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60" r:id="rId28"/>
    <p:sldId id="291" r:id="rId29"/>
    <p:sldId id="293" r:id="rId30"/>
    <p:sldId id="295" r:id="rId31"/>
    <p:sldId id="294" r:id="rId32"/>
  </p:sldIdLst>
  <p:sldSz cx="9144000" cy="5143500" type="screen16x9"/>
  <p:notesSz cx="6858000" cy="9144000"/>
  <p:embeddedFontLst>
    <p:embeddedFont>
      <p:font typeface="Average" panose="020B0604020202020204" charset="0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Oswald" panose="00000500000000000000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j7qvWHbWc2I4m0L/qk2APe4vEI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8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E6091-398F-4DDC-9090-7C3BB33102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B87C1-7B27-43DA-9F28-8A831D0696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B767-8B4B-4ED1-B7DA-0FC001C4E97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60A9E-7865-4FF7-AB82-F0C2489C4A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Rachana Mehta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00E7-473B-44CE-BDB5-F902DDB736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2C15-2A88-4D8A-B6E7-80A4C847B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2118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2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, header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5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#ACTION_HEADSET_PLU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/>
              <a:t>Broadcast Receiver</a:t>
            </a:r>
            <a:endParaRPr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broadcasts</a:t>
            </a:r>
            <a:endParaRPr dirty="0"/>
          </a:p>
        </p:txBody>
      </p:sp>
      <p:sp>
        <p:nvSpPr>
          <p:cNvPr id="454" name="Google Shape;454;p8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Sender and receiver must agree on unique name for intent (action name)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Define in activity and broadcast receiver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 dirty="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Broadcast receivers are app components.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They register for various system broadcast and or custom broadcast.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They are notified (via an </a:t>
            </a: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Intent</a:t>
            </a: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)</a:t>
            </a: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: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By the system, when an system event occurs that your app is registered for.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By another app, including your own if your app is registered for that custom event.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receivers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can be registered in two ways: 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Static receivers 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Registered i</a:t>
            </a: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 your </a:t>
            </a: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AndroidManifest.xml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</a:t>
            </a: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also called as Manifest-declared receivers.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Dynamic receivers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1" indent="-35560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Registered using app or activities' </a:t>
            </a: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context</a:t>
            </a: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in your Java files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</a:t>
            </a: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also called as Context-registered receivers.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Google Shape;475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system broadcast </a:t>
            </a:r>
            <a:endParaRPr/>
          </a:p>
        </p:txBody>
      </p:sp>
      <p:sp>
        <p:nvSpPr>
          <p:cNvPr id="481" name="Google Shape;481;p85"/>
          <p:cNvSpPr txBox="1">
            <a:spLocks noGrp="1"/>
          </p:cNvSpPr>
          <p:nvPr>
            <p:ph type="body" idx="1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Starting from Android 8.0 (API level 26), static receivers can't receive most of the system broadcasts.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Use a dynamic receiver to register for these broadcasts. 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If you register for the system broadcasts in the manifest, the Android system won't deliver them to your app.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A few broadcasts, are excepted from this restriction. See the complete list of implicit broadcast exceptions. </a:t>
            </a:r>
            <a:endParaRPr sz="2200" dirty="0"/>
          </a:p>
        </p:txBody>
      </p:sp>
      <p:sp>
        <p:nvSpPr>
          <p:cNvPr id="482" name="Google Shape;482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Subclass 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/>
              </a:rPr>
              <a:t>BroadcastReceiver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class and override its 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/>
              </a:rPr>
              <a:t>onReceive()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method.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Register the broadcast receiver and specify the intent-filters: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Statically, in the Manifest.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Dynamically, with 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/>
              </a:rPr>
              <a:t>registerReceiver()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95" name="Google Shape;495;p8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>
            <a:spLocks noGrp="1"/>
          </p:cNvSpPr>
          <p:nvPr>
            <p:ph type="body" idx="1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Intent-filters specify the types of intents a broadcast receiver can receive. They filter the incoming intents based on the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dirty="0"/>
              <a:t> values like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To add an intent-filter: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To your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 dirty="0"/>
              <a:t> file, use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 dirty="0"/>
              <a:t> tag.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To your Java file use the </a:t>
            </a:r>
            <a:r>
              <a:rPr lang="en" dirty="0">
                <a:sym typeface="Courier New"/>
              </a:rPr>
              <a:t>IntentFilter</a:t>
            </a:r>
            <a:r>
              <a:rPr lang="en" dirty="0">
                <a:sym typeface="Arial"/>
              </a:rPr>
              <a:t> </a:t>
            </a:r>
            <a:r>
              <a:rPr lang="en" dirty="0"/>
              <a:t>object.</a:t>
            </a:r>
            <a:endParaRPr dirty="0"/>
          </a:p>
        </p:txBody>
      </p:sp>
      <p:sp>
        <p:nvSpPr>
          <p:cNvPr id="502" name="Google Shape;502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>
            <a:spLocks noGrp="1"/>
          </p:cNvSpPr>
          <p:nvPr>
            <p:ph type="body" idx="1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//  is receiving an Intent broadcast.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09" name="Google Shape;509;p8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>
            <a:spLocks noGrp="1"/>
          </p:cNvSpPr>
          <p:nvPr>
            <p:ph type="body" idx="1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16" name="Google Shape;516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17" name="Google Shape;517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Consolas"/>
                <a:sym typeface="Roboto"/>
              </a:rPr>
              <a:t>Example implementation of </a:t>
            </a:r>
            <a:r>
              <a:rPr lang="en" sz="1800" dirty="0">
                <a:solidFill>
                  <a:schemeClr val="accent3"/>
                </a:solidFill>
                <a:latin typeface="Consolas"/>
                <a:sym typeface="Courier New"/>
              </a:rPr>
              <a:t>onReceive()</a:t>
            </a:r>
            <a:r>
              <a:rPr lang="en" sz="1800" dirty="0">
                <a:solidFill>
                  <a:schemeClr val="accent3"/>
                </a:solidFill>
                <a:latin typeface="Consolas"/>
                <a:sym typeface="Roboto"/>
              </a:rPr>
              <a:t> method which handles power connected and disconnected.</a:t>
            </a:r>
            <a:endParaRPr sz="1800" dirty="0">
              <a:solidFill>
                <a:schemeClr val="accent3"/>
              </a:solidFill>
              <a:latin typeface="Consolas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>
            <a:spLocks noGrp="1"/>
          </p:cNvSpPr>
          <p:nvPr>
            <p:ph type="body" idx="1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 dirty="0"/>
              <a:t> element inside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 dirty="0"/>
              <a:t> tag.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 dirty="0"/>
              <a:t> registers receiver for specific intents.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&lt;intent-filter&gt;</a:t>
            </a:r>
            <a:br>
              <a:rPr lang="en" sz="18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lang="en" sz="18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 b="1" dirty="0">
                <a:latin typeface="Consolas"/>
                <a:sym typeface="Consolas"/>
              </a:rPr>
              <a:t>receiver&gt;</a:t>
            </a:r>
            <a:endParaRPr sz="1800" b="1" dirty="0">
              <a:latin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24" name="Google Shape;524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25" name="Google Shape;525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>
            <a:spLocks noGrp="1"/>
          </p:cNvSpPr>
          <p:nvPr>
            <p:ph type="body" idx="2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32" name="Google Shape;532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87" name="Google Shape;387;p72"/>
          <p:cNvSpPr txBox="1">
            <a:spLocks noGrp="1"/>
          </p:cNvSpPr>
          <p:nvPr>
            <p:ph type="title" idx="4294967295"/>
          </p:nvPr>
        </p:nvSpPr>
        <p:spPr>
          <a:xfrm>
            <a:off x="0" y="132036"/>
            <a:ext cx="85217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Broadcast</a:t>
            </a:r>
            <a:endParaRPr dirty="0"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Broadcasts are messages sent by Android system and other Android apps, when an event of interest occurs.</a:t>
            </a:r>
            <a:endParaRPr sz="2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Broadcasts are wrapped in an </a:t>
            </a:r>
            <a:r>
              <a:rPr lang="en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Intent</a:t>
            </a:r>
            <a:r>
              <a:rPr lang="en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object. This Intent object’s contains the event details such as, </a:t>
            </a:r>
            <a:r>
              <a:rPr lang="en" sz="2400" dirty="0">
                <a:solidFill>
                  <a:schemeClr val="tx1">
                    <a:lumMod val="85000"/>
                  </a:schemeClr>
                </a:solidFill>
                <a:uFill>
                  <a:noFill/>
                </a:u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android.intent.action.HEADSET_PLUG</a:t>
            </a:r>
            <a:r>
              <a:rPr lang="en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, sent when a wired headset is plugged or unplugged. </a:t>
            </a:r>
            <a:endParaRPr sz="2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>
            <a:spLocks noGrp="1"/>
          </p:cNvSpPr>
          <p:nvPr>
            <p:ph type="body" idx="2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39" name="Google Shape;539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>
            <a:spLocks noGrp="1"/>
          </p:cNvSpPr>
          <p:nvPr>
            <p:ph type="body" idx="2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46" name="Google Shape;546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>
            <a:spLocks noGrp="1"/>
          </p:cNvSpPr>
          <p:nvPr>
            <p:ph type="body" idx="2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To unregister a local broadcast receiver: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Get an instance of the </a:t>
            </a: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 dirty="0"/>
              <a:t>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Call </a:t>
            </a:r>
            <a:r>
              <a:rPr lang="en" sz="2200" dirty="0">
                <a:latin typeface="Courier New"/>
                <a:cs typeface="Courier New"/>
                <a:sym typeface="Courier New"/>
              </a:rPr>
              <a:t>LocalBroadcastManager.unregisterReceiver()</a:t>
            </a:r>
            <a:r>
              <a:rPr lang="en" sz="2200" dirty="0">
                <a:latin typeface="Courier New"/>
                <a:cs typeface="Courier New"/>
              </a:rPr>
              <a:t>.</a:t>
            </a:r>
            <a:endParaRPr sz="2200" dirty="0">
              <a:latin typeface="Courier New"/>
              <a:cs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53" name="Google Shape;553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Unregister a Local broadcast receiver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spcBef>
                <a:spcPts val="1000"/>
              </a:spcBef>
              <a:buSzPts val="2400"/>
            </a:pPr>
            <a:r>
              <a:rPr lang="en" dirty="0"/>
              <a:t>Restricting your broadcast is strongly recommended.</a:t>
            </a:r>
            <a:endParaRPr dirty="0"/>
          </a:p>
          <a:p>
            <a:pPr indent="-381000">
              <a:spcBef>
                <a:spcPts val="1000"/>
              </a:spcBef>
              <a:buSzPts val="2400"/>
            </a:pPr>
            <a:r>
              <a:rPr lang="en" dirty="0"/>
              <a:t>An unrestricted broadcast can pose a security threat.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For example: If your apps’ broadcast is not restricted and includes sensitive information, an app that contains malware could register and receive your data.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dirty="0"/>
          </a:p>
        </p:txBody>
      </p:sp>
      <p:sp>
        <p:nvSpPr>
          <p:cNvPr id="566" name="Google Shape;566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>
            <a:spLocks noGrp="1"/>
          </p:cNvSpPr>
          <p:nvPr>
            <p:ph type="body" idx="1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If possible, use a </a:t>
            </a:r>
            <a:r>
              <a:rPr lang="en" dirty="0">
                <a:solidFill>
                  <a:schemeClr val="dk1"/>
                </a:solidFill>
                <a:sym typeface="Courier New"/>
              </a:rPr>
              <a:t>LocalBroadcastManager</a:t>
            </a:r>
            <a:r>
              <a:rPr lang="en" dirty="0">
                <a:solidFill>
                  <a:schemeClr val="dk1"/>
                </a:solidFill>
              </a:rPr>
              <a:t>, which keeps the data inside your app, avoiding security leaks. 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Use the </a:t>
            </a:r>
            <a:r>
              <a:rPr lang="en" dirty="0">
                <a:solidFill>
                  <a:schemeClr val="dk1"/>
                </a:solidFill>
                <a:sym typeface="Courier New"/>
              </a:rPr>
              <a:t>setPackage()</a:t>
            </a:r>
            <a:r>
              <a:rPr lang="en" dirty="0">
                <a:solidFill>
                  <a:schemeClr val="dk1"/>
                </a:solidFill>
              </a:rPr>
              <a:t> method and pass in the package name. Your broadcast is restricted to apps that match the specified package name.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Access permissions can be enforced by sender or receiver.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73" name="Google Shape;573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To enforce a permission when sending a broadcast: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Supply a non-null permission argument 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 dirty="0"/>
              <a:t>.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Only receivers that request this permission using the </a:t>
            </a:r>
            <a:r>
              <a:rPr lang="en" dirty="0">
                <a:sym typeface="Courier New"/>
              </a:rPr>
              <a:t>&lt;uses-permission&gt;</a:t>
            </a:r>
            <a:r>
              <a:rPr lang="en" dirty="0"/>
              <a:t> tag in their </a:t>
            </a:r>
            <a:r>
              <a:rPr lang="en" dirty="0">
                <a:sym typeface="Courier New"/>
              </a:rPr>
              <a:t>AndroidManifest.xml </a:t>
            </a:r>
            <a:r>
              <a:rPr lang="en" dirty="0"/>
              <a:t>file can receive the broadcast.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>
            <a:spLocks noGrp="1"/>
          </p:cNvSpPr>
          <p:nvPr>
            <p:ph type="body" idx="1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Disclaimer	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All the content is curated from Android Documentation and Google Developer Fundamentals.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Refer to the shared code.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05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55ED-8802-4F65-9FEA-0C8DD51C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Gallery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825C-5C57-46C8-9EAF-71934610C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33275-3F3D-4AE1-822F-714FDA6C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811"/>
            <a:ext cx="9144000" cy="41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26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9C5F-5443-4AFE-9F8B-691A2A7D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7BF1-E12D-4403-A607-84CB0F074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D9CAA-6996-4EC8-A242-692C3FDD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548"/>
            <a:ext cx="9144000" cy="39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broadcasts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Google Shape;397;p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broadcast: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0" indent="-285750">
              <a:spcBef>
                <a:spcPts val="10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broadcast. 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0" indent="-285750">
              <a:spcBef>
                <a:spcPts val="10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broadcast. 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Google Shape;396;p7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C1A4-C47E-4114-AC03-0C36B1F6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5D551-5712-47F2-9C0C-5706B9ECA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61E91-629D-459F-996C-A7EA2EF7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423862"/>
            <a:ext cx="9096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41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5AD1-3CFB-4901-A77F-96F75462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C880-6C6E-4B81-ACFA-E65E71D86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FD601-165C-4928-9251-E479C208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7187"/>
            <a:ext cx="83248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broadcasts</a:t>
            </a:r>
            <a:endParaRPr/>
          </a:p>
        </p:txBody>
      </p:sp>
      <p:sp>
        <p:nvSpPr>
          <p:cNvPr id="405" name="Google Shape;405;p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System broadcast are the messages sent by the Android system, when a system event occurs, that might affect your app.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Few examples: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An </a:t>
            </a:r>
            <a:r>
              <a:rPr lang="en" sz="2000" dirty="0">
                <a:solidFill>
                  <a:schemeClr val="dk1"/>
                </a:solidFill>
                <a:sym typeface="Courier New"/>
              </a:rPr>
              <a:t>Intent</a:t>
            </a:r>
            <a:r>
              <a:rPr lang="en" sz="2000" dirty="0">
                <a:solidFill>
                  <a:schemeClr val="dk1"/>
                </a:solidFill>
              </a:rPr>
              <a:t> with action, </a:t>
            </a:r>
            <a:r>
              <a:rPr lang="en" sz="2000" dirty="0">
                <a:solidFill>
                  <a:schemeClr val="dk1"/>
                </a:solidFill>
                <a:sym typeface="Courier New"/>
              </a:rPr>
              <a:t>ACTION_BOOT_COMPLETED</a:t>
            </a:r>
            <a:r>
              <a:rPr lang="en" sz="2000" dirty="0">
                <a:solidFill>
                  <a:schemeClr val="dk1"/>
                </a:solidFill>
              </a:rPr>
              <a:t> is broadcasted when the device boots.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An </a:t>
            </a:r>
            <a:r>
              <a:rPr lang="en" sz="2000" dirty="0">
                <a:solidFill>
                  <a:schemeClr val="dk1"/>
                </a:solidFill>
                <a:sym typeface="Courier New"/>
              </a:rPr>
              <a:t>Intent</a:t>
            </a:r>
            <a:r>
              <a:rPr lang="en" sz="2000" dirty="0">
                <a:solidFill>
                  <a:schemeClr val="dk1"/>
                </a:solidFill>
                <a:sym typeface="Arial"/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with action,</a:t>
            </a:r>
            <a:r>
              <a:rPr lang="en" sz="2000" dirty="0">
                <a:solidFill>
                  <a:schemeClr val="dk1"/>
                </a:solidFill>
                <a:sym typeface="Arial"/>
              </a:rPr>
              <a:t> </a:t>
            </a:r>
            <a:r>
              <a:rPr lang="en" sz="2000" dirty="0">
                <a:solidFill>
                  <a:schemeClr val="dk1"/>
                </a:solidFill>
                <a:sym typeface="Courier New"/>
              </a:rPr>
              <a:t>ACTION_POWER_CONNECTED</a:t>
            </a:r>
            <a:r>
              <a:rPr lang="en" sz="2000" dirty="0">
                <a:solidFill>
                  <a:schemeClr val="dk1"/>
                </a:solidFill>
              </a:rPr>
              <a:t> is broadcasted when the device is connected to the external power. 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404" name="Google Shape;404;p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13" name="Google Shape;413;p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2" name="Google Shape;412;p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>
            <a:spLocks noGrp="1"/>
          </p:cNvSpPr>
          <p:nvPr>
            <p:ph type="body" idx="2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provides three ways for sending a broadcast:</a:t>
            </a:r>
            <a:endParaRPr sz="16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broadcast.</a:t>
            </a:r>
            <a:endParaRPr sz="16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broadcast.</a:t>
            </a:r>
            <a:endParaRPr sz="16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broadcast.</a:t>
            </a:r>
            <a:endParaRPr sz="16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26" name="Google Shape;426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27" name="Google Shape;427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>
            <a:spLocks noGrp="1"/>
          </p:cNvSpPr>
          <p:nvPr>
            <p:ph type="body" idx="2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>
                    <a:lumMod val="85000"/>
                  </a:schemeClr>
                </a:solidFill>
              </a:rPr>
              <a:t>Ordered broadcast is delivered to one receiver at a time.</a:t>
            </a:r>
            <a:endParaRPr sz="2000" dirty="0">
              <a:solidFill>
                <a:schemeClr val="tx1">
                  <a:lumMod val="85000"/>
                </a:schemeClr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>
                    <a:lumMod val="85000"/>
                  </a:schemeClr>
                </a:solidFill>
              </a:rPr>
              <a:t>To send a ordered broadcast, use the </a:t>
            </a:r>
            <a:r>
              <a:rPr lang="en" sz="2000" u="sng" dirty="0">
                <a:solidFill>
                  <a:schemeClr val="tx1">
                    <a:lumMod val="8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sendOrderedBroadcast()</a:t>
            </a:r>
            <a:r>
              <a:rPr lang="en" sz="2000" dirty="0">
                <a:solidFill>
                  <a:schemeClr val="tx1">
                    <a:lumMod val="85000"/>
                  </a:schemeClr>
                </a:solidFill>
              </a:rPr>
              <a:t> method.</a:t>
            </a:r>
            <a:endParaRPr sz="2000" dirty="0">
              <a:solidFill>
                <a:schemeClr val="tx1">
                  <a:lumMod val="85000"/>
                </a:schemeClr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>
                    <a:lumMod val="85000"/>
                  </a:schemeClr>
                </a:solidFill>
              </a:rPr>
              <a:t>Receivers can propagate result to the next receiver or even abort the broadcast. </a:t>
            </a:r>
            <a:endParaRPr sz="2000" dirty="0">
              <a:solidFill>
                <a:schemeClr val="tx1">
                  <a:lumMod val="85000"/>
                </a:schemeClr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>
                    <a:lumMod val="85000"/>
                  </a:schemeClr>
                </a:solidFill>
              </a:rPr>
              <a:t>Control the broadcast order with </a:t>
            </a:r>
            <a:r>
              <a:rPr lang="en" sz="2000" u="sng" dirty="0">
                <a:solidFill>
                  <a:schemeClr val="tx1">
                    <a:lumMod val="8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android:priority</a:t>
            </a:r>
            <a:r>
              <a:rPr lang="en" sz="2000" dirty="0">
                <a:solidFill>
                  <a:schemeClr val="tx1">
                    <a:lumMod val="85000"/>
                  </a:schemeClr>
                </a:solidFill>
              </a:rPr>
              <a:t>  attribute in the manifest file.</a:t>
            </a:r>
            <a:endParaRPr sz="2000" dirty="0">
              <a:solidFill>
                <a:schemeClr val="tx1">
                  <a:lumMod val="85000"/>
                </a:schemeClr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>
                    <a:lumMod val="85000"/>
                  </a:schemeClr>
                </a:solidFill>
              </a:rPr>
              <a:t>Receivers with same priority run in arbitrary order.</a:t>
            </a:r>
            <a:endParaRPr sz="2000" dirty="0">
              <a:solidFill>
                <a:schemeClr val="tx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34" name="Google Shape;434;p7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Ordered Broadcast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>
            <a:spLocks noGrp="1"/>
          </p:cNvSpPr>
          <p:nvPr>
            <p:ph type="body" idx="2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to all the registered receivers at the same time, in an undefined order.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efficient way to send a broadcast.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Receivers can’t propagate the results among themselves, and they can’t abort the broadcast.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"/>
              </a:rPr>
              <a:t>sendBroadcast()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send a normal broadcast.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Google Shape;440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41" name="Google Shape;441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 Broadcast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>
            <a:spLocks noGrp="1"/>
          </p:cNvSpPr>
          <p:nvPr>
            <p:ph type="body" idx="2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broadcasts to receivers within your app.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security issues since no interprocess communication.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a local broadcast: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an instance of </a:t>
            </a:r>
            <a:r>
              <a:rPr lang="en" sz="16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LocalBroadcastManager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" sz="16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sendBroadcast()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instance.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 dirty="0"/>
          </a:p>
        </p:txBody>
      </p:sp>
      <p:sp>
        <p:nvSpPr>
          <p:cNvPr id="447" name="Google Shape;447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48" name="Google Shape;448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2802</TotalTime>
  <Words>1303</Words>
  <Application>Microsoft Office PowerPoint</Application>
  <PresentationFormat>On-screen Show (16:9)</PresentationFormat>
  <Paragraphs>182</Paragraphs>
  <Slides>31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Average</vt:lpstr>
      <vt:lpstr>Courier New</vt:lpstr>
      <vt:lpstr>Oswald</vt:lpstr>
      <vt:lpstr>Arial</vt:lpstr>
      <vt:lpstr>Times New Roman</vt:lpstr>
      <vt:lpstr>Consolas</vt:lpstr>
      <vt:lpstr>Slate</vt:lpstr>
      <vt:lpstr>Broadcast Receiver</vt:lpstr>
      <vt:lpstr>Broadcast</vt:lpstr>
      <vt:lpstr>Types of broadcasts</vt:lpstr>
      <vt:lpstr>System broadcasts</vt:lpstr>
      <vt:lpstr>Custom broadcasts</vt:lpstr>
      <vt:lpstr>Send a custom broadcast</vt:lpstr>
      <vt:lpstr>Ordered Broadcast</vt:lpstr>
      <vt:lpstr>Normal Broadcast</vt:lpstr>
      <vt:lpstr>Local Broadcast</vt:lpstr>
      <vt:lpstr>Custom broadcasts</vt:lpstr>
      <vt:lpstr>What is a broadcast receiver?</vt:lpstr>
      <vt:lpstr>Register your broadcast receiver</vt:lpstr>
      <vt:lpstr>Receiving a system broadcast </vt:lpstr>
      <vt:lpstr>To create a broadcast receiver</vt:lpstr>
      <vt:lpstr>What are Intent-filters</vt:lpstr>
      <vt:lpstr>Subclass a broadcast receiver</vt:lpstr>
      <vt:lpstr>Implement onReceive() </vt:lpstr>
      <vt:lpstr>Register statically in Android manifest</vt:lpstr>
      <vt:lpstr>Register dynamically</vt:lpstr>
      <vt:lpstr>Register a Local broadcast receiver</vt:lpstr>
      <vt:lpstr>Register a Local broadcast receiver</vt:lpstr>
      <vt:lpstr>Unregister a Local broadcast receiver</vt:lpstr>
      <vt:lpstr>Restricting broadcasts</vt:lpstr>
      <vt:lpstr>Ways to restrict a broadcast</vt:lpstr>
      <vt:lpstr>Enforce permissions by sender</vt:lpstr>
      <vt:lpstr>Enforce permissions by receiver</vt:lpstr>
      <vt:lpstr>Disclaimer  </vt:lpstr>
      <vt:lpstr>Image Gallery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: Introduction</dc:title>
  <cp:lastModifiedBy>CSE-51</cp:lastModifiedBy>
  <cp:revision>113</cp:revision>
  <dcterms:modified xsi:type="dcterms:W3CDTF">2023-09-01T09:06:33Z</dcterms:modified>
</cp:coreProperties>
</file>