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3" r:id="rId15"/>
    <p:sldId id="274" r:id="rId16"/>
    <p:sldId id="275" r:id="rId17"/>
    <p:sldId id="276" r:id="rId18"/>
    <p:sldId id="272" r:id="rId19"/>
    <p:sldId id="271" r:id="rId20"/>
  </p:sldIdLst>
  <p:sldSz cx="9144000" cy="5143500" type="screen16x9"/>
  <p:notesSz cx="6858000" cy="9144000"/>
  <p:embeddedFontLst>
    <p:embeddedFont>
      <p:font typeface="Average" panose="020B0604020202020204" charset="0"/>
      <p:regular r:id="rId23"/>
    </p:embeddedFont>
    <p:embeddedFont>
      <p:font typeface="Oswald" panose="00000500000000000000" pitchFamily="2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j7qvWHbWc2I4m0L/qk2APe4vEI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38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56" Type="http://customschemas.google.com/relationships/presentationmetadata" Target="meta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E6091-398F-4DDC-9090-7C3BB33102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B87C1-7B27-43DA-9F28-8A831D0696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CB767-8B4B-4ED1-B7DA-0FC001C4E972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60A9E-7865-4FF7-AB82-F0C2489C4A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Rachana Mehta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E00E7-473B-44CE-BDB5-F902DDB736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22C15-2A88-4D8A-B6E7-80A4C847B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82118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5353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145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6566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296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9319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47151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2458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65081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07975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9158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494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7409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233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9633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755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1442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9801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001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4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" name="Google Shape;41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33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RelativeLayout.LayoutParam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 dirty="0"/>
              <a:t>Unit 2: Android Layouts</a:t>
            </a:r>
            <a:endParaRPr dirty="0"/>
          </a:p>
        </p:txBody>
      </p:sp>
      <p:sp>
        <p:nvSpPr>
          <p:cNvPr id="60" name="Google Shape;60;p1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Sunil Gautam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dirty="0"/>
              <a:t>Table Layout</a:t>
            </a:r>
            <a:br>
              <a:rPr lang="en-GB" dirty="0"/>
            </a:br>
            <a:endParaRPr dirty="0"/>
          </a:p>
        </p:txBody>
      </p:sp>
      <p:sp>
        <p:nvSpPr>
          <p:cNvPr id="66" name="Google Shape;66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17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A layout that arranges its children into rows and columns. </a:t>
            </a:r>
          </a:p>
          <a:p>
            <a:pPr marL="285750" indent="-285750" algn="just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A </a:t>
            </a:r>
            <a:r>
              <a:rPr lang="en-US" dirty="0" err="1"/>
              <a:t>TableLayout</a:t>
            </a:r>
            <a:r>
              <a:rPr lang="en-US" dirty="0"/>
              <a:t> consists of a number of </a:t>
            </a:r>
            <a:r>
              <a:rPr lang="en-US" dirty="0" err="1"/>
              <a:t>TableRow</a:t>
            </a:r>
            <a:r>
              <a:rPr lang="en-US" dirty="0"/>
              <a:t> objects, each defining a row </a:t>
            </a:r>
          </a:p>
          <a:p>
            <a:pPr marL="285750" indent="-285750" algn="just">
              <a:lnSpc>
                <a:spcPct val="100000"/>
              </a:lnSpc>
              <a:spcAft>
                <a:spcPts val="1600"/>
              </a:spcAft>
            </a:pPr>
            <a:r>
              <a:rPr lang="en-US" dirty="0" err="1"/>
              <a:t>TableLayout</a:t>
            </a:r>
            <a:r>
              <a:rPr lang="en-US" dirty="0"/>
              <a:t> containers do not display border lines for their rows, columns, or cells. Each row has zero or more cells; each cell can hold one View object. </a:t>
            </a:r>
          </a:p>
          <a:p>
            <a:pPr marL="285750" indent="-285750" algn="just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The table has as many columns as the row with the most cells. A table can leave cells empty.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8614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dirty="0"/>
              <a:t>Table Layout Attributes</a:t>
            </a:r>
            <a:br>
              <a:rPr lang="en-GB" dirty="0"/>
            </a:br>
            <a:endParaRPr dirty="0"/>
          </a:p>
        </p:txBody>
      </p:sp>
      <p:sp>
        <p:nvSpPr>
          <p:cNvPr id="66" name="Google Shape;66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17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00000"/>
              </a:lnSpc>
              <a:spcAft>
                <a:spcPts val="1600"/>
              </a:spcAft>
            </a:pPr>
            <a:r>
              <a:rPr lang="en-US" dirty="0" err="1"/>
              <a:t>android:collapseColumns</a:t>
            </a:r>
            <a:r>
              <a:rPr lang="en-US" dirty="0"/>
              <a:t>	The zero-based index of the columns to collapse. </a:t>
            </a:r>
          </a:p>
          <a:p>
            <a:pPr marL="285750" indent="-285750" algn="just">
              <a:lnSpc>
                <a:spcPct val="100000"/>
              </a:lnSpc>
              <a:spcAft>
                <a:spcPts val="1600"/>
              </a:spcAft>
            </a:pPr>
            <a:r>
              <a:rPr lang="en-US" dirty="0" err="1"/>
              <a:t>android:shrinkColumns</a:t>
            </a:r>
            <a:r>
              <a:rPr lang="en-US" dirty="0"/>
              <a:t>	The zero-based index of the columns to shrink. </a:t>
            </a:r>
          </a:p>
          <a:p>
            <a:pPr marL="285750" indent="-285750" algn="just">
              <a:lnSpc>
                <a:spcPct val="100000"/>
              </a:lnSpc>
              <a:spcAft>
                <a:spcPts val="1600"/>
              </a:spcAft>
            </a:pPr>
            <a:r>
              <a:rPr lang="en-US" dirty="0" err="1"/>
              <a:t>android:stretchColumns</a:t>
            </a:r>
            <a:r>
              <a:rPr lang="en-US" dirty="0"/>
              <a:t>	The zero-based index of the columns to stretch.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5175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dirty="0"/>
              <a:t>Absolute Layout</a:t>
            </a:r>
            <a:br>
              <a:rPr lang="en-GB" dirty="0"/>
            </a:br>
            <a:endParaRPr dirty="0"/>
          </a:p>
        </p:txBody>
      </p:sp>
      <p:sp>
        <p:nvSpPr>
          <p:cNvPr id="66" name="Google Shape;66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17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A layout that lets you specify exact locations (x/y coordinates) of its children. </a:t>
            </a:r>
          </a:p>
          <a:p>
            <a:pPr marL="285750" indent="-285750" algn="just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Absolute layouts are less flexible and harder to maintain than other types of layouts without absolute positioning.</a:t>
            </a:r>
          </a:p>
        </p:txBody>
      </p:sp>
    </p:spTree>
    <p:extLst>
      <p:ext uri="{BB962C8B-B14F-4D97-AF65-F5344CB8AC3E}">
        <p14:creationId xmlns:p14="http://schemas.microsoft.com/office/powerpoint/2010/main" val="3411786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dirty="0"/>
              <a:t>Constraint Layout</a:t>
            </a:r>
            <a:br>
              <a:rPr lang="en-GB" dirty="0"/>
            </a:br>
            <a:endParaRPr dirty="0"/>
          </a:p>
        </p:txBody>
      </p:sp>
      <p:sp>
        <p:nvSpPr>
          <p:cNvPr id="66" name="Google Shape;66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17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00000"/>
              </a:lnSpc>
              <a:spcAft>
                <a:spcPts val="1600"/>
              </a:spcAft>
            </a:pPr>
            <a:r>
              <a:rPr lang="en-US" dirty="0" err="1"/>
              <a:t>ConstraintLayout</a:t>
            </a:r>
            <a:r>
              <a:rPr lang="en-US" dirty="0"/>
              <a:t> allows you to create large and complex layouts with a flat view </a:t>
            </a:r>
            <a:r>
              <a:rPr lang="en-US"/>
              <a:t>hierarchy </a:t>
            </a:r>
          </a:p>
          <a:p>
            <a:pPr marL="285750" indent="-285750" algn="just">
              <a:lnSpc>
                <a:spcPct val="100000"/>
              </a:lnSpc>
              <a:spcAft>
                <a:spcPts val="1600"/>
              </a:spcAft>
            </a:pPr>
            <a:r>
              <a:rPr lang="en-US"/>
              <a:t>It's </a:t>
            </a:r>
            <a:r>
              <a:rPr lang="en-US" dirty="0"/>
              <a:t>similar to </a:t>
            </a:r>
            <a:r>
              <a:rPr lang="en-US" dirty="0" err="1"/>
              <a:t>RelativeLayout</a:t>
            </a:r>
            <a:r>
              <a:rPr lang="en-US" dirty="0"/>
              <a:t> in that all views are laid out according to relationships between sibling views and the parent layout</a:t>
            </a:r>
          </a:p>
          <a:p>
            <a:pPr marL="285750" indent="-285750" algn="just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To define a view's position in </a:t>
            </a:r>
            <a:r>
              <a:rPr lang="en-US" dirty="0" err="1"/>
              <a:t>ConstraintLayout</a:t>
            </a:r>
            <a:r>
              <a:rPr lang="en-US" dirty="0"/>
              <a:t>, one must add at least one horizontal and one vertical constraint for the view. </a:t>
            </a:r>
          </a:p>
          <a:p>
            <a:pPr marL="285750" indent="-285750" algn="just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Each constraint represents a connection or alignment to another view, the parent layout, or an invisible guideline. Each constraint defines the view's position along either the vertical or horizontal axis; so each view must have a minimum of one constraint for each axis.</a:t>
            </a:r>
          </a:p>
        </p:txBody>
      </p:sp>
    </p:spTree>
    <p:extLst>
      <p:ext uri="{BB962C8B-B14F-4D97-AF65-F5344CB8AC3E}">
        <p14:creationId xmlns:p14="http://schemas.microsoft.com/office/powerpoint/2010/main" val="809596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dirty="0"/>
              <a:t>Constraint Layout</a:t>
            </a:r>
            <a:br>
              <a:rPr lang="en-GB" dirty="0"/>
            </a:br>
            <a:endParaRPr dirty="0"/>
          </a:p>
        </p:txBody>
      </p:sp>
      <p:sp>
        <p:nvSpPr>
          <p:cNvPr id="66" name="Google Shape;66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17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When you drop a view into the Layout Editor, it stays where you leave it even if it has no constraints.</a:t>
            </a:r>
          </a:p>
          <a:p>
            <a:pPr marL="285750" indent="-285750" algn="just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 However, if a view has no constraints when you run your layout on a device, it is drawn at position [0,0] (the top-left corner).</a:t>
            </a:r>
          </a:p>
          <a:p>
            <a:pPr marL="285750" indent="-285750" algn="just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Figure 1. The editor shows view C below A, but it has no vertical constraint. Figure 2. View C is now vertically constrained below view 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9F4CC4-04DB-4613-BE17-6A1967351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75" y="3411571"/>
            <a:ext cx="3559023" cy="171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ACBB25D-C2D1-4DA7-91F1-663327513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898" y="3451433"/>
            <a:ext cx="3559023" cy="171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939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dirty="0"/>
              <a:t>Constraint Layout</a:t>
            </a:r>
            <a:endParaRPr dirty="0"/>
          </a:p>
        </p:txBody>
      </p:sp>
      <p:sp>
        <p:nvSpPr>
          <p:cNvPr id="66" name="Google Shape;66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013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Setting the Constraints</a:t>
            </a:r>
          </a:p>
          <a:p>
            <a:pPr marL="285750" indent="-285750" algn="just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Setting the Margins</a:t>
            </a:r>
          </a:p>
          <a:p>
            <a:pPr marL="285750" indent="-285750" algn="just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Order Position : With Parent</a:t>
            </a:r>
          </a:p>
          <a:p>
            <a:pPr marL="285750" indent="-285750" algn="just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Order Position : With other components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AE3020-34D2-4230-8FB0-48300D594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217" y="187402"/>
            <a:ext cx="3420083" cy="19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9FEBAE7-626A-4004-A91F-25D2388FF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33" y="3088877"/>
            <a:ext cx="2658981" cy="128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8C81438-2755-4F77-9171-792871698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518" y="3088877"/>
            <a:ext cx="2852231" cy="136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833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dirty="0"/>
              <a:t>Constraint Layout</a:t>
            </a:r>
            <a:endParaRPr dirty="0"/>
          </a:p>
        </p:txBody>
      </p:sp>
      <p:sp>
        <p:nvSpPr>
          <p:cNvPr id="66" name="Google Shape;66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013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Alignment</a:t>
            </a:r>
          </a:p>
          <a:p>
            <a:pPr marL="285750" indent="-285750" algn="just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Alignment with offset</a:t>
            </a:r>
          </a:p>
          <a:p>
            <a:pPr marL="285750" indent="-285750" algn="just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Ex : Horizontal Alignment</a:t>
            </a:r>
          </a:p>
          <a:p>
            <a:pPr marL="285750" indent="-285750" algn="just">
              <a:lnSpc>
                <a:spcPct val="100000"/>
              </a:lnSpc>
              <a:spcAft>
                <a:spcPts val="1600"/>
              </a:spcAft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5ECFF59-9642-4C8F-BFAE-B375A2105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01" y="2593450"/>
            <a:ext cx="20955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53E1014-49C9-4312-B3CF-B28A0794D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901" y="2602975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790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dirty="0"/>
              <a:t>Constraint Layout</a:t>
            </a:r>
            <a:endParaRPr dirty="0"/>
          </a:p>
        </p:txBody>
      </p:sp>
      <p:sp>
        <p:nvSpPr>
          <p:cNvPr id="66" name="Google Shape;66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013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Constrain to Baseline (Use Show Baseline)</a:t>
            </a:r>
          </a:p>
          <a:p>
            <a:pPr marL="285750" indent="-285750" algn="just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Constrain to Guideline (Create Guideline first)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02C51F9-9E2A-49D4-9012-F86DACB46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69" y="2550858"/>
            <a:ext cx="3520197" cy="168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DCCBB8A-F8EC-402D-B0E1-71E679ECC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408" y="2366051"/>
            <a:ext cx="3638141" cy="189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083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dirty="0"/>
              <a:t>Frame Layout</a:t>
            </a:r>
            <a:br>
              <a:rPr lang="en-GB" dirty="0"/>
            </a:br>
            <a:endParaRPr dirty="0"/>
          </a:p>
        </p:txBody>
      </p:sp>
      <p:sp>
        <p:nvSpPr>
          <p:cNvPr id="66" name="Google Shape;66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17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00000"/>
              </a:lnSpc>
              <a:spcAft>
                <a:spcPts val="1600"/>
              </a:spcAft>
            </a:pPr>
            <a:r>
              <a:rPr lang="en-US" dirty="0" err="1"/>
              <a:t>FrameLayout</a:t>
            </a:r>
            <a:r>
              <a:rPr lang="en-US" dirty="0"/>
              <a:t> is designed to block out an area on the screen to display a single item.</a:t>
            </a:r>
          </a:p>
          <a:p>
            <a:pPr marL="285750" indent="-285750" algn="just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 Generally, </a:t>
            </a:r>
            <a:r>
              <a:rPr lang="en-US" dirty="0" err="1"/>
              <a:t>FrameLayout</a:t>
            </a:r>
            <a:r>
              <a:rPr lang="en-US" dirty="0"/>
              <a:t> should be used to hold a single child view, because it can be difficult to organize child views in a way that's scalable to different screen sizes without the children overlapping each other.</a:t>
            </a:r>
          </a:p>
          <a:p>
            <a:pPr marL="285750" indent="-285750" algn="just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One can add multiple children to a </a:t>
            </a:r>
            <a:r>
              <a:rPr lang="en-US" dirty="0" err="1"/>
              <a:t>FrameLayout</a:t>
            </a:r>
            <a:r>
              <a:rPr lang="en-US" dirty="0"/>
              <a:t> and control their position within the </a:t>
            </a:r>
            <a:r>
              <a:rPr lang="en-US" dirty="0" err="1"/>
              <a:t>FrameLayout</a:t>
            </a:r>
            <a:r>
              <a:rPr lang="en-US" dirty="0"/>
              <a:t> by assigning gravity to each child, using the </a:t>
            </a:r>
            <a:r>
              <a:rPr lang="en-US" dirty="0" err="1"/>
              <a:t>android:layout_gravity</a:t>
            </a:r>
            <a:r>
              <a:rPr lang="en-US" dirty="0"/>
              <a:t> attribute.</a:t>
            </a:r>
          </a:p>
        </p:txBody>
      </p:sp>
    </p:spTree>
    <p:extLst>
      <p:ext uri="{BB962C8B-B14F-4D97-AF65-F5344CB8AC3E}">
        <p14:creationId xmlns:p14="http://schemas.microsoft.com/office/powerpoint/2010/main" val="1720198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dirty="0"/>
              <a:t>Frame Layout</a:t>
            </a:r>
            <a:br>
              <a:rPr lang="en-GB" dirty="0"/>
            </a:br>
            <a:endParaRPr dirty="0"/>
          </a:p>
        </p:txBody>
      </p:sp>
      <p:sp>
        <p:nvSpPr>
          <p:cNvPr id="66" name="Google Shape;66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17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00000"/>
              </a:lnSpc>
              <a:spcAft>
                <a:spcPts val="1600"/>
              </a:spcAft>
            </a:pPr>
            <a:r>
              <a:rPr lang="en-US" sz="1800" b="1" dirty="0"/>
              <a:t>Android </a:t>
            </a:r>
            <a:r>
              <a:rPr lang="en-US" sz="1800" b="1" dirty="0" err="1"/>
              <a:t>FrameLayout</a:t>
            </a:r>
            <a:r>
              <a:rPr lang="en-US" sz="1800" dirty="0"/>
              <a:t> is one of the useful layouts provided by android system, which allows User Interface </a:t>
            </a:r>
            <a:r>
              <a:rPr lang="en-US" sz="1800" b="1" i="1" dirty="0"/>
              <a:t>widgets to be overlapped with each other</a:t>
            </a:r>
            <a:r>
              <a:rPr lang="en-US" sz="1800" dirty="0"/>
              <a:t>. </a:t>
            </a:r>
          </a:p>
          <a:p>
            <a:pPr marL="285750" indent="-285750" algn="just">
              <a:lnSpc>
                <a:spcPct val="100000"/>
              </a:lnSpc>
              <a:spcAft>
                <a:spcPts val="1600"/>
              </a:spcAft>
            </a:pPr>
            <a:r>
              <a:rPr lang="en-US" sz="1800" dirty="0"/>
              <a:t>It’s used in cases such as placing a </a:t>
            </a:r>
            <a:r>
              <a:rPr lang="en-US" sz="1800" dirty="0" err="1"/>
              <a:t>TextView</a:t>
            </a:r>
            <a:r>
              <a:rPr lang="en-US" sz="1800" dirty="0"/>
              <a:t> over an </a:t>
            </a:r>
            <a:r>
              <a:rPr lang="en-US" sz="1800" dirty="0" err="1"/>
              <a:t>ImageView</a:t>
            </a:r>
            <a:r>
              <a:rPr lang="en-US" sz="1800"/>
              <a:t>. </a:t>
            </a:r>
          </a:p>
          <a:p>
            <a:pPr marL="285750" indent="-285750" algn="just">
              <a:lnSpc>
                <a:spcPct val="100000"/>
              </a:lnSpc>
              <a:spcAft>
                <a:spcPts val="1600"/>
              </a:spcAft>
            </a:pPr>
            <a:r>
              <a:rPr lang="en-US" sz="1800"/>
              <a:t>This </a:t>
            </a:r>
            <a:r>
              <a:rPr lang="en-US" sz="1800" dirty="0"/>
              <a:t>becomes quite difficult to implement using </a:t>
            </a:r>
            <a:r>
              <a:rPr lang="en-US" sz="1800" b="1" i="1" dirty="0" err="1"/>
              <a:t>LinearLayout</a:t>
            </a:r>
            <a:r>
              <a:rPr lang="en-US" sz="1800" b="1" i="1" dirty="0"/>
              <a:t> or </a:t>
            </a:r>
            <a:r>
              <a:rPr lang="en-US" sz="1800" b="1" i="1" dirty="0" err="1"/>
              <a:t>RelativeLayout</a:t>
            </a:r>
            <a:r>
              <a:rPr lang="en-US" sz="1800" b="1" i="1" dirty="0"/>
              <a:t> since they place widgets adjacent to each other</a:t>
            </a:r>
            <a:r>
              <a:rPr lang="en-US" sz="1800" dirty="0"/>
              <a:t>.</a:t>
            </a:r>
          </a:p>
          <a:p>
            <a:pPr marL="285750" indent="-285750" algn="just">
              <a:lnSpc>
                <a:spcPct val="100000"/>
              </a:lnSpc>
              <a:spcAft>
                <a:spcPts val="1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127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dirty="0"/>
              <a:t>Android UI Layouts</a:t>
            </a:r>
            <a:br>
              <a:rPr lang="en-GB" dirty="0"/>
            </a:br>
            <a:endParaRPr dirty="0"/>
          </a:p>
        </p:txBody>
      </p:sp>
      <p:sp>
        <p:nvSpPr>
          <p:cNvPr id="66" name="Google Shape;66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Bef>
                <a:spcPts val="1600"/>
              </a:spcBef>
              <a:spcAft>
                <a:spcPts val="1600"/>
              </a:spcAft>
            </a:pPr>
            <a:r>
              <a:rPr lang="en-US" dirty="0"/>
              <a:t>A layout defines the structure for a user interface in your app, such as in an activity. All elements in the layout are built using a hierarchy of View and </a:t>
            </a:r>
            <a:r>
              <a:rPr lang="en-US" dirty="0" err="1"/>
              <a:t>ViewGroup</a:t>
            </a:r>
            <a:r>
              <a:rPr lang="en-US" dirty="0"/>
              <a:t> objects. A View usually draws something the user can see and interact with. Whereas a </a:t>
            </a:r>
            <a:r>
              <a:rPr lang="en-US" dirty="0" err="1"/>
              <a:t>ViewGroup</a:t>
            </a:r>
            <a:r>
              <a:rPr lang="en-US" dirty="0"/>
              <a:t> is an invisible container that defines the layout structure for View and other </a:t>
            </a:r>
            <a:r>
              <a:rPr lang="en-US" dirty="0" err="1"/>
              <a:t>ViewGroup</a:t>
            </a:r>
            <a:r>
              <a:rPr lang="en-US" dirty="0"/>
              <a:t> objects.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395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dirty="0"/>
              <a:t>Android UI Layouts</a:t>
            </a:r>
            <a:br>
              <a:rPr lang="en-GB" dirty="0"/>
            </a:br>
            <a:endParaRPr dirty="0"/>
          </a:p>
        </p:txBody>
      </p:sp>
      <p:sp>
        <p:nvSpPr>
          <p:cNvPr id="66" name="Google Shape;66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04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Bef>
                <a:spcPts val="1600"/>
              </a:spcBef>
              <a:spcAft>
                <a:spcPts val="1600"/>
              </a:spcAft>
            </a:pPr>
            <a:r>
              <a:rPr lang="en-US" dirty="0"/>
              <a:t>The View objects are usually called "widgets" and can be one of many subclasses, such as Button or </a:t>
            </a:r>
            <a:r>
              <a:rPr lang="en-US" dirty="0" err="1"/>
              <a:t>TextView</a:t>
            </a:r>
            <a:r>
              <a:rPr lang="en-US" dirty="0"/>
              <a:t>. The </a:t>
            </a:r>
            <a:r>
              <a:rPr lang="en-US" dirty="0" err="1"/>
              <a:t>ViewGroup</a:t>
            </a:r>
            <a:r>
              <a:rPr lang="en-US" dirty="0"/>
              <a:t> objects are usually called "layouts" can be one of many types that provide a different layout structure, such as </a:t>
            </a:r>
            <a:r>
              <a:rPr lang="en-US" dirty="0" err="1"/>
              <a:t>LinearLayout</a:t>
            </a:r>
            <a:r>
              <a:rPr lang="en-US" dirty="0"/>
              <a:t> or </a:t>
            </a:r>
            <a:r>
              <a:rPr lang="en-US" dirty="0" err="1"/>
              <a:t>ConstraintLayout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38F0F02-D1A3-46D0-8976-E01CF3BD3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489" y="2576292"/>
            <a:ext cx="4844936" cy="2122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92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dirty="0"/>
              <a:t>Android UI Layouts</a:t>
            </a:r>
            <a:br>
              <a:rPr lang="en-GB" dirty="0"/>
            </a:br>
            <a:endParaRPr dirty="0"/>
          </a:p>
        </p:txBody>
      </p:sp>
      <p:sp>
        <p:nvSpPr>
          <p:cNvPr id="66" name="Google Shape;66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Bef>
                <a:spcPts val="1600"/>
              </a:spcBef>
              <a:spcAft>
                <a:spcPts val="1600"/>
              </a:spcAft>
            </a:pPr>
            <a:r>
              <a:rPr lang="en-US" dirty="0"/>
              <a:t>Declare UI elements in XML. Android provides a straightforward XML vocabulary that corresponds to the View classes and subclasses, such as those for widgets and layouts.</a:t>
            </a:r>
          </a:p>
          <a:p>
            <a:pPr marL="285750" indent="-285750" algn="just">
              <a:spcBef>
                <a:spcPts val="1600"/>
              </a:spcBef>
              <a:spcAft>
                <a:spcPts val="1600"/>
              </a:spcAft>
            </a:pPr>
            <a:r>
              <a:rPr lang="en-US" dirty="0"/>
              <a:t>Instantiate layout elements at runtime. Your app can create View and </a:t>
            </a:r>
            <a:r>
              <a:rPr lang="en-US" dirty="0" err="1"/>
              <a:t>ViewGroup</a:t>
            </a:r>
            <a:r>
              <a:rPr lang="en-US" dirty="0"/>
              <a:t> objects (and manipulate their properties) programmatically.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0659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dirty="0"/>
              <a:t>Android UI Layouts</a:t>
            </a:r>
            <a:br>
              <a:rPr lang="en-GB" dirty="0"/>
            </a:br>
            <a:endParaRPr dirty="0"/>
          </a:p>
        </p:txBody>
      </p:sp>
      <p:sp>
        <p:nvSpPr>
          <p:cNvPr id="66" name="Google Shape;66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Aft>
                <a:spcPts val="1600"/>
              </a:spcAft>
            </a:pPr>
            <a:r>
              <a:rPr lang="en-IN" dirty="0"/>
              <a:t>Linear Layout ( Horizontal)</a:t>
            </a:r>
          </a:p>
          <a:p>
            <a:pPr marL="285750" indent="-285750" algn="just">
              <a:spcAft>
                <a:spcPts val="1600"/>
              </a:spcAft>
            </a:pPr>
            <a:r>
              <a:rPr lang="en-IN" dirty="0"/>
              <a:t>Linear Layout ( Vertical)</a:t>
            </a:r>
          </a:p>
          <a:p>
            <a:pPr marL="285750" indent="-285750" algn="just">
              <a:spcAft>
                <a:spcPts val="1600"/>
              </a:spcAft>
            </a:pPr>
            <a:r>
              <a:rPr lang="en-IN" dirty="0"/>
              <a:t>Relative Layout </a:t>
            </a:r>
          </a:p>
          <a:p>
            <a:pPr marL="285750" indent="-285750" algn="just">
              <a:spcAft>
                <a:spcPts val="1600"/>
              </a:spcAft>
            </a:pPr>
            <a:r>
              <a:rPr lang="en-IN" dirty="0"/>
              <a:t>Table Layout</a:t>
            </a:r>
          </a:p>
          <a:p>
            <a:pPr marL="285750" indent="-285750" algn="just">
              <a:spcAft>
                <a:spcPts val="1600"/>
              </a:spcAft>
            </a:pPr>
            <a:r>
              <a:rPr lang="en-IN" dirty="0"/>
              <a:t>Constraint Layout</a:t>
            </a:r>
          </a:p>
          <a:p>
            <a:pPr marL="285750" indent="-285750" algn="just">
              <a:spcAft>
                <a:spcPts val="1600"/>
              </a:spcAft>
            </a:pPr>
            <a:r>
              <a:rPr lang="en-IN" dirty="0"/>
              <a:t>Frame Layout</a:t>
            </a:r>
          </a:p>
          <a:p>
            <a:pPr marL="285750" indent="-285750" algn="just">
              <a:spcBef>
                <a:spcPts val="1600"/>
              </a:spcBef>
              <a:spcAft>
                <a:spcPts val="1600"/>
              </a:spcAft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5250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dirty="0"/>
              <a:t>Linear Layout</a:t>
            </a:r>
            <a:br>
              <a:rPr lang="en-GB" dirty="0"/>
            </a:br>
            <a:endParaRPr dirty="0"/>
          </a:p>
        </p:txBody>
      </p:sp>
      <p:sp>
        <p:nvSpPr>
          <p:cNvPr id="66" name="Google Shape;66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17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Bef>
                <a:spcPts val="1600"/>
              </a:spcBef>
              <a:spcAft>
                <a:spcPts val="1600"/>
              </a:spcAft>
            </a:pPr>
            <a:r>
              <a:rPr lang="en-US" sz="1800" dirty="0"/>
              <a:t>Android </a:t>
            </a:r>
            <a:r>
              <a:rPr lang="en-US" sz="1800" dirty="0" err="1"/>
              <a:t>LinearLayout</a:t>
            </a:r>
            <a:r>
              <a:rPr lang="en-US" sz="1800" dirty="0"/>
              <a:t> is a view group that aligns all children in a single direction, </a:t>
            </a:r>
            <a:r>
              <a:rPr lang="en-US" sz="1800" i="1" dirty="0"/>
              <a:t>vertically </a:t>
            </a:r>
            <a:r>
              <a:rPr lang="en-US" sz="1800" dirty="0"/>
              <a:t>or </a:t>
            </a:r>
            <a:r>
              <a:rPr lang="en-US" sz="1800" i="1" dirty="0"/>
              <a:t>horizontally.</a:t>
            </a:r>
          </a:p>
          <a:p>
            <a:pPr marL="285750" indent="-285750" algn="just">
              <a:spcBef>
                <a:spcPts val="1600"/>
              </a:spcBef>
              <a:spcAft>
                <a:spcPts val="1600"/>
              </a:spcAft>
            </a:pPr>
            <a:r>
              <a:rPr lang="en-US" dirty="0"/>
              <a:t>A layout that organizes its children into a single horizontal or vertical row. It creates a scrollbar if the length of the window exceeds the length of the screen.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D5A0D74-80CA-4019-94E6-B34C3C822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3327400"/>
            <a:ext cx="19050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753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dirty="0"/>
              <a:t>Linear Layout</a:t>
            </a:r>
            <a:br>
              <a:rPr lang="en-GB" dirty="0"/>
            </a:br>
            <a:endParaRPr dirty="0"/>
          </a:p>
        </p:txBody>
      </p:sp>
      <p:sp>
        <p:nvSpPr>
          <p:cNvPr id="66" name="Google Shape;66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17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Bef>
                <a:spcPts val="1600"/>
              </a:spcBef>
              <a:spcAft>
                <a:spcPts val="1600"/>
              </a:spcAft>
            </a:pPr>
            <a:r>
              <a:rPr lang="en-US" sz="1800" dirty="0"/>
              <a:t>All children of a </a:t>
            </a:r>
            <a:r>
              <a:rPr lang="en-US" sz="1800" dirty="0" err="1"/>
              <a:t>LinearLayout</a:t>
            </a:r>
            <a:r>
              <a:rPr lang="en-US" sz="1800" dirty="0"/>
              <a:t> are stacked one after the other, so a vertical list will only have one child per row, no matter how wide they are, and a horizontal list will only be one row high (the height of the tallest child, plus padding). </a:t>
            </a:r>
          </a:p>
          <a:p>
            <a:pPr marL="285750" indent="-285750" algn="just">
              <a:spcBef>
                <a:spcPts val="1600"/>
              </a:spcBef>
              <a:spcAft>
                <a:spcPts val="1600"/>
              </a:spcAft>
            </a:pPr>
            <a:r>
              <a:rPr lang="en-US" sz="1800" dirty="0"/>
              <a:t>A Linear Layout respects margins between children and the gravity (right, center, or left alignment) of each child.</a:t>
            </a:r>
          </a:p>
          <a:p>
            <a:pPr marL="285750" indent="-285750" algn="just">
              <a:spcBef>
                <a:spcPts val="1600"/>
              </a:spcBef>
              <a:spcAft>
                <a:spcPts val="1600"/>
              </a:spcAft>
            </a:pPr>
            <a:r>
              <a:rPr lang="en-US" dirty="0"/>
              <a:t>android: orientation attribute needs to be modified. 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D5A0D74-80CA-4019-94E6-B34C3C822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3327400"/>
            <a:ext cx="19050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918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dirty="0"/>
              <a:t>Relative Layout</a:t>
            </a:r>
            <a:br>
              <a:rPr lang="en-GB" dirty="0"/>
            </a:br>
            <a:endParaRPr dirty="0"/>
          </a:p>
        </p:txBody>
      </p:sp>
      <p:sp>
        <p:nvSpPr>
          <p:cNvPr id="66" name="Google Shape;66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17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Bef>
                <a:spcPts val="1600"/>
              </a:spcBef>
              <a:spcAft>
                <a:spcPts val="1600"/>
              </a:spcAft>
            </a:pPr>
            <a:r>
              <a:rPr lang="en-US" sz="1800" dirty="0" err="1"/>
              <a:t>RelativeLayout</a:t>
            </a:r>
            <a:r>
              <a:rPr lang="en-US" sz="1800" dirty="0"/>
              <a:t> is a view group that displays child views in relative positions. </a:t>
            </a:r>
          </a:p>
          <a:p>
            <a:pPr marL="285750" indent="-285750" algn="just">
              <a:spcBef>
                <a:spcPts val="1600"/>
              </a:spcBef>
              <a:spcAft>
                <a:spcPts val="1600"/>
              </a:spcAft>
            </a:pPr>
            <a:r>
              <a:rPr lang="en-US" sz="1800" dirty="0"/>
              <a:t>The position of each view can be specified as relative to sibling elements (such as to the left-of or below another view) or in positions relative to the parent </a:t>
            </a:r>
            <a:r>
              <a:rPr lang="en-US" sz="1800" dirty="0" err="1"/>
              <a:t>RelativeLayout</a:t>
            </a:r>
            <a:r>
              <a:rPr lang="en-US" sz="1800" dirty="0"/>
              <a:t> area (such as aligned to the bottom, left or center).</a:t>
            </a: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497C528-3FE0-4B86-92F0-4465D44FE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3138696"/>
            <a:ext cx="2311400" cy="170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250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dirty="0"/>
              <a:t>Relative Layout Attributes</a:t>
            </a:r>
            <a:br>
              <a:rPr lang="en-GB" dirty="0"/>
            </a:br>
            <a:endParaRPr dirty="0"/>
          </a:p>
        </p:txBody>
      </p:sp>
      <p:sp>
        <p:nvSpPr>
          <p:cNvPr id="66" name="Google Shape;66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17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00000"/>
              </a:lnSpc>
              <a:spcAft>
                <a:spcPts val="1600"/>
              </a:spcAft>
            </a:pPr>
            <a:r>
              <a:rPr lang="en-US" b="1" dirty="0" err="1"/>
              <a:t>android:layout_alignParentTop</a:t>
            </a:r>
            <a:r>
              <a:rPr lang="en-US" b="1" dirty="0"/>
              <a:t> </a:t>
            </a:r>
            <a:r>
              <a:rPr lang="en-US" dirty="0"/>
              <a:t>:If "true", makes the top edge of this view match the top edge of the parent.</a:t>
            </a:r>
          </a:p>
          <a:p>
            <a:pPr marL="285750" indent="-285750" algn="just">
              <a:lnSpc>
                <a:spcPct val="100000"/>
              </a:lnSpc>
              <a:spcAft>
                <a:spcPts val="1600"/>
              </a:spcAft>
            </a:pPr>
            <a:r>
              <a:rPr lang="en-US" b="1" dirty="0" err="1"/>
              <a:t>android:layout_centerVertical</a:t>
            </a:r>
            <a:r>
              <a:rPr lang="en-US" b="1" dirty="0"/>
              <a:t> </a:t>
            </a:r>
            <a:r>
              <a:rPr lang="en-US" dirty="0"/>
              <a:t>: If "true", centers this child vertically within its parent.</a:t>
            </a:r>
          </a:p>
          <a:p>
            <a:pPr marL="285750" indent="-285750" algn="just">
              <a:lnSpc>
                <a:spcPct val="100000"/>
              </a:lnSpc>
              <a:spcAft>
                <a:spcPts val="1600"/>
              </a:spcAft>
            </a:pPr>
            <a:r>
              <a:rPr lang="en-US" b="1" dirty="0" err="1"/>
              <a:t>android:layout_below</a:t>
            </a:r>
            <a:r>
              <a:rPr lang="en-US" b="1" dirty="0"/>
              <a:t> </a:t>
            </a:r>
            <a:r>
              <a:rPr lang="en-US" dirty="0"/>
              <a:t>: Positions the top edge of this view below the view specified with a resource ID.</a:t>
            </a:r>
          </a:p>
          <a:p>
            <a:pPr marL="285750" indent="-285750" algn="just">
              <a:lnSpc>
                <a:spcPct val="100000"/>
              </a:lnSpc>
              <a:spcAft>
                <a:spcPts val="1600"/>
              </a:spcAft>
            </a:pPr>
            <a:r>
              <a:rPr lang="en-US" b="1" dirty="0" err="1"/>
              <a:t>android:layout_toRightOf</a:t>
            </a:r>
            <a:r>
              <a:rPr lang="en-US" b="1" dirty="0"/>
              <a:t> </a:t>
            </a:r>
            <a:r>
              <a:rPr lang="en-US" dirty="0"/>
              <a:t>: Positions the left edge of this view to the right of the view specified with a resource ID.</a:t>
            </a:r>
          </a:p>
          <a:p>
            <a:pPr marL="285750" indent="-285750" algn="just">
              <a:lnSpc>
                <a:spcPct val="100000"/>
              </a:lnSpc>
              <a:spcAft>
                <a:spcPts val="1600"/>
              </a:spcAft>
            </a:pPr>
            <a:r>
              <a:rPr lang="en-IN" dirty="0" err="1">
                <a:hlinkClick r:id="rId3"/>
              </a:rPr>
              <a:t>RelativeLayout.LayoutParams</a:t>
            </a:r>
            <a:r>
              <a:rPr lang="en-IN" dirty="0">
                <a:hlinkClick r:id="rId3"/>
              </a:rPr>
              <a:t>  |  Android Developers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6852622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1067</Words>
  <Application>Microsoft Office PowerPoint</Application>
  <PresentationFormat>On-screen Show (16:9)</PresentationFormat>
  <Paragraphs>73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Average</vt:lpstr>
      <vt:lpstr>Oswald</vt:lpstr>
      <vt:lpstr>Arial</vt:lpstr>
      <vt:lpstr>Times New Roman</vt:lpstr>
      <vt:lpstr>Slate</vt:lpstr>
      <vt:lpstr>Unit 2: Android Layouts</vt:lpstr>
      <vt:lpstr>Android UI Layouts </vt:lpstr>
      <vt:lpstr>Android UI Layouts </vt:lpstr>
      <vt:lpstr>Android UI Layouts </vt:lpstr>
      <vt:lpstr>Android UI Layouts </vt:lpstr>
      <vt:lpstr>Linear Layout </vt:lpstr>
      <vt:lpstr>Linear Layout </vt:lpstr>
      <vt:lpstr>Relative Layout </vt:lpstr>
      <vt:lpstr>Relative Layout Attributes </vt:lpstr>
      <vt:lpstr>Table Layout </vt:lpstr>
      <vt:lpstr>Table Layout Attributes </vt:lpstr>
      <vt:lpstr>Absolute Layout </vt:lpstr>
      <vt:lpstr>Constraint Layout </vt:lpstr>
      <vt:lpstr>Constraint Layout </vt:lpstr>
      <vt:lpstr>Constraint Layout</vt:lpstr>
      <vt:lpstr>Constraint Layout</vt:lpstr>
      <vt:lpstr>Constraint Layout</vt:lpstr>
      <vt:lpstr>Frame Layout </vt:lpstr>
      <vt:lpstr>Frame Layout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 : Introduction</dc:title>
  <cp:lastModifiedBy>CSE-51</cp:lastModifiedBy>
  <cp:revision>85</cp:revision>
  <dcterms:modified xsi:type="dcterms:W3CDTF">2023-08-01T06:27:37Z</dcterms:modified>
</cp:coreProperties>
</file>