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handoutMasterIdLst>
    <p:handoutMasterId r:id="rId32"/>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340" r:id="rId17"/>
    <p:sldId id="347" r:id="rId18"/>
    <p:sldId id="397" r:id="rId19"/>
    <p:sldId id="398" r:id="rId20"/>
    <p:sldId id="399" r:id="rId21"/>
    <p:sldId id="409" r:id="rId22"/>
    <p:sldId id="405" r:id="rId23"/>
    <p:sldId id="406" r:id="rId24"/>
    <p:sldId id="407" r:id="rId25"/>
    <p:sldId id="408" r:id="rId26"/>
    <p:sldId id="410" r:id="rId27"/>
    <p:sldId id="411" r:id="rId28"/>
    <p:sldId id="412" r:id="rId29"/>
    <p:sldId id="413" r:id="rId30"/>
  </p:sldIdLst>
  <p:sldSz cx="9144000" cy="5143500" type="screen16x9"/>
  <p:notesSz cx="6858000" cy="9144000"/>
  <p:embeddedFontLst>
    <p:embeddedFont>
      <p:font typeface="Average" panose="020B0604020202020204" charset="0"/>
      <p:regular r:id="rId33"/>
    </p:embeddedFont>
    <p:embeddedFont>
      <p:font typeface="Oswald" panose="00000500000000000000"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7qvWHbWc2I4m0L/qk2APe4vEI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8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E6091-398F-4DDC-9090-7C3BB33102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6B87C1-7B27-43DA-9F28-8A831D0696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CB767-8B4B-4ED1-B7DA-0FC001C4E972}" type="datetimeFigureOut">
              <a:rPr lang="en-IN" smtClean="0"/>
              <a:t>01-08-2023</a:t>
            </a:fld>
            <a:endParaRPr lang="en-IN"/>
          </a:p>
        </p:txBody>
      </p:sp>
      <p:sp>
        <p:nvSpPr>
          <p:cNvPr id="4" name="Footer Placeholder 3">
            <a:extLst>
              <a:ext uri="{FF2B5EF4-FFF2-40B4-BE49-F238E27FC236}">
                <a16:creationId xmlns:a16="http://schemas.microsoft.com/office/drawing/2014/main" id="{78E60A9E-7865-4FF7-AB82-F0C2489C4A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Rachana Mehta</a:t>
            </a:r>
          </a:p>
        </p:txBody>
      </p:sp>
      <p:sp>
        <p:nvSpPr>
          <p:cNvPr id="5" name="Slide Number Placeholder 4">
            <a:extLst>
              <a:ext uri="{FF2B5EF4-FFF2-40B4-BE49-F238E27FC236}">
                <a16:creationId xmlns:a16="http://schemas.microsoft.com/office/drawing/2014/main" id="{54FE00E7-473B-44CE-BDB5-F902DDB73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22C15-2A88-4D8A-B6E7-80A4C847B05B}" type="slidenum">
              <a:rPr lang="en-IN" smtClean="0"/>
              <a:t>‹#›</a:t>
            </a:fld>
            <a:endParaRPr lang="en-IN"/>
          </a:p>
        </p:txBody>
      </p:sp>
    </p:spTree>
    <p:extLst>
      <p:ext uri="{BB962C8B-B14F-4D97-AF65-F5344CB8AC3E}">
        <p14:creationId xmlns:p14="http://schemas.microsoft.com/office/powerpoint/2010/main" val="275982118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36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233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882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048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15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9631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6BCD4CC-0486-4D14-B2F0-73637F4F40A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3935BE2-72AC-4FC6-A1C7-63CF4FC224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2772" name="Slide Number Placeholder 3">
            <a:extLst>
              <a:ext uri="{FF2B5EF4-FFF2-40B4-BE49-F238E27FC236}">
                <a16:creationId xmlns:a16="http://schemas.microsoft.com/office/drawing/2014/main" id="{599E770E-C89B-4868-B8B3-4783C945EC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B177A9-08D6-4A31-ABCD-0382C2ADEED8}" type="slidenum">
              <a:rPr lang="en-US" altLang="en-US"/>
              <a:pPr eaLnBrk="1" hangingPunct="1"/>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18</a:t>
            </a:fld>
            <a:endParaRPr lang="en-US" altLang="en-US"/>
          </a:p>
        </p:txBody>
      </p:sp>
    </p:spTree>
    <p:extLst>
      <p:ext uri="{BB962C8B-B14F-4D97-AF65-F5344CB8AC3E}">
        <p14:creationId xmlns:p14="http://schemas.microsoft.com/office/powerpoint/2010/main" val="2710872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19</a:t>
            </a:fld>
            <a:endParaRPr lang="en-US" altLang="en-US"/>
          </a:p>
        </p:txBody>
      </p:sp>
    </p:spTree>
    <p:extLst>
      <p:ext uri="{BB962C8B-B14F-4D97-AF65-F5344CB8AC3E}">
        <p14:creationId xmlns:p14="http://schemas.microsoft.com/office/powerpoint/2010/main" val="14381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713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20</a:t>
            </a:fld>
            <a:endParaRPr lang="en-US" altLang="en-US"/>
          </a:p>
        </p:txBody>
      </p:sp>
    </p:spTree>
    <p:extLst>
      <p:ext uri="{BB962C8B-B14F-4D97-AF65-F5344CB8AC3E}">
        <p14:creationId xmlns:p14="http://schemas.microsoft.com/office/powerpoint/2010/main" val="84628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21</a:t>
            </a:fld>
            <a:endParaRPr lang="en-US" altLang="en-US"/>
          </a:p>
        </p:txBody>
      </p:sp>
    </p:spTree>
    <p:extLst>
      <p:ext uri="{BB962C8B-B14F-4D97-AF65-F5344CB8AC3E}">
        <p14:creationId xmlns:p14="http://schemas.microsoft.com/office/powerpoint/2010/main" val="2734345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22</a:t>
            </a:fld>
            <a:endParaRPr lang="en-US" altLang="en-US"/>
          </a:p>
        </p:txBody>
      </p:sp>
    </p:spTree>
    <p:extLst>
      <p:ext uri="{BB962C8B-B14F-4D97-AF65-F5344CB8AC3E}">
        <p14:creationId xmlns:p14="http://schemas.microsoft.com/office/powerpoint/2010/main" val="349227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23</a:t>
            </a:fld>
            <a:endParaRPr lang="en-US" altLang="en-US"/>
          </a:p>
        </p:txBody>
      </p:sp>
    </p:spTree>
    <p:extLst>
      <p:ext uri="{BB962C8B-B14F-4D97-AF65-F5344CB8AC3E}">
        <p14:creationId xmlns:p14="http://schemas.microsoft.com/office/powerpoint/2010/main" val="1188215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24</a:t>
            </a:fld>
            <a:endParaRPr lang="en-US" altLang="en-US"/>
          </a:p>
        </p:txBody>
      </p:sp>
    </p:spTree>
    <p:extLst>
      <p:ext uri="{BB962C8B-B14F-4D97-AF65-F5344CB8AC3E}">
        <p14:creationId xmlns:p14="http://schemas.microsoft.com/office/powerpoint/2010/main" val="1987661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25</a:t>
            </a:fld>
            <a:endParaRPr lang="en-US" altLang="en-US"/>
          </a:p>
        </p:txBody>
      </p:sp>
    </p:spTree>
    <p:extLst>
      <p:ext uri="{BB962C8B-B14F-4D97-AF65-F5344CB8AC3E}">
        <p14:creationId xmlns:p14="http://schemas.microsoft.com/office/powerpoint/2010/main" val="3900959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26</a:t>
            </a:fld>
            <a:endParaRPr lang="en-US" altLang="en-US"/>
          </a:p>
        </p:txBody>
      </p:sp>
    </p:spTree>
    <p:extLst>
      <p:ext uri="{BB962C8B-B14F-4D97-AF65-F5344CB8AC3E}">
        <p14:creationId xmlns:p14="http://schemas.microsoft.com/office/powerpoint/2010/main" val="2467088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27</a:t>
            </a:fld>
            <a:endParaRPr lang="en-US" altLang="en-US"/>
          </a:p>
        </p:txBody>
      </p:sp>
    </p:spTree>
    <p:extLst>
      <p:ext uri="{BB962C8B-B14F-4D97-AF65-F5344CB8AC3E}">
        <p14:creationId xmlns:p14="http://schemas.microsoft.com/office/powerpoint/2010/main" val="948296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28</a:t>
            </a:fld>
            <a:endParaRPr lang="en-US" altLang="en-US"/>
          </a:p>
        </p:txBody>
      </p:sp>
    </p:spTree>
    <p:extLst>
      <p:ext uri="{BB962C8B-B14F-4D97-AF65-F5344CB8AC3E}">
        <p14:creationId xmlns:p14="http://schemas.microsoft.com/office/powerpoint/2010/main" val="3607727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D6E4895-9E9A-4208-9948-6D27FB3B9B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C65526F-D865-4E4B-8103-65F92BC68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8916" name="Slide Number Placeholder 3">
            <a:extLst>
              <a:ext uri="{FF2B5EF4-FFF2-40B4-BE49-F238E27FC236}">
                <a16:creationId xmlns:a16="http://schemas.microsoft.com/office/drawing/2014/main" id="{95E80FFD-9878-43A9-8E6A-D31DEB8B4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7A372E-5EB9-495D-8C79-F3D874DF3DED}" type="slidenum">
              <a:rPr lang="en-US" altLang="en-US"/>
              <a:pPr eaLnBrk="1" hangingPunct="1"/>
              <a:t>29</a:t>
            </a:fld>
            <a:endParaRPr lang="en-US" altLang="en-US"/>
          </a:p>
        </p:txBody>
      </p:sp>
    </p:spTree>
    <p:extLst>
      <p:ext uri="{BB962C8B-B14F-4D97-AF65-F5344CB8AC3E}">
        <p14:creationId xmlns:p14="http://schemas.microsoft.com/office/powerpoint/2010/main" val="361754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49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397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641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923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5737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239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503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4"/>
          <p:cNvGrpSpPr/>
          <p:nvPr/>
        </p:nvGrpSpPr>
        <p:grpSpPr>
          <a:xfrm>
            <a:off x="4350279" y="2855377"/>
            <a:ext cx="443589" cy="105632"/>
            <a:chOff x="4137525" y="2915950"/>
            <a:chExt cx="869100" cy="207000"/>
          </a:xfrm>
        </p:grpSpPr>
        <p:sp>
          <p:nvSpPr>
            <p:cNvPr id="11" name="Google Shape;11;p2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8572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16D849-626C-417C-BA07-7B69BC217B1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E64266-7937-4C11-AE57-34A5445E09DE}"/>
              </a:ext>
            </a:extLst>
          </p:cNvPr>
          <p:cNvSpPr>
            <a:spLocks noGrp="1"/>
          </p:cNvSpPr>
          <p:nvPr>
            <p:ph type="ftr" sz="quarter" idx="11"/>
          </p:nvPr>
        </p:nvSpPr>
        <p:spPr/>
        <p:txBody>
          <a:bodyPr/>
          <a:lstStyle>
            <a:lvl1pPr>
              <a:defRPr sz="1200" b="1">
                <a:solidFill>
                  <a:srgbClr val="C00000"/>
                </a:solidFill>
              </a:defRPr>
            </a:lvl1pPr>
          </a:lstStyle>
          <a:p>
            <a:pPr>
              <a:defRPr/>
            </a:pPr>
            <a:r>
              <a:rPr lang="en-US"/>
              <a:t>www.sisoft.in</a:t>
            </a:r>
          </a:p>
        </p:txBody>
      </p:sp>
      <p:sp>
        <p:nvSpPr>
          <p:cNvPr id="6" name="Slide Number Placeholder 5">
            <a:extLst>
              <a:ext uri="{FF2B5EF4-FFF2-40B4-BE49-F238E27FC236}">
                <a16:creationId xmlns:a16="http://schemas.microsoft.com/office/drawing/2014/main" id="{F8A2762B-54C5-480B-9D53-31B89EEDED12}"/>
              </a:ext>
            </a:extLst>
          </p:cNvPr>
          <p:cNvSpPr>
            <a:spLocks noGrp="1"/>
          </p:cNvSpPr>
          <p:nvPr>
            <p:ph type="sldNum" sz="quarter" idx="12"/>
          </p:nvPr>
        </p:nvSpPr>
        <p:spPr/>
        <p:txBody>
          <a:bodyPr/>
          <a:lstStyle>
            <a:lvl1pPr>
              <a:defRPr/>
            </a:lvl1pPr>
          </a:lstStyle>
          <a:p>
            <a:fld id="{9082AE5E-7EB8-4923-A914-79F4C7BA6C63}" type="slidenum">
              <a:rPr lang="en-US" altLang="en-US"/>
              <a:pPr/>
              <a:t>‹#›</a:t>
            </a:fld>
            <a:endParaRPr lang="en-US" altLang="en-US"/>
          </a:p>
        </p:txBody>
      </p:sp>
    </p:spTree>
    <p:extLst>
      <p:ext uri="{BB962C8B-B14F-4D97-AF65-F5344CB8AC3E}">
        <p14:creationId xmlns:p14="http://schemas.microsoft.com/office/powerpoint/2010/main" val="412360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5" name="Google Shape;45;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0"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GB" dirty="0"/>
              <a:t>Unit 2: Android</a:t>
            </a:r>
            <a:endParaRPr dirty="0"/>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GB" dirty="0">
                <a:latin typeface="Times New Roman"/>
                <a:ea typeface="Times New Roman"/>
                <a:cs typeface="Times New Roman"/>
                <a:sym typeface="Times New Roman"/>
              </a:rPr>
              <a:t>Sunil Gautam</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Activity Life Cycle</a:t>
            </a:r>
          </a:p>
        </p:txBody>
      </p:sp>
      <p:sp>
        <p:nvSpPr>
          <p:cNvPr id="66" name="Google Shape;66;p2"/>
          <p:cNvSpPr txBox="1">
            <a:spLocks noGrp="1"/>
          </p:cNvSpPr>
          <p:nvPr>
            <p:ph type="body" idx="1"/>
          </p:nvPr>
        </p:nvSpPr>
        <p:spPr>
          <a:xfrm>
            <a:off x="311700" y="692033"/>
            <a:ext cx="8520600" cy="341640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endParaRPr lang="en-US" dirty="0"/>
          </a:p>
        </p:txBody>
      </p:sp>
      <p:pic>
        <p:nvPicPr>
          <p:cNvPr id="2050" name="Picture 2">
            <a:extLst>
              <a:ext uri="{FF2B5EF4-FFF2-40B4-BE49-F238E27FC236}">
                <a16:creationId xmlns:a16="http://schemas.microsoft.com/office/drawing/2014/main" id="{5BC60297-5AFE-4CF5-A8EB-4E560C8E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626" y="175098"/>
            <a:ext cx="3542674" cy="4578485"/>
          </a:xfrm>
          <a:prstGeom prst="rect">
            <a:avLst/>
          </a:prstGeom>
          <a:solidFill>
            <a:schemeClr val="tx1"/>
          </a:solidFill>
        </p:spPr>
      </p:pic>
    </p:spTree>
    <p:extLst>
      <p:ext uri="{BB962C8B-B14F-4D97-AF65-F5344CB8AC3E}">
        <p14:creationId xmlns:p14="http://schemas.microsoft.com/office/powerpoint/2010/main" val="118018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Activity Life Cycle</a:t>
            </a:r>
          </a:p>
        </p:txBody>
      </p:sp>
      <p:sp>
        <p:nvSpPr>
          <p:cNvPr id="66" name="Google Shape;66;p2"/>
          <p:cNvSpPr txBox="1">
            <a:spLocks noGrp="1"/>
          </p:cNvSpPr>
          <p:nvPr>
            <p:ph type="body" idx="1"/>
          </p:nvPr>
        </p:nvSpPr>
        <p:spPr>
          <a:xfrm>
            <a:off x="311700" y="1299069"/>
            <a:ext cx="8520600" cy="341640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n-US" dirty="0" err="1"/>
              <a:t>onCreate</a:t>
            </a:r>
            <a:r>
              <a:rPr lang="en-US" dirty="0"/>
              <a:t>() </a:t>
            </a:r>
          </a:p>
          <a:p>
            <a:pPr marL="285750" indent="-285750"/>
            <a:r>
              <a:rPr lang="en-US" dirty="0"/>
              <a:t>Gets fires when the system creates your activity.</a:t>
            </a:r>
          </a:p>
          <a:p>
            <a:pPr marL="285750" indent="-285750"/>
            <a:r>
              <a:rPr lang="en-US" dirty="0"/>
              <a:t>To create views and bind data</a:t>
            </a:r>
          </a:p>
          <a:p>
            <a:pPr marL="285750" indent="-285750"/>
            <a:r>
              <a:rPr lang="en-US" dirty="0"/>
              <a:t>In this function, a call to </a:t>
            </a:r>
            <a:r>
              <a:rPr lang="en-US" dirty="0" err="1"/>
              <a:t>setContentView</a:t>
            </a:r>
            <a:r>
              <a:rPr lang="en-US" dirty="0"/>
              <a:t>() is </a:t>
            </a:r>
          </a:p>
          <a:p>
            <a:pPr marL="0" indent="0">
              <a:buNone/>
            </a:pPr>
            <a:r>
              <a:rPr lang="en-US" dirty="0"/>
              <a:t>     placed, it determines the layout of user’s activity</a:t>
            </a:r>
          </a:p>
        </p:txBody>
      </p:sp>
      <p:pic>
        <p:nvPicPr>
          <p:cNvPr id="2050" name="Picture 2">
            <a:extLst>
              <a:ext uri="{FF2B5EF4-FFF2-40B4-BE49-F238E27FC236}">
                <a16:creationId xmlns:a16="http://schemas.microsoft.com/office/drawing/2014/main" id="{5BC60297-5AFE-4CF5-A8EB-4E560C8E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778" y="175098"/>
            <a:ext cx="3542674" cy="4578485"/>
          </a:xfrm>
          <a:prstGeom prst="rect">
            <a:avLst/>
          </a:prstGeom>
          <a:solidFill>
            <a:schemeClr val="tx1"/>
          </a:solidFill>
        </p:spPr>
      </p:pic>
    </p:spTree>
    <p:extLst>
      <p:ext uri="{BB962C8B-B14F-4D97-AF65-F5344CB8AC3E}">
        <p14:creationId xmlns:p14="http://schemas.microsoft.com/office/powerpoint/2010/main" val="33692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Activity Life Cycle</a:t>
            </a:r>
          </a:p>
        </p:txBody>
      </p:sp>
      <p:sp>
        <p:nvSpPr>
          <p:cNvPr id="66" name="Google Shape;66;p2"/>
          <p:cNvSpPr txBox="1">
            <a:spLocks noGrp="1"/>
          </p:cNvSpPr>
          <p:nvPr>
            <p:ph type="body" idx="1"/>
          </p:nvPr>
        </p:nvSpPr>
        <p:spPr>
          <a:xfrm>
            <a:off x="311700" y="1299069"/>
            <a:ext cx="8520600" cy="341640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n-US" dirty="0" err="1"/>
              <a:t>onStart</a:t>
            </a:r>
            <a:r>
              <a:rPr lang="en-US" dirty="0"/>
              <a:t>() </a:t>
            </a:r>
          </a:p>
          <a:p>
            <a:pPr marL="285750" indent="-285750"/>
            <a:r>
              <a:rPr lang="en-US" dirty="0"/>
              <a:t>Gets called as </a:t>
            </a:r>
            <a:r>
              <a:rPr lang="en-US" dirty="0" err="1"/>
              <a:t>onCreate</a:t>
            </a:r>
            <a:r>
              <a:rPr lang="en-US" dirty="0"/>
              <a:t>() gets finished</a:t>
            </a:r>
          </a:p>
          <a:p>
            <a:pPr marL="285750" indent="-285750"/>
            <a:r>
              <a:rPr lang="en-US" dirty="0"/>
              <a:t>This is where activity gets visible to user</a:t>
            </a:r>
          </a:p>
          <a:p>
            <a:pPr marL="285750" indent="-285750"/>
            <a:r>
              <a:rPr lang="en-US" dirty="0"/>
              <a:t>Defines foreground and interactive nature</a:t>
            </a:r>
          </a:p>
        </p:txBody>
      </p:sp>
      <p:pic>
        <p:nvPicPr>
          <p:cNvPr id="2050" name="Picture 2">
            <a:extLst>
              <a:ext uri="{FF2B5EF4-FFF2-40B4-BE49-F238E27FC236}">
                <a16:creationId xmlns:a16="http://schemas.microsoft.com/office/drawing/2014/main" id="{5BC60297-5AFE-4CF5-A8EB-4E560C8E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778" y="175098"/>
            <a:ext cx="3542674" cy="4578485"/>
          </a:xfrm>
          <a:prstGeom prst="rect">
            <a:avLst/>
          </a:prstGeom>
          <a:solidFill>
            <a:schemeClr val="tx1"/>
          </a:solidFill>
        </p:spPr>
      </p:pic>
    </p:spTree>
    <p:extLst>
      <p:ext uri="{BB962C8B-B14F-4D97-AF65-F5344CB8AC3E}">
        <p14:creationId xmlns:p14="http://schemas.microsoft.com/office/powerpoint/2010/main" val="179103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Activity Life Cycle</a:t>
            </a:r>
          </a:p>
        </p:txBody>
      </p:sp>
      <p:sp>
        <p:nvSpPr>
          <p:cNvPr id="66" name="Google Shape;66;p2"/>
          <p:cNvSpPr txBox="1">
            <a:spLocks noGrp="1"/>
          </p:cNvSpPr>
          <p:nvPr>
            <p:ph type="body" idx="1"/>
          </p:nvPr>
        </p:nvSpPr>
        <p:spPr>
          <a:xfrm>
            <a:off x="311700" y="1299069"/>
            <a:ext cx="8520600" cy="341640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n-US" dirty="0" err="1"/>
              <a:t>onResume</a:t>
            </a:r>
            <a:r>
              <a:rPr lang="en-US" dirty="0"/>
              <a:t>()</a:t>
            </a:r>
          </a:p>
          <a:p>
            <a:pPr marL="285750" indent="-285750"/>
            <a:r>
              <a:rPr lang="en-US" dirty="0"/>
              <a:t>Gets called just before the activity starts</a:t>
            </a:r>
          </a:p>
          <a:p>
            <a:pPr marL="0" indent="0">
              <a:buNone/>
            </a:pPr>
            <a:r>
              <a:rPr lang="en-US" dirty="0"/>
              <a:t>     interacting with the user</a:t>
            </a:r>
          </a:p>
          <a:p>
            <a:pPr marL="0" indent="0">
              <a:buNone/>
            </a:pPr>
            <a:endParaRPr lang="en-US" dirty="0"/>
          </a:p>
        </p:txBody>
      </p:sp>
      <p:pic>
        <p:nvPicPr>
          <p:cNvPr id="2050" name="Picture 2">
            <a:extLst>
              <a:ext uri="{FF2B5EF4-FFF2-40B4-BE49-F238E27FC236}">
                <a16:creationId xmlns:a16="http://schemas.microsoft.com/office/drawing/2014/main" id="{5BC60297-5AFE-4CF5-A8EB-4E560C8E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778" y="175098"/>
            <a:ext cx="3542674" cy="4578485"/>
          </a:xfrm>
          <a:prstGeom prst="rect">
            <a:avLst/>
          </a:prstGeom>
          <a:solidFill>
            <a:schemeClr val="tx1"/>
          </a:solidFill>
        </p:spPr>
      </p:pic>
    </p:spTree>
    <p:extLst>
      <p:ext uri="{BB962C8B-B14F-4D97-AF65-F5344CB8AC3E}">
        <p14:creationId xmlns:p14="http://schemas.microsoft.com/office/powerpoint/2010/main" val="375285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Activity Life Cycle</a:t>
            </a:r>
          </a:p>
        </p:txBody>
      </p:sp>
      <p:sp>
        <p:nvSpPr>
          <p:cNvPr id="66" name="Google Shape;66;p2"/>
          <p:cNvSpPr txBox="1">
            <a:spLocks noGrp="1"/>
          </p:cNvSpPr>
          <p:nvPr>
            <p:ph type="body" idx="1"/>
          </p:nvPr>
        </p:nvSpPr>
        <p:spPr>
          <a:xfrm>
            <a:off x="311700" y="1299069"/>
            <a:ext cx="8520600" cy="341640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n-US" dirty="0" err="1"/>
              <a:t>onPause</a:t>
            </a:r>
            <a:r>
              <a:rPr lang="en-US" dirty="0"/>
              <a:t>()</a:t>
            </a:r>
          </a:p>
          <a:p>
            <a:pPr marL="285750" indent="-285750">
              <a:spcBef>
                <a:spcPts val="1600"/>
              </a:spcBef>
              <a:spcAft>
                <a:spcPts val="1600"/>
              </a:spcAft>
            </a:pPr>
            <a:r>
              <a:rPr lang="en-US" dirty="0"/>
              <a:t>Called when activity loses focus</a:t>
            </a:r>
          </a:p>
          <a:p>
            <a:pPr marL="285750" indent="-285750">
              <a:spcBef>
                <a:spcPts val="1600"/>
              </a:spcBef>
              <a:spcAft>
                <a:spcPts val="1600"/>
              </a:spcAft>
            </a:pPr>
            <a:r>
              <a:rPr lang="en-US" dirty="0"/>
              <a:t>Or enters paused state</a:t>
            </a:r>
          </a:p>
          <a:p>
            <a:pPr marL="285750" indent="-285750">
              <a:spcBef>
                <a:spcPts val="1600"/>
              </a:spcBef>
              <a:spcAft>
                <a:spcPts val="1600"/>
              </a:spcAft>
            </a:pPr>
            <a:r>
              <a:rPr lang="en-US" dirty="0"/>
              <a:t>Application may gets updated in background</a:t>
            </a:r>
          </a:p>
          <a:p>
            <a:pPr marL="285750" indent="-285750">
              <a:spcBef>
                <a:spcPts val="1600"/>
              </a:spcBef>
              <a:spcAft>
                <a:spcPts val="1600"/>
              </a:spcAft>
            </a:pPr>
            <a:r>
              <a:rPr lang="en-US" dirty="0"/>
              <a:t>Can’t be used to store data</a:t>
            </a:r>
          </a:p>
          <a:p>
            <a:pPr marL="0" indent="0">
              <a:spcBef>
                <a:spcPts val="1600"/>
              </a:spcBef>
              <a:spcAft>
                <a:spcPts val="1600"/>
              </a:spcAft>
              <a:buNone/>
            </a:pPr>
            <a:endParaRPr lang="en-US" dirty="0"/>
          </a:p>
        </p:txBody>
      </p:sp>
      <p:pic>
        <p:nvPicPr>
          <p:cNvPr id="2050" name="Picture 2">
            <a:extLst>
              <a:ext uri="{FF2B5EF4-FFF2-40B4-BE49-F238E27FC236}">
                <a16:creationId xmlns:a16="http://schemas.microsoft.com/office/drawing/2014/main" id="{5BC60297-5AFE-4CF5-A8EB-4E560C8E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778" y="175098"/>
            <a:ext cx="3542674" cy="4578485"/>
          </a:xfrm>
          <a:prstGeom prst="rect">
            <a:avLst/>
          </a:prstGeom>
          <a:solidFill>
            <a:schemeClr val="tx1"/>
          </a:solidFill>
        </p:spPr>
      </p:pic>
    </p:spTree>
    <p:extLst>
      <p:ext uri="{BB962C8B-B14F-4D97-AF65-F5344CB8AC3E}">
        <p14:creationId xmlns:p14="http://schemas.microsoft.com/office/powerpoint/2010/main" val="97296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Activity Life Cycle</a:t>
            </a:r>
          </a:p>
        </p:txBody>
      </p:sp>
      <p:sp>
        <p:nvSpPr>
          <p:cNvPr id="66" name="Google Shape;66;p2"/>
          <p:cNvSpPr txBox="1">
            <a:spLocks noGrp="1"/>
          </p:cNvSpPr>
          <p:nvPr>
            <p:ph type="body" idx="1"/>
          </p:nvPr>
        </p:nvSpPr>
        <p:spPr>
          <a:xfrm>
            <a:off x="311700" y="1299069"/>
            <a:ext cx="8520600" cy="341640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n-US" dirty="0" err="1"/>
              <a:t>onStop</a:t>
            </a:r>
            <a:r>
              <a:rPr lang="en-US" dirty="0"/>
              <a:t>() – When activity is not visible to user</a:t>
            </a:r>
          </a:p>
          <a:p>
            <a:pPr marL="0" indent="0">
              <a:spcBef>
                <a:spcPts val="1600"/>
              </a:spcBef>
              <a:spcAft>
                <a:spcPts val="1600"/>
              </a:spcAft>
              <a:buNone/>
            </a:pPr>
            <a:r>
              <a:rPr lang="en-US" dirty="0" err="1"/>
              <a:t>onDestroy</a:t>
            </a:r>
            <a:r>
              <a:rPr lang="en-US" dirty="0"/>
              <a:t>() – Called before activity gets destroyed</a:t>
            </a:r>
          </a:p>
          <a:p>
            <a:pPr marL="0" indent="0">
              <a:spcBef>
                <a:spcPts val="1600"/>
              </a:spcBef>
              <a:spcAft>
                <a:spcPts val="1600"/>
              </a:spcAft>
              <a:buNone/>
            </a:pPr>
            <a:r>
              <a:rPr lang="en-US" dirty="0" err="1"/>
              <a:t>onRestart</a:t>
            </a:r>
            <a:r>
              <a:rPr lang="en-US" dirty="0"/>
              <a:t>() – </a:t>
            </a:r>
          </a:p>
          <a:p>
            <a:pPr marL="0" indent="0">
              <a:spcBef>
                <a:spcPts val="1600"/>
              </a:spcBef>
              <a:spcAft>
                <a:spcPts val="1600"/>
              </a:spcAft>
              <a:buNone/>
            </a:pPr>
            <a:r>
              <a:rPr lang="en-US" dirty="0"/>
              <a:t>When activity is stopped and again started</a:t>
            </a:r>
          </a:p>
        </p:txBody>
      </p:sp>
      <p:pic>
        <p:nvPicPr>
          <p:cNvPr id="2050" name="Picture 2">
            <a:extLst>
              <a:ext uri="{FF2B5EF4-FFF2-40B4-BE49-F238E27FC236}">
                <a16:creationId xmlns:a16="http://schemas.microsoft.com/office/drawing/2014/main" id="{5BC60297-5AFE-4CF5-A8EB-4E560C8E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778" y="175098"/>
            <a:ext cx="3542674" cy="4578485"/>
          </a:xfrm>
          <a:prstGeom prst="rect">
            <a:avLst/>
          </a:prstGeom>
          <a:solidFill>
            <a:schemeClr val="tx1"/>
          </a:solidFill>
        </p:spPr>
      </p:pic>
    </p:spTree>
    <p:extLst>
      <p:ext uri="{BB962C8B-B14F-4D97-AF65-F5344CB8AC3E}">
        <p14:creationId xmlns:p14="http://schemas.microsoft.com/office/powerpoint/2010/main" val="37125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9E48B80-9EC5-41A2-8326-D0BAB2867172}"/>
              </a:ext>
            </a:extLst>
          </p:cNvPr>
          <p:cNvSpPr>
            <a:spLocks noGrp="1"/>
          </p:cNvSpPr>
          <p:nvPr>
            <p:ph type="title"/>
          </p:nvPr>
        </p:nvSpPr>
        <p:spPr>
          <a:xfrm>
            <a:off x="717497" y="474919"/>
            <a:ext cx="6172200" cy="536972"/>
          </a:xfrm>
        </p:spPr>
        <p:txBody>
          <a:bodyPr/>
          <a:lstStyle/>
          <a:p>
            <a:pPr eaLnBrk="1" hangingPunct="1"/>
            <a:r>
              <a:rPr lang="en-GB" dirty="0"/>
              <a:t>Intent</a:t>
            </a:r>
            <a:endParaRPr lang="en-US" altLang="en-US" b="1" dirty="0">
              <a:solidFill>
                <a:srgbClr val="0070C0"/>
              </a:solidFill>
            </a:endParaRPr>
          </a:p>
        </p:txBody>
      </p:sp>
      <p:sp>
        <p:nvSpPr>
          <p:cNvPr id="14339" name="Content Placeholder 2">
            <a:extLst>
              <a:ext uri="{FF2B5EF4-FFF2-40B4-BE49-F238E27FC236}">
                <a16:creationId xmlns:a16="http://schemas.microsoft.com/office/drawing/2014/main" id="{82A86F4A-0A55-4E15-ACF4-FD4A31029E34}"/>
              </a:ext>
            </a:extLst>
          </p:cNvPr>
          <p:cNvSpPr>
            <a:spLocks noGrp="1"/>
          </p:cNvSpPr>
          <p:nvPr>
            <p:ph idx="1"/>
          </p:nvPr>
        </p:nvSpPr>
        <p:spPr/>
        <p:txBody>
          <a:bodyPr/>
          <a:lstStyle/>
          <a:p>
            <a:pPr eaLnBrk="1" hangingPunct="1"/>
            <a:r>
              <a:rPr lang="en-US" altLang="en-US" dirty="0"/>
              <a:t>An intent is an abstract description of an operation to be performed.</a:t>
            </a:r>
          </a:p>
          <a:p>
            <a:pPr eaLnBrk="1" hangingPunct="1"/>
            <a:endParaRPr lang="en-US" altLang="en-US" dirty="0"/>
          </a:p>
          <a:p>
            <a:pPr eaLnBrk="1" hangingPunct="1"/>
            <a:r>
              <a:rPr lang="en-US" altLang="en-US" dirty="0"/>
              <a:t>Android supports explicit and implicit </a:t>
            </a:r>
            <a:r>
              <a:rPr lang="en-US" altLang="en-US" i="1" dirty="0"/>
              <a:t>Intents.</a:t>
            </a:r>
          </a:p>
          <a:p>
            <a:pPr eaLnBrk="1" hangingPunct="1"/>
            <a:r>
              <a:rPr lang="en-US" altLang="en-US" b="1" dirty="0"/>
              <a:t>Explicit Intents </a:t>
            </a:r>
          </a:p>
          <a:p>
            <a:pPr eaLnBrk="1" hangingPunct="1"/>
            <a:r>
              <a:rPr lang="en-US" altLang="en-US" i="1" dirty="0"/>
              <a:t>Explicit intents</a:t>
            </a:r>
            <a:r>
              <a:rPr lang="en-US" altLang="en-US" dirty="0"/>
              <a:t> explicitly defines the component which should be called by the Android system, by using the Java class as identifier.</a:t>
            </a:r>
          </a:p>
          <a:p>
            <a:pPr marL="114300" indent="0" eaLnBrk="1" hangingPunct="1">
              <a:buNone/>
            </a:pPr>
            <a:endParaRPr lang="en-US" altLang="en-US" dirty="0"/>
          </a:p>
          <a:p>
            <a:pPr eaLnBrk="1" hangingPunct="1"/>
            <a:r>
              <a:rPr lang="en-US" altLang="en-US" sz="1800" b="1" dirty="0"/>
              <a:t>Implicit Intents </a:t>
            </a:r>
            <a:endParaRPr lang="en-US" altLang="en-US" sz="1800" i="1" dirty="0"/>
          </a:p>
          <a:p>
            <a:pPr eaLnBrk="1" hangingPunct="1"/>
            <a:r>
              <a:rPr lang="en-US" altLang="en-US" sz="1800" i="1" dirty="0"/>
              <a:t>Implicit intents</a:t>
            </a:r>
            <a:r>
              <a:rPr lang="en-US" altLang="en-US" sz="1800" dirty="0"/>
              <a:t> specify the action which should be performed and optionally data which provides data for the action.</a:t>
            </a:r>
          </a:p>
          <a:p>
            <a:pPr eaLnBrk="1" hangingPunct="1"/>
            <a:endParaRPr lang="en-US" altLang="en-US" dirty="0"/>
          </a:p>
          <a:p>
            <a:pPr marL="114300" indent="0" eaLnBrk="1" hangingPunct="1">
              <a:buNone/>
            </a:pPr>
            <a:endParaRPr lang="en-US" altLang="en-US" i="1" dirty="0"/>
          </a:p>
          <a:p>
            <a:pPr eaLnBrk="1" hangingPunct="1">
              <a:buFont typeface="Arial" panose="020B0604020202020204" pitchFamily="34" charset="0"/>
              <a:buNone/>
            </a:pPr>
            <a:r>
              <a:rPr lang="en-US" altLang="en-US" b="1" dirty="0"/>
              <a:t> </a:t>
            </a:r>
            <a:endParaRPr lang="en-US" altLang="en-US" dirty="0"/>
          </a:p>
          <a:p>
            <a:pPr eaLnBrk="1" hangingPunct="1"/>
            <a:endParaRPr lang="en-US" altLang="en-US" dirty="0"/>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200" y="914401"/>
            <a:ext cx="7841556" cy="3680222"/>
          </a:xfrm>
        </p:spPr>
        <p:txBody>
          <a:bodyPr/>
          <a:lstStyle/>
          <a:p>
            <a:pPr algn="just" eaLnBrk="1" hangingPunct="1"/>
            <a:r>
              <a:rPr lang="en-US" altLang="en-US" dirty="0"/>
              <a:t>A </a:t>
            </a:r>
            <a:r>
              <a:rPr lang="en-US" altLang="en-US" i="1" dirty="0"/>
              <a:t>service</a:t>
            </a:r>
            <a:r>
              <a:rPr lang="en-US" altLang="en-US" dirty="0"/>
              <a:t> is a component which runs in the background, without direct interaction with the user. The Android platform provides and runs predefined system services and every Android application can use them, given the right permissions. </a:t>
            </a:r>
          </a:p>
          <a:p>
            <a:pPr algn="just" eaLnBrk="1" hangingPunct="1"/>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Service</a:t>
            </a:r>
          </a:p>
        </p:txBody>
      </p:sp>
      <p:pic>
        <p:nvPicPr>
          <p:cNvPr id="8" name="Picture 3" descr="C:\Users\Prabhat Shukla\Desktop\servicesLifecycle.PNG">
            <a:extLst>
              <a:ext uri="{FF2B5EF4-FFF2-40B4-BE49-F238E27FC236}">
                <a16:creationId xmlns:a16="http://schemas.microsoft.com/office/drawing/2014/main" id="{CB0204B6-46BE-449F-9CA2-ED8091974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147" y="1887009"/>
            <a:ext cx="1330218" cy="320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200" y="914401"/>
            <a:ext cx="7841556" cy="3680222"/>
          </a:xfrm>
        </p:spPr>
        <p:txBody>
          <a:bodyPr/>
          <a:lstStyle/>
          <a:p>
            <a:r>
              <a:rPr lang="en-US" altLang="en-US" dirty="0"/>
              <a:t>Receive and react to broadcast announcements</a:t>
            </a:r>
          </a:p>
          <a:p>
            <a:r>
              <a:rPr lang="en-US" altLang="en-US" dirty="0"/>
              <a:t>Extend the class </a:t>
            </a:r>
            <a:r>
              <a:rPr lang="en-US" altLang="en-US" dirty="0" err="1"/>
              <a:t>BroadcastReceiver</a:t>
            </a:r>
            <a:endParaRPr lang="en-US" altLang="en-US" dirty="0"/>
          </a:p>
          <a:p>
            <a:r>
              <a:rPr lang="en-US" altLang="en-US" dirty="0"/>
              <a:t>Examples of broadcasts:</a:t>
            </a:r>
          </a:p>
          <a:p>
            <a:pPr lvl="1"/>
            <a:r>
              <a:rPr lang="en-US" altLang="en-US" dirty="0"/>
              <a:t>Low battery, power connected, shutdown, </a:t>
            </a:r>
            <a:r>
              <a:rPr lang="en-US" altLang="en-US" dirty="0" err="1"/>
              <a:t>timezone</a:t>
            </a:r>
            <a:r>
              <a:rPr lang="en-US" altLang="en-US" dirty="0"/>
              <a:t> changed, etc.</a:t>
            </a:r>
          </a:p>
          <a:p>
            <a:pPr lvl="1"/>
            <a:r>
              <a:rPr lang="en-US" altLang="en-US" dirty="0"/>
              <a:t>Other applications can initiate broadcasts</a:t>
            </a:r>
          </a:p>
          <a:p>
            <a:pPr algn="just" eaLnBrk="1" hangingPunct="1"/>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Broadcast Receivers</a:t>
            </a:r>
          </a:p>
        </p:txBody>
      </p:sp>
    </p:spTree>
    <p:extLst>
      <p:ext uri="{BB962C8B-B14F-4D97-AF65-F5344CB8AC3E}">
        <p14:creationId xmlns:p14="http://schemas.microsoft.com/office/powerpoint/2010/main" val="102978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200" y="914401"/>
            <a:ext cx="7841556" cy="3680222"/>
          </a:xfrm>
        </p:spPr>
        <p:txBody>
          <a:bodyPr/>
          <a:lstStyle/>
          <a:p>
            <a:pPr fontAlgn="auto">
              <a:spcAft>
                <a:spcPts val="0"/>
              </a:spcAft>
              <a:defRPr/>
            </a:pPr>
            <a:r>
              <a:rPr lang="en-US" dirty="0"/>
              <a:t>Makes some of the application data available to other applications</a:t>
            </a:r>
          </a:p>
          <a:p>
            <a:pPr fontAlgn="auto">
              <a:spcAft>
                <a:spcPts val="0"/>
              </a:spcAft>
              <a:defRPr/>
            </a:pPr>
            <a:r>
              <a:rPr lang="en-US" dirty="0"/>
              <a:t>It’s the only way to transfer data between applications in Android (no shared files, shared memory, pipes, etc.)</a:t>
            </a:r>
          </a:p>
          <a:p>
            <a:pPr fontAlgn="auto">
              <a:spcAft>
                <a:spcPts val="0"/>
              </a:spcAft>
              <a:defRPr/>
            </a:pPr>
            <a:r>
              <a:rPr lang="en-US" dirty="0"/>
              <a:t>Extends the class </a:t>
            </a:r>
            <a:r>
              <a:rPr lang="en-US" dirty="0" err="1"/>
              <a:t>ContentProvider</a:t>
            </a:r>
            <a:r>
              <a:rPr lang="en-US" dirty="0"/>
              <a:t>;</a:t>
            </a:r>
          </a:p>
          <a:p>
            <a:pPr fontAlgn="auto">
              <a:spcAft>
                <a:spcPts val="0"/>
              </a:spcAft>
              <a:defRPr/>
            </a:pPr>
            <a:r>
              <a:rPr lang="en-US" dirty="0"/>
              <a:t>Other applications use a </a:t>
            </a:r>
            <a:r>
              <a:rPr lang="en-US" dirty="0" err="1"/>
              <a:t>ContentResolver</a:t>
            </a:r>
            <a:r>
              <a:rPr lang="en-US" dirty="0"/>
              <a:t> object to access the data provided via a </a:t>
            </a:r>
            <a:r>
              <a:rPr lang="en-US" dirty="0" err="1"/>
              <a:t>ContentProvider</a:t>
            </a:r>
            <a:endParaRPr lang="en-US" dirty="0"/>
          </a:p>
          <a:p>
            <a:pPr marL="114300" indent="0" algn="just" eaLnBrk="1" hangingPunct="1">
              <a:buNone/>
            </a:pPr>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Content Providers</a:t>
            </a:r>
          </a:p>
        </p:txBody>
      </p:sp>
    </p:spTree>
    <p:extLst>
      <p:ext uri="{BB962C8B-B14F-4D97-AF65-F5344CB8AC3E}">
        <p14:creationId xmlns:p14="http://schemas.microsoft.com/office/powerpoint/2010/main" val="1877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a:t>
            </a: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800"/>
              <a:buNone/>
            </a:pPr>
            <a:endParaRPr dirty="0"/>
          </a:p>
        </p:txBody>
      </p:sp>
      <p:pic>
        <p:nvPicPr>
          <p:cNvPr id="3" name="Picture 2">
            <a:extLst>
              <a:ext uri="{FF2B5EF4-FFF2-40B4-BE49-F238E27FC236}">
                <a16:creationId xmlns:a16="http://schemas.microsoft.com/office/drawing/2014/main" id="{60DFEE8E-9B66-4142-838B-5C2A0BA52DD0}"/>
              </a:ext>
            </a:extLst>
          </p:cNvPr>
          <p:cNvPicPr>
            <a:picLocks noChangeAspect="1"/>
          </p:cNvPicPr>
          <p:nvPr/>
        </p:nvPicPr>
        <p:blipFill>
          <a:blip r:embed="rId3"/>
          <a:stretch>
            <a:fillRect/>
          </a:stretch>
        </p:blipFill>
        <p:spPr>
          <a:xfrm>
            <a:off x="6353252" y="84307"/>
            <a:ext cx="2479048" cy="4850860"/>
          </a:xfrm>
          <a:prstGeom prst="rect">
            <a:avLst/>
          </a:prstGeom>
        </p:spPr>
      </p:pic>
    </p:spTree>
    <p:extLst>
      <p:ext uri="{BB962C8B-B14F-4D97-AF65-F5344CB8AC3E}">
        <p14:creationId xmlns:p14="http://schemas.microsoft.com/office/powerpoint/2010/main" val="100372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200" y="1115437"/>
            <a:ext cx="7841556" cy="3479185"/>
          </a:xfrm>
        </p:spPr>
        <p:txBody>
          <a:bodyPr/>
          <a:lstStyle/>
          <a:p>
            <a:pPr fontAlgn="auto">
              <a:spcAft>
                <a:spcPts val="0"/>
              </a:spcAft>
              <a:defRPr/>
            </a:pPr>
            <a:r>
              <a:rPr lang="en-US" altLang="en-US" dirty="0"/>
              <a:t>Create a New Android Project in Android Studio ( What are selections that you need to do ?)</a:t>
            </a:r>
          </a:p>
          <a:p>
            <a:pPr fontAlgn="auto">
              <a:spcAft>
                <a:spcPts val="0"/>
              </a:spcAft>
              <a:defRPr/>
            </a:pPr>
            <a:r>
              <a:rPr lang="en-US" altLang="en-US" dirty="0"/>
              <a:t>AndroidManifest.xml (What does it represent ?)</a:t>
            </a:r>
          </a:p>
          <a:p>
            <a:pPr fontAlgn="auto">
              <a:spcAft>
                <a:spcPts val="0"/>
              </a:spcAft>
              <a:defRPr/>
            </a:pPr>
            <a:r>
              <a:rPr lang="en-US" altLang="en-US" dirty="0"/>
              <a:t>Activity_Main.xml (UI Components and Layouts )</a:t>
            </a:r>
          </a:p>
          <a:p>
            <a:pPr fontAlgn="auto">
              <a:spcAft>
                <a:spcPts val="0"/>
              </a:spcAft>
              <a:defRPr/>
            </a:pPr>
            <a:r>
              <a:rPr lang="en-US" altLang="en-US" dirty="0"/>
              <a:t>Activity.java (Component Management and Event Handling)</a:t>
            </a:r>
          </a:p>
          <a:p>
            <a:pPr fontAlgn="auto">
              <a:spcAft>
                <a:spcPts val="0"/>
              </a:spcAft>
              <a:defRPr/>
            </a:pPr>
            <a:r>
              <a:rPr lang="en-US" altLang="en-US" dirty="0"/>
              <a:t>How to create Emulator through AVD (Selection of parameters)</a:t>
            </a:r>
          </a:p>
          <a:p>
            <a:pPr fontAlgn="auto">
              <a:spcAft>
                <a:spcPts val="0"/>
              </a:spcAft>
              <a:defRPr/>
            </a:pPr>
            <a:r>
              <a:rPr lang="en-US" altLang="en-US" dirty="0"/>
              <a:t>Execution of developed Android App</a:t>
            </a:r>
          </a:p>
          <a:p>
            <a:pPr fontAlgn="auto">
              <a:spcAft>
                <a:spcPts val="0"/>
              </a:spcAft>
              <a:defRPr/>
            </a:pPr>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Developing an First Android Application</a:t>
            </a:r>
          </a:p>
        </p:txBody>
      </p:sp>
    </p:spTree>
    <p:extLst>
      <p:ext uri="{BB962C8B-B14F-4D97-AF65-F5344CB8AC3E}">
        <p14:creationId xmlns:p14="http://schemas.microsoft.com/office/powerpoint/2010/main" val="18485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479185"/>
          </a:xfrm>
        </p:spPr>
        <p:txBody>
          <a:bodyPr/>
          <a:lstStyle/>
          <a:p>
            <a:pPr algn="just" fontAlgn="auto">
              <a:spcAft>
                <a:spcPts val="0"/>
              </a:spcAft>
              <a:buAutoNum type="arabicPeriod"/>
              <a:defRPr/>
            </a:pPr>
            <a:r>
              <a:rPr lang="en-US" altLang="en-US" dirty="0"/>
              <a:t>Through overriding Lifecycle methods</a:t>
            </a:r>
          </a:p>
          <a:p>
            <a:pPr algn="just" fontAlgn="auto">
              <a:spcAft>
                <a:spcPts val="0"/>
              </a:spcAft>
              <a:buFont typeface="Wingdings" panose="05000000000000000000" pitchFamily="2" charset="2"/>
              <a:buChar char="Ø"/>
              <a:defRPr/>
            </a:pPr>
            <a:r>
              <a:rPr lang="en-US" altLang="en-US" dirty="0"/>
              <a:t>Override this method to initialize your application singleton and create and initialize any application state variables or shared resources.</a:t>
            </a:r>
          </a:p>
          <a:p>
            <a:pPr algn="just" fontAlgn="auto">
              <a:spcAft>
                <a:spcPts val="0"/>
              </a:spcAft>
              <a:buFont typeface="Wingdings" panose="05000000000000000000" pitchFamily="2" charset="2"/>
              <a:buChar char="Ø"/>
              <a:defRPr/>
            </a:pPr>
            <a:endParaRPr lang="en-US" altLang="en-US" dirty="0"/>
          </a:p>
          <a:p>
            <a:pPr marL="114300" indent="0" algn="just" fontAlgn="auto">
              <a:spcAft>
                <a:spcPts val="0"/>
              </a:spcAft>
              <a:buNone/>
              <a:defRPr/>
            </a:pPr>
            <a:r>
              <a:rPr lang="en-US" altLang="en-US" dirty="0"/>
              <a:t>2. Through Lifecycle Owner and Observer</a:t>
            </a:r>
          </a:p>
          <a:p>
            <a:pPr marL="114300" indent="0" algn="just" fontAlgn="auto">
              <a:spcAft>
                <a:spcPts val="0"/>
              </a:spcAft>
              <a:buNone/>
              <a:defRPr/>
            </a:pPr>
            <a:r>
              <a:rPr lang="en-US" altLang="en-US" dirty="0"/>
              <a:t>Lifecycle-owner components perform actions in response to a change in the lifecycle status of another component, such as activities and fragments. These components help you produce better-organized, and often lighter-weight code, that is easier to maintain.</a:t>
            </a:r>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Activity State</a:t>
            </a:r>
          </a:p>
        </p:txBody>
      </p:sp>
    </p:spTree>
    <p:extLst>
      <p:ext uri="{BB962C8B-B14F-4D97-AF65-F5344CB8AC3E}">
        <p14:creationId xmlns:p14="http://schemas.microsoft.com/office/powerpoint/2010/main" val="319335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479185"/>
          </a:xfrm>
        </p:spPr>
        <p:txBody>
          <a:bodyPr/>
          <a:lstStyle/>
          <a:p>
            <a:pPr algn="just" fontAlgn="auto">
              <a:spcAft>
                <a:spcPts val="0"/>
              </a:spcAft>
              <a:defRPr/>
            </a:pPr>
            <a:r>
              <a:rPr lang="en-US" altLang="en-US" dirty="0"/>
              <a:t>Activities in the system are managed as activity stacks. </a:t>
            </a:r>
          </a:p>
          <a:p>
            <a:pPr algn="just" fontAlgn="auto">
              <a:spcAft>
                <a:spcPts val="0"/>
              </a:spcAft>
              <a:defRPr/>
            </a:pPr>
            <a:r>
              <a:rPr lang="en-US" altLang="en-US" dirty="0"/>
              <a:t>When a new activity is started, it is usually placed on the top of the current stack and becomes the running activity - the previous activity always remains below it in the stack, and will not come to the foreground again until the new activity exits. </a:t>
            </a:r>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Activity Stack</a:t>
            </a:r>
          </a:p>
        </p:txBody>
      </p:sp>
      <p:pic>
        <p:nvPicPr>
          <p:cNvPr id="1026" name="Picture 2">
            <a:extLst>
              <a:ext uri="{FF2B5EF4-FFF2-40B4-BE49-F238E27FC236}">
                <a16:creationId xmlns:a16="http://schemas.microsoft.com/office/drawing/2014/main" id="{9905058A-AF99-4340-9D0F-285A985F3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36" y="2737246"/>
            <a:ext cx="6880698" cy="217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705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479185"/>
          </a:xfrm>
        </p:spPr>
        <p:txBody>
          <a:bodyPr/>
          <a:lstStyle/>
          <a:p>
            <a:pPr algn="just" fontAlgn="auto">
              <a:spcAft>
                <a:spcPts val="0"/>
              </a:spcAft>
              <a:defRPr/>
            </a:pPr>
            <a:r>
              <a:rPr lang="en-US" altLang="en-US" dirty="0"/>
              <a:t>When the current activity starts another, the new activity is pushed on the top of the stack and takes focus. </a:t>
            </a:r>
          </a:p>
          <a:p>
            <a:pPr algn="just" fontAlgn="auto">
              <a:spcAft>
                <a:spcPts val="0"/>
              </a:spcAft>
              <a:defRPr/>
            </a:pPr>
            <a:r>
              <a:rPr lang="en-US" altLang="en-US" dirty="0"/>
              <a:t>Previous activity is present but in stopped state. [In Stop state, the system retains the current state of its user interface.]</a:t>
            </a:r>
          </a:p>
          <a:p>
            <a:pPr algn="just" fontAlgn="auto">
              <a:spcAft>
                <a:spcPts val="0"/>
              </a:spcAft>
              <a:defRPr/>
            </a:pPr>
            <a:r>
              <a:rPr lang="en-US" altLang="en-US" dirty="0"/>
              <a:t>When the user performs the back action, the current activity is popped from the top of the stack (the activity is destroyed) and the previous activity resumes (the previous state of its UI is restored).</a:t>
            </a:r>
          </a:p>
          <a:p>
            <a:pPr algn="just" fontAlgn="auto">
              <a:spcAft>
                <a:spcPts val="0"/>
              </a:spcAft>
              <a:defRPr/>
            </a:pPr>
            <a:r>
              <a:rPr lang="en-US" altLang="en-US" dirty="0"/>
              <a:t>Activities in the stack are never rearranged, only pushed and popped from the stack</a:t>
            </a:r>
          </a:p>
          <a:p>
            <a:pPr algn="just" fontAlgn="auto">
              <a:spcAft>
                <a:spcPts val="0"/>
              </a:spcAft>
              <a:defRPr/>
            </a:pPr>
            <a:r>
              <a:rPr lang="en-US" altLang="en-US" dirty="0"/>
              <a:t>Pushed when started and Popped when destroyed. </a:t>
            </a:r>
          </a:p>
          <a:p>
            <a:pPr algn="just" fontAlgn="auto">
              <a:spcAft>
                <a:spcPts val="0"/>
              </a:spcAft>
              <a:defRPr/>
            </a:pPr>
            <a:r>
              <a:rPr lang="en-US" altLang="en-US" dirty="0"/>
              <a:t>Back Stack follows Last In First Out Concept. </a:t>
            </a:r>
          </a:p>
          <a:p>
            <a:pPr algn="just" fontAlgn="auto">
              <a:spcAft>
                <a:spcPts val="0"/>
              </a:spcAft>
              <a:defRPr/>
            </a:pPr>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Activity Stack</a:t>
            </a:r>
          </a:p>
        </p:txBody>
      </p:sp>
    </p:spTree>
    <p:extLst>
      <p:ext uri="{BB962C8B-B14F-4D97-AF65-F5344CB8AC3E}">
        <p14:creationId xmlns:p14="http://schemas.microsoft.com/office/powerpoint/2010/main" val="3180717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479185"/>
          </a:xfrm>
        </p:spPr>
        <p:txBody>
          <a:bodyPr/>
          <a:lstStyle/>
          <a:p>
            <a:pPr algn="just" fontAlgn="auto">
              <a:spcAft>
                <a:spcPts val="0"/>
              </a:spcAft>
              <a:defRPr/>
            </a:pPr>
            <a:r>
              <a:rPr lang="en-US" altLang="en-US" dirty="0"/>
              <a:t>Foreground and Background Tasks :</a:t>
            </a:r>
          </a:p>
          <a:p>
            <a:pPr algn="just" fontAlgn="auto">
              <a:spcAft>
                <a:spcPts val="0"/>
              </a:spcAft>
              <a:defRPr/>
            </a:pPr>
            <a:r>
              <a:rPr lang="en-US" altLang="en-US" dirty="0"/>
              <a:t>A task is a cohesive unit that can move to the background when a user begins a new task or goes to the Home screen.</a:t>
            </a:r>
          </a:p>
          <a:p>
            <a:pPr algn="just" fontAlgn="auto">
              <a:spcAft>
                <a:spcPts val="0"/>
              </a:spcAft>
              <a:defRPr/>
            </a:pPr>
            <a:r>
              <a:rPr lang="en-US" altLang="en-US" dirty="0"/>
              <a:t>In the background, all the activities in the task are stopped, but the back stack for the task remains intact—the task has simply lost focus while another task takes place. </a:t>
            </a:r>
          </a:p>
          <a:p>
            <a:pPr algn="just" fontAlgn="auto">
              <a:spcAft>
                <a:spcPts val="0"/>
              </a:spcAft>
              <a:defRPr/>
            </a:pPr>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Activity Stack</a:t>
            </a:r>
          </a:p>
        </p:txBody>
      </p:sp>
      <p:pic>
        <p:nvPicPr>
          <p:cNvPr id="2050" name="Picture 2">
            <a:extLst>
              <a:ext uri="{FF2B5EF4-FFF2-40B4-BE49-F238E27FC236}">
                <a16:creationId xmlns:a16="http://schemas.microsoft.com/office/drawing/2014/main" id="{04B19A02-EA7E-4361-8EB8-15EA26696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875" y="3565998"/>
            <a:ext cx="26384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63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479185"/>
          </a:xfrm>
        </p:spPr>
        <p:txBody>
          <a:bodyPr/>
          <a:lstStyle/>
          <a:p>
            <a:pPr algn="just" fontAlgn="auto">
              <a:spcAft>
                <a:spcPts val="0"/>
              </a:spcAft>
              <a:defRPr/>
            </a:pPr>
            <a:r>
              <a:rPr lang="en-US" altLang="en-US" dirty="0"/>
              <a:t>Active/Running State :  In Foreground, Activity that user is currently interacting with</a:t>
            </a:r>
          </a:p>
          <a:p>
            <a:pPr algn="just" fontAlgn="auto">
              <a:spcAft>
                <a:spcPts val="0"/>
              </a:spcAft>
              <a:defRPr/>
            </a:pPr>
            <a:r>
              <a:rPr lang="en-US" altLang="en-US" dirty="0"/>
              <a:t>Visible : An activity has lost focus but is still presented to the user, new non-full-sized or transparent activity has focus on top of your activity</a:t>
            </a:r>
          </a:p>
          <a:p>
            <a:pPr algn="just" fontAlgn="auto">
              <a:spcAft>
                <a:spcPts val="0"/>
              </a:spcAft>
              <a:defRPr/>
            </a:pPr>
            <a:r>
              <a:rPr lang="en-US" altLang="en-US" dirty="0"/>
              <a:t>Stopped or Hidden : an activity is completely obscured by another activity, It still retains all state and member information, however, it is no longer visible to the user so its window is hidden and it will often be killed by the system when memory is needed elsewhere.</a:t>
            </a:r>
          </a:p>
          <a:p>
            <a:pPr algn="just" fontAlgn="auto">
              <a:spcAft>
                <a:spcPts val="0"/>
              </a:spcAft>
              <a:defRPr/>
            </a:pPr>
            <a:r>
              <a:rPr lang="en-US" altLang="en-US" dirty="0"/>
              <a:t>Destroyed : The system can drop the activity from memory by either asking it to finish, or simply killing its process</a:t>
            </a:r>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Activity State</a:t>
            </a:r>
          </a:p>
        </p:txBody>
      </p:sp>
    </p:spTree>
    <p:extLst>
      <p:ext uri="{BB962C8B-B14F-4D97-AF65-F5344CB8AC3E}">
        <p14:creationId xmlns:p14="http://schemas.microsoft.com/office/powerpoint/2010/main" val="171501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479185"/>
          </a:xfrm>
        </p:spPr>
        <p:txBody>
          <a:bodyPr/>
          <a:lstStyle/>
          <a:p>
            <a:pPr algn="just" fontAlgn="auto">
              <a:spcAft>
                <a:spcPts val="0"/>
              </a:spcAft>
              <a:defRPr/>
            </a:pPr>
            <a:r>
              <a:rPr lang="en-US" altLang="en-US" dirty="0"/>
              <a:t>An Intent is a messaging object you can use to request an action from another app component.</a:t>
            </a:r>
          </a:p>
          <a:p>
            <a:pPr algn="just" fontAlgn="auto">
              <a:spcAft>
                <a:spcPts val="0"/>
              </a:spcAft>
              <a:defRPr/>
            </a:pPr>
            <a:r>
              <a:rPr lang="en-US" altLang="en-US" dirty="0"/>
              <a:t>Three major use case : </a:t>
            </a:r>
          </a:p>
          <a:p>
            <a:pPr algn="just" fontAlgn="auto">
              <a:spcAft>
                <a:spcPts val="0"/>
              </a:spcAft>
              <a:defRPr/>
            </a:pPr>
            <a:r>
              <a:rPr lang="en-US" altLang="en-US" dirty="0"/>
              <a:t>Start an Activity : An Activity represents a single screen in an app. You can start a new instance of an Activity by passing an Intent to </a:t>
            </a:r>
            <a:r>
              <a:rPr lang="en-US" altLang="en-US" dirty="0" err="1"/>
              <a:t>startActivity</a:t>
            </a:r>
            <a:r>
              <a:rPr lang="en-US" altLang="en-US" dirty="0"/>
              <a:t>().</a:t>
            </a:r>
          </a:p>
          <a:p>
            <a:pPr algn="just" fontAlgn="auto">
              <a:spcAft>
                <a:spcPts val="0"/>
              </a:spcAft>
              <a:defRPr/>
            </a:pPr>
            <a:r>
              <a:rPr lang="en-US" altLang="en-US" dirty="0"/>
              <a:t>Start a Service : A Service is a component that performs operations in the background without a user interface. </a:t>
            </a:r>
          </a:p>
          <a:p>
            <a:pPr algn="just" fontAlgn="auto">
              <a:spcAft>
                <a:spcPts val="0"/>
              </a:spcAft>
              <a:defRPr/>
            </a:pPr>
            <a:r>
              <a:rPr lang="en-US" altLang="en-US" dirty="0"/>
              <a:t>Deliver a Broadcast : A broadcast is a message that any app can receive. The system delivers various broadcasts for system events, such as when the system boots up or the device starts charging. </a:t>
            </a:r>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Intent</a:t>
            </a:r>
          </a:p>
        </p:txBody>
      </p:sp>
    </p:spTree>
    <p:extLst>
      <p:ext uri="{BB962C8B-B14F-4D97-AF65-F5344CB8AC3E}">
        <p14:creationId xmlns:p14="http://schemas.microsoft.com/office/powerpoint/2010/main" val="734467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1614793"/>
          </a:xfrm>
        </p:spPr>
        <p:txBody>
          <a:bodyPr/>
          <a:lstStyle/>
          <a:p>
            <a:pPr algn="just" fontAlgn="auto">
              <a:spcAft>
                <a:spcPts val="0"/>
              </a:spcAft>
              <a:defRPr/>
            </a:pPr>
            <a:r>
              <a:rPr lang="en-US" altLang="en-US" dirty="0"/>
              <a:t>Explicit : specify which application will satisfy the intent, by supplying either the target app's package name or a fully-qualified component class name. </a:t>
            </a:r>
          </a:p>
          <a:p>
            <a:pPr algn="just" fontAlgn="auto">
              <a:spcAft>
                <a:spcPts val="0"/>
              </a:spcAft>
              <a:defRPr/>
            </a:pPr>
            <a:r>
              <a:rPr lang="en-US" altLang="en-US" dirty="0"/>
              <a:t>Implicit intents do not name a specific component, but instead declare a general action to perform, which allows a component from another app to handle it.</a:t>
            </a:r>
          </a:p>
          <a:p>
            <a:pPr algn="just" fontAlgn="auto">
              <a:spcAft>
                <a:spcPts val="0"/>
              </a:spcAft>
              <a:defRPr/>
            </a:pPr>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Intent Type</a:t>
            </a:r>
          </a:p>
        </p:txBody>
      </p:sp>
      <p:pic>
        <p:nvPicPr>
          <p:cNvPr id="2052" name="Picture 4">
            <a:extLst>
              <a:ext uri="{FF2B5EF4-FFF2-40B4-BE49-F238E27FC236}">
                <a16:creationId xmlns:a16="http://schemas.microsoft.com/office/drawing/2014/main" id="{805E7CF3-AB06-4EE3-9C4E-876176F11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562" y="2730230"/>
            <a:ext cx="4734736" cy="218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852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1614793"/>
          </a:xfrm>
        </p:spPr>
        <p:txBody>
          <a:bodyPr/>
          <a:lstStyle/>
          <a:p>
            <a:pPr algn="just" fontAlgn="auto">
              <a:spcAft>
                <a:spcPts val="0"/>
              </a:spcAft>
              <a:defRPr/>
            </a:pPr>
            <a:r>
              <a:rPr lang="en-US" altLang="en-US" dirty="0"/>
              <a:t>[1] Activity A creates an Intent with an action description and passes it to </a:t>
            </a:r>
            <a:r>
              <a:rPr lang="en-US" altLang="en-US" dirty="0" err="1"/>
              <a:t>startActivity</a:t>
            </a:r>
            <a:r>
              <a:rPr lang="en-US" altLang="en-US" dirty="0"/>
              <a:t>(). </a:t>
            </a:r>
          </a:p>
          <a:p>
            <a:pPr algn="just" fontAlgn="auto">
              <a:spcAft>
                <a:spcPts val="0"/>
              </a:spcAft>
              <a:defRPr/>
            </a:pPr>
            <a:r>
              <a:rPr lang="en-US" altLang="en-US" dirty="0"/>
              <a:t>[2] The Android System searches all apps for an intent filter that matches the intent. When a match is found, </a:t>
            </a:r>
          </a:p>
          <a:p>
            <a:pPr algn="just" fontAlgn="auto">
              <a:spcAft>
                <a:spcPts val="0"/>
              </a:spcAft>
              <a:defRPr/>
            </a:pPr>
            <a:r>
              <a:rPr lang="en-US" altLang="en-US" dirty="0"/>
              <a:t>[3] the system starts the matching activity (Activity B) by invoking its </a:t>
            </a:r>
            <a:r>
              <a:rPr lang="en-US" altLang="en-US" dirty="0" err="1"/>
              <a:t>onCreate</a:t>
            </a:r>
            <a:r>
              <a:rPr lang="en-US" altLang="en-US" dirty="0"/>
              <a:t>() method and passing it the Intent.</a:t>
            </a:r>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Intent Type</a:t>
            </a:r>
          </a:p>
        </p:txBody>
      </p:sp>
      <p:pic>
        <p:nvPicPr>
          <p:cNvPr id="2052" name="Picture 4">
            <a:extLst>
              <a:ext uri="{FF2B5EF4-FFF2-40B4-BE49-F238E27FC236}">
                <a16:creationId xmlns:a16="http://schemas.microsoft.com/office/drawing/2014/main" id="{805E7CF3-AB06-4EE3-9C4E-876176F11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87232"/>
            <a:ext cx="3527898" cy="162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57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3">
            <a:extLst>
              <a:ext uri="{FF2B5EF4-FFF2-40B4-BE49-F238E27FC236}">
                <a16:creationId xmlns:a16="http://schemas.microsoft.com/office/drawing/2014/main" id="{57F98217-B9DA-4FE7-98B2-5563CA8F857F}"/>
              </a:ext>
            </a:extLst>
          </p:cNvPr>
          <p:cNvSpPr>
            <a:spLocks noGrp="1"/>
          </p:cNvSpPr>
          <p:nvPr>
            <p:ph idx="1"/>
          </p:nvPr>
        </p:nvSpPr>
        <p:spPr>
          <a:xfrm>
            <a:off x="457199" y="1115437"/>
            <a:ext cx="8433881" cy="3583038"/>
          </a:xfrm>
        </p:spPr>
        <p:txBody>
          <a:bodyPr/>
          <a:lstStyle/>
          <a:p>
            <a:pPr algn="just" fontAlgn="auto">
              <a:spcAft>
                <a:spcPts val="0"/>
              </a:spcAft>
              <a:defRPr/>
            </a:pPr>
            <a:r>
              <a:rPr lang="en-US" altLang="en-US" dirty="0"/>
              <a:t>Component Name : The name of the component to start</a:t>
            </a:r>
          </a:p>
          <a:p>
            <a:pPr algn="just" fontAlgn="auto">
              <a:spcAft>
                <a:spcPts val="0"/>
              </a:spcAft>
              <a:defRPr/>
            </a:pPr>
            <a:r>
              <a:rPr lang="en-US" altLang="en-US" dirty="0"/>
              <a:t>Action : Specifies which action to perform (ACTION_VIEW, ACTION_SEND)</a:t>
            </a:r>
          </a:p>
          <a:p>
            <a:pPr algn="just" fontAlgn="auto">
              <a:spcAft>
                <a:spcPts val="0"/>
              </a:spcAft>
              <a:defRPr/>
            </a:pPr>
            <a:r>
              <a:rPr lang="en-US" altLang="en-US" dirty="0"/>
              <a:t>Data : The URI (a Uri object) that references the data to be acted on and/or the MIME type of that data. (ACTION_EDIT) (</a:t>
            </a:r>
            <a:r>
              <a:rPr lang="en-US" altLang="en-US" dirty="0" err="1"/>
              <a:t>setType</a:t>
            </a:r>
            <a:r>
              <a:rPr lang="en-US" altLang="en-US" dirty="0"/>
              <a:t>() or </a:t>
            </a:r>
            <a:r>
              <a:rPr lang="en-US" altLang="en-US" dirty="0" err="1"/>
              <a:t>setData</a:t>
            </a:r>
            <a:r>
              <a:rPr lang="en-US" altLang="en-US" dirty="0"/>
              <a:t>() )</a:t>
            </a:r>
          </a:p>
          <a:p>
            <a:pPr algn="just" fontAlgn="auto">
              <a:spcAft>
                <a:spcPts val="0"/>
              </a:spcAft>
              <a:defRPr/>
            </a:pPr>
            <a:r>
              <a:rPr lang="en-US" altLang="en-US" dirty="0"/>
              <a:t>Category : A string containing additional information about the kind of component that should handle the intent. (CATEGORY_LAUNCHER or CATEGORY_BROWSEABLE) </a:t>
            </a:r>
          </a:p>
          <a:p>
            <a:pPr algn="just" fontAlgn="auto">
              <a:spcAft>
                <a:spcPts val="0"/>
              </a:spcAft>
              <a:defRPr/>
            </a:pPr>
            <a:r>
              <a:rPr lang="en-US" altLang="en-US" dirty="0"/>
              <a:t>Extras : Key-value pair</a:t>
            </a:r>
          </a:p>
          <a:p>
            <a:pPr algn="just" fontAlgn="auto">
              <a:spcAft>
                <a:spcPts val="0"/>
              </a:spcAft>
              <a:defRPr/>
            </a:pPr>
            <a:r>
              <a:rPr lang="en-US" altLang="en-US" dirty="0"/>
              <a:t>Flags : Flags are defined in the Intent class that function as metadata for the intent. </a:t>
            </a:r>
            <a:r>
              <a:rPr lang="en-US" altLang="en-US"/>
              <a:t>The flags may instruct the Android system how to launch an activity and how to treat it after it's launched </a:t>
            </a:r>
            <a:endParaRPr lang="en-US" altLang="en-US" dirty="0"/>
          </a:p>
          <a:p>
            <a:pPr algn="just" fontAlgn="auto">
              <a:spcAft>
                <a:spcPts val="0"/>
              </a:spcAft>
              <a:defRPr/>
            </a:pPr>
            <a:endParaRPr lang="en-US" altLang="en-US" dirty="0"/>
          </a:p>
        </p:txBody>
      </p:sp>
      <p:sp>
        <p:nvSpPr>
          <p:cNvPr id="7" name="Google Shape;65;p2">
            <a:extLst>
              <a:ext uri="{FF2B5EF4-FFF2-40B4-BE49-F238E27FC236}">
                <a16:creationId xmlns:a16="http://schemas.microsoft.com/office/drawing/2014/main" id="{30203EE3-28FC-4AAE-B1AE-ABA3D4ED7D1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GB" dirty="0"/>
              <a:t>Android Intent </a:t>
            </a:r>
          </a:p>
        </p:txBody>
      </p:sp>
    </p:spTree>
    <p:extLst>
      <p:ext uri="{BB962C8B-B14F-4D97-AF65-F5344CB8AC3E}">
        <p14:creationId xmlns:p14="http://schemas.microsoft.com/office/powerpoint/2010/main" val="10860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 Security Feature</a:t>
            </a: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dirty="0"/>
              <a:t>The Android operating system is a multi-user Linux system in which each app is a different user.</a:t>
            </a:r>
          </a:p>
          <a:p>
            <a:pPr marL="285750" indent="-285750">
              <a:spcBef>
                <a:spcPts val="1600"/>
              </a:spcBef>
              <a:spcAft>
                <a:spcPts val="1600"/>
              </a:spcAft>
            </a:pPr>
            <a:r>
              <a:rPr lang="en-US" dirty="0"/>
              <a:t>The system assigns each app a unique Linux user ID (the ID is used only by the system and is unknown to the app).</a:t>
            </a:r>
          </a:p>
          <a:p>
            <a:pPr marL="285750" indent="-285750">
              <a:spcBef>
                <a:spcPts val="1600"/>
              </a:spcBef>
              <a:spcAft>
                <a:spcPts val="1600"/>
              </a:spcAft>
            </a:pPr>
            <a:r>
              <a:rPr lang="en-US" dirty="0"/>
              <a:t>Each process has its own virtual machine (VM), so an app's code runs in isolation from other apps.</a:t>
            </a:r>
          </a:p>
          <a:p>
            <a:pPr marL="285750" indent="-285750">
              <a:spcBef>
                <a:spcPts val="1600"/>
              </a:spcBef>
              <a:spcAft>
                <a:spcPts val="1600"/>
              </a:spcAft>
            </a:pPr>
            <a:r>
              <a:rPr lang="en-US" dirty="0"/>
              <a:t>Every app runs in its own Linux process. </a:t>
            </a:r>
            <a:endParaRPr lang="en-IN" dirty="0"/>
          </a:p>
          <a:p>
            <a:pPr marL="285750" indent="-285750">
              <a:spcBef>
                <a:spcPts val="1600"/>
              </a:spcBef>
              <a:spcAft>
                <a:spcPts val="1600"/>
              </a:spcAft>
            </a:pPr>
            <a:endParaRPr lang="en-US" dirty="0"/>
          </a:p>
          <a:p>
            <a:pPr marL="0" indent="0">
              <a:spcBef>
                <a:spcPts val="1600"/>
              </a:spcBef>
              <a:spcAft>
                <a:spcPts val="1600"/>
              </a:spcAft>
              <a:buNone/>
            </a:pPr>
            <a:endParaRPr lang="en-IN" dirty="0"/>
          </a:p>
        </p:txBody>
      </p:sp>
    </p:spTree>
    <p:extLst>
      <p:ext uri="{BB962C8B-B14F-4D97-AF65-F5344CB8AC3E}">
        <p14:creationId xmlns:p14="http://schemas.microsoft.com/office/powerpoint/2010/main" val="326395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Principle of least privilege</a:t>
            </a: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dirty="0"/>
              <a:t>Each app, by default, has access only to the components that it requires to do its work and no more. </a:t>
            </a:r>
          </a:p>
          <a:p>
            <a:pPr marL="285750" indent="-285750">
              <a:spcBef>
                <a:spcPts val="1600"/>
              </a:spcBef>
              <a:spcAft>
                <a:spcPts val="1600"/>
              </a:spcAft>
            </a:pPr>
            <a:r>
              <a:rPr lang="en-US" dirty="0"/>
              <a:t>Data or Resource Sharing can be carried out through :</a:t>
            </a:r>
          </a:p>
          <a:p>
            <a:pPr marL="742950" lvl="1" indent="-285750">
              <a:spcAft>
                <a:spcPts val="1600"/>
              </a:spcAft>
            </a:pPr>
            <a:r>
              <a:rPr lang="en-US" dirty="0"/>
              <a:t>Sharing of Linux User ID, among processes. </a:t>
            </a:r>
          </a:p>
          <a:p>
            <a:pPr marL="742950" lvl="1" indent="-285750">
              <a:spcAft>
                <a:spcPts val="1600"/>
              </a:spcAft>
            </a:pPr>
            <a:r>
              <a:rPr lang="en-US" dirty="0"/>
              <a:t>An app can request permission to access device data such as the device's location, camera, and Bluetooth connection. The user has to explicitly grant these permissions.</a:t>
            </a:r>
            <a:endParaRPr lang="en-IN" dirty="0"/>
          </a:p>
        </p:txBody>
      </p:sp>
    </p:spTree>
    <p:extLst>
      <p:ext uri="{BB962C8B-B14F-4D97-AF65-F5344CB8AC3E}">
        <p14:creationId xmlns:p14="http://schemas.microsoft.com/office/powerpoint/2010/main" val="225722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App Components</a:t>
            </a: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dirty="0"/>
              <a:t>App components are the essential building blocks of an Android app. </a:t>
            </a:r>
          </a:p>
          <a:p>
            <a:pPr marL="285750" indent="-285750">
              <a:spcBef>
                <a:spcPts val="1600"/>
              </a:spcBef>
              <a:spcAft>
                <a:spcPts val="1600"/>
              </a:spcAft>
            </a:pPr>
            <a:r>
              <a:rPr lang="en-US" dirty="0"/>
              <a:t>Each component is an entry point through which the system or a user can enter your app. </a:t>
            </a:r>
          </a:p>
          <a:p>
            <a:pPr marL="285750" indent="-285750">
              <a:spcBef>
                <a:spcPts val="1600"/>
              </a:spcBef>
              <a:spcAft>
                <a:spcPts val="1600"/>
              </a:spcAft>
            </a:pPr>
            <a:r>
              <a:rPr lang="en-US" dirty="0"/>
              <a:t>Some components depend on others.</a:t>
            </a:r>
            <a:endParaRPr lang="en-IN" dirty="0"/>
          </a:p>
        </p:txBody>
      </p:sp>
    </p:spTree>
    <p:extLst>
      <p:ext uri="{BB962C8B-B14F-4D97-AF65-F5344CB8AC3E}">
        <p14:creationId xmlns:p14="http://schemas.microsoft.com/office/powerpoint/2010/main" val="88065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App Components</a:t>
            </a: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dirty="0"/>
              <a:t>Activities</a:t>
            </a:r>
          </a:p>
          <a:p>
            <a:pPr marL="285750" indent="-285750">
              <a:spcBef>
                <a:spcPts val="1600"/>
              </a:spcBef>
              <a:spcAft>
                <a:spcPts val="1600"/>
              </a:spcAft>
            </a:pPr>
            <a:r>
              <a:rPr lang="en-US" dirty="0"/>
              <a:t>Services</a:t>
            </a:r>
          </a:p>
          <a:p>
            <a:pPr marL="285750" indent="-285750">
              <a:spcBef>
                <a:spcPts val="1600"/>
              </a:spcBef>
              <a:spcAft>
                <a:spcPts val="1600"/>
              </a:spcAft>
            </a:pPr>
            <a:r>
              <a:rPr lang="en-US" dirty="0"/>
              <a:t>Broadcast Receivers</a:t>
            </a:r>
          </a:p>
          <a:p>
            <a:pPr marL="285750" indent="-285750">
              <a:spcBef>
                <a:spcPts val="1600"/>
              </a:spcBef>
              <a:spcAft>
                <a:spcPts val="1600"/>
              </a:spcAft>
            </a:pPr>
            <a:r>
              <a:rPr lang="en-US" dirty="0"/>
              <a:t>Content Providers</a:t>
            </a:r>
          </a:p>
          <a:p>
            <a:pPr marL="285750" indent="-285750">
              <a:spcBef>
                <a:spcPts val="1600"/>
              </a:spcBef>
              <a:spcAft>
                <a:spcPts val="1600"/>
              </a:spcAft>
            </a:pPr>
            <a:r>
              <a:rPr lang="en-US" dirty="0"/>
              <a:t>Each type serves a distinct purpose and has a distinct lifecycle that defines how the component is created and destroyed. </a:t>
            </a:r>
            <a:endParaRPr lang="en-IN" dirty="0"/>
          </a:p>
        </p:txBody>
      </p:sp>
    </p:spTree>
    <p:extLst>
      <p:ext uri="{BB962C8B-B14F-4D97-AF65-F5344CB8AC3E}">
        <p14:creationId xmlns:p14="http://schemas.microsoft.com/office/powerpoint/2010/main" val="348526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Activities</a:t>
            </a: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dirty="0"/>
              <a:t>Activity is the entry point for interacting with the user.</a:t>
            </a:r>
          </a:p>
          <a:p>
            <a:pPr marL="285750" indent="-285750">
              <a:spcBef>
                <a:spcPts val="1600"/>
              </a:spcBef>
              <a:spcAft>
                <a:spcPts val="1600"/>
              </a:spcAft>
            </a:pPr>
            <a:r>
              <a:rPr lang="en-US" dirty="0"/>
              <a:t>It represents a single screen with a user interface. </a:t>
            </a:r>
          </a:p>
          <a:p>
            <a:pPr marL="285750" indent="-285750">
              <a:spcBef>
                <a:spcPts val="1600"/>
              </a:spcBef>
              <a:spcAft>
                <a:spcPts val="1600"/>
              </a:spcAft>
            </a:pPr>
            <a:r>
              <a:rPr lang="en-US" dirty="0"/>
              <a:t>An android application is collection of many such activities</a:t>
            </a:r>
          </a:p>
          <a:p>
            <a:pPr marL="285750" indent="-285750">
              <a:spcBef>
                <a:spcPts val="1600"/>
              </a:spcBef>
              <a:spcAft>
                <a:spcPts val="1600"/>
              </a:spcAft>
            </a:pPr>
            <a:r>
              <a:rPr lang="en-US" dirty="0"/>
              <a:t>For example, </a:t>
            </a:r>
          </a:p>
          <a:p>
            <a:pPr marL="742950" lvl="1" indent="-285750">
              <a:lnSpc>
                <a:spcPct val="100000"/>
              </a:lnSpc>
              <a:spcAft>
                <a:spcPts val="1600"/>
              </a:spcAft>
            </a:pPr>
            <a:r>
              <a:rPr lang="en-US" dirty="0"/>
              <a:t>an email app might have one activity that shows a list of new emails, , another activity to compose an email, and another activity for reading emails.</a:t>
            </a:r>
            <a:endParaRPr lang="en-IN" dirty="0"/>
          </a:p>
        </p:txBody>
      </p:sp>
    </p:spTree>
    <p:extLst>
      <p:ext uri="{BB962C8B-B14F-4D97-AF65-F5344CB8AC3E}">
        <p14:creationId xmlns:p14="http://schemas.microsoft.com/office/powerpoint/2010/main" val="282077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Activities</a:t>
            </a:r>
          </a:p>
        </p:txBody>
      </p:sp>
      <p:sp>
        <p:nvSpPr>
          <p:cNvPr id="66" name="Google Shape;66;p2"/>
          <p:cNvSpPr txBox="1">
            <a:spLocks noGrp="1"/>
          </p:cNvSpPr>
          <p:nvPr>
            <p:ph type="body" idx="1"/>
          </p:nvPr>
        </p:nvSpPr>
        <p:spPr>
          <a:xfrm>
            <a:off x="311700" y="692033"/>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sz="1400" dirty="0"/>
              <a:t>Activities allows key interaction among system and app :</a:t>
            </a:r>
            <a:r>
              <a:rPr lang="en-US" dirty="0"/>
              <a:t> </a:t>
            </a:r>
          </a:p>
          <a:p>
            <a:pPr marL="285750" indent="-285750">
              <a:spcBef>
                <a:spcPts val="1600"/>
              </a:spcBef>
              <a:spcAft>
                <a:spcPts val="1600"/>
              </a:spcAft>
            </a:pPr>
            <a:r>
              <a:rPr lang="en-US" sz="1400" dirty="0"/>
              <a:t>Keeping track of what the user currently cares about (what is on screen) to ensure that the system keeps running the process that is hosting the activity.</a:t>
            </a:r>
          </a:p>
          <a:p>
            <a:pPr marL="285750" indent="-285750">
              <a:spcBef>
                <a:spcPts val="1600"/>
              </a:spcBef>
              <a:spcAft>
                <a:spcPts val="1600"/>
              </a:spcAft>
            </a:pPr>
            <a:r>
              <a:rPr lang="en-US" sz="1400" dirty="0"/>
              <a:t>Knowing that previously used processes contain things the user may return to (stopped activities), and thus more highly prioritize keeping those processes around.</a:t>
            </a:r>
          </a:p>
          <a:p>
            <a:pPr marL="285750" indent="-285750">
              <a:spcBef>
                <a:spcPts val="1600"/>
              </a:spcBef>
              <a:spcAft>
                <a:spcPts val="1600"/>
              </a:spcAft>
            </a:pPr>
            <a:r>
              <a:rPr lang="en-US" sz="1400" dirty="0"/>
              <a:t>Helping the app handle having its process killed so the user can return to activities with their previous state restored.</a:t>
            </a:r>
          </a:p>
          <a:p>
            <a:pPr marL="285750" indent="-285750">
              <a:spcBef>
                <a:spcPts val="1600"/>
              </a:spcBef>
              <a:spcAft>
                <a:spcPts val="1600"/>
              </a:spcAft>
            </a:pPr>
            <a:r>
              <a:rPr lang="en-US" sz="1400" dirty="0"/>
              <a:t>Providing a way for apps to implement user flows between each other, and for the system to coordinate these flows. </a:t>
            </a:r>
            <a:endParaRPr lang="en-US" dirty="0"/>
          </a:p>
        </p:txBody>
      </p:sp>
    </p:spTree>
    <p:extLst>
      <p:ext uri="{BB962C8B-B14F-4D97-AF65-F5344CB8AC3E}">
        <p14:creationId xmlns:p14="http://schemas.microsoft.com/office/powerpoint/2010/main" val="320045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Activities</a:t>
            </a:r>
          </a:p>
        </p:txBody>
      </p:sp>
      <p:sp>
        <p:nvSpPr>
          <p:cNvPr id="66" name="Google Shape;66;p2"/>
          <p:cNvSpPr txBox="1">
            <a:spLocks noGrp="1"/>
          </p:cNvSpPr>
          <p:nvPr>
            <p:ph type="body" idx="1"/>
          </p:nvPr>
        </p:nvSpPr>
        <p:spPr>
          <a:xfrm>
            <a:off x="311700" y="692033"/>
            <a:ext cx="8520600" cy="3416400"/>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US" sz="1400" dirty="0"/>
              <a:t>An Activity represents the visual representation of an Android application.</a:t>
            </a:r>
          </a:p>
          <a:p>
            <a:pPr marL="285750" indent="-285750">
              <a:spcBef>
                <a:spcPts val="1600"/>
              </a:spcBef>
              <a:spcAft>
                <a:spcPts val="1600"/>
              </a:spcAft>
            </a:pPr>
            <a:r>
              <a:rPr lang="en-US" sz="1400" dirty="0"/>
              <a:t>Typically correspond to one UI screen</a:t>
            </a:r>
          </a:p>
          <a:p>
            <a:pPr marL="0" indent="-285750">
              <a:lnSpc>
                <a:spcPct val="150000"/>
              </a:lnSpc>
            </a:pPr>
            <a:r>
              <a:rPr lang="en-US" sz="1400" dirty="0"/>
              <a:t>But, they can:</a:t>
            </a:r>
          </a:p>
          <a:p>
            <a:pPr marL="457200" lvl="1" indent="-285750">
              <a:lnSpc>
                <a:spcPct val="150000"/>
              </a:lnSpc>
            </a:pPr>
            <a:r>
              <a:rPr lang="en-US" sz="1000" dirty="0"/>
              <a:t>Be faceless</a:t>
            </a:r>
          </a:p>
          <a:p>
            <a:pPr marL="457200" lvl="1" indent="-285750">
              <a:lnSpc>
                <a:spcPct val="150000"/>
              </a:lnSpc>
            </a:pPr>
            <a:r>
              <a:rPr lang="en-US" sz="1000" dirty="0"/>
              <a:t>Be in a floating window</a:t>
            </a:r>
          </a:p>
          <a:p>
            <a:pPr marL="457200" lvl="1" indent="-285750">
              <a:lnSpc>
                <a:spcPct val="150000"/>
              </a:lnSpc>
            </a:pPr>
            <a:r>
              <a:rPr lang="en-US" sz="1000" dirty="0"/>
              <a:t>Return a value</a:t>
            </a:r>
          </a:p>
          <a:p>
            <a:pPr marL="457200" lvl="1" indent="-285750">
              <a:lnSpc>
                <a:spcPct val="150000"/>
              </a:lnSpc>
            </a:pPr>
            <a:r>
              <a:rPr lang="en-US" sz="1000" dirty="0"/>
              <a:t>Most applications have multiple activities</a:t>
            </a:r>
          </a:p>
          <a:p>
            <a:pPr marL="285750" indent="-285750">
              <a:spcBef>
                <a:spcPts val="1600"/>
              </a:spcBef>
              <a:spcAft>
                <a:spcPts val="1600"/>
              </a:spcAft>
            </a:pPr>
            <a:endParaRPr lang="en-US" dirty="0"/>
          </a:p>
        </p:txBody>
      </p:sp>
    </p:spTree>
    <p:extLst>
      <p:ext uri="{BB962C8B-B14F-4D97-AF65-F5344CB8AC3E}">
        <p14:creationId xmlns:p14="http://schemas.microsoft.com/office/powerpoint/2010/main" val="4175949629"/>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1681</Words>
  <Application>Microsoft Office PowerPoint</Application>
  <PresentationFormat>On-screen Show (16:9)</PresentationFormat>
  <Paragraphs>161</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Average</vt:lpstr>
      <vt:lpstr>Wingdings</vt:lpstr>
      <vt:lpstr>Oswald</vt:lpstr>
      <vt:lpstr>Arial</vt:lpstr>
      <vt:lpstr>Times New Roman</vt:lpstr>
      <vt:lpstr>Slate</vt:lpstr>
      <vt:lpstr>Unit 2: Android</vt:lpstr>
      <vt:lpstr>Android</vt:lpstr>
      <vt:lpstr>Android Security Feature</vt:lpstr>
      <vt:lpstr>Principle of least privilege</vt:lpstr>
      <vt:lpstr>App Components</vt:lpstr>
      <vt:lpstr>App Components</vt:lpstr>
      <vt:lpstr>Activities</vt:lpstr>
      <vt:lpstr>Activities</vt:lpstr>
      <vt:lpstr>Activities</vt:lpstr>
      <vt:lpstr>Activity Life Cycle</vt:lpstr>
      <vt:lpstr>Activity Life Cycle</vt:lpstr>
      <vt:lpstr>Activity Life Cycle</vt:lpstr>
      <vt:lpstr>Activity Life Cycle</vt:lpstr>
      <vt:lpstr>Activity Life Cycle</vt:lpstr>
      <vt:lpstr>Activity Life Cycle</vt:lpstr>
      <vt:lpstr>Intent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dc:title>
  <cp:lastModifiedBy>CSE-51</cp:lastModifiedBy>
  <cp:revision>75</cp:revision>
  <dcterms:modified xsi:type="dcterms:W3CDTF">2023-08-01T05:00:21Z</dcterms:modified>
</cp:coreProperties>
</file>