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7"/>
  </p:notesMasterIdLst>
  <p:handoutMasterIdLst>
    <p:handoutMasterId r:id="rId68"/>
  </p:handoutMasterIdLst>
  <p:sldIdLst>
    <p:sldId id="256" r:id="rId2"/>
    <p:sldId id="259" r:id="rId3"/>
    <p:sldId id="261" r:id="rId4"/>
    <p:sldId id="262" r:id="rId5"/>
    <p:sldId id="263" r:id="rId6"/>
    <p:sldId id="327" r:id="rId7"/>
    <p:sldId id="264" r:id="rId8"/>
    <p:sldId id="265" r:id="rId9"/>
    <p:sldId id="266" r:id="rId10"/>
    <p:sldId id="267" r:id="rId11"/>
    <p:sldId id="268" r:id="rId12"/>
    <p:sldId id="281" r:id="rId13"/>
    <p:sldId id="282" r:id="rId14"/>
    <p:sldId id="272" r:id="rId15"/>
    <p:sldId id="273" r:id="rId16"/>
    <p:sldId id="274" r:id="rId17"/>
    <p:sldId id="270" r:id="rId18"/>
    <p:sldId id="271" r:id="rId19"/>
    <p:sldId id="275" r:id="rId20"/>
    <p:sldId id="276" r:id="rId21"/>
    <p:sldId id="277" r:id="rId22"/>
    <p:sldId id="278" r:id="rId23"/>
    <p:sldId id="279" r:id="rId24"/>
    <p:sldId id="280" r:id="rId25"/>
    <p:sldId id="283" r:id="rId26"/>
    <p:sldId id="284" r:id="rId27"/>
    <p:sldId id="285" r:id="rId28"/>
    <p:sldId id="286" r:id="rId29"/>
    <p:sldId id="287" r:id="rId30"/>
    <p:sldId id="288" r:id="rId31"/>
    <p:sldId id="290" r:id="rId32"/>
    <p:sldId id="291" r:id="rId33"/>
    <p:sldId id="292" r:id="rId34"/>
    <p:sldId id="293" r:id="rId35"/>
    <p:sldId id="269" r:id="rId36"/>
    <p:sldId id="294" r:id="rId37"/>
    <p:sldId id="295" r:id="rId38"/>
    <p:sldId id="296" r:id="rId39"/>
    <p:sldId id="297" r:id="rId40"/>
    <p:sldId id="299" r:id="rId41"/>
    <p:sldId id="300" r:id="rId42"/>
    <p:sldId id="301" r:id="rId43"/>
    <p:sldId id="302" r:id="rId44"/>
    <p:sldId id="303" r:id="rId45"/>
    <p:sldId id="304" r:id="rId46"/>
    <p:sldId id="305" r:id="rId47"/>
    <p:sldId id="306" r:id="rId48"/>
    <p:sldId id="309" r:id="rId49"/>
    <p:sldId id="310" r:id="rId50"/>
    <p:sldId id="311" r:id="rId51"/>
    <p:sldId id="312" r:id="rId52"/>
    <p:sldId id="314" r:id="rId53"/>
    <p:sldId id="315" r:id="rId54"/>
    <p:sldId id="316" r:id="rId55"/>
    <p:sldId id="317" r:id="rId56"/>
    <p:sldId id="318" r:id="rId57"/>
    <p:sldId id="319" r:id="rId58"/>
    <p:sldId id="326" r:id="rId59"/>
    <p:sldId id="320" r:id="rId60"/>
    <p:sldId id="321" r:id="rId61"/>
    <p:sldId id="322" r:id="rId62"/>
    <p:sldId id="323" r:id="rId63"/>
    <p:sldId id="324" r:id="rId64"/>
    <p:sldId id="325" r:id="rId65"/>
    <p:sldId id="260" r:id="rId66"/>
  </p:sldIdLst>
  <p:sldSz cx="9144000" cy="5143500" type="screen16x9"/>
  <p:notesSz cx="6858000" cy="9144000"/>
  <p:embeddedFontLst>
    <p:embeddedFont>
      <p:font typeface="Average" panose="020B0604020202020204" charset="0"/>
      <p:regular r:id="rId69"/>
    </p:embeddedFont>
    <p:embeddedFont>
      <p:font typeface="Consolas" panose="020B0609020204030204" pitchFamily="49" charset="0"/>
      <p:regular r:id="rId70"/>
      <p:bold r:id="rId71"/>
      <p:italic r:id="rId72"/>
      <p:boldItalic r:id="rId73"/>
    </p:embeddedFont>
    <p:embeddedFont>
      <p:font typeface="Oswald" panose="00000500000000000000" pitchFamily="2" charset="0"/>
      <p:regular r:id="rId74"/>
      <p:bold r:id="rId75"/>
    </p:embeddedFont>
    <p:embeddedFont>
      <p:font typeface="Roboto" panose="02000000000000000000" pitchFamily="2"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7qvWHbWc2I4m0L/qk2APe4vEI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93690" autoAdjust="0"/>
  </p:normalViewPr>
  <p:slideViewPr>
    <p:cSldViewPr snapToGrid="0">
      <p:cViewPr varScale="1">
        <p:scale>
          <a:sx n="81" d="100"/>
          <a:sy n="81" d="100"/>
        </p:scale>
        <p:origin x="12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E6091-398F-4DDC-9090-7C3BB33102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6B87C1-7B27-43DA-9F28-8A831D0696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CB767-8B4B-4ED1-B7DA-0FC001C4E972}" type="datetimeFigureOut">
              <a:rPr lang="en-IN" smtClean="0"/>
              <a:t>08-08-2023</a:t>
            </a:fld>
            <a:endParaRPr lang="en-IN"/>
          </a:p>
        </p:txBody>
      </p:sp>
      <p:sp>
        <p:nvSpPr>
          <p:cNvPr id="4" name="Footer Placeholder 3">
            <a:extLst>
              <a:ext uri="{FF2B5EF4-FFF2-40B4-BE49-F238E27FC236}">
                <a16:creationId xmlns:a16="http://schemas.microsoft.com/office/drawing/2014/main" id="{78E60A9E-7865-4FF7-AB82-F0C2489C4A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Rachana Mehta</a:t>
            </a:r>
          </a:p>
        </p:txBody>
      </p:sp>
      <p:sp>
        <p:nvSpPr>
          <p:cNvPr id="5" name="Slide Number Placeholder 4">
            <a:extLst>
              <a:ext uri="{FF2B5EF4-FFF2-40B4-BE49-F238E27FC236}">
                <a16:creationId xmlns:a16="http://schemas.microsoft.com/office/drawing/2014/main" id="{54FE00E7-473B-44CE-BDB5-F902DDB73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22C15-2A88-4D8A-B6E7-80A4C847B05B}" type="slidenum">
              <a:rPr lang="en-IN" smtClean="0"/>
              <a:t>‹#›</a:t>
            </a:fld>
            <a:endParaRPr lang="en-IN"/>
          </a:p>
        </p:txBody>
      </p:sp>
    </p:spTree>
    <p:extLst>
      <p:ext uri="{BB962C8B-B14F-4D97-AF65-F5344CB8AC3E}">
        <p14:creationId xmlns:p14="http://schemas.microsoft.com/office/powerpoint/2010/main" val="275982118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497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88c7f58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88c7f58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3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88c7f58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88c7f58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46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81b69bfaa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81b69bfaa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b36853e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b36853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688c7f589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688c7f58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88c7f58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88c7f58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b0c3dd1e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5b0c3dd1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81b69bfaa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81b69bfaa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81b69bfaa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81b69bfaa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94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1b69bfaa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81b69bfaa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95be00e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95be00e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other stepping commands.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81b69bfa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81b69bfa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1715f920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1715f92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287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9025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595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754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715f920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1715f920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82111439e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82111439e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2515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739059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739059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7390595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7390595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82111439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82111439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82111439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82111439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82111439e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82111439e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82111439e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82111439e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7390595f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7390595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82111439e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82111439e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82111439e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82111439e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82111439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82111439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65316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c6e85b7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c6e85b7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i="1">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662f124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662f124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662f124a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662f124a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878bc5f46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878bc5f4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662f12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662f12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662f124a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662f124a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878bc5f46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878bc5f4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1793e44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1793e44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6f6a80a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6f6a80a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878bc5f46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878bc5f4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87341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1793e44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793e44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878bc5f46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878bc5f4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878bc5f4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878bc5f4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878bc5f4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878bc5f4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878bc5f46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878bc5f46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878bc5f46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878bc5f4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793e440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793e440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793e440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793e440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None/>
            </a:pPr>
            <a:endParaRPr>
              <a:solidFill>
                <a:schemeClr val="dk1"/>
              </a:solidFill>
            </a:endParaRPr>
          </a:p>
        </p:txBody>
      </p:sp>
    </p:spTree>
    <p:extLst>
      <p:ext uri="{BB962C8B-B14F-4D97-AF65-F5344CB8AC3E}">
        <p14:creationId xmlns:p14="http://schemas.microsoft.com/office/powerpoint/2010/main" val="19127630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878bc5f4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878bc5f4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878bc5f46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878bc5f4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500"/>
              </a:spcBef>
              <a:spcAft>
                <a:spcPts val="20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33268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78bc5f46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78bc5f46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1793e440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1793e440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793e440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793e440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878bc5f46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878bc5f46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1000"/>
              </a:spcAft>
              <a:buNone/>
            </a:pP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392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704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872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137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dirty="0"/>
              <a:t> Android Testing</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GB" dirty="0">
                <a:latin typeface="Times New Roman"/>
                <a:ea typeface="Times New Roman"/>
                <a:cs typeface="Times New Roman"/>
                <a:sym typeface="Times New Roman"/>
              </a:rPr>
              <a:t>Sunil Gautam</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Logging in Android </a:t>
            </a:r>
            <a:br>
              <a:rPr lang="en-GB" dirty="0"/>
            </a:br>
            <a:endParaRPr dirty="0"/>
          </a:p>
        </p:txBody>
      </p:sp>
      <p:sp>
        <p:nvSpPr>
          <p:cNvPr id="8" name="TextBox 7">
            <a:extLst>
              <a:ext uri="{FF2B5EF4-FFF2-40B4-BE49-F238E27FC236}">
                <a16:creationId xmlns:a16="http://schemas.microsoft.com/office/drawing/2014/main" id="{51247C37-DB96-4B67-84EE-EFDE3F04AA2C}"/>
              </a:ext>
            </a:extLst>
          </p:cNvPr>
          <p:cNvSpPr txBox="1"/>
          <p:nvPr/>
        </p:nvSpPr>
        <p:spPr>
          <a:xfrm>
            <a:off x="440984" y="1215325"/>
            <a:ext cx="8236085" cy="523220"/>
          </a:xfrm>
          <a:prstGeom prst="rect">
            <a:avLst/>
          </a:prstGeom>
          <a:noFill/>
        </p:spPr>
        <p:txBody>
          <a:bodyPr wrap="square">
            <a:spAutoFit/>
          </a:bodyPr>
          <a:lstStyle/>
          <a:p>
            <a:br>
              <a:rPr lang="en-IN" dirty="0"/>
            </a:br>
            <a:endParaRPr lang="en-IN" dirty="0"/>
          </a:p>
        </p:txBody>
      </p:sp>
      <p:pic>
        <p:nvPicPr>
          <p:cNvPr id="4" name="Picture 3">
            <a:extLst>
              <a:ext uri="{FF2B5EF4-FFF2-40B4-BE49-F238E27FC236}">
                <a16:creationId xmlns:a16="http://schemas.microsoft.com/office/drawing/2014/main" id="{0160B159-B4DF-47BD-8EA7-E0C8FF7F5AE1}"/>
              </a:ext>
            </a:extLst>
          </p:cNvPr>
          <p:cNvPicPr>
            <a:picLocks noChangeAspect="1"/>
          </p:cNvPicPr>
          <p:nvPr/>
        </p:nvPicPr>
        <p:blipFill rotWithShape="1">
          <a:blip r:embed="rId3"/>
          <a:srcRect t="56090"/>
          <a:stretch/>
        </p:blipFill>
        <p:spPr>
          <a:xfrm>
            <a:off x="579509" y="1017726"/>
            <a:ext cx="7040491" cy="1830416"/>
          </a:xfrm>
          <a:prstGeom prst="rect">
            <a:avLst/>
          </a:prstGeom>
        </p:spPr>
      </p:pic>
      <p:sp>
        <p:nvSpPr>
          <p:cNvPr id="12" name="TextBox 11">
            <a:extLst>
              <a:ext uri="{FF2B5EF4-FFF2-40B4-BE49-F238E27FC236}">
                <a16:creationId xmlns:a16="http://schemas.microsoft.com/office/drawing/2014/main" id="{B4A2B10A-0E7D-4A47-B9E9-FACBE887B082}"/>
              </a:ext>
            </a:extLst>
          </p:cNvPr>
          <p:cNvSpPr txBox="1"/>
          <p:nvPr/>
        </p:nvSpPr>
        <p:spPr>
          <a:xfrm>
            <a:off x="746954" y="2939582"/>
            <a:ext cx="7650091" cy="2459648"/>
          </a:xfrm>
          <a:prstGeom prst="rect">
            <a:avLst/>
          </a:prstGeom>
          <a:noFill/>
        </p:spPr>
        <p:txBody>
          <a:bodyPr wrap="square">
            <a:spAutoFit/>
          </a:bodyPr>
          <a:lstStyle/>
          <a:p>
            <a:pPr rtl="0" fontAlgn="base">
              <a:spcAft>
                <a:spcPts val="1100"/>
              </a:spcAft>
            </a:pPr>
            <a:r>
              <a:rPr lang="en-IN" sz="1200" b="1" i="0" u="none" strike="noStrike" dirty="0">
                <a:solidFill>
                  <a:schemeClr val="tx1"/>
                </a:solidFill>
                <a:effectLst/>
                <a:latin typeface="Times New Roman" panose="02020603050405020304" pitchFamily="18" charset="0"/>
                <a:cs typeface="Times New Roman" panose="02020603050405020304" pitchFamily="18" charset="0"/>
              </a:rPr>
              <a:t>Verbose</a:t>
            </a:r>
            <a:r>
              <a:rPr lang="en-IN" sz="1200" b="0" i="0" u="none" strike="noStrike" dirty="0">
                <a:solidFill>
                  <a:schemeClr val="tx1"/>
                </a:solidFill>
                <a:effectLst/>
                <a:latin typeface="Times New Roman" panose="02020603050405020304" pitchFamily="18" charset="0"/>
                <a:cs typeface="Times New Roman" panose="02020603050405020304" pitchFamily="18" charset="0"/>
              </a:rPr>
              <a:t> - All verbose log statements and comprehensive system </a:t>
            </a:r>
          </a:p>
          <a:p>
            <a:pPr rtl="0" fontAlgn="base">
              <a:spcAft>
                <a:spcPts val="1700"/>
              </a:spcAft>
            </a:pPr>
            <a:r>
              <a:rPr lang="en-IN" sz="1200" b="1" i="0" u="none" strike="noStrike" dirty="0">
                <a:solidFill>
                  <a:schemeClr val="tx1"/>
                </a:solidFill>
                <a:effectLst/>
                <a:latin typeface="Times New Roman" panose="02020603050405020304" pitchFamily="18" charset="0"/>
                <a:cs typeface="Times New Roman" panose="02020603050405020304" pitchFamily="18" charset="0"/>
              </a:rPr>
              <a:t>Debug </a:t>
            </a:r>
            <a:r>
              <a:rPr lang="en-IN" sz="1200" b="0" i="0" u="none" strike="noStrike" dirty="0">
                <a:solidFill>
                  <a:schemeClr val="tx1"/>
                </a:solidFill>
                <a:effectLst/>
                <a:latin typeface="Times New Roman" panose="02020603050405020304" pitchFamily="18" charset="0"/>
                <a:cs typeface="Times New Roman" panose="02020603050405020304" pitchFamily="18" charset="0"/>
              </a:rPr>
              <a:t>- All debug logs, variable values, debugging notes</a:t>
            </a:r>
          </a:p>
          <a:p>
            <a:pPr rtl="0" fontAlgn="base">
              <a:spcAft>
                <a:spcPts val="1700"/>
              </a:spcAft>
            </a:pPr>
            <a:r>
              <a:rPr lang="en-IN" sz="1200" b="1" i="0" u="none" strike="noStrike" dirty="0">
                <a:solidFill>
                  <a:schemeClr val="tx1"/>
                </a:solidFill>
                <a:effectLst/>
                <a:latin typeface="Times New Roman" panose="02020603050405020304" pitchFamily="18" charset="0"/>
                <a:cs typeface="Times New Roman" panose="02020603050405020304" pitchFamily="18" charset="0"/>
              </a:rPr>
              <a:t>Info </a:t>
            </a:r>
            <a:r>
              <a:rPr lang="en-IN" sz="1200" b="0" i="0" u="none" strike="noStrike" dirty="0">
                <a:solidFill>
                  <a:schemeClr val="tx1"/>
                </a:solidFill>
                <a:effectLst/>
                <a:latin typeface="Times New Roman" panose="02020603050405020304" pitchFamily="18" charset="0"/>
                <a:cs typeface="Times New Roman" panose="02020603050405020304" pitchFamily="18" charset="0"/>
              </a:rPr>
              <a:t>- Status info,  such as database connection</a:t>
            </a:r>
          </a:p>
          <a:p>
            <a:pPr rtl="0" fontAlgn="base">
              <a:spcAft>
                <a:spcPts val="1700"/>
              </a:spcAft>
            </a:pPr>
            <a:r>
              <a:rPr lang="en-IN" sz="1200" b="1" i="0" u="none" strike="noStrike" dirty="0">
                <a:solidFill>
                  <a:schemeClr val="tx1"/>
                </a:solidFill>
                <a:effectLst/>
                <a:latin typeface="Times New Roman" panose="02020603050405020304" pitchFamily="18" charset="0"/>
                <a:cs typeface="Times New Roman" panose="02020603050405020304" pitchFamily="18" charset="0"/>
              </a:rPr>
              <a:t>Warning </a:t>
            </a:r>
            <a:r>
              <a:rPr lang="en-IN" sz="1200" b="0" i="0" u="none" strike="noStrike" dirty="0">
                <a:solidFill>
                  <a:schemeClr val="tx1"/>
                </a:solidFill>
                <a:effectLst/>
                <a:latin typeface="Times New Roman" panose="02020603050405020304" pitchFamily="18" charset="0"/>
                <a:cs typeface="Times New Roman" panose="02020603050405020304" pitchFamily="18" charset="0"/>
              </a:rPr>
              <a:t>- Unexpected behavior, non-fatal issues</a:t>
            </a:r>
          </a:p>
          <a:p>
            <a:pPr rtl="0" fontAlgn="base">
              <a:spcAft>
                <a:spcPts val="1700"/>
              </a:spcAft>
            </a:pPr>
            <a:r>
              <a:rPr lang="en-IN" sz="1200" b="1" i="0" u="none" strike="noStrike" dirty="0">
                <a:solidFill>
                  <a:schemeClr val="tx1"/>
                </a:solidFill>
                <a:effectLst/>
                <a:latin typeface="Times New Roman" panose="02020603050405020304" pitchFamily="18" charset="0"/>
                <a:cs typeface="Times New Roman" panose="02020603050405020304" pitchFamily="18" charset="0"/>
              </a:rPr>
              <a:t>Error</a:t>
            </a:r>
            <a:r>
              <a:rPr lang="en-IN" sz="1200" b="0" i="0" u="none" strike="noStrike" dirty="0">
                <a:solidFill>
                  <a:schemeClr val="tx1"/>
                </a:solidFill>
                <a:effectLst/>
                <a:latin typeface="Times New Roman" panose="02020603050405020304" pitchFamily="18" charset="0"/>
                <a:cs typeface="Times New Roman" panose="02020603050405020304" pitchFamily="18" charset="0"/>
              </a:rPr>
              <a:t> - Serious error conditions, exceptions, crashes only</a:t>
            </a:r>
          </a:p>
          <a:p>
            <a:br>
              <a:rPr lang="en-IN" b="0" dirty="0">
                <a:effectLst/>
              </a:rPr>
            </a:br>
            <a:endParaRPr lang="en-IN" dirty="0"/>
          </a:p>
        </p:txBody>
      </p:sp>
    </p:spTree>
    <p:extLst>
      <p:ext uri="{BB962C8B-B14F-4D97-AF65-F5344CB8AC3E}">
        <p14:creationId xmlns:p14="http://schemas.microsoft.com/office/powerpoint/2010/main" val="363651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Logging in Android </a:t>
            </a:r>
            <a:br>
              <a:rPr lang="en-GB" dirty="0"/>
            </a:br>
            <a:endParaRPr dirty="0"/>
          </a:p>
        </p:txBody>
      </p:sp>
      <p:sp>
        <p:nvSpPr>
          <p:cNvPr id="8" name="TextBox 7">
            <a:extLst>
              <a:ext uri="{FF2B5EF4-FFF2-40B4-BE49-F238E27FC236}">
                <a16:creationId xmlns:a16="http://schemas.microsoft.com/office/drawing/2014/main" id="{51247C37-DB96-4B67-84EE-EFDE3F04AA2C}"/>
              </a:ext>
            </a:extLst>
          </p:cNvPr>
          <p:cNvSpPr txBox="1"/>
          <p:nvPr/>
        </p:nvSpPr>
        <p:spPr>
          <a:xfrm>
            <a:off x="440984" y="1215325"/>
            <a:ext cx="8236085" cy="523220"/>
          </a:xfrm>
          <a:prstGeom prst="rect">
            <a:avLst/>
          </a:prstGeom>
          <a:noFill/>
        </p:spPr>
        <p:txBody>
          <a:bodyPr wrap="square">
            <a:spAutoFit/>
          </a:bodyPr>
          <a:lstStyle/>
          <a:p>
            <a:br>
              <a:rPr lang="en-IN" dirty="0"/>
            </a:br>
            <a:endParaRPr lang="en-IN" dirty="0"/>
          </a:p>
        </p:txBody>
      </p:sp>
      <p:sp>
        <p:nvSpPr>
          <p:cNvPr id="12" name="TextBox 11">
            <a:extLst>
              <a:ext uri="{FF2B5EF4-FFF2-40B4-BE49-F238E27FC236}">
                <a16:creationId xmlns:a16="http://schemas.microsoft.com/office/drawing/2014/main" id="{B4A2B10A-0E7D-4A47-B9E9-FACBE887B082}"/>
              </a:ext>
            </a:extLst>
          </p:cNvPr>
          <p:cNvSpPr txBox="1"/>
          <p:nvPr/>
        </p:nvSpPr>
        <p:spPr>
          <a:xfrm>
            <a:off x="440984" y="1215325"/>
            <a:ext cx="7650091" cy="2103140"/>
          </a:xfrm>
          <a:prstGeom prst="rect">
            <a:avLst/>
          </a:prstGeom>
          <a:noFill/>
        </p:spPr>
        <p:txBody>
          <a:bodyPr wrap="square">
            <a:spAutoFit/>
          </a:bodyPr>
          <a:lstStyle/>
          <a:p>
            <a:pPr rtl="0" fontAlgn="base">
              <a:spcAft>
                <a:spcPts val="1100"/>
              </a:spcAft>
            </a:pPr>
            <a:r>
              <a:rPr lang="en-IN" sz="1600" i="0" u="none" strike="noStrike" dirty="0">
                <a:solidFill>
                  <a:schemeClr val="tx1"/>
                </a:solidFill>
                <a:effectLst/>
                <a:latin typeface="Times New Roman" panose="02020603050405020304" pitchFamily="18" charset="0"/>
                <a:cs typeface="Times New Roman" panose="02020603050405020304" pitchFamily="18" charset="0"/>
              </a:rPr>
              <a:t>Error: </a:t>
            </a:r>
            <a:r>
              <a:rPr lang="en-IN" sz="1600" i="0" u="none" strike="noStrike" dirty="0" err="1">
                <a:solidFill>
                  <a:schemeClr val="tx1"/>
                </a:solidFill>
                <a:effectLst/>
                <a:latin typeface="Times New Roman" panose="02020603050405020304" pitchFamily="18" charset="0"/>
                <a:cs typeface="Times New Roman" panose="02020603050405020304" pitchFamily="18" charset="0"/>
              </a:rPr>
              <a:t>Log.e</a:t>
            </a:r>
            <a:r>
              <a:rPr lang="en-IN" sz="1600" i="0" u="none" strike="noStrike" dirty="0">
                <a:solidFill>
                  <a:schemeClr val="tx1"/>
                </a:solidFill>
                <a:effectLst/>
                <a:latin typeface="Times New Roman" panose="02020603050405020304" pitchFamily="18" charset="0"/>
                <a:cs typeface="Times New Roman" panose="02020603050405020304" pitchFamily="18" charset="0"/>
              </a:rPr>
              <a:t>(String, String)</a:t>
            </a:r>
          </a:p>
          <a:p>
            <a:pPr rtl="0" fontAlgn="base">
              <a:spcAft>
                <a:spcPts val="1100"/>
              </a:spcAft>
            </a:pPr>
            <a:r>
              <a:rPr lang="en-IN" sz="1600" i="0" u="none" strike="noStrike" dirty="0">
                <a:solidFill>
                  <a:schemeClr val="tx1"/>
                </a:solidFill>
                <a:effectLst/>
                <a:latin typeface="Times New Roman" panose="02020603050405020304" pitchFamily="18" charset="0"/>
                <a:cs typeface="Times New Roman" panose="02020603050405020304" pitchFamily="18" charset="0"/>
              </a:rPr>
              <a:t>Warning: </a:t>
            </a:r>
            <a:r>
              <a:rPr lang="en-IN" sz="1600" i="0" u="none" strike="noStrike" dirty="0" err="1">
                <a:solidFill>
                  <a:schemeClr val="tx1"/>
                </a:solidFill>
                <a:effectLst/>
                <a:latin typeface="Times New Roman" panose="02020603050405020304" pitchFamily="18" charset="0"/>
                <a:cs typeface="Times New Roman" panose="02020603050405020304" pitchFamily="18" charset="0"/>
              </a:rPr>
              <a:t>Log.w</a:t>
            </a:r>
            <a:r>
              <a:rPr lang="en-IN" sz="1600" i="0" u="none" strike="noStrike" dirty="0">
                <a:solidFill>
                  <a:schemeClr val="tx1"/>
                </a:solidFill>
                <a:effectLst/>
                <a:latin typeface="Times New Roman" panose="02020603050405020304" pitchFamily="18" charset="0"/>
                <a:cs typeface="Times New Roman" panose="02020603050405020304" pitchFamily="18" charset="0"/>
              </a:rPr>
              <a:t>(String, String)</a:t>
            </a:r>
          </a:p>
          <a:p>
            <a:pPr rtl="0" fontAlgn="base">
              <a:spcAft>
                <a:spcPts val="1100"/>
              </a:spcAft>
            </a:pPr>
            <a:r>
              <a:rPr lang="en-IN" sz="1600" i="0" u="none" strike="noStrike" dirty="0">
                <a:solidFill>
                  <a:schemeClr val="tx1"/>
                </a:solidFill>
                <a:effectLst/>
                <a:latin typeface="Times New Roman" panose="02020603050405020304" pitchFamily="18" charset="0"/>
                <a:cs typeface="Times New Roman" panose="02020603050405020304" pitchFamily="18" charset="0"/>
              </a:rPr>
              <a:t>Information: </a:t>
            </a:r>
            <a:r>
              <a:rPr lang="en-IN" sz="1600" i="0" u="none" strike="noStrike" dirty="0" err="1">
                <a:solidFill>
                  <a:schemeClr val="tx1"/>
                </a:solidFill>
                <a:effectLst/>
                <a:latin typeface="Times New Roman" panose="02020603050405020304" pitchFamily="18" charset="0"/>
                <a:cs typeface="Times New Roman" panose="02020603050405020304" pitchFamily="18" charset="0"/>
              </a:rPr>
              <a:t>Log.i</a:t>
            </a:r>
            <a:r>
              <a:rPr lang="en-IN" sz="1600" i="0" u="none" strike="noStrike" dirty="0">
                <a:solidFill>
                  <a:schemeClr val="tx1"/>
                </a:solidFill>
                <a:effectLst/>
                <a:latin typeface="Times New Roman" panose="02020603050405020304" pitchFamily="18" charset="0"/>
                <a:cs typeface="Times New Roman" panose="02020603050405020304" pitchFamily="18" charset="0"/>
              </a:rPr>
              <a:t>(String, String)</a:t>
            </a:r>
          </a:p>
          <a:p>
            <a:pPr rtl="0" fontAlgn="base">
              <a:spcAft>
                <a:spcPts val="1100"/>
              </a:spcAft>
            </a:pPr>
            <a:r>
              <a:rPr lang="en-IN" sz="1600" i="0" u="none" strike="noStrike" dirty="0">
                <a:solidFill>
                  <a:schemeClr val="tx1"/>
                </a:solidFill>
                <a:effectLst/>
                <a:latin typeface="Times New Roman" panose="02020603050405020304" pitchFamily="18" charset="0"/>
                <a:cs typeface="Times New Roman" panose="02020603050405020304" pitchFamily="18" charset="0"/>
              </a:rPr>
              <a:t>Debug: </a:t>
            </a:r>
            <a:r>
              <a:rPr lang="en-IN" sz="1600" i="0" u="none" strike="noStrike" dirty="0" err="1">
                <a:solidFill>
                  <a:schemeClr val="tx1"/>
                </a:solidFill>
                <a:effectLst/>
                <a:latin typeface="Times New Roman" panose="02020603050405020304" pitchFamily="18" charset="0"/>
                <a:cs typeface="Times New Roman" panose="02020603050405020304" pitchFamily="18" charset="0"/>
              </a:rPr>
              <a:t>Log.d</a:t>
            </a:r>
            <a:r>
              <a:rPr lang="en-IN" sz="1600" i="0" u="none" strike="noStrike" dirty="0">
                <a:solidFill>
                  <a:schemeClr val="tx1"/>
                </a:solidFill>
                <a:effectLst/>
                <a:latin typeface="Times New Roman" panose="02020603050405020304" pitchFamily="18" charset="0"/>
                <a:cs typeface="Times New Roman" panose="02020603050405020304" pitchFamily="18" charset="0"/>
              </a:rPr>
              <a:t>(String, String)</a:t>
            </a:r>
          </a:p>
          <a:p>
            <a:pPr rtl="0" fontAlgn="base">
              <a:spcAft>
                <a:spcPts val="1100"/>
              </a:spcAft>
            </a:pPr>
            <a:r>
              <a:rPr lang="en-IN" sz="1600" i="0" u="none" strike="noStrike" dirty="0">
                <a:solidFill>
                  <a:schemeClr val="tx1"/>
                </a:solidFill>
                <a:effectLst/>
                <a:latin typeface="Times New Roman" panose="02020603050405020304" pitchFamily="18" charset="0"/>
                <a:cs typeface="Times New Roman" panose="02020603050405020304" pitchFamily="18" charset="0"/>
              </a:rPr>
              <a:t>Verbose: </a:t>
            </a:r>
            <a:r>
              <a:rPr lang="en-IN" sz="1600" i="0" u="none" strike="noStrike" dirty="0" err="1">
                <a:solidFill>
                  <a:schemeClr val="tx1"/>
                </a:solidFill>
                <a:effectLst/>
                <a:latin typeface="Times New Roman" panose="02020603050405020304" pitchFamily="18" charset="0"/>
                <a:cs typeface="Times New Roman" panose="02020603050405020304" pitchFamily="18" charset="0"/>
              </a:rPr>
              <a:t>Log.v</a:t>
            </a:r>
            <a:r>
              <a:rPr lang="en-IN" sz="1600" i="0" u="none" strike="noStrike" dirty="0">
                <a:solidFill>
                  <a:schemeClr val="tx1"/>
                </a:solidFill>
                <a:effectLst/>
                <a:latin typeface="Times New Roman" panose="02020603050405020304" pitchFamily="18" charset="0"/>
                <a:cs typeface="Times New Roman" panose="02020603050405020304" pitchFamily="18" charset="0"/>
              </a:rPr>
              <a:t>(String, String)</a:t>
            </a:r>
            <a:br>
              <a:rPr lang="en-IN" b="0" dirty="0">
                <a:effectLst/>
              </a:rPr>
            </a:br>
            <a:endParaRPr lang="en-IN" dirty="0"/>
          </a:p>
        </p:txBody>
      </p:sp>
    </p:spTree>
    <p:extLst>
      <p:ext uri="{BB962C8B-B14F-4D97-AF65-F5344CB8AC3E}">
        <p14:creationId xmlns:p14="http://schemas.microsoft.com/office/powerpoint/2010/main" val="150165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rPr>
              <a:t>What is Breakpoint ?</a:t>
            </a:r>
            <a:endParaRPr dirty="0">
              <a:solidFill>
                <a:srgbClr val="FFFFFF"/>
              </a:solidFill>
            </a:endParaRPr>
          </a:p>
        </p:txBody>
      </p:sp>
      <p:sp>
        <p:nvSpPr>
          <p:cNvPr id="437" name="Google Shape;437;p8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438" name="Google Shape;438;p80"/>
          <p:cNvSpPr txBox="1">
            <a:spLocks noGrp="1"/>
          </p:cNvSpPr>
          <p:nvPr>
            <p:ph type="body" idx="1"/>
          </p:nvPr>
        </p:nvSpPr>
        <p:spPr>
          <a:xfrm>
            <a:off x="311700" y="1076275"/>
            <a:ext cx="8520600" cy="35283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Char char="●"/>
            </a:pPr>
            <a:r>
              <a:rPr lang="en-US" sz="1800" dirty="0">
                <a:solidFill>
                  <a:schemeClr val="dk1"/>
                </a:solidFill>
              </a:rPr>
              <a:t>Android Studio supports several types of breakpoints that trigger different debugging actions. The most common type is a breakpoint that pauses the execution of your app at a specified line of code. While paused, you can examine variables, evaluate expressions, then continue execution line by line to determine the causes of runtime errors.</a:t>
            </a:r>
            <a:endParaRPr sz="1800" dirty="0">
              <a:solidFill>
                <a:schemeClr val="dk1"/>
              </a:solidFill>
            </a:endParaRPr>
          </a:p>
        </p:txBody>
      </p:sp>
    </p:spTree>
    <p:extLst>
      <p:ext uri="{BB962C8B-B14F-4D97-AF65-F5344CB8AC3E}">
        <p14:creationId xmlns:p14="http://schemas.microsoft.com/office/powerpoint/2010/main" val="340823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rPr>
              <a:t>Types of Breakpoint</a:t>
            </a:r>
            <a:endParaRPr dirty="0">
              <a:solidFill>
                <a:srgbClr val="FFFFFF"/>
              </a:solidFill>
            </a:endParaRPr>
          </a:p>
        </p:txBody>
      </p:sp>
      <p:sp>
        <p:nvSpPr>
          <p:cNvPr id="437" name="Google Shape;437;p8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38" name="Google Shape;438;p80"/>
          <p:cNvSpPr txBox="1">
            <a:spLocks noGrp="1"/>
          </p:cNvSpPr>
          <p:nvPr>
            <p:ph type="body" idx="1"/>
          </p:nvPr>
        </p:nvSpPr>
        <p:spPr>
          <a:xfrm>
            <a:off x="311700" y="1076275"/>
            <a:ext cx="8520600" cy="35283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Char char="●"/>
            </a:pPr>
            <a:r>
              <a:rPr lang="en-US" sz="1400" dirty="0">
                <a:solidFill>
                  <a:schemeClr val="dk1"/>
                </a:solidFill>
              </a:rPr>
              <a:t>Breakpoint triggers different debugging actions. There are a several types </a:t>
            </a:r>
            <a:r>
              <a:rPr lang="en-US" sz="1400" dirty="0" err="1">
                <a:solidFill>
                  <a:schemeClr val="dk1"/>
                </a:solidFill>
              </a:rPr>
              <a:t>types</a:t>
            </a:r>
            <a:r>
              <a:rPr lang="en-US" sz="1400" dirty="0">
                <a:solidFill>
                  <a:schemeClr val="dk1"/>
                </a:solidFill>
              </a:rPr>
              <a:t> of breakpoint:</a:t>
            </a:r>
          </a:p>
          <a:p>
            <a:pPr marL="457200" lvl="0" indent="-381000" algn="just" rtl="0">
              <a:spcBef>
                <a:spcPts val="0"/>
              </a:spcBef>
              <a:spcAft>
                <a:spcPts val="0"/>
              </a:spcAft>
              <a:buClr>
                <a:schemeClr val="dk1"/>
              </a:buClr>
              <a:buSzPts val="2400"/>
              <a:buChar char="●"/>
            </a:pPr>
            <a:endParaRPr lang="en-US" sz="1400" dirty="0">
              <a:solidFill>
                <a:schemeClr val="dk1"/>
              </a:solidFill>
            </a:endParaRPr>
          </a:p>
          <a:p>
            <a:pPr marL="457200" lvl="0" indent="-381000" algn="just" rtl="0">
              <a:spcBef>
                <a:spcPts val="0"/>
              </a:spcBef>
              <a:spcAft>
                <a:spcPts val="0"/>
              </a:spcAft>
              <a:buClr>
                <a:schemeClr val="dk1"/>
              </a:buClr>
              <a:buSzPts val="2400"/>
              <a:buChar char="●"/>
            </a:pPr>
            <a:r>
              <a:rPr lang="en-US" sz="1400" dirty="0">
                <a:solidFill>
                  <a:schemeClr val="dk1"/>
                </a:solidFill>
              </a:rPr>
              <a:t>Line breakpoint : The most common type is a line breakpoint that pauses the execution of your app at a specified line of code. While paused, you can examine variables, evaluate expressions, and then continue execution line by line to determine the causes of runtime errors.</a:t>
            </a:r>
          </a:p>
          <a:p>
            <a:pPr marL="457200" lvl="0" indent="-381000" algn="just" rtl="0">
              <a:spcBef>
                <a:spcPts val="0"/>
              </a:spcBef>
              <a:spcAft>
                <a:spcPts val="0"/>
              </a:spcAft>
              <a:buClr>
                <a:schemeClr val="dk1"/>
              </a:buClr>
              <a:buSzPts val="2400"/>
              <a:buChar char="●"/>
            </a:pPr>
            <a:r>
              <a:rPr lang="en-US" sz="1400" dirty="0">
                <a:solidFill>
                  <a:schemeClr val="dk1"/>
                </a:solidFill>
              </a:rPr>
              <a:t>Method breakpoint : A method breakpoint pauses the execution of your app when it enters or exits a specific method. While paused, you can examine variables, evaluate expressions, and then continue execution line by line to determine the causes of runtime errors.</a:t>
            </a:r>
          </a:p>
          <a:p>
            <a:pPr marL="457200" lvl="0" indent="-381000" algn="just" rtl="0">
              <a:spcBef>
                <a:spcPts val="0"/>
              </a:spcBef>
              <a:spcAft>
                <a:spcPts val="0"/>
              </a:spcAft>
              <a:buClr>
                <a:schemeClr val="dk1"/>
              </a:buClr>
              <a:buSzPts val="2400"/>
              <a:buChar char="●"/>
            </a:pPr>
            <a:r>
              <a:rPr lang="en-US" sz="1400" dirty="0">
                <a:solidFill>
                  <a:schemeClr val="dk1"/>
                </a:solidFill>
              </a:rPr>
              <a:t>Field breakpoint : A field breakpoint pauses the execution of your app when it reads from or writes to a specific field.</a:t>
            </a:r>
          </a:p>
          <a:p>
            <a:pPr marL="457200" lvl="0" indent="-381000" algn="just" rtl="0">
              <a:spcBef>
                <a:spcPts val="0"/>
              </a:spcBef>
              <a:spcAft>
                <a:spcPts val="0"/>
              </a:spcAft>
              <a:buClr>
                <a:schemeClr val="dk1"/>
              </a:buClr>
              <a:buSzPts val="2400"/>
              <a:buChar char="●"/>
            </a:pPr>
            <a:r>
              <a:rPr lang="en-US" sz="1400" dirty="0">
                <a:solidFill>
                  <a:schemeClr val="dk1"/>
                </a:solidFill>
              </a:rPr>
              <a:t>Exception breakpoint : An exception breakpoint pauses the execution of your app when it reads from or writes to a specific field.</a:t>
            </a:r>
          </a:p>
          <a:p>
            <a:pPr marL="76200" lvl="0" indent="0" algn="just" rtl="0">
              <a:spcBef>
                <a:spcPts val="0"/>
              </a:spcBef>
              <a:spcAft>
                <a:spcPts val="0"/>
              </a:spcAft>
              <a:buClr>
                <a:schemeClr val="dk1"/>
              </a:buClr>
              <a:buSzPts val="2400"/>
              <a:buNone/>
            </a:pPr>
            <a:r>
              <a:rPr lang="en-US" sz="1400" dirty="0">
                <a:solidFill>
                  <a:schemeClr val="dk1"/>
                </a:solidFill>
              </a:rPr>
              <a:t>One can set conditional breakpoints that will only suspend execution if specific conditions are met. You can also set logging breakpoints that write to Logcat without suspending execution.</a:t>
            </a:r>
            <a:endParaRPr sz="1400" dirty="0">
              <a:solidFill>
                <a:schemeClr val="dk1"/>
              </a:solidFill>
            </a:endParaRPr>
          </a:p>
        </p:txBody>
      </p:sp>
    </p:spTree>
    <p:extLst>
      <p:ext uri="{BB962C8B-B14F-4D97-AF65-F5344CB8AC3E}">
        <p14:creationId xmlns:p14="http://schemas.microsoft.com/office/powerpoint/2010/main" val="74510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Set breakpoints </a:t>
            </a:r>
            <a:endParaRPr>
              <a:solidFill>
                <a:srgbClr val="FFFFFF"/>
              </a:solidFill>
            </a:endParaRPr>
          </a:p>
        </p:txBody>
      </p:sp>
      <p:sp>
        <p:nvSpPr>
          <p:cNvPr id="459" name="Google Shape;459;p8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460" name="Google Shape;460;p82"/>
          <p:cNvPicPr preferRelativeResize="0"/>
          <p:nvPr/>
        </p:nvPicPr>
        <p:blipFill rotWithShape="1">
          <a:blip r:embed="rId3">
            <a:alphaModFix/>
          </a:blip>
          <a:srcRect t="-1048" b="7415"/>
          <a:stretch/>
        </p:blipFill>
        <p:spPr>
          <a:xfrm>
            <a:off x="1222075" y="1020525"/>
            <a:ext cx="6106301" cy="3335226"/>
          </a:xfrm>
          <a:prstGeom prst="rect">
            <a:avLst/>
          </a:prstGeom>
          <a:noFill/>
          <a:ln>
            <a:noFill/>
          </a:ln>
        </p:spPr>
      </p:pic>
      <p:sp>
        <p:nvSpPr>
          <p:cNvPr id="461" name="Google Shape;461;p82"/>
          <p:cNvSpPr/>
          <p:nvPr/>
        </p:nvSpPr>
        <p:spPr>
          <a:xfrm>
            <a:off x="3118761" y="1559389"/>
            <a:ext cx="155100" cy="1249200"/>
          </a:xfrm>
          <a:prstGeom prst="rect">
            <a:avLst/>
          </a:prstGeom>
          <a:no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2"/>
          <p:cNvSpPr txBox="1"/>
          <p:nvPr/>
        </p:nvSpPr>
        <p:spPr>
          <a:xfrm>
            <a:off x="106125" y="1555050"/>
            <a:ext cx="2982600" cy="7473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Click in the left margin next to executable line of code</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3"/>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Edit breakpoint properties</a:t>
            </a:r>
            <a:endParaRPr>
              <a:solidFill>
                <a:srgbClr val="FFFFFF"/>
              </a:solidFill>
            </a:endParaRPr>
          </a:p>
        </p:txBody>
      </p:sp>
      <p:sp>
        <p:nvSpPr>
          <p:cNvPr id="468" name="Google Shape;468;p8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469" name="Google Shape;469;p83"/>
          <p:cNvPicPr preferRelativeResize="0"/>
          <p:nvPr/>
        </p:nvPicPr>
        <p:blipFill rotWithShape="1">
          <a:blip r:embed="rId3">
            <a:alphaModFix/>
          </a:blip>
          <a:srcRect l="815" r="9603"/>
          <a:stretch/>
        </p:blipFill>
        <p:spPr>
          <a:xfrm>
            <a:off x="1485900" y="1020075"/>
            <a:ext cx="7483501" cy="3562000"/>
          </a:xfrm>
          <a:prstGeom prst="rect">
            <a:avLst/>
          </a:prstGeom>
          <a:noFill/>
          <a:ln>
            <a:noFill/>
          </a:ln>
        </p:spPr>
      </p:pic>
      <p:sp>
        <p:nvSpPr>
          <p:cNvPr id="470" name="Google Shape;470;p83"/>
          <p:cNvSpPr/>
          <p:nvPr/>
        </p:nvSpPr>
        <p:spPr>
          <a:xfrm>
            <a:off x="405500" y="3017425"/>
            <a:ext cx="1085700" cy="2694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1" name="Google Shape;471;p83"/>
          <p:cNvPicPr preferRelativeResize="0"/>
          <p:nvPr/>
        </p:nvPicPr>
        <p:blipFill>
          <a:blip r:embed="rId4">
            <a:alphaModFix/>
          </a:blip>
          <a:stretch>
            <a:fillRect/>
          </a:stretch>
        </p:blipFill>
        <p:spPr>
          <a:xfrm>
            <a:off x="536125" y="2873100"/>
            <a:ext cx="633375" cy="633375"/>
          </a:xfrm>
          <a:prstGeom prst="rect">
            <a:avLst/>
          </a:prstGeom>
          <a:noFill/>
          <a:ln>
            <a:noFill/>
          </a:ln>
        </p:spPr>
      </p:pic>
      <p:sp>
        <p:nvSpPr>
          <p:cNvPr id="472" name="Google Shape;472;p83"/>
          <p:cNvSpPr/>
          <p:nvPr/>
        </p:nvSpPr>
        <p:spPr>
          <a:xfrm>
            <a:off x="95225" y="2955325"/>
            <a:ext cx="393600" cy="393600"/>
          </a:xfrm>
          <a:prstGeom prst="ellipse">
            <a:avLst/>
          </a:prstGeom>
          <a:solidFill>
            <a:srgbClr val="99000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FFFF"/>
                </a:solidFill>
                <a:latin typeface="Roboto"/>
                <a:ea typeface="Roboto"/>
                <a:cs typeface="Roboto"/>
                <a:sym typeface="Roboto"/>
              </a:rPr>
              <a:t>1</a:t>
            </a:r>
            <a:endParaRPr sz="1800" b="1">
              <a:solidFill>
                <a:srgbClr val="FFFFFF"/>
              </a:solidFill>
              <a:latin typeface="Roboto"/>
              <a:ea typeface="Roboto"/>
              <a:cs typeface="Roboto"/>
              <a:sym typeface="Roboto"/>
            </a:endParaRPr>
          </a:p>
        </p:txBody>
      </p:sp>
      <p:sp>
        <p:nvSpPr>
          <p:cNvPr id="473" name="Google Shape;473;p83"/>
          <p:cNvSpPr/>
          <p:nvPr/>
        </p:nvSpPr>
        <p:spPr>
          <a:xfrm>
            <a:off x="4669100" y="1590600"/>
            <a:ext cx="393600" cy="393600"/>
          </a:xfrm>
          <a:prstGeom prst="ellipse">
            <a:avLst/>
          </a:prstGeom>
          <a:solidFill>
            <a:srgbClr val="99000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FFFF"/>
                </a:solidFill>
                <a:latin typeface="Roboto"/>
                <a:ea typeface="Roboto"/>
                <a:cs typeface="Roboto"/>
                <a:sym typeface="Roboto"/>
              </a:rPr>
              <a:t>2</a:t>
            </a:r>
            <a:endParaRPr sz="1800" b="1">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Make breakpoints conditional</a:t>
            </a:r>
            <a:endParaRPr>
              <a:solidFill>
                <a:srgbClr val="FFFFFF"/>
              </a:solidFill>
            </a:endParaRPr>
          </a:p>
        </p:txBody>
      </p:sp>
      <p:sp>
        <p:nvSpPr>
          <p:cNvPr id="479" name="Google Shape;479;p8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80" name="Google Shape;480;p8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a:solidFill>
                  <a:schemeClr val="dk1"/>
                </a:solidFill>
              </a:rPr>
              <a:t>In properties dialog or right -click existing breakpoint</a:t>
            </a:r>
            <a:endParaRPr>
              <a:solidFill>
                <a:schemeClr val="dk1"/>
              </a:solidFill>
            </a:endParaRPr>
          </a:p>
          <a:p>
            <a:pPr marL="457200" lvl="0" indent="-381000" algn="l" rtl="0">
              <a:spcBef>
                <a:spcPts val="0"/>
              </a:spcBef>
              <a:spcAft>
                <a:spcPts val="0"/>
              </a:spcAft>
              <a:buClr>
                <a:schemeClr val="dk1"/>
              </a:buClr>
              <a:buSzPts val="2400"/>
              <a:buChar char="●"/>
            </a:pPr>
            <a:r>
              <a:rPr lang="en">
                <a:solidFill>
                  <a:schemeClr val="dk1"/>
                </a:solidFill>
              </a:rPr>
              <a:t>Any Java expression that returns a boolean</a:t>
            </a:r>
            <a:endParaRPr>
              <a:solidFill>
                <a:schemeClr val="dk1"/>
              </a:solidFill>
            </a:endParaRPr>
          </a:p>
          <a:p>
            <a:pPr marL="457200" lvl="0" indent="-381000" algn="l" rtl="0">
              <a:spcBef>
                <a:spcPts val="0"/>
              </a:spcBef>
              <a:spcAft>
                <a:spcPts val="0"/>
              </a:spcAft>
              <a:buClr>
                <a:schemeClr val="dk1"/>
              </a:buClr>
              <a:buSzPts val="2400"/>
              <a:buChar char="●"/>
            </a:pPr>
            <a:r>
              <a:rPr lang="en">
                <a:solidFill>
                  <a:schemeClr val="dk1"/>
                </a:solidFill>
              </a:rPr>
              <a:t>Code completion helps you write conditions</a:t>
            </a:r>
            <a:endParaRPr>
              <a:solidFill>
                <a:schemeClr val="dk1"/>
              </a:solidFill>
            </a:endParaRPr>
          </a:p>
        </p:txBody>
      </p:sp>
      <p:pic>
        <p:nvPicPr>
          <p:cNvPr id="481" name="Google Shape;481;p84"/>
          <p:cNvPicPr preferRelativeResize="0"/>
          <p:nvPr/>
        </p:nvPicPr>
        <p:blipFill>
          <a:blip r:embed="rId3">
            <a:alphaModFix/>
          </a:blip>
          <a:stretch>
            <a:fillRect/>
          </a:stretch>
        </p:blipFill>
        <p:spPr>
          <a:xfrm>
            <a:off x="1163500" y="2672700"/>
            <a:ext cx="4362450" cy="1619250"/>
          </a:xfrm>
          <a:prstGeom prst="rect">
            <a:avLst/>
          </a:prstGeom>
          <a:noFill/>
          <a:ln w="19050" cap="flat" cmpd="sng">
            <a:solidFill>
              <a:srgbClr val="999999"/>
            </a:solidFill>
            <a:prstDash val="solid"/>
            <a:round/>
            <a:headEnd type="none" w="sm" len="sm"/>
            <a:tailEnd type="none" w="sm" len="sm"/>
          </a:ln>
        </p:spPr>
      </p:pic>
      <p:sp>
        <p:nvSpPr>
          <p:cNvPr id="482" name="Google Shape;482;p84"/>
          <p:cNvSpPr/>
          <p:nvPr/>
        </p:nvSpPr>
        <p:spPr>
          <a:xfrm>
            <a:off x="925275" y="3588925"/>
            <a:ext cx="465300" cy="2694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rPr>
              <a:t>Steps for Debugging</a:t>
            </a:r>
            <a:endParaRPr dirty="0">
              <a:solidFill>
                <a:srgbClr val="FFFFFF"/>
              </a:solidFill>
            </a:endParaRPr>
          </a:p>
        </p:txBody>
      </p:sp>
      <p:sp>
        <p:nvSpPr>
          <p:cNvPr id="437" name="Google Shape;437;p8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38" name="Google Shape;438;p80"/>
          <p:cNvSpPr txBox="1">
            <a:spLocks noGrp="1"/>
          </p:cNvSpPr>
          <p:nvPr>
            <p:ph type="body" idx="1"/>
          </p:nvPr>
        </p:nvSpPr>
        <p:spPr>
          <a:xfrm>
            <a:off x="311700" y="1076275"/>
            <a:ext cx="8520600" cy="3528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dirty="0">
                <a:solidFill>
                  <a:schemeClr val="dk1"/>
                </a:solidFill>
              </a:rPr>
              <a:t>Run in debug mode with attached debugger</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Set and configure breakpoints</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Halt execution at breakpoints</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Inspect execution stack frames and variable values</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Change variable values </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Step through code line by line</a:t>
            </a:r>
            <a:endParaRPr dirty="0">
              <a:solidFill>
                <a:schemeClr val="dk1"/>
              </a:solidFill>
            </a:endParaRPr>
          </a:p>
          <a:p>
            <a:pPr marL="457200" lvl="0" indent="-381000" algn="l" rtl="0">
              <a:spcBef>
                <a:spcPts val="400"/>
              </a:spcBef>
              <a:spcAft>
                <a:spcPts val="0"/>
              </a:spcAft>
              <a:buClr>
                <a:schemeClr val="dk1"/>
              </a:buClr>
              <a:buSzPts val="2400"/>
              <a:buChar char="●"/>
            </a:pPr>
            <a:r>
              <a:rPr lang="en" dirty="0">
                <a:solidFill>
                  <a:schemeClr val="dk1"/>
                </a:solidFill>
              </a:rPr>
              <a:t>Pause and resume a running program</a:t>
            </a:r>
            <a:endParaRPr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8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Run in debug mode</a:t>
            </a:r>
            <a:endParaRPr>
              <a:solidFill>
                <a:srgbClr val="FFFFFF"/>
              </a:solidFill>
            </a:endParaRPr>
          </a:p>
        </p:txBody>
      </p:sp>
      <p:sp>
        <p:nvSpPr>
          <p:cNvPr id="444" name="Google Shape;444;p8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445" name="Google Shape;445;p81"/>
          <p:cNvPicPr preferRelativeResize="0"/>
          <p:nvPr/>
        </p:nvPicPr>
        <p:blipFill rotWithShape="1">
          <a:blip r:embed="rId3">
            <a:alphaModFix/>
          </a:blip>
          <a:srcRect b="7740"/>
          <a:stretch/>
        </p:blipFill>
        <p:spPr>
          <a:xfrm>
            <a:off x="119900" y="1041600"/>
            <a:ext cx="6106301" cy="3286350"/>
          </a:xfrm>
          <a:prstGeom prst="rect">
            <a:avLst/>
          </a:prstGeom>
          <a:noFill/>
          <a:ln>
            <a:noFill/>
          </a:ln>
        </p:spPr>
      </p:pic>
      <p:sp>
        <p:nvSpPr>
          <p:cNvPr id="446" name="Google Shape;446;p81"/>
          <p:cNvSpPr/>
          <p:nvPr/>
        </p:nvSpPr>
        <p:spPr>
          <a:xfrm>
            <a:off x="2669725" y="1118500"/>
            <a:ext cx="187800" cy="1878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1"/>
          <p:cNvSpPr/>
          <p:nvPr/>
        </p:nvSpPr>
        <p:spPr>
          <a:xfrm rot="10800000">
            <a:off x="2857393" y="1153850"/>
            <a:ext cx="4678200" cy="1470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1"/>
          <p:cNvSpPr/>
          <p:nvPr/>
        </p:nvSpPr>
        <p:spPr>
          <a:xfrm>
            <a:off x="381000" y="3034400"/>
            <a:ext cx="459900" cy="187800"/>
          </a:xfrm>
          <a:prstGeom prst="rect">
            <a:avLst/>
          </a:prstGeom>
          <a:no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1"/>
          <p:cNvSpPr txBox="1"/>
          <p:nvPr/>
        </p:nvSpPr>
        <p:spPr>
          <a:xfrm>
            <a:off x="381000" y="2563575"/>
            <a:ext cx="2476500" cy="4560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Debugger pane opens</a:t>
            </a:r>
            <a:endParaRPr sz="1800" b="1">
              <a:latin typeface="Roboto"/>
              <a:ea typeface="Roboto"/>
              <a:cs typeface="Roboto"/>
              <a:sym typeface="Roboto"/>
            </a:endParaRPr>
          </a:p>
        </p:txBody>
      </p:sp>
      <p:sp>
        <p:nvSpPr>
          <p:cNvPr id="451" name="Google Shape;451;p81"/>
          <p:cNvSpPr/>
          <p:nvPr/>
        </p:nvSpPr>
        <p:spPr>
          <a:xfrm>
            <a:off x="7535600" y="1030550"/>
            <a:ext cx="393600" cy="393600"/>
          </a:xfrm>
          <a:prstGeom prst="ellipse">
            <a:avLst/>
          </a:prstGeom>
          <a:solidFill>
            <a:srgbClr val="99000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FFFF"/>
                </a:solidFill>
                <a:latin typeface="Roboto"/>
                <a:ea typeface="Roboto"/>
                <a:cs typeface="Roboto"/>
                <a:sym typeface="Roboto"/>
              </a:rPr>
              <a:t>1</a:t>
            </a:r>
            <a:endParaRPr sz="1800" b="1">
              <a:solidFill>
                <a:srgbClr val="FFFFFF"/>
              </a:solidFill>
              <a:latin typeface="Roboto"/>
              <a:ea typeface="Roboto"/>
              <a:cs typeface="Roboto"/>
              <a:sym typeface="Roboto"/>
            </a:endParaRPr>
          </a:p>
        </p:txBody>
      </p:sp>
      <p:sp>
        <p:nvSpPr>
          <p:cNvPr id="452" name="Google Shape;452;p81"/>
          <p:cNvSpPr/>
          <p:nvPr/>
        </p:nvSpPr>
        <p:spPr>
          <a:xfrm>
            <a:off x="840900" y="2931500"/>
            <a:ext cx="393600" cy="393600"/>
          </a:xfrm>
          <a:prstGeom prst="ellipse">
            <a:avLst/>
          </a:prstGeom>
          <a:solidFill>
            <a:srgbClr val="990000"/>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FFFF"/>
                </a:solidFill>
                <a:latin typeface="Roboto"/>
                <a:ea typeface="Roboto"/>
                <a:cs typeface="Roboto"/>
                <a:sym typeface="Roboto"/>
              </a:rPr>
              <a:t>2</a:t>
            </a:r>
            <a:endParaRPr sz="1800" b="1">
              <a:solidFill>
                <a:srgbClr val="FFFFFF"/>
              </a:solidFill>
              <a:latin typeface="Roboto"/>
              <a:ea typeface="Roboto"/>
              <a:cs typeface="Roboto"/>
              <a:sym typeface="Roboto"/>
            </a:endParaRPr>
          </a:p>
        </p:txBody>
      </p:sp>
      <p:sp>
        <p:nvSpPr>
          <p:cNvPr id="453" name="Google Shape;453;p81"/>
          <p:cNvSpPr txBox="1"/>
          <p:nvPr/>
        </p:nvSpPr>
        <p:spPr>
          <a:xfrm>
            <a:off x="6482450" y="2555425"/>
            <a:ext cx="2514600" cy="7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Menu:</a:t>
            </a:r>
            <a:endParaRPr sz="1800" dirty="0">
              <a:latin typeface="Roboto"/>
              <a:ea typeface="Roboto"/>
              <a:cs typeface="Roboto"/>
              <a:sym typeface="Roboto"/>
            </a:endParaRPr>
          </a:p>
          <a:p>
            <a:pPr marL="0" lvl="0" indent="0" algn="l" rtl="0">
              <a:spcBef>
                <a:spcPts val="0"/>
              </a:spcBef>
              <a:spcAft>
                <a:spcPts val="0"/>
              </a:spcAft>
              <a:buNone/>
            </a:pPr>
            <a:r>
              <a:rPr lang="en" sz="1800" b="1" dirty="0">
                <a:latin typeface="Roboto"/>
                <a:ea typeface="Roboto"/>
                <a:cs typeface="Roboto"/>
                <a:sym typeface="Roboto"/>
              </a:rPr>
              <a:t>Run &gt; Debug 'your app</a:t>
            </a:r>
            <a:r>
              <a:rPr lang="en" b="1" dirty="0"/>
              <a:t>'</a:t>
            </a: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Run until app stops at breakpoint </a:t>
            </a:r>
            <a:endParaRPr>
              <a:solidFill>
                <a:srgbClr val="FFFFFF"/>
              </a:solidFill>
            </a:endParaRPr>
          </a:p>
        </p:txBody>
      </p:sp>
      <p:sp>
        <p:nvSpPr>
          <p:cNvPr id="488" name="Google Shape;488;p8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489" name="Google Shape;489;p85"/>
          <p:cNvPicPr preferRelativeResize="0"/>
          <p:nvPr/>
        </p:nvPicPr>
        <p:blipFill rotWithShape="1">
          <a:blip r:embed="rId3">
            <a:alphaModFix/>
          </a:blip>
          <a:srcRect l="5489" t="12374" r="3931" b="14274"/>
          <a:stretch/>
        </p:blipFill>
        <p:spPr>
          <a:xfrm>
            <a:off x="593125" y="1380875"/>
            <a:ext cx="5968324" cy="3132425"/>
          </a:xfrm>
          <a:prstGeom prst="rect">
            <a:avLst/>
          </a:prstGeom>
          <a:noFill/>
          <a:ln>
            <a:noFill/>
          </a:ln>
        </p:spPr>
      </p:pic>
      <p:sp>
        <p:nvSpPr>
          <p:cNvPr id="490" name="Google Shape;490;p85"/>
          <p:cNvSpPr txBox="1"/>
          <p:nvPr/>
        </p:nvSpPr>
        <p:spPr>
          <a:xfrm>
            <a:off x="6910950" y="1564175"/>
            <a:ext cx="1561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First Breakpoint</a:t>
            </a:r>
            <a:endParaRPr/>
          </a:p>
        </p:txBody>
      </p:sp>
      <p:sp>
        <p:nvSpPr>
          <p:cNvPr id="491" name="Google Shape;491;p85"/>
          <p:cNvSpPr/>
          <p:nvPr/>
        </p:nvSpPr>
        <p:spPr>
          <a:xfrm rot="10800000">
            <a:off x="6480046" y="1687475"/>
            <a:ext cx="424500" cy="1470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5"/>
          <p:cNvSpPr txBox="1"/>
          <p:nvPr/>
        </p:nvSpPr>
        <p:spPr>
          <a:xfrm>
            <a:off x="788850" y="3788300"/>
            <a:ext cx="1031700" cy="4725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Frames</a:t>
            </a:r>
            <a:endParaRPr sz="1800">
              <a:latin typeface="Roboto"/>
              <a:ea typeface="Roboto"/>
              <a:cs typeface="Roboto"/>
              <a:sym typeface="Roboto"/>
            </a:endParaRPr>
          </a:p>
        </p:txBody>
      </p:sp>
      <p:sp>
        <p:nvSpPr>
          <p:cNvPr id="493" name="Google Shape;493;p85"/>
          <p:cNvSpPr txBox="1"/>
          <p:nvPr/>
        </p:nvSpPr>
        <p:spPr>
          <a:xfrm>
            <a:off x="2092425" y="3788300"/>
            <a:ext cx="2338800" cy="4725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Variables in scope</a:t>
            </a:r>
            <a:endParaRPr sz="1800">
              <a:latin typeface="Roboto"/>
              <a:ea typeface="Roboto"/>
              <a:cs typeface="Roboto"/>
              <a:sym typeface="Roboto"/>
            </a:endParaRPr>
          </a:p>
        </p:txBody>
      </p:sp>
      <p:sp>
        <p:nvSpPr>
          <p:cNvPr id="494" name="Google Shape;494;p85"/>
          <p:cNvSpPr txBox="1"/>
          <p:nvPr/>
        </p:nvSpPr>
        <p:spPr>
          <a:xfrm>
            <a:off x="5538900" y="3827750"/>
            <a:ext cx="2258100" cy="3936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Watches (C/C++)</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Debugging and Testing</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IN" dirty="0"/>
              <a:t>Why do we need Debugging ?</a:t>
            </a:r>
          </a:p>
          <a:p>
            <a:pPr marL="0" indent="-285750" algn="just">
              <a:spcAft>
                <a:spcPts val="600"/>
              </a:spcAft>
            </a:pPr>
            <a:r>
              <a:rPr lang="en-IN" dirty="0"/>
              <a:t>Why do we need testing ?</a:t>
            </a:r>
          </a:p>
          <a:p>
            <a:pPr marL="0" indent="-285750" algn="just">
              <a:spcAft>
                <a:spcPts val="600"/>
              </a:spcAft>
            </a:pPr>
            <a:r>
              <a:rPr lang="en-IN" dirty="0"/>
              <a:t>What is Bug ? </a:t>
            </a:r>
          </a:p>
        </p:txBody>
      </p:sp>
    </p:spTree>
    <p:extLst>
      <p:ext uri="{BB962C8B-B14F-4D97-AF65-F5344CB8AC3E}">
        <p14:creationId xmlns:p14="http://schemas.microsoft.com/office/powerpoint/2010/main" val="3263958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499" name="Google Shape;499;p86"/>
          <p:cNvPicPr preferRelativeResize="0"/>
          <p:nvPr/>
        </p:nvPicPr>
        <p:blipFill rotWithShape="1">
          <a:blip r:embed="rId3">
            <a:alphaModFix/>
          </a:blip>
          <a:srcRect r="71428" b="6994"/>
          <a:stretch/>
        </p:blipFill>
        <p:spPr>
          <a:xfrm>
            <a:off x="311700" y="1271275"/>
            <a:ext cx="2612576" cy="2889876"/>
          </a:xfrm>
          <a:prstGeom prst="rect">
            <a:avLst/>
          </a:prstGeom>
          <a:noFill/>
          <a:ln>
            <a:noFill/>
          </a:ln>
        </p:spPr>
      </p:pic>
      <p:sp>
        <p:nvSpPr>
          <p:cNvPr id="500" name="Google Shape;500;p8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Inspect frames</a:t>
            </a:r>
            <a:endParaRPr>
              <a:solidFill>
                <a:srgbClr val="FFFFFF"/>
              </a:solidFill>
            </a:endParaRPr>
          </a:p>
        </p:txBody>
      </p:sp>
      <p:sp>
        <p:nvSpPr>
          <p:cNvPr id="501" name="Google Shape;501;p8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02" name="Google Shape;502;p86"/>
          <p:cNvSpPr txBox="1"/>
          <p:nvPr/>
        </p:nvSpPr>
        <p:spPr>
          <a:xfrm>
            <a:off x="3367400" y="2072850"/>
            <a:ext cx="49962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latin typeface="Roboto"/>
                <a:ea typeface="Roboto"/>
                <a:cs typeface="Roboto"/>
                <a:sym typeface="Roboto"/>
              </a:rPr>
              <a:t>Top frame is where execution is halted in your code</a:t>
            </a:r>
            <a:endParaRPr sz="2400" dirty="0">
              <a:solidFill>
                <a:schemeClr val="tx1"/>
              </a:solidFill>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
        <p:nvSpPr>
          <p:cNvPr id="503" name="Google Shape;503;p86"/>
          <p:cNvSpPr/>
          <p:nvPr/>
        </p:nvSpPr>
        <p:spPr>
          <a:xfrm rot="10800000">
            <a:off x="2742670" y="2273950"/>
            <a:ext cx="548700" cy="1470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87"/>
          <p:cNvPicPr preferRelativeResize="0"/>
          <p:nvPr/>
        </p:nvPicPr>
        <p:blipFill rotWithShape="1">
          <a:blip r:embed="rId3">
            <a:alphaModFix/>
          </a:blip>
          <a:srcRect l="26162" r="36247" b="6716"/>
          <a:stretch/>
        </p:blipFill>
        <p:spPr>
          <a:xfrm>
            <a:off x="189225" y="1068025"/>
            <a:ext cx="3437173" cy="2898500"/>
          </a:xfrm>
          <a:prstGeom prst="rect">
            <a:avLst/>
          </a:prstGeom>
          <a:noFill/>
          <a:ln>
            <a:noFill/>
          </a:ln>
        </p:spPr>
      </p:pic>
      <p:sp>
        <p:nvSpPr>
          <p:cNvPr id="509" name="Google Shape;509;p87"/>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Inspect and edit variables</a:t>
            </a:r>
            <a:endParaRPr>
              <a:solidFill>
                <a:srgbClr val="FFFFFF"/>
              </a:solidFill>
            </a:endParaRPr>
          </a:p>
        </p:txBody>
      </p:sp>
      <p:sp>
        <p:nvSpPr>
          <p:cNvPr id="510" name="Google Shape;510;p8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11" name="Google Shape;511;p87"/>
          <p:cNvSpPr txBox="1"/>
          <p:nvPr/>
        </p:nvSpPr>
        <p:spPr>
          <a:xfrm>
            <a:off x="3711025" y="1343350"/>
            <a:ext cx="4996200" cy="654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Roboto"/>
              <a:buChar char="●"/>
            </a:pPr>
            <a:r>
              <a:rPr lang="en" sz="2400" dirty="0">
                <a:solidFill>
                  <a:schemeClr val="tx1"/>
                </a:solidFill>
                <a:latin typeface="Roboto"/>
                <a:ea typeface="Roboto"/>
                <a:cs typeface="Roboto"/>
                <a:sym typeface="Roboto"/>
              </a:rPr>
              <a:t>Right-click on variable for menu</a:t>
            </a:r>
            <a:endParaRPr sz="2400" dirty="0">
              <a:solidFill>
                <a:schemeClr val="tx1"/>
              </a:solidFill>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512" name="Google Shape;512;p87"/>
          <p:cNvPicPr preferRelativeResize="0"/>
          <p:nvPr/>
        </p:nvPicPr>
        <p:blipFill rotWithShape="1">
          <a:blip r:embed="rId4">
            <a:alphaModFix/>
          </a:blip>
          <a:srcRect l="28289" t="27884" r="34429" b="1559"/>
          <a:stretch/>
        </p:blipFill>
        <p:spPr>
          <a:xfrm>
            <a:off x="2351300" y="2090075"/>
            <a:ext cx="1698175" cy="2522749"/>
          </a:xfrm>
          <a:prstGeom prst="rect">
            <a:avLst/>
          </a:prstGeom>
          <a:noFill/>
          <a:ln w="19050" cap="flat" cmpd="sng">
            <a:solidFill>
              <a:srgbClr val="999999"/>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Basic Stepping Commands</a:t>
            </a:r>
            <a:endParaRPr>
              <a:solidFill>
                <a:srgbClr val="FFFFFF"/>
              </a:solidFill>
            </a:endParaRPr>
          </a:p>
        </p:txBody>
      </p:sp>
      <p:sp>
        <p:nvSpPr>
          <p:cNvPr id="518" name="Google Shape;518;p8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aphicFrame>
        <p:nvGraphicFramePr>
          <p:cNvPr id="519" name="Google Shape;519;p88"/>
          <p:cNvGraphicFramePr/>
          <p:nvPr>
            <p:extLst>
              <p:ext uri="{D42A27DB-BD31-4B8C-83A1-F6EECF244321}">
                <p14:modId xmlns:p14="http://schemas.microsoft.com/office/powerpoint/2010/main" val="3504436609"/>
              </p:ext>
            </p:extLst>
          </p:nvPr>
        </p:nvGraphicFramePr>
        <p:xfrm>
          <a:off x="372175" y="1073025"/>
          <a:ext cx="8291600" cy="3364465"/>
        </p:xfrm>
        <a:graphic>
          <a:graphicData uri="http://schemas.openxmlformats.org/drawingml/2006/table">
            <a:tbl>
              <a:tblPr>
                <a:noFill/>
              </a:tblPr>
              <a:tblGrid>
                <a:gridCol w="2221875">
                  <a:extLst>
                    <a:ext uri="{9D8B030D-6E8A-4147-A177-3AD203B41FA5}">
                      <a16:colId xmlns:a16="http://schemas.microsoft.com/office/drawing/2014/main" val="20000"/>
                    </a:ext>
                  </a:extLst>
                </a:gridCol>
                <a:gridCol w="875200">
                  <a:extLst>
                    <a:ext uri="{9D8B030D-6E8A-4147-A177-3AD203B41FA5}">
                      <a16:colId xmlns:a16="http://schemas.microsoft.com/office/drawing/2014/main" val="20001"/>
                    </a:ext>
                  </a:extLst>
                </a:gridCol>
                <a:gridCol w="5194525">
                  <a:extLst>
                    <a:ext uri="{9D8B030D-6E8A-4147-A177-3AD203B41FA5}">
                      <a16:colId xmlns:a16="http://schemas.microsoft.com/office/drawing/2014/main" val="20002"/>
                    </a:ext>
                  </a:extLst>
                </a:gridCol>
              </a:tblGrid>
              <a:tr h="437375">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Step Over</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tx1"/>
                          </a:solidFill>
                          <a:latin typeface="Roboto"/>
                          <a:ea typeface="Roboto"/>
                          <a:cs typeface="Roboto"/>
                          <a:sym typeface="Roboto"/>
                        </a:rPr>
                        <a:t>F8</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Step to the next line in current file</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37375">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Step Into</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tx1"/>
                          </a:solidFill>
                          <a:latin typeface="Roboto"/>
                          <a:ea typeface="Roboto"/>
                          <a:cs typeface="Roboto"/>
                          <a:sym typeface="Roboto"/>
                        </a:rPr>
                        <a:t>F7</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Step to the next executed line</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52825">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Force Step Into</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tx1"/>
                          </a:solidFill>
                          <a:latin typeface="Roboto"/>
                          <a:ea typeface="Roboto"/>
                          <a:cs typeface="Roboto"/>
                          <a:sym typeface="Roboto"/>
                        </a:rPr>
                        <a:t>⇧F7</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solidFill>
                            <a:schemeClr val="tx1"/>
                          </a:solidFill>
                          <a:latin typeface="Roboto"/>
                          <a:ea typeface="Roboto"/>
                          <a:cs typeface="Roboto"/>
                          <a:sym typeface="Roboto"/>
                        </a:rPr>
                        <a:t>Step into a method in a class that you wouldn't normally step into, like a standard JDK class</a:t>
                      </a:r>
                      <a:endParaRPr sz="1800">
                        <a:solidFill>
                          <a:schemeClr val="tx1"/>
                        </a:solidFill>
                        <a:latin typeface="Roboto"/>
                        <a:ea typeface="Roboto"/>
                        <a:cs typeface="Roboto"/>
                        <a:sym typeface="Roboto"/>
                      </a:endParaRPr>
                    </a:p>
                  </a:txBody>
                  <a:tcPr marL="91425" marR="91425" marT="95250" marB="476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952825">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Step Out</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tx1"/>
                          </a:solidFill>
                          <a:latin typeface="Roboto"/>
                          <a:ea typeface="Roboto"/>
                          <a:cs typeface="Roboto"/>
                          <a:sym typeface="Roboto"/>
                        </a:rPr>
                        <a:t>⇧F8</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solidFill>
                            <a:schemeClr val="tx1"/>
                          </a:solidFill>
                          <a:latin typeface="Roboto"/>
                          <a:ea typeface="Roboto"/>
                          <a:cs typeface="Roboto"/>
                          <a:sym typeface="Roboto"/>
                        </a:rPr>
                        <a:t>Step to first executed line after returning from current method</a:t>
                      </a:r>
                      <a:endParaRPr sz="1800">
                        <a:solidFill>
                          <a:schemeClr val="tx1"/>
                        </a:solidFill>
                        <a:latin typeface="Roboto"/>
                        <a:ea typeface="Roboto"/>
                        <a:cs typeface="Roboto"/>
                        <a:sym typeface="Roboto"/>
                      </a:endParaRPr>
                    </a:p>
                  </a:txBody>
                  <a:tcPr marL="91425" marR="91425" marT="95250" marB="476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44475">
                <a:tc>
                  <a:txBody>
                    <a:bodyPr/>
                    <a:lstStyle/>
                    <a:p>
                      <a:pPr marL="0" lvl="0" indent="0" algn="l" rtl="0">
                        <a:spcBef>
                          <a:spcPts val="0"/>
                        </a:spcBef>
                        <a:spcAft>
                          <a:spcPts val="0"/>
                        </a:spcAft>
                        <a:buNone/>
                      </a:pPr>
                      <a:r>
                        <a:rPr lang="en" sz="1800">
                          <a:solidFill>
                            <a:schemeClr val="tx1"/>
                          </a:solidFill>
                          <a:latin typeface="Roboto"/>
                          <a:ea typeface="Roboto"/>
                          <a:cs typeface="Roboto"/>
                          <a:sym typeface="Roboto"/>
                        </a:rPr>
                        <a:t>Run to Cursor</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tx1"/>
                          </a:solidFill>
                          <a:latin typeface="Roboto"/>
                          <a:ea typeface="Roboto"/>
                          <a:cs typeface="Roboto"/>
                          <a:sym typeface="Roboto"/>
                        </a:rPr>
                        <a:t>⌥F9</a:t>
                      </a:r>
                      <a:endParaRPr sz="1800">
                        <a:solidFill>
                          <a:schemeClr val="tx1"/>
                        </a:solidFill>
                        <a:latin typeface="Roboto"/>
                        <a:ea typeface="Roboto"/>
                        <a:cs typeface="Roboto"/>
                        <a:sym typeface="Roboto"/>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lnSpc>
                          <a:spcPct val="157142"/>
                        </a:lnSpc>
                        <a:spcBef>
                          <a:spcPts val="0"/>
                        </a:spcBef>
                        <a:spcAft>
                          <a:spcPts val="0"/>
                        </a:spcAft>
                        <a:buNone/>
                      </a:pPr>
                      <a:r>
                        <a:rPr lang="en" sz="1800" dirty="0">
                          <a:solidFill>
                            <a:schemeClr val="tx1"/>
                          </a:solidFill>
                          <a:latin typeface="Roboto"/>
                          <a:ea typeface="Roboto"/>
                          <a:cs typeface="Roboto"/>
                          <a:sym typeface="Roboto"/>
                        </a:rPr>
                        <a:t>Run to the line where the cursor is in the file</a:t>
                      </a:r>
                      <a:endParaRPr sz="1800" dirty="0">
                        <a:solidFill>
                          <a:schemeClr val="tx1"/>
                        </a:solidFill>
                        <a:latin typeface="Roboto"/>
                        <a:ea typeface="Roboto"/>
                        <a:cs typeface="Roboto"/>
                        <a:sym typeface="Roboto"/>
                      </a:endParaRPr>
                    </a:p>
                  </a:txBody>
                  <a:tcPr marL="91425" marR="91425" marT="95250" marB="476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tx1"/>
                </a:solidFill>
              </a:rPr>
              <a:t>Stepping through code</a:t>
            </a:r>
            <a:endParaRPr>
              <a:solidFill>
                <a:schemeClr val="tx1"/>
              </a:solidFill>
            </a:endParaRPr>
          </a:p>
        </p:txBody>
      </p:sp>
      <p:sp>
        <p:nvSpPr>
          <p:cNvPr id="525" name="Google Shape;525;p8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23</a:t>
            </a:fld>
            <a:endParaRPr>
              <a:solidFill>
                <a:schemeClr val="tx1"/>
              </a:solidFill>
            </a:endParaRPr>
          </a:p>
        </p:txBody>
      </p:sp>
      <p:sp>
        <p:nvSpPr>
          <p:cNvPr id="526" name="Google Shape;526;p89"/>
          <p:cNvSpPr txBox="1"/>
          <p:nvPr/>
        </p:nvSpPr>
        <p:spPr>
          <a:xfrm>
            <a:off x="2204350" y="1356475"/>
            <a:ext cx="31842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Show execution point</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pic>
        <p:nvPicPr>
          <p:cNvPr id="527" name="Google Shape;527;p89"/>
          <p:cNvPicPr preferRelativeResize="0"/>
          <p:nvPr/>
        </p:nvPicPr>
        <p:blipFill rotWithShape="1">
          <a:blip r:embed="rId3">
            <a:alphaModFix/>
          </a:blip>
          <a:srcRect r="38302" b="80110"/>
          <a:stretch/>
        </p:blipFill>
        <p:spPr>
          <a:xfrm>
            <a:off x="585063" y="2228788"/>
            <a:ext cx="7059475" cy="970300"/>
          </a:xfrm>
          <a:prstGeom prst="rect">
            <a:avLst/>
          </a:prstGeom>
          <a:noFill/>
          <a:ln>
            <a:noFill/>
          </a:ln>
        </p:spPr>
      </p:pic>
      <p:sp>
        <p:nvSpPr>
          <p:cNvPr id="528" name="Google Shape;528;p89"/>
          <p:cNvSpPr txBox="1"/>
          <p:nvPr/>
        </p:nvSpPr>
        <p:spPr>
          <a:xfrm>
            <a:off x="2808175" y="3446500"/>
            <a:ext cx="152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Step over</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sp>
        <p:nvSpPr>
          <p:cNvPr id="529" name="Google Shape;529;p89"/>
          <p:cNvSpPr txBox="1"/>
          <p:nvPr/>
        </p:nvSpPr>
        <p:spPr>
          <a:xfrm>
            <a:off x="4337575" y="3440775"/>
            <a:ext cx="152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Step into</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sp>
        <p:nvSpPr>
          <p:cNvPr id="530" name="Google Shape;530;p89"/>
          <p:cNvSpPr txBox="1"/>
          <p:nvPr/>
        </p:nvSpPr>
        <p:spPr>
          <a:xfrm>
            <a:off x="5142200" y="3940850"/>
            <a:ext cx="2375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Force step into</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sp>
        <p:nvSpPr>
          <p:cNvPr id="531" name="Google Shape;531;p89"/>
          <p:cNvSpPr txBox="1"/>
          <p:nvPr/>
        </p:nvSpPr>
        <p:spPr>
          <a:xfrm>
            <a:off x="6210275" y="3446500"/>
            <a:ext cx="152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Step out</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sp>
        <p:nvSpPr>
          <p:cNvPr id="532" name="Google Shape;532;p89"/>
          <p:cNvSpPr txBox="1"/>
          <p:nvPr/>
        </p:nvSpPr>
        <p:spPr>
          <a:xfrm>
            <a:off x="5236150" y="1356475"/>
            <a:ext cx="1714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Drop frame</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sp>
        <p:nvSpPr>
          <p:cNvPr id="533" name="Google Shape;533;p89"/>
          <p:cNvSpPr txBox="1"/>
          <p:nvPr/>
        </p:nvSpPr>
        <p:spPr>
          <a:xfrm>
            <a:off x="6972275" y="1356475"/>
            <a:ext cx="2169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tx1"/>
                </a:solidFill>
                <a:latin typeface="Roboto"/>
                <a:ea typeface="Roboto"/>
                <a:cs typeface="Roboto"/>
                <a:sym typeface="Roboto"/>
              </a:rPr>
              <a:t>Run to cursor</a:t>
            </a: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a:p>
            <a:pPr marL="0" lvl="0" indent="0" algn="l" rtl="0">
              <a:spcBef>
                <a:spcPts val="0"/>
              </a:spcBef>
              <a:spcAft>
                <a:spcPts val="0"/>
              </a:spcAft>
              <a:buNone/>
            </a:pPr>
            <a:endParaRPr sz="2400">
              <a:solidFill>
                <a:schemeClr val="tx1"/>
              </a:solidFill>
              <a:latin typeface="Roboto"/>
              <a:ea typeface="Roboto"/>
              <a:cs typeface="Roboto"/>
              <a:sym typeface="Roboto"/>
            </a:endParaRPr>
          </a:p>
        </p:txBody>
      </p:sp>
      <p:cxnSp>
        <p:nvCxnSpPr>
          <p:cNvPr id="534" name="Google Shape;534;p89"/>
          <p:cNvCxnSpPr/>
          <p:nvPr/>
        </p:nvCxnSpPr>
        <p:spPr>
          <a:xfrm>
            <a:off x="4430950" y="1824575"/>
            <a:ext cx="0" cy="873300"/>
          </a:xfrm>
          <a:prstGeom prst="straightConnector1">
            <a:avLst/>
          </a:prstGeom>
          <a:noFill/>
          <a:ln w="28575" cap="flat" cmpd="sng">
            <a:solidFill>
              <a:srgbClr val="990000"/>
            </a:solidFill>
            <a:prstDash val="solid"/>
            <a:round/>
            <a:headEnd type="none" w="med" len="med"/>
            <a:tailEnd type="none" w="med" len="med"/>
          </a:ln>
        </p:spPr>
      </p:cxnSp>
      <p:cxnSp>
        <p:nvCxnSpPr>
          <p:cNvPr id="535" name="Google Shape;535;p89"/>
          <p:cNvCxnSpPr/>
          <p:nvPr/>
        </p:nvCxnSpPr>
        <p:spPr>
          <a:xfrm>
            <a:off x="6598225" y="1831625"/>
            <a:ext cx="0" cy="848100"/>
          </a:xfrm>
          <a:prstGeom prst="straightConnector1">
            <a:avLst/>
          </a:prstGeom>
          <a:noFill/>
          <a:ln w="28575" cap="flat" cmpd="sng">
            <a:solidFill>
              <a:srgbClr val="990000"/>
            </a:solidFill>
            <a:prstDash val="solid"/>
            <a:round/>
            <a:headEnd type="none" w="med" len="med"/>
            <a:tailEnd type="none" w="med" len="med"/>
          </a:ln>
        </p:spPr>
      </p:cxnSp>
      <p:cxnSp>
        <p:nvCxnSpPr>
          <p:cNvPr id="536" name="Google Shape;536;p89"/>
          <p:cNvCxnSpPr/>
          <p:nvPr/>
        </p:nvCxnSpPr>
        <p:spPr>
          <a:xfrm>
            <a:off x="7234625" y="1824575"/>
            <a:ext cx="0" cy="838200"/>
          </a:xfrm>
          <a:prstGeom prst="straightConnector1">
            <a:avLst/>
          </a:prstGeom>
          <a:noFill/>
          <a:ln w="28575" cap="flat" cmpd="sng">
            <a:solidFill>
              <a:srgbClr val="990000"/>
            </a:solidFill>
            <a:prstDash val="solid"/>
            <a:round/>
            <a:headEnd type="none" w="med" len="med"/>
            <a:tailEnd type="none" w="med" len="med"/>
          </a:ln>
        </p:spPr>
      </p:cxnSp>
      <p:cxnSp>
        <p:nvCxnSpPr>
          <p:cNvPr id="537" name="Google Shape;537;p89"/>
          <p:cNvCxnSpPr/>
          <p:nvPr/>
        </p:nvCxnSpPr>
        <p:spPr>
          <a:xfrm>
            <a:off x="5910500" y="3022175"/>
            <a:ext cx="0" cy="1092000"/>
          </a:xfrm>
          <a:prstGeom prst="straightConnector1">
            <a:avLst/>
          </a:prstGeom>
          <a:noFill/>
          <a:ln w="28575" cap="flat" cmpd="sng">
            <a:solidFill>
              <a:srgbClr val="990000"/>
            </a:solidFill>
            <a:prstDash val="solid"/>
            <a:round/>
            <a:headEnd type="none" w="med" len="med"/>
            <a:tailEnd type="none" w="med" len="med"/>
          </a:ln>
        </p:spPr>
      </p:cxnSp>
      <p:cxnSp>
        <p:nvCxnSpPr>
          <p:cNvPr id="538" name="Google Shape;538;p89"/>
          <p:cNvCxnSpPr/>
          <p:nvPr/>
        </p:nvCxnSpPr>
        <p:spPr>
          <a:xfrm>
            <a:off x="6355425" y="3022175"/>
            <a:ext cx="242700" cy="552600"/>
          </a:xfrm>
          <a:prstGeom prst="straightConnector1">
            <a:avLst/>
          </a:prstGeom>
          <a:noFill/>
          <a:ln w="28575" cap="flat" cmpd="sng">
            <a:solidFill>
              <a:srgbClr val="990000"/>
            </a:solidFill>
            <a:prstDash val="solid"/>
            <a:round/>
            <a:headEnd type="none" w="med" len="med"/>
            <a:tailEnd type="none" w="med" len="med"/>
          </a:ln>
        </p:spPr>
      </p:cxnSp>
      <p:cxnSp>
        <p:nvCxnSpPr>
          <p:cNvPr id="539" name="Google Shape;539;p89"/>
          <p:cNvCxnSpPr/>
          <p:nvPr/>
        </p:nvCxnSpPr>
        <p:spPr>
          <a:xfrm flipH="1">
            <a:off x="4966375" y="3022175"/>
            <a:ext cx="389400" cy="556500"/>
          </a:xfrm>
          <a:prstGeom prst="straightConnector1">
            <a:avLst/>
          </a:prstGeom>
          <a:noFill/>
          <a:ln w="28575" cap="flat" cmpd="sng">
            <a:solidFill>
              <a:srgbClr val="990000"/>
            </a:solidFill>
            <a:prstDash val="solid"/>
            <a:round/>
            <a:headEnd type="none" w="med" len="med"/>
            <a:tailEnd type="none" w="med" len="med"/>
          </a:ln>
        </p:spPr>
      </p:cxnSp>
      <p:cxnSp>
        <p:nvCxnSpPr>
          <p:cNvPr id="540" name="Google Shape;540;p89"/>
          <p:cNvCxnSpPr/>
          <p:nvPr/>
        </p:nvCxnSpPr>
        <p:spPr>
          <a:xfrm flipH="1">
            <a:off x="3388400" y="3024125"/>
            <a:ext cx="1511100" cy="589800"/>
          </a:xfrm>
          <a:prstGeom prst="straightConnector1">
            <a:avLst/>
          </a:prstGeom>
          <a:noFill/>
          <a:ln w="28575" cap="flat" cmpd="sng">
            <a:solidFill>
              <a:srgbClr val="990000"/>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400">
                <a:solidFill>
                  <a:schemeClr val="tx1"/>
                </a:solidFill>
              </a:rPr>
              <a:t>Resume and Pause</a:t>
            </a:r>
            <a:endParaRPr sz="3400">
              <a:solidFill>
                <a:schemeClr val="tx1"/>
              </a:solidFill>
            </a:endParaRPr>
          </a:p>
        </p:txBody>
      </p:sp>
      <p:pic>
        <p:nvPicPr>
          <p:cNvPr id="547" name="Google Shape;547;p90"/>
          <p:cNvPicPr preferRelativeResize="0"/>
          <p:nvPr/>
        </p:nvPicPr>
        <p:blipFill>
          <a:blip r:embed="rId3">
            <a:alphaModFix/>
          </a:blip>
          <a:stretch>
            <a:fillRect/>
          </a:stretch>
        </p:blipFill>
        <p:spPr>
          <a:xfrm>
            <a:off x="2592857" y="1321300"/>
            <a:ext cx="4819650" cy="2705100"/>
          </a:xfrm>
          <a:prstGeom prst="rect">
            <a:avLst/>
          </a:prstGeom>
          <a:noFill/>
          <a:ln>
            <a:noFill/>
          </a:ln>
        </p:spPr>
      </p:pic>
      <p:sp>
        <p:nvSpPr>
          <p:cNvPr id="548" name="Google Shape;548;p90"/>
          <p:cNvSpPr txBox="1"/>
          <p:nvPr/>
        </p:nvSpPr>
        <p:spPr>
          <a:xfrm>
            <a:off x="1020075" y="1445175"/>
            <a:ext cx="1316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tx1"/>
                </a:solidFill>
                <a:latin typeface="Roboto"/>
                <a:ea typeface="Roboto"/>
                <a:cs typeface="Roboto"/>
                <a:sym typeface="Roboto"/>
              </a:rPr>
              <a:t>Resume</a:t>
            </a:r>
            <a:endParaRPr sz="2400">
              <a:solidFill>
                <a:schemeClr val="tx1"/>
              </a:solidFill>
              <a:latin typeface="Roboto"/>
              <a:ea typeface="Roboto"/>
              <a:cs typeface="Roboto"/>
              <a:sym typeface="Roboto"/>
            </a:endParaRPr>
          </a:p>
        </p:txBody>
      </p:sp>
      <p:sp>
        <p:nvSpPr>
          <p:cNvPr id="549" name="Google Shape;549;p90"/>
          <p:cNvSpPr txBox="1"/>
          <p:nvPr/>
        </p:nvSpPr>
        <p:spPr>
          <a:xfrm>
            <a:off x="1195575" y="2138500"/>
            <a:ext cx="11412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tx1"/>
                </a:solidFill>
                <a:latin typeface="Roboto"/>
                <a:ea typeface="Roboto"/>
                <a:cs typeface="Roboto"/>
                <a:sym typeface="Roboto"/>
              </a:rPr>
              <a:t>Pause</a:t>
            </a:r>
            <a:endParaRPr sz="2400">
              <a:solidFill>
                <a:schemeClr val="tx1"/>
              </a:solidFill>
              <a:latin typeface="Roboto"/>
              <a:ea typeface="Roboto"/>
              <a:cs typeface="Roboto"/>
              <a:sym typeface="Roboto"/>
            </a:endParaRPr>
          </a:p>
        </p:txBody>
      </p:sp>
      <p:cxnSp>
        <p:nvCxnSpPr>
          <p:cNvPr id="550" name="Google Shape;550;p90"/>
          <p:cNvCxnSpPr/>
          <p:nvPr/>
        </p:nvCxnSpPr>
        <p:spPr>
          <a:xfrm>
            <a:off x="2340537" y="1796400"/>
            <a:ext cx="665400" cy="98700"/>
          </a:xfrm>
          <a:prstGeom prst="straightConnector1">
            <a:avLst/>
          </a:prstGeom>
          <a:noFill/>
          <a:ln w="38100" cap="flat" cmpd="sng">
            <a:solidFill>
              <a:srgbClr val="990000"/>
            </a:solidFill>
            <a:prstDash val="solid"/>
            <a:round/>
            <a:headEnd type="none" w="med" len="med"/>
            <a:tailEnd type="none" w="med" len="med"/>
          </a:ln>
        </p:spPr>
      </p:cxnSp>
      <p:cxnSp>
        <p:nvCxnSpPr>
          <p:cNvPr id="551" name="Google Shape;551;p90"/>
          <p:cNvCxnSpPr/>
          <p:nvPr/>
        </p:nvCxnSpPr>
        <p:spPr>
          <a:xfrm rot="10800000" flipH="1">
            <a:off x="2359975" y="2219325"/>
            <a:ext cx="666600" cy="260400"/>
          </a:xfrm>
          <a:prstGeom prst="straightConnector1">
            <a:avLst/>
          </a:prstGeom>
          <a:noFill/>
          <a:ln w="38100" cap="flat" cmpd="sng">
            <a:solidFill>
              <a:srgbClr val="990000"/>
            </a:solidFill>
            <a:prstDash val="solid"/>
            <a:round/>
            <a:headEnd type="none" w="med" len="med"/>
            <a:tailEnd type="none" w="med" len="med"/>
          </a:ln>
        </p:spPr>
      </p:cxnSp>
      <p:sp>
        <p:nvSpPr>
          <p:cNvPr id="552" name="Google Shape;552;p90"/>
          <p:cNvSpPr txBox="1"/>
          <p:nvPr/>
        </p:nvSpPr>
        <p:spPr>
          <a:xfrm>
            <a:off x="5794200" y="3483250"/>
            <a:ext cx="3138600" cy="11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Roboto"/>
                <a:ea typeface="Roboto"/>
                <a:cs typeface="Roboto"/>
                <a:sym typeface="Roboto"/>
              </a:rPr>
              <a:t>Menu:</a:t>
            </a:r>
            <a:endParaRPr sz="1800" dirty="0">
              <a:solidFill>
                <a:schemeClr val="tx1"/>
              </a:solidFill>
              <a:latin typeface="Roboto"/>
              <a:ea typeface="Roboto"/>
              <a:cs typeface="Roboto"/>
              <a:sym typeface="Roboto"/>
            </a:endParaRPr>
          </a:p>
          <a:p>
            <a:pPr marL="0" lvl="0" indent="0" algn="l" rtl="0">
              <a:spcBef>
                <a:spcPts val="1000"/>
              </a:spcBef>
              <a:spcAft>
                <a:spcPts val="0"/>
              </a:spcAft>
              <a:buNone/>
            </a:pPr>
            <a:r>
              <a:rPr lang="en" sz="1800" b="1" dirty="0">
                <a:solidFill>
                  <a:schemeClr val="tx1"/>
                </a:solidFill>
                <a:latin typeface="Roboto"/>
                <a:ea typeface="Roboto"/>
                <a:cs typeface="Roboto"/>
                <a:sym typeface="Roboto"/>
              </a:rPr>
              <a:t>   </a:t>
            </a:r>
            <a:endParaRPr sz="1800" b="1" dirty="0">
              <a:solidFill>
                <a:schemeClr val="tx1"/>
              </a:solidFill>
              <a:latin typeface="Roboto"/>
              <a:ea typeface="Roboto"/>
              <a:cs typeface="Roboto"/>
              <a:sym typeface="Roboto"/>
            </a:endParaRPr>
          </a:p>
        </p:txBody>
      </p:sp>
      <p:sp>
        <p:nvSpPr>
          <p:cNvPr id="553" name="Google Shape;553;p90"/>
          <p:cNvSpPr txBox="1"/>
          <p:nvPr/>
        </p:nvSpPr>
        <p:spPr>
          <a:xfrm>
            <a:off x="270975" y="3013450"/>
            <a:ext cx="2065800" cy="846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tx1"/>
                </a:solidFill>
                <a:latin typeface="Roboto"/>
                <a:ea typeface="Roboto"/>
                <a:cs typeface="Roboto"/>
                <a:sym typeface="Roboto"/>
              </a:rPr>
              <a:t>Mute all breakpoints</a:t>
            </a:r>
            <a:endParaRPr sz="2400">
              <a:solidFill>
                <a:schemeClr val="tx1"/>
              </a:solidFill>
              <a:latin typeface="Roboto"/>
              <a:ea typeface="Roboto"/>
              <a:cs typeface="Roboto"/>
              <a:sym typeface="Roboto"/>
            </a:endParaRPr>
          </a:p>
        </p:txBody>
      </p:sp>
      <p:cxnSp>
        <p:nvCxnSpPr>
          <p:cNvPr id="554" name="Google Shape;554;p90"/>
          <p:cNvCxnSpPr>
            <a:stCxn id="553" idx="3"/>
          </p:cNvCxnSpPr>
          <p:nvPr/>
        </p:nvCxnSpPr>
        <p:spPr>
          <a:xfrm rot="10800000" flipH="1">
            <a:off x="2336775" y="3198400"/>
            <a:ext cx="678300" cy="238500"/>
          </a:xfrm>
          <a:prstGeom prst="straightConnector1">
            <a:avLst/>
          </a:prstGeom>
          <a:noFill/>
          <a:ln w="38100" cap="flat" cmpd="sng">
            <a:solidFill>
              <a:srgbClr val="990000"/>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Testing</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Testing is an integral part of the app development process. By running tests against your app consistently, you can verify your app's correctness, functional behavior, and usability before you release it publicly.</a:t>
            </a:r>
          </a:p>
          <a:p>
            <a:pPr marL="0" indent="-285750" algn="just">
              <a:spcAft>
                <a:spcPts val="600"/>
              </a:spcAft>
            </a:pPr>
            <a:r>
              <a:rPr lang="en-US" b="1" dirty="0">
                <a:solidFill>
                  <a:schemeClr val="accent5">
                    <a:lumMod val="75000"/>
                  </a:schemeClr>
                </a:solidFill>
              </a:rPr>
              <a:t>Manual Testing </a:t>
            </a:r>
          </a:p>
          <a:p>
            <a:pPr marL="0" indent="-285750" algn="just">
              <a:spcAft>
                <a:spcPts val="600"/>
              </a:spcAft>
            </a:pPr>
            <a:r>
              <a:rPr lang="en-US" b="1" dirty="0">
                <a:solidFill>
                  <a:schemeClr val="accent5">
                    <a:lumMod val="75000"/>
                  </a:schemeClr>
                </a:solidFill>
              </a:rPr>
              <a:t>Automated testing </a:t>
            </a:r>
            <a:r>
              <a:rPr lang="en-US" dirty="0"/>
              <a:t>involves using tools that perform tests for you, which is faster, more repeatable, and generally gives you more actionable feedback about your app </a:t>
            </a:r>
            <a:endParaRPr lang="en-IN" dirty="0"/>
          </a:p>
        </p:txBody>
      </p:sp>
    </p:spTree>
    <p:extLst>
      <p:ext uri="{BB962C8B-B14F-4D97-AF65-F5344CB8AC3E}">
        <p14:creationId xmlns:p14="http://schemas.microsoft.com/office/powerpoint/2010/main" val="283437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Types of Test : Subject</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 There are different types of tests depending on the subject:</a:t>
            </a:r>
          </a:p>
          <a:p>
            <a:pPr marL="0" indent="-285750" algn="just">
              <a:spcAft>
                <a:spcPts val="600"/>
              </a:spcAft>
            </a:pPr>
            <a:endParaRPr lang="en-US" dirty="0"/>
          </a:p>
          <a:p>
            <a:pPr marL="0" indent="-285750" algn="just">
              <a:spcAft>
                <a:spcPts val="600"/>
              </a:spcAft>
            </a:pPr>
            <a:r>
              <a:rPr lang="en-US" dirty="0"/>
              <a:t>Functional testing: does my app do what it's supposed to?</a:t>
            </a:r>
          </a:p>
          <a:p>
            <a:pPr marL="0" indent="-285750" algn="just">
              <a:spcAft>
                <a:spcPts val="600"/>
              </a:spcAft>
            </a:pPr>
            <a:r>
              <a:rPr lang="en-US" dirty="0"/>
              <a:t>Performance testing: does it do it quickly and efficiently?</a:t>
            </a:r>
          </a:p>
          <a:p>
            <a:pPr marL="0" indent="-285750" algn="just">
              <a:spcAft>
                <a:spcPts val="600"/>
              </a:spcAft>
            </a:pPr>
            <a:r>
              <a:rPr lang="en-US" dirty="0"/>
              <a:t>Accessibility testing: does it work well with accessibility services?</a:t>
            </a:r>
          </a:p>
          <a:p>
            <a:pPr marL="0" indent="-285750" algn="just">
              <a:spcAft>
                <a:spcPts val="600"/>
              </a:spcAft>
            </a:pPr>
            <a:r>
              <a:rPr lang="en-US" dirty="0"/>
              <a:t>Compatibility testing: does it work well on every device and API level?</a:t>
            </a:r>
            <a:endParaRPr lang="en-IN" dirty="0"/>
          </a:p>
        </p:txBody>
      </p:sp>
    </p:spTree>
    <p:extLst>
      <p:ext uri="{BB962C8B-B14F-4D97-AF65-F5344CB8AC3E}">
        <p14:creationId xmlns:p14="http://schemas.microsoft.com/office/powerpoint/2010/main" val="320955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Types of Test : Scope</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 Tests also vary depending on size, or degree of isolation:</a:t>
            </a:r>
          </a:p>
          <a:p>
            <a:pPr marL="0" indent="-285750" algn="just">
              <a:spcAft>
                <a:spcPts val="600"/>
              </a:spcAft>
            </a:pPr>
            <a:r>
              <a:rPr lang="en-US" b="1" dirty="0">
                <a:solidFill>
                  <a:schemeClr val="accent5">
                    <a:lumMod val="75000"/>
                  </a:schemeClr>
                </a:solidFill>
              </a:rPr>
              <a:t>Unit tests </a:t>
            </a:r>
            <a:r>
              <a:rPr lang="en-US" dirty="0"/>
              <a:t>or </a:t>
            </a:r>
            <a:r>
              <a:rPr lang="en-US" b="1" dirty="0"/>
              <a:t>small tests </a:t>
            </a:r>
            <a:r>
              <a:rPr lang="en-US" dirty="0"/>
              <a:t>only verify a very small portion of the app, such as a method or class.</a:t>
            </a:r>
          </a:p>
          <a:p>
            <a:pPr marL="0" indent="-285750" algn="just">
              <a:spcAft>
                <a:spcPts val="600"/>
              </a:spcAft>
            </a:pPr>
            <a:r>
              <a:rPr lang="en-US" b="1" dirty="0">
                <a:solidFill>
                  <a:schemeClr val="accent5">
                    <a:lumMod val="75000"/>
                  </a:schemeClr>
                </a:solidFill>
              </a:rPr>
              <a:t>End-to-end tests or big tests </a:t>
            </a:r>
            <a:r>
              <a:rPr lang="en-US" dirty="0"/>
              <a:t>verify larger parts of the app at the same time, such as a whole screen or user flow.</a:t>
            </a:r>
          </a:p>
          <a:p>
            <a:pPr marL="0" indent="-285750" algn="just">
              <a:spcAft>
                <a:spcPts val="600"/>
              </a:spcAft>
            </a:pPr>
            <a:r>
              <a:rPr lang="en-US" b="1" dirty="0">
                <a:solidFill>
                  <a:schemeClr val="accent5">
                    <a:lumMod val="75000"/>
                  </a:schemeClr>
                </a:solidFill>
              </a:rPr>
              <a:t>Medium tests </a:t>
            </a:r>
            <a:r>
              <a:rPr lang="en-US" dirty="0"/>
              <a:t>are in between and check the integration between two or more units.</a:t>
            </a:r>
            <a:endParaRPr lang="en-IN" dirty="0"/>
          </a:p>
        </p:txBody>
      </p:sp>
      <p:pic>
        <p:nvPicPr>
          <p:cNvPr id="6146" name="Picture 2" descr="Tests can be either small, medium, or big.">
            <a:extLst>
              <a:ext uri="{FF2B5EF4-FFF2-40B4-BE49-F238E27FC236}">
                <a16:creationId xmlns:a16="http://schemas.microsoft.com/office/drawing/2014/main" id="{B9336D64-F1C5-4EF4-9A51-2DB5D2EED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35" y="3387746"/>
            <a:ext cx="2292202" cy="173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36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Instrumented Test vs Local Test</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b="1" dirty="0">
                <a:solidFill>
                  <a:schemeClr val="accent5">
                    <a:lumMod val="75000"/>
                  </a:schemeClr>
                </a:solidFill>
              </a:rPr>
              <a:t>Instrumented tests</a:t>
            </a:r>
            <a:r>
              <a:rPr lang="en-US" dirty="0"/>
              <a:t> run on an Android device, either physical or emulated. The app is built and installed alongside a test app that injects commands and reads the state. Instrumented tests are usually UI tests, launching an app and then interacting with it.</a:t>
            </a:r>
          </a:p>
          <a:p>
            <a:pPr marL="0" indent="-285750" algn="just">
              <a:spcAft>
                <a:spcPts val="600"/>
              </a:spcAft>
            </a:pPr>
            <a:r>
              <a:rPr lang="en-US" b="1" dirty="0">
                <a:solidFill>
                  <a:schemeClr val="accent5">
                    <a:lumMod val="75000"/>
                  </a:schemeClr>
                </a:solidFill>
              </a:rPr>
              <a:t>Local tests </a:t>
            </a:r>
            <a:r>
              <a:rPr lang="en-US" dirty="0"/>
              <a:t>execute on your development machine or a server, so they're also called host-side tests. They're usually small and fast, isolating the subject under test from the rest of the app.</a:t>
            </a:r>
            <a:endParaRPr lang="en-IN" dirty="0"/>
          </a:p>
        </p:txBody>
      </p:sp>
      <p:pic>
        <p:nvPicPr>
          <p:cNvPr id="7172" name="Picture 4" descr="Tests can run as instrumented tests on a device, or local tests on your development machine.">
            <a:extLst>
              <a:ext uri="{FF2B5EF4-FFF2-40B4-BE49-F238E27FC236}">
                <a16:creationId xmlns:a16="http://schemas.microsoft.com/office/drawing/2014/main" id="{61B12A82-67FF-4BFD-BC7C-03AD9633B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611" y="2876000"/>
            <a:ext cx="2977116" cy="221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880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rPr>
              <a:t>Test-Driven Development (TDD)</a:t>
            </a:r>
            <a:endParaRPr dirty="0">
              <a:solidFill>
                <a:srgbClr val="FFFFFF"/>
              </a:solidFill>
            </a:endParaRPr>
          </a:p>
        </p:txBody>
      </p:sp>
      <p:sp>
        <p:nvSpPr>
          <p:cNvPr id="461" name="Google Shape;461;p8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62" name="Google Shape;462;p8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indent="-285750" algn="just">
              <a:spcAft>
                <a:spcPts val="600"/>
              </a:spcAft>
            </a:pPr>
            <a:r>
              <a:rPr lang="en" dirty="0"/>
              <a:t>Define a test case for a requirement</a:t>
            </a:r>
            <a:endParaRPr dirty="0"/>
          </a:p>
          <a:p>
            <a:pPr marL="0" indent="-285750" algn="just">
              <a:spcAft>
                <a:spcPts val="600"/>
              </a:spcAft>
            </a:pPr>
            <a:r>
              <a:rPr lang="en" dirty="0"/>
              <a:t>Write tests that assert all conditions of the test case </a:t>
            </a:r>
            <a:endParaRPr dirty="0"/>
          </a:p>
          <a:p>
            <a:pPr marL="0" indent="-285750" algn="just">
              <a:spcAft>
                <a:spcPts val="600"/>
              </a:spcAft>
            </a:pPr>
            <a:r>
              <a:rPr lang="en" dirty="0"/>
              <a:t>Write code against the test</a:t>
            </a:r>
            <a:endParaRPr dirty="0"/>
          </a:p>
          <a:p>
            <a:pPr marL="0" indent="-285750" algn="just">
              <a:spcAft>
                <a:spcPts val="600"/>
              </a:spcAft>
            </a:pPr>
            <a:r>
              <a:rPr lang="en" dirty="0"/>
              <a:t>Iterate on and refactor code until it passes the test</a:t>
            </a:r>
            <a:endParaRPr dirty="0"/>
          </a:p>
          <a:p>
            <a:pPr marL="0" indent="-285750" algn="just">
              <a:spcAft>
                <a:spcPts val="600"/>
              </a:spcAft>
            </a:pPr>
            <a:r>
              <a:rPr lang="en" dirty="0"/>
              <a:t>Repeat until all requirements have test cases, all tests pass, and all functionality has been implemented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Debugging &amp; Testing</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IN" dirty="0"/>
              <a:t>What is Bug ? </a:t>
            </a:r>
          </a:p>
          <a:p>
            <a:pPr marL="457200" lvl="1" indent="-285750" algn="just">
              <a:spcBef>
                <a:spcPts val="0"/>
              </a:spcBef>
              <a:spcAft>
                <a:spcPts val="600"/>
              </a:spcAft>
            </a:pPr>
            <a:r>
              <a:rPr lang="en-US" dirty="0"/>
              <a:t>Incorrect or unexpected result, wrong values</a:t>
            </a:r>
          </a:p>
          <a:p>
            <a:pPr marL="457200" lvl="1" indent="-285750" algn="just">
              <a:spcBef>
                <a:spcPts val="0"/>
              </a:spcBef>
              <a:spcAft>
                <a:spcPts val="600"/>
              </a:spcAft>
            </a:pPr>
            <a:r>
              <a:rPr lang="en-US" dirty="0"/>
              <a:t>Crashes, exceptions, freezes, memory leaks</a:t>
            </a:r>
          </a:p>
          <a:p>
            <a:pPr marL="171450" lvl="1" indent="0" algn="just">
              <a:spcBef>
                <a:spcPts val="0"/>
              </a:spcBef>
              <a:spcAft>
                <a:spcPts val="600"/>
              </a:spcAft>
              <a:buNone/>
            </a:pPr>
            <a:r>
              <a:rPr lang="en-US" b="1" u="sng" dirty="0"/>
              <a:t>Causes</a:t>
            </a:r>
          </a:p>
          <a:p>
            <a:pPr marL="457200" lvl="1" indent="-285750" algn="just">
              <a:spcBef>
                <a:spcPts val="0"/>
              </a:spcBef>
              <a:spcAft>
                <a:spcPts val="600"/>
              </a:spcAft>
            </a:pPr>
            <a:r>
              <a:rPr lang="en-US" dirty="0"/>
              <a:t>Human Design or Implementation Error &gt; Fix your code</a:t>
            </a:r>
          </a:p>
          <a:p>
            <a:pPr marL="457200" lvl="1" indent="-285750" algn="just">
              <a:spcBef>
                <a:spcPts val="0"/>
              </a:spcBef>
              <a:spcAft>
                <a:spcPts val="600"/>
              </a:spcAft>
            </a:pPr>
            <a:r>
              <a:rPr lang="en-US" dirty="0"/>
              <a:t>Software fault, but in libraries &gt; Work around limitation</a:t>
            </a:r>
          </a:p>
          <a:p>
            <a:pPr marL="457200" lvl="1" indent="-285750" algn="just">
              <a:spcBef>
                <a:spcPts val="0"/>
              </a:spcBef>
              <a:spcAft>
                <a:spcPts val="600"/>
              </a:spcAft>
            </a:pPr>
            <a:r>
              <a:rPr lang="en-US" dirty="0"/>
              <a:t>Hardware fault or limitation -&gt; Make it work with what's available</a:t>
            </a:r>
          </a:p>
          <a:p>
            <a:pPr marL="0" indent="-285750" algn="just">
              <a:spcAft>
                <a:spcPts val="600"/>
              </a:spcAft>
            </a:pPr>
            <a:endParaRPr lang="en-IN" dirty="0"/>
          </a:p>
        </p:txBody>
      </p:sp>
    </p:spTree>
    <p:extLst>
      <p:ext uri="{BB962C8B-B14F-4D97-AF65-F5344CB8AC3E}">
        <p14:creationId xmlns:p14="http://schemas.microsoft.com/office/powerpoint/2010/main" val="446357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Tests in your project</a:t>
            </a:r>
            <a:endParaRPr>
              <a:solidFill>
                <a:srgbClr val="FFFFFF"/>
              </a:solidFill>
            </a:endParaRPr>
          </a:p>
        </p:txBody>
      </p:sp>
      <p:sp>
        <p:nvSpPr>
          <p:cNvPr id="468" name="Google Shape;468;p8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69" name="Google Shape;469;p8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rgbClr val="000000"/>
              </a:buClr>
              <a:buSzPts val="1100"/>
              <a:buFont typeface="Arial"/>
              <a:buNone/>
            </a:pPr>
            <a:endParaRPr dirty="0">
              <a:solidFill>
                <a:schemeClr val="dk1"/>
              </a:solidFill>
            </a:endParaRPr>
          </a:p>
          <a:p>
            <a:pPr marL="0" lvl="0" indent="0" algn="l" rtl="0">
              <a:spcBef>
                <a:spcPts val="500"/>
              </a:spcBef>
              <a:spcAft>
                <a:spcPts val="0"/>
              </a:spcAft>
              <a:buClr>
                <a:srgbClr val="000000"/>
              </a:buClr>
              <a:buSzPts val="1100"/>
              <a:buFont typeface="Arial"/>
              <a:buNone/>
            </a:pPr>
            <a:r>
              <a:rPr lang="en" dirty="0">
                <a:solidFill>
                  <a:schemeClr val="dk1"/>
                </a:solidFill>
              </a:rPr>
              <a:t>Android Studio creates three source sets for your project</a:t>
            </a:r>
            <a:endParaRPr dirty="0">
              <a:solidFill>
                <a:schemeClr val="dk1"/>
              </a:solidFill>
            </a:endParaRPr>
          </a:p>
          <a:p>
            <a:pPr marL="457200" lvl="0" indent="-381000" algn="l" rtl="0">
              <a:spcBef>
                <a:spcPts val="500"/>
              </a:spcBef>
              <a:spcAft>
                <a:spcPts val="0"/>
              </a:spcAft>
              <a:buClr>
                <a:schemeClr val="dk1"/>
              </a:buClr>
              <a:buSzPts val="2400"/>
              <a:buChar char="●"/>
            </a:pPr>
            <a:r>
              <a:rPr lang="en" b="1" dirty="0">
                <a:solidFill>
                  <a:schemeClr val="dk1"/>
                </a:solidFill>
              </a:rPr>
              <a:t>main</a:t>
            </a:r>
            <a:r>
              <a:rPr lang="en" dirty="0">
                <a:solidFill>
                  <a:schemeClr val="dk1"/>
                </a:solidFill>
              </a:rPr>
              <a:t>—code and resources</a:t>
            </a:r>
            <a:endParaRPr dirty="0">
              <a:solidFill>
                <a:schemeClr val="dk1"/>
              </a:solidFill>
            </a:endParaRPr>
          </a:p>
          <a:p>
            <a:pPr marL="457200" lvl="0" indent="-381000" algn="l" rtl="0">
              <a:spcBef>
                <a:spcPts val="1000"/>
              </a:spcBef>
              <a:spcAft>
                <a:spcPts val="0"/>
              </a:spcAft>
              <a:buClr>
                <a:schemeClr val="dk1"/>
              </a:buClr>
              <a:buSzPts val="2400"/>
              <a:buChar char="●"/>
            </a:pPr>
            <a:r>
              <a:rPr lang="en" b="1" dirty="0">
                <a:solidFill>
                  <a:schemeClr val="dk1"/>
                </a:solidFill>
                <a:latin typeface="Consolas"/>
                <a:ea typeface="Consolas"/>
                <a:cs typeface="Consolas"/>
                <a:sym typeface="Consolas"/>
              </a:rPr>
              <a:t>(test)</a:t>
            </a:r>
            <a:r>
              <a:rPr lang="en" dirty="0">
                <a:solidFill>
                  <a:schemeClr val="dk1"/>
                </a:solidFill>
              </a:rPr>
              <a:t>—local unit tests</a:t>
            </a:r>
            <a:endParaRPr dirty="0">
              <a:solidFill>
                <a:schemeClr val="dk1"/>
              </a:solidFill>
            </a:endParaRPr>
          </a:p>
          <a:p>
            <a:pPr marL="457200" lvl="0" indent="-381000" algn="l" rtl="0">
              <a:spcBef>
                <a:spcPts val="1000"/>
              </a:spcBef>
              <a:spcAft>
                <a:spcPts val="200"/>
              </a:spcAft>
              <a:buClr>
                <a:schemeClr val="dk1"/>
              </a:buClr>
              <a:buSzPts val="2400"/>
              <a:buChar char="●"/>
            </a:pPr>
            <a:r>
              <a:rPr lang="en" b="1" dirty="0">
                <a:solidFill>
                  <a:schemeClr val="dk1"/>
                </a:solidFill>
                <a:latin typeface="Consolas"/>
                <a:ea typeface="Consolas"/>
                <a:cs typeface="Consolas"/>
                <a:sym typeface="Consolas"/>
              </a:rPr>
              <a:t>(androidTest)</a:t>
            </a:r>
            <a:r>
              <a:rPr lang="en" dirty="0">
                <a:solidFill>
                  <a:schemeClr val="dk1"/>
                </a:solidFill>
              </a:rPr>
              <a:t>—instrumented tests – UI </a:t>
            </a:r>
            <a:endParaRPr dirty="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tx1"/>
                </a:solidFill>
              </a:rPr>
              <a:t>Local Unit tests</a:t>
            </a:r>
            <a:endParaRPr dirty="0">
              <a:solidFill>
                <a:schemeClr val="tx1"/>
              </a:solidFill>
            </a:endParaRPr>
          </a:p>
        </p:txBody>
      </p:sp>
      <p:sp>
        <p:nvSpPr>
          <p:cNvPr id="483" name="Google Shape;483;p8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31</a:t>
            </a:fld>
            <a:endParaRPr>
              <a:solidFill>
                <a:schemeClr val="tx1"/>
              </a:solidFill>
            </a:endParaRPr>
          </a:p>
        </p:txBody>
      </p:sp>
      <p:sp>
        <p:nvSpPr>
          <p:cNvPr id="484" name="Google Shape;484;p8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285750" algn="just">
              <a:spcAft>
                <a:spcPts val="600"/>
              </a:spcAft>
            </a:pPr>
            <a:r>
              <a:rPr lang="en" dirty="0"/>
              <a:t>Smallest testable parts of your program</a:t>
            </a:r>
            <a:endParaRPr dirty="0"/>
          </a:p>
          <a:p>
            <a:pPr marL="0" lvl="0" indent="-285750" algn="just">
              <a:spcAft>
                <a:spcPts val="600"/>
              </a:spcAft>
            </a:pPr>
            <a:r>
              <a:rPr lang="en" dirty="0"/>
              <a:t>Isolate each component and demonstrate the individual parts are correct</a:t>
            </a:r>
            <a:endParaRPr dirty="0"/>
          </a:p>
          <a:p>
            <a:pPr marL="0" lvl="0" indent="-285750" algn="just">
              <a:spcAft>
                <a:spcPts val="600"/>
              </a:spcAft>
            </a:pPr>
            <a:r>
              <a:rPr lang="en" dirty="0"/>
              <a:t>Java Method tests</a:t>
            </a:r>
            <a:endParaRPr dirty="0"/>
          </a:p>
        </p:txBody>
      </p:sp>
      <p:sp>
        <p:nvSpPr>
          <p:cNvPr id="485" name="Google Shape;485;p88"/>
          <p:cNvSpPr/>
          <p:nvPr/>
        </p:nvSpPr>
        <p:spPr>
          <a:xfrm>
            <a:off x="2889825" y="3485075"/>
            <a:ext cx="19086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tx1"/>
                </a:solidFill>
              </a:rPr>
              <a:t>Java method</a:t>
            </a:r>
            <a:endParaRPr sz="1800">
              <a:solidFill>
                <a:schemeClr val="tx1"/>
              </a:solidFill>
            </a:endParaRPr>
          </a:p>
        </p:txBody>
      </p:sp>
      <p:sp>
        <p:nvSpPr>
          <p:cNvPr id="486" name="Google Shape;486;p88"/>
          <p:cNvSpPr txBox="1"/>
          <p:nvPr/>
        </p:nvSpPr>
        <p:spPr>
          <a:xfrm>
            <a:off x="1229250" y="3485075"/>
            <a:ext cx="884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tx1"/>
                </a:solidFill>
              </a:rPr>
              <a:t>Inputs</a:t>
            </a:r>
            <a:endParaRPr sz="1800">
              <a:solidFill>
                <a:schemeClr val="tx1"/>
              </a:solidFill>
            </a:endParaRPr>
          </a:p>
        </p:txBody>
      </p:sp>
      <p:cxnSp>
        <p:nvCxnSpPr>
          <p:cNvPr id="487" name="Google Shape;487;p88"/>
          <p:cNvCxnSpPr>
            <a:stCxn id="486" idx="3"/>
            <a:endCxn id="485" idx="1"/>
          </p:cNvCxnSpPr>
          <p:nvPr/>
        </p:nvCxnSpPr>
        <p:spPr>
          <a:xfrm>
            <a:off x="2113350" y="3771425"/>
            <a:ext cx="776400" cy="0"/>
          </a:xfrm>
          <a:prstGeom prst="straightConnector1">
            <a:avLst/>
          </a:prstGeom>
          <a:noFill/>
          <a:ln w="38100" cap="flat" cmpd="sng">
            <a:solidFill>
              <a:schemeClr val="dk2"/>
            </a:solidFill>
            <a:prstDash val="solid"/>
            <a:round/>
            <a:headEnd type="none" w="med" len="med"/>
            <a:tailEnd type="triangle" w="med" len="med"/>
          </a:ln>
        </p:spPr>
      </p:cxnSp>
      <p:sp>
        <p:nvSpPr>
          <p:cNvPr id="488" name="Google Shape;488;p88"/>
          <p:cNvSpPr txBox="1"/>
          <p:nvPr/>
        </p:nvSpPr>
        <p:spPr>
          <a:xfrm>
            <a:off x="5574800" y="3044425"/>
            <a:ext cx="992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tx1"/>
                </a:solidFill>
              </a:rPr>
              <a:t>Results</a:t>
            </a:r>
            <a:endParaRPr sz="1800">
              <a:solidFill>
                <a:schemeClr val="tx1"/>
              </a:solidFill>
            </a:endParaRPr>
          </a:p>
        </p:txBody>
      </p:sp>
      <p:sp>
        <p:nvSpPr>
          <p:cNvPr id="489" name="Google Shape;489;p88"/>
          <p:cNvSpPr txBox="1"/>
          <p:nvPr/>
        </p:nvSpPr>
        <p:spPr>
          <a:xfrm>
            <a:off x="5574800" y="3791150"/>
            <a:ext cx="19086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tx1"/>
                </a:solidFill>
              </a:rPr>
              <a:t>Graceful Failure</a:t>
            </a:r>
            <a:endParaRPr sz="1800">
              <a:solidFill>
                <a:schemeClr val="tx1"/>
              </a:solidFill>
            </a:endParaRPr>
          </a:p>
        </p:txBody>
      </p:sp>
      <p:cxnSp>
        <p:nvCxnSpPr>
          <p:cNvPr id="490" name="Google Shape;490;p88"/>
          <p:cNvCxnSpPr>
            <a:stCxn id="485" idx="3"/>
            <a:endCxn id="488" idx="1"/>
          </p:cNvCxnSpPr>
          <p:nvPr/>
        </p:nvCxnSpPr>
        <p:spPr>
          <a:xfrm rot="10800000" flipH="1">
            <a:off x="4798425" y="3330725"/>
            <a:ext cx="776400" cy="440700"/>
          </a:xfrm>
          <a:prstGeom prst="straightConnector1">
            <a:avLst/>
          </a:prstGeom>
          <a:noFill/>
          <a:ln w="38100" cap="flat" cmpd="sng">
            <a:solidFill>
              <a:schemeClr val="dk2"/>
            </a:solidFill>
            <a:prstDash val="solid"/>
            <a:round/>
            <a:headEnd type="none" w="med" len="med"/>
            <a:tailEnd type="triangle" w="med" len="med"/>
          </a:ln>
        </p:spPr>
      </p:cxnSp>
      <p:cxnSp>
        <p:nvCxnSpPr>
          <p:cNvPr id="491" name="Google Shape;491;p88"/>
          <p:cNvCxnSpPr>
            <a:stCxn id="485" idx="3"/>
            <a:endCxn id="489" idx="1"/>
          </p:cNvCxnSpPr>
          <p:nvPr/>
        </p:nvCxnSpPr>
        <p:spPr>
          <a:xfrm>
            <a:off x="4798425" y="3771425"/>
            <a:ext cx="776400" cy="3060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Local unit tests in JUnit</a:t>
            </a:r>
            <a:endParaRPr>
              <a:solidFill>
                <a:srgbClr val="FFFFFF"/>
              </a:solidFill>
            </a:endParaRPr>
          </a:p>
        </p:txBody>
      </p:sp>
      <p:sp>
        <p:nvSpPr>
          <p:cNvPr id="497" name="Google Shape;497;p8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98" name="Google Shape;498;p89"/>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dirty="0"/>
              <a:t>Compiled and run entirely on your local machine with the Java Virtual Machine (JVM)</a:t>
            </a:r>
            <a:endParaRPr sz="1800" dirty="0"/>
          </a:p>
          <a:p>
            <a:pPr marL="457200" lvl="0" indent="-342900" algn="l" rtl="0">
              <a:spcBef>
                <a:spcPts val="1000"/>
              </a:spcBef>
              <a:spcAft>
                <a:spcPts val="0"/>
              </a:spcAft>
              <a:buSzPts val="1800"/>
              <a:buChar char="●"/>
            </a:pPr>
            <a:r>
              <a:rPr lang="en" sz="1800" dirty="0"/>
              <a:t>Use to test the parts of your app (such as the internal logic):</a:t>
            </a:r>
            <a:endParaRPr sz="1800" dirty="0"/>
          </a:p>
          <a:p>
            <a:pPr marL="914400" lvl="1" indent="-342900" algn="l" rtl="0">
              <a:spcBef>
                <a:spcPts val="1000"/>
              </a:spcBef>
              <a:spcAft>
                <a:spcPts val="0"/>
              </a:spcAft>
              <a:buSzPts val="1800"/>
              <a:buChar char="○"/>
            </a:pPr>
            <a:r>
              <a:rPr lang="en" sz="1800" dirty="0"/>
              <a:t> you don't need access to Android framework or device/emulator</a:t>
            </a:r>
            <a:endParaRPr sz="1800" dirty="0"/>
          </a:p>
          <a:p>
            <a:pPr marL="914400" lvl="1" indent="-342900" algn="l" rtl="0">
              <a:spcBef>
                <a:spcPts val="1000"/>
              </a:spcBef>
              <a:spcAft>
                <a:spcPts val="0"/>
              </a:spcAft>
              <a:buSzPts val="1800"/>
              <a:buChar char="○"/>
            </a:pPr>
            <a:r>
              <a:rPr lang="en" sz="1800" dirty="0"/>
              <a:t>you can create fake (mock) objects that pretend to behave like the framework equivalents</a:t>
            </a:r>
            <a:endParaRPr sz="1800" dirty="0"/>
          </a:p>
          <a:p>
            <a:pPr marL="457200" lvl="0" indent="-342900" algn="l" rtl="0">
              <a:spcBef>
                <a:spcPts val="1000"/>
              </a:spcBef>
              <a:spcAft>
                <a:spcPts val="0"/>
              </a:spcAft>
              <a:buSzPts val="1800"/>
              <a:buChar char="●"/>
            </a:pPr>
            <a:r>
              <a:rPr lang="en" sz="1800" dirty="0"/>
              <a:t>Unit tests are written with JUnit, a common unit testing framework for Java. </a:t>
            </a:r>
            <a:endParaRPr sz="1800" dirty="0">
              <a:solidFill>
                <a:schemeClr val="dk1"/>
              </a:solidFill>
              <a:latin typeface="Arial"/>
              <a:ea typeface="Arial"/>
              <a:cs typeface="Arial"/>
              <a:sym typeface="Arial"/>
            </a:endParaRPr>
          </a:p>
          <a:p>
            <a:pPr marL="0" lvl="0" indent="0" algn="l" rtl="0">
              <a:lnSpc>
                <a:spcPct val="171428"/>
              </a:lnSpc>
              <a:spcBef>
                <a:spcPts val="800"/>
              </a:spcBef>
              <a:spcAft>
                <a:spcPts val="900"/>
              </a:spcAft>
              <a:buNone/>
            </a:pPr>
            <a:endParaRPr dirty="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9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Local unit tests in your project</a:t>
            </a:r>
            <a:endParaRPr>
              <a:solidFill>
                <a:srgbClr val="FFFFFF"/>
              </a:solidFill>
            </a:endParaRPr>
          </a:p>
        </p:txBody>
      </p:sp>
      <p:sp>
        <p:nvSpPr>
          <p:cNvPr id="504" name="Google Shape;504;p9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05" name="Google Shape;505;p9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solidFill>
                  <a:schemeClr val="tx1"/>
                </a:solidFill>
              </a:rPr>
              <a:t>Tests are in the same package as the associated application class </a:t>
            </a:r>
            <a:endParaRPr dirty="0">
              <a:solidFill>
                <a:schemeClr val="tx1"/>
              </a:solidFill>
            </a:endParaRPr>
          </a:p>
          <a:p>
            <a:pPr marL="457200" lvl="0" indent="-381000" algn="l" rtl="0">
              <a:spcBef>
                <a:spcPts val="1000"/>
              </a:spcBef>
              <a:spcAft>
                <a:spcPts val="0"/>
              </a:spcAft>
              <a:buSzPts val="2400"/>
              <a:buChar char="●"/>
            </a:pPr>
            <a:r>
              <a:rPr lang="en" dirty="0">
                <a:solidFill>
                  <a:schemeClr val="tx1"/>
                </a:solidFill>
              </a:rPr>
              <a:t>Only org.junit imported — no Android classes</a:t>
            </a:r>
            <a:endParaRPr dirty="0">
              <a:solidFill>
                <a:schemeClr val="tx1"/>
              </a:solidFill>
            </a:endParaRPr>
          </a:p>
          <a:p>
            <a:pPr marL="457200" lvl="0" indent="-381000" algn="l" rtl="0">
              <a:spcBef>
                <a:spcPts val="1000"/>
              </a:spcBef>
              <a:spcAft>
                <a:spcPts val="0"/>
              </a:spcAft>
              <a:buSzPts val="2400"/>
              <a:buChar char="●"/>
            </a:pPr>
            <a:r>
              <a:rPr lang="en" dirty="0">
                <a:solidFill>
                  <a:schemeClr val="tx1"/>
                </a:solidFill>
              </a:rPr>
              <a:t>Project path for test classes: .../module-name/src/</a:t>
            </a:r>
            <a:r>
              <a:rPr lang="en" b="1" dirty="0">
                <a:solidFill>
                  <a:schemeClr val="tx1"/>
                </a:solidFill>
              </a:rPr>
              <a:t>test</a:t>
            </a:r>
            <a:r>
              <a:rPr lang="en" dirty="0">
                <a:solidFill>
                  <a:schemeClr val="tx1"/>
                </a:solidFill>
              </a:rPr>
              <a:t>/java/</a:t>
            </a:r>
            <a:endParaRPr dirty="0">
              <a:solidFill>
                <a:schemeClr val="tx1"/>
              </a:solidFill>
              <a:latin typeface="Arial"/>
              <a:ea typeface="Arial"/>
              <a:cs typeface="Arial"/>
              <a:sym typeface="Arial"/>
            </a:endParaRPr>
          </a:p>
          <a:p>
            <a:pPr marL="0" lvl="0" indent="0" algn="l" rtl="0">
              <a:lnSpc>
                <a:spcPct val="171428"/>
              </a:lnSpc>
              <a:spcBef>
                <a:spcPts val="800"/>
              </a:spcBef>
              <a:spcAft>
                <a:spcPts val="900"/>
              </a:spcAft>
              <a:buNone/>
            </a:pPr>
            <a:endParaRPr dirty="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Imports for JUnit </a:t>
            </a:r>
            <a:endParaRPr>
              <a:solidFill>
                <a:srgbClr val="FFFFFF"/>
              </a:solidFill>
            </a:endParaRPr>
          </a:p>
        </p:txBody>
      </p:sp>
      <p:sp>
        <p:nvSpPr>
          <p:cNvPr id="511" name="Google Shape;511;p9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12" name="Google Shape;512;p91"/>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Consolas"/>
                <a:ea typeface="Consolas"/>
                <a:cs typeface="Consolas"/>
                <a:sym typeface="Consolas"/>
              </a:rPr>
              <a:t>// Annotations</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import org.junit.Before;</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import org.junit.Test;</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import org.junit.runner.RunWith;</a:t>
            </a:r>
            <a:endParaRPr sz="18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Basic JUnit4 test runner</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import org.junit.runners.JUnit4;</a:t>
            </a:r>
            <a:endParaRPr sz="18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a:p>
            <a:pPr marL="0" lvl="0" indent="0" algn="l" rtl="0">
              <a:spcBef>
                <a:spcPts val="0"/>
              </a:spcBef>
              <a:spcAft>
                <a:spcPts val="0"/>
              </a:spcAft>
              <a:buNone/>
            </a:pPr>
            <a:r>
              <a:rPr lang="en-US" sz="1800" dirty="0">
                <a:latin typeface="Consolas"/>
                <a:ea typeface="Consolas"/>
                <a:cs typeface="Consolas"/>
                <a:sym typeface="Consolas"/>
              </a:rPr>
              <a:t>// assert method </a:t>
            </a:r>
          </a:p>
          <a:p>
            <a:pPr marL="0" lvl="0" indent="0" algn="l" rtl="0">
              <a:spcBef>
                <a:spcPts val="0"/>
              </a:spcBef>
              <a:spcAft>
                <a:spcPts val="0"/>
              </a:spcAft>
              <a:buNone/>
            </a:pPr>
            <a:r>
              <a:rPr lang="en-US" sz="1800" dirty="0">
                <a:latin typeface="Consolas"/>
                <a:ea typeface="Consolas"/>
                <a:cs typeface="Consolas"/>
                <a:sym typeface="Consolas"/>
              </a:rPr>
              <a:t>import static </a:t>
            </a:r>
            <a:r>
              <a:rPr lang="en-US" sz="1800" dirty="0" err="1">
                <a:latin typeface="Consolas"/>
                <a:ea typeface="Consolas"/>
                <a:cs typeface="Consolas"/>
                <a:sym typeface="Consolas"/>
              </a:rPr>
              <a:t>org.junit.Assert</a:t>
            </a:r>
            <a:r>
              <a:rPr lang="en-US" sz="1800" dirty="0">
                <a:latin typeface="Consolas"/>
                <a:ea typeface="Consolas"/>
                <a:cs typeface="Consolas"/>
                <a:sym typeface="Consolas"/>
              </a:rPr>
              <a:t>.</a:t>
            </a:r>
            <a:r>
              <a:rPr lang="en-US" dirty="0">
                <a:latin typeface="Consolas"/>
                <a:ea typeface="Consolas"/>
                <a:cs typeface="Consolas"/>
                <a:sym typeface="Consolas"/>
              </a:rPr>
              <a:t>*;</a:t>
            </a:r>
            <a:endParaRPr lang="en-US" sz="1800" dirty="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9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Testing class</a:t>
            </a:r>
            <a:endParaRPr>
              <a:solidFill>
                <a:srgbClr val="FFFFFF"/>
              </a:solidFill>
            </a:endParaRPr>
          </a:p>
        </p:txBody>
      </p:sp>
      <p:sp>
        <p:nvSpPr>
          <p:cNvPr id="518" name="Google Shape;518;p9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19" name="Google Shape;519;p9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JUnit4 unit tests for the calculator logic. </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These are local unit tests; no device needed</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@RunWith(JUnit4.class) // Specify the test runner</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public class CalculatorTest { // Name it what you are testing</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a:t>
            </a:r>
            <a:endParaRPr sz="1800" dirty="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9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ExampleTest</a:t>
            </a:r>
            <a:endParaRPr>
              <a:solidFill>
                <a:srgbClr val="FFFFFF"/>
              </a:solidFill>
            </a:endParaRPr>
          </a:p>
        </p:txBody>
      </p:sp>
      <p:sp>
        <p:nvSpPr>
          <p:cNvPr id="525" name="Google Shape;525;p9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26" name="Google Shape;526;p9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Test for simple addition.</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Each test is identified by a @Test annotation.</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None/>
            </a:pPr>
            <a:r>
              <a:rPr lang="en" sz="1800" b="1" dirty="0">
                <a:latin typeface="Consolas"/>
                <a:ea typeface="Consolas"/>
                <a:cs typeface="Consolas"/>
                <a:sym typeface="Consolas"/>
              </a:rPr>
              <a:t>@Test</a:t>
            </a:r>
            <a:endParaRPr sz="1800" b="1"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public void addTwoNumbers() {</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double resultAdd = mCalculator.add(1D, 1D);</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assertEquals(resultAdd, </a:t>
            </a:r>
            <a:r>
              <a:rPr lang="en" dirty="0">
                <a:latin typeface="Consolas"/>
                <a:ea typeface="Consolas"/>
                <a:cs typeface="Consolas"/>
                <a:sym typeface="Consolas"/>
              </a:rPr>
              <a:t>2D, 0D</a:t>
            </a:r>
            <a:r>
              <a:rPr lang="en" sz="1800" dirty="0">
                <a:latin typeface="Consolas"/>
                <a:ea typeface="Consolas"/>
                <a:cs typeface="Consolas"/>
                <a:sym typeface="Consolas"/>
              </a:rPr>
              <a:t>);</a:t>
            </a:r>
            <a:endParaRPr lang="en" dirty="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800" dirty="0">
                <a:solidFill>
                  <a:schemeClr val="dk1"/>
                </a:solidFill>
                <a:latin typeface="Consolas"/>
                <a:ea typeface="Consolas"/>
                <a:cs typeface="Consolas"/>
                <a:sym typeface="Consolas"/>
              </a:rPr>
              <a:t>}</a:t>
            </a:r>
            <a:endParaRPr lang="en" sz="1800" dirty="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9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@Test Annotation</a:t>
            </a:r>
            <a:endParaRPr>
              <a:solidFill>
                <a:srgbClr val="FFFFFF"/>
              </a:solidFill>
            </a:endParaRPr>
          </a:p>
        </p:txBody>
      </p:sp>
      <p:sp>
        <p:nvSpPr>
          <p:cNvPr id="532" name="Google Shape;532;p9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533" name="Google Shape;533;p9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361950" indent="-285750">
              <a:buClr>
                <a:srgbClr val="000000"/>
              </a:buClr>
              <a:buSzPts val="2400"/>
            </a:pPr>
            <a:r>
              <a:rPr lang="en" dirty="0">
                <a:solidFill>
                  <a:schemeClr val="tx1"/>
                </a:solidFill>
              </a:rPr>
              <a:t>Tells JUnit this method is a test method (JUnit 4)</a:t>
            </a:r>
            <a:endParaRPr dirty="0">
              <a:solidFill>
                <a:schemeClr val="tx1"/>
              </a:solidFill>
            </a:endParaRPr>
          </a:p>
          <a:p>
            <a:pPr marL="361950" indent="-285750">
              <a:spcBef>
                <a:spcPts val="1000"/>
              </a:spcBef>
              <a:buClr>
                <a:srgbClr val="000000"/>
              </a:buClr>
              <a:buSzPts val="2400"/>
            </a:pPr>
            <a:r>
              <a:rPr lang="en" dirty="0">
                <a:solidFill>
                  <a:schemeClr val="tx1"/>
                </a:solidFill>
              </a:rPr>
              <a:t>Information to the test runner</a:t>
            </a:r>
            <a:endParaRPr dirty="0">
              <a:solidFill>
                <a:schemeClr val="tx1"/>
              </a:solidFill>
            </a:endParaRPr>
          </a:p>
          <a:p>
            <a:pPr marL="361950" indent="-285750">
              <a:spcBef>
                <a:spcPts val="1000"/>
              </a:spcBef>
              <a:buClr>
                <a:srgbClr val="000000"/>
              </a:buClr>
              <a:buSzPts val="2400"/>
            </a:pPr>
            <a:r>
              <a:rPr lang="en" dirty="0">
                <a:solidFill>
                  <a:schemeClr val="tx1"/>
                </a:solidFill>
              </a:rPr>
              <a:t>Not necessary anymore to prefix test methods with "test"</a:t>
            </a:r>
            <a:endParaRPr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setUp() method </a:t>
            </a:r>
            <a:endParaRPr>
              <a:solidFill>
                <a:srgbClr val="FFFFFF"/>
              </a:solidFill>
            </a:endParaRPr>
          </a:p>
        </p:txBody>
      </p:sp>
      <p:sp>
        <p:nvSpPr>
          <p:cNvPr id="539" name="Google Shape;539;p9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40" name="Google Shape;540;p9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Set up the environment for testing</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@Before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public void setUp()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mCalculator = new Calculator();</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541" name="Google Shape;541;p95"/>
          <p:cNvSpPr txBox="1">
            <a:spLocks noGrp="1"/>
          </p:cNvSpPr>
          <p:nvPr>
            <p:ph type="body" idx="1"/>
          </p:nvPr>
        </p:nvSpPr>
        <p:spPr>
          <a:xfrm>
            <a:off x="208750" y="3578700"/>
            <a:ext cx="9087600" cy="9618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a:t>Sets up environment for testing</a:t>
            </a:r>
            <a:endParaRPr sz="1800"/>
          </a:p>
          <a:p>
            <a:pPr marL="457200" lvl="0" indent="-342900" algn="l" rtl="0">
              <a:spcBef>
                <a:spcPts val="0"/>
              </a:spcBef>
              <a:spcAft>
                <a:spcPts val="0"/>
              </a:spcAft>
              <a:buSzPts val="1800"/>
              <a:buChar char="●"/>
            </a:pPr>
            <a:r>
              <a:rPr lang="en" sz="1800"/>
              <a:t>Initialize variables and objects used in multiple tests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tearDown() method </a:t>
            </a:r>
            <a:endParaRPr>
              <a:solidFill>
                <a:srgbClr val="FFFFFF"/>
              </a:solidFill>
            </a:endParaRPr>
          </a:p>
        </p:txBody>
      </p:sp>
      <p:sp>
        <p:nvSpPr>
          <p:cNvPr id="547" name="Google Shape;547;p9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48" name="Google Shape;548;p9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Release external resources</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@After</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public void tearDown()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549" name="Google Shape;549;p96"/>
          <p:cNvSpPr txBox="1">
            <a:spLocks noGrp="1"/>
          </p:cNvSpPr>
          <p:nvPr>
            <p:ph type="body" idx="1"/>
          </p:nvPr>
        </p:nvSpPr>
        <p:spPr>
          <a:xfrm>
            <a:off x="208750" y="3564600"/>
            <a:ext cx="9087600" cy="9759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800"/>
              <a:t>Frees resources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Debugging</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Debugging is the process of finding and fixing errors (bugs) or unexpected behavior in your code. </a:t>
            </a:r>
          </a:p>
          <a:p>
            <a:pPr marL="0" indent="-285750" algn="just">
              <a:spcAft>
                <a:spcPts val="600"/>
              </a:spcAft>
            </a:pPr>
            <a:r>
              <a:rPr lang="en-US" dirty="0"/>
              <a:t>All code has bugs, from incorrect behavior in your app, to behavior that excessively consumes memory or network resources, to actual app freezing or crashing.</a:t>
            </a:r>
            <a:endParaRPr lang="en-IN" dirty="0"/>
          </a:p>
        </p:txBody>
      </p:sp>
    </p:spTree>
    <p:extLst>
      <p:ext uri="{BB962C8B-B14F-4D97-AF65-F5344CB8AC3E}">
        <p14:creationId xmlns:p14="http://schemas.microsoft.com/office/powerpoint/2010/main" val="156862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Starting a test run</a:t>
            </a:r>
            <a:endParaRPr>
              <a:solidFill>
                <a:srgbClr val="FFFFFF"/>
              </a:solidFill>
            </a:endParaRPr>
          </a:p>
        </p:txBody>
      </p:sp>
      <p:sp>
        <p:nvSpPr>
          <p:cNvPr id="563" name="Google Shape;563;p9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564" name="Google Shape;564;p9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76200" lvl="0" indent="0" algn="l" rtl="0">
              <a:spcBef>
                <a:spcPts val="500"/>
              </a:spcBef>
              <a:spcAft>
                <a:spcPts val="0"/>
              </a:spcAft>
              <a:buClr>
                <a:srgbClr val="000000"/>
              </a:buClr>
              <a:buSzPts val="2400"/>
              <a:buNone/>
            </a:pPr>
            <a:r>
              <a:rPr lang="en" b="1" dirty="0">
                <a:solidFill>
                  <a:schemeClr val="tx1"/>
                </a:solidFill>
              </a:rPr>
              <a:t>Right-click</a:t>
            </a:r>
            <a:r>
              <a:rPr lang="en" dirty="0">
                <a:solidFill>
                  <a:schemeClr val="tx1"/>
                </a:solidFill>
              </a:rPr>
              <a:t> test class and select  </a:t>
            </a:r>
            <a:r>
              <a:rPr lang="en" b="1" dirty="0">
                <a:solidFill>
                  <a:schemeClr val="tx1"/>
                </a:solidFill>
              </a:rPr>
              <a:t>Run 'app_name' test </a:t>
            </a:r>
            <a:endParaRPr b="1" dirty="0">
              <a:solidFill>
                <a:schemeClr val="tx1"/>
              </a:solidFill>
            </a:endParaRPr>
          </a:p>
          <a:p>
            <a:pPr marL="76200" lvl="0" indent="0" algn="l" rtl="0">
              <a:spcBef>
                <a:spcPts val="1000"/>
              </a:spcBef>
              <a:spcAft>
                <a:spcPts val="200"/>
              </a:spcAft>
              <a:buClr>
                <a:srgbClr val="000000"/>
              </a:buClr>
              <a:buSzPts val="2400"/>
              <a:buNone/>
            </a:pPr>
            <a:r>
              <a:rPr lang="en" b="1" dirty="0">
                <a:solidFill>
                  <a:schemeClr val="tx1"/>
                </a:solidFill>
              </a:rPr>
              <a:t>Right-click</a:t>
            </a:r>
            <a:r>
              <a:rPr lang="en" dirty="0">
                <a:solidFill>
                  <a:schemeClr val="tx1"/>
                </a:solidFill>
              </a:rPr>
              <a:t> test package and select  </a:t>
            </a:r>
            <a:r>
              <a:rPr lang="en" b="1" dirty="0">
                <a:solidFill>
                  <a:schemeClr val="tx1"/>
                </a:solidFill>
              </a:rPr>
              <a:t>Run tests in 'package'</a:t>
            </a:r>
            <a:endParaRPr b="1" dirty="0">
              <a:solidFill>
                <a:schemeClr val="tx1"/>
              </a:solidFill>
            </a:endParaRPr>
          </a:p>
        </p:txBody>
      </p:sp>
      <p:grpSp>
        <p:nvGrpSpPr>
          <p:cNvPr id="565" name="Google Shape;565;p98"/>
          <p:cNvGrpSpPr/>
          <p:nvPr/>
        </p:nvGrpSpPr>
        <p:grpSpPr>
          <a:xfrm>
            <a:off x="5354775" y="2574375"/>
            <a:ext cx="3586125" cy="723900"/>
            <a:chOff x="5354775" y="2726775"/>
            <a:chExt cx="3586125" cy="723900"/>
          </a:xfrm>
        </p:grpSpPr>
        <p:pic>
          <p:nvPicPr>
            <p:cNvPr id="566" name="Google Shape;566;p98"/>
            <p:cNvPicPr preferRelativeResize="0"/>
            <p:nvPr/>
          </p:nvPicPr>
          <p:blipFill>
            <a:blip r:embed="rId3">
              <a:alphaModFix/>
            </a:blip>
            <a:stretch>
              <a:fillRect/>
            </a:stretch>
          </p:blipFill>
          <p:spPr>
            <a:xfrm>
              <a:off x="5706075" y="2726775"/>
              <a:ext cx="2895600" cy="723900"/>
            </a:xfrm>
            <a:prstGeom prst="rect">
              <a:avLst/>
            </a:prstGeom>
            <a:noFill/>
            <a:ln w="9525" cap="flat" cmpd="sng">
              <a:solidFill>
                <a:srgbClr val="757575"/>
              </a:solidFill>
              <a:prstDash val="solid"/>
              <a:round/>
              <a:headEnd type="none" w="sm" len="sm"/>
              <a:tailEnd type="none" w="sm" len="sm"/>
            </a:ln>
          </p:spPr>
        </p:pic>
        <p:sp>
          <p:nvSpPr>
            <p:cNvPr id="567" name="Google Shape;567;p98"/>
            <p:cNvSpPr/>
            <p:nvPr/>
          </p:nvSpPr>
          <p:spPr>
            <a:xfrm>
              <a:off x="5354775" y="2801625"/>
              <a:ext cx="276300" cy="2694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8"/>
            <p:cNvSpPr/>
            <p:nvPr/>
          </p:nvSpPr>
          <p:spPr>
            <a:xfrm rot="10800000">
              <a:off x="8664600" y="2801625"/>
              <a:ext cx="276300" cy="269400"/>
            </a:xfrm>
            <a:prstGeom prst="rightArrow">
              <a:avLst>
                <a:gd name="adj1" fmla="val 50000"/>
                <a:gd name="adj2" fmla="val 50000"/>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3"/>
          <p:cNvSpPr txBox="1">
            <a:spLocks noGrp="1"/>
          </p:cNvSpPr>
          <p:nvPr>
            <p:ph type="body" idx="1"/>
          </p:nvPr>
        </p:nvSpPr>
        <p:spPr>
          <a:xfrm>
            <a:off x="311700" y="1037475"/>
            <a:ext cx="8520600" cy="337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a:solidFill>
                  <a:schemeClr val="dk1"/>
                </a:solidFill>
              </a:rPr>
              <a:t>Perform all user UI actions with View elements</a:t>
            </a:r>
            <a:endParaRPr>
              <a:solidFill>
                <a:schemeClr val="dk1"/>
              </a:solidFill>
            </a:endParaRPr>
          </a:p>
          <a:p>
            <a:pPr marL="914400" lvl="1" indent="-355600" algn="l" rtl="0">
              <a:spcBef>
                <a:spcPts val="0"/>
              </a:spcBef>
              <a:spcAft>
                <a:spcPts val="0"/>
              </a:spcAft>
              <a:buClr>
                <a:schemeClr val="dk1"/>
              </a:buClr>
              <a:buSzPts val="2000"/>
              <a:buChar char="○"/>
            </a:pPr>
            <a:r>
              <a:rPr lang="en">
                <a:solidFill>
                  <a:schemeClr val="dk1"/>
                </a:solidFill>
              </a:rPr>
              <a:t>Tap a View, and enter data or make a choice</a:t>
            </a:r>
            <a:endParaRPr>
              <a:solidFill>
                <a:schemeClr val="dk1"/>
              </a:solidFill>
            </a:endParaRPr>
          </a:p>
          <a:p>
            <a:pPr marL="914400" lvl="1" indent="-355600" algn="l" rtl="0">
              <a:spcBef>
                <a:spcPts val="0"/>
              </a:spcBef>
              <a:spcAft>
                <a:spcPts val="0"/>
              </a:spcAft>
              <a:buClr>
                <a:schemeClr val="dk1"/>
              </a:buClr>
              <a:buSzPts val="2000"/>
              <a:buChar char="○"/>
            </a:pPr>
            <a:r>
              <a:rPr lang="en">
                <a:solidFill>
                  <a:schemeClr val="dk1"/>
                </a:solidFill>
              </a:rPr>
              <a:t>Examine the values of the properties of each View</a:t>
            </a:r>
            <a:endParaRPr>
              <a:solidFill>
                <a:schemeClr val="dk1"/>
              </a:solidFill>
            </a:endParaRPr>
          </a:p>
          <a:p>
            <a:pPr marL="457200" lvl="0" indent="-381000" algn="l" rtl="0">
              <a:spcBef>
                <a:spcPts val="1000"/>
              </a:spcBef>
              <a:spcAft>
                <a:spcPts val="0"/>
              </a:spcAft>
              <a:buClr>
                <a:schemeClr val="dk1"/>
              </a:buClr>
              <a:buSzPts val="2400"/>
              <a:buChar char="●"/>
            </a:pPr>
            <a:r>
              <a:rPr lang="en">
                <a:solidFill>
                  <a:schemeClr val="dk1"/>
                </a:solidFill>
              </a:rPr>
              <a:t>Provide input to all View elements</a:t>
            </a:r>
            <a:endParaRPr>
              <a:solidFill>
                <a:schemeClr val="dk1"/>
              </a:solidFill>
            </a:endParaRPr>
          </a:p>
          <a:p>
            <a:pPr marL="914400" lvl="1" indent="-355600" algn="l" rtl="0">
              <a:spcBef>
                <a:spcPts val="0"/>
              </a:spcBef>
              <a:spcAft>
                <a:spcPts val="0"/>
              </a:spcAft>
              <a:buClr>
                <a:schemeClr val="dk1"/>
              </a:buClr>
              <a:buSzPts val="2000"/>
              <a:buChar char="○"/>
            </a:pPr>
            <a:r>
              <a:rPr lang="en">
                <a:solidFill>
                  <a:schemeClr val="dk1"/>
                </a:solidFill>
              </a:rPr>
              <a:t>Try invalid values</a:t>
            </a:r>
            <a:endParaRPr>
              <a:solidFill>
                <a:schemeClr val="dk1"/>
              </a:solidFill>
            </a:endParaRPr>
          </a:p>
          <a:p>
            <a:pPr marL="457200" lvl="0" indent="-381000" algn="l" rtl="0">
              <a:spcBef>
                <a:spcPts val="1000"/>
              </a:spcBef>
              <a:spcAft>
                <a:spcPts val="0"/>
              </a:spcAft>
              <a:buClr>
                <a:schemeClr val="dk1"/>
              </a:buClr>
              <a:buSzPts val="2400"/>
              <a:buChar char="●"/>
            </a:pPr>
            <a:r>
              <a:rPr lang="en">
                <a:solidFill>
                  <a:schemeClr val="dk1"/>
                </a:solidFill>
              </a:rPr>
              <a:t>Check returned output</a:t>
            </a:r>
            <a:endParaRPr>
              <a:solidFill>
                <a:schemeClr val="dk1"/>
              </a:solidFill>
            </a:endParaRPr>
          </a:p>
          <a:p>
            <a:pPr marL="914400" lvl="1" indent="-355600" algn="l" rtl="0">
              <a:spcBef>
                <a:spcPts val="0"/>
              </a:spcBef>
              <a:spcAft>
                <a:spcPts val="0"/>
              </a:spcAft>
              <a:buClr>
                <a:schemeClr val="dk1"/>
              </a:buClr>
              <a:buSzPts val="2000"/>
              <a:buChar char="○"/>
            </a:pPr>
            <a:r>
              <a:rPr lang="en">
                <a:solidFill>
                  <a:schemeClr val="dk1"/>
                </a:solidFill>
              </a:rPr>
              <a:t>Correct or expected values? </a:t>
            </a:r>
            <a:endParaRPr>
              <a:solidFill>
                <a:schemeClr val="dk1"/>
              </a:solidFill>
            </a:endParaRPr>
          </a:p>
          <a:p>
            <a:pPr marL="914400" lvl="1" indent="-355600" algn="l" rtl="0">
              <a:spcBef>
                <a:spcPts val="0"/>
              </a:spcBef>
              <a:spcAft>
                <a:spcPts val="0"/>
              </a:spcAft>
              <a:buClr>
                <a:schemeClr val="dk1"/>
              </a:buClr>
              <a:buSzPts val="2000"/>
              <a:buChar char="○"/>
            </a:pPr>
            <a:r>
              <a:rPr lang="en">
                <a:solidFill>
                  <a:schemeClr val="dk1"/>
                </a:solidFill>
              </a:rPr>
              <a:t>Correct presentation?</a:t>
            </a:r>
            <a:endParaRPr>
              <a:solidFill>
                <a:schemeClr val="dk1"/>
              </a:solidFill>
            </a:endParaRPr>
          </a:p>
        </p:txBody>
      </p:sp>
      <p:sp>
        <p:nvSpPr>
          <p:cNvPr id="437" name="Google Shape;437;p83"/>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UI testing</a:t>
            </a:r>
            <a:endParaRPr>
              <a:solidFill>
                <a:srgbClr val="FFFFFF"/>
              </a:solidFill>
            </a:endParaRPr>
          </a:p>
        </p:txBody>
      </p:sp>
      <p:sp>
        <p:nvSpPr>
          <p:cNvPr id="438" name="Google Shape;438;p8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84"/>
          <p:cNvSpPr txBox="1">
            <a:spLocks noGrp="1"/>
          </p:cNvSpPr>
          <p:nvPr>
            <p:ph type="body" idx="1"/>
          </p:nvPr>
        </p:nvSpPr>
        <p:spPr>
          <a:xfrm>
            <a:off x="311700" y="885075"/>
            <a:ext cx="8358900" cy="3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457200" lvl="0" indent="-381000" algn="l" rtl="0">
              <a:spcBef>
                <a:spcPts val="1000"/>
              </a:spcBef>
              <a:spcAft>
                <a:spcPts val="0"/>
              </a:spcAft>
              <a:buSzPts val="2400"/>
              <a:buChar char="●"/>
            </a:pPr>
            <a:r>
              <a:rPr lang="en"/>
              <a:t>Time consuming, tedious, error-prone</a:t>
            </a:r>
            <a:endParaRPr/>
          </a:p>
          <a:p>
            <a:pPr marL="457200" lvl="0" indent="-381000" algn="l" rtl="0">
              <a:spcBef>
                <a:spcPts val="1000"/>
              </a:spcBef>
              <a:spcAft>
                <a:spcPts val="0"/>
              </a:spcAft>
              <a:buSzPts val="2400"/>
              <a:buChar char="●"/>
            </a:pPr>
            <a:r>
              <a:rPr lang="en"/>
              <a:t>UI may change and need frequent retesting</a:t>
            </a:r>
            <a:endParaRPr/>
          </a:p>
          <a:p>
            <a:pPr marL="457200" lvl="0" indent="-381000" algn="l" rtl="0">
              <a:spcBef>
                <a:spcPts val="1000"/>
              </a:spcBef>
              <a:spcAft>
                <a:spcPts val="0"/>
              </a:spcAft>
              <a:buSzPts val="2400"/>
              <a:buChar char="●"/>
            </a:pPr>
            <a:r>
              <a:rPr lang="en"/>
              <a:t>Some paths fail over time</a:t>
            </a:r>
            <a:endParaRPr/>
          </a:p>
          <a:p>
            <a:pPr marL="457200" lvl="0" indent="-381000" algn="l" rtl="0">
              <a:spcBef>
                <a:spcPts val="1000"/>
              </a:spcBef>
              <a:spcAft>
                <a:spcPts val="0"/>
              </a:spcAft>
              <a:buSzPts val="2400"/>
              <a:buChar char="●"/>
            </a:pPr>
            <a:r>
              <a:rPr lang="en"/>
              <a:t>As app gets more complex, possible sequences of actions may grow non-linearly</a:t>
            </a:r>
            <a:endParaRPr>
              <a:solidFill>
                <a:schemeClr val="dk1"/>
              </a:solidFill>
            </a:endParaRPr>
          </a:p>
        </p:txBody>
      </p:sp>
      <p:sp>
        <p:nvSpPr>
          <p:cNvPr id="444" name="Google Shape;444;p8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Problems with testing manually</a:t>
            </a:r>
            <a:endParaRPr>
              <a:solidFill>
                <a:srgbClr val="FFFFFF"/>
              </a:solidFill>
            </a:endParaRPr>
          </a:p>
        </p:txBody>
      </p:sp>
      <p:sp>
        <p:nvSpPr>
          <p:cNvPr id="445" name="Google Shape;445;p8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85"/>
          <p:cNvSpPr txBox="1">
            <a:spLocks noGrp="1"/>
          </p:cNvSpPr>
          <p:nvPr>
            <p:ph type="body" idx="1"/>
          </p:nvPr>
        </p:nvSpPr>
        <p:spPr>
          <a:xfrm>
            <a:off x="311700" y="1415700"/>
            <a:ext cx="8520600" cy="31212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Free your time and resources for other work</a:t>
            </a:r>
            <a:endParaRPr/>
          </a:p>
          <a:p>
            <a:pPr marL="457200" lvl="0" indent="-381000" algn="l" rtl="0">
              <a:spcBef>
                <a:spcPts val="1000"/>
              </a:spcBef>
              <a:spcAft>
                <a:spcPts val="0"/>
              </a:spcAft>
              <a:buSzPts val="2400"/>
              <a:buChar char="●"/>
            </a:pPr>
            <a:r>
              <a:rPr lang="en"/>
              <a:t>Faster than manual testing</a:t>
            </a:r>
            <a:endParaRPr/>
          </a:p>
          <a:p>
            <a:pPr marL="457200" lvl="0" indent="-381000" algn="l" rtl="0">
              <a:spcBef>
                <a:spcPts val="1000"/>
              </a:spcBef>
              <a:spcAft>
                <a:spcPts val="0"/>
              </a:spcAft>
              <a:buSzPts val="2400"/>
              <a:buChar char="●"/>
            </a:pPr>
            <a:r>
              <a:rPr lang="en"/>
              <a:t>Repeatable</a:t>
            </a:r>
            <a:endParaRPr/>
          </a:p>
          <a:p>
            <a:pPr marL="457200" lvl="0" indent="-381000" algn="l" rtl="0">
              <a:spcBef>
                <a:spcPts val="1000"/>
              </a:spcBef>
              <a:spcAft>
                <a:spcPts val="0"/>
              </a:spcAft>
              <a:buSzPts val="2400"/>
              <a:buChar char="●"/>
            </a:pPr>
            <a:r>
              <a:rPr lang="en"/>
              <a:t>Run tests for different device states and configurations</a:t>
            </a:r>
            <a:endParaRPr>
              <a:solidFill>
                <a:schemeClr val="dk1"/>
              </a:solidFill>
            </a:endParaRPr>
          </a:p>
        </p:txBody>
      </p:sp>
      <p:sp>
        <p:nvSpPr>
          <p:cNvPr id="451" name="Google Shape;451;p8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Benefits of testing automatically</a:t>
            </a:r>
            <a:endParaRPr>
              <a:solidFill>
                <a:srgbClr val="FFFFFF"/>
              </a:solidFill>
            </a:endParaRPr>
          </a:p>
        </p:txBody>
      </p:sp>
      <p:sp>
        <p:nvSpPr>
          <p:cNvPr id="452" name="Google Shape;452;p8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6"/>
          <p:cNvSpPr txBox="1">
            <a:spLocks noGrp="1"/>
          </p:cNvSpPr>
          <p:nvPr>
            <p:ph type="body" idx="1"/>
          </p:nvPr>
        </p:nvSpPr>
        <p:spPr>
          <a:xfrm>
            <a:off x="311700" y="1196650"/>
            <a:ext cx="8520600" cy="28386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Verify that the UI behaves as expected</a:t>
            </a:r>
            <a:endParaRPr/>
          </a:p>
          <a:p>
            <a:pPr marL="457200" lvl="0" indent="-381000" algn="l" rtl="0">
              <a:spcBef>
                <a:spcPts val="1000"/>
              </a:spcBef>
              <a:spcAft>
                <a:spcPts val="0"/>
              </a:spcAft>
              <a:buSzPts val="2400"/>
              <a:buChar char="●"/>
            </a:pPr>
            <a:r>
              <a:rPr lang="en"/>
              <a:t>Check that the app returns the correct UI output in response to user interactions</a:t>
            </a:r>
            <a:endParaRPr/>
          </a:p>
          <a:p>
            <a:pPr marL="457200" lvl="0" indent="-381000" algn="l" rtl="0">
              <a:spcBef>
                <a:spcPts val="1000"/>
              </a:spcBef>
              <a:spcAft>
                <a:spcPts val="0"/>
              </a:spcAft>
              <a:buSzPts val="2400"/>
              <a:buChar char="●"/>
            </a:pPr>
            <a:r>
              <a:rPr lang="en"/>
              <a:t>Navigation and controls behave correctly</a:t>
            </a:r>
            <a:endParaRPr/>
          </a:p>
          <a:p>
            <a:pPr marL="457200" lvl="0" indent="-381000" algn="l" rtl="0">
              <a:spcBef>
                <a:spcPts val="1000"/>
              </a:spcBef>
              <a:spcAft>
                <a:spcPts val="0"/>
              </a:spcAft>
              <a:buSzPts val="2400"/>
              <a:buChar char="●"/>
            </a:pPr>
            <a:r>
              <a:rPr lang="en"/>
              <a:t>App responds correctly to mocked-out dependencies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458" name="Google Shape;458;p8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Espresso for single app testing</a:t>
            </a:r>
            <a:endParaRPr>
              <a:solidFill>
                <a:srgbClr val="FFFFFF"/>
              </a:solidFill>
            </a:endParaRPr>
          </a:p>
        </p:txBody>
      </p:sp>
      <p:sp>
        <p:nvSpPr>
          <p:cNvPr id="459" name="Google Shape;459;p8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7"/>
          <p:cNvSpPr txBox="1">
            <a:spLocks noGrp="1"/>
          </p:cNvSpPr>
          <p:nvPr>
            <p:ph type="body" idx="1"/>
          </p:nvPr>
        </p:nvSpPr>
        <p:spPr>
          <a:xfrm>
            <a:off x="311700" y="1037475"/>
            <a:ext cx="8520600" cy="3378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t>Verify that interactions between different user apps and system apps behave as expected</a:t>
            </a:r>
            <a:endParaRPr dirty="0"/>
          </a:p>
          <a:p>
            <a:pPr marL="457200" lvl="0" indent="-381000" algn="l" rtl="0">
              <a:spcBef>
                <a:spcPts val="1000"/>
              </a:spcBef>
              <a:spcAft>
                <a:spcPts val="0"/>
              </a:spcAft>
              <a:buSzPts val="2400"/>
              <a:buChar char="●"/>
            </a:pPr>
            <a:r>
              <a:rPr lang="en" dirty="0"/>
              <a:t>Interact with visible elements on a device</a:t>
            </a:r>
            <a:endParaRPr dirty="0"/>
          </a:p>
          <a:p>
            <a:pPr marL="457200" lvl="0" indent="-381000" algn="l" rtl="0">
              <a:spcBef>
                <a:spcPts val="1000"/>
              </a:spcBef>
              <a:spcAft>
                <a:spcPts val="0"/>
              </a:spcAft>
              <a:buSzPts val="2400"/>
              <a:buChar char="●"/>
            </a:pPr>
            <a:r>
              <a:rPr lang="en" dirty="0"/>
              <a:t>Monitor interactions between app and system</a:t>
            </a:r>
            <a:endParaRPr dirty="0"/>
          </a:p>
          <a:p>
            <a:pPr marL="457200" lvl="0" indent="-381000" algn="l" rtl="0">
              <a:spcBef>
                <a:spcPts val="1000"/>
              </a:spcBef>
              <a:spcAft>
                <a:spcPts val="0"/>
              </a:spcAft>
              <a:buSzPts val="2400"/>
              <a:buChar char="●"/>
            </a:pPr>
            <a:r>
              <a:rPr lang="en" dirty="0"/>
              <a:t>Simulate user interactions</a:t>
            </a:r>
            <a:endParaRPr dirty="0"/>
          </a:p>
          <a:p>
            <a:pPr marL="457200" lvl="0" indent="-381000" algn="l" rtl="0">
              <a:spcBef>
                <a:spcPts val="1000"/>
              </a:spcBef>
              <a:spcAft>
                <a:spcPts val="0"/>
              </a:spcAft>
              <a:buSzPts val="2400"/>
              <a:buChar char="●"/>
            </a:pPr>
            <a:r>
              <a:rPr lang="en" dirty="0"/>
              <a:t>Requires instrumentation</a:t>
            </a:r>
            <a:endParaRPr dirty="0">
              <a:solidFill>
                <a:schemeClr val="dk1"/>
              </a:solidFill>
            </a:endParaRPr>
          </a:p>
        </p:txBody>
      </p:sp>
      <p:sp>
        <p:nvSpPr>
          <p:cNvPr id="465" name="Google Shape;465;p87"/>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UI Automator for multiple apps</a:t>
            </a:r>
            <a:endParaRPr>
              <a:solidFill>
                <a:srgbClr val="FFFFFF"/>
              </a:solidFill>
            </a:endParaRPr>
          </a:p>
        </p:txBody>
      </p:sp>
      <p:sp>
        <p:nvSpPr>
          <p:cNvPr id="466" name="Google Shape;466;p8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88"/>
          <p:cNvSpPr txBox="1">
            <a:spLocks noGrp="1"/>
          </p:cNvSpPr>
          <p:nvPr>
            <p:ph type="body" idx="1"/>
          </p:nvPr>
        </p:nvSpPr>
        <p:spPr>
          <a:xfrm>
            <a:off x="311700" y="1189875"/>
            <a:ext cx="8520600" cy="3378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US" dirty="0"/>
              <a:t>Android instrumentation is a set of control methods, or hooks, in the Android system, which control Android components and how the Android system loads apps.</a:t>
            </a:r>
          </a:p>
          <a:p>
            <a:pPr marL="457200" lvl="0" indent="-381000" algn="l" rtl="0">
              <a:spcBef>
                <a:spcPts val="1000"/>
              </a:spcBef>
              <a:spcAft>
                <a:spcPts val="0"/>
              </a:spcAft>
              <a:buSzPts val="2400"/>
              <a:buChar char="●"/>
            </a:pPr>
            <a:r>
              <a:rPr lang="en-US" dirty="0"/>
              <a:t>Loads test package and app into same process, allowing tests to call methods and examine fields</a:t>
            </a:r>
          </a:p>
          <a:p>
            <a:pPr marL="457200" lvl="0" indent="-381000" algn="l" rtl="0">
              <a:spcBef>
                <a:spcPts val="1000"/>
              </a:spcBef>
              <a:spcAft>
                <a:spcPts val="0"/>
              </a:spcAft>
              <a:buSzPts val="2400"/>
              <a:buChar char="●"/>
            </a:pPr>
            <a:r>
              <a:rPr lang="en" dirty="0"/>
              <a:t>Control components independently of app’s lifecycle</a:t>
            </a:r>
            <a:endParaRPr dirty="0"/>
          </a:p>
          <a:p>
            <a:pPr marL="457200" lvl="0" indent="-381000" algn="l" rtl="0">
              <a:spcBef>
                <a:spcPts val="1000"/>
              </a:spcBef>
              <a:spcAft>
                <a:spcPts val="0"/>
              </a:spcAft>
              <a:buSzPts val="2400"/>
              <a:buChar char="●"/>
            </a:pPr>
            <a:r>
              <a:rPr lang="en" dirty="0"/>
              <a:t>Control how Android loads apps</a:t>
            </a:r>
            <a:endParaRPr dirty="0">
              <a:solidFill>
                <a:schemeClr val="dk1"/>
              </a:solidFill>
            </a:endParaRPr>
          </a:p>
        </p:txBody>
      </p:sp>
      <p:sp>
        <p:nvSpPr>
          <p:cNvPr id="472" name="Google Shape;472;p8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What is instrumentation?</a:t>
            </a:r>
            <a:endParaRPr>
              <a:solidFill>
                <a:srgbClr val="FFFFFF"/>
              </a:solidFill>
            </a:endParaRPr>
          </a:p>
        </p:txBody>
      </p:sp>
      <p:sp>
        <p:nvSpPr>
          <p:cNvPr id="473" name="Google Shape;473;p8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9"/>
          <p:cNvSpPr txBox="1">
            <a:spLocks noGrp="1"/>
          </p:cNvSpPr>
          <p:nvPr>
            <p:ph type="body" idx="1"/>
          </p:nvPr>
        </p:nvSpPr>
        <p:spPr>
          <a:xfrm>
            <a:off x="311700" y="1037475"/>
            <a:ext cx="8520600" cy="3378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None/>
            </a:pPr>
            <a:endParaRPr>
              <a:solidFill>
                <a:schemeClr val="dk1"/>
              </a:solidFill>
            </a:endParaRPr>
          </a:p>
          <a:p>
            <a:pPr marL="457200" lvl="0" indent="-381000" algn="l" rtl="0">
              <a:spcBef>
                <a:spcPts val="1000"/>
              </a:spcBef>
              <a:spcAft>
                <a:spcPts val="0"/>
              </a:spcAft>
              <a:buSzPts val="2400"/>
              <a:buChar char="●"/>
            </a:pPr>
            <a:r>
              <a:rPr lang="en"/>
              <a:t>Tests can monitor all interaction with Android system</a:t>
            </a:r>
            <a:endParaRPr/>
          </a:p>
          <a:p>
            <a:pPr marL="457200" lvl="0" indent="-381000" algn="l" rtl="0">
              <a:spcBef>
                <a:spcPts val="1000"/>
              </a:spcBef>
              <a:spcAft>
                <a:spcPts val="0"/>
              </a:spcAft>
              <a:buSzPts val="2400"/>
              <a:buChar char="●"/>
            </a:pPr>
            <a:r>
              <a:rPr lang="en"/>
              <a:t>Tests can invoke methods in the app</a:t>
            </a:r>
            <a:endParaRPr/>
          </a:p>
          <a:p>
            <a:pPr marL="457200" lvl="0" indent="-381000" algn="l" rtl="0">
              <a:spcBef>
                <a:spcPts val="1000"/>
              </a:spcBef>
              <a:spcAft>
                <a:spcPts val="0"/>
              </a:spcAft>
              <a:buSzPts val="2400"/>
              <a:buChar char="●"/>
            </a:pPr>
            <a:r>
              <a:rPr lang="en"/>
              <a:t>Tests can modify and examine fields in the app independent of the app’s lifecycle</a:t>
            </a:r>
            <a:endParaRPr>
              <a:solidFill>
                <a:schemeClr val="dk1"/>
              </a:solidFill>
            </a:endParaRPr>
          </a:p>
        </p:txBody>
      </p:sp>
      <p:sp>
        <p:nvSpPr>
          <p:cNvPr id="479" name="Google Shape;479;p8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Benefits of instrumentation</a:t>
            </a:r>
            <a:endParaRPr>
              <a:solidFill>
                <a:srgbClr val="FFFFFF"/>
              </a:solidFill>
            </a:endParaRPr>
          </a:p>
        </p:txBody>
      </p:sp>
      <p:sp>
        <p:nvSpPr>
          <p:cNvPr id="480" name="Google Shape;480;p8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92"/>
          <p:cNvSpPr txBox="1">
            <a:spLocks noGrp="1"/>
          </p:cNvSpPr>
          <p:nvPr>
            <p:ph type="body" idx="1"/>
          </p:nvPr>
        </p:nvSpPr>
        <p:spPr>
          <a:xfrm>
            <a:off x="0" y="1113675"/>
            <a:ext cx="9144000" cy="3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latin typeface="Consolas"/>
              <a:ea typeface="Consolas"/>
              <a:cs typeface="Consolas"/>
              <a:sym typeface="Consolas"/>
            </a:endParaRPr>
          </a:p>
          <a:p>
            <a:pPr marL="457200" lvl="0" indent="-381000" algn="l" rtl="0">
              <a:spcBef>
                <a:spcPts val="1000"/>
              </a:spcBef>
              <a:spcAft>
                <a:spcPts val="0"/>
              </a:spcAft>
              <a:buSzPts val="2400"/>
              <a:buChar char="●"/>
            </a:pPr>
            <a:r>
              <a:rPr lang="en"/>
              <a:t>Android Studio templates include dependencies</a:t>
            </a:r>
            <a:endParaRPr/>
          </a:p>
          <a:p>
            <a:pPr marL="457200" lvl="0" indent="-381000" algn="l" rtl="0">
              <a:spcBef>
                <a:spcPts val="1000"/>
              </a:spcBef>
              <a:spcAft>
                <a:spcPts val="0"/>
              </a:spcAft>
              <a:buSzPts val="2400"/>
              <a:buChar char="●"/>
            </a:pPr>
            <a:r>
              <a:rPr lang="en"/>
              <a:t>If needed, add the following dependencies:</a:t>
            </a:r>
            <a:endParaRPr/>
          </a:p>
          <a:p>
            <a:pPr marL="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testImplementation 'junit:junit:4.12'</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androidTestImplementation 'com.android.support.test:runner:1.0.1'</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androidTestImplementation </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'com.android.support.test.espresso:espresso-core:3.0.1'</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500"/>
              </a:spcBef>
              <a:spcAft>
                <a:spcPts val="1000"/>
              </a:spcAft>
              <a:buClr>
                <a:schemeClr val="dk1"/>
              </a:buClr>
              <a:buSzPts val="1100"/>
              <a:buFont typeface="Arial"/>
              <a:buNone/>
            </a:pPr>
            <a:endParaRPr sz="1200">
              <a:solidFill>
                <a:schemeClr val="dk1"/>
              </a:solidFill>
            </a:endParaRPr>
          </a:p>
        </p:txBody>
      </p:sp>
      <p:sp>
        <p:nvSpPr>
          <p:cNvPr id="499" name="Google Shape;499;p9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Add dependencies to build.gradle</a:t>
            </a:r>
            <a:endParaRPr>
              <a:solidFill>
                <a:srgbClr val="FFFFFF"/>
              </a:solidFill>
            </a:endParaRPr>
          </a:p>
        </p:txBody>
      </p:sp>
      <p:sp>
        <p:nvSpPr>
          <p:cNvPr id="500" name="Google Shape;500;p9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93"/>
          <p:cNvSpPr txBox="1">
            <a:spLocks noGrp="1"/>
          </p:cNvSpPr>
          <p:nvPr>
            <p:ph type="body" idx="1"/>
          </p:nvPr>
        </p:nvSpPr>
        <p:spPr>
          <a:xfrm>
            <a:off x="311700" y="1195525"/>
            <a:ext cx="8520600" cy="2522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Android Studio templates include defaultConfig setting</a:t>
            </a:r>
            <a:endParaRPr/>
          </a:p>
          <a:p>
            <a:pPr marL="457200" lvl="0" indent="-381000" algn="l" rtl="0">
              <a:spcBef>
                <a:spcPts val="0"/>
              </a:spcBef>
              <a:spcAft>
                <a:spcPts val="0"/>
              </a:spcAft>
              <a:buSzPts val="2400"/>
              <a:buChar char="●"/>
            </a:pPr>
            <a:r>
              <a:rPr lang="en"/>
              <a:t>If needed, add the following to defaultConfig section:</a:t>
            </a:r>
            <a:endParaRPr/>
          </a:p>
          <a:p>
            <a:pPr marL="0" marR="0" lvl="0" indent="0" algn="l" rtl="0">
              <a:lnSpc>
                <a:spcPct val="115000"/>
              </a:lnSpc>
              <a:spcBef>
                <a:spcPts val="0"/>
              </a:spcBef>
              <a:spcAft>
                <a:spcPts val="0"/>
              </a:spcAft>
              <a:buNone/>
            </a:pPr>
            <a:endParaRPr>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testInstrumentationRunner </a:t>
            </a:r>
            <a:endParaRPr sz="1800">
              <a:solidFill>
                <a:schemeClr val="dk1"/>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"android.support.test.runner.AndroidJUnitRunner"</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sz="1800">
              <a:solidFill>
                <a:schemeClr val="dk1"/>
              </a:solidFill>
              <a:latin typeface="Consolas"/>
              <a:ea typeface="Consolas"/>
              <a:cs typeface="Consolas"/>
              <a:sym typeface="Consolas"/>
            </a:endParaRPr>
          </a:p>
        </p:txBody>
      </p:sp>
      <p:sp>
        <p:nvSpPr>
          <p:cNvPr id="506" name="Google Shape;506;p93"/>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Add defaultConfig </a:t>
            </a:r>
            <a:r>
              <a:rPr lang="en">
                <a:solidFill>
                  <a:schemeClr val="lt1"/>
                </a:solidFill>
                <a:latin typeface="Arial"/>
                <a:ea typeface="Arial"/>
                <a:cs typeface="Arial"/>
                <a:sym typeface="Arial"/>
              </a:rPr>
              <a:t>to build.gradle</a:t>
            </a:r>
            <a:endParaRPr>
              <a:solidFill>
                <a:srgbClr val="FFFFFF"/>
              </a:solidFill>
            </a:endParaRPr>
          </a:p>
        </p:txBody>
      </p:sp>
      <p:sp>
        <p:nvSpPr>
          <p:cNvPr id="507" name="Google Shape;507;p9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Android Debugging</a:t>
            </a: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The debugging, testing, and profiling capabilities in Android Studio helps us reproduce, find, and resolve all of these problems. Those capabilities include:</a:t>
            </a:r>
          </a:p>
          <a:p>
            <a:pPr marL="0" indent="0" algn="just">
              <a:spcAft>
                <a:spcPts val="600"/>
              </a:spcAft>
              <a:buNone/>
            </a:pPr>
            <a:endParaRPr lang="en-US" dirty="0"/>
          </a:p>
          <a:p>
            <a:pPr marL="457200" lvl="1" indent="-285750" algn="just">
              <a:spcBef>
                <a:spcPts val="0"/>
              </a:spcBef>
              <a:spcAft>
                <a:spcPts val="600"/>
              </a:spcAft>
            </a:pPr>
            <a:r>
              <a:rPr lang="en-US" dirty="0"/>
              <a:t>The Logcat pane for log messages</a:t>
            </a:r>
          </a:p>
          <a:p>
            <a:pPr marL="457200" lvl="1" indent="-285750" algn="just">
              <a:spcBef>
                <a:spcPts val="0"/>
              </a:spcBef>
              <a:spcAft>
                <a:spcPts val="600"/>
              </a:spcAft>
            </a:pPr>
            <a:r>
              <a:rPr lang="en-US" dirty="0"/>
              <a:t>The Debugger pane for viewing frames, threads, and variables</a:t>
            </a:r>
          </a:p>
          <a:p>
            <a:pPr marL="457200" lvl="1" indent="-285750" algn="just">
              <a:spcBef>
                <a:spcPts val="0"/>
              </a:spcBef>
              <a:spcAft>
                <a:spcPts val="600"/>
              </a:spcAft>
            </a:pPr>
            <a:r>
              <a:rPr lang="en-US" dirty="0"/>
              <a:t>Debug mode for running apps with breakpoints</a:t>
            </a:r>
          </a:p>
          <a:p>
            <a:pPr marL="457200" lvl="1" indent="-285750" algn="just">
              <a:spcBef>
                <a:spcPts val="0"/>
              </a:spcBef>
              <a:spcAft>
                <a:spcPts val="600"/>
              </a:spcAft>
            </a:pPr>
            <a:r>
              <a:rPr lang="en-US" dirty="0"/>
              <a:t>Test frameworks such as JUnit or Espresso</a:t>
            </a:r>
          </a:p>
          <a:p>
            <a:pPr marL="457200" lvl="1" indent="-285750" algn="just">
              <a:spcBef>
                <a:spcPts val="0"/>
              </a:spcBef>
              <a:spcAft>
                <a:spcPts val="600"/>
              </a:spcAft>
            </a:pPr>
            <a:r>
              <a:rPr lang="en-US" dirty="0"/>
              <a:t>Dalvik Debug Monitor Server (DDMS), to track resource usage</a:t>
            </a:r>
            <a:endParaRPr lang="en-IN" dirty="0"/>
          </a:p>
        </p:txBody>
      </p:sp>
    </p:spTree>
    <p:extLst>
      <p:ext uri="{BB962C8B-B14F-4D97-AF65-F5344CB8AC3E}">
        <p14:creationId xmlns:p14="http://schemas.microsoft.com/office/powerpoint/2010/main" val="1082158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94"/>
          <p:cNvSpPr txBox="1">
            <a:spLocks noGrp="1"/>
          </p:cNvSpPr>
          <p:nvPr>
            <p:ph type="body" idx="1"/>
          </p:nvPr>
        </p:nvSpPr>
        <p:spPr>
          <a:xfrm>
            <a:off x="311700" y="1113675"/>
            <a:ext cx="8520600" cy="309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AutoNum type="arabicPeriod"/>
            </a:pPr>
            <a:r>
              <a:rPr lang="en"/>
              <a:t>Turn on USB Debugging</a:t>
            </a:r>
            <a:endParaRPr/>
          </a:p>
          <a:p>
            <a:pPr marL="457200" lvl="0" indent="-381000" algn="l" rtl="0">
              <a:spcBef>
                <a:spcPts val="1000"/>
              </a:spcBef>
              <a:spcAft>
                <a:spcPts val="0"/>
              </a:spcAft>
              <a:buSzPts val="2400"/>
              <a:buAutoNum type="arabicPeriod"/>
            </a:pPr>
            <a:r>
              <a:rPr lang="en"/>
              <a:t>Turn off all animations in </a:t>
            </a:r>
            <a:r>
              <a:rPr lang="en" b="1"/>
              <a:t>Developer Options &gt; Drawing</a:t>
            </a:r>
            <a:endParaRPr b="1"/>
          </a:p>
          <a:p>
            <a:pPr marL="914400" lvl="1" indent="-355600" algn="l" rtl="0">
              <a:spcBef>
                <a:spcPts val="1000"/>
              </a:spcBef>
              <a:spcAft>
                <a:spcPts val="0"/>
              </a:spcAft>
              <a:buSzPts val="2000"/>
              <a:buChar char="○"/>
            </a:pPr>
            <a:r>
              <a:rPr lang="en"/>
              <a:t>Window animation scale</a:t>
            </a:r>
            <a:endParaRPr/>
          </a:p>
          <a:p>
            <a:pPr marL="914400" lvl="1" indent="-355600" algn="l" rtl="0">
              <a:spcBef>
                <a:spcPts val="1000"/>
              </a:spcBef>
              <a:spcAft>
                <a:spcPts val="0"/>
              </a:spcAft>
              <a:buSzPts val="2000"/>
              <a:buChar char="○"/>
            </a:pPr>
            <a:r>
              <a:rPr lang="en"/>
              <a:t>Transition animation scale</a:t>
            </a:r>
            <a:endParaRPr/>
          </a:p>
          <a:p>
            <a:pPr marL="914400" lvl="1" indent="-355600" algn="l" rtl="0">
              <a:spcBef>
                <a:spcPts val="1000"/>
              </a:spcBef>
              <a:spcAft>
                <a:spcPts val="0"/>
              </a:spcAft>
              <a:buSzPts val="2000"/>
              <a:buChar char="○"/>
            </a:pPr>
            <a:r>
              <a:rPr lang="en"/>
              <a:t>Animator duration scale</a:t>
            </a:r>
            <a:endParaRPr>
              <a:solidFill>
                <a:schemeClr val="dk1"/>
              </a:solidFill>
            </a:endParaRPr>
          </a:p>
        </p:txBody>
      </p:sp>
      <p:sp>
        <p:nvSpPr>
          <p:cNvPr id="513" name="Google Shape;513;p9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Prepare your device</a:t>
            </a:r>
            <a:endParaRPr>
              <a:solidFill>
                <a:srgbClr val="FFFFFF"/>
              </a:solidFill>
            </a:endParaRPr>
          </a:p>
        </p:txBody>
      </p:sp>
      <p:sp>
        <p:nvSpPr>
          <p:cNvPr id="514" name="Google Shape;514;p9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95"/>
          <p:cNvSpPr txBox="1">
            <a:spLocks noGrp="1"/>
          </p:cNvSpPr>
          <p:nvPr>
            <p:ph type="body" idx="1"/>
          </p:nvPr>
        </p:nvSpPr>
        <p:spPr>
          <a:xfrm>
            <a:off x="311700" y="1647075"/>
            <a:ext cx="8520600" cy="2141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t>Store in </a:t>
            </a:r>
            <a:r>
              <a:rPr lang="en" i="1" dirty="0">
                <a:latin typeface="Consolas"/>
                <a:ea typeface="Consolas"/>
                <a:cs typeface="Consolas"/>
                <a:sym typeface="Consolas"/>
              </a:rPr>
              <a:t>module-name</a:t>
            </a:r>
            <a:r>
              <a:rPr lang="en" dirty="0">
                <a:latin typeface="Consolas"/>
                <a:ea typeface="Consolas"/>
                <a:cs typeface="Consolas"/>
                <a:sym typeface="Consolas"/>
              </a:rPr>
              <a:t>/src/androidTests/java/</a:t>
            </a:r>
            <a:endParaRPr dirty="0">
              <a:latin typeface="Consolas"/>
              <a:ea typeface="Consolas"/>
              <a:cs typeface="Consolas"/>
              <a:sym typeface="Consolas"/>
            </a:endParaRPr>
          </a:p>
          <a:p>
            <a:pPr marL="914400" lvl="1" indent="-355600" algn="l" rtl="0">
              <a:spcBef>
                <a:spcPts val="1000"/>
              </a:spcBef>
              <a:spcAft>
                <a:spcPts val="0"/>
              </a:spcAft>
              <a:buSzPts val="2000"/>
              <a:buChar char="○"/>
            </a:pPr>
            <a:r>
              <a:rPr lang="en" dirty="0"/>
              <a:t>In Android Studio: app &gt; java &gt; </a:t>
            </a:r>
            <a:r>
              <a:rPr lang="en" i="1" dirty="0"/>
              <a:t>module-name</a:t>
            </a:r>
            <a:r>
              <a:rPr lang="en" dirty="0"/>
              <a:t> (androidTest)</a:t>
            </a:r>
            <a:endParaRPr b="1" dirty="0">
              <a:solidFill>
                <a:schemeClr val="dk1"/>
              </a:solidFill>
            </a:endParaRPr>
          </a:p>
          <a:p>
            <a:pPr marL="457200" lvl="0" indent="-381000" algn="l" rtl="0">
              <a:spcBef>
                <a:spcPts val="1000"/>
              </a:spcBef>
              <a:spcAft>
                <a:spcPts val="0"/>
              </a:spcAft>
              <a:buSzPts val="2400"/>
              <a:buChar char="●"/>
            </a:pPr>
            <a:r>
              <a:rPr lang="en" dirty="0"/>
              <a:t>Create tests as </a:t>
            </a:r>
            <a:r>
              <a:rPr lang="en" u="sng" dirty="0">
                <a:solidFill>
                  <a:schemeClr val="hlink"/>
                </a:solidFill>
              </a:rPr>
              <a:t>JUnit</a:t>
            </a:r>
            <a:r>
              <a:rPr lang="en" dirty="0"/>
              <a:t> classes</a:t>
            </a:r>
            <a:endParaRPr b="1" dirty="0">
              <a:solidFill>
                <a:schemeClr val="dk1"/>
              </a:solidFill>
            </a:endParaRPr>
          </a:p>
        </p:txBody>
      </p:sp>
      <p:sp>
        <p:nvSpPr>
          <p:cNvPr id="520" name="Google Shape;520;p9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Create tests</a:t>
            </a:r>
            <a:endParaRPr>
              <a:solidFill>
                <a:srgbClr val="FFFFFF"/>
              </a:solidFill>
            </a:endParaRPr>
          </a:p>
        </p:txBody>
      </p:sp>
      <p:sp>
        <p:nvSpPr>
          <p:cNvPr id="521" name="Google Shape;521;p9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7"/>
          <p:cNvSpPr txBox="1">
            <a:spLocks noGrp="1"/>
          </p:cNvSpPr>
          <p:nvPr>
            <p:ph type="body" idx="1"/>
          </p:nvPr>
        </p:nvSpPr>
        <p:spPr>
          <a:xfrm>
            <a:off x="311700" y="1021475"/>
            <a:ext cx="8520600" cy="358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b="1">
              <a:latin typeface="Consolas"/>
              <a:ea typeface="Consolas"/>
              <a:cs typeface="Consolas"/>
              <a:sym typeface="Consolas"/>
            </a:endParaRPr>
          </a:p>
          <a:p>
            <a:pPr marL="0" lvl="0" indent="0" algn="l" rtl="0">
              <a:lnSpc>
                <a:spcPct val="150000"/>
              </a:lnSpc>
              <a:spcBef>
                <a:spcPts val="0"/>
              </a:spcBef>
              <a:spcAft>
                <a:spcPts val="0"/>
              </a:spcAft>
              <a:buNone/>
            </a:pPr>
            <a:r>
              <a:rPr lang="en" sz="1800" b="1">
                <a:latin typeface="Consolas"/>
                <a:ea typeface="Consolas"/>
                <a:cs typeface="Consolas"/>
                <a:sym typeface="Consolas"/>
              </a:rPr>
              <a:t>@RunWith(AndroidJUnit4.class)</a:t>
            </a:r>
            <a:r>
              <a:rPr lang="en" sz="1800" b="1"/>
              <a:t> </a:t>
            </a:r>
            <a:r>
              <a:rPr lang="en" sz="1800"/>
              <a:t>— Required annotation for tests</a:t>
            </a:r>
            <a:endParaRPr sz="1800"/>
          </a:p>
          <a:p>
            <a:pPr marL="0" lvl="0" indent="0" algn="l" rtl="0">
              <a:lnSpc>
                <a:spcPct val="150000"/>
              </a:lnSpc>
              <a:spcBef>
                <a:spcPts val="0"/>
              </a:spcBef>
              <a:spcAft>
                <a:spcPts val="0"/>
              </a:spcAft>
              <a:buNone/>
            </a:pPr>
            <a:r>
              <a:rPr lang="en" sz="1800" b="1">
                <a:latin typeface="Consolas"/>
                <a:ea typeface="Consolas"/>
                <a:cs typeface="Consolas"/>
                <a:sym typeface="Consolas"/>
              </a:rPr>
              <a:t>@LargeTest </a:t>
            </a:r>
            <a:r>
              <a:rPr lang="en" sz="1800"/>
              <a:t>— Based on resources the test uses and time to run</a:t>
            </a:r>
            <a:endParaRPr sz="1800"/>
          </a:p>
          <a:p>
            <a:pPr marL="0" lvl="0" indent="0" algn="l" rtl="0">
              <a:lnSpc>
                <a:spcPct val="150000"/>
              </a:lnSpc>
              <a:spcBef>
                <a:spcPts val="0"/>
              </a:spcBef>
              <a:spcAft>
                <a:spcPts val="0"/>
              </a:spcAft>
              <a:buNone/>
            </a:pPr>
            <a:r>
              <a:rPr lang="en" sz="1800">
                <a:latin typeface="Consolas"/>
                <a:ea typeface="Consolas"/>
                <a:cs typeface="Consolas"/>
                <a:sym typeface="Consolas"/>
              </a:rPr>
              <a:t>             public class ChangeTextBehaviorTest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r>
              <a:rPr lang="en" sz="1800" b="1">
                <a:latin typeface="Consolas"/>
                <a:ea typeface="Consolas"/>
                <a:cs typeface="Consolas"/>
                <a:sym typeface="Consolas"/>
              </a:rPr>
              <a:t>@SmallTest </a:t>
            </a:r>
            <a:r>
              <a:rPr lang="en" sz="1800"/>
              <a:t>— Runs in &lt; 60s and uses no external resources</a:t>
            </a:r>
            <a:endParaRPr sz="1800"/>
          </a:p>
          <a:p>
            <a:pPr marL="0" lvl="0" indent="0" algn="l" rtl="0">
              <a:lnSpc>
                <a:spcPct val="150000"/>
              </a:lnSpc>
              <a:spcBef>
                <a:spcPts val="0"/>
              </a:spcBef>
              <a:spcAft>
                <a:spcPts val="0"/>
              </a:spcAft>
              <a:buNone/>
            </a:pPr>
            <a:r>
              <a:rPr lang="en" sz="1800" b="1">
                <a:latin typeface="Consolas"/>
                <a:ea typeface="Consolas"/>
                <a:cs typeface="Consolas"/>
                <a:sym typeface="Consolas"/>
              </a:rPr>
              <a:t>@MediumTest </a:t>
            </a:r>
            <a:r>
              <a:rPr lang="en" sz="1800">
                <a:latin typeface="Consolas"/>
                <a:ea typeface="Consolas"/>
                <a:cs typeface="Consolas"/>
                <a:sym typeface="Consolas"/>
              </a:rPr>
              <a:t>— </a:t>
            </a:r>
            <a:r>
              <a:rPr lang="en" sz="1800"/>
              <a:t>Runs in &lt; 300s, only local network</a:t>
            </a:r>
            <a:endParaRPr sz="1800"/>
          </a:p>
          <a:p>
            <a:pPr marL="0" lvl="0" indent="0" algn="l" rtl="0">
              <a:lnSpc>
                <a:spcPct val="150000"/>
              </a:lnSpc>
              <a:spcBef>
                <a:spcPts val="0"/>
              </a:spcBef>
              <a:spcAft>
                <a:spcPts val="0"/>
              </a:spcAft>
              <a:buNone/>
            </a:pPr>
            <a:r>
              <a:rPr lang="en" sz="1800" b="1">
                <a:latin typeface="Consolas"/>
                <a:ea typeface="Consolas"/>
                <a:cs typeface="Consolas"/>
                <a:sym typeface="Consolas"/>
              </a:rPr>
              <a:t>@LargeTest </a:t>
            </a:r>
            <a:r>
              <a:rPr lang="en" sz="1800">
                <a:latin typeface="Consolas"/>
                <a:ea typeface="Consolas"/>
                <a:cs typeface="Consolas"/>
                <a:sym typeface="Consolas"/>
              </a:rPr>
              <a:t>— </a:t>
            </a:r>
            <a:r>
              <a:rPr lang="en" sz="1800"/>
              <a:t>Runs for a long time and uses many resources</a:t>
            </a:r>
            <a:endParaRPr sz="1800"/>
          </a:p>
          <a:p>
            <a:pPr marL="0" lvl="0" indent="0" algn="l" rtl="0">
              <a:lnSpc>
                <a:spcPct val="115000"/>
              </a:lnSpc>
              <a:spcBef>
                <a:spcPts val="0"/>
              </a:spcBef>
              <a:spcAft>
                <a:spcPts val="0"/>
              </a:spcAft>
              <a:buNone/>
            </a:pPr>
            <a:endParaRPr sz="1800">
              <a:latin typeface="Consolas"/>
              <a:ea typeface="Consolas"/>
              <a:cs typeface="Consolas"/>
              <a:sym typeface="Consolas"/>
            </a:endParaRPr>
          </a:p>
          <a:p>
            <a:pPr marL="0" lvl="0" indent="0" algn="l" rtl="0">
              <a:lnSpc>
                <a:spcPct val="100000"/>
              </a:lnSpc>
              <a:spcBef>
                <a:spcPts val="0"/>
              </a:spcBef>
              <a:spcAft>
                <a:spcPts val="0"/>
              </a:spcAft>
              <a:buNone/>
            </a:pPr>
            <a:endParaRPr sz="1000">
              <a:latin typeface="Consolas"/>
              <a:ea typeface="Consolas"/>
              <a:cs typeface="Consolas"/>
              <a:sym typeface="Consolas"/>
            </a:endParaRPr>
          </a:p>
          <a:p>
            <a:pPr marL="0" lvl="0" indent="0" algn="l" rtl="0">
              <a:lnSpc>
                <a:spcPct val="100000"/>
              </a:lnSpc>
              <a:spcBef>
                <a:spcPts val="0"/>
              </a:spcBef>
              <a:spcAft>
                <a:spcPts val="0"/>
              </a:spcAft>
              <a:buNone/>
            </a:pPr>
            <a:endParaRPr sz="1000">
              <a:latin typeface="Consolas"/>
              <a:ea typeface="Consolas"/>
              <a:cs typeface="Consolas"/>
              <a:sym typeface="Consolas"/>
            </a:endParaRPr>
          </a:p>
        </p:txBody>
      </p:sp>
      <p:sp>
        <p:nvSpPr>
          <p:cNvPr id="533" name="Google Shape;533;p97"/>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Test class definition</a:t>
            </a:r>
            <a:endParaRPr>
              <a:solidFill>
                <a:srgbClr val="FFFFFF"/>
              </a:solidFill>
            </a:endParaRPr>
          </a:p>
        </p:txBody>
      </p:sp>
      <p:sp>
        <p:nvSpPr>
          <p:cNvPr id="534" name="Google Shape;534;p9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8"/>
          <p:cNvSpPr txBox="1">
            <a:spLocks noGrp="1"/>
          </p:cNvSpPr>
          <p:nvPr>
            <p:ph type="body" idx="1"/>
          </p:nvPr>
        </p:nvSpPr>
        <p:spPr>
          <a:xfrm>
            <a:off x="311700" y="1021475"/>
            <a:ext cx="8520600" cy="358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400" dirty="0">
              <a:latin typeface="Consolas"/>
              <a:ea typeface="Consolas"/>
              <a:cs typeface="Consolas"/>
              <a:sym typeface="Consolas"/>
            </a:endParaRPr>
          </a:p>
          <a:p>
            <a:pPr marL="0" lvl="0" indent="0" algn="l" rtl="0">
              <a:lnSpc>
                <a:spcPct val="100000"/>
              </a:lnSpc>
              <a:spcBef>
                <a:spcPts val="0"/>
              </a:spcBef>
              <a:spcAft>
                <a:spcPts val="0"/>
              </a:spcAft>
              <a:buNone/>
            </a:pPr>
            <a:r>
              <a:rPr lang="en" sz="1800" b="1" dirty="0">
                <a:latin typeface="Consolas"/>
                <a:ea typeface="Consolas"/>
                <a:cs typeface="Consolas"/>
                <a:sym typeface="Consolas"/>
              </a:rPr>
              <a:t>@Rule</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 sz="1800" dirty="0">
                <a:latin typeface="Consolas"/>
                <a:ea typeface="Consolas"/>
                <a:cs typeface="Consolas"/>
                <a:sym typeface="Consolas"/>
              </a:rPr>
              <a:t>public </a:t>
            </a:r>
            <a:r>
              <a:rPr lang="en" sz="1800" b="1" dirty="0">
                <a:latin typeface="Consolas"/>
                <a:ea typeface="Consolas"/>
                <a:cs typeface="Consolas"/>
                <a:sym typeface="Consolas"/>
              </a:rPr>
              <a:t>ActivityScenarioRule</a:t>
            </a:r>
            <a:r>
              <a:rPr lang="en" sz="1800" dirty="0">
                <a:latin typeface="Consolas"/>
                <a:ea typeface="Consolas"/>
                <a:cs typeface="Consolas"/>
                <a:sym typeface="Consolas"/>
              </a:rPr>
              <a:t>&lt;MainActivity&gt; mActivityRule = </a:t>
            </a: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 sz="1800" dirty="0">
                <a:latin typeface="Consolas"/>
                <a:ea typeface="Consolas"/>
                <a:cs typeface="Consolas"/>
                <a:sym typeface="Consolas"/>
              </a:rPr>
              <a:t>    new ActivityScenarioRule&lt;&gt;(</a:t>
            </a:r>
            <a:r>
              <a:rPr lang="en" sz="1800" b="1" dirty="0">
                <a:latin typeface="Consolas"/>
                <a:ea typeface="Consolas"/>
                <a:cs typeface="Consolas"/>
                <a:sym typeface="Consolas"/>
              </a:rPr>
              <a:t>MainActivity.class</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None/>
            </a:pPr>
            <a:endParaRPr sz="1400" dirty="0">
              <a:latin typeface="Consolas"/>
              <a:ea typeface="Consolas"/>
              <a:cs typeface="Consolas"/>
              <a:sym typeface="Consolas"/>
            </a:endParaRPr>
          </a:p>
          <a:p>
            <a:pPr marL="0" lvl="0" indent="0" algn="l" rtl="0">
              <a:lnSpc>
                <a:spcPct val="100000"/>
              </a:lnSpc>
              <a:spcBef>
                <a:spcPts val="0"/>
              </a:spcBef>
              <a:spcAft>
                <a:spcPts val="0"/>
              </a:spcAft>
              <a:buNone/>
            </a:pPr>
            <a:endParaRPr sz="1400" dirty="0">
              <a:latin typeface="Consolas"/>
              <a:ea typeface="Consolas"/>
              <a:cs typeface="Consolas"/>
              <a:sym typeface="Consolas"/>
            </a:endParaRPr>
          </a:p>
          <a:p>
            <a:pPr marL="0" lvl="0" indent="0" algn="l" rtl="0">
              <a:lnSpc>
                <a:spcPct val="100000"/>
              </a:lnSpc>
              <a:spcBef>
                <a:spcPts val="0"/>
              </a:spcBef>
              <a:spcAft>
                <a:spcPts val="0"/>
              </a:spcAft>
              <a:buNone/>
            </a:pPr>
            <a:endParaRPr sz="14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400" dirty="0">
              <a:latin typeface="Consolas"/>
              <a:ea typeface="Consolas"/>
              <a:cs typeface="Consolas"/>
              <a:sym typeface="Consolas"/>
            </a:endParaRPr>
          </a:p>
          <a:p>
            <a:pPr marL="0" lvl="0" indent="0" algn="l" rtl="0">
              <a:lnSpc>
                <a:spcPct val="100000"/>
              </a:lnSpc>
              <a:spcBef>
                <a:spcPts val="0"/>
              </a:spcBef>
              <a:spcAft>
                <a:spcPts val="0"/>
              </a:spcAft>
              <a:buNone/>
            </a:pPr>
            <a:r>
              <a:rPr lang="en" sz="1400" dirty="0">
                <a:latin typeface="Consolas"/>
                <a:ea typeface="Consolas"/>
                <a:cs typeface="Consolas"/>
                <a:sym typeface="Consolas"/>
              </a:rPr>
              <a:t> </a:t>
            </a:r>
            <a:endParaRPr sz="1000" dirty="0">
              <a:latin typeface="Consolas"/>
              <a:ea typeface="Consolas"/>
              <a:cs typeface="Consolas"/>
              <a:sym typeface="Consolas"/>
            </a:endParaRPr>
          </a:p>
        </p:txBody>
      </p:sp>
      <p:sp>
        <p:nvSpPr>
          <p:cNvPr id="540" name="Google Shape;540;p9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@Rule specifies the context of testing</a:t>
            </a:r>
            <a:endParaRPr>
              <a:solidFill>
                <a:srgbClr val="FFFFFF"/>
              </a:solidFill>
            </a:endParaRPr>
          </a:p>
        </p:txBody>
      </p:sp>
      <p:sp>
        <p:nvSpPr>
          <p:cNvPr id="541" name="Google Shape;541;p9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9"/>
          <p:cNvSpPr txBox="1">
            <a:spLocks noGrp="1"/>
          </p:cNvSpPr>
          <p:nvPr>
            <p:ph type="body" idx="1"/>
          </p:nvPr>
        </p:nvSpPr>
        <p:spPr>
          <a:xfrm>
            <a:off x="311700" y="1021475"/>
            <a:ext cx="8520600" cy="358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r>
              <a:rPr lang="en" sz="1800" b="1">
                <a:latin typeface="Consolas"/>
                <a:ea typeface="Consolas"/>
                <a:cs typeface="Consolas"/>
                <a:sym typeface="Consolas"/>
              </a:rPr>
              <a:t>@Before</a:t>
            </a:r>
            <a:endParaRPr sz="1800" b="1">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public void initValidString() {</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    mStringToBetyped = "Espresso";</a:t>
            </a:r>
            <a:endParaRPr sz="1800">
              <a:latin typeface="Consolas"/>
              <a:ea typeface="Consolas"/>
              <a:cs typeface="Consolas"/>
              <a:sym typeface="Consolas"/>
            </a:endParaRPr>
          </a:p>
          <a:p>
            <a:pPr marL="0" lvl="0" indent="0" algn="l" rtl="0">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50000"/>
              </a:lnSpc>
              <a:spcBef>
                <a:spcPts val="0"/>
              </a:spcBef>
              <a:spcAft>
                <a:spcPts val="0"/>
              </a:spcAft>
              <a:buNone/>
            </a:pPr>
            <a:r>
              <a:rPr lang="en" sz="1800" b="1">
                <a:latin typeface="Consolas"/>
                <a:ea typeface="Consolas"/>
                <a:cs typeface="Consolas"/>
                <a:sym typeface="Consolas"/>
              </a:rPr>
              <a:t>@Before </a:t>
            </a:r>
            <a:r>
              <a:rPr lang="en" sz="1800">
                <a:latin typeface="Consolas"/>
                <a:ea typeface="Consolas"/>
                <a:cs typeface="Consolas"/>
                <a:sym typeface="Consolas"/>
              </a:rPr>
              <a:t>—</a:t>
            </a:r>
            <a:r>
              <a:rPr lang="en" sz="1800"/>
              <a:t> Setup, initializations </a:t>
            </a:r>
            <a:endParaRPr sz="1800"/>
          </a:p>
          <a:p>
            <a:pPr marL="0" lvl="0" indent="0" algn="l" rtl="0">
              <a:lnSpc>
                <a:spcPct val="150000"/>
              </a:lnSpc>
              <a:spcBef>
                <a:spcPts val="0"/>
              </a:spcBef>
              <a:spcAft>
                <a:spcPts val="0"/>
              </a:spcAft>
              <a:buNone/>
            </a:pPr>
            <a:r>
              <a:rPr lang="en" sz="1800" b="1">
                <a:latin typeface="Consolas"/>
                <a:ea typeface="Consolas"/>
                <a:cs typeface="Consolas"/>
                <a:sym typeface="Consolas"/>
              </a:rPr>
              <a:t>@After </a:t>
            </a:r>
            <a:r>
              <a:rPr lang="en" sz="1800">
                <a:latin typeface="Consolas"/>
                <a:ea typeface="Consolas"/>
                <a:cs typeface="Consolas"/>
                <a:sym typeface="Consolas"/>
              </a:rPr>
              <a:t>— </a:t>
            </a:r>
            <a:r>
              <a:rPr lang="en" sz="1800"/>
              <a:t>Teardown, freeing resources</a:t>
            </a: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000">
              <a:latin typeface="Consolas"/>
              <a:ea typeface="Consolas"/>
              <a:cs typeface="Consolas"/>
              <a:sym typeface="Consolas"/>
            </a:endParaRPr>
          </a:p>
          <a:p>
            <a:pPr marL="0" lvl="0" indent="0" algn="l" rtl="0">
              <a:lnSpc>
                <a:spcPct val="100000"/>
              </a:lnSpc>
              <a:spcBef>
                <a:spcPts val="0"/>
              </a:spcBef>
              <a:spcAft>
                <a:spcPts val="0"/>
              </a:spcAft>
              <a:buNone/>
            </a:pPr>
            <a:endParaRPr sz="1000">
              <a:latin typeface="Consolas"/>
              <a:ea typeface="Consolas"/>
              <a:cs typeface="Consolas"/>
              <a:sym typeface="Consolas"/>
            </a:endParaRPr>
          </a:p>
        </p:txBody>
      </p:sp>
      <p:sp>
        <p:nvSpPr>
          <p:cNvPr id="547" name="Google Shape;547;p99"/>
          <p:cNvSpPr txBox="1">
            <a:spLocks noGrp="1"/>
          </p:cNvSpPr>
          <p:nvPr>
            <p:ph type="title"/>
          </p:nvPr>
        </p:nvSpPr>
        <p:spPr>
          <a:xfrm>
            <a:off x="112725" y="170825"/>
            <a:ext cx="8856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@Before and @After set up and tear down</a:t>
            </a:r>
            <a:endParaRPr>
              <a:solidFill>
                <a:srgbClr val="FFFFFF"/>
              </a:solidFill>
            </a:endParaRPr>
          </a:p>
        </p:txBody>
      </p:sp>
      <p:sp>
        <p:nvSpPr>
          <p:cNvPr id="548" name="Google Shape;548;p9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00"/>
          <p:cNvSpPr txBox="1">
            <a:spLocks noGrp="1"/>
          </p:cNvSpPr>
          <p:nvPr>
            <p:ph type="body" idx="1"/>
          </p:nvPr>
        </p:nvSpPr>
        <p:spPr>
          <a:xfrm>
            <a:off x="311700" y="1021475"/>
            <a:ext cx="8520600" cy="358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endParaRPr sz="1400">
              <a:latin typeface="Consolas"/>
              <a:ea typeface="Consolas"/>
              <a:cs typeface="Consolas"/>
              <a:sym typeface="Consolas"/>
            </a:endParaRPr>
          </a:p>
          <a:p>
            <a:pPr marL="0" lvl="0" indent="0" algn="l" rtl="0">
              <a:lnSpc>
                <a:spcPct val="100000"/>
              </a:lnSpc>
              <a:spcBef>
                <a:spcPts val="0"/>
              </a:spcBef>
              <a:spcAft>
                <a:spcPts val="0"/>
              </a:spcAft>
              <a:buNone/>
            </a:pPr>
            <a:r>
              <a:rPr lang="en" b="1">
                <a:latin typeface="Consolas"/>
                <a:ea typeface="Consolas"/>
                <a:cs typeface="Consolas"/>
                <a:sym typeface="Consolas"/>
              </a:rPr>
              <a:t>@Test</a:t>
            </a:r>
            <a:endParaRPr b="1">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public void changeText_sameActivity()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 1. Find a View</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 2. Perform an action</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 3. Verify action was taken, assert result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0" lvl="0" indent="0" algn="l" rtl="0">
              <a:lnSpc>
                <a:spcPct val="100000"/>
              </a:lnSpc>
              <a:spcBef>
                <a:spcPts val="0"/>
              </a:spcBef>
              <a:spcAft>
                <a:spcPts val="0"/>
              </a:spcAft>
              <a:buNone/>
            </a:pPr>
            <a:endParaRPr sz="1000">
              <a:latin typeface="Consolas"/>
              <a:ea typeface="Consolas"/>
              <a:cs typeface="Consolas"/>
              <a:sym typeface="Consolas"/>
            </a:endParaRPr>
          </a:p>
        </p:txBody>
      </p:sp>
      <p:sp>
        <p:nvSpPr>
          <p:cNvPr id="554" name="Google Shape;554;p10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@Test method structure</a:t>
            </a:r>
            <a:endParaRPr>
              <a:solidFill>
                <a:srgbClr val="FFFFFF"/>
              </a:solidFill>
            </a:endParaRPr>
          </a:p>
        </p:txBody>
      </p:sp>
      <p:sp>
        <p:nvSpPr>
          <p:cNvPr id="555" name="Google Shape;555;p10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01"/>
          <p:cNvSpPr txBox="1">
            <a:spLocks noGrp="1"/>
          </p:cNvSpPr>
          <p:nvPr>
            <p:ph type="body" idx="1"/>
          </p:nvPr>
        </p:nvSpPr>
        <p:spPr>
          <a:xfrm>
            <a:off x="311700" y="1113675"/>
            <a:ext cx="8520600" cy="3503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t>“Hamcrest” an anagram of “Matchers”</a:t>
            </a:r>
            <a:endParaRPr dirty="0"/>
          </a:p>
          <a:p>
            <a:pPr marL="457200" lvl="0" indent="-381000" algn="l" rtl="0">
              <a:spcBef>
                <a:spcPts val="1000"/>
              </a:spcBef>
              <a:spcAft>
                <a:spcPts val="0"/>
              </a:spcAft>
              <a:buSzPts val="2400"/>
              <a:buChar char="●"/>
            </a:pPr>
            <a:r>
              <a:rPr lang="en" dirty="0"/>
              <a:t>Framework for creating custom matchers and assertions</a:t>
            </a:r>
            <a:endParaRPr dirty="0"/>
          </a:p>
          <a:p>
            <a:pPr marL="457200" lvl="0" indent="-381000" algn="l" rtl="0">
              <a:spcBef>
                <a:spcPts val="1000"/>
              </a:spcBef>
              <a:spcAft>
                <a:spcPts val="0"/>
              </a:spcAft>
              <a:buSzPts val="2400"/>
              <a:buChar char="●"/>
            </a:pPr>
            <a:r>
              <a:rPr lang="en" dirty="0"/>
              <a:t>Match rules defined declaratively</a:t>
            </a:r>
            <a:endParaRPr dirty="0"/>
          </a:p>
          <a:p>
            <a:pPr marL="457200" lvl="0" indent="-381000" algn="l" rtl="0">
              <a:spcBef>
                <a:spcPts val="1000"/>
              </a:spcBef>
              <a:spcAft>
                <a:spcPts val="0"/>
              </a:spcAft>
              <a:buSzPts val="2400"/>
              <a:buChar char="●"/>
            </a:pPr>
            <a:r>
              <a:rPr lang="en" dirty="0"/>
              <a:t>Enables precise testing</a:t>
            </a:r>
            <a:endParaRPr dirty="0"/>
          </a:p>
        </p:txBody>
      </p:sp>
      <p:sp>
        <p:nvSpPr>
          <p:cNvPr id="561" name="Google Shape;561;p10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"Hamcrest" simplifies tests </a:t>
            </a:r>
            <a:endParaRPr>
              <a:solidFill>
                <a:srgbClr val="FFFFFF"/>
              </a:solidFill>
            </a:endParaRPr>
          </a:p>
        </p:txBody>
      </p:sp>
      <p:sp>
        <p:nvSpPr>
          <p:cNvPr id="562" name="Google Shape;562;p10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02"/>
          <p:cNvSpPr txBox="1">
            <a:spLocks noGrp="1"/>
          </p:cNvSpPr>
          <p:nvPr>
            <p:ph type="body" idx="1"/>
          </p:nvPr>
        </p:nvSpPr>
        <p:spPr>
          <a:xfrm>
            <a:off x="311700" y="1113675"/>
            <a:ext cx="8520600" cy="3503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dirty="0">
              <a:solidFill>
                <a:schemeClr val="dk1"/>
              </a:solidFill>
            </a:endParaRPr>
          </a:p>
          <a:p>
            <a:pPr marL="457200" lvl="0" indent="-381000" algn="l" rtl="0">
              <a:spcBef>
                <a:spcPts val="1000"/>
              </a:spcBef>
              <a:spcAft>
                <a:spcPts val="0"/>
              </a:spcAft>
              <a:buSzPts val="2400"/>
              <a:buChar char="●"/>
            </a:pPr>
            <a:r>
              <a:rPr lang="en-US" dirty="0" err="1"/>
              <a:t>ViewMatchers</a:t>
            </a:r>
            <a:r>
              <a:rPr lang="en-US" dirty="0"/>
              <a:t>: </a:t>
            </a:r>
            <a:r>
              <a:rPr lang="en-US" dirty="0" err="1"/>
              <a:t>Hamcrest</a:t>
            </a:r>
            <a:r>
              <a:rPr lang="en-US" dirty="0"/>
              <a:t> matcher expressions in the </a:t>
            </a:r>
            <a:r>
              <a:rPr lang="en-US" dirty="0" err="1"/>
              <a:t>ViewMatchers</a:t>
            </a:r>
            <a:r>
              <a:rPr lang="en-US" dirty="0"/>
              <a:t> class that lets you find a View in the current View hierarchy so that you can examine something or perform some action.</a:t>
            </a:r>
          </a:p>
          <a:p>
            <a:pPr marL="457200" lvl="0" indent="-381000" algn="l" rtl="0">
              <a:spcBef>
                <a:spcPts val="1000"/>
              </a:spcBef>
              <a:spcAft>
                <a:spcPts val="0"/>
              </a:spcAft>
              <a:buSzPts val="2400"/>
              <a:buChar char="●"/>
            </a:pPr>
            <a:r>
              <a:rPr lang="en-US" dirty="0" err="1"/>
              <a:t>ViewActions</a:t>
            </a:r>
            <a:r>
              <a:rPr lang="en-US" dirty="0"/>
              <a:t>: </a:t>
            </a:r>
            <a:r>
              <a:rPr lang="en-US" dirty="0" err="1"/>
              <a:t>Hamcrest</a:t>
            </a:r>
            <a:r>
              <a:rPr lang="en-US" dirty="0"/>
              <a:t> action expressions in the </a:t>
            </a:r>
            <a:r>
              <a:rPr lang="en-US" dirty="0" err="1"/>
              <a:t>ViewActions</a:t>
            </a:r>
            <a:r>
              <a:rPr lang="en-US" dirty="0"/>
              <a:t> class that lets you perform an action on a View found by a </a:t>
            </a:r>
            <a:r>
              <a:rPr lang="en-US" dirty="0" err="1"/>
              <a:t>ViewMatcher</a:t>
            </a:r>
            <a:r>
              <a:rPr lang="en-US" dirty="0"/>
              <a:t>.</a:t>
            </a:r>
          </a:p>
          <a:p>
            <a:pPr marL="457200" lvl="0" indent="-381000" algn="l" rtl="0">
              <a:spcBef>
                <a:spcPts val="1000"/>
              </a:spcBef>
              <a:spcAft>
                <a:spcPts val="0"/>
              </a:spcAft>
              <a:buSzPts val="2400"/>
              <a:buChar char="●"/>
            </a:pPr>
            <a:r>
              <a:rPr lang="en-US" dirty="0" err="1"/>
              <a:t>ViewAssertions</a:t>
            </a:r>
            <a:r>
              <a:rPr lang="en-US" dirty="0"/>
              <a:t>: </a:t>
            </a:r>
            <a:r>
              <a:rPr lang="en-US" dirty="0" err="1"/>
              <a:t>Hamcrest</a:t>
            </a:r>
            <a:r>
              <a:rPr lang="en-US" dirty="0"/>
              <a:t> assertion expressions in the </a:t>
            </a:r>
            <a:r>
              <a:rPr lang="en-US" dirty="0" err="1"/>
              <a:t>ViewAssertions</a:t>
            </a:r>
            <a:r>
              <a:rPr lang="en-US" dirty="0"/>
              <a:t> class that lets you assert or check the state of a View found by a </a:t>
            </a:r>
            <a:r>
              <a:rPr lang="en-US" dirty="0" err="1"/>
              <a:t>ViewMatcher</a:t>
            </a:r>
            <a:endParaRPr dirty="0">
              <a:solidFill>
                <a:schemeClr val="dk1"/>
              </a:solidFill>
            </a:endParaRPr>
          </a:p>
        </p:txBody>
      </p:sp>
      <p:sp>
        <p:nvSpPr>
          <p:cNvPr id="568" name="Google Shape;568;p10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Hamcrest Matchers </a:t>
            </a:r>
            <a:endParaRPr>
              <a:solidFill>
                <a:srgbClr val="FFFFFF"/>
              </a:solidFill>
            </a:endParaRPr>
          </a:p>
        </p:txBody>
      </p:sp>
      <p:sp>
        <p:nvSpPr>
          <p:cNvPr id="569" name="Google Shape;569;p10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02"/>
          <p:cNvSpPr txBox="1">
            <a:spLocks noGrp="1"/>
          </p:cNvSpPr>
          <p:nvPr>
            <p:ph type="body" idx="1"/>
          </p:nvPr>
        </p:nvSpPr>
        <p:spPr>
          <a:xfrm>
            <a:off x="311700" y="1113675"/>
            <a:ext cx="8520600" cy="3503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dirty="0">
              <a:solidFill>
                <a:schemeClr val="dk1"/>
              </a:solidFill>
            </a:endParaRPr>
          </a:p>
          <a:p>
            <a:pPr marL="457200" lvl="0" indent="-381000" algn="l" rtl="0">
              <a:spcBef>
                <a:spcPts val="1000"/>
              </a:spcBef>
              <a:spcAft>
                <a:spcPts val="0"/>
              </a:spcAft>
              <a:buSzPts val="2400"/>
              <a:buChar char="●"/>
            </a:pPr>
            <a:r>
              <a:rPr lang="en" dirty="0"/>
              <a:t>ViewMatcher — find Views by id, content, focus, hierarchy</a:t>
            </a:r>
            <a:endParaRPr dirty="0"/>
          </a:p>
          <a:p>
            <a:pPr marL="457200" lvl="0" indent="-381000" algn="l" rtl="0">
              <a:spcBef>
                <a:spcPts val="1000"/>
              </a:spcBef>
              <a:spcAft>
                <a:spcPts val="0"/>
              </a:spcAft>
              <a:buSzPts val="2400"/>
              <a:buChar char="●"/>
            </a:pPr>
            <a:r>
              <a:rPr lang="en" dirty="0"/>
              <a:t>ViewAction — perform an action on a view</a:t>
            </a:r>
            <a:endParaRPr dirty="0"/>
          </a:p>
          <a:p>
            <a:pPr marL="457200" lvl="0" indent="-381000" algn="l" rtl="0">
              <a:spcBef>
                <a:spcPts val="1000"/>
              </a:spcBef>
              <a:spcAft>
                <a:spcPts val="0"/>
              </a:spcAft>
              <a:buSzPts val="2400"/>
              <a:buChar char="●"/>
            </a:pPr>
            <a:r>
              <a:rPr lang="en" dirty="0"/>
              <a:t>ViewAssertion — assert state and verify the result</a:t>
            </a:r>
          </a:p>
          <a:p>
            <a:pPr marL="457200" lvl="0" indent="-381000" algn="l" rtl="0">
              <a:spcBef>
                <a:spcPts val="1000"/>
              </a:spcBef>
              <a:spcAft>
                <a:spcPts val="0"/>
              </a:spcAft>
              <a:buSzPts val="2400"/>
              <a:buChar char="●"/>
            </a:pPr>
            <a:endParaRPr dirty="0">
              <a:solidFill>
                <a:schemeClr val="dk1"/>
              </a:solidFill>
            </a:endParaRPr>
          </a:p>
        </p:txBody>
      </p:sp>
      <p:sp>
        <p:nvSpPr>
          <p:cNvPr id="568" name="Google Shape;568;p10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Hamcrest Matchers </a:t>
            </a:r>
            <a:endParaRPr>
              <a:solidFill>
                <a:srgbClr val="FFFFFF"/>
              </a:solidFill>
            </a:endParaRPr>
          </a:p>
        </p:txBody>
      </p:sp>
      <p:sp>
        <p:nvSpPr>
          <p:cNvPr id="569" name="Google Shape;569;p10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1057083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3"/>
          <p:cNvSpPr txBox="1">
            <a:spLocks noGrp="1"/>
          </p:cNvSpPr>
          <p:nvPr>
            <p:ph type="body" idx="1"/>
          </p:nvPr>
        </p:nvSpPr>
        <p:spPr>
          <a:xfrm>
            <a:off x="311700" y="1018200"/>
            <a:ext cx="8520600" cy="35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latin typeface="Consolas"/>
                <a:ea typeface="Consolas"/>
                <a:cs typeface="Consolas"/>
                <a:sym typeface="Consolas"/>
              </a:rPr>
              <a:t>@Test</a:t>
            </a:r>
            <a:endParaRPr sz="1800" b="1"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public void changeText_sameActivity()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a:latin typeface="Consolas"/>
                <a:ea typeface="Consolas"/>
                <a:cs typeface="Consolas"/>
                <a:sym typeface="Consolas"/>
              </a:rPr>
              <a:t>/</a:t>
            </a:r>
            <a:r>
              <a:rPr lang="en" sz="1800" dirty="0">
                <a:latin typeface="Consolas"/>
                <a:ea typeface="Consolas"/>
                <a:cs typeface="Consolas"/>
                <a:sym typeface="Consolas"/>
              </a:rPr>
              <a:t>/ 1. Find view by Id</a:t>
            </a:r>
            <a:endParaRPr sz="1800" dirty="0">
              <a:latin typeface="Consolas"/>
              <a:ea typeface="Consolas"/>
              <a:cs typeface="Consolas"/>
              <a:sym typeface="Consolas"/>
            </a:endParaRPr>
          </a:p>
          <a:p>
            <a:pPr marL="0" lvl="0" indent="0" algn="l" rtl="0">
              <a:spcBef>
                <a:spcPts val="0"/>
              </a:spcBef>
              <a:spcAft>
                <a:spcPts val="0"/>
              </a:spcAft>
              <a:buNone/>
            </a:pPr>
            <a:r>
              <a:rPr lang="en" sz="1800" dirty="0">
                <a:latin typeface="Consolas"/>
                <a:ea typeface="Consolas"/>
                <a:cs typeface="Consolas"/>
                <a:sym typeface="Consolas"/>
              </a:rPr>
              <a:t>    </a:t>
            </a:r>
            <a:r>
              <a:rPr lang="en" sz="1800" b="1" dirty="0">
                <a:latin typeface="Consolas"/>
                <a:ea typeface="Consolas"/>
                <a:cs typeface="Consolas"/>
                <a:sym typeface="Consolas"/>
              </a:rPr>
              <a:t>onView(withId</a:t>
            </a:r>
            <a:r>
              <a:rPr lang="en" sz="1800" dirty="0">
                <a:latin typeface="Consolas"/>
                <a:ea typeface="Consolas"/>
                <a:cs typeface="Consolas"/>
                <a:sym typeface="Consolas"/>
              </a:rPr>
              <a:t>(R.id.editTextUserInput)) </a:t>
            </a:r>
            <a:endParaRPr sz="1800" dirty="0">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latin typeface="Consolas"/>
                <a:ea typeface="Consolas"/>
                <a:cs typeface="Consolas"/>
                <a:sym typeface="Consolas"/>
              </a:rPr>
              <a:t>    // 2. Perform action—type string and click button</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a:latin typeface="Consolas"/>
                <a:ea typeface="Consolas"/>
                <a:cs typeface="Consolas"/>
                <a:sym typeface="Consolas"/>
              </a:rPr>
              <a:t>.perform(typeText</a:t>
            </a:r>
            <a:r>
              <a:rPr lang="en" sz="1800" dirty="0">
                <a:latin typeface="Consolas"/>
                <a:ea typeface="Consolas"/>
                <a:cs typeface="Consolas"/>
                <a:sym typeface="Consolas"/>
              </a:rPr>
              <a:t>(mStringToBetyped), closeSoftKeyboard());</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onView(withId(R.id.changeTextBt))</a:t>
            </a:r>
            <a:r>
              <a:rPr lang="en" sz="1800" b="1" dirty="0">
                <a:latin typeface="Consolas"/>
                <a:ea typeface="Consolas"/>
                <a:cs typeface="Consolas"/>
                <a:sym typeface="Consolas"/>
              </a:rPr>
              <a:t>.perform(click()</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latin typeface="Consolas"/>
                <a:ea typeface="Consolas"/>
                <a:cs typeface="Consolas"/>
                <a:sym typeface="Consolas"/>
              </a:rPr>
              <a:t>    // 3. Check that the text was changed</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onView(withId(R.id.textToBeChanged))</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a:latin typeface="Consolas"/>
                <a:ea typeface="Consolas"/>
                <a:cs typeface="Consolas"/>
                <a:sym typeface="Consolas"/>
              </a:rPr>
              <a:t>.check(matches</a:t>
            </a:r>
            <a:r>
              <a:rPr lang="en" sz="1800" dirty="0">
                <a:latin typeface="Consolas"/>
                <a:ea typeface="Consolas"/>
                <a:cs typeface="Consolas"/>
                <a:sym typeface="Consolas"/>
              </a:rPr>
              <a:t>(withText(mStringToBetyped)));</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575" name="Google Shape;575;p103"/>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rPr>
              <a:t>Basic example test</a:t>
            </a:r>
            <a:endParaRPr>
              <a:solidFill>
                <a:srgbClr val="FFFFFF"/>
              </a:solidFill>
            </a:endParaRPr>
          </a:p>
        </p:txBody>
      </p:sp>
      <p:sp>
        <p:nvSpPr>
          <p:cNvPr id="576" name="Google Shape;576;p10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F90A-68F4-4C55-8436-E409CD486DA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A079D64-B298-4A74-8C3E-97F2076493B2}"/>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A0337EFB-A0E3-4DBC-9129-F7FECB6FAA94}"/>
              </a:ext>
            </a:extLst>
          </p:cNvPr>
          <p:cNvPicPr>
            <a:picLocks noChangeAspect="1"/>
          </p:cNvPicPr>
          <p:nvPr/>
        </p:nvPicPr>
        <p:blipFill>
          <a:blip r:embed="rId2"/>
          <a:stretch>
            <a:fillRect/>
          </a:stretch>
        </p:blipFill>
        <p:spPr>
          <a:xfrm>
            <a:off x="567559" y="445025"/>
            <a:ext cx="8024648" cy="4253450"/>
          </a:xfrm>
          <a:prstGeom prst="rect">
            <a:avLst/>
          </a:prstGeom>
        </p:spPr>
      </p:pic>
    </p:spTree>
    <p:extLst>
      <p:ext uri="{BB962C8B-B14F-4D97-AF65-F5344CB8AC3E}">
        <p14:creationId xmlns:p14="http://schemas.microsoft.com/office/powerpoint/2010/main" val="7228109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04"/>
          <p:cNvSpPr txBox="1">
            <a:spLocks noGrp="1"/>
          </p:cNvSpPr>
          <p:nvPr>
            <p:ph type="body" idx="1"/>
          </p:nvPr>
        </p:nvSpPr>
        <p:spPr>
          <a:xfrm>
            <a:off x="311700" y="1113675"/>
            <a:ext cx="8520600" cy="35031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1"/>
              </a:buClr>
              <a:buSzPts val="2000"/>
              <a:buChar char="●"/>
            </a:pPr>
            <a:r>
              <a:rPr lang="en" sz="2000" dirty="0">
                <a:solidFill>
                  <a:schemeClr val="dk1"/>
                </a:solidFill>
                <a:latin typeface="Consolas"/>
                <a:ea typeface="Consolas"/>
                <a:cs typeface="Consolas"/>
                <a:sym typeface="Consolas"/>
              </a:rPr>
              <a:t>withId() </a:t>
            </a:r>
            <a:r>
              <a:rPr lang="en" sz="2000" dirty="0">
                <a:solidFill>
                  <a:schemeClr val="dk1"/>
                </a:solidFill>
              </a:rPr>
              <a:t>— find a view with the specified Android id</a:t>
            </a:r>
            <a:endParaRPr sz="2000" dirty="0">
              <a:solidFill>
                <a:schemeClr val="dk1"/>
              </a:solidFill>
            </a:endParaRPr>
          </a:p>
          <a:p>
            <a:pPr marL="914400" lvl="1" indent="-355600" algn="l" rtl="0">
              <a:spcBef>
                <a:spcPts val="1000"/>
              </a:spcBef>
              <a:spcAft>
                <a:spcPts val="0"/>
              </a:spcAft>
              <a:buClr>
                <a:srgbClr val="000000"/>
              </a:buClr>
              <a:buSzPts val="2000"/>
              <a:buChar char="○"/>
            </a:pPr>
            <a:r>
              <a:rPr lang="en" sz="1800" b="1" dirty="0">
                <a:solidFill>
                  <a:schemeClr val="tx1"/>
                </a:solidFill>
                <a:latin typeface="Consolas"/>
                <a:ea typeface="Consolas"/>
                <a:cs typeface="Consolas"/>
                <a:sym typeface="Consolas"/>
              </a:rPr>
              <a:t>onView(withId</a:t>
            </a:r>
            <a:r>
              <a:rPr lang="en" sz="1800" dirty="0">
                <a:solidFill>
                  <a:schemeClr val="tx1"/>
                </a:solidFill>
                <a:latin typeface="Consolas"/>
                <a:ea typeface="Consolas"/>
                <a:cs typeface="Consolas"/>
                <a:sym typeface="Consolas"/>
              </a:rPr>
              <a:t>(R.id.editTextUserInput))</a:t>
            </a:r>
            <a:endParaRPr sz="2000" dirty="0">
              <a:solidFill>
                <a:schemeClr val="tx1"/>
              </a:solidFill>
            </a:endParaRPr>
          </a:p>
          <a:p>
            <a:pPr marL="457200" marR="0" lvl="0" indent="-355600" algn="l" rtl="0">
              <a:lnSpc>
                <a:spcPct val="115000"/>
              </a:lnSpc>
              <a:spcBef>
                <a:spcPts val="1000"/>
              </a:spcBef>
              <a:spcAft>
                <a:spcPts val="0"/>
              </a:spcAft>
              <a:buClr>
                <a:schemeClr val="dk1"/>
              </a:buClr>
              <a:buSzPts val="2000"/>
              <a:buChar char="●"/>
            </a:pPr>
            <a:r>
              <a:rPr lang="en" sz="2000" dirty="0">
                <a:solidFill>
                  <a:schemeClr val="dk1"/>
                </a:solidFill>
                <a:latin typeface="Consolas"/>
                <a:ea typeface="Consolas"/>
                <a:cs typeface="Consolas"/>
                <a:sym typeface="Consolas"/>
              </a:rPr>
              <a:t>withText() </a:t>
            </a:r>
            <a:r>
              <a:rPr lang="en" sz="2000" dirty="0">
                <a:solidFill>
                  <a:schemeClr val="dk1"/>
                </a:solidFill>
              </a:rPr>
              <a:t>— find a view with specific text</a:t>
            </a:r>
            <a:endParaRPr sz="2000" dirty="0">
              <a:solidFill>
                <a:schemeClr val="dk1"/>
              </a:solidFill>
            </a:endParaRPr>
          </a:p>
          <a:p>
            <a:pPr marL="457200" marR="0" lvl="0" indent="-355600" algn="l" rtl="0">
              <a:lnSpc>
                <a:spcPct val="115000"/>
              </a:lnSpc>
              <a:spcBef>
                <a:spcPts val="1000"/>
              </a:spcBef>
              <a:spcAft>
                <a:spcPts val="0"/>
              </a:spcAft>
              <a:buClr>
                <a:schemeClr val="dk1"/>
              </a:buClr>
              <a:buSzPts val="2000"/>
              <a:buChar char="●"/>
            </a:pPr>
            <a:r>
              <a:rPr lang="en" sz="2000" dirty="0">
                <a:solidFill>
                  <a:schemeClr val="dk1"/>
                </a:solidFill>
                <a:latin typeface="Consolas"/>
                <a:ea typeface="Consolas"/>
                <a:cs typeface="Consolas"/>
                <a:sym typeface="Consolas"/>
              </a:rPr>
              <a:t>allOf() </a:t>
            </a:r>
            <a:r>
              <a:rPr lang="en" sz="2000" dirty="0">
                <a:solidFill>
                  <a:schemeClr val="dk1"/>
                </a:solidFill>
              </a:rPr>
              <a:t>— find a view to that matches multiple conditions</a:t>
            </a:r>
            <a:endParaRPr sz="2000" dirty="0">
              <a:solidFill>
                <a:schemeClr val="dk1"/>
              </a:solidFill>
            </a:endParaRPr>
          </a:p>
          <a:p>
            <a:pPr marL="457200" marR="0" lvl="0" indent="-355600" algn="l" rtl="0">
              <a:lnSpc>
                <a:spcPct val="115000"/>
              </a:lnSpc>
              <a:spcBef>
                <a:spcPts val="1000"/>
              </a:spcBef>
              <a:spcAft>
                <a:spcPts val="0"/>
              </a:spcAft>
              <a:buClr>
                <a:schemeClr val="dk1"/>
              </a:buClr>
              <a:buSzPts val="2000"/>
              <a:buChar char="●"/>
            </a:pPr>
            <a:r>
              <a:rPr lang="en" sz="2000" dirty="0">
                <a:solidFill>
                  <a:schemeClr val="dk1"/>
                </a:solidFill>
              </a:rPr>
              <a:t>Example: Find a visible list item with the given text:</a:t>
            </a:r>
            <a:endParaRPr sz="1800" dirty="0">
              <a:solidFill>
                <a:schemeClr val="dk1"/>
              </a:solidFill>
              <a:latin typeface="Consolas"/>
              <a:ea typeface="Consolas"/>
              <a:cs typeface="Consolas"/>
              <a:sym typeface="Consolas"/>
            </a:endParaRPr>
          </a:p>
          <a:p>
            <a:pPr marL="457200" lvl="0" indent="0" algn="l" rtl="0">
              <a:spcBef>
                <a:spcPts val="1000"/>
              </a:spcBef>
              <a:spcAft>
                <a:spcPts val="0"/>
              </a:spcAft>
              <a:buNone/>
            </a:pPr>
            <a:r>
              <a:rPr lang="en" sz="1800" dirty="0">
                <a:solidFill>
                  <a:schemeClr val="dk1"/>
                </a:solidFill>
                <a:latin typeface="Consolas"/>
                <a:ea typeface="Consolas"/>
                <a:cs typeface="Consolas"/>
                <a:sym typeface="Consolas"/>
              </a:rPr>
              <a:t>onView(</a:t>
            </a:r>
            <a:r>
              <a:rPr lang="en" sz="1800" b="1" dirty="0">
                <a:solidFill>
                  <a:schemeClr val="dk1"/>
                </a:solidFill>
                <a:latin typeface="Consolas"/>
                <a:ea typeface="Consolas"/>
                <a:cs typeface="Consolas"/>
                <a:sym typeface="Consolas"/>
              </a:rPr>
              <a:t>allOf</a:t>
            </a:r>
            <a:r>
              <a:rPr lang="en" sz="1800" dirty="0">
                <a:solidFill>
                  <a:schemeClr val="dk1"/>
                </a:solidFill>
                <a:latin typeface="Consolas"/>
                <a:ea typeface="Consolas"/>
                <a:cs typeface="Consolas"/>
                <a:sym typeface="Consolas"/>
              </a:rPr>
              <a:t>(withId(R.id.word),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withText("Clicked! Word 15"), </a:t>
            </a:r>
            <a:endParaRPr sz="1800" dirty="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dirty="0">
                <a:solidFill>
                  <a:schemeClr val="dk1"/>
                </a:solidFill>
                <a:latin typeface="Consolas"/>
                <a:ea typeface="Consolas"/>
                <a:cs typeface="Consolas"/>
                <a:sym typeface="Consolas"/>
              </a:rPr>
              <a:t>             isDisplayed()))</a:t>
            </a:r>
            <a:endParaRPr sz="1800" dirty="0">
              <a:solidFill>
                <a:schemeClr val="dk1"/>
              </a:solidFill>
            </a:endParaRPr>
          </a:p>
        </p:txBody>
      </p:sp>
      <p:sp>
        <p:nvSpPr>
          <p:cNvPr id="582" name="Google Shape;582;p10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Finding views with onView</a:t>
            </a:r>
            <a:endParaRPr>
              <a:solidFill>
                <a:srgbClr val="FFFFFF"/>
              </a:solidFill>
            </a:endParaRPr>
          </a:p>
        </p:txBody>
      </p:sp>
      <p:sp>
        <p:nvSpPr>
          <p:cNvPr id="583" name="Google Shape;583;p10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105"/>
          <p:cNvSpPr txBox="1">
            <a:spLocks noGrp="1"/>
          </p:cNvSpPr>
          <p:nvPr>
            <p:ph type="body" idx="1"/>
          </p:nvPr>
        </p:nvSpPr>
        <p:spPr>
          <a:xfrm>
            <a:off x="311700" y="885075"/>
            <a:ext cx="8520600" cy="3503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dirty="0"/>
              <a:t>If you need to reuse the View returned by onView</a:t>
            </a:r>
            <a:endParaRPr dirty="0"/>
          </a:p>
          <a:p>
            <a:pPr marL="457200" lvl="0" indent="-381000" algn="l" rtl="0">
              <a:spcBef>
                <a:spcPts val="1000"/>
              </a:spcBef>
              <a:spcAft>
                <a:spcPts val="0"/>
              </a:spcAft>
              <a:buSzPts val="2400"/>
              <a:buChar char="●"/>
            </a:pPr>
            <a:r>
              <a:rPr lang="en" dirty="0"/>
              <a:t>Make code more readable or explicit</a:t>
            </a:r>
            <a:endParaRPr dirty="0"/>
          </a:p>
          <a:p>
            <a:pPr marL="457200" lvl="0" indent="-381000" algn="l" rtl="0">
              <a:spcBef>
                <a:spcPts val="1000"/>
              </a:spcBef>
              <a:spcAft>
                <a:spcPts val="0"/>
              </a:spcAft>
              <a:buSzPts val="2400"/>
              <a:buChar char="●"/>
            </a:pPr>
            <a:r>
              <a:rPr lang="en" dirty="0">
                <a:latin typeface="Consolas"/>
                <a:ea typeface="Consolas"/>
                <a:cs typeface="Consolas"/>
                <a:sym typeface="Consolas"/>
              </a:rPr>
              <a:t>check()</a:t>
            </a:r>
            <a:r>
              <a:rPr lang="en" dirty="0"/>
              <a:t> and </a:t>
            </a:r>
            <a:r>
              <a:rPr lang="en" dirty="0">
                <a:latin typeface="Consolas"/>
                <a:ea typeface="Consolas"/>
                <a:cs typeface="Consolas"/>
                <a:sym typeface="Consolas"/>
              </a:rPr>
              <a:t>perform()</a:t>
            </a:r>
            <a:r>
              <a:rPr lang="en" dirty="0"/>
              <a:t> methods</a:t>
            </a:r>
            <a:endParaRPr dirty="0"/>
          </a:p>
          <a:p>
            <a:pPr marL="0" marR="0" lvl="0" indent="0" algn="l" rtl="0">
              <a:lnSpc>
                <a:spcPct val="115000"/>
              </a:lnSpc>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sz="1800" b="1" dirty="0">
                <a:solidFill>
                  <a:schemeClr val="tx1"/>
                </a:solidFill>
                <a:latin typeface="Consolas"/>
                <a:ea typeface="Consolas"/>
                <a:cs typeface="Consolas"/>
                <a:sym typeface="Consolas"/>
              </a:rPr>
              <a:t>ViewInteraction</a:t>
            </a:r>
            <a:r>
              <a:rPr lang="en" sz="1800" b="1" dirty="0">
                <a:solidFill>
                  <a:schemeClr val="dk1"/>
                </a:solidFill>
                <a:latin typeface="Consolas"/>
                <a:ea typeface="Consolas"/>
                <a:cs typeface="Consolas"/>
                <a:sym typeface="Consolas"/>
              </a:rPr>
              <a:t> textView = onView</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allOf(withId(R.id.word), withText("Clicked! Word 15"),  </a:t>
            </a:r>
            <a:br>
              <a:rPr lang="en" sz="1800" dirty="0">
                <a:solidFill>
                  <a:schemeClr val="dk1"/>
                </a:solidFill>
                <a:latin typeface="Consolas"/>
                <a:ea typeface="Consolas"/>
                <a:cs typeface="Consolas"/>
                <a:sym typeface="Consolas"/>
              </a:rPr>
            </a:br>
            <a:r>
              <a:rPr lang="en" sz="1800" dirty="0">
                <a:solidFill>
                  <a:schemeClr val="dk1"/>
                </a:solidFill>
                <a:latin typeface="Consolas"/>
                <a:ea typeface="Consolas"/>
                <a:cs typeface="Consolas"/>
                <a:sym typeface="Consolas"/>
              </a:rPr>
              <a:t>    isDisplayed()));</a:t>
            </a:r>
            <a:endParaRPr sz="1800"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b="1" dirty="0">
                <a:solidFill>
                  <a:schemeClr val="dk1"/>
                </a:solidFill>
                <a:latin typeface="Consolas"/>
                <a:ea typeface="Consolas"/>
                <a:cs typeface="Consolas"/>
                <a:sym typeface="Consolas"/>
              </a:rPr>
              <a:t>textView.check</a:t>
            </a:r>
            <a:r>
              <a:rPr lang="en" sz="1800" dirty="0">
                <a:solidFill>
                  <a:schemeClr val="dk1"/>
                </a:solidFill>
                <a:latin typeface="Consolas"/>
                <a:ea typeface="Consolas"/>
                <a:cs typeface="Consolas"/>
                <a:sym typeface="Consolas"/>
              </a:rPr>
              <a:t>(matches(withText("Clicked! Word 15")));</a:t>
            </a:r>
            <a:endParaRPr sz="1800" dirty="0">
              <a:solidFill>
                <a:schemeClr val="dk1"/>
              </a:solidFill>
              <a:latin typeface="Consolas"/>
              <a:ea typeface="Consolas"/>
              <a:cs typeface="Consolas"/>
              <a:sym typeface="Consolas"/>
            </a:endParaRPr>
          </a:p>
          <a:p>
            <a:pPr marL="0" lvl="0" indent="0" algn="l" rtl="0">
              <a:spcBef>
                <a:spcPts val="1000"/>
              </a:spcBef>
              <a:spcAft>
                <a:spcPts val="0"/>
              </a:spcAft>
              <a:buNone/>
            </a:pPr>
            <a:endParaRPr sz="1400" dirty="0">
              <a:solidFill>
                <a:schemeClr val="dk1"/>
              </a:solidFill>
              <a:latin typeface="Consolas"/>
              <a:ea typeface="Consolas"/>
              <a:cs typeface="Consolas"/>
              <a:sym typeface="Consolas"/>
            </a:endParaRPr>
          </a:p>
          <a:p>
            <a:pPr marL="0" lvl="0" indent="0" algn="l" rtl="0">
              <a:spcBef>
                <a:spcPts val="500"/>
              </a:spcBef>
              <a:spcAft>
                <a:spcPts val="0"/>
              </a:spcAft>
              <a:buNone/>
            </a:pPr>
            <a:endParaRPr sz="1400" dirty="0">
              <a:solidFill>
                <a:schemeClr val="dk1"/>
              </a:solidFill>
              <a:latin typeface="Consolas"/>
              <a:ea typeface="Consolas"/>
              <a:cs typeface="Consolas"/>
              <a:sym typeface="Consolas"/>
            </a:endParaRPr>
          </a:p>
        </p:txBody>
      </p:sp>
      <p:sp>
        <p:nvSpPr>
          <p:cNvPr id="589" name="Google Shape;589;p10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onView returns ViewInteraction object</a:t>
            </a:r>
            <a:endParaRPr>
              <a:solidFill>
                <a:srgbClr val="FFFFFF"/>
              </a:solidFill>
            </a:endParaRPr>
          </a:p>
        </p:txBody>
      </p:sp>
      <p:sp>
        <p:nvSpPr>
          <p:cNvPr id="590" name="Google Shape;590;p10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106"/>
          <p:cNvSpPr txBox="1">
            <a:spLocks noGrp="1"/>
          </p:cNvSpPr>
          <p:nvPr>
            <p:ph type="body" idx="1"/>
          </p:nvPr>
        </p:nvSpPr>
        <p:spPr>
          <a:xfrm>
            <a:off x="311700" y="1037475"/>
            <a:ext cx="8520600" cy="35031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Char char="●"/>
            </a:pPr>
            <a:r>
              <a:rPr lang="en" dirty="0">
                <a:solidFill>
                  <a:schemeClr val="dk1"/>
                </a:solidFill>
              </a:rPr>
              <a:t>Perform an action on the View found by a ViewMatcher</a:t>
            </a:r>
            <a:endParaRPr dirty="0">
              <a:solidFill>
                <a:schemeClr val="dk1"/>
              </a:solidFill>
            </a:endParaRPr>
          </a:p>
          <a:p>
            <a:pPr marL="457200" marR="0" lvl="0" indent="-381000" algn="l" rtl="0">
              <a:lnSpc>
                <a:spcPct val="115000"/>
              </a:lnSpc>
              <a:spcBef>
                <a:spcPts val="1000"/>
              </a:spcBef>
              <a:spcAft>
                <a:spcPts val="0"/>
              </a:spcAft>
              <a:buClr>
                <a:schemeClr val="dk1"/>
              </a:buClr>
              <a:buSzPts val="2400"/>
              <a:buChar char="●"/>
            </a:pPr>
            <a:r>
              <a:rPr lang="en" dirty="0">
                <a:solidFill>
                  <a:schemeClr val="dk1"/>
                </a:solidFill>
              </a:rPr>
              <a:t>Can be any action you can perform on the View</a:t>
            </a:r>
            <a:endParaRPr sz="1800" dirty="0">
              <a:solidFill>
                <a:srgbClr val="000000"/>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b="1" dirty="0">
                <a:solidFill>
                  <a:schemeClr val="tx1"/>
                </a:solidFill>
                <a:latin typeface="Consolas"/>
                <a:ea typeface="Consolas"/>
                <a:cs typeface="Consolas"/>
                <a:sym typeface="Consolas"/>
              </a:rPr>
              <a:t>    </a:t>
            </a:r>
            <a:r>
              <a:rPr lang="en" sz="1800" dirty="0">
                <a:solidFill>
                  <a:schemeClr val="tx1"/>
                </a:solidFill>
                <a:latin typeface="Consolas"/>
                <a:ea typeface="Consolas"/>
                <a:cs typeface="Consolas"/>
                <a:sym typeface="Consolas"/>
              </a:rPr>
              <a:t>// 1. Find view by Id</a:t>
            </a:r>
            <a:endParaRPr sz="1800" dirty="0">
              <a:solidFill>
                <a:schemeClr val="tx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chemeClr val="tx1"/>
                </a:solidFill>
                <a:latin typeface="Consolas"/>
                <a:ea typeface="Consolas"/>
                <a:cs typeface="Consolas"/>
                <a:sym typeface="Consolas"/>
              </a:rPr>
              <a:t>    onView(withId(R.id.editTextUserInput)) </a:t>
            </a:r>
            <a:endParaRPr sz="1800" dirty="0">
              <a:solidFill>
                <a:schemeClr val="tx1"/>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solidFill>
                  <a:schemeClr val="tx1"/>
                </a:solidFill>
                <a:latin typeface="Consolas"/>
                <a:ea typeface="Consolas"/>
                <a:cs typeface="Consolas"/>
                <a:sym typeface="Consolas"/>
              </a:rPr>
              <a:t>    // 2. Perform action—type string and click button</a:t>
            </a:r>
            <a:endParaRPr sz="1800" dirty="0">
              <a:solidFill>
                <a:schemeClr val="tx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chemeClr val="tx1"/>
                </a:solidFill>
                <a:latin typeface="Consolas"/>
                <a:ea typeface="Consolas"/>
                <a:cs typeface="Consolas"/>
                <a:sym typeface="Consolas"/>
              </a:rPr>
              <a:t>    </a:t>
            </a:r>
            <a:r>
              <a:rPr lang="en" sz="1800" b="1" dirty="0">
                <a:solidFill>
                  <a:schemeClr val="tx1"/>
                </a:solidFill>
                <a:latin typeface="Consolas"/>
                <a:ea typeface="Consolas"/>
                <a:cs typeface="Consolas"/>
                <a:sym typeface="Consolas"/>
              </a:rPr>
              <a:t>.perform(typeText</a:t>
            </a:r>
            <a:r>
              <a:rPr lang="en" sz="1800" dirty="0">
                <a:solidFill>
                  <a:schemeClr val="tx1"/>
                </a:solidFill>
                <a:latin typeface="Consolas"/>
                <a:ea typeface="Consolas"/>
                <a:cs typeface="Consolas"/>
                <a:sym typeface="Consolas"/>
              </a:rPr>
              <a:t>(mStringToBetyped), closeSoftKeyboard());</a:t>
            </a:r>
            <a:endParaRPr sz="1800" dirty="0">
              <a:solidFill>
                <a:schemeClr val="tx1"/>
              </a:solidFill>
              <a:latin typeface="Consolas"/>
              <a:ea typeface="Consolas"/>
              <a:cs typeface="Consolas"/>
              <a:sym typeface="Consolas"/>
            </a:endParaRPr>
          </a:p>
          <a:p>
            <a:pPr marL="0" lvl="0" indent="0" algn="l" rtl="0">
              <a:spcBef>
                <a:spcPts val="400"/>
              </a:spcBef>
              <a:spcAft>
                <a:spcPts val="0"/>
              </a:spcAft>
              <a:buClr>
                <a:schemeClr val="dk1"/>
              </a:buClr>
              <a:buSzPts val="1100"/>
              <a:buFont typeface="Arial"/>
              <a:buNone/>
            </a:pPr>
            <a:r>
              <a:rPr lang="en" sz="1800" dirty="0">
                <a:solidFill>
                  <a:schemeClr val="tx1"/>
                </a:solidFill>
                <a:latin typeface="Consolas"/>
                <a:ea typeface="Consolas"/>
                <a:cs typeface="Consolas"/>
                <a:sym typeface="Consolas"/>
              </a:rPr>
              <a:t>    onView(withId(R.id.changeTextBt))</a:t>
            </a:r>
            <a:r>
              <a:rPr lang="en" sz="1800" b="1" dirty="0">
                <a:solidFill>
                  <a:schemeClr val="tx1"/>
                </a:solidFill>
                <a:latin typeface="Consolas"/>
                <a:ea typeface="Consolas"/>
                <a:cs typeface="Consolas"/>
                <a:sym typeface="Consolas"/>
              </a:rPr>
              <a:t>.perform(click()</a:t>
            </a:r>
            <a:r>
              <a:rPr lang="en" sz="1800" dirty="0">
                <a:solidFill>
                  <a:schemeClr val="tx1"/>
                </a:solidFill>
                <a:latin typeface="Consolas"/>
                <a:ea typeface="Consolas"/>
                <a:cs typeface="Consolas"/>
                <a:sym typeface="Consolas"/>
              </a:rPr>
              <a:t>);</a:t>
            </a:r>
            <a:endParaRPr sz="1800" dirty="0">
              <a:solidFill>
                <a:schemeClr val="tx1"/>
              </a:solidFill>
              <a:latin typeface="Consolas"/>
              <a:ea typeface="Consolas"/>
              <a:cs typeface="Consolas"/>
              <a:sym typeface="Consolas"/>
            </a:endParaRPr>
          </a:p>
        </p:txBody>
      </p:sp>
      <p:sp>
        <p:nvSpPr>
          <p:cNvPr id="596" name="Google Shape;596;p10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Perform actions</a:t>
            </a:r>
            <a:endParaRPr>
              <a:solidFill>
                <a:srgbClr val="FFFFFF"/>
              </a:solidFill>
            </a:endParaRPr>
          </a:p>
        </p:txBody>
      </p:sp>
      <p:sp>
        <p:nvSpPr>
          <p:cNvPr id="597" name="Google Shape;597;p10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7"/>
          <p:cNvSpPr txBox="1">
            <a:spLocks noGrp="1"/>
          </p:cNvSpPr>
          <p:nvPr>
            <p:ph type="body" idx="1"/>
          </p:nvPr>
        </p:nvSpPr>
        <p:spPr>
          <a:xfrm>
            <a:off x="311700" y="1647075"/>
            <a:ext cx="8520600" cy="26571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1"/>
              </a:buClr>
              <a:buSzPts val="2400"/>
              <a:buChar char="●"/>
            </a:pPr>
            <a:r>
              <a:rPr lang="en">
                <a:solidFill>
                  <a:schemeClr val="dk1"/>
                </a:solidFill>
              </a:rPr>
              <a:t>Asserts or checks the state of the View</a:t>
            </a:r>
            <a:endParaRPr>
              <a:solidFill>
                <a:schemeClr val="dk1"/>
              </a:solidFill>
            </a:endParaRPr>
          </a:p>
          <a:p>
            <a:pPr marL="0" marR="0" lvl="0" indent="0" algn="l" rtl="0">
              <a:lnSpc>
                <a:spcPct val="115000"/>
              </a:lnSpc>
              <a:spcBef>
                <a:spcPts val="0"/>
              </a:spcBef>
              <a:spcAft>
                <a:spcPts val="0"/>
              </a:spcAft>
              <a:buNone/>
            </a:pPr>
            <a:endParaRPr>
              <a:solidFill>
                <a:schemeClr val="dk1"/>
              </a:solidFill>
            </a:endParaRPr>
          </a:p>
          <a:p>
            <a:pPr marL="0" lvl="0" indent="0" algn="l" rtl="0">
              <a:spcBef>
                <a:spcPts val="400"/>
              </a:spcBef>
              <a:spcAft>
                <a:spcPts val="0"/>
              </a:spcAft>
              <a:buClr>
                <a:schemeClr val="dk1"/>
              </a:buClr>
              <a:buSzPts val="1100"/>
              <a:buFont typeface="Arial"/>
              <a:buNone/>
            </a:pPr>
            <a:r>
              <a:rPr lang="en" sz="1800">
                <a:latin typeface="Consolas"/>
                <a:ea typeface="Consolas"/>
                <a:cs typeface="Consolas"/>
                <a:sym typeface="Consolas"/>
              </a:rPr>
              <a:t>    // 3. Check that the text was changed</a:t>
            </a:r>
            <a:endParaRPr sz="1800">
              <a:latin typeface="Consolas"/>
              <a:ea typeface="Consolas"/>
              <a:cs typeface="Consolas"/>
              <a:sym typeface="Consolas"/>
            </a:endParaRPr>
          </a:p>
          <a:p>
            <a:pPr marL="0" lvl="0" indent="0" algn="l" rtl="0">
              <a:spcBef>
                <a:spcPts val="400"/>
              </a:spcBef>
              <a:spcAft>
                <a:spcPts val="0"/>
              </a:spcAft>
              <a:buClr>
                <a:schemeClr val="dk1"/>
              </a:buClr>
              <a:buSzPts val="1100"/>
              <a:buFont typeface="Arial"/>
              <a:buNone/>
            </a:pPr>
            <a:r>
              <a:rPr lang="en" sz="1800">
                <a:latin typeface="Consolas"/>
                <a:ea typeface="Consolas"/>
                <a:cs typeface="Consolas"/>
                <a:sym typeface="Consolas"/>
              </a:rPr>
              <a:t>    onView(withId(R.id.textToBeChanged))</a:t>
            </a:r>
            <a:endParaRPr sz="1800">
              <a:latin typeface="Consolas"/>
              <a:ea typeface="Consolas"/>
              <a:cs typeface="Consolas"/>
              <a:sym typeface="Consolas"/>
            </a:endParaRPr>
          </a:p>
          <a:p>
            <a:pPr marL="0" lvl="0" indent="0" algn="l" rtl="0">
              <a:spcBef>
                <a:spcPts val="400"/>
              </a:spcBef>
              <a:spcAft>
                <a:spcPts val="0"/>
              </a:spcAft>
              <a:buNone/>
            </a:pPr>
            <a:r>
              <a:rPr lang="en" sz="1800">
                <a:latin typeface="Consolas"/>
                <a:ea typeface="Consolas"/>
                <a:cs typeface="Consolas"/>
                <a:sym typeface="Consolas"/>
              </a:rPr>
              <a:t>      </a:t>
            </a:r>
            <a:r>
              <a:rPr lang="en" sz="1800" b="1">
                <a:latin typeface="Consolas"/>
                <a:ea typeface="Consolas"/>
                <a:cs typeface="Consolas"/>
                <a:sym typeface="Consolas"/>
              </a:rPr>
              <a:t>.check(matches</a:t>
            </a:r>
            <a:r>
              <a:rPr lang="en" sz="1800">
                <a:latin typeface="Consolas"/>
                <a:ea typeface="Consolas"/>
                <a:cs typeface="Consolas"/>
                <a:sym typeface="Consolas"/>
              </a:rPr>
              <a:t>(withText(mStringToBetyped)));</a:t>
            </a:r>
            <a:endParaRPr sz="1800">
              <a:solidFill>
                <a:schemeClr val="dk1"/>
              </a:solidFill>
            </a:endParaRPr>
          </a:p>
        </p:txBody>
      </p:sp>
      <p:sp>
        <p:nvSpPr>
          <p:cNvPr id="603" name="Google Shape;603;p107"/>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Check result</a:t>
            </a:r>
            <a:endParaRPr>
              <a:solidFill>
                <a:srgbClr val="FFFFFF"/>
              </a:solidFill>
            </a:endParaRPr>
          </a:p>
        </p:txBody>
      </p:sp>
      <p:sp>
        <p:nvSpPr>
          <p:cNvPr id="604" name="Google Shape;604;p10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08"/>
          <p:cNvSpPr txBox="1">
            <a:spLocks noGrp="1"/>
          </p:cNvSpPr>
          <p:nvPr>
            <p:ph type="body" idx="1"/>
          </p:nvPr>
        </p:nvSpPr>
        <p:spPr>
          <a:xfrm>
            <a:off x="311700" y="1037475"/>
            <a:ext cx="8520600" cy="3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Test</a:t>
            </a:r>
            <a:endParaRPr sz="1000" dirty="0">
              <a:solidFill>
                <a:schemeClr val="tx1"/>
              </a:solidFill>
              <a:latin typeface="Consolas"/>
              <a:ea typeface="Consolas"/>
              <a:cs typeface="Consolas"/>
              <a:sym typeface="Consolas"/>
            </a:endParaRPr>
          </a:p>
          <a:p>
            <a:pPr marL="0" lvl="0" indent="0" algn="l" rtl="0">
              <a:spcBef>
                <a:spcPts val="0"/>
              </a:spcBef>
              <a:spcAft>
                <a:spcPts val="0"/>
              </a:spcAft>
              <a:buNone/>
            </a:pPr>
            <a:r>
              <a:rPr lang="en" sz="1800" dirty="0">
                <a:solidFill>
                  <a:schemeClr val="tx1"/>
                </a:solidFill>
                <a:latin typeface="Consolas"/>
                <a:ea typeface="Consolas"/>
                <a:cs typeface="Consolas"/>
                <a:sym typeface="Consolas"/>
              </a:rPr>
              <a:t>onView(withId(R.id.text_message))</a:t>
            </a:r>
            <a:endParaRPr sz="1800" dirty="0">
              <a:solidFill>
                <a:schemeClr val="tx1"/>
              </a:solidFill>
              <a:latin typeface="Consolas"/>
              <a:ea typeface="Consolas"/>
              <a:cs typeface="Consolas"/>
              <a:sym typeface="Consolas"/>
            </a:endParaRPr>
          </a:p>
          <a:p>
            <a:pPr marL="0" lvl="0" indent="0" algn="l" rtl="0">
              <a:spcBef>
                <a:spcPts val="0"/>
              </a:spcBef>
              <a:spcAft>
                <a:spcPts val="0"/>
              </a:spcAft>
              <a:buNone/>
            </a:pPr>
            <a:r>
              <a:rPr lang="en" sz="1800" dirty="0">
                <a:solidFill>
                  <a:schemeClr val="tx1"/>
                </a:solidFill>
                <a:latin typeface="Consolas"/>
                <a:ea typeface="Consolas"/>
                <a:cs typeface="Consolas"/>
                <a:sym typeface="Consolas"/>
              </a:rPr>
              <a:t>    .check(matches(withText("This is a failing test.")));</a:t>
            </a:r>
            <a:endParaRPr sz="1800" dirty="0">
              <a:solidFill>
                <a:schemeClr val="tx1"/>
              </a:solidFill>
              <a:latin typeface="Consolas"/>
              <a:ea typeface="Consolas"/>
              <a:cs typeface="Consolas"/>
              <a:sym typeface="Consolas"/>
            </a:endParaRPr>
          </a:p>
          <a:p>
            <a:pPr marL="0" lvl="0" indent="0" algn="l" rtl="0">
              <a:spcBef>
                <a:spcPts val="500"/>
              </a:spcBef>
              <a:spcAft>
                <a:spcPts val="0"/>
              </a:spcAft>
              <a:buNone/>
            </a:pPr>
            <a:endParaRPr sz="1000" dirty="0">
              <a:solidFill>
                <a:schemeClr val="tx1"/>
              </a:solidFill>
              <a:latin typeface="Consolas"/>
              <a:ea typeface="Consolas"/>
              <a:cs typeface="Consolas"/>
              <a:sym typeface="Consolas"/>
            </a:endParaRPr>
          </a:p>
          <a:p>
            <a:pPr marL="0" lvl="0" indent="0" algn="l" rtl="0">
              <a:spcBef>
                <a:spcPts val="200"/>
              </a:spcBef>
              <a:spcAft>
                <a:spcPts val="0"/>
              </a:spcAft>
              <a:buNone/>
            </a:pPr>
            <a:r>
              <a:rPr lang="en" dirty="0">
                <a:solidFill>
                  <a:schemeClr val="tx1"/>
                </a:solidFill>
              </a:rPr>
              <a:t>Result snippet</a:t>
            </a:r>
            <a:endParaRPr dirty="0">
              <a:solidFill>
                <a:schemeClr val="tx1"/>
              </a:solidFill>
            </a:endParaRPr>
          </a:p>
          <a:p>
            <a:pPr marL="0" lvl="0" indent="0" algn="l" rtl="0">
              <a:spcBef>
                <a:spcPts val="0"/>
              </a:spcBef>
              <a:spcAft>
                <a:spcPts val="0"/>
              </a:spcAft>
              <a:buNone/>
            </a:pPr>
            <a:r>
              <a:rPr lang="en" sz="1800" dirty="0">
                <a:solidFill>
                  <a:schemeClr val="tx1"/>
                </a:solidFill>
                <a:latin typeface="Consolas"/>
                <a:ea typeface="Consolas"/>
                <a:cs typeface="Consolas"/>
                <a:sym typeface="Consolas"/>
              </a:rPr>
              <a:t>android.support.test.espresso.base.DefaultFailureHandler$AssertionFailedWithCauseError: 'with text: is "This is a failing test."' doesn't match the selected view.</a:t>
            </a:r>
            <a:endParaRPr sz="1800" dirty="0">
              <a:solidFill>
                <a:schemeClr val="tx1"/>
              </a:solidFill>
              <a:latin typeface="Consolas"/>
              <a:ea typeface="Consolas"/>
              <a:cs typeface="Consolas"/>
              <a:sym typeface="Consolas"/>
            </a:endParaRPr>
          </a:p>
          <a:p>
            <a:pPr marL="0" lvl="0" indent="0" algn="l" rtl="0">
              <a:spcBef>
                <a:spcPts val="0"/>
              </a:spcBef>
              <a:spcAft>
                <a:spcPts val="0"/>
              </a:spcAft>
              <a:buNone/>
            </a:pPr>
            <a:r>
              <a:rPr lang="en" sz="1800" dirty="0">
                <a:solidFill>
                  <a:schemeClr val="tx1"/>
                </a:solidFill>
                <a:latin typeface="Consolas"/>
                <a:ea typeface="Consolas"/>
                <a:cs typeface="Consolas"/>
                <a:sym typeface="Consolas"/>
              </a:rPr>
              <a:t>Expected: with text: is "This is a failing test."</a:t>
            </a:r>
            <a:endParaRPr sz="1800" dirty="0">
              <a:solidFill>
                <a:schemeClr val="tx1"/>
              </a:solidFill>
              <a:latin typeface="Consolas"/>
              <a:ea typeface="Consolas"/>
              <a:cs typeface="Consolas"/>
              <a:sym typeface="Consolas"/>
            </a:endParaRPr>
          </a:p>
          <a:p>
            <a:pPr marL="0" lvl="0" indent="0" algn="l" rtl="0">
              <a:spcBef>
                <a:spcPts val="0"/>
              </a:spcBef>
              <a:spcAft>
                <a:spcPts val="0"/>
              </a:spcAft>
              <a:buNone/>
            </a:pPr>
            <a:r>
              <a:rPr lang="en" sz="1800" dirty="0">
                <a:solidFill>
                  <a:schemeClr val="tx1"/>
                </a:solidFill>
                <a:latin typeface="Consolas"/>
                <a:ea typeface="Consolas"/>
                <a:cs typeface="Consolas"/>
                <a:sym typeface="Consolas"/>
              </a:rPr>
              <a:t>Got: "AppCompatTextView{id=2131427417, res-name=text_message ...</a:t>
            </a:r>
            <a:endParaRPr sz="1800" dirty="0">
              <a:solidFill>
                <a:schemeClr val="tx1"/>
              </a:solidFill>
              <a:latin typeface="Consolas"/>
              <a:ea typeface="Consolas"/>
              <a:cs typeface="Consolas"/>
              <a:sym typeface="Consolas"/>
            </a:endParaRPr>
          </a:p>
          <a:p>
            <a:pPr marL="0" lvl="0" indent="0" algn="l" rtl="0">
              <a:spcBef>
                <a:spcPts val="1000"/>
              </a:spcBef>
              <a:spcAft>
                <a:spcPts val="200"/>
              </a:spcAft>
              <a:buClr>
                <a:schemeClr val="dk1"/>
              </a:buClr>
              <a:buSzPts val="1100"/>
              <a:buFont typeface="Arial"/>
              <a:buNone/>
            </a:pPr>
            <a:endParaRPr sz="1000" dirty="0">
              <a:solidFill>
                <a:srgbClr val="000000"/>
              </a:solidFill>
              <a:latin typeface="Consolas"/>
              <a:ea typeface="Consolas"/>
              <a:cs typeface="Consolas"/>
              <a:sym typeface="Consolas"/>
            </a:endParaRPr>
          </a:p>
        </p:txBody>
      </p:sp>
      <p:sp>
        <p:nvSpPr>
          <p:cNvPr id="610" name="Google Shape;610;p10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When a test fails</a:t>
            </a:r>
            <a:endParaRPr>
              <a:solidFill>
                <a:srgbClr val="FFFFFF"/>
              </a:solidFill>
            </a:endParaRPr>
          </a:p>
        </p:txBody>
      </p:sp>
      <p:sp>
        <p:nvSpPr>
          <p:cNvPr id="611" name="Google Shape;611;p10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Disclaimer	</a:t>
            </a:r>
            <a:br>
              <a:rPr lang="en-GB" dirty="0"/>
            </a:b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lgn="just">
              <a:spcBef>
                <a:spcPts val="1600"/>
              </a:spcBef>
              <a:spcAft>
                <a:spcPts val="1600"/>
              </a:spcAft>
            </a:pPr>
            <a:r>
              <a:rPr lang="en-US" dirty="0"/>
              <a:t>All the content is curated from Android Documentation and Google Developer Fundamentals.</a:t>
            </a:r>
            <a:endParaRPr lang="en-IN" dirty="0"/>
          </a:p>
        </p:txBody>
      </p:sp>
      <p:sp>
        <p:nvSpPr>
          <p:cNvPr id="4" name="TextBox 3">
            <a:extLst>
              <a:ext uri="{FF2B5EF4-FFF2-40B4-BE49-F238E27FC236}">
                <a16:creationId xmlns:a16="http://schemas.microsoft.com/office/drawing/2014/main" id="{41C173C5-4F94-4318-B92F-074E8E1BF98A}"/>
              </a:ext>
            </a:extLst>
          </p:cNvPr>
          <p:cNvSpPr txBox="1"/>
          <p:nvPr/>
        </p:nvSpPr>
        <p:spPr>
          <a:xfrm>
            <a:off x="7681028" y="4818437"/>
            <a:ext cx="1939047" cy="307777"/>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Rachana Mehta</a:t>
            </a:r>
          </a:p>
        </p:txBody>
      </p:sp>
    </p:spTree>
    <p:extLst>
      <p:ext uri="{BB962C8B-B14F-4D97-AF65-F5344CB8AC3E}">
        <p14:creationId xmlns:p14="http://schemas.microsoft.com/office/powerpoint/2010/main" val="270705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Logging ( How to write log code) </a:t>
            </a:r>
            <a:br>
              <a:rPr lang="en-GB" dirty="0"/>
            </a:br>
            <a:endParaRPr dirty="0"/>
          </a:p>
        </p:txBody>
      </p:sp>
      <p:sp>
        <p:nvSpPr>
          <p:cNvPr id="8" name="TextBox 7">
            <a:extLst>
              <a:ext uri="{FF2B5EF4-FFF2-40B4-BE49-F238E27FC236}">
                <a16:creationId xmlns:a16="http://schemas.microsoft.com/office/drawing/2014/main" id="{51247C37-DB96-4B67-84EE-EFDE3F04AA2C}"/>
              </a:ext>
            </a:extLst>
          </p:cNvPr>
          <p:cNvSpPr txBox="1"/>
          <p:nvPr/>
        </p:nvSpPr>
        <p:spPr>
          <a:xfrm>
            <a:off x="440986" y="1220441"/>
            <a:ext cx="8236085" cy="2457509"/>
          </a:xfrm>
          <a:prstGeom prst="rect">
            <a:avLst/>
          </a:prstGeom>
          <a:noFill/>
        </p:spPr>
        <p:txBody>
          <a:bodyPr wrap="square">
            <a:spAutoFit/>
          </a:bodyPr>
          <a:lstStyle/>
          <a:p>
            <a:pPr rtl="0">
              <a:spcBef>
                <a:spcPts val="1000"/>
              </a:spcBef>
              <a:spcAft>
                <a:spcPts val="0"/>
              </a:spcAft>
            </a:pPr>
            <a:r>
              <a:rPr lang="en-IN" sz="1400" b="0" i="0" u="none" strike="noStrike" dirty="0">
                <a:solidFill>
                  <a:schemeClr val="tx1"/>
                </a:solidFill>
                <a:effectLst/>
                <a:latin typeface="Consolas" panose="020B0609020204030204" pitchFamily="49" charset="0"/>
              </a:rPr>
              <a:t>import </a:t>
            </a:r>
            <a:r>
              <a:rPr lang="en-IN" sz="1400" b="0" i="0" u="none" strike="noStrike" dirty="0" err="1">
                <a:solidFill>
                  <a:schemeClr val="tx1"/>
                </a:solidFill>
                <a:effectLst/>
                <a:latin typeface="Consolas" panose="020B0609020204030204" pitchFamily="49" charset="0"/>
              </a:rPr>
              <a:t>android.util.Log</a:t>
            </a:r>
            <a:r>
              <a:rPr lang="en-IN" sz="1400" b="0" i="0" u="none" strike="noStrike" dirty="0">
                <a:solidFill>
                  <a:schemeClr val="tx1"/>
                </a:solidFill>
                <a:effectLst/>
                <a:latin typeface="Consolas" panose="020B0609020204030204" pitchFamily="49" charset="0"/>
              </a:rPr>
              <a:t>;</a:t>
            </a:r>
            <a:endParaRPr lang="en-IN" b="0" dirty="0">
              <a:solidFill>
                <a:schemeClr val="tx1"/>
              </a:solidFill>
              <a:effectLst/>
            </a:endParaRPr>
          </a:p>
          <a:p>
            <a:pPr rtl="0">
              <a:spcBef>
                <a:spcPts val="0"/>
              </a:spcBef>
              <a:spcAft>
                <a:spcPts val="0"/>
              </a:spcAft>
            </a:pPr>
            <a:br>
              <a:rPr lang="en-IN" b="0" dirty="0">
                <a:solidFill>
                  <a:schemeClr val="tx1"/>
                </a:solidFill>
                <a:effectLst/>
              </a:rPr>
            </a:br>
            <a:r>
              <a:rPr lang="en-IN" sz="1400" b="0" i="0" u="none" strike="noStrike" dirty="0">
                <a:solidFill>
                  <a:schemeClr val="tx1"/>
                </a:solidFill>
                <a:effectLst/>
                <a:latin typeface="Consolas" panose="020B0609020204030204" pitchFamily="49" charset="0"/>
              </a:rPr>
              <a:t>// Use class variable with class name as tag</a:t>
            </a:r>
            <a:endParaRPr lang="en-IN" b="0" dirty="0">
              <a:solidFill>
                <a:schemeClr val="tx1"/>
              </a:solidFill>
              <a:effectLst/>
            </a:endParaRPr>
          </a:p>
          <a:p>
            <a:pPr rtl="0">
              <a:spcBef>
                <a:spcPts val="0"/>
              </a:spcBef>
              <a:spcAft>
                <a:spcPts val="0"/>
              </a:spcAft>
            </a:pPr>
            <a:r>
              <a:rPr lang="en-IN" sz="1400" b="0" i="0" u="none" strike="noStrike" dirty="0">
                <a:solidFill>
                  <a:schemeClr val="tx1"/>
                </a:solidFill>
                <a:effectLst/>
                <a:latin typeface="Consolas" panose="020B0609020204030204" pitchFamily="49" charset="0"/>
              </a:rPr>
              <a:t>private static final String TAG =   </a:t>
            </a:r>
            <a:br>
              <a:rPr lang="en-IN" sz="1400" b="0" i="0" u="none" strike="noStrike" dirty="0">
                <a:solidFill>
                  <a:schemeClr val="tx1"/>
                </a:solidFill>
                <a:effectLst/>
                <a:latin typeface="Consolas" panose="020B0609020204030204" pitchFamily="49" charset="0"/>
              </a:rPr>
            </a:br>
            <a:r>
              <a:rPr lang="en-IN" sz="1400" b="0" i="0" u="none" strike="noStrike" dirty="0">
                <a:solidFill>
                  <a:schemeClr val="tx1"/>
                </a:solidFill>
                <a:effectLst/>
                <a:latin typeface="Consolas" panose="020B0609020204030204" pitchFamily="49" charset="0"/>
              </a:rPr>
              <a:t>    </a:t>
            </a:r>
            <a:r>
              <a:rPr lang="en-IN" sz="1400" b="0" i="0" u="none" strike="noStrike" dirty="0" err="1">
                <a:solidFill>
                  <a:schemeClr val="tx1"/>
                </a:solidFill>
                <a:effectLst/>
                <a:latin typeface="Consolas" panose="020B0609020204030204" pitchFamily="49" charset="0"/>
              </a:rPr>
              <a:t>MainActivity.class.getSimpleName</a:t>
            </a:r>
            <a:r>
              <a:rPr lang="en-IN" sz="1400" b="0" i="0" u="none" strike="noStrike" dirty="0">
                <a:solidFill>
                  <a:schemeClr val="tx1"/>
                </a:solidFill>
                <a:effectLst/>
                <a:latin typeface="Consolas" panose="020B0609020204030204" pitchFamily="49" charset="0"/>
              </a:rPr>
              <a:t>();</a:t>
            </a:r>
            <a:endParaRPr lang="en-IN" b="0" dirty="0">
              <a:solidFill>
                <a:schemeClr val="tx1"/>
              </a:solidFill>
              <a:effectLst/>
            </a:endParaRPr>
          </a:p>
          <a:p>
            <a:pPr rtl="0">
              <a:spcBef>
                <a:spcPts val="0"/>
              </a:spcBef>
              <a:spcAft>
                <a:spcPts val="0"/>
              </a:spcAft>
            </a:pPr>
            <a:br>
              <a:rPr lang="en-IN" b="0" dirty="0">
                <a:solidFill>
                  <a:schemeClr val="tx1"/>
                </a:solidFill>
                <a:effectLst/>
              </a:rPr>
            </a:br>
            <a:r>
              <a:rPr lang="en-IN" sz="1400" b="0" i="0" u="none" strike="noStrike" dirty="0">
                <a:solidFill>
                  <a:schemeClr val="tx1"/>
                </a:solidFill>
                <a:effectLst/>
                <a:latin typeface="Consolas" panose="020B0609020204030204" pitchFamily="49" charset="0"/>
              </a:rPr>
              <a:t>// Show message in Logcat pane of Android Studio</a:t>
            </a:r>
            <a:endParaRPr lang="en-IN" b="0" dirty="0">
              <a:solidFill>
                <a:schemeClr val="tx1"/>
              </a:solidFill>
              <a:effectLst/>
            </a:endParaRPr>
          </a:p>
          <a:p>
            <a:pPr rtl="0">
              <a:spcBef>
                <a:spcPts val="0"/>
              </a:spcBef>
              <a:spcAft>
                <a:spcPts val="0"/>
              </a:spcAft>
            </a:pPr>
            <a:r>
              <a:rPr lang="en-IN" sz="1400" b="0" i="0" u="none" strike="noStrike" dirty="0">
                <a:solidFill>
                  <a:schemeClr val="tx1"/>
                </a:solidFill>
                <a:effectLst/>
                <a:latin typeface="Consolas" panose="020B0609020204030204" pitchFamily="49" charset="0"/>
              </a:rPr>
              <a:t>// Log.&lt;log-level&gt;(TAG, "Message");</a:t>
            </a:r>
            <a:endParaRPr lang="en-IN" b="0" dirty="0">
              <a:solidFill>
                <a:schemeClr val="tx1"/>
              </a:solidFill>
              <a:effectLst/>
            </a:endParaRPr>
          </a:p>
          <a:p>
            <a:pPr rtl="0">
              <a:spcBef>
                <a:spcPts val="0"/>
              </a:spcBef>
              <a:spcAft>
                <a:spcPts val="0"/>
              </a:spcAft>
            </a:pPr>
            <a:r>
              <a:rPr lang="en-IN" sz="1400" b="0" i="0" u="none" strike="noStrike" dirty="0" err="1">
                <a:solidFill>
                  <a:schemeClr val="tx1"/>
                </a:solidFill>
                <a:effectLst/>
                <a:latin typeface="Consolas" panose="020B0609020204030204" pitchFamily="49" charset="0"/>
              </a:rPr>
              <a:t>Log.d</a:t>
            </a:r>
            <a:r>
              <a:rPr lang="en-IN" sz="1400" b="0" i="0" u="none" strike="noStrike" dirty="0">
                <a:solidFill>
                  <a:schemeClr val="tx1"/>
                </a:solidFill>
                <a:effectLst/>
                <a:latin typeface="Consolas" panose="020B0609020204030204" pitchFamily="49" charset="0"/>
              </a:rPr>
              <a:t>(TAG, “Hello World”);</a:t>
            </a:r>
            <a:endParaRPr lang="en-IN" b="0" dirty="0">
              <a:solidFill>
                <a:schemeClr val="tx1"/>
              </a:solidFill>
              <a:effectLst/>
            </a:endParaRPr>
          </a:p>
          <a:p>
            <a:br>
              <a:rPr lang="en-IN" dirty="0"/>
            </a:br>
            <a:r>
              <a:rPr lang="en-IN" dirty="0"/>
              <a:t>`</a:t>
            </a:r>
          </a:p>
        </p:txBody>
      </p:sp>
    </p:spTree>
    <p:extLst>
      <p:ext uri="{BB962C8B-B14F-4D97-AF65-F5344CB8AC3E}">
        <p14:creationId xmlns:p14="http://schemas.microsoft.com/office/powerpoint/2010/main" val="33467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Logging in Android </a:t>
            </a:r>
            <a:br>
              <a:rPr lang="en-GB" dirty="0"/>
            </a:br>
            <a:endParaRPr dirty="0"/>
          </a:p>
        </p:txBody>
      </p:sp>
      <p:sp>
        <p:nvSpPr>
          <p:cNvPr id="8" name="TextBox 7">
            <a:extLst>
              <a:ext uri="{FF2B5EF4-FFF2-40B4-BE49-F238E27FC236}">
                <a16:creationId xmlns:a16="http://schemas.microsoft.com/office/drawing/2014/main" id="{51247C37-DB96-4B67-84EE-EFDE3F04AA2C}"/>
              </a:ext>
            </a:extLst>
          </p:cNvPr>
          <p:cNvSpPr txBox="1"/>
          <p:nvPr/>
        </p:nvSpPr>
        <p:spPr>
          <a:xfrm>
            <a:off x="440986" y="1251972"/>
            <a:ext cx="8236085" cy="523220"/>
          </a:xfrm>
          <a:prstGeom prst="rect">
            <a:avLst/>
          </a:prstGeom>
          <a:noFill/>
        </p:spPr>
        <p:txBody>
          <a:bodyPr wrap="square">
            <a:spAutoFit/>
          </a:bodyPr>
          <a:lstStyle/>
          <a:p>
            <a:br>
              <a:rPr lang="en-IN" dirty="0"/>
            </a:br>
            <a:endParaRPr lang="en-IN" dirty="0"/>
          </a:p>
        </p:txBody>
      </p:sp>
      <p:pic>
        <p:nvPicPr>
          <p:cNvPr id="1026" name="Picture 2">
            <a:extLst>
              <a:ext uri="{FF2B5EF4-FFF2-40B4-BE49-F238E27FC236}">
                <a16:creationId xmlns:a16="http://schemas.microsoft.com/office/drawing/2014/main" id="{EF628EC2-2A32-4080-8B4C-B54F72C3C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06" y="1070877"/>
            <a:ext cx="7364371" cy="381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6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Logging in Android </a:t>
            </a:r>
            <a:br>
              <a:rPr lang="en-GB" dirty="0"/>
            </a:br>
            <a:endParaRPr dirty="0"/>
          </a:p>
        </p:txBody>
      </p:sp>
      <p:sp>
        <p:nvSpPr>
          <p:cNvPr id="8" name="TextBox 7">
            <a:extLst>
              <a:ext uri="{FF2B5EF4-FFF2-40B4-BE49-F238E27FC236}">
                <a16:creationId xmlns:a16="http://schemas.microsoft.com/office/drawing/2014/main" id="{51247C37-DB96-4B67-84EE-EFDE3F04AA2C}"/>
              </a:ext>
            </a:extLst>
          </p:cNvPr>
          <p:cNvSpPr txBox="1"/>
          <p:nvPr/>
        </p:nvSpPr>
        <p:spPr>
          <a:xfrm>
            <a:off x="440986" y="1251972"/>
            <a:ext cx="8236085" cy="523220"/>
          </a:xfrm>
          <a:prstGeom prst="rect">
            <a:avLst/>
          </a:prstGeom>
          <a:noFill/>
        </p:spPr>
        <p:txBody>
          <a:bodyPr wrap="square">
            <a:spAutoFit/>
          </a:bodyPr>
          <a:lstStyle/>
          <a:p>
            <a:br>
              <a:rPr lang="en-IN" dirty="0"/>
            </a:br>
            <a:endParaRPr lang="en-IN" dirty="0"/>
          </a:p>
        </p:txBody>
      </p:sp>
      <p:pic>
        <p:nvPicPr>
          <p:cNvPr id="2050" name="Picture 2">
            <a:extLst>
              <a:ext uri="{FF2B5EF4-FFF2-40B4-BE49-F238E27FC236}">
                <a16:creationId xmlns:a16="http://schemas.microsoft.com/office/drawing/2014/main" id="{1FAA82F5-0921-4D24-88D2-A2F27ED61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990" y="1081576"/>
            <a:ext cx="6136536" cy="361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71399"/>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2963</Words>
  <Application>Microsoft Office PowerPoint</Application>
  <PresentationFormat>On-screen Show (16:9)</PresentationFormat>
  <Paragraphs>467</Paragraphs>
  <Slides>65</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Oswald</vt:lpstr>
      <vt:lpstr>Consolas</vt:lpstr>
      <vt:lpstr>Times New Roman</vt:lpstr>
      <vt:lpstr>Average</vt:lpstr>
      <vt:lpstr>Roboto</vt:lpstr>
      <vt:lpstr>Slate</vt:lpstr>
      <vt:lpstr> Android Testing</vt:lpstr>
      <vt:lpstr>Android Debugging and Testing </vt:lpstr>
      <vt:lpstr>Android Debugging &amp; Testing </vt:lpstr>
      <vt:lpstr>Android Debugging </vt:lpstr>
      <vt:lpstr>Android Debugging </vt:lpstr>
      <vt:lpstr>PowerPoint Presentation</vt:lpstr>
      <vt:lpstr>Logging ( How to write log code)  </vt:lpstr>
      <vt:lpstr>Logging in Android  </vt:lpstr>
      <vt:lpstr>Logging in Android  </vt:lpstr>
      <vt:lpstr>Logging in Android  </vt:lpstr>
      <vt:lpstr>Logging in Android  </vt:lpstr>
      <vt:lpstr>What is Breakpoint ?</vt:lpstr>
      <vt:lpstr>Types of Breakpoint</vt:lpstr>
      <vt:lpstr>Set breakpoints </vt:lpstr>
      <vt:lpstr>Edit breakpoint properties</vt:lpstr>
      <vt:lpstr>Make breakpoints conditional</vt:lpstr>
      <vt:lpstr>Steps for Debugging</vt:lpstr>
      <vt:lpstr>Run in debug mode</vt:lpstr>
      <vt:lpstr>Run until app stops at breakpoint </vt:lpstr>
      <vt:lpstr>Inspect frames</vt:lpstr>
      <vt:lpstr>Inspect and edit variables</vt:lpstr>
      <vt:lpstr>Basic Stepping Commands</vt:lpstr>
      <vt:lpstr>Stepping through code</vt:lpstr>
      <vt:lpstr>Resume and Pause</vt:lpstr>
      <vt:lpstr>Android Testing </vt:lpstr>
      <vt:lpstr>Types of Test : Subject </vt:lpstr>
      <vt:lpstr>Types of Test : Scope </vt:lpstr>
      <vt:lpstr>Instrumented Test vs Local Test </vt:lpstr>
      <vt:lpstr>Test-Driven Development (TDD)</vt:lpstr>
      <vt:lpstr>Tests in your project</vt:lpstr>
      <vt:lpstr>Local Unit tests</vt:lpstr>
      <vt:lpstr>Local unit tests in JUnit</vt:lpstr>
      <vt:lpstr>Local unit tests in your project</vt:lpstr>
      <vt:lpstr>Imports for JUnit </vt:lpstr>
      <vt:lpstr>Testing class</vt:lpstr>
      <vt:lpstr>ExampleTest</vt:lpstr>
      <vt:lpstr>@Test Annotation</vt:lpstr>
      <vt:lpstr>setUp() method </vt:lpstr>
      <vt:lpstr>tearDown() method </vt:lpstr>
      <vt:lpstr>Starting a test run</vt:lpstr>
      <vt:lpstr>UI testing</vt:lpstr>
      <vt:lpstr>Problems with testing manually</vt:lpstr>
      <vt:lpstr>Benefits of testing automatically</vt:lpstr>
      <vt:lpstr>Espresso for single app testing</vt:lpstr>
      <vt:lpstr>UI Automator for multiple apps</vt:lpstr>
      <vt:lpstr>What is instrumentation?</vt:lpstr>
      <vt:lpstr>Benefits of instrumentation</vt:lpstr>
      <vt:lpstr>Add dependencies to build.gradle</vt:lpstr>
      <vt:lpstr>Add defaultConfig to build.gradle</vt:lpstr>
      <vt:lpstr>Prepare your device</vt:lpstr>
      <vt:lpstr>Create tests</vt:lpstr>
      <vt:lpstr>Test class definition</vt:lpstr>
      <vt:lpstr>@Rule specifies the context of testing</vt:lpstr>
      <vt:lpstr>@Before and @After set up and tear down</vt:lpstr>
      <vt:lpstr>@Test method structure</vt:lpstr>
      <vt:lpstr>"Hamcrest" simplifies tests </vt:lpstr>
      <vt:lpstr>Hamcrest Matchers </vt:lpstr>
      <vt:lpstr>Hamcrest Matchers </vt:lpstr>
      <vt:lpstr>Basic example test</vt:lpstr>
      <vt:lpstr>Finding views with onView</vt:lpstr>
      <vt:lpstr>onView returns ViewInteraction object</vt:lpstr>
      <vt:lpstr>Perform actions</vt:lpstr>
      <vt:lpstr>Check result</vt:lpstr>
      <vt:lpstr>When a test fails</vt:lpstr>
      <vt:lpstr>Disclaimer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dc:title>
  <cp:lastModifiedBy>CSE-51</cp:lastModifiedBy>
  <cp:revision>116</cp:revision>
  <dcterms:modified xsi:type="dcterms:W3CDTF">2023-08-08T08:12:50Z</dcterms:modified>
</cp:coreProperties>
</file>