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2"/>
  </p:notesMasterIdLst>
  <p:sldIdLst>
    <p:sldId id="257" r:id="rId5"/>
    <p:sldId id="263" r:id="rId6"/>
    <p:sldId id="270" r:id="rId7"/>
    <p:sldId id="279" r:id="rId8"/>
    <p:sldId id="271" r:id="rId9"/>
    <p:sldId id="267" r:id="rId10"/>
    <p:sldId id="269" r:id="rId11"/>
    <p:sldId id="258" r:id="rId12"/>
    <p:sldId id="274" r:id="rId13"/>
    <p:sldId id="261" r:id="rId14"/>
    <p:sldId id="262" r:id="rId15"/>
    <p:sldId id="264" r:id="rId16"/>
    <p:sldId id="272" r:id="rId17"/>
    <p:sldId id="273" r:id="rId18"/>
    <p:sldId id="275" r:id="rId19"/>
    <p:sldId id="276" r:id="rId20"/>
    <p:sldId id="277" r:id="rId21"/>
    <p:sldId id="278" r:id="rId22"/>
    <p:sldId id="280" r:id="rId23"/>
    <p:sldId id="265" r:id="rId24"/>
    <p:sldId id="266" r:id="rId25"/>
    <p:sldId id="281" r:id="rId26"/>
    <p:sldId id="283" r:id="rId27"/>
    <p:sldId id="284" r:id="rId28"/>
    <p:sldId id="282" r:id="rId29"/>
    <p:sldId id="285"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EA0F1-AAA9-AB45-812B-88028C9ED811}" v="170" dt="2023-09-25T20:01:40.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9"/>
  </p:normalViewPr>
  <p:slideViewPr>
    <p:cSldViewPr snapToGrid="0">
      <p:cViewPr varScale="1">
        <p:scale>
          <a:sx n="114" d="100"/>
          <a:sy n="114" d="100"/>
        </p:scale>
        <p:origin x="71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CEEBE-6E1D-409A-8F05-E90DD7CA1BC0}" type="datetimeFigureOut">
              <a:rPr lang="en-US" smtClean="0"/>
              <a:t>9/29/23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B9A54-3BB1-4008-8543-D4F8B875B224}" type="slidenum">
              <a:rPr lang="en-US" smtClean="0"/>
              <a:t>‹#›</a:t>
            </a:fld>
            <a:endParaRPr lang="en-US"/>
          </a:p>
        </p:txBody>
      </p:sp>
    </p:spTree>
    <p:extLst>
      <p:ext uri="{BB962C8B-B14F-4D97-AF65-F5344CB8AC3E}">
        <p14:creationId xmlns:p14="http://schemas.microsoft.com/office/powerpoint/2010/main" val="77951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0">
              <a:cs typeface="Calibri"/>
            </a:endParaRPr>
          </a:p>
        </p:txBody>
      </p:sp>
      <p:sp>
        <p:nvSpPr>
          <p:cNvPr id="4" name="Slide Number Placeholder 3"/>
          <p:cNvSpPr>
            <a:spLocks noGrp="1"/>
          </p:cNvSpPr>
          <p:nvPr>
            <p:ph type="sldNum" sz="quarter" idx="10"/>
          </p:nvPr>
        </p:nvSpPr>
        <p:spPr/>
        <p:txBody>
          <a:bodyPr/>
          <a:lstStyle/>
          <a:p>
            <a:fld id="{349EEB86-8EE7-7C4B-AB19-EAD90E5047FC}" type="slidenum">
              <a:rPr lang="en-US" smtClean="0"/>
              <a:t>1</a:t>
            </a:fld>
            <a:endParaRPr lang="en-US"/>
          </a:p>
        </p:txBody>
      </p:sp>
    </p:spTree>
    <p:extLst>
      <p:ext uri="{BB962C8B-B14F-4D97-AF65-F5344CB8AC3E}">
        <p14:creationId xmlns:p14="http://schemas.microsoft.com/office/powerpoint/2010/main" val="9787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0">
              <a:cs typeface="Calibri"/>
            </a:endParaRPr>
          </a:p>
        </p:txBody>
      </p:sp>
      <p:sp>
        <p:nvSpPr>
          <p:cNvPr id="4" name="Slide Number Placeholder 3"/>
          <p:cNvSpPr>
            <a:spLocks noGrp="1"/>
          </p:cNvSpPr>
          <p:nvPr>
            <p:ph type="sldNum" sz="quarter" idx="10"/>
          </p:nvPr>
        </p:nvSpPr>
        <p:spPr/>
        <p:txBody>
          <a:bodyPr/>
          <a:lstStyle/>
          <a:p>
            <a:fld id="{349EEB86-8EE7-7C4B-AB19-EAD90E5047FC}" type="slidenum">
              <a:rPr lang="en-US" smtClean="0"/>
              <a:t>27</a:t>
            </a:fld>
            <a:endParaRPr lang="en-US"/>
          </a:p>
        </p:txBody>
      </p:sp>
    </p:spTree>
    <p:extLst>
      <p:ext uri="{BB962C8B-B14F-4D97-AF65-F5344CB8AC3E}">
        <p14:creationId xmlns:p14="http://schemas.microsoft.com/office/powerpoint/2010/main" val="265093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B69C-7689-A9A0-CB46-E44E4224B2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7E846CD-0339-9A9F-B7AD-A977F2AAE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5E71B91-97E6-9840-ADE0-BB5996151E8E}"/>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5" name="Footer Placeholder 4">
            <a:extLst>
              <a:ext uri="{FF2B5EF4-FFF2-40B4-BE49-F238E27FC236}">
                <a16:creationId xmlns:a16="http://schemas.microsoft.com/office/drawing/2014/main" id="{EC195FDF-D9C8-4164-6218-927B95D1C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6D8CD-27D7-0DB5-362F-5C9B417BA85C}"/>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384748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83D3-88C5-B3F0-297E-4952FE50095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FE01DA-7DAF-A4D3-6D89-4410A6EC32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BDFD06-766D-E908-E3CF-39615FC82931}"/>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5" name="Footer Placeholder 4">
            <a:extLst>
              <a:ext uri="{FF2B5EF4-FFF2-40B4-BE49-F238E27FC236}">
                <a16:creationId xmlns:a16="http://schemas.microsoft.com/office/drawing/2014/main" id="{AA7AD108-54BA-B464-35FD-41245CAB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40A20-ADAA-C10A-D26D-443833D31E7C}"/>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297860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BD41A-782E-C533-2179-3C3E30F64BB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4E4E85-D25D-24EF-0D32-EC4EA70623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215B96-7773-C047-A527-56C7416E3205}"/>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5" name="Footer Placeholder 4">
            <a:extLst>
              <a:ext uri="{FF2B5EF4-FFF2-40B4-BE49-F238E27FC236}">
                <a16:creationId xmlns:a16="http://schemas.microsoft.com/office/drawing/2014/main" id="{2469A5AA-7955-9F14-AAEB-AD34D64A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0CADC-B46F-7DBA-A47D-8CCFCC2F98D3}"/>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3261157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5" name="Picture 4" descr="A large iceberg in the water&#10;&#10;Description automatically generated with low confidence">
            <a:extLst>
              <a:ext uri="{FF2B5EF4-FFF2-40B4-BE49-F238E27FC236}">
                <a16:creationId xmlns:a16="http://schemas.microsoft.com/office/drawing/2014/main" id="{3E09F2E2-A7A6-9A7D-51F1-5A1213EF55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4D68FF-61FD-4CD1-A450-F9DE8F2E18E6}"/>
              </a:ext>
            </a:extLst>
          </p:cNvPr>
          <p:cNvSpPr>
            <a:spLocks noGrp="1"/>
          </p:cNvSpPr>
          <p:nvPr>
            <p:ph type="ctrTitle"/>
          </p:nvPr>
        </p:nvSpPr>
        <p:spPr>
          <a:xfrm>
            <a:off x="694800" y="1122362"/>
            <a:ext cx="9144000" cy="2649537"/>
          </a:xfrm>
        </p:spPr>
        <p:txBody>
          <a:bodyPr anchor="b"/>
          <a:lstStyle>
            <a:lvl1pPr algn="l">
              <a:defRPr sz="60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8F1C232-1158-447C-9E35-3F5BDDDDD738}"/>
              </a:ext>
            </a:extLst>
          </p:cNvPr>
          <p:cNvSpPr>
            <a:spLocks noGrp="1"/>
          </p:cNvSpPr>
          <p:nvPr>
            <p:ph type="subTitle" idx="1"/>
          </p:nvPr>
        </p:nvSpPr>
        <p:spPr>
          <a:xfrm>
            <a:off x="699036" y="3969052"/>
            <a:ext cx="9144000" cy="1270000"/>
          </a:xfrm>
        </p:spPr>
        <p:txBody>
          <a:bodyPr/>
          <a:lstStyle>
            <a:lvl1pPr marL="0" indent="0" algn="l">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Text Placeholder 2">
            <a:extLst>
              <a:ext uri="{FF2B5EF4-FFF2-40B4-BE49-F238E27FC236}">
                <a16:creationId xmlns:a16="http://schemas.microsoft.com/office/drawing/2014/main" id="{850CBDDB-0A89-1B40-9E50-CFF07EADC270}"/>
              </a:ext>
            </a:extLst>
          </p:cNvPr>
          <p:cNvSpPr>
            <a:spLocks noGrp="1"/>
          </p:cNvSpPr>
          <p:nvPr>
            <p:ph type="body" idx="10" hasCustomPrompt="1"/>
          </p:nvPr>
        </p:nvSpPr>
        <p:spPr>
          <a:xfrm>
            <a:off x="694800" y="4727753"/>
            <a:ext cx="6535458" cy="526807"/>
          </a:xfrm>
        </p:spPr>
        <p:txBody>
          <a:bodyPr anchor="t"/>
          <a:lstStyle>
            <a:lvl1pPr marL="0" indent="0">
              <a:lnSpc>
                <a:spcPct val="100000"/>
              </a:lnSpc>
              <a:buFontTx/>
              <a:buNone/>
              <a:defRPr sz="1200" b="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DATE</a:t>
            </a:r>
          </a:p>
        </p:txBody>
      </p:sp>
      <p:pic>
        <p:nvPicPr>
          <p:cNvPr id="7" name="Graphic 6">
            <a:extLst>
              <a:ext uri="{FF2B5EF4-FFF2-40B4-BE49-F238E27FC236}">
                <a16:creationId xmlns:a16="http://schemas.microsoft.com/office/drawing/2014/main" id="{1EF88D40-4E16-10E5-B163-8CB713983879}"/>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800" y="5759315"/>
            <a:ext cx="1503475" cy="394577"/>
          </a:xfrm>
          <a:prstGeom prst="rect">
            <a:avLst/>
          </a:prstGeom>
        </p:spPr>
      </p:pic>
    </p:spTree>
    <p:extLst>
      <p:ext uri="{BB962C8B-B14F-4D97-AF65-F5344CB8AC3E}">
        <p14:creationId xmlns:p14="http://schemas.microsoft.com/office/powerpoint/2010/main" val="394820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A528-3750-A3B8-9DF9-702AFB4A6E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4C1C94-8F0B-ED7C-2537-D03B0BCBEA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23FD44-519F-BD64-F08D-5CB7DBDF251F}"/>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5" name="Footer Placeholder 4">
            <a:extLst>
              <a:ext uri="{FF2B5EF4-FFF2-40B4-BE49-F238E27FC236}">
                <a16:creationId xmlns:a16="http://schemas.microsoft.com/office/drawing/2014/main" id="{4B9FA8E2-3CCE-E6E8-0435-BC1AAA8BC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ABAC8-3DFC-4EDD-1355-E58B15DDE576}"/>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265008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7207-D018-FFDA-B621-DA92BA015F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91634B1-A0CC-5326-2960-F4F11DDA0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07367D-20CF-CEDC-6002-DC9F7F0E7BB3}"/>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5" name="Footer Placeholder 4">
            <a:extLst>
              <a:ext uri="{FF2B5EF4-FFF2-40B4-BE49-F238E27FC236}">
                <a16:creationId xmlns:a16="http://schemas.microsoft.com/office/drawing/2014/main" id="{D2C472DF-687F-3600-5871-22C33747B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A34FB-943F-B8CD-51AF-8741D4D32178}"/>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75701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1196-BC65-DEAC-B30B-D79ECC56BDF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4AEF520-6161-13E8-1383-53430E260F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45A0B1-30D9-E2DA-E630-8F65331342D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D73B77B-D227-F67F-3619-9F574F9AEA08}"/>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6" name="Footer Placeholder 5">
            <a:extLst>
              <a:ext uri="{FF2B5EF4-FFF2-40B4-BE49-F238E27FC236}">
                <a16:creationId xmlns:a16="http://schemas.microsoft.com/office/drawing/2014/main" id="{519FB7BA-8543-242B-ADE1-32535CF14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13017-0A9B-4B60-297E-464CD8CC08EE}"/>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126236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71EB-2261-3E3D-8934-2268AE07299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48F2B9-923E-C3F6-0F99-505CE04B3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AAFC08-78D3-D840-8F96-32231E6769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35CCB84-AE44-2F7F-5368-A43F6158D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1444906-506F-A3AC-C655-4809DCFD94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60A4364-085B-5573-4BC7-64F47777DFE5}"/>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8" name="Footer Placeholder 7">
            <a:extLst>
              <a:ext uri="{FF2B5EF4-FFF2-40B4-BE49-F238E27FC236}">
                <a16:creationId xmlns:a16="http://schemas.microsoft.com/office/drawing/2014/main" id="{42D229CC-AB14-14D5-8744-0FAD264048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36B091-F8C8-F4E1-04A1-468521377DD9}"/>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70325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719C-406A-B6C7-C399-F5B39CF2563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4688110-715E-CBE0-C78B-ADAB21501FF3}"/>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4" name="Footer Placeholder 3">
            <a:extLst>
              <a:ext uri="{FF2B5EF4-FFF2-40B4-BE49-F238E27FC236}">
                <a16:creationId xmlns:a16="http://schemas.microsoft.com/office/drawing/2014/main" id="{3AFDCEF2-60B8-B174-341C-112D258009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BB40D0-2618-FDDF-49D9-432D3E669D4D}"/>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49801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8A244-9730-F1B7-A380-97D7828433AF}"/>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3" name="Footer Placeholder 2">
            <a:extLst>
              <a:ext uri="{FF2B5EF4-FFF2-40B4-BE49-F238E27FC236}">
                <a16:creationId xmlns:a16="http://schemas.microsoft.com/office/drawing/2014/main" id="{EFEFAD9B-E29F-0743-986C-43527C61CB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FC091-A552-478D-FFD5-B8037BDCE2BC}"/>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224496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0260-0B7C-0923-AE43-2B2A05C11B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693F9A-89A8-C498-1267-F1EC7F086E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D73CE1E-1AA1-05F7-5F59-D1A187C01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4EF244-E758-34DD-D214-13A90553BB37}"/>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6" name="Footer Placeholder 5">
            <a:extLst>
              <a:ext uri="{FF2B5EF4-FFF2-40B4-BE49-F238E27FC236}">
                <a16:creationId xmlns:a16="http://schemas.microsoft.com/office/drawing/2014/main" id="{BA67F8C9-4246-A3F4-E4CC-810C56632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0A414-F59B-F343-0870-DB02F447E94E}"/>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333243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9416-5C36-8FC3-3C24-47417FB1AF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B1973D6-39EE-48C5-6668-B1246F43B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3D06ED-DBFA-872F-76A1-E32D8A3D6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4B8590-9D08-4CE3-0457-A86F47A5BFE0}"/>
              </a:ext>
            </a:extLst>
          </p:cNvPr>
          <p:cNvSpPr>
            <a:spLocks noGrp="1"/>
          </p:cNvSpPr>
          <p:nvPr>
            <p:ph type="dt" sz="half" idx="10"/>
          </p:nvPr>
        </p:nvSpPr>
        <p:spPr/>
        <p:txBody>
          <a:bodyPr/>
          <a:lstStyle/>
          <a:p>
            <a:fld id="{C00A4E00-1CB6-4478-99B9-F315457D2847}" type="datetimeFigureOut">
              <a:rPr lang="en-US" smtClean="0"/>
              <a:t>9/29/23</a:t>
            </a:fld>
            <a:endParaRPr lang="en-US"/>
          </a:p>
        </p:txBody>
      </p:sp>
      <p:sp>
        <p:nvSpPr>
          <p:cNvPr id="6" name="Footer Placeholder 5">
            <a:extLst>
              <a:ext uri="{FF2B5EF4-FFF2-40B4-BE49-F238E27FC236}">
                <a16:creationId xmlns:a16="http://schemas.microsoft.com/office/drawing/2014/main" id="{7B807EF7-BA81-58C9-C6B6-E36565CA9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4A68A-A759-F0CD-1CD3-8D2FF8387C7E}"/>
              </a:ext>
            </a:extLst>
          </p:cNvPr>
          <p:cNvSpPr>
            <a:spLocks noGrp="1"/>
          </p:cNvSpPr>
          <p:nvPr>
            <p:ph type="sldNum" sz="quarter" idx="12"/>
          </p:nvPr>
        </p:nvSpPr>
        <p:spPr/>
        <p:txBody>
          <a:bodyPr/>
          <a:lstStyle/>
          <a:p>
            <a:fld id="{5F1629AF-C083-4519-8CA2-C85F3B8EBF1F}" type="slidenum">
              <a:rPr lang="en-US" smtClean="0"/>
              <a:t>‹#›</a:t>
            </a:fld>
            <a:endParaRPr lang="en-US"/>
          </a:p>
        </p:txBody>
      </p:sp>
    </p:spTree>
    <p:extLst>
      <p:ext uri="{BB962C8B-B14F-4D97-AF65-F5344CB8AC3E}">
        <p14:creationId xmlns:p14="http://schemas.microsoft.com/office/powerpoint/2010/main" val="211559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B3B98-F40C-71A3-BC04-C198BB8FA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E826E7-484B-4F62-924F-105EA142B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2C4ED3-A6DD-9705-09F7-A4D12F0BE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A4E00-1CB6-4478-99B9-F315457D2847}" type="datetimeFigureOut">
              <a:rPr lang="en-US" smtClean="0"/>
              <a:t>9/29/23</a:t>
            </a:fld>
            <a:endParaRPr lang="en-US"/>
          </a:p>
        </p:txBody>
      </p:sp>
      <p:sp>
        <p:nvSpPr>
          <p:cNvPr id="5" name="Footer Placeholder 4">
            <a:extLst>
              <a:ext uri="{FF2B5EF4-FFF2-40B4-BE49-F238E27FC236}">
                <a16:creationId xmlns:a16="http://schemas.microsoft.com/office/drawing/2014/main" id="{5E0941E7-508B-98D2-33A7-22F19A5A5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914024-DF9C-FC82-0FB0-96A62D2EE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629AF-C083-4519-8CA2-C85F3B8EBF1F}" type="slidenum">
              <a:rPr lang="en-US" smtClean="0"/>
              <a:t>‹#›</a:t>
            </a:fld>
            <a:endParaRPr lang="en-US"/>
          </a:p>
        </p:txBody>
      </p:sp>
    </p:spTree>
    <p:extLst>
      <p:ext uri="{BB962C8B-B14F-4D97-AF65-F5344CB8AC3E}">
        <p14:creationId xmlns:p14="http://schemas.microsoft.com/office/powerpoint/2010/main" val="33941992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edium.com/@danny-santoso?source=post_page-----95fe95f0b17--------------------------------"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pple.com/documentation/swiftui/" TargetMode="External"/><Relationship Id="rId2" Type="http://schemas.openxmlformats.org/officeDocument/2006/relationships/hyperlink" Target="https://developer.apple.com/documentation/uikit" TargetMode="External"/><Relationship Id="rId1" Type="http://schemas.openxmlformats.org/officeDocument/2006/relationships/slideLayout" Target="../slideLayouts/slideLayout12.xml"/><Relationship Id="rId5" Type="http://schemas.openxmlformats.org/officeDocument/2006/relationships/hyperlink" Target="https://developer.apple.com/swift/" TargetMode="External"/><Relationship Id="rId4" Type="http://schemas.openxmlformats.org/officeDocument/2006/relationships/hyperlink" Target="https://developer.apple.com/design/human-interface-guidelines/component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CC5CEA-C2FE-D141-BAC1-1266C5F8EED3}"/>
              </a:ext>
            </a:extLst>
          </p:cNvPr>
          <p:cNvSpPr>
            <a:spLocks noGrp="1"/>
          </p:cNvSpPr>
          <p:nvPr>
            <p:ph type="ctrTitle"/>
          </p:nvPr>
        </p:nvSpPr>
        <p:spPr>
          <a:xfrm>
            <a:off x="579780" y="3307721"/>
            <a:ext cx="11381587" cy="909877"/>
          </a:xfrm>
        </p:spPr>
        <p:txBody>
          <a:bodyPr>
            <a:normAutofit fontScale="90000"/>
          </a:bodyPr>
          <a:lstStyle/>
          <a:p>
            <a:r>
              <a:rPr lang="en-US" dirty="0">
                <a:solidFill>
                  <a:schemeClr val="tx1"/>
                </a:solidFill>
              </a:rPr>
              <a:t>iOS</a:t>
            </a:r>
            <a:br>
              <a:rPr lang="en-US" dirty="0"/>
            </a:br>
            <a:endParaRPr lang="en-US" dirty="0">
              <a:solidFill>
                <a:schemeClr val="tx1"/>
              </a:solidFill>
              <a:cs typeface="Calibri Light" panose="020F0302020204030204"/>
            </a:endParaRPr>
          </a:p>
        </p:txBody>
      </p:sp>
      <p:sp>
        <p:nvSpPr>
          <p:cNvPr id="2" name="Text Placeholder 1">
            <a:extLst>
              <a:ext uri="{FF2B5EF4-FFF2-40B4-BE49-F238E27FC236}">
                <a16:creationId xmlns:a16="http://schemas.microsoft.com/office/drawing/2014/main" id="{ECC892F5-A2AF-4B43-8A2D-E999934239B1}"/>
              </a:ext>
            </a:extLst>
          </p:cNvPr>
          <p:cNvSpPr>
            <a:spLocks noGrp="1"/>
          </p:cNvSpPr>
          <p:nvPr>
            <p:ph type="subTitle" idx="1"/>
          </p:nvPr>
        </p:nvSpPr>
        <p:spPr>
          <a:xfrm>
            <a:off x="641526" y="3652750"/>
            <a:ext cx="9144000" cy="522378"/>
          </a:xfrm>
        </p:spPr>
        <p:txBody>
          <a:bodyPr vert="horz" lIns="91440" tIns="45720" rIns="91440" bIns="45720" rtlCol="0" anchor="t">
            <a:normAutofit/>
          </a:bodyPr>
          <a:lstStyle/>
          <a:p>
            <a:r>
              <a:rPr lang="en-US" sz="1800" dirty="0">
                <a:solidFill>
                  <a:schemeClr val="tx1"/>
                </a:solidFill>
                <a:cs typeface="Calibri"/>
              </a:rPr>
              <a:t>Date </a:t>
            </a:r>
            <a:r>
              <a:rPr lang="en-US" sz="1800">
                <a:solidFill>
                  <a:schemeClr val="tx1"/>
                </a:solidFill>
                <a:cs typeface="Calibri"/>
              </a:rPr>
              <a:t>- 30-09-2023</a:t>
            </a:r>
            <a:endParaRPr lang="en-US" sz="1800" dirty="0">
              <a:solidFill>
                <a:schemeClr val="tx1"/>
              </a:solidFill>
              <a:cs typeface="Calibri"/>
            </a:endParaRPr>
          </a:p>
        </p:txBody>
      </p:sp>
      <p:sp>
        <p:nvSpPr>
          <p:cNvPr id="3" name="Text Placeholder 2">
            <a:extLst>
              <a:ext uri="{FF2B5EF4-FFF2-40B4-BE49-F238E27FC236}">
                <a16:creationId xmlns:a16="http://schemas.microsoft.com/office/drawing/2014/main" id="{5B70557C-33D9-9340-679F-913803FC59D0}"/>
              </a:ext>
            </a:extLst>
          </p:cNvPr>
          <p:cNvSpPr>
            <a:spLocks noGrp="1"/>
          </p:cNvSpPr>
          <p:nvPr>
            <p:ph type="body" idx="10"/>
          </p:nvPr>
        </p:nvSpPr>
        <p:spPr/>
        <p:txBody>
          <a:bodyPr/>
          <a:lstStyle/>
          <a:p>
            <a:r>
              <a:rPr lang="en-US"/>
              <a:t>Nov 22, 2022</a:t>
            </a:r>
          </a:p>
        </p:txBody>
      </p:sp>
      <p:sp>
        <p:nvSpPr>
          <p:cNvPr id="7" name="Footer Placeholder 4">
            <a:extLst>
              <a:ext uri="{FF2B5EF4-FFF2-40B4-BE49-F238E27FC236}">
                <a16:creationId xmlns:a16="http://schemas.microsoft.com/office/drawing/2014/main" id="{548A0BAA-069A-CA1C-B4DE-DBBEBBE7A239}"/>
              </a:ext>
            </a:extLst>
          </p:cNvPr>
          <p:cNvSpPr txBox="1">
            <a:spLocks/>
          </p:cNvSpPr>
          <p:nvPr/>
        </p:nvSpPr>
        <p:spPr>
          <a:xfrm>
            <a:off x="3467099" y="6429088"/>
            <a:ext cx="8042566" cy="200314"/>
          </a:xfrm>
          <a:prstGeom prst="rect">
            <a:avLst/>
          </a:prstGeom>
        </p:spPr>
        <p:txBody>
          <a:bodyPr vert="horz" lIns="0" tIns="0" rIns="0" bIns="0" rtlCol="0" anchor="ctr"/>
          <a:lstStyle>
            <a:defPPr>
              <a:defRPr lang="en-US"/>
            </a:defPPr>
            <a:lvl1pPr marL="0" algn="r" defTabSz="914400" rtl="0" eaLnBrk="1" latinLnBrk="0" hangingPunct="1">
              <a:lnSpc>
                <a:spcPct val="100000"/>
              </a:lnSpc>
              <a:defRPr lang="en-GB" sz="600" b="0" i="0" u="none" strike="noStrike" kern="1200" smtClean="0">
                <a:solidFill>
                  <a:schemeClr val="bg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Confidential Information – For intended recipients only. </a:t>
            </a:r>
            <a:r>
              <a:rPr lang="en-US" err="1"/>
              <a:t>Apexon</a:t>
            </a:r>
            <a:r>
              <a:rPr lang="en-US"/>
              <a:t>, Copyright © 2022 </a:t>
            </a:r>
            <a:r>
              <a:rPr lang="en-US" err="1"/>
              <a:t>Infostretch</a:t>
            </a:r>
            <a:r>
              <a:rPr lang="en-US"/>
              <a:t> Corporation. All rights reserved.</a:t>
            </a:r>
          </a:p>
        </p:txBody>
      </p:sp>
    </p:spTree>
    <p:extLst>
      <p:ext uri="{BB962C8B-B14F-4D97-AF65-F5344CB8AC3E}">
        <p14:creationId xmlns:p14="http://schemas.microsoft.com/office/powerpoint/2010/main" val="5591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787790"/>
          </a:xfrm>
        </p:spPr>
        <p:txBody>
          <a:bodyPr>
            <a:noAutofit/>
          </a:bodyPr>
          <a:lstStyle/>
          <a:p>
            <a:pPr algn="l"/>
            <a:r>
              <a:rPr lang="en-IN" sz="1000" b="1" i="0" dirty="0">
                <a:solidFill>
                  <a:srgbClr val="242424"/>
                </a:solidFill>
                <a:effectLst/>
                <a:latin typeface="sohne"/>
              </a:rPr>
              <a:t>How does </a:t>
            </a:r>
            <a:r>
              <a:rPr lang="en-IN" sz="1000" b="1" i="0" dirty="0" err="1">
                <a:solidFill>
                  <a:srgbClr val="242424"/>
                </a:solidFill>
                <a:effectLst/>
                <a:latin typeface="sohne"/>
              </a:rPr>
              <a:t>Xcode</a:t>
            </a:r>
            <a:r>
              <a:rPr lang="en-IN" sz="1000" b="1" i="0" dirty="0">
                <a:solidFill>
                  <a:srgbClr val="242424"/>
                </a:solidFill>
                <a:effectLst/>
                <a:latin typeface="sohne"/>
              </a:rPr>
              <a:t> work when we build the iOS app project</a:t>
            </a:r>
            <a:br>
              <a:rPr lang="en-IN" sz="1000" b="1" i="0" dirty="0">
                <a:solidFill>
                  <a:srgbClr val="242424"/>
                </a:solidFill>
                <a:effectLst/>
                <a:latin typeface="sohne"/>
              </a:rPr>
            </a:br>
            <a:br>
              <a:rPr lang="en-IN" sz="1000" b="0" i="0" u="none" strike="noStrike" dirty="0">
                <a:effectLst/>
                <a:latin typeface="medium-content-sans-serif-font"/>
                <a:hlinkClick r:id="rId2"/>
              </a:rPr>
            </a:br>
            <a:br>
              <a:rPr lang="en-IN" sz="1000" b="0" i="0" u="none" strike="noStrike" dirty="0">
                <a:effectLst/>
                <a:latin typeface="medium-content-sans-serif-font"/>
              </a:rPr>
            </a:br>
            <a:br>
              <a:rPr lang="en-US" sz="3200" dirty="0">
                <a:solidFill>
                  <a:schemeClr val="tx1"/>
                </a:solidFill>
              </a:rPr>
            </a:br>
            <a:r>
              <a:rPr lang="en-US" sz="3200" b="1" u="sng" dirty="0">
                <a:solidFill>
                  <a:schemeClr val="tx1"/>
                </a:solidFill>
              </a:rPr>
              <a:t>How does </a:t>
            </a:r>
            <a:r>
              <a:rPr lang="en-US" sz="3200" b="1" u="sng" dirty="0" err="1">
                <a:solidFill>
                  <a:schemeClr val="tx1"/>
                </a:solidFill>
              </a:rPr>
              <a:t>Xcode</a:t>
            </a:r>
            <a:r>
              <a:rPr lang="en-US" sz="3200" b="1" u="sng" dirty="0">
                <a:solidFill>
                  <a:schemeClr val="tx1"/>
                </a:solidFill>
              </a:rPr>
              <a:t> work when we build the iOS app project</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5355312"/>
          </a:xfrm>
          <a:prstGeom prst="rect">
            <a:avLst/>
          </a:prstGeom>
          <a:noFill/>
        </p:spPr>
        <p:txBody>
          <a:bodyPr wrap="square" lIns="91440" tIns="45720" rIns="91440" bIns="45720" rtlCol="0" anchor="t">
            <a:spAutoFit/>
          </a:bodyPr>
          <a:lstStyle/>
          <a:p>
            <a:r>
              <a:rPr lang="en-US" b="1" u="sng" dirty="0"/>
              <a:t>Next Milestone</a:t>
            </a:r>
            <a:r>
              <a:rPr lang="en-US" dirty="0"/>
              <a:t>: New Architectural Framework for Reporting DB initiative</a:t>
            </a:r>
          </a:p>
          <a:p>
            <a:r>
              <a:rPr lang="en-US" b="1" u="sng" dirty="0"/>
              <a:t>Milestone Estimation Date</a:t>
            </a:r>
            <a:r>
              <a:rPr lang="en-US" b="1" dirty="0"/>
              <a:t>:</a:t>
            </a:r>
            <a:r>
              <a:rPr lang="en-US" dirty="0"/>
              <a:t> 25-Nov-2022</a:t>
            </a:r>
            <a:endParaRPr lang="en-US" dirty="0">
              <a:cs typeface="Calibri"/>
            </a:endParaRPr>
          </a:p>
          <a:p>
            <a:endParaRPr lang="en-US" dirty="0"/>
          </a:p>
          <a:p>
            <a:r>
              <a:rPr lang="en-US" b="1" u="sng" dirty="0"/>
              <a:t>Summary:</a:t>
            </a:r>
            <a:endParaRPr lang="en-US" b="1" u="sng" dirty="0">
              <a:cs typeface="Calibri"/>
            </a:endParaRPr>
          </a:p>
          <a:p>
            <a:endParaRPr lang="en-US" dirty="0"/>
          </a:p>
          <a:p>
            <a:pPr marL="285750" indent="-285750">
              <a:buFont typeface="Arial" panose="020B0604020202020204" pitchFamily="34" charset="0"/>
              <a:buChar char="•"/>
            </a:pPr>
            <a:r>
              <a:rPr lang="en-US" b="1" dirty="0"/>
              <a:t>Completed</a:t>
            </a:r>
            <a:r>
              <a:rPr lang="en-US" dirty="0"/>
              <a:t> </a:t>
            </a:r>
            <a:endParaRPr lang="en-US" dirty="0">
              <a:cs typeface="Calibri"/>
            </a:endParaRPr>
          </a:p>
          <a:p>
            <a:pPr marL="742950" lvl="1" indent="-285750">
              <a:buFont typeface="Arial" panose="020B0604020202020204" pitchFamily="34" charset="0"/>
              <a:buChar char="•"/>
            </a:pPr>
            <a:r>
              <a:rPr lang="en-US" dirty="0">
                <a:cs typeface="Calibri"/>
              </a:rPr>
              <a:t>Optimization of report queries shared</a:t>
            </a:r>
          </a:p>
          <a:p>
            <a:pPr marL="742950" lvl="1" indent="-285750">
              <a:buFont typeface="Arial" panose="020B0604020202020204" pitchFamily="34" charset="0"/>
              <a:buChar char="•"/>
            </a:pPr>
            <a:r>
              <a:rPr lang="en-US" dirty="0">
                <a:cs typeface="Calibri"/>
              </a:rPr>
              <a:t>Best practice recommendations for queries shared.</a:t>
            </a:r>
          </a:p>
          <a:p>
            <a:pPr marL="742950" lvl="1" indent="-285750">
              <a:buFont typeface="Arial" panose="020B0604020202020204" pitchFamily="34" charset="0"/>
              <a:buChar char="•"/>
            </a:pPr>
            <a:r>
              <a:rPr lang="en-US" dirty="0">
                <a:cs typeface="Calibri"/>
              </a:rPr>
              <a:t>Draft Architectural Framework for Reporting DB initiative</a:t>
            </a:r>
          </a:p>
          <a:p>
            <a:pPr marL="7429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b="1" dirty="0"/>
              <a:t>On going</a:t>
            </a:r>
            <a:endParaRPr lang="en-US" b="1" dirty="0">
              <a:cs typeface="Calibri"/>
            </a:endParaRPr>
          </a:p>
          <a:p>
            <a:pPr marL="798195" lvl="2" indent="-285750">
              <a:buFont typeface="Arial" panose="020B0604020202020204" pitchFamily="34" charset="0"/>
              <a:buChar char="•"/>
            </a:pPr>
            <a:r>
              <a:rPr lang="en-US" dirty="0">
                <a:cs typeface="Calibri"/>
              </a:rPr>
              <a:t>Optimizing new queries. Will start once we receive these from Nikunj (expected EOD 22/Nov)</a:t>
            </a:r>
          </a:p>
          <a:p>
            <a:pPr marL="798195" lvl="2" indent="-285750">
              <a:buFont typeface="Arial" panose="020B0604020202020204" pitchFamily="34" charset="0"/>
              <a:buChar char="•"/>
            </a:pPr>
            <a:r>
              <a:rPr lang="en-US" dirty="0">
                <a:ea typeface="+mn-lt"/>
                <a:cs typeface="+mn-lt"/>
              </a:rPr>
              <a:t>Analysis of exiting all reports and related tables in Dev DB for modeling Target DB in progress.</a:t>
            </a:r>
          </a:p>
          <a:p>
            <a:pPr marL="798195" lvl="2" indent="-285750">
              <a:buFont typeface="Arial" panose="020B0604020202020204" pitchFamily="34" charset="0"/>
              <a:buChar char="•"/>
            </a:pPr>
            <a:r>
              <a:rPr lang="en-US" dirty="0">
                <a:latin typeface="Calibri"/>
                <a:ea typeface="Times New Roman" panose="02020603050405020304" pitchFamily="18" charset="0"/>
                <a:cs typeface="Calibri"/>
              </a:rPr>
              <a:t>Identifying resources for the initiative  - in progress - roles – Team Lead/QA Analyst, Data Modeler (50%), Data Engineers(2), DB developer(1)</a:t>
            </a:r>
          </a:p>
          <a:p>
            <a:pPr marL="798195" lvl="2" indent="-285750">
              <a:buFont typeface="Arial" panose="020B0604020202020204" pitchFamily="34" charset="0"/>
              <a:buChar char="•"/>
            </a:pPr>
            <a:r>
              <a:rPr lang="en-US" dirty="0">
                <a:latin typeface="Calibri"/>
                <a:ea typeface="Times New Roman" panose="02020603050405020304" pitchFamily="18" charset="0"/>
                <a:cs typeface="Calibri"/>
              </a:rPr>
              <a:t>Working draft Project Plan for Phase 1 in progress.</a:t>
            </a:r>
            <a:endParaRPr lang="en-US" dirty="0">
              <a:latin typeface="Calibri" panose="020F0502020204030204" pitchFamily="34" charset="0"/>
              <a:ea typeface="Times New Roman" panose="02020603050405020304" pitchFamily="18" charset="0"/>
              <a:cs typeface="Calibri" panose="020F0502020204030204" pitchFamily="34" charset="0"/>
            </a:endParaRPr>
          </a:p>
          <a:p>
            <a:pPr marL="798195" lvl="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lvl="2" indent="-285750">
              <a:buFont typeface="Arial" panose="020B0604020202020204" pitchFamily="34" charset="0"/>
              <a:buChar char="•"/>
            </a:pPr>
            <a:r>
              <a:rPr lang="en-US" b="1" dirty="0"/>
              <a:t> Challenge/Help required</a:t>
            </a:r>
            <a:endParaRPr lang="en-US" b="1" dirty="0">
              <a:cs typeface="Calibri"/>
            </a:endParaRPr>
          </a:p>
          <a:p>
            <a:endParaRPr lang="en-US" dirty="0">
              <a:cs typeface="Calibri" panose="020F0502020204030204"/>
            </a:endParaRPr>
          </a:p>
        </p:txBody>
      </p:sp>
      <p:pic>
        <p:nvPicPr>
          <p:cNvPr id="4098" name="Picture 2">
            <a:extLst>
              <a:ext uri="{FF2B5EF4-FFF2-40B4-BE49-F238E27FC236}">
                <a16:creationId xmlns:a16="http://schemas.microsoft.com/office/drawing/2014/main" id="{F4020C4D-EC3E-1411-C6D3-3574C92D3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7201"/>
            <a:ext cx="12192000" cy="525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0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1294227" y="380347"/>
            <a:ext cx="9144000" cy="646854"/>
          </a:xfrm>
        </p:spPr>
        <p:txBody>
          <a:bodyPr>
            <a:noAutofit/>
          </a:bodyPr>
          <a:lstStyle/>
          <a:p>
            <a:pPr algn="ctr"/>
            <a:r>
              <a:rPr lang="en-US" sz="3200" b="1" u="sng" dirty="0">
                <a:solidFill>
                  <a:schemeClr val="tx1"/>
                </a:solidFill>
              </a:rPr>
              <a:t>How does </a:t>
            </a:r>
            <a:r>
              <a:rPr lang="en-US" sz="3200" b="1" u="sng" dirty="0" err="1">
                <a:solidFill>
                  <a:schemeClr val="tx1"/>
                </a:solidFill>
              </a:rPr>
              <a:t>Xcode</a:t>
            </a:r>
            <a:r>
              <a:rPr lang="en-US" sz="3200" b="1" u="sng" dirty="0">
                <a:solidFill>
                  <a:schemeClr val="tx1"/>
                </a:solidFill>
              </a:rPr>
              <a:t> work when we build the iOS app project</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527279" cy="1477328"/>
          </a:xfrm>
          <a:prstGeom prst="rect">
            <a:avLst/>
          </a:prstGeom>
          <a:noFill/>
        </p:spPr>
        <p:txBody>
          <a:bodyPr wrap="square" lIns="91440" tIns="45720" rIns="91440" bIns="45720" rtlCol="0" anchor="t">
            <a:spAutoFit/>
          </a:bodyPr>
          <a:lstStyle/>
          <a:p>
            <a:r>
              <a:rPr lang="en-IN" b="0" i="0" dirty="0">
                <a:solidFill>
                  <a:srgbClr val="242424"/>
                </a:solidFill>
                <a:effectLst/>
                <a:latin typeface="source-serif-pro"/>
              </a:rPr>
              <a:t> .swift will be translated into the assembly files by the LLVM in the swift compiler process, and finally become a binary file (.o), which is a binary file is used to create an executable app. and how to create the executable app from the binary file ? in here we need the linking process, so basically Linker is the computer system program that combines one or more object files into a single binary or executable.</a:t>
            </a:r>
            <a:endParaRPr lang="en-US" dirty="0">
              <a:cs typeface="Calibri"/>
            </a:endParaRPr>
          </a:p>
          <a:p>
            <a:pPr marL="457200" lvl="3"/>
            <a:endParaRPr lang="en-US" dirty="0">
              <a:cs typeface="Calibri"/>
            </a:endParaRPr>
          </a:p>
        </p:txBody>
      </p:sp>
    </p:spTree>
    <p:extLst>
      <p:ext uri="{BB962C8B-B14F-4D97-AF65-F5344CB8AC3E}">
        <p14:creationId xmlns:p14="http://schemas.microsoft.com/office/powerpoint/2010/main" val="266904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App Store</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4801314"/>
          </a:xfrm>
          <a:prstGeom prst="rect">
            <a:avLst/>
          </a:prstGeom>
          <a:noFill/>
        </p:spPr>
        <p:txBody>
          <a:bodyPr wrap="square" lIns="91440" tIns="45720" rIns="91440" bIns="45720" rtlCol="0" anchor="t">
            <a:spAutoFit/>
          </a:bodyPr>
          <a:lstStyle/>
          <a:p>
            <a:pPr algn="l"/>
            <a:r>
              <a:rPr lang="en-IN" b="0" i="0" dirty="0">
                <a:solidFill>
                  <a:srgbClr val="374151"/>
                </a:solidFill>
                <a:effectLst/>
                <a:latin typeface="Söhne"/>
              </a:rPr>
              <a:t>The App Store for iOS is a digital marketplace and distribution platform created and managed by Apple. It is the primary source for iOS users to discover, download, and update mobile applications designed for iPhones, iPads, and iPod Touch devices. The App Store plays a central role in the iOS ecosystem and has several key features and functions:</a:t>
            </a:r>
          </a:p>
          <a:p>
            <a:pPr algn="l"/>
            <a:endParaRPr lang="en-IN" b="0" i="0" dirty="0">
              <a:solidFill>
                <a:srgbClr val="374151"/>
              </a:solidFill>
              <a:effectLst/>
              <a:latin typeface="Söhne"/>
            </a:endParaRPr>
          </a:p>
          <a:p>
            <a:pPr marL="285750" indent="-285750" algn="l">
              <a:buFont typeface="Arial" panose="020B0604020202020204" pitchFamily="34" charset="0"/>
              <a:buChar char="•"/>
            </a:pPr>
            <a:r>
              <a:rPr lang="en-IN" b="1" i="0" dirty="0">
                <a:solidFill>
                  <a:srgbClr val="374151"/>
                </a:solidFill>
                <a:effectLst/>
                <a:latin typeface="Söhne"/>
              </a:rPr>
              <a:t>App Discovery: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The App Store provides a vast </a:t>
            </a:r>
            <a:r>
              <a:rPr lang="en-IN" b="0" i="0" dirty="0" err="1">
                <a:solidFill>
                  <a:srgbClr val="374151"/>
                </a:solidFill>
                <a:effectLst/>
                <a:latin typeface="Söhne"/>
              </a:rPr>
              <a:t>catalog</a:t>
            </a:r>
            <a:r>
              <a:rPr lang="en-IN" b="0" i="0" dirty="0">
                <a:solidFill>
                  <a:srgbClr val="374151"/>
                </a:solidFill>
                <a:effectLst/>
                <a:latin typeface="Söhne"/>
              </a:rPr>
              <a:t> of iOS applications across various categories, including games, productivity, entertainment, education, and more. Users can browse and search for apps to discover new and useful software.</a:t>
            </a:r>
          </a:p>
          <a:p>
            <a:pPr marL="285750" indent="-285750" algn="l">
              <a:buFont typeface="Arial" panose="020B0604020202020204" pitchFamily="34" charset="0"/>
              <a:buChar char="•"/>
            </a:pPr>
            <a:r>
              <a:rPr lang="en-IN" b="1" i="0" dirty="0">
                <a:solidFill>
                  <a:srgbClr val="374151"/>
                </a:solidFill>
                <a:effectLst/>
                <a:latin typeface="Söhne"/>
              </a:rPr>
              <a:t>App Download and Installation: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Users can download apps from the App Store and install them on their iOS devices with just a few taps. App installations are secure, and users can review app permissions before installation.</a:t>
            </a:r>
          </a:p>
          <a:p>
            <a:pPr marL="285750" indent="-285750" algn="l">
              <a:buFont typeface="Arial" panose="020B0604020202020204" pitchFamily="34" charset="0"/>
              <a:buChar char="•"/>
            </a:pPr>
            <a:r>
              <a:rPr lang="en-IN" b="1" i="0" dirty="0">
                <a:solidFill>
                  <a:srgbClr val="374151"/>
                </a:solidFill>
                <a:effectLst/>
                <a:latin typeface="Söhne"/>
              </a:rPr>
              <a:t>App Updates: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 developers regularly release updates to enhance functionality, fix bugs, and improve security. The App Store notifies users when app updates are available, and they can easily update all apps or select specific ones.</a:t>
            </a:r>
            <a:br>
              <a:rPr lang="en-IN" b="0" i="0" dirty="0">
                <a:solidFill>
                  <a:srgbClr val="374151"/>
                </a:solidFill>
                <a:effectLst/>
                <a:latin typeface="Söhne"/>
              </a:rPr>
            </a:br>
            <a:endParaRPr lang="en-IN" b="0" i="0" dirty="0">
              <a:solidFill>
                <a:srgbClr val="374151"/>
              </a:solidFill>
              <a:effectLst/>
              <a:latin typeface="Söhne"/>
            </a:endParaRPr>
          </a:p>
        </p:txBody>
      </p:sp>
    </p:spTree>
    <p:extLst>
      <p:ext uri="{BB962C8B-B14F-4D97-AF65-F5344CB8AC3E}">
        <p14:creationId xmlns:p14="http://schemas.microsoft.com/office/powerpoint/2010/main" val="53421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App Store</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4247317"/>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App Ratings and Reviews: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Users can rate and review apps based on their experiences. These ratings and reviews help others make informed decisions about which apps to download. Developers value positive reviews and feedback.</a:t>
            </a:r>
          </a:p>
          <a:p>
            <a:pPr marL="285750" indent="-285750" algn="l">
              <a:buFont typeface="Arial" panose="020B0604020202020204" pitchFamily="34" charset="0"/>
              <a:buChar char="•"/>
            </a:pPr>
            <a:r>
              <a:rPr lang="en-IN" b="1" i="0" dirty="0">
                <a:solidFill>
                  <a:srgbClr val="374151"/>
                </a:solidFill>
                <a:effectLst/>
                <a:latin typeface="Söhne"/>
              </a:rPr>
              <a:t>App Categories: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The App Store categorizes apps to make it easier for users to find what they're looking for. Categories include Top Charts, Featured Apps, Games, Productivity, Health &amp; Fitness, and many more.</a:t>
            </a:r>
          </a:p>
          <a:p>
            <a:pPr marL="285750" indent="-285750" algn="l">
              <a:buFont typeface="Arial" panose="020B0604020202020204" pitchFamily="34" charset="0"/>
              <a:buChar char="•"/>
            </a:pPr>
            <a:r>
              <a:rPr lang="en-IN" b="1" i="0" dirty="0">
                <a:solidFill>
                  <a:srgbClr val="374151"/>
                </a:solidFill>
                <a:effectLst/>
                <a:latin typeface="Söhne"/>
              </a:rPr>
              <a:t>Editorial Recommendations: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Apple's editorial team curates collections of apps, highlighting those they consider noteworthy or innovative. These collections appear in the App Store's Today, Games, and Apps sections.</a:t>
            </a:r>
          </a:p>
          <a:p>
            <a:pPr marL="285750" indent="-285750" algn="l">
              <a:buFont typeface="Arial" panose="020B0604020202020204" pitchFamily="34" charset="0"/>
              <a:buChar char="•"/>
            </a:pPr>
            <a:r>
              <a:rPr lang="en-IN" b="1" i="0" dirty="0">
                <a:solidFill>
                  <a:srgbClr val="374151"/>
                </a:solidFill>
                <a:effectLst/>
                <a:latin typeface="Söhne"/>
              </a:rPr>
              <a:t>In-App Purchases and Subscriptions: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Many apps offer in-app purchases (IAPs) and subscriptions to access premium features or content. Users can make these purchases securely through the App Store, and Apple manages the billing process.</a:t>
            </a:r>
            <a:br>
              <a:rPr lang="en-IN" dirty="0"/>
            </a:b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1659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App Store</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2862322"/>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App Store Connect: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 developers and publishers use the App Store Connect portal to submit and manage their apps, monitor performance, and access resources and tools for app development.</a:t>
            </a:r>
          </a:p>
          <a:p>
            <a:pPr marL="285750" indent="-285750" algn="l">
              <a:buFont typeface="Arial" panose="020B0604020202020204" pitchFamily="34" charset="0"/>
              <a:buChar char="•"/>
            </a:pPr>
            <a:r>
              <a:rPr lang="en-IN" b="1" i="0" dirty="0">
                <a:solidFill>
                  <a:srgbClr val="374151"/>
                </a:solidFill>
                <a:effectLst/>
                <a:latin typeface="Söhne"/>
              </a:rPr>
              <a:t>App Review Process: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Apple conducts a thorough review of each app submitted to the App Store to ensure it meets quality and security standards. This process helps maintain a secure and reliable app ecosystem.</a:t>
            </a:r>
          </a:p>
          <a:p>
            <a:pPr marL="285750" indent="-285750" algn="l">
              <a:buFont typeface="Arial" panose="020B0604020202020204" pitchFamily="34" charset="0"/>
              <a:buChar char="•"/>
            </a:pPr>
            <a:r>
              <a:rPr lang="en-IN" b="1" i="0" dirty="0">
                <a:solidFill>
                  <a:srgbClr val="374151"/>
                </a:solidFill>
                <a:effectLst/>
                <a:latin typeface="Söhne"/>
              </a:rPr>
              <a:t>App Store on Multiple Platforms: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The App Store is available not only on iOS devices but also on macOS, </a:t>
            </a:r>
            <a:r>
              <a:rPr lang="en-IN" b="0" i="0" dirty="0" err="1">
                <a:solidFill>
                  <a:srgbClr val="374151"/>
                </a:solidFill>
                <a:effectLst/>
                <a:latin typeface="Söhne"/>
              </a:rPr>
              <a:t>watchOS</a:t>
            </a:r>
            <a:r>
              <a:rPr lang="en-IN" b="0" i="0" dirty="0">
                <a:solidFill>
                  <a:srgbClr val="374151"/>
                </a:solidFill>
                <a:effectLst/>
                <a:latin typeface="Söhne"/>
              </a:rPr>
              <a:t>, and </a:t>
            </a:r>
            <a:r>
              <a:rPr lang="en-IN" b="0" i="0" dirty="0" err="1">
                <a:solidFill>
                  <a:srgbClr val="374151"/>
                </a:solidFill>
                <a:effectLst/>
                <a:latin typeface="Söhne"/>
              </a:rPr>
              <a:t>tvOS</a:t>
            </a:r>
            <a:r>
              <a:rPr lang="en-IN" b="0" i="0" dirty="0">
                <a:solidFill>
                  <a:srgbClr val="374151"/>
                </a:solidFill>
                <a:effectLst/>
                <a:latin typeface="Söhne"/>
              </a:rPr>
              <a:t> platforms, allowing users to access apps across their Apple ecosystem.</a:t>
            </a:r>
            <a:br>
              <a:rPr lang="en-IN" dirty="0"/>
            </a:b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332363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Advantages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5078313"/>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User-Friendly Interface:</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is known for its intuitive and user-friendly interface. The clean design, consistent layout, and easy navigation make it accessible to users of all ages and backgrounds.</a:t>
            </a:r>
          </a:p>
          <a:p>
            <a:pPr marL="285750" indent="-285750" algn="l">
              <a:buFont typeface="Arial" panose="020B0604020202020204" pitchFamily="34" charset="0"/>
              <a:buChar char="•"/>
            </a:pPr>
            <a:r>
              <a:rPr lang="en-IN" b="1" i="0" dirty="0">
                <a:solidFill>
                  <a:srgbClr val="374151"/>
                </a:solidFill>
                <a:effectLst/>
                <a:latin typeface="Söhne"/>
              </a:rPr>
              <a:t>App Ecosystem:</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The App Store provides access to a vast library of high-quality apps that are carefully curated and reviewed. This extensive app ecosystem ensures users can find apps for virtually any need or interest.</a:t>
            </a:r>
          </a:p>
          <a:p>
            <a:pPr marL="285750" indent="-285750" algn="l">
              <a:buFont typeface="Arial" panose="020B0604020202020204" pitchFamily="34" charset="0"/>
              <a:buChar char="•"/>
            </a:pPr>
            <a:r>
              <a:rPr lang="en-IN" b="1" i="0" dirty="0">
                <a:solidFill>
                  <a:srgbClr val="374151"/>
                </a:solidFill>
                <a:effectLst/>
                <a:latin typeface="Söhne"/>
              </a:rPr>
              <a:t>Security and Privacy: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is renowned for its robust security features. It includes built-in encryption, regular security updates, and app sandboxing to protect user data and privacy. Users have control over app permissions.</a:t>
            </a:r>
          </a:p>
          <a:p>
            <a:pPr marL="285750" indent="-285750" algn="l">
              <a:buFont typeface="Arial" panose="020B0604020202020204" pitchFamily="34" charset="0"/>
              <a:buChar char="•"/>
            </a:pPr>
            <a:r>
              <a:rPr lang="en-IN" b="1" i="0" dirty="0">
                <a:solidFill>
                  <a:srgbClr val="374151"/>
                </a:solidFill>
                <a:effectLst/>
                <a:latin typeface="Söhne"/>
              </a:rPr>
              <a:t>Regular Updates: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Apple provides regular iOS updates that include bug fixes, performance improvements, and new features. Users can keep their devices up-to-date with the latest software enhancements.</a:t>
            </a:r>
            <a:endParaRPr lang="en-IN" dirty="0">
              <a:solidFill>
                <a:srgbClr val="374151"/>
              </a:solidFill>
              <a:latin typeface="Söhne"/>
            </a:endParaRPr>
          </a:p>
          <a:p>
            <a:pPr marL="285750" indent="-285750" algn="l">
              <a:buFont typeface="Arial" panose="020B0604020202020204" pitchFamily="34" charset="0"/>
              <a:buChar char="•"/>
            </a:pPr>
            <a:r>
              <a:rPr lang="en-IN" b="1" i="0" dirty="0">
                <a:solidFill>
                  <a:srgbClr val="374151"/>
                </a:solidFill>
                <a:effectLst/>
                <a:latin typeface="Söhne"/>
              </a:rPr>
              <a:t>Accessibility Features:</a:t>
            </a:r>
            <a:endParaRPr lang="en-IN" b="0" i="0" dirty="0">
              <a:solidFill>
                <a:srgbClr val="374151"/>
              </a:solidFill>
              <a:effectLst/>
              <a:latin typeface="Söhne"/>
            </a:endParaRPr>
          </a:p>
          <a:p>
            <a:pPr marL="742950" lvl="1" indent="-285750">
              <a:buFont typeface="Arial" panose="020B0604020202020204" pitchFamily="34" charset="0"/>
              <a:buChar char="•"/>
            </a:pPr>
            <a:r>
              <a:rPr lang="en-IN" dirty="0">
                <a:solidFill>
                  <a:srgbClr val="374151"/>
                </a:solidFill>
                <a:latin typeface="Söhne"/>
              </a:rPr>
              <a:t>iOS offers a wide range of accessibility features, making it inclusive for users with disabilities. Features like </a:t>
            </a:r>
            <a:r>
              <a:rPr lang="en-IN" dirty="0" err="1">
                <a:solidFill>
                  <a:srgbClr val="374151"/>
                </a:solidFill>
                <a:latin typeface="Söhne"/>
              </a:rPr>
              <a:t>VoiceOver</a:t>
            </a:r>
            <a:r>
              <a:rPr lang="en-IN" dirty="0">
                <a:solidFill>
                  <a:srgbClr val="374151"/>
                </a:solidFill>
                <a:latin typeface="Söhne"/>
              </a:rPr>
              <a:t>, Magnifier, and Guided Access enhance usability.</a:t>
            </a:r>
          </a:p>
          <a:p>
            <a:pPr marL="742950" lvl="1" indent="-285750" algn="l">
              <a:buFont typeface="Arial" panose="020B0604020202020204" pitchFamily="34" charset="0"/>
              <a:buChar char="•"/>
            </a:pPr>
            <a:endParaRPr lang="en-IN" b="0" i="0" dirty="0">
              <a:solidFill>
                <a:srgbClr val="374151"/>
              </a:solidFill>
              <a:effectLst/>
              <a:latin typeface="Söhne"/>
            </a:endParaRPr>
          </a:p>
        </p:txBody>
      </p:sp>
    </p:spTree>
    <p:extLst>
      <p:ext uri="{BB962C8B-B14F-4D97-AF65-F5344CB8AC3E}">
        <p14:creationId xmlns:p14="http://schemas.microsoft.com/office/powerpoint/2010/main" val="68801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Advantages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3139321"/>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Multitasking and Productivity: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supports multitasking features, such as split-screen and slide-over, which enhance productivity. Users can work on multiple apps simultaneously, making the iPad a versatile tool for professionals.</a:t>
            </a:r>
          </a:p>
          <a:p>
            <a:pPr marL="285750" indent="-285750" algn="l">
              <a:buFont typeface="Arial" panose="020B0604020202020204" pitchFamily="34" charset="0"/>
              <a:buChar char="•"/>
            </a:pPr>
            <a:r>
              <a:rPr lang="en-IN" b="1" i="0" dirty="0">
                <a:solidFill>
                  <a:srgbClr val="374151"/>
                </a:solidFill>
                <a:effectLst/>
                <a:latin typeface="Söhne"/>
              </a:rPr>
              <a:t>iCloud Integration: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iCloud seamlessly syncs data, photos, and documents across iOS devices and Macs. It simplifies data backup, sharing, and access across the Apple ecosystem.</a:t>
            </a:r>
          </a:p>
          <a:p>
            <a:pPr marL="285750" indent="-285750" algn="l">
              <a:buFont typeface="Arial" panose="020B0604020202020204" pitchFamily="34" charset="0"/>
              <a:buChar char="•"/>
            </a:pPr>
            <a:r>
              <a:rPr lang="en-IN" b="1" i="0" dirty="0">
                <a:solidFill>
                  <a:srgbClr val="374151"/>
                </a:solidFill>
                <a:effectLst/>
                <a:latin typeface="Söhne"/>
              </a:rPr>
              <a:t>Strong Developer Support: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offers robust development tools, such as </a:t>
            </a:r>
            <a:r>
              <a:rPr lang="en-IN" b="0" i="0" dirty="0" err="1">
                <a:solidFill>
                  <a:srgbClr val="374151"/>
                </a:solidFill>
                <a:effectLst/>
                <a:latin typeface="Söhne"/>
              </a:rPr>
              <a:t>Xcode</a:t>
            </a:r>
            <a:r>
              <a:rPr lang="en-IN" b="0" i="0" dirty="0">
                <a:solidFill>
                  <a:srgbClr val="374151"/>
                </a:solidFill>
                <a:effectLst/>
                <a:latin typeface="Söhne"/>
              </a:rPr>
              <a:t> and Swift, making it attractive to app developers. This results in a rich selection of high-quality apps.</a:t>
            </a:r>
          </a:p>
          <a:p>
            <a:br>
              <a:rPr lang="en-IN" dirty="0"/>
            </a:b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420225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Challenges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5355312"/>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Cost of Ownership:</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devices, such as iPhones and iPads, tend to be more expensive than many Android alternatives. This can be a barrier for budget-conscious consumers.</a:t>
            </a:r>
          </a:p>
          <a:p>
            <a:pPr marL="285750" indent="-285750" algn="l">
              <a:buFont typeface="Arial" panose="020B0604020202020204" pitchFamily="34" charset="0"/>
              <a:buChar char="•"/>
            </a:pPr>
            <a:r>
              <a:rPr lang="en-IN" b="1" i="0" dirty="0">
                <a:solidFill>
                  <a:srgbClr val="374151"/>
                </a:solidFill>
                <a:effectLst/>
                <a:latin typeface="Söhne"/>
              </a:rPr>
              <a:t>Closed Ecosystem:</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Apple maintains a tightly controlled ecosystem, which limits customization and flexibility compared to open-source platforms like Android. Users have less control over device settings and app installations.</a:t>
            </a:r>
          </a:p>
          <a:p>
            <a:pPr marL="285750" indent="-285750" algn="l">
              <a:buFont typeface="Arial" panose="020B0604020202020204" pitchFamily="34" charset="0"/>
              <a:buChar char="•"/>
            </a:pPr>
            <a:r>
              <a:rPr lang="en-IN" b="1" i="0" dirty="0">
                <a:solidFill>
                  <a:srgbClr val="374151"/>
                </a:solidFill>
                <a:effectLst/>
                <a:latin typeface="Söhne"/>
              </a:rPr>
              <a:t>App Store Regulations: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Apple's strict guidelines for the App Store review process can lead to the rejection of apps that don't meet specific criteria. This can be frustrating for developers and limit the types of apps available to users.</a:t>
            </a:r>
          </a:p>
          <a:p>
            <a:pPr marL="285750" indent="-285750" algn="l">
              <a:buFont typeface="Arial" panose="020B0604020202020204" pitchFamily="34" charset="0"/>
              <a:buChar char="•"/>
            </a:pPr>
            <a:r>
              <a:rPr lang="en-IN" b="1" i="0" dirty="0">
                <a:solidFill>
                  <a:srgbClr val="374151"/>
                </a:solidFill>
                <a:effectLst/>
                <a:latin typeface="Söhne"/>
              </a:rPr>
              <a:t>Limited File Management: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restricts users from accessing the file system in the same way as desktop operating systems. This can make it challenging to manage files and perform certain tasks.</a:t>
            </a:r>
          </a:p>
          <a:p>
            <a:pPr marL="285750" indent="-285750" algn="l">
              <a:buFont typeface="Arial" panose="020B0604020202020204" pitchFamily="34" charset="0"/>
              <a:buChar char="•"/>
            </a:pPr>
            <a:r>
              <a:rPr lang="en-IN" b="1" i="0" dirty="0">
                <a:solidFill>
                  <a:srgbClr val="374151"/>
                </a:solidFill>
                <a:effectLst/>
                <a:latin typeface="Söhne"/>
              </a:rPr>
              <a:t>Interoperability with Non-Apple Devices: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devices may not seamlessly integrate with non-Apple devices and services. Compatibility with Windows PCs and some third-party products can be limited.</a:t>
            </a:r>
          </a:p>
          <a:p>
            <a:br>
              <a:rPr lang="en-IN" dirty="0"/>
            </a:br>
            <a:endParaRPr lang="en-IN" b="0" i="0" dirty="0">
              <a:solidFill>
                <a:srgbClr val="374151"/>
              </a:solidFill>
              <a:effectLst/>
              <a:latin typeface="Söhne"/>
            </a:endParaRPr>
          </a:p>
        </p:txBody>
      </p:sp>
    </p:spTree>
    <p:extLst>
      <p:ext uri="{BB962C8B-B14F-4D97-AF65-F5344CB8AC3E}">
        <p14:creationId xmlns:p14="http://schemas.microsoft.com/office/powerpoint/2010/main" val="174304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Challenges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3970318"/>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Limited Customization: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limits the level of customization compared to Android. Users cannot change default apps, alter the home screen layout extensively, or install apps from outside the App Store without jailbreaking (which has its own risks).</a:t>
            </a:r>
          </a:p>
          <a:p>
            <a:pPr marL="285750" indent="-285750" algn="l">
              <a:buFont typeface="Arial" panose="020B0604020202020204" pitchFamily="34" charset="0"/>
              <a:buChar char="•"/>
            </a:pPr>
            <a:r>
              <a:rPr lang="en-IN" b="1" i="0" dirty="0">
                <a:solidFill>
                  <a:srgbClr val="374151"/>
                </a:solidFill>
                <a:effectLst/>
                <a:latin typeface="Söhne"/>
              </a:rPr>
              <a:t>Repairability and Upgradability: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Apple's designs prioritize slimness and aesthetics over repairability and upgradability. This can result in higher repair costs and limited options for hardware upgrades.</a:t>
            </a:r>
          </a:p>
          <a:p>
            <a:pPr marL="285750" indent="-285750" algn="l">
              <a:buFont typeface="Arial" panose="020B0604020202020204" pitchFamily="34" charset="0"/>
              <a:buChar char="•"/>
            </a:pPr>
            <a:r>
              <a:rPr lang="en-IN" b="1" i="0" dirty="0">
                <a:solidFill>
                  <a:srgbClr val="374151"/>
                </a:solidFill>
                <a:effectLst/>
                <a:latin typeface="Söhne"/>
              </a:rPr>
              <a:t>Fragmentation (to a Lesser Extent):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While iOS devices tend to receive updates for several years, fragmentation can still be an issue as older devices may not support the latest iOS versions or features.</a:t>
            </a:r>
          </a:p>
          <a:p>
            <a:pPr marL="285750" indent="-285750" algn="l">
              <a:buFont typeface="Arial" panose="020B0604020202020204" pitchFamily="34" charset="0"/>
              <a:buChar char="•"/>
            </a:pPr>
            <a:r>
              <a:rPr lang="en-IN" b="1" i="0" dirty="0">
                <a:solidFill>
                  <a:srgbClr val="374151"/>
                </a:solidFill>
                <a:effectLst/>
                <a:latin typeface="Söhne"/>
              </a:rPr>
              <a:t>Learning Curve for New Users: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while user-friendly, can have a learning curve for users transitioning from other platforms due to its unique interface and gestures.</a:t>
            </a:r>
          </a:p>
          <a:p>
            <a:pPr algn="l"/>
            <a:endParaRPr lang="en-IN" b="0" i="0" dirty="0">
              <a:solidFill>
                <a:srgbClr val="374151"/>
              </a:solidFill>
              <a:effectLst/>
              <a:latin typeface="Söhne"/>
            </a:endParaRPr>
          </a:p>
        </p:txBody>
      </p:sp>
    </p:spTree>
    <p:extLst>
      <p:ext uri="{BB962C8B-B14F-4D97-AF65-F5344CB8AC3E}">
        <p14:creationId xmlns:p14="http://schemas.microsoft.com/office/powerpoint/2010/main" val="407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UI Controls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4801314"/>
          </a:xfrm>
          <a:prstGeom prst="rect">
            <a:avLst/>
          </a:prstGeom>
          <a:noFill/>
        </p:spPr>
        <p:txBody>
          <a:bodyPr wrap="square" lIns="91440" tIns="45720" rIns="91440" bIns="45720" rtlCol="0" anchor="t">
            <a:spAutoFit/>
          </a:bodyPr>
          <a:lstStyle/>
          <a:p>
            <a:pPr algn="l"/>
            <a:r>
              <a:rPr lang="en-IN" b="1" i="0" dirty="0">
                <a:solidFill>
                  <a:srgbClr val="374151"/>
                </a:solidFill>
                <a:effectLst/>
                <a:latin typeface="Söhne"/>
              </a:rPr>
              <a:t>Label:</a:t>
            </a:r>
            <a:r>
              <a:rPr lang="en-IN" b="0" i="0" dirty="0">
                <a:solidFill>
                  <a:srgbClr val="374151"/>
                </a:solidFill>
                <a:effectLst/>
                <a:latin typeface="Söhne"/>
              </a:rPr>
              <a:t> Displays static text.</a:t>
            </a:r>
          </a:p>
          <a:p>
            <a:pPr algn="l"/>
            <a:r>
              <a:rPr lang="en-IN" b="1" i="0" dirty="0">
                <a:solidFill>
                  <a:srgbClr val="374151"/>
                </a:solidFill>
                <a:effectLst/>
                <a:latin typeface="Söhne"/>
              </a:rPr>
              <a:t>Text Field:</a:t>
            </a:r>
            <a:r>
              <a:rPr lang="en-IN" b="0" i="0" dirty="0">
                <a:solidFill>
                  <a:srgbClr val="374151"/>
                </a:solidFill>
                <a:effectLst/>
                <a:latin typeface="Söhne"/>
              </a:rPr>
              <a:t> Accepts user input as single-line text.</a:t>
            </a:r>
          </a:p>
          <a:p>
            <a:pPr algn="l"/>
            <a:r>
              <a:rPr lang="en-IN" b="1" i="0" dirty="0">
                <a:solidFill>
                  <a:srgbClr val="374151"/>
                </a:solidFill>
                <a:effectLst/>
                <a:latin typeface="Söhne"/>
              </a:rPr>
              <a:t>Text View:</a:t>
            </a:r>
            <a:r>
              <a:rPr lang="en-IN" b="0" i="0" dirty="0">
                <a:solidFill>
                  <a:srgbClr val="374151"/>
                </a:solidFill>
                <a:effectLst/>
                <a:latin typeface="Söhne"/>
              </a:rPr>
              <a:t> Allows multiple lines of user input.</a:t>
            </a:r>
          </a:p>
          <a:p>
            <a:pPr algn="l"/>
            <a:r>
              <a:rPr lang="en-IN" b="1" i="0" dirty="0">
                <a:solidFill>
                  <a:srgbClr val="374151"/>
                </a:solidFill>
                <a:effectLst/>
                <a:latin typeface="Söhne"/>
              </a:rPr>
              <a:t>Button:</a:t>
            </a:r>
            <a:r>
              <a:rPr lang="en-IN" b="0" i="0" dirty="0">
                <a:solidFill>
                  <a:srgbClr val="374151"/>
                </a:solidFill>
                <a:effectLst/>
                <a:latin typeface="Söhne"/>
              </a:rPr>
              <a:t> Triggers actions when tapped.</a:t>
            </a:r>
          </a:p>
          <a:p>
            <a:pPr algn="l"/>
            <a:r>
              <a:rPr lang="en-IN" b="1" i="0" dirty="0">
                <a:solidFill>
                  <a:srgbClr val="374151"/>
                </a:solidFill>
                <a:effectLst/>
                <a:latin typeface="Söhne"/>
              </a:rPr>
              <a:t>Image View:</a:t>
            </a:r>
            <a:r>
              <a:rPr lang="en-IN" b="0" i="0" dirty="0">
                <a:solidFill>
                  <a:srgbClr val="374151"/>
                </a:solidFill>
                <a:effectLst/>
                <a:latin typeface="Söhne"/>
              </a:rPr>
              <a:t> Displays images or icons.</a:t>
            </a:r>
          </a:p>
          <a:p>
            <a:pPr algn="l"/>
            <a:r>
              <a:rPr lang="en-IN" b="1" i="0" dirty="0">
                <a:solidFill>
                  <a:srgbClr val="374151"/>
                </a:solidFill>
                <a:effectLst/>
                <a:latin typeface="Söhne"/>
              </a:rPr>
              <a:t>Table View:</a:t>
            </a:r>
            <a:r>
              <a:rPr lang="en-IN" b="0" i="0" dirty="0">
                <a:solidFill>
                  <a:srgbClr val="374151"/>
                </a:solidFill>
                <a:effectLst/>
                <a:latin typeface="Söhne"/>
              </a:rPr>
              <a:t> Organizes and displays data in a list.</a:t>
            </a:r>
          </a:p>
          <a:p>
            <a:pPr algn="l"/>
            <a:r>
              <a:rPr lang="en-IN" b="1" i="0" dirty="0">
                <a:solidFill>
                  <a:srgbClr val="374151"/>
                </a:solidFill>
                <a:effectLst/>
                <a:latin typeface="Söhne"/>
              </a:rPr>
              <a:t>Collection View:</a:t>
            </a:r>
            <a:r>
              <a:rPr lang="en-IN" b="0" i="0" dirty="0">
                <a:solidFill>
                  <a:srgbClr val="374151"/>
                </a:solidFill>
                <a:effectLst/>
                <a:latin typeface="Söhne"/>
              </a:rPr>
              <a:t> Presents data in a grid or custom layout.</a:t>
            </a:r>
          </a:p>
          <a:p>
            <a:pPr algn="l"/>
            <a:r>
              <a:rPr lang="en-IN" b="1" i="0" dirty="0">
                <a:solidFill>
                  <a:srgbClr val="374151"/>
                </a:solidFill>
                <a:effectLst/>
                <a:latin typeface="Söhne"/>
              </a:rPr>
              <a:t>Picker View:</a:t>
            </a:r>
            <a:r>
              <a:rPr lang="en-IN" b="0" i="0" dirty="0">
                <a:solidFill>
                  <a:srgbClr val="374151"/>
                </a:solidFill>
                <a:effectLst/>
                <a:latin typeface="Söhne"/>
              </a:rPr>
              <a:t> Provides a selection interface with a wheel or list.</a:t>
            </a:r>
          </a:p>
          <a:p>
            <a:pPr algn="l"/>
            <a:r>
              <a:rPr lang="en-IN" b="1" i="0" dirty="0">
                <a:solidFill>
                  <a:srgbClr val="374151"/>
                </a:solidFill>
                <a:effectLst/>
                <a:latin typeface="Söhne"/>
              </a:rPr>
              <a:t>Switch:</a:t>
            </a:r>
            <a:r>
              <a:rPr lang="en-IN" b="0" i="0" dirty="0">
                <a:solidFill>
                  <a:srgbClr val="374151"/>
                </a:solidFill>
                <a:effectLst/>
                <a:latin typeface="Söhne"/>
              </a:rPr>
              <a:t> Toggles between two states.</a:t>
            </a:r>
          </a:p>
          <a:p>
            <a:pPr algn="l"/>
            <a:r>
              <a:rPr lang="en-IN" b="1" i="0" dirty="0">
                <a:solidFill>
                  <a:srgbClr val="374151"/>
                </a:solidFill>
                <a:effectLst/>
                <a:latin typeface="Söhne"/>
              </a:rPr>
              <a:t>Slider:</a:t>
            </a:r>
            <a:r>
              <a:rPr lang="en-IN" b="0" i="0" dirty="0">
                <a:solidFill>
                  <a:srgbClr val="374151"/>
                </a:solidFill>
                <a:effectLst/>
                <a:latin typeface="Söhne"/>
              </a:rPr>
              <a:t> Adjusts values within a range.</a:t>
            </a:r>
          </a:p>
          <a:p>
            <a:pPr algn="l"/>
            <a:r>
              <a:rPr lang="en-IN" b="1" i="0" dirty="0">
                <a:solidFill>
                  <a:srgbClr val="374151"/>
                </a:solidFill>
                <a:effectLst/>
                <a:latin typeface="Söhne"/>
              </a:rPr>
              <a:t>Progress View:</a:t>
            </a:r>
            <a:r>
              <a:rPr lang="en-IN" b="0" i="0" dirty="0">
                <a:solidFill>
                  <a:srgbClr val="374151"/>
                </a:solidFill>
                <a:effectLst/>
                <a:latin typeface="Söhne"/>
              </a:rPr>
              <a:t> Indicates progress of a task.</a:t>
            </a:r>
          </a:p>
          <a:p>
            <a:pPr algn="l"/>
            <a:r>
              <a:rPr lang="en-IN" b="1" i="0" dirty="0">
                <a:solidFill>
                  <a:srgbClr val="374151"/>
                </a:solidFill>
                <a:effectLst/>
                <a:latin typeface="Söhne"/>
              </a:rPr>
              <a:t>Segmented Control:</a:t>
            </a:r>
            <a:r>
              <a:rPr lang="en-IN" b="0" i="0" dirty="0">
                <a:solidFill>
                  <a:srgbClr val="374151"/>
                </a:solidFill>
                <a:effectLst/>
                <a:latin typeface="Söhne"/>
              </a:rPr>
              <a:t> Allows selecting from a segmented set of options.</a:t>
            </a:r>
          </a:p>
          <a:p>
            <a:pPr algn="l"/>
            <a:r>
              <a:rPr lang="en-IN" b="1" i="0" dirty="0">
                <a:solidFill>
                  <a:srgbClr val="374151"/>
                </a:solidFill>
                <a:effectLst/>
                <a:latin typeface="Söhne"/>
              </a:rPr>
              <a:t>Stepper:</a:t>
            </a:r>
            <a:r>
              <a:rPr lang="en-IN" b="0" i="0" dirty="0">
                <a:solidFill>
                  <a:srgbClr val="374151"/>
                </a:solidFill>
                <a:effectLst/>
                <a:latin typeface="Söhne"/>
              </a:rPr>
              <a:t> Increments or decrements a value.</a:t>
            </a:r>
          </a:p>
          <a:p>
            <a:pPr algn="l"/>
            <a:r>
              <a:rPr lang="en-IN" b="1" i="0" dirty="0">
                <a:solidFill>
                  <a:srgbClr val="374151"/>
                </a:solidFill>
                <a:effectLst/>
                <a:latin typeface="Söhne"/>
              </a:rPr>
              <a:t>Activity Indicator:</a:t>
            </a:r>
            <a:r>
              <a:rPr lang="en-IN" b="0" i="0" dirty="0">
                <a:solidFill>
                  <a:srgbClr val="374151"/>
                </a:solidFill>
                <a:effectLst/>
                <a:latin typeface="Söhne"/>
              </a:rPr>
              <a:t> Indicates that a task is in progress.</a:t>
            </a:r>
          </a:p>
          <a:p>
            <a:pPr algn="l"/>
            <a:r>
              <a:rPr lang="en-IN" b="1" i="0" dirty="0">
                <a:solidFill>
                  <a:srgbClr val="374151"/>
                </a:solidFill>
                <a:effectLst/>
                <a:latin typeface="Söhne"/>
              </a:rPr>
              <a:t>Date Picker:</a:t>
            </a:r>
            <a:r>
              <a:rPr lang="en-IN" b="0" i="0" dirty="0">
                <a:solidFill>
                  <a:srgbClr val="374151"/>
                </a:solidFill>
                <a:effectLst/>
                <a:latin typeface="Söhne"/>
              </a:rPr>
              <a:t> Selects dates or times.</a:t>
            </a:r>
          </a:p>
          <a:p>
            <a:br>
              <a:rPr lang="en-IN" dirty="0"/>
            </a:b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236903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4687" y="-33758"/>
            <a:ext cx="12191999" cy="646854"/>
          </a:xfrm>
        </p:spPr>
        <p:txBody>
          <a:bodyPr>
            <a:noAutofit/>
          </a:bodyPr>
          <a:lstStyle/>
          <a:p>
            <a:pPr algn="ctr"/>
            <a:r>
              <a:rPr lang="en-US" sz="3200" b="1">
                <a:solidFill>
                  <a:schemeClr val="tx1"/>
                </a:solidFill>
              </a:rPr>
              <a:t>Agenda</a:t>
            </a:r>
            <a:endParaRPr lang="en-US" b="1">
              <a:solidFill>
                <a:schemeClr val="tx1"/>
              </a:solidFill>
            </a:endParaRPr>
          </a:p>
        </p:txBody>
      </p:sp>
      <p:sp>
        <p:nvSpPr>
          <p:cNvPr id="11" name="TextBox 10">
            <a:extLst>
              <a:ext uri="{FF2B5EF4-FFF2-40B4-BE49-F238E27FC236}">
                <a16:creationId xmlns:a16="http://schemas.microsoft.com/office/drawing/2014/main" id="{C3FF403C-366F-D012-CF5B-86204041A29F}"/>
              </a:ext>
            </a:extLst>
          </p:cNvPr>
          <p:cNvSpPr txBox="1"/>
          <p:nvPr/>
        </p:nvSpPr>
        <p:spPr>
          <a:xfrm>
            <a:off x="1279850" y="682144"/>
            <a:ext cx="10742939" cy="4801314"/>
          </a:xfrm>
          <a:prstGeom prst="rect">
            <a:avLst/>
          </a:prstGeom>
          <a:noFill/>
        </p:spPr>
        <p:txBody>
          <a:bodyPr wrap="square" lIns="91440" tIns="45720" rIns="91440" bIns="45720" rtlCol="0" anchor="t">
            <a:spAutoFit/>
          </a:bodyPr>
          <a:lstStyle/>
          <a:p>
            <a:pPr marL="285750" indent="-285750">
              <a:buFont typeface="Arial"/>
              <a:buChar char="•"/>
            </a:pPr>
            <a:r>
              <a:rPr lang="en-US" dirty="0">
                <a:cs typeface="Calibri" panose="020F0502020204030204"/>
              </a:rPr>
              <a:t>Theory</a:t>
            </a:r>
            <a:endParaRPr lang="en-US" dirty="0"/>
          </a:p>
          <a:p>
            <a:pPr marL="742950" lvl="1" indent="-285750">
              <a:buFont typeface="Arial"/>
              <a:buChar char="•"/>
            </a:pPr>
            <a:r>
              <a:rPr lang="en-US" dirty="0">
                <a:cs typeface="Calibri" panose="020F0502020204030204"/>
              </a:rPr>
              <a:t>Tools Required for iOS Development</a:t>
            </a:r>
          </a:p>
          <a:p>
            <a:pPr marL="742950" lvl="1" indent="-285750">
              <a:buFont typeface="Arial"/>
              <a:buChar char="•"/>
            </a:pPr>
            <a:r>
              <a:rPr lang="en-US" dirty="0">
                <a:cs typeface="Calibri" panose="020F0502020204030204"/>
              </a:rPr>
              <a:t>iOS Architecture</a:t>
            </a:r>
          </a:p>
          <a:p>
            <a:pPr marL="742950" lvl="1" indent="-285750">
              <a:buFont typeface="Arial"/>
              <a:buChar char="•"/>
            </a:pPr>
            <a:r>
              <a:rPr lang="en-US" dirty="0">
                <a:cs typeface="Calibri" panose="020F0502020204030204"/>
              </a:rPr>
              <a:t>iOS Security</a:t>
            </a:r>
          </a:p>
          <a:p>
            <a:pPr marL="742950" lvl="1" indent="-285750">
              <a:buFont typeface="Arial"/>
              <a:buChar char="•"/>
            </a:pPr>
            <a:r>
              <a:rPr lang="en-US" dirty="0">
                <a:cs typeface="Calibri" panose="020F0502020204030204"/>
              </a:rPr>
              <a:t>iOS App lifecycle</a:t>
            </a:r>
          </a:p>
          <a:p>
            <a:pPr marL="742950" lvl="1" indent="-285750">
              <a:buFont typeface="Arial"/>
              <a:buChar char="•"/>
            </a:pPr>
            <a:r>
              <a:rPr lang="en-US" dirty="0">
                <a:cs typeface="Calibri" panose="020F0502020204030204"/>
              </a:rPr>
              <a:t>How does </a:t>
            </a:r>
            <a:r>
              <a:rPr lang="en-US" dirty="0" err="1">
                <a:cs typeface="Calibri" panose="020F0502020204030204"/>
              </a:rPr>
              <a:t>Xcode</a:t>
            </a:r>
            <a:r>
              <a:rPr lang="en-US" dirty="0">
                <a:cs typeface="Calibri" panose="020F0502020204030204"/>
              </a:rPr>
              <a:t> work when we build the iOS app project.</a:t>
            </a:r>
          </a:p>
          <a:p>
            <a:pPr marL="742950" lvl="1" indent="-285750">
              <a:buFont typeface="Arial"/>
              <a:buChar char="•"/>
            </a:pPr>
            <a:r>
              <a:rPr lang="en-US" dirty="0">
                <a:cs typeface="Calibri" panose="020F0502020204030204"/>
              </a:rPr>
              <a:t>App Store</a:t>
            </a:r>
          </a:p>
          <a:p>
            <a:pPr marL="742950" lvl="1" indent="-285750">
              <a:buFont typeface="Arial"/>
              <a:buChar char="•"/>
            </a:pPr>
            <a:r>
              <a:rPr lang="en-IN" dirty="0">
                <a:cs typeface="Calibri" panose="020F0502020204030204"/>
              </a:rPr>
              <a:t>Advantages of iOS</a:t>
            </a:r>
          </a:p>
          <a:p>
            <a:pPr marL="742950" lvl="1" indent="-285750">
              <a:buFont typeface="Arial"/>
              <a:buChar char="•"/>
            </a:pPr>
            <a:r>
              <a:rPr lang="en-US" dirty="0">
                <a:cs typeface="Calibri" panose="020F0502020204030204"/>
              </a:rPr>
              <a:t>iOS Challenges</a:t>
            </a:r>
          </a:p>
          <a:p>
            <a:pPr marL="742950" lvl="1" indent="-285750">
              <a:buFont typeface="Arial"/>
              <a:buChar char="•"/>
            </a:pPr>
            <a:r>
              <a:rPr lang="en-US" dirty="0">
                <a:cs typeface="Calibri" panose="020F0502020204030204"/>
              </a:rPr>
              <a:t>Programming language – Swift</a:t>
            </a:r>
          </a:p>
          <a:p>
            <a:pPr marL="742950" lvl="1" indent="-285750">
              <a:buFont typeface="Arial"/>
              <a:buChar char="•"/>
            </a:pPr>
            <a:r>
              <a:rPr lang="en-US" dirty="0">
                <a:cs typeface="Calibri" panose="020F0502020204030204"/>
              </a:rPr>
              <a:t>Frameworks – </a:t>
            </a:r>
            <a:r>
              <a:rPr lang="en-US" dirty="0" err="1">
                <a:cs typeface="Calibri" panose="020F0502020204030204"/>
              </a:rPr>
              <a:t>UIKit</a:t>
            </a:r>
            <a:r>
              <a:rPr lang="en-US" dirty="0">
                <a:cs typeface="Calibri" panose="020F0502020204030204"/>
              </a:rPr>
              <a:t>, </a:t>
            </a:r>
            <a:r>
              <a:rPr lang="en-US" dirty="0" err="1">
                <a:cs typeface="Calibri" panose="020F0502020204030204"/>
              </a:rPr>
              <a:t>SwiftUI</a:t>
            </a:r>
            <a:endParaRPr lang="en-US" dirty="0">
              <a:cs typeface="Calibri" panose="020F0502020204030204"/>
            </a:endParaRPr>
          </a:p>
          <a:p>
            <a:pPr marL="742950" lvl="1" indent="-285750">
              <a:buFont typeface="Arial"/>
              <a:buChar char="•"/>
            </a:pPr>
            <a:r>
              <a:rPr lang="en-US" dirty="0">
                <a:cs typeface="Calibri" panose="020F0502020204030204"/>
              </a:rPr>
              <a:t>Map</a:t>
            </a:r>
          </a:p>
          <a:p>
            <a:pPr marL="742950" lvl="1" indent="-285750">
              <a:buFont typeface="Arial"/>
              <a:buChar char="•"/>
            </a:pPr>
            <a:endParaRPr lang="en-US" dirty="0">
              <a:cs typeface="Calibri" panose="020F0502020204030204"/>
            </a:endParaRPr>
          </a:p>
          <a:p>
            <a:pPr marL="285750" indent="-285750">
              <a:buFont typeface="Arial"/>
              <a:buChar char="•"/>
            </a:pPr>
            <a:r>
              <a:rPr lang="en-US" dirty="0">
                <a:cs typeface="Calibri" panose="020F0502020204030204"/>
              </a:rPr>
              <a:t>Hands-On Exercises</a:t>
            </a:r>
          </a:p>
          <a:p>
            <a:endParaRPr lang="en-US" dirty="0">
              <a:cs typeface="Calibri" panose="020F0502020204030204"/>
            </a:endParaRPr>
          </a:p>
          <a:p>
            <a:pPr marL="285750" indent="-285750">
              <a:buFont typeface="Arial"/>
              <a:buChar char="•"/>
            </a:pP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97441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UI Controls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4801314"/>
          </a:xfrm>
          <a:prstGeom prst="rect">
            <a:avLst/>
          </a:prstGeom>
          <a:noFill/>
        </p:spPr>
        <p:txBody>
          <a:bodyPr wrap="square" lIns="91440" tIns="45720" rIns="91440" bIns="45720" rtlCol="0" anchor="t">
            <a:spAutoFit/>
          </a:bodyPr>
          <a:lstStyle/>
          <a:p>
            <a:pPr algn="l"/>
            <a:r>
              <a:rPr lang="en-IN" b="1" i="0" dirty="0">
                <a:solidFill>
                  <a:srgbClr val="374151"/>
                </a:solidFill>
                <a:effectLst/>
                <a:latin typeface="Söhne"/>
              </a:rPr>
              <a:t>Web View:</a:t>
            </a:r>
            <a:r>
              <a:rPr lang="en-IN" b="0" i="0" dirty="0">
                <a:solidFill>
                  <a:srgbClr val="374151"/>
                </a:solidFill>
                <a:effectLst/>
                <a:latin typeface="Söhne"/>
              </a:rPr>
              <a:t> Displays web content within the app.</a:t>
            </a:r>
          </a:p>
          <a:p>
            <a:pPr algn="l"/>
            <a:r>
              <a:rPr lang="en-IN" b="1" i="0" dirty="0">
                <a:solidFill>
                  <a:srgbClr val="374151"/>
                </a:solidFill>
                <a:effectLst/>
                <a:latin typeface="Söhne"/>
              </a:rPr>
              <a:t>Map View:</a:t>
            </a:r>
            <a:r>
              <a:rPr lang="en-IN" b="0" i="0" dirty="0">
                <a:solidFill>
                  <a:srgbClr val="374151"/>
                </a:solidFill>
                <a:effectLst/>
                <a:latin typeface="Söhne"/>
              </a:rPr>
              <a:t> Embeds maps and location services.</a:t>
            </a:r>
          </a:p>
          <a:p>
            <a:pPr algn="l"/>
            <a:r>
              <a:rPr lang="en-IN" b="1" i="0" dirty="0">
                <a:solidFill>
                  <a:srgbClr val="374151"/>
                </a:solidFill>
                <a:effectLst/>
                <a:latin typeface="Söhne"/>
              </a:rPr>
              <a:t>Scroll View:</a:t>
            </a:r>
            <a:r>
              <a:rPr lang="en-IN" b="0" i="0" dirty="0">
                <a:solidFill>
                  <a:srgbClr val="374151"/>
                </a:solidFill>
                <a:effectLst/>
                <a:latin typeface="Söhne"/>
              </a:rPr>
              <a:t> Enables scrolling for content that doesn't fit.</a:t>
            </a:r>
          </a:p>
          <a:p>
            <a:pPr algn="l"/>
            <a:r>
              <a:rPr lang="en-IN" b="1" i="0" dirty="0">
                <a:solidFill>
                  <a:srgbClr val="374151"/>
                </a:solidFill>
                <a:effectLst/>
                <a:latin typeface="Söhne"/>
              </a:rPr>
              <a:t>Page Control:</a:t>
            </a:r>
            <a:r>
              <a:rPr lang="en-IN" b="0" i="0" dirty="0">
                <a:solidFill>
                  <a:srgbClr val="374151"/>
                </a:solidFill>
                <a:effectLst/>
                <a:latin typeface="Söhne"/>
              </a:rPr>
              <a:t> Navigates between pages or content.</a:t>
            </a:r>
          </a:p>
          <a:p>
            <a:pPr algn="l"/>
            <a:r>
              <a:rPr lang="en-IN" b="1" i="0" dirty="0">
                <a:solidFill>
                  <a:srgbClr val="374151"/>
                </a:solidFill>
                <a:effectLst/>
                <a:latin typeface="Söhne"/>
              </a:rPr>
              <a:t>Alert Controller:</a:t>
            </a:r>
            <a:r>
              <a:rPr lang="en-IN" b="0" i="0" dirty="0">
                <a:solidFill>
                  <a:srgbClr val="374151"/>
                </a:solidFill>
                <a:effectLst/>
                <a:latin typeface="Söhne"/>
              </a:rPr>
              <a:t> Displays alert messages or prompts.</a:t>
            </a:r>
          </a:p>
          <a:p>
            <a:pPr algn="l"/>
            <a:r>
              <a:rPr lang="en-IN" b="1" i="0" dirty="0">
                <a:solidFill>
                  <a:srgbClr val="374151"/>
                </a:solidFill>
                <a:effectLst/>
                <a:latin typeface="Söhne"/>
              </a:rPr>
              <a:t>Navigation Bar:</a:t>
            </a:r>
            <a:r>
              <a:rPr lang="en-IN" b="0" i="0" dirty="0">
                <a:solidFill>
                  <a:srgbClr val="374151"/>
                </a:solidFill>
                <a:effectLst/>
                <a:latin typeface="Söhne"/>
              </a:rPr>
              <a:t> Provides navigation controls in a bar at the top.</a:t>
            </a:r>
          </a:p>
          <a:p>
            <a:pPr algn="l"/>
            <a:r>
              <a:rPr lang="en-IN" b="1" i="0" dirty="0">
                <a:solidFill>
                  <a:srgbClr val="374151"/>
                </a:solidFill>
                <a:effectLst/>
                <a:latin typeface="Söhne"/>
              </a:rPr>
              <a:t>Tab Bar:</a:t>
            </a:r>
            <a:r>
              <a:rPr lang="en-IN" b="0" i="0" dirty="0">
                <a:solidFill>
                  <a:srgbClr val="374151"/>
                </a:solidFill>
                <a:effectLst/>
                <a:latin typeface="Söhne"/>
              </a:rPr>
              <a:t> Switches between different app sections or views.</a:t>
            </a:r>
          </a:p>
          <a:p>
            <a:pPr algn="l"/>
            <a:r>
              <a:rPr lang="en-IN" b="1" i="0" dirty="0">
                <a:solidFill>
                  <a:srgbClr val="374151"/>
                </a:solidFill>
                <a:effectLst/>
                <a:latin typeface="Söhne"/>
              </a:rPr>
              <a:t>Toolbar:</a:t>
            </a:r>
            <a:r>
              <a:rPr lang="en-IN" b="0" i="0" dirty="0">
                <a:solidFill>
                  <a:srgbClr val="374151"/>
                </a:solidFill>
                <a:effectLst/>
                <a:latin typeface="Söhne"/>
              </a:rPr>
              <a:t> Contains additional controls in a bar at the bottom.</a:t>
            </a:r>
          </a:p>
          <a:p>
            <a:pPr algn="l"/>
            <a:r>
              <a:rPr lang="en-IN" b="1" i="0" dirty="0">
                <a:solidFill>
                  <a:srgbClr val="374151"/>
                </a:solidFill>
                <a:effectLst/>
                <a:latin typeface="Söhne"/>
              </a:rPr>
              <a:t>Search Bar:</a:t>
            </a:r>
            <a:r>
              <a:rPr lang="en-IN" b="0" i="0" dirty="0">
                <a:solidFill>
                  <a:srgbClr val="374151"/>
                </a:solidFill>
                <a:effectLst/>
                <a:latin typeface="Söhne"/>
              </a:rPr>
              <a:t> Adds search functionality to a view.</a:t>
            </a:r>
          </a:p>
          <a:p>
            <a:pPr algn="l"/>
            <a:r>
              <a:rPr lang="en-IN" b="1" i="0" dirty="0">
                <a:solidFill>
                  <a:srgbClr val="374151"/>
                </a:solidFill>
                <a:effectLst/>
                <a:latin typeface="Söhne"/>
              </a:rPr>
              <a:t>Stack View:</a:t>
            </a:r>
            <a:r>
              <a:rPr lang="en-IN" b="0" i="0" dirty="0">
                <a:solidFill>
                  <a:srgbClr val="374151"/>
                </a:solidFill>
                <a:effectLst/>
                <a:latin typeface="Söhne"/>
              </a:rPr>
              <a:t> Arranges </a:t>
            </a:r>
            <a:r>
              <a:rPr lang="en-IN" b="0" i="0" dirty="0" err="1">
                <a:solidFill>
                  <a:srgbClr val="374151"/>
                </a:solidFill>
                <a:effectLst/>
                <a:latin typeface="Söhne"/>
              </a:rPr>
              <a:t>subviews</a:t>
            </a:r>
            <a:r>
              <a:rPr lang="en-IN" b="0" i="0" dirty="0">
                <a:solidFill>
                  <a:srgbClr val="374151"/>
                </a:solidFill>
                <a:effectLst/>
                <a:latin typeface="Söhne"/>
              </a:rPr>
              <a:t> in a stack or grid.</a:t>
            </a:r>
          </a:p>
          <a:p>
            <a:pPr algn="l"/>
            <a:r>
              <a:rPr lang="en-IN" b="1" i="0" dirty="0">
                <a:solidFill>
                  <a:srgbClr val="374151"/>
                </a:solidFill>
                <a:effectLst/>
                <a:latin typeface="Söhne"/>
              </a:rPr>
              <a:t>Container View:</a:t>
            </a:r>
            <a:r>
              <a:rPr lang="en-IN" b="0" i="0" dirty="0">
                <a:solidFill>
                  <a:srgbClr val="374151"/>
                </a:solidFill>
                <a:effectLst/>
                <a:latin typeface="Söhne"/>
              </a:rPr>
              <a:t> Contains and manages child view controllers.</a:t>
            </a:r>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cs typeface="Calibri" panose="020F0502020204030204"/>
            </a:endParaRPr>
          </a:p>
          <a:p>
            <a:pPr marL="285750" indent="-285750">
              <a:buFont typeface="Arial" panose="020B0604020202020204" pitchFamily="34" charset="0"/>
              <a:buChar char="•"/>
            </a:pPr>
            <a:endParaRPr lang="en-US" dirty="0">
              <a:cs typeface="Calibri" panose="020F0502020204030204"/>
            </a:endParaRPr>
          </a:p>
          <a:p>
            <a:endParaRPr lang="en-US" dirty="0"/>
          </a:p>
          <a:p>
            <a:endParaRPr lang="en-US" dirty="0">
              <a:cs typeface="Calibri" panose="020F0502020204030204"/>
            </a:endParaRPr>
          </a:p>
        </p:txBody>
      </p:sp>
    </p:spTree>
    <p:extLst>
      <p:ext uri="{BB962C8B-B14F-4D97-AF65-F5344CB8AC3E}">
        <p14:creationId xmlns:p14="http://schemas.microsoft.com/office/powerpoint/2010/main" val="406807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r>
              <a:rPr lang="en-US" sz="3200" b="1" u="sng" dirty="0">
                <a:solidFill>
                  <a:schemeClr val="tx1"/>
                </a:solidFill>
              </a:rPr>
              <a:t>Swift</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2031325"/>
          </a:xfrm>
          <a:prstGeom prst="rect">
            <a:avLst/>
          </a:prstGeom>
          <a:noFill/>
        </p:spPr>
        <p:txBody>
          <a:bodyPr wrap="square" lIns="91440" tIns="45720" rIns="91440" bIns="45720" rtlCol="0" anchor="t">
            <a:spAutoFit/>
          </a:bodyPr>
          <a:lstStyle/>
          <a:p>
            <a:pPr algn="l"/>
            <a:r>
              <a:rPr lang="en-IN" b="0" i="0" dirty="0">
                <a:effectLst/>
                <a:latin typeface="Söhne"/>
              </a:rPr>
              <a:t>Swift is a powerful and user-friendly programming language developed by Apple. It's known for its speed and safety features, making it ideal for iOS, macOS, </a:t>
            </a:r>
            <a:r>
              <a:rPr lang="en-IN" b="0" i="0" dirty="0" err="1">
                <a:effectLst/>
                <a:latin typeface="Söhne"/>
              </a:rPr>
              <a:t>watchOS</a:t>
            </a:r>
            <a:r>
              <a:rPr lang="en-IN" b="0" i="0" dirty="0">
                <a:effectLst/>
                <a:latin typeface="Söhne"/>
              </a:rPr>
              <a:t>, and </a:t>
            </a:r>
            <a:r>
              <a:rPr lang="en-IN" b="0" i="0" dirty="0" err="1">
                <a:effectLst/>
                <a:latin typeface="Söhne"/>
              </a:rPr>
              <a:t>tvOS</a:t>
            </a:r>
            <a:r>
              <a:rPr lang="en-IN" b="0" i="0" dirty="0">
                <a:effectLst/>
                <a:latin typeface="Söhne"/>
              </a:rPr>
              <a:t> app development. Swift combines modern syntax with advanced features like </a:t>
            </a:r>
            <a:r>
              <a:rPr lang="en-IN" b="0" i="0" dirty="0" err="1">
                <a:effectLst/>
                <a:latin typeface="Söhne"/>
              </a:rPr>
              <a:t>optionals</a:t>
            </a:r>
            <a:r>
              <a:rPr lang="en-IN" b="0" i="0" dirty="0">
                <a:effectLst/>
                <a:latin typeface="Söhne"/>
              </a:rPr>
              <a:t> and type inference, making code concise and easy to read. It also supports object-oriented and functional programming paradigms, offering a versatile choice for developers to create robust and efficient software for Apple's ecosystem.</a:t>
            </a:r>
          </a:p>
          <a:p>
            <a:pPr algn="l"/>
            <a:br>
              <a:rPr lang="en-IN" b="0" i="0" dirty="0">
                <a:solidFill>
                  <a:srgbClr val="000000"/>
                </a:solidFill>
                <a:effectLst/>
                <a:latin typeface="Söhne"/>
              </a:rPr>
            </a:br>
            <a:endParaRPr lang="en-IN" b="0" i="0" dirty="0">
              <a:solidFill>
                <a:srgbClr val="000000"/>
              </a:solidFill>
              <a:effectLst/>
              <a:latin typeface="Söhne"/>
            </a:endParaRPr>
          </a:p>
        </p:txBody>
      </p:sp>
    </p:spTree>
    <p:extLst>
      <p:ext uri="{BB962C8B-B14F-4D97-AF65-F5344CB8AC3E}">
        <p14:creationId xmlns:p14="http://schemas.microsoft.com/office/powerpoint/2010/main" val="172256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r>
              <a:rPr lang="en-US" sz="3200" b="1" u="sng" dirty="0" err="1">
                <a:solidFill>
                  <a:schemeClr val="tx1"/>
                </a:solidFill>
              </a:rPr>
              <a:t>UIKit</a:t>
            </a:r>
            <a:r>
              <a:rPr lang="en-US" sz="3200" b="1" u="sng" dirty="0">
                <a:solidFill>
                  <a:schemeClr val="tx1"/>
                </a:solidFill>
              </a:rPr>
              <a:t> and </a:t>
            </a:r>
            <a:r>
              <a:rPr lang="en-US" sz="3200" b="1" u="sng" dirty="0" err="1">
                <a:solidFill>
                  <a:schemeClr val="tx1"/>
                </a:solidFill>
              </a:rPr>
              <a:t>SwiftUI</a:t>
            </a:r>
            <a:endParaRPr lang="en-US" sz="3200" b="1" u="sng" dirty="0">
              <a:solidFill>
                <a:schemeClr val="tx1"/>
              </a:solidFill>
            </a:endParaRP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3970318"/>
          </a:xfrm>
          <a:prstGeom prst="rect">
            <a:avLst/>
          </a:prstGeom>
          <a:noFill/>
        </p:spPr>
        <p:txBody>
          <a:bodyPr wrap="square" lIns="91440" tIns="45720" rIns="91440" bIns="45720" rtlCol="0" anchor="t">
            <a:spAutoFit/>
          </a:bodyPr>
          <a:lstStyle/>
          <a:p>
            <a:pPr algn="l"/>
            <a:r>
              <a:rPr lang="en-IN" b="1" i="0" dirty="0" err="1">
                <a:solidFill>
                  <a:srgbClr val="374151"/>
                </a:solidFill>
                <a:effectLst/>
                <a:latin typeface="Söhne"/>
              </a:rPr>
              <a:t>UIKit</a:t>
            </a:r>
            <a:r>
              <a:rPr lang="en-IN" b="1" i="0" dirty="0">
                <a:solidFill>
                  <a:srgbClr val="374151"/>
                </a:solidFill>
                <a:effectLst/>
                <a:latin typeface="Söhne"/>
              </a:rPr>
              <a:t>:</a:t>
            </a:r>
            <a:r>
              <a:rPr lang="en-IN" b="0" i="0" dirty="0">
                <a:solidFill>
                  <a:srgbClr val="374151"/>
                </a:solidFill>
                <a:effectLst/>
                <a:latin typeface="Söhne"/>
              </a:rPr>
              <a:t> </a:t>
            </a:r>
            <a:r>
              <a:rPr lang="en-IN" b="0" i="0" dirty="0" err="1">
                <a:solidFill>
                  <a:srgbClr val="374151"/>
                </a:solidFill>
                <a:effectLst/>
                <a:latin typeface="Söhne"/>
              </a:rPr>
              <a:t>UIKit</a:t>
            </a:r>
            <a:r>
              <a:rPr lang="en-IN" b="0" i="0" dirty="0">
                <a:solidFill>
                  <a:srgbClr val="374151"/>
                </a:solidFill>
                <a:effectLst/>
                <a:latin typeface="Söhne"/>
              </a:rPr>
              <a:t> is Apple's traditional framework for building user interfaces in iOS and macOS applications. It offers a wide range of components and tools to create visually appealing and interactive interfaces. </a:t>
            </a:r>
            <a:r>
              <a:rPr lang="en-IN" b="0" i="0" dirty="0" err="1">
                <a:solidFill>
                  <a:srgbClr val="374151"/>
                </a:solidFill>
                <a:effectLst/>
                <a:latin typeface="Söhne"/>
              </a:rPr>
              <a:t>UIKit</a:t>
            </a:r>
            <a:r>
              <a:rPr lang="en-IN" b="0" i="0" dirty="0">
                <a:solidFill>
                  <a:srgbClr val="374151"/>
                </a:solidFill>
                <a:effectLst/>
                <a:latin typeface="Söhne"/>
              </a:rPr>
              <a:t> has been the primary UI framework for iOS development for many years, providing developers with extensive customization options and flexibility. While it has a steeper learning curve, it remains a powerful choice for building complex and highly customized app interfaces.</a:t>
            </a:r>
          </a:p>
          <a:p>
            <a:pPr algn="l"/>
            <a:endParaRPr lang="en-IN" dirty="0">
              <a:solidFill>
                <a:srgbClr val="374151"/>
              </a:solidFill>
              <a:latin typeface="Söhne"/>
            </a:endParaRPr>
          </a:p>
          <a:p>
            <a:pPr algn="l"/>
            <a:endParaRPr lang="en-IN" b="0" i="0" dirty="0">
              <a:solidFill>
                <a:srgbClr val="374151"/>
              </a:solidFill>
              <a:effectLst/>
              <a:latin typeface="Söhne"/>
            </a:endParaRPr>
          </a:p>
          <a:p>
            <a:pPr algn="l"/>
            <a:r>
              <a:rPr lang="en-IN" b="1" i="0" dirty="0" err="1">
                <a:solidFill>
                  <a:srgbClr val="374151"/>
                </a:solidFill>
                <a:effectLst/>
                <a:latin typeface="Söhne"/>
              </a:rPr>
              <a:t>SwiftUI</a:t>
            </a:r>
            <a:r>
              <a:rPr lang="en-IN" b="1" i="0" dirty="0">
                <a:solidFill>
                  <a:srgbClr val="374151"/>
                </a:solidFill>
                <a:effectLst/>
                <a:latin typeface="Söhne"/>
              </a:rPr>
              <a:t>:</a:t>
            </a:r>
            <a:r>
              <a:rPr lang="en-IN" b="0" i="0" dirty="0">
                <a:solidFill>
                  <a:srgbClr val="374151"/>
                </a:solidFill>
                <a:effectLst/>
                <a:latin typeface="Söhne"/>
              </a:rPr>
              <a:t> </a:t>
            </a:r>
            <a:r>
              <a:rPr lang="en-IN" b="0" i="0" dirty="0" err="1">
                <a:solidFill>
                  <a:srgbClr val="374151"/>
                </a:solidFill>
                <a:effectLst/>
                <a:latin typeface="Söhne"/>
              </a:rPr>
              <a:t>SwiftUI</a:t>
            </a:r>
            <a:r>
              <a:rPr lang="en-IN" b="0" i="0" dirty="0">
                <a:solidFill>
                  <a:srgbClr val="374151"/>
                </a:solidFill>
                <a:effectLst/>
                <a:latin typeface="Söhne"/>
              </a:rPr>
              <a:t> is Apple's modern and declarative framework for building user interfaces in iOS, macOS, </a:t>
            </a:r>
            <a:r>
              <a:rPr lang="en-IN" b="0" i="0" dirty="0" err="1">
                <a:solidFill>
                  <a:srgbClr val="374151"/>
                </a:solidFill>
                <a:effectLst/>
                <a:latin typeface="Söhne"/>
              </a:rPr>
              <a:t>watchOS</a:t>
            </a:r>
            <a:r>
              <a:rPr lang="en-IN" b="0" i="0" dirty="0">
                <a:solidFill>
                  <a:srgbClr val="374151"/>
                </a:solidFill>
                <a:effectLst/>
                <a:latin typeface="Söhne"/>
              </a:rPr>
              <a:t>, and </a:t>
            </a:r>
            <a:r>
              <a:rPr lang="en-IN" b="0" i="0" dirty="0" err="1">
                <a:solidFill>
                  <a:srgbClr val="374151"/>
                </a:solidFill>
                <a:effectLst/>
                <a:latin typeface="Söhne"/>
              </a:rPr>
              <a:t>tvOS</a:t>
            </a:r>
            <a:r>
              <a:rPr lang="en-IN" b="0" i="0" dirty="0">
                <a:solidFill>
                  <a:srgbClr val="374151"/>
                </a:solidFill>
                <a:effectLst/>
                <a:latin typeface="Söhne"/>
              </a:rPr>
              <a:t> applications. Introduced in 2019, it simplifies UI development by allowing developers to describe the interface and its </a:t>
            </a:r>
            <a:r>
              <a:rPr lang="en-IN" b="0" i="0" dirty="0" err="1">
                <a:solidFill>
                  <a:srgbClr val="374151"/>
                </a:solidFill>
                <a:effectLst/>
                <a:latin typeface="Söhne"/>
              </a:rPr>
              <a:t>behavior</a:t>
            </a:r>
            <a:r>
              <a:rPr lang="en-IN" b="0" i="0" dirty="0">
                <a:solidFill>
                  <a:srgbClr val="374151"/>
                </a:solidFill>
                <a:effectLst/>
                <a:latin typeface="Söhne"/>
              </a:rPr>
              <a:t> in a concise and readable manner using Swift code. </a:t>
            </a:r>
            <a:r>
              <a:rPr lang="en-IN" b="0" i="0" dirty="0" err="1">
                <a:solidFill>
                  <a:srgbClr val="374151"/>
                </a:solidFill>
                <a:effectLst/>
                <a:latin typeface="Söhne"/>
              </a:rPr>
              <a:t>SwiftUI</a:t>
            </a:r>
            <a:r>
              <a:rPr lang="en-IN" b="0" i="0" dirty="0">
                <a:solidFill>
                  <a:srgbClr val="374151"/>
                </a:solidFill>
                <a:effectLst/>
                <a:latin typeface="Söhne"/>
              </a:rPr>
              <a:t> is known for its simplicity, real-time previews, and cross-platform capabilities. It's an excellent choice for developers looking to create dynamic and responsive user interfaces efficiently, and it's gaining popularity as the future of UI development in the Apple ecosystem.</a:t>
            </a:r>
            <a:br>
              <a:rPr kumimoji="0" lang="en-IN" sz="1800" b="0" i="0" u="none" strike="noStrike" kern="1200" cap="none" spc="0" normalizeH="0" baseline="0" noProof="0" dirty="0">
                <a:ln>
                  <a:noFill/>
                </a:ln>
                <a:solidFill>
                  <a:srgbClr val="000000"/>
                </a:solidFill>
                <a:effectLst/>
                <a:uLnTx/>
                <a:uFillTx/>
                <a:latin typeface="Söhne"/>
                <a:ea typeface="+mn-ea"/>
                <a:cs typeface="+mn-cs"/>
              </a:rPr>
            </a:br>
            <a:endParaRPr kumimoji="0" lang="en-IN" sz="1800" b="0" i="0" u="none" strike="noStrike" kern="1200" cap="none" spc="0" normalizeH="0" baseline="0" noProof="0" dirty="0">
              <a:ln>
                <a:noFill/>
              </a:ln>
              <a:solidFill>
                <a:srgbClr val="000000"/>
              </a:solidFill>
              <a:effectLst/>
              <a:uLnTx/>
              <a:uFillTx/>
              <a:latin typeface="Söhne"/>
              <a:ea typeface="+mn-ea"/>
              <a:cs typeface="+mn-cs"/>
            </a:endParaRPr>
          </a:p>
        </p:txBody>
      </p:sp>
    </p:spTree>
    <p:extLst>
      <p:ext uri="{BB962C8B-B14F-4D97-AF65-F5344CB8AC3E}">
        <p14:creationId xmlns:p14="http://schemas.microsoft.com/office/powerpoint/2010/main" val="4995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r>
              <a:rPr lang="en-US" sz="3200" b="1" u="sng" dirty="0" err="1">
                <a:solidFill>
                  <a:schemeClr val="tx1"/>
                </a:solidFill>
              </a:rPr>
              <a:t>Mapkit</a:t>
            </a:r>
            <a:endParaRPr lang="en-US" sz="3200" b="1" u="sng" dirty="0">
              <a:solidFill>
                <a:schemeClr val="tx1"/>
              </a:solidFill>
            </a:endParaRP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5909310"/>
          </a:xfrm>
          <a:prstGeom prst="rect">
            <a:avLst/>
          </a:prstGeom>
          <a:noFill/>
        </p:spPr>
        <p:txBody>
          <a:bodyPr wrap="square" lIns="91440" tIns="45720" rIns="91440" bIns="45720" rtlCol="0" anchor="t">
            <a:spAutoFit/>
          </a:bodyPr>
          <a:lstStyle/>
          <a:p>
            <a:pPr algn="l"/>
            <a:r>
              <a:rPr lang="en-IN" b="0" i="0" dirty="0" err="1">
                <a:solidFill>
                  <a:srgbClr val="374151"/>
                </a:solidFill>
                <a:effectLst/>
                <a:latin typeface="Söhne"/>
              </a:rPr>
              <a:t>MapKit</a:t>
            </a:r>
            <a:r>
              <a:rPr lang="en-IN" b="0" i="0" dirty="0">
                <a:solidFill>
                  <a:srgbClr val="374151"/>
                </a:solidFill>
                <a:effectLst/>
                <a:latin typeface="Söhne"/>
              </a:rPr>
              <a:t> is a framework provided by Apple for iOS app developers, offering a set of tools and APIs for integrating mapping and location-based services into iOS applications. It enables developers to embed interactive maps, annotate specific locations, and leverage various features related to mapping and geolocation.</a:t>
            </a:r>
          </a:p>
          <a:p>
            <a:pPr algn="l"/>
            <a:endParaRPr lang="en-IN" b="0" i="0" dirty="0">
              <a:solidFill>
                <a:srgbClr val="374151"/>
              </a:solidFill>
              <a:effectLst/>
              <a:latin typeface="Söhne"/>
            </a:endParaRPr>
          </a:p>
          <a:p>
            <a:pPr algn="l"/>
            <a:r>
              <a:rPr lang="en-IN" b="0" i="0" dirty="0">
                <a:solidFill>
                  <a:srgbClr val="374151"/>
                </a:solidFill>
                <a:effectLst/>
                <a:latin typeface="Söhne"/>
              </a:rPr>
              <a:t>Key Features of </a:t>
            </a:r>
            <a:r>
              <a:rPr lang="en-IN" b="0" i="0" dirty="0" err="1">
                <a:solidFill>
                  <a:srgbClr val="374151"/>
                </a:solidFill>
                <a:effectLst/>
                <a:latin typeface="Söhne"/>
              </a:rPr>
              <a:t>MapKit</a:t>
            </a:r>
            <a:r>
              <a:rPr lang="en-IN" b="0" i="0" dirty="0">
                <a:solidFill>
                  <a:srgbClr val="374151"/>
                </a:solidFill>
                <a:effectLst/>
                <a:latin typeface="Söhne"/>
              </a:rPr>
              <a:t> for iOS:</a:t>
            </a:r>
          </a:p>
          <a:p>
            <a:pPr algn="l"/>
            <a:endParaRPr lang="en-IN" dirty="0">
              <a:solidFill>
                <a:srgbClr val="374151"/>
              </a:solidFill>
              <a:latin typeface="Söhne"/>
            </a:endParaRPr>
          </a:p>
          <a:p>
            <a:pPr marL="285750" indent="-285750" algn="l">
              <a:buFont typeface="Arial" panose="020B0604020202020204" pitchFamily="34" charset="0"/>
              <a:buChar char="•"/>
            </a:pPr>
            <a:r>
              <a:rPr lang="en-IN" b="1" i="0" dirty="0">
                <a:solidFill>
                  <a:srgbClr val="374151"/>
                </a:solidFill>
                <a:effectLst/>
                <a:latin typeface="Söhne"/>
              </a:rPr>
              <a:t>Map Display: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Developers can embed interactive maps directly within their iOS applications.</a:t>
            </a:r>
          </a:p>
          <a:p>
            <a:pPr marL="742950" lvl="1" indent="-285750" algn="l">
              <a:buFont typeface="Arial" panose="020B0604020202020204" pitchFamily="34" charset="0"/>
              <a:buChar char="•"/>
            </a:pPr>
            <a:r>
              <a:rPr lang="en-IN" b="0" i="0" dirty="0">
                <a:solidFill>
                  <a:srgbClr val="374151"/>
                </a:solidFill>
                <a:effectLst/>
                <a:latin typeface="Söhne"/>
              </a:rPr>
              <a:t>Users can view standard map views or switch to satellite views.</a:t>
            </a:r>
          </a:p>
          <a:p>
            <a:pPr marL="285750" indent="-285750" algn="l">
              <a:buFont typeface="Arial" panose="020B0604020202020204" pitchFamily="34" charset="0"/>
              <a:buChar char="•"/>
            </a:pPr>
            <a:r>
              <a:rPr lang="en-IN" b="1" i="0" dirty="0">
                <a:solidFill>
                  <a:srgbClr val="374151"/>
                </a:solidFill>
                <a:effectLst/>
                <a:latin typeface="Söhne"/>
              </a:rPr>
              <a:t>Annotations: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err="1">
                <a:solidFill>
                  <a:srgbClr val="374151"/>
                </a:solidFill>
                <a:effectLst/>
                <a:latin typeface="Söhne"/>
              </a:rPr>
              <a:t>MapKit</a:t>
            </a:r>
            <a:r>
              <a:rPr lang="en-IN" b="0" i="0" dirty="0">
                <a:solidFill>
                  <a:srgbClr val="374151"/>
                </a:solidFill>
                <a:effectLst/>
                <a:latin typeface="Söhne"/>
              </a:rPr>
              <a:t> allows developers to add markers, pins, and custom annotations to specific locations on the map.</a:t>
            </a:r>
          </a:p>
          <a:p>
            <a:pPr marL="742950" lvl="1" indent="-285750" algn="l">
              <a:buFont typeface="Arial" panose="020B0604020202020204" pitchFamily="34" charset="0"/>
              <a:buChar char="•"/>
            </a:pPr>
            <a:r>
              <a:rPr lang="en-IN" b="0" i="0" dirty="0">
                <a:solidFill>
                  <a:srgbClr val="374151"/>
                </a:solidFill>
                <a:effectLst/>
                <a:latin typeface="Söhne"/>
              </a:rPr>
              <a:t>Customization options are available for the appearance of annotation views.</a:t>
            </a:r>
          </a:p>
          <a:p>
            <a:pPr marL="285750" indent="-285750" algn="l">
              <a:buFont typeface="Arial" panose="020B0604020202020204" pitchFamily="34" charset="0"/>
              <a:buChar char="•"/>
            </a:pPr>
            <a:r>
              <a:rPr lang="en-IN" b="1" i="0" dirty="0">
                <a:solidFill>
                  <a:srgbClr val="374151"/>
                </a:solidFill>
                <a:effectLst/>
                <a:latin typeface="Söhne"/>
              </a:rPr>
              <a:t>User Location: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Developers can display the user's current location on the map.</a:t>
            </a:r>
          </a:p>
          <a:p>
            <a:pPr marL="742950" lvl="1" indent="-285750" algn="l">
              <a:buFont typeface="Arial" panose="020B0604020202020204" pitchFamily="34" charset="0"/>
              <a:buChar char="•"/>
            </a:pPr>
            <a:r>
              <a:rPr lang="en-IN" b="0" i="0" dirty="0">
                <a:solidFill>
                  <a:srgbClr val="374151"/>
                </a:solidFill>
                <a:effectLst/>
                <a:latin typeface="Söhne"/>
              </a:rPr>
              <a:t>Real-time tracking of the user's location is supported.</a:t>
            </a:r>
          </a:p>
          <a:p>
            <a:pPr marL="285750" indent="-285750" algn="l">
              <a:buFont typeface="Arial" panose="020B0604020202020204" pitchFamily="34" charset="0"/>
              <a:buChar char="•"/>
            </a:pPr>
            <a:r>
              <a:rPr lang="en-IN" b="1" i="0" dirty="0">
                <a:solidFill>
                  <a:srgbClr val="374151"/>
                </a:solidFill>
                <a:effectLst/>
                <a:latin typeface="Söhne"/>
              </a:rPr>
              <a:t>Geocoding and Reverse Geocoding:</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Geocoding converts addresses or place names into geographic coordinates (latitude and longitude).</a:t>
            </a:r>
          </a:p>
          <a:p>
            <a:pPr marL="742950" lvl="1" indent="-285750" algn="l">
              <a:buFont typeface="Arial" panose="020B0604020202020204" pitchFamily="34" charset="0"/>
              <a:buChar char="•"/>
            </a:pPr>
            <a:r>
              <a:rPr lang="en-IN" b="0" i="0" dirty="0">
                <a:solidFill>
                  <a:srgbClr val="374151"/>
                </a:solidFill>
                <a:effectLst/>
                <a:latin typeface="Söhne"/>
              </a:rPr>
              <a:t>Reverse geocoding retrieves location information from a set of coordinates</a:t>
            </a:r>
          </a:p>
          <a:p>
            <a:pPr algn="l"/>
            <a:endParaRPr lang="en-IN" b="0" i="0" dirty="0">
              <a:solidFill>
                <a:srgbClr val="374151"/>
              </a:solidFill>
              <a:effectLst/>
              <a:latin typeface="Söhne"/>
            </a:endParaRPr>
          </a:p>
        </p:txBody>
      </p:sp>
    </p:spTree>
    <p:extLst>
      <p:ext uri="{BB962C8B-B14F-4D97-AF65-F5344CB8AC3E}">
        <p14:creationId xmlns:p14="http://schemas.microsoft.com/office/powerpoint/2010/main" val="32296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r>
              <a:rPr lang="en-US" sz="3200" b="1" u="sng" dirty="0" err="1">
                <a:solidFill>
                  <a:schemeClr val="tx1"/>
                </a:solidFill>
              </a:rPr>
              <a:t>Mapkit</a:t>
            </a:r>
            <a:endParaRPr lang="en-US" sz="3200" b="1" u="sng" dirty="0">
              <a:solidFill>
                <a:schemeClr val="tx1"/>
              </a:solidFill>
            </a:endParaRP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5078313"/>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Routing and Directions: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err="1">
                <a:solidFill>
                  <a:srgbClr val="374151"/>
                </a:solidFill>
                <a:effectLst/>
                <a:latin typeface="Söhne"/>
              </a:rPr>
              <a:t>MapKit</a:t>
            </a:r>
            <a:r>
              <a:rPr lang="en-IN" b="0" i="0" dirty="0">
                <a:solidFill>
                  <a:srgbClr val="374151"/>
                </a:solidFill>
                <a:effectLst/>
                <a:latin typeface="Söhne"/>
              </a:rPr>
              <a:t> enables developers to display routes and directions between two or more locations.</a:t>
            </a:r>
          </a:p>
          <a:p>
            <a:pPr marL="742950" lvl="1" indent="-285750" algn="l">
              <a:buFont typeface="Arial" panose="020B0604020202020204" pitchFamily="34" charset="0"/>
              <a:buChar char="•"/>
            </a:pPr>
            <a:r>
              <a:rPr lang="en-IN" b="0" i="0" dirty="0">
                <a:solidFill>
                  <a:srgbClr val="374151"/>
                </a:solidFill>
                <a:effectLst/>
                <a:latin typeface="Söhne"/>
              </a:rPr>
              <a:t>While it doesn't provide turn-by-turn navigation itself, it can launch the Apple Maps app for navigation.</a:t>
            </a:r>
          </a:p>
          <a:p>
            <a:pPr marL="285750" indent="-285750" algn="l">
              <a:buFont typeface="Arial" panose="020B0604020202020204" pitchFamily="34" charset="0"/>
              <a:buChar char="•"/>
            </a:pPr>
            <a:r>
              <a:rPr lang="en-IN" b="1" i="0" dirty="0">
                <a:solidFill>
                  <a:srgbClr val="374151"/>
                </a:solidFill>
                <a:effectLst/>
                <a:latin typeface="Söhne"/>
              </a:rPr>
              <a:t>Search and Points of Interest: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Users can perform searches for locations, businesses, and points of interest using the search bar.</a:t>
            </a:r>
          </a:p>
          <a:p>
            <a:pPr marL="742950" lvl="1" indent="-285750" algn="l">
              <a:buFont typeface="Arial" panose="020B0604020202020204" pitchFamily="34" charset="0"/>
              <a:buChar char="•"/>
            </a:pPr>
            <a:r>
              <a:rPr lang="en-IN" b="0" i="0" dirty="0">
                <a:solidFill>
                  <a:srgbClr val="374151"/>
                </a:solidFill>
                <a:effectLst/>
                <a:latin typeface="Söhne"/>
              </a:rPr>
              <a:t>Detailed information about businesses, restaurants, and other places is available, including reviews and contact information.</a:t>
            </a:r>
          </a:p>
          <a:p>
            <a:pPr marL="285750" indent="-285750" algn="l">
              <a:buFont typeface="Arial" panose="020B0604020202020204" pitchFamily="34" charset="0"/>
              <a:buChar char="•"/>
            </a:pPr>
            <a:r>
              <a:rPr lang="en-IN" b="1" i="0" dirty="0">
                <a:solidFill>
                  <a:srgbClr val="374151"/>
                </a:solidFill>
                <a:effectLst/>
                <a:latin typeface="Söhne"/>
              </a:rPr>
              <a:t>Overlay and Shapes: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Developers can overlay custom shapes, lines, and polygons on the map.</a:t>
            </a:r>
          </a:p>
          <a:p>
            <a:pPr marL="742950" lvl="1" indent="-285750" algn="l">
              <a:buFont typeface="Arial" panose="020B0604020202020204" pitchFamily="34" charset="0"/>
              <a:buChar char="•"/>
            </a:pPr>
            <a:r>
              <a:rPr lang="en-IN" b="0" i="0" dirty="0">
                <a:solidFill>
                  <a:srgbClr val="374151"/>
                </a:solidFill>
                <a:effectLst/>
                <a:latin typeface="Söhne"/>
              </a:rPr>
              <a:t>Tile overlays allow the display of custom tile-based map overlays.</a:t>
            </a:r>
          </a:p>
          <a:p>
            <a:pPr marL="285750" indent="-285750" algn="l">
              <a:buFont typeface="Arial" panose="020B0604020202020204" pitchFamily="34" charset="0"/>
              <a:buChar char="•"/>
            </a:pPr>
            <a:r>
              <a:rPr lang="en-IN" b="1" i="0" dirty="0">
                <a:solidFill>
                  <a:srgbClr val="374151"/>
                </a:solidFill>
                <a:effectLst/>
                <a:latin typeface="Söhne"/>
              </a:rPr>
              <a:t>Map Interaction: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err="1">
                <a:solidFill>
                  <a:srgbClr val="374151"/>
                </a:solidFill>
                <a:effectLst/>
                <a:latin typeface="Söhne"/>
              </a:rPr>
              <a:t>MapKit</a:t>
            </a:r>
            <a:r>
              <a:rPr lang="en-IN" b="0" i="0" dirty="0">
                <a:solidFill>
                  <a:srgbClr val="374151"/>
                </a:solidFill>
                <a:effectLst/>
                <a:latin typeface="Söhne"/>
              </a:rPr>
              <a:t> supports gesture recognition, allowing users to interact with the map using gestures such as pinch-to-zoom and panning.</a:t>
            </a:r>
          </a:p>
          <a:p>
            <a:pPr marL="285750" indent="-285750" algn="l">
              <a:buFont typeface="Arial" panose="020B0604020202020204" pitchFamily="34" charset="0"/>
              <a:buChar char="•"/>
            </a:pPr>
            <a:r>
              <a:rPr lang="en-IN" b="1" i="0" dirty="0">
                <a:solidFill>
                  <a:srgbClr val="374151"/>
                </a:solidFill>
                <a:effectLst/>
                <a:latin typeface="Söhne"/>
              </a:rPr>
              <a:t>Integration with Core Location: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err="1">
                <a:solidFill>
                  <a:srgbClr val="374151"/>
                </a:solidFill>
                <a:effectLst/>
                <a:latin typeface="Söhne"/>
              </a:rPr>
              <a:t>MapKit</a:t>
            </a:r>
            <a:r>
              <a:rPr lang="en-IN" b="0" i="0" dirty="0">
                <a:solidFill>
                  <a:srgbClr val="374151"/>
                </a:solidFill>
                <a:effectLst/>
                <a:latin typeface="Söhne"/>
              </a:rPr>
              <a:t> integrates with the Core Location framework to provide detailed location information.</a:t>
            </a:r>
          </a:p>
          <a:p>
            <a:br>
              <a:rPr lang="en-IN" dirty="0"/>
            </a:br>
            <a:endParaRPr kumimoji="0" lang="en-IN" sz="1800" b="0" i="0" u="none" strike="noStrike" kern="1200" cap="none" spc="0" normalizeH="0" baseline="0" noProof="0" dirty="0">
              <a:ln>
                <a:noFill/>
              </a:ln>
              <a:solidFill>
                <a:srgbClr val="000000"/>
              </a:solidFill>
              <a:effectLst/>
              <a:uLnTx/>
              <a:uFillTx/>
              <a:latin typeface="Söhne"/>
              <a:ea typeface="+mn-ea"/>
              <a:cs typeface="+mn-cs"/>
            </a:endParaRPr>
          </a:p>
        </p:txBody>
      </p:sp>
    </p:spTree>
    <p:extLst>
      <p:ext uri="{BB962C8B-B14F-4D97-AF65-F5344CB8AC3E}">
        <p14:creationId xmlns:p14="http://schemas.microsoft.com/office/powerpoint/2010/main" val="193979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r>
              <a:rPr lang="en-US" sz="3200" b="1" u="sng" dirty="0">
                <a:solidFill>
                  <a:schemeClr val="tx1"/>
                </a:solidFill>
              </a:rPr>
              <a:t>Hands-On Exercises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3693319"/>
          </a:xfrm>
          <a:prstGeom prst="rect">
            <a:avLst/>
          </a:prstGeom>
          <a:noFill/>
        </p:spPr>
        <p:txBody>
          <a:bodyPr wrap="square" lIns="91440" tIns="45720" rIns="91440" bIns="45720" rtlCol="0" anchor="t">
            <a:spAutoFit/>
          </a:bodyPr>
          <a:lstStyle/>
          <a:p>
            <a:pPr algn="l"/>
            <a:r>
              <a:rPr lang="en-IN" b="0" i="0" u="none" strike="noStrike" dirty="0">
                <a:solidFill>
                  <a:srgbClr val="212121"/>
                </a:solidFill>
                <a:effectLst/>
                <a:latin typeface="Calibri" panose="020F0502020204030204" pitchFamily="34" charset="0"/>
              </a:rPr>
              <a:t>1. Develop an iPhone application to demonstrate use of buttons and labels. While tapping a button, a message should be displayed in the label. Put button and label on view using drag and drop.</a:t>
            </a: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a:p>
            <a:pPr algn="l"/>
            <a:r>
              <a:rPr lang="en-IN" b="0" i="0" u="none" strike="noStrike" dirty="0">
                <a:solidFill>
                  <a:srgbClr val="212121"/>
                </a:solidFill>
                <a:effectLst/>
                <a:latin typeface="Calibri" panose="020F0502020204030204" pitchFamily="34" charset="0"/>
              </a:rPr>
              <a:t>2. Develop iPhone application to demonstrate use of alert view. While tapping a button, an alert view should be displayed with two different buttons. Also handle events generated by buttons of alert view to  demonstrate use of alert view. While tapping a button, an alert view should be displayed with two different buttons. Also handle events generated by buttons of alert view.</a:t>
            </a:r>
          </a:p>
          <a:p>
            <a:endParaRPr lang="en-IN" dirty="0"/>
          </a:p>
          <a:p>
            <a:pPr algn="l"/>
            <a:r>
              <a:rPr lang="en-IN" b="0" i="0" u="none" strike="noStrike" dirty="0">
                <a:solidFill>
                  <a:srgbClr val="212121"/>
                </a:solidFill>
                <a:effectLst/>
                <a:latin typeface="Calibri" panose="020F0502020204030204" pitchFamily="34" charset="0"/>
              </a:rPr>
              <a:t>3. Develop an iPhone application to demonstrate use of an action sheet. While tapping a button, the action sheet should be displayed with three different buttons. Also handle events generated by buttons of the action </a:t>
            </a:r>
            <a:r>
              <a:rPr lang="en-IN" b="0" i="0" u="none" strike="noStrike">
                <a:solidFill>
                  <a:srgbClr val="212121"/>
                </a:solidFill>
                <a:effectLst/>
                <a:latin typeface="Calibri" panose="020F0502020204030204" pitchFamily="34" charset="0"/>
              </a:rPr>
              <a:t>sheet.</a:t>
            </a:r>
            <a:endParaRPr lang="en-IN" b="0" i="0" u="none" strike="noStrike" dirty="0">
              <a:solidFill>
                <a:srgbClr val="212121"/>
              </a:solidFill>
              <a:effectLst/>
              <a:latin typeface="Calibri" panose="020F0502020204030204" pitchFamily="34" charset="0"/>
            </a:endParaRPr>
          </a:p>
          <a:p>
            <a:br>
              <a:rPr lang="en-IN" dirty="0"/>
            </a:br>
            <a:endParaRPr kumimoji="0" lang="en-IN" sz="1800" b="0" i="0" u="none" strike="noStrike" kern="1200" cap="none" spc="0" normalizeH="0" baseline="0" noProof="0" dirty="0">
              <a:ln>
                <a:noFill/>
              </a:ln>
              <a:solidFill>
                <a:srgbClr val="000000"/>
              </a:solidFill>
              <a:effectLst/>
              <a:uLnTx/>
              <a:uFillTx/>
              <a:latin typeface="Söhne"/>
              <a:ea typeface="+mn-ea"/>
              <a:cs typeface="+mn-cs"/>
            </a:endParaRPr>
          </a:p>
        </p:txBody>
      </p:sp>
    </p:spTree>
    <p:extLst>
      <p:ext uri="{BB962C8B-B14F-4D97-AF65-F5344CB8AC3E}">
        <p14:creationId xmlns:p14="http://schemas.microsoft.com/office/powerpoint/2010/main" val="39307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r>
              <a:rPr lang="en-US" sz="3200" b="1" u="sng" dirty="0">
                <a:solidFill>
                  <a:schemeClr val="tx1"/>
                </a:solidFill>
              </a:rPr>
              <a:t>References</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230832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Söhne"/>
                <a:ea typeface="+mn-ea"/>
                <a:cs typeface="+mn-cs"/>
                <a:hlinkClick r:id="rId2"/>
              </a:rPr>
              <a:t>https://developer.apple.com/documentation/uikit</a:t>
            </a:r>
            <a:r>
              <a:rPr kumimoji="0" lang="en-IN" sz="1800" b="0" i="0" u="none" strike="noStrike" kern="1200" cap="none" spc="0" normalizeH="0" baseline="0" noProof="0" dirty="0">
                <a:ln>
                  <a:noFill/>
                </a:ln>
                <a:solidFill>
                  <a:srgbClr val="000000"/>
                </a:solidFill>
                <a:effectLst/>
                <a:uLnTx/>
                <a:uFillTx/>
                <a:latin typeface="Söhne"/>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0000"/>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Söhne"/>
                <a:ea typeface="+mn-ea"/>
                <a:cs typeface="+mn-cs"/>
                <a:hlinkClick r:id="rId3"/>
              </a:rPr>
              <a:t>https://developer.apple.com/documentation/swiftui/</a:t>
            </a:r>
            <a:endParaRPr kumimoji="0" lang="en-IN" sz="1800" b="0" i="0" u="none" strike="noStrike" kern="1200" cap="none" spc="0" normalizeH="0" baseline="0" noProof="0" dirty="0">
              <a:ln>
                <a:noFill/>
              </a:ln>
              <a:solidFill>
                <a:srgbClr val="000000"/>
              </a:solidFill>
              <a:effectLst/>
              <a:uLnTx/>
              <a:uFillTx/>
              <a:latin typeface="Söhn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0000"/>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Söhne"/>
                <a:ea typeface="+mn-ea"/>
                <a:cs typeface="+mn-cs"/>
                <a:hlinkClick r:id="rId4"/>
              </a:rPr>
              <a:t>https://developer.apple.com/design/human-interface-guidelines/components</a:t>
            </a:r>
            <a:endParaRPr kumimoji="0" lang="en-IN" sz="1800" b="0" i="0" u="none" strike="noStrike" kern="1200" cap="none" spc="0" normalizeH="0" baseline="0" noProof="0" dirty="0">
              <a:ln>
                <a:noFill/>
              </a:ln>
              <a:solidFill>
                <a:srgbClr val="000000"/>
              </a:solidFill>
              <a:effectLst/>
              <a:uLnTx/>
              <a:uFillTx/>
              <a:latin typeface="Söhn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0000"/>
              </a:solidFill>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Söhne"/>
                <a:ea typeface="+mn-ea"/>
                <a:cs typeface="+mn-cs"/>
                <a:hlinkClick r:id="rId5"/>
              </a:rPr>
              <a:t>https://developer.apple.com/swift/</a:t>
            </a:r>
            <a:endParaRPr kumimoji="0" lang="en-IN" sz="1800" b="0" i="0" u="none" strike="noStrike" kern="1200" cap="none" spc="0" normalizeH="0" baseline="0" noProof="0" dirty="0">
              <a:ln>
                <a:noFill/>
              </a:ln>
              <a:solidFill>
                <a:srgbClr val="000000"/>
              </a:solidFill>
              <a:effectLst/>
              <a:uLnTx/>
              <a:uFillTx/>
              <a:latin typeface="Söhn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0000"/>
              </a:solidFill>
              <a:latin typeface="Söhne"/>
            </a:endParaRPr>
          </a:p>
        </p:txBody>
      </p:sp>
    </p:spTree>
    <p:extLst>
      <p:ext uri="{BB962C8B-B14F-4D97-AF65-F5344CB8AC3E}">
        <p14:creationId xmlns:p14="http://schemas.microsoft.com/office/powerpoint/2010/main" val="6141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CC5CEA-C2FE-D141-BAC1-1266C5F8EED3}"/>
              </a:ext>
            </a:extLst>
          </p:cNvPr>
          <p:cNvSpPr>
            <a:spLocks noGrp="1"/>
          </p:cNvSpPr>
          <p:nvPr>
            <p:ph type="ctrTitle"/>
          </p:nvPr>
        </p:nvSpPr>
        <p:spPr>
          <a:xfrm>
            <a:off x="4686" y="929"/>
            <a:ext cx="12186719" cy="6862103"/>
          </a:xfrm>
        </p:spPr>
        <p:txBody>
          <a:bodyPr vert="horz" lIns="91440" tIns="45720" rIns="91440" bIns="45720" rtlCol="0" anchor="ctr">
            <a:noAutofit/>
          </a:bodyPr>
          <a:lstStyle/>
          <a:p>
            <a:pPr algn="ctr"/>
            <a:r>
              <a:rPr lang="en-US" sz="7200">
                <a:solidFill>
                  <a:schemeClr val="tx1"/>
                </a:solidFill>
              </a:rPr>
              <a:t>Thank You</a:t>
            </a:r>
            <a:endParaRPr lang="en-US" sz="7200">
              <a:solidFill>
                <a:schemeClr val="tx1"/>
              </a:solidFill>
              <a:cs typeface="Calibri Light"/>
            </a:endParaRPr>
          </a:p>
        </p:txBody>
      </p:sp>
      <p:sp>
        <p:nvSpPr>
          <p:cNvPr id="3" name="Text Placeholder 2">
            <a:extLst>
              <a:ext uri="{FF2B5EF4-FFF2-40B4-BE49-F238E27FC236}">
                <a16:creationId xmlns:a16="http://schemas.microsoft.com/office/drawing/2014/main" id="{5B70557C-33D9-9340-679F-913803FC59D0}"/>
              </a:ext>
            </a:extLst>
          </p:cNvPr>
          <p:cNvSpPr>
            <a:spLocks noGrp="1"/>
          </p:cNvSpPr>
          <p:nvPr>
            <p:ph type="body" idx="10"/>
          </p:nvPr>
        </p:nvSpPr>
        <p:spPr/>
        <p:txBody>
          <a:bodyPr/>
          <a:lstStyle/>
          <a:p>
            <a:r>
              <a:rPr lang="en-US"/>
              <a:t>Nov 22, 2022</a:t>
            </a:r>
          </a:p>
        </p:txBody>
      </p:sp>
      <p:sp>
        <p:nvSpPr>
          <p:cNvPr id="7" name="Footer Placeholder 4">
            <a:extLst>
              <a:ext uri="{FF2B5EF4-FFF2-40B4-BE49-F238E27FC236}">
                <a16:creationId xmlns:a16="http://schemas.microsoft.com/office/drawing/2014/main" id="{548A0BAA-069A-CA1C-B4DE-DBBEBBE7A239}"/>
              </a:ext>
            </a:extLst>
          </p:cNvPr>
          <p:cNvSpPr txBox="1">
            <a:spLocks/>
          </p:cNvSpPr>
          <p:nvPr/>
        </p:nvSpPr>
        <p:spPr>
          <a:xfrm>
            <a:off x="3467099" y="6429088"/>
            <a:ext cx="8042566" cy="200314"/>
          </a:xfrm>
          <a:prstGeom prst="rect">
            <a:avLst/>
          </a:prstGeom>
        </p:spPr>
        <p:txBody>
          <a:bodyPr vert="horz" lIns="0" tIns="0" rIns="0" bIns="0" rtlCol="0" anchor="ctr"/>
          <a:lstStyle>
            <a:defPPr>
              <a:defRPr lang="en-US"/>
            </a:defPPr>
            <a:lvl1pPr marL="0" algn="r" defTabSz="914400" rtl="0" eaLnBrk="1" latinLnBrk="0" hangingPunct="1">
              <a:lnSpc>
                <a:spcPct val="100000"/>
              </a:lnSpc>
              <a:defRPr lang="en-GB" sz="600" b="0" i="0" u="none" strike="noStrike" kern="1200" smtClean="0">
                <a:solidFill>
                  <a:schemeClr val="bg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Confidential Information – For intended recipients only. </a:t>
            </a:r>
            <a:r>
              <a:rPr lang="en-US" err="1"/>
              <a:t>Apexon</a:t>
            </a:r>
            <a:r>
              <a:rPr lang="en-US"/>
              <a:t>, Copyright © 2022 </a:t>
            </a:r>
            <a:r>
              <a:rPr lang="en-US" err="1"/>
              <a:t>Infostretch</a:t>
            </a:r>
            <a:r>
              <a:rPr lang="en-US"/>
              <a:t> Corporation. All rights reserved.</a:t>
            </a:r>
          </a:p>
        </p:txBody>
      </p:sp>
    </p:spTree>
    <p:extLst>
      <p:ext uri="{BB962C8B-B14F-4D97-AF65-F5344CB8AC3E}">
        <p14:creationId xmlns:p14="http://schemas.microsoft.com/office/powerpoint/2010/main" val="163838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Tools Required for iOS Development</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79850" y="998446"/>
            <a:ext cx="10742939" cy="590931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Apple Device:</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You'll need an Apple device, preferably a Mac computer, as iOS app development primarily takes place on macOS. A Mac desktop or laptop is essential for running the necessary development tools.</a:t>
            </a:r>
          </a:p>
          <a:p>
            <a:pPr marL="285750" indent="-285750" algn="l">
              <a:buFont typeface="Arial" panose="020B0604020202020204" pitchFamily="34" charset="0"/>
              <a:buChar char="•"/>
            </a:pPr>
            <a:r>
              <a:rPr lang="en-IN" b="1" i="0" dirty="0">
                <a:solidFill>
                  <a:srgbClr val="374151"/>
                </a:solidFill>
                <a:effectLst/>
                <a:latin typeface="Söhne"/>
              </a:rPr>
              <a:t>Operating System:</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Ensure that your Mac is running the latest macOS version or a compatible version for iOS app development. You'll need a recent version to use the latest development tools.</a:t>
            </a:r>
          </a:p>
          <a:p>
            <a:pPr marL="285750" indent="-285750" algn="l">
              <a:buFont typeface="Arial" panose="020B0604020202020204" pitchFamily="34" charset="0"/>
              <a:buChar char="•"/>
            </a:pPr>
            <a:r>
              <a:rPr lang="en-IN" b="1" i="0" dirty="0" err="1">
                <a:solidFill>
                  <a:srgbClr val="374151"/>
                </a:solidFill>
                <a:effectLst/>
                <a:latin typeface="Söhne"/>
              </a:rPr>
              <a:t>Xcode</a:t>
            </a:r>
            <a:r>
              <a:rPr lang="en-IN" b="1" i="0" dirty="0">
                <a:solidFill>
                  <a:srgbClr val="374151"/>
                </a:solidFill>
                <a:effectLst/>
                <a:latin typeface="Söhne"/>
              </a:rPr>
              <a: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err="1">
                <a:solidFill>
                  <a:srgbClr val="374151"/>
                </a:solidFill>
                <a:effectLst/>
                <a:latin typeface="Söhne"/>
              </a:rPr>
              <a:t>Xcode</a:t>
            </a:r>
            <a:r>
              <a:rPr lang="en-IN" b="0" i="0" dirty="0">
                <a:solidFill>
                  <a:srgbClr val="374151"/>
                </a:solidFill>
                <a:effectLst/>
                <a:latin typeface="Söhne"/>
              </a:rPr>
              <a:t> is the official integrated development environment (IDE) provided by Apple for iOS app development. It includes tools for coding, debugging, testing, and deploying apps. You can download </a:t>
            </a:r>
            <a:r>
              <a:rPr lang="en-IN" b="0" i="0" dirty="0" err="1">
                <a:solidFill>
                  <a:srgbClr val="374151"/>
                </a:solidFill>
                <a:effectLst/>
                <a:latin typeface="Söhne"/>
              </a:rPr>
              <a:t>Xcode</a:t>
            </a:r>
            <a:r>
              <a:rPr lang="en-IN" b="0" i="0" dirty="0">
                <a:solidFill>
                  <a:srgbClr val="374151"/>
                </a:solidFill>
                <a:effectLst/>
                <a:latin typeface="Söhne"/>
              </a:rPr>
              <a:t> for free from the Mac App Store.</a:t>
            </a:r>
          </a:p>
          <a:p>
            <a:pPr marL="285750" indent="-285750" algn="l">
              <a:buFont typeface="Arial" panose="020B0604020202020204" pitchFamily="34" charset="0"/>
              <a:buChar char="•"/>
            </a:pPr>
            <a:r>
              <a:rPr lang="en-IN" b="1" i="0" dirty="0">
                <a:solidFill>
                  <a:srgbClr val="374151"/>
                </a:solidFill>
                <a:effectLst/>
                <a:latin typeface="Söhne"/>
              </a:rPr>
              <a:t>iOS SDK (Software Development Kit):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err="1">
                <a:solidFill>
                  <a:srgbClr val="374151"/>
                </a:solidFill>
                <a:effectLst/>
                <a:latin typeface="Söhne"/>
              </a:rPr>
              <a:t>Xcode</a:t>
            </a:r>
            <a:r>
              <a:rPr lang="en-IN" b="0" i="0" dirty="0">
                <a:solidFill>
                  <a:srgbClr val="374151"/>
                </a:solidFill>
                <a:effectLst/>
                <a:latin typeface="Söhne"/>
              </a:rPr>
              <a:t> includes the iOS SDK, which contains essential libraries, frameworks, and tools required for iOS app development.</a:t>
            </a:r>
          </a:p>
          <a:p>
            <a:pPr marL="285750" indent="-285750" algn="l">
              <a:buFont typeface="Arial" panose="020B0604020202020204" pitchFamily="34" charset="0"/>
              <a:buChar char="•"/>
            </a:pPr>
            <a:r>
              <a:rPr lang="en-IN" b="1" i="0" dirty="0">
                <a:solidFill>
                  <a:srgbClr val="374151"/>
                </a:solidFill>
                <a:effectLst/>
                <a:latin typeface="Söhne"/>
              </a:rPr>
              <a:t>Apple Developer Account:</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You'll need to sign up for an Apple Developer account, which is essential for creating and distributing iOS apps. There are free and paid developer account options available.</a:t>
            </a:r>
          </a:p>
          <a:p>
            <a:pPr marL="285750" indent="-285750" algn="l">
              <a:buFont typeface="Arial" panose="020B0604020202020204" pitchFamily="34" charset="0"/>
              <a:buChar char="•"/>
            </a:pPr>
            <a:r>
              <a:rPr lang="en-IN" b="1" i="0" dirty="0">
                <a:solidFill>
                  <a:srgbClr val="374151"/>
                </a:solidFill>
                <a:effectLst/>
                <a:latin typeface="Söhne"/>
              </a:rPr>
              <a:t>Programming Knowledge:</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To develop iOS apps, you'll need to have programming knowledge. Apple's primary programming languages for iOS development are Swift and Objective-C. Familiarity with these languages is crucial.</a:t>
            </a:r>
          </a:p>
          <a:p>
            <a:br>
              <a:rPr lang="en-IN" dirty="0"/>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26567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Architecture</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79850" y="998446"/>
            <a:ext cx="10742939" cy="3693319"/>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374151"/>
                </a:solidFill>
                <a:effectLst/>
                <a:uLnTx/>
                <a:uFillTx/>
                <a:latin typeface="Söhne"/>
                <a:ea typeface="+mn-ea"/>
                <a:cs typeface="+mn-cs"/>
              </a:rPr>
              <a:t>The iOS architecture refers to the underlying structure and design of the Apple iOS operating system, which powers iPhones, iPads, and iPod Touch devices.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srgbClr val="374151"/>
                </a:solidFill>
                <a:effectLst/>
                <a:uLnTx/>
                <a:uFillTx/>
                <a:latin typeface="Söhne"/>
                <a:ea typeface="+mn-ea"/>
                <a:cs typeface="+mn-cs"/>
              </a:rPr>
              <a:t>Core OS Layer: </a:t>
            </a:r>
            <a:r>
              <a:rPr kumimoji="0" lang="en-IN" sz="1800" b="0" i="0" u="none" strike="noStrike" kern="1200" cap="none" spc="0" normalizeH="0" baseline="0" noProof="0" dirty="0">
                <a:ln>
                  <a:noFill/>
                </a:ln>
                <a:solidFill>
                  <a:srgbClr val="374151"/>
                </a:solidFill>
                <a:effectLst/>
                <a:uLnTx/>
                <a:uFillTx/>
                <a:latin typeface="Söhne"/>
                <a:ea typeface="+mn-ea"/>
                <a:cs typeface="+mn-cs"/>
              </a:rPr>
              <a:t>It manages tasks like memory management, process scheduling, and hardware abstraction.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srgbClr val="374151"/>
                </a:solidFill>
                <a:effectLst/>
                <a:uLnTx/>
                <a:uFillTx/>
                <a:latin typeface="Söhne"/>
                <a:ea typeface="+mn-ea"/>
                <a:cs typeface="+mn-cs"/>
              </a:rPr>
              <a:t>Core Services Layer: </a:t>
            </a:r>
            <a:r>
              <a:rPr kumimoji="0" lang="en-IN" sz="1800" b="0" i="0" u="none" strike="noStrike" kern="1200" cap="none" spc="0" normalizeH="0" baseline="0" noProof="0" dirty="0">
                <a:ln>
                  <a:noFill/>
                </a:ln>
                <a:solidFill>
                  <a:srgbClr val="374151"/>
                </a:solidFill>
                <a:effectLst/>
                <a:uLnTx/>
                <a:uFillTx/>
                <a:latin typeface="Söhne"/>
                <a:ea typeface="+mn-ea"/>
                <a:cs typeface="+mn-cs"/>
              </a:rPr>
              <a:t>This layer includes fundamental system services and frameworks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srgbClr val="374151"/>
                </a:solidFill>
                <a:effectLst/>
                <a:uLnTx/>
                <a:uFillTx/>
                <a:latin typeface="Söhne"/>
                <a:ea typeface="+mn-ea"/>
                <a:cs typeface="+mn-cs"/>
              </a:rPr>
              <a:t>Media Layer: </a:t>
            </a:r>
            <a:r>
              <a:rPr kumimoji="0" lang="en-IN" sz="1800" b="0" i="0" u="none" strike="noStrike" kern="1200" cap="none" spc="0" normalizeH="0" baseline="0" noProof="0" dirty="0">
                <a:ln>
                  <a:noFill/>
                </a:ln>
                <a:solidFill>
                  <a:srgbClr val="374151"/>
                </a:solidFill>
                <a:effectLst/>
                <a:uLnTx/>
                <a:uFillTx/>
                <a:latin typeface="Söhne"/>
                <a:ea typeface="+mn-ea"/>
                <a:cs typeface="+mn-cs"/>
              </a:rPr>
              <a:t>OS provides a suite of media for audio and video handling, graphics rendering animation rendering.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srgbClr val="374151"/>
                </a:solidFill>
                <a:effectLst/>
                <a:uLnTx/>
                <a:uFillTx/>
                <a:latin typeface="Söhne"/>
                <a:ea typeface="+mn-ea"/>
                <a:cs typeface="+mn-cs"/>
              </a:rPr>
              <a:t>Cocoa Touch Layer: </a:t>
            </a:r>
            <a:r>
              <a:rPr kumimoji="0" lang="en-IN" sz="1800" b="0" i="0" u="none" strike="noStrike" kern="1200" cap="none" spc="0" normalizeH="0" baseline="0" noProof="0" dirty="0">
                <a:ln>
                  <a:noFill/>
                </a:ln>
                <a:solidFill>
                  <a:srgbClr val="374151"/>
                </a:solidFill>
                <a:effectLst/>
                <a:uLnTx/>
                <a:uFillTx/>
                <a:latin typeface="Söhne"/>
                <a:ea typeface="+mn-ea"/>
                <a:cs typeface="+mn-cs"/>
              </a:rPr>
              <a:t>Cocoa Touch is responsible for the user interface (UI) components and interactions on iOS devices.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dirty="0">
                <a:ln>
                  <a:noFill/>
                </a:ln>
                <a:solidFill>
                  <a:srgbClr val="374151"/>
                </a:solidFill>
                <a:effectLst/>
                <a:uLnTx/>
                <a:uFillTx/>
                <a:latin typeface="Söhne"/>
                <a:ea typeface="+mn-ea"/>
                <a:cs typeface="+mn-cs"/>
              </a:rPr>
            </a:br>
            <a:endParaRPr kumimoji="0" lang="en-IN" sz="1800" b="0" i="0" u="none" strike="noStrike" kern="1200" cap="none" spc="0" normalizeH="0" baseline="0" noProof="0" dirty="0">
              <a:ln>
                <a:noFill/>
              </a:ln>
              <a:solidFill>
                <a:srgbClr val="374151"/>
              </a:solidFill>
              <a:effectLst/>
              <a:uLnTx/>
              <a:uFillTx/>
              <a:latin typeface="Söhn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3729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3FF403C-366F-D012-CF5B-86204041A29F}"/>
              </a:ext>
            </a:extLst>
          </p:cNvPr>
          <p:cNvSpPr txBox="1"/>
          <p:nvPr/>
        </p:nvSpPr>
        <p:spPr>
          <a:xfrm>
            <a:off x="1279850" y="998446"/>
            <a:ext cx="10742939"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endParaRPr>
          </a:p>
        </p:txBody>
      </p:sp>
      <p:pic>
        <p:nvPicPr>
          <p:cNvPr id="3074" name="Picture 2">
            <a:extLst>
              <a:ext uri="{FF2B5EF4-FFF2-40B4-BE49-F238E27FC236}">
                <a16:creationId xmlns:a16="http://schemas.microsoft.com/office/drawing/2014/main" id="{E32EB092-444E-7411-D597-9A2AC2FC4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188" y="0"/>
            <a:ext cx="3857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6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solidFill>
                  <a:schemeClr val="tx1"/>
                </a:solidFill>
              </a:rPr>
            </a:br>
            <a:r>
              <a:rPr lang="en-US" sz="3200" b="1" u="sng" dirty="0">
                <a:solidFill>
                  <a:schemeClr val="tx1"/>
                </a:solidFill>
              </a:rPr>
              <a:t>iOS Security</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79850" y="998446"/>
            <a:ext cx="10742939" cy="590931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Device Encryption:</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employs hardware-based encryption to protect user data. All data stored on the device is encrypted with a unique key tied to the device's hardware. This encryption includes user files, app data, and system data.</a:t>
            </a:r>
          </a:p>
          <a:p>
            <a:pPr marL="285750" indent="-285750" algn="l">
              <a:buFont typeface="Arial" panose="020B0604020202020204" pitchFamily="34" charset="0"/>
              <a:buChar char="•"/>
            </a:pPr>
            <a:r>
              <a:rPr lang="en-IN" b="1" i="0" dirty="0">
                <a:solidFill>
                  <a:srgbClr val="374151"/>
                </a:solidFill>
                <a:effectLst/>
                <a:latin typeface="Söhne"/>
              </a:rPr>
              <a:t>App Sandboxing:</a:t>
            </a:r>
            <a:endParaRPr lang="en-IN" b="0" i="0" dirty="0">
              <a:solidFill>
                <a:srgbClr val="374151"/>
              </a:solidFill>
              <a:effectLst/>
              <a:latin typeface="Söhne"/>
            </a:endParaRPr>
          </a:p>
          <a:p>
            <a:pPr marL="742950" lvl="1" indent="-285750">
              <a:buFont typeface="Arial" panose="020B0604020202020204" pitchFamily="34" charset="0"/>
              <a:buChar char="•"/>
            </a:pPr>
            <a:r>
              <a:rPr lang="en-IN" dirty="0">
                <a:solidFill>
                  <a:srgbClr val="374151"/>
                </a:solidFill>
                <a:latin typeface="Söhne"/>
              </a:rPr>
              <a:t>Each iOS app runs in its own sandboxed environment, isolated from other apps and the underlying operating system. This sandboxing restricts an app's access to system resources and data, enhancing security and privacy.</a:t>
            </a:r>
          </a:p>
          <a:p>
            <a:pPr marL="285750" indent="-285750" algn="l">
              <a:buFont typeface="Arial" panose="020B0604020202020204" pitchFamily="34" charset="0"/>
              <a:buChar char="•"/>
            </a:pPr>
            <a:r>
              <a:rPr lang="en-IN" b="1" i="0" dirty="0">
                <a:solidFill>
                  <a:srgbClr val="374151"/>
                </a:solidFill>
                <a:effectLst/>
                <a:latin typeface="Söhne"/>
              </a:rPr>
              <a:t>Code Signing:</a:t>
            </a:r>
            <a:endParaRPr lang="en-IN" b="0" i="0" dirty="0">
              <a:solidFill>
                <a:srgbClr val="374151"/>
              </a:solidFill>
              <a:effectLst/>
              <a:latin typeface="Söhne"/>
            </a:endParaRPr>
          </a:p>
          <a:p>
            <a:pPr marL="742950" lvl="1" indent="-285750">
              <a:buFont typeface="Arial" panose="020B0604020202020204" pitchFamily="34" charset="0"/>
              <a:buChar char="•"/>
            </a:pPr>
            <a:r>
              <a:rPr lang="en-IN" dirty="0">
                <a:solidFill>
                  <a:srgbClr val="374151"/>
                </a:solidFill>
                <a:latin typeface="Söhne"/>
              </a:rPr>
              <a:t>All iOS apps must be signed with a digital certificate issued by Apple. The code signature ensures that apps have not been tampered with and verifies their authenticity before installation.</a:t>
            </a:r>
          </a:p>
          <a:p>
            <a:pPr marL="285750" indent="-285750" algn="l">
              <a:buFont typeface="Arial" panose="020B0604020202020204" pitchFamily="34" charset="0"/>
              <a:buChar char="•"/>
            </a:pPr>
            <a:r>
              <a:rPr lang="en-IN" b="1" i="0" dirty="0">
                <a:solidFill>
                  <a:srgbClr val="374151"/>
                </a:solidFill>
                <a:effectLst/>
                <a:latin typeface="Söhne"/>
              </a:rPr>
              <a:t>App Permissions:</a:t>
            </a:r>
            <a:endParaRPr lang="en-IN" b="0" i="0" dirty="0">
              <a:solidFill>
                <a:srgbClr val="374151"/>
              </a:solidFill>
              <a:effectLst/>
              <a:latin typeface="Söhne"/>
            </a:endParaRPr>
          </a:p>
          <a:p>
            <a:pPr marL="742950" lvl="1" indent="-285750">
              <a:buFont typeface="Arial" panose="020B0604020202020204" pitchFamily="34" charset="0"/>
              <a:buChar char="•"/>
            </a:pPr>
            <a:r>
              <a:rPr lang="en-IN" dirty="0">
                <a:solidFill>
                  <a:srgbClr val="374151"/>
                </a:solidFill>
                <a:latin typeface="Söhne"/>
              </a:rPr>
              <a:t>iOS employs a permission model where apps must request user permission to access sensitive data or device features, such as the camera, microphone, location, and contacts. Users have granular control over these permissions.</a:t>
            </a:r>
          </a:p>
          <a:p>
            <a:pPr marL="285750" indent="-285750" algn="l">
              <a:buFont typeface="Arial" panose="020B0604020202020204" pitchFamily="34" charset="0"/>
              <a:buChar char="•"/>
            </a:pPr>
            <a:r>
              <a:rPr lang="en-IN" b="1" i="0" dirty="0">
                <a:solidFill>
                  <a:srgbClr val="374151"/>
                </a:solidFill>
                <a:effectLst/>
                <a:latin typeface="Söhne"/>
              </a:rPr>
              <a:t>Face ID and Touch ID:</a:t>
            </a:r>
            <a:endParaRPr lang="en-IN" b="0" i="0" dirty="0">
              <a:solidFill>
                <a:srgbClr val="374151"/>
              </a:solidFill>
              <a:effectLst/>
              <a:latin typeface="Söhne"/>
            </a:endParaRPr>
          </a:p>
          <a:p>
            <a:pPr marL="742950" lvl="1" indent="-285750">
              <a:buFont typeface="Arial" panose="020B0604020202020204" pitchFamily="34" charset="0"/>
              <a:buChar char="•"/>
            </a:pPr>
            <a:r>
              <a:rPr lang="en-IN" dirty="0">
                <a:solidFill>
                  <a:srgbClr val="374151"/>
                </a:solidFill>
                <a:latin typeface="Söhne"/>
              </a:rPr>
              <a:t>Apple's biometric authentication methods, Face ID and Touch ID, provide secure and convenient ways for users to unlock their devices, make payments, and authenticate within apps. Biometric data is stored in a secure enclave and never leaves the device.</a:t>
            </a:r>
          </a:p>
          <a:p>
            <a:br>
              <a:rPr lang="en-IN" dirty="0"/>
            </a:br>
            <a:endParaRPr lang="en-US" dirty="0">
              <a:cs typeface="Calibri" panose="020F0502020204030204"/>
            </a:endParaRPr>
          </a:p>
        </p:txBody>
      </p:sp>
    </p:spTree>
    <p:extLst>
      <p:ext uri="{BB962C8B-B14F-4D97-AF65-F5344CB8AC3E}">
        <p14:creationId xmlns:p14="http://schemas.microsoft.com/office/powerpoint/2010/main" val="307601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a:solidFill>
                  <a:schemeClr val="tx1"/>
                </a:solidFill>
              </a:rPr>
            </a:br>
            <a:r>
              <a:rPr lang="en-US" sz="3200" b="1" u="sng">
                <a:solidFill>
                  <a:schemeClr val="tx1"/>
                </a:solidFill>
              </a:rPr>
              <a:t>iOS Security</a:t>
            </a:r>
            <a:endParaRPr lang="en-US" sz="3200" b="1" u="sng" dirty="0">
              <a:solidFill>
                <a:schemeClr val="tx1"/>
              </a:solidFill>
            </a:endParaRPr>
          </a:p>
        </p:txBody>
      </p:sp>
      <p:sp>
        <p:nvSpPr>
          <p:cNvPr id="11" name="TextBox 10">
            <a:extLst>
              <a:ext uri="{FF2B5EF4-FFF2-40B4-BE49-F238E27FC236}">
                <a16:creationId xmlns:a16="http://schemas.microsoft.com/office/drawing/2014/main" id="{C3FF403C-366F-D012-CF5B-86204041A29F}"/>
              </a:ext>
            </a:extLst>
          </p:cNvPr>
          <p:cNvSpPr txBox="1"/>
          <p:nvPr/>
        </p:nvSpPr>
        <p:spPr>
          <a:xfrm>
            <a:off x="1279850" y="998446"/>
            <a:ext cx="10742939" cy="3416320"/>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App Store Review Process: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Before apps are published on the App Store, they undergo a rigorous review process by Apple. This process checks for security vulnerabilities, malicious code, and adherence to App Store guidelines.</a:t>
            </a:r>
          </a:p>
          <a:p>
            <a:pPr marL="285750" indent="-285750" algn="l">
              <a:buFont typeface="Arial" panose="020B0604020202020204" pitchFamily="34" charset="0"/>
              <a:buChar char="•"/>
            </a:pPr>
            <a:r>
              <a:rPr lang="en-IN" b="1" i="0" dirty="0">
                <a:solidFill>
                  <a:srgbClr val="374151"/>
                </a:solidFill>
                <a:effectLst/>
                <a:latin typeface="Söhne"/>
              </a:rPr>
              <a:t>Data Protection APIs:</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provides Data Protection APIs that allow app developers to encrypt sensitive user data with a user's passcode. This encryption ensures that data is inaccessible when the device is locked.</a:t>
            </a:r>
          </a:p>
          <a:p>
            <a:pPr marL="285750" indent="-285750" algn="l">
              <a:buFont typeface="Arial" panose="020B0604020202020204" pitchFamily="34" charset="0"/>
              <a:buChar char="•"/>
            </a:pPr>
            <a:r>
              <a:rPr lang="en-IN" b="1" i="0" dirty="0">
                <a:solidFill>
                  <a:srgbClr val="374151"/>
                </a:solidFill>
                <a:effectLst/>
                <a:latin typeface="Söhne"/>
              </a:rPr>
              <a:t>Secure Enclave:</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iOS devices incorporate a hardware-based Secure Enclave, a separate processor that handles cryptographic operations related to biometrics, device encryption, and secure key storage. It is isolated from the main processor.</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249616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br>
            <a:r>
              <a:rPr lang="en-US" sz="3200" b="1" u="sng" dirty="0">
                <a:solidFill>
                  <a:schemeClr val="tx1"/>
                </a:solidFill>
              </a:rPr>
              <a:t>iOS App lifecycle</a:t>
            </a:r>
          </a:p>
        </p:txBody>
      </p:sp>
      <p:pic>
        <p:nvPicPr>
          <p:cNvPr id="5122" name="Picture 2">
            <a:extLst>
              <a:ext uri="{FF2B5EF4-FFF2-40B4-BE49-F238E27FC236}">
                <a16:creationId xmlns:a16="http://schemas.microsoft.com/office/drawing/2014/main" id="{E96CD520-E377-5E3B-C284-2B1501F48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3" y="980660"/>
            <a:ext cx="6211887" cy="587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5A63-7402-63D4-A639-38A50E19BFB3}"/>
              </a:ext>
            </a:extLst>
          </p:cNvPr>
          <p:cNvSpPr>
            <a:spLocks noGrp="1"/>
          </p:cNvSpPr>
          <p:nvPr>
            <p:ph type="ctrTitle"/>
          </p:nvPr>
        </p:nvSpPr>
        <p:spPr>
          <a:xfrm>
            <a:off x="694800" y="239411"/>
            <a:ext cx="9144000" cy="646854"/>
          </a:xfrm>
        </p:spPr>
        <p:txBody>
          <a:bodyPr>
            <a:noAutofit/>
          </a:bodyPr>
          <a:lstStyle/>
          <a:p>
            <a:pPr algn="ctr"/>
            <a:br>
              <a:rPr lang="en-US" sz="3200" dirty="0"/>
            </a:br>
            <a:r>
              <a:rPr lang="en-US" sz="3200" b="1" u="sng" dirty="0">
                <a:solidFill>
                  <a:schemeClr val="tx1"/>
                </a:solidFill>
              </a:rPr>
              <a:t>iOS App lifecycle</a:t>
            </a:r>
          </a:p>
        </p:txBody>
      </p:sp>
      <p:sp>
        <p:nvSpPr>
          <p:cNvPr id="11" name="TextBox 10">
            <a:extLst>
              <a:ext uri="{FF2B5EF4-FFF2-40B4-BE49-F238E27FC236}">
                <a16:creationId xmlns:a16="http://schemas.microsoft.com/office/drawing/2014/main" id="{C3FF403C-366F-D012-CF5B-86204041A29F}"/>
              </a:ext>
            </a:extLst>
          </p:cNvPr>
          <p:cNvSpPr txBox="1"/>
          <p:nvPr/>
        </p:nvSpPr>
        <p:spPr>
          <a:xfrm>
            <a:off x="1294227" y="1027201"/>
            <a:ext cx="10311619" cy="5078313"/>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en-IN" b="1" i="0" dirty="0">
                <a:solidFill>
                  <a:srgbClr val="374151"/>
                </a:solidFill>
                <a:effectLst/>
                <a:latin typeface="Söhne"/>
              </a:rPr>
              <a:t>Not Running:</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When the app is not in use, it is in the "Not Running" state. This typically occurs when the app has not been launched or has been terminated by the user or the system.</a:t>
            </a:r>
          </a:p>
          <a:p>
            <a:pPr marL="285750" indent="-285750" algn="l">
              <a:buFont typeface="Arial" panose="020B0604020202020204" pitchFamily="34" charset="0"/>
              <a:buChar char="•"/>
            </a:pPr>
            <a:r>
              <a:rPr lang="en-IN" b="1" i="0" dirty="0">
                <a:solidFill>
                  <a:srgbClr val="374151"/>
                </a:solidFill>
                <a:effectLst/>
                <a:latin typeface="Söhne"/>
              </a:rPr>
              <a:t>Inactive:</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The "Inactive" state occurs briefly when the app is transitioning from the background to the foreground or vice versa. During this state, the app is not actively executing code.</a:t>
            </a:r>
          </a:p>
          <a:p>
            <a:pPr marL="285750" indent="-285750" algn="l">
              <a:buFont typeface="Arial" panose="020B0604020202020204" pitchFamily="34" charset="0"/>
              <a:buChar char="•"/>
            </a:pPr>
            <a:r>
              <a:rPr lang="en-IN" b="1" i="0" dirty="0">
                <a:solidFill>
                  <a:srgbClr val="374151"/>
                </a:solidFill>
                <a:effectLst/>
                <a:latin typeface="Söhne"/>
              </a:rPr>
              <a:t>Active:</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The "Active" state is when the app is in the foreground and actively executing code in response to user interactions. This is the state where the app's user interface is visible and responsive to user input.</a:t>
            </a:r>
          </a:p>
          <a:p>
            <a:pPr marL="285750" indent="-285750" algn="l">
              <a:buFont typeface="Arial" panose="020B0604020202020204" pitchFamily="34" charset="0"/>
              <a:buChar char="•"/>
            </a:pPr>
            <a:r>
              <a:rPr lang="en-IN" b="1" i="0" dirty="0">
                <a:solidFill>
                  <a:srgbClr val="374151"/>
                </a:solidFill>
                <a:effectLst/>
                <a:latin typeface="Söhne"/>
              </a:rPr>
              <a:t>Background:</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When the user presses the home button or switches to another app, the app enters the "Background" state. In this state, the app is not actively visible but can continue to execute code and perform tasks such as playing music or updating location data.</a:t>
            </a:r>
          </a:p>
          <a:p>
            <a:pPr marL="285750" indent="-285750" algn="l">
              <a:buFont typeface="Arial" panose="020B0604020202020204" pitchFamily="34" charset="0"/>
              <a:buChar char="•"/>
            </a:pPr>
            <a:r>
              <a:rPr lang="en-IN" b="1" i="0" dirty="0">
                <a:solidFill>
                  <a:srgbClr val="374151"/>
                </a:solidFill>
                <a:effectLst/>
                <a:latin typeface="Söhne"/>
              </a:rPr>
              <a:t>Suspended:</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Apps that are in the "Background" state may eventually transition to the "Suspended" state. In this state, the app is not actively running any code. However, it remains in memory, allowing it to resume quickly when brought back to the foreground. Suspended apps do not consume CPU resources.</a:t>
            </a:r>
          </a:p>
        </p:txBody>
      </p:sp>
    </p:spTree>
    <p:extLst>
      <p:ext uri="{BB962C8B-B14F-4D97-AF65-F5344CB8AC3E}">
        <p14:creationId xmlns:p14="http://schemas.microsoft.com/office/powerpoint/2010/main" val="349422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E42C4C8FBA3E48A6F8084EF24A24D3" ma:contentTypeVersion="16" ma:contentTypeDescription="Create a new document." ma:contentTypeScope="" ma:versionID="0a01db64a67d9ec7885c4987b7f6bd1e">
  <xsd:schema xmlns:xsd="http://www.w3.org/2001/XMLSchema" xmlns:xs="http://www.w3.org/2001/XMLSchema" xmlns:p="http://schemas.microsoft.com/office/2006/metadata/properties" xmlns:ns1="http://schemas.microsoft.com/sharepoint/v3" xmlns:ns2="cfc70669-b2bd-4929-a4d4-3233db2af5e7" xmlns:ns3="aa3ef262-3f48-44a2-9ecd-d5ffe9e77602" targetNamespace="http://schemas.microsoft.com/office/2006/metadata/properties" ma:root="true" ma:fieldsID="7c6d902535583703744fff647a122cee" ns1:_="" ns2:_="" ns3:_="">
    <xsd:import namespace="http://schemas.microsoft.com/sharepoint/v3"/>
    <xsd:import namespace="cfc70669-b2bd-4929-a4d4-3233db2af5e7"/>
    <xsd:import namespace="aa3ef262-3f48-44a2-9ecd-d5ffe9e7760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SearchProperties"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c70669-b2bd-4929-a4d4-3233db2af5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3afc521-a537-47e9-bafb-1868984aa716"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ef262-3f48-44a2-9ecd-d5ffe9e7760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afbb8dac-ba06-41de-a6bd-bdad8800a961}" ma:internalName="TaxCatchAll" ma:showField="CatchAllData" ma:web="aa3ef262-3f48-44a2-9ecd-d5ffe9e7760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a3ef262-3f48-44a2-9ecd-d5ffe9e77602" xsi:nil="true"/>
    <lcf76f155ced4ddcb4097134ff3c332f xmlns="cfc70669-b2bd-4929-a4d4-3233db2af5e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00B3558-6BA7-49B1-94BF-4E4F5421B6A8}">
  <ds:schemaRefs>
    <ds:schemaRef ds:uri="http://schemas.microsoft.com/sharepoint/v3/contenttype/forms"/>
  </ds:schemaRefs>
</ds:datastoreItem>
</file>

<file path=customXml/itemProps2.xml><?xml version="1.0" encoding="utf-8"?>
<ds:datastoreItem xmlns:ds="http://schemas.openxmlformats.org/officeDocument/2006/customXml" ds:itemID="{811311B7-184D-4FAF-AC01-8AEB56786131}">
  <ds:schemaRefs>
    <ds:schemaRef ds:uri="aa3ef262-3f48-44a2-9ecd-d5ffe9e77602"/>
    <ds:schemaRef ds:uri="cfc70669-b2bd-4929-a4d4-3233db2af5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BA9522-0BDD-4B52-BC0A-CCC7C698A79D}">
  <ds:schemaRefs>
    <ds:schemaRef ds:uri="aa3ef262-3f48-44a2-9ecd-d5ffe9e77602"/>
    <ds:schemaRef ds:uri="cfc70669-b2bd-4929-a4d4-3233db2af5e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1649</TotalTime>
  <Words>3356</Words>
  <Application>Microsoft Macintosh PowerPoint</Application>
  <PresentationFormat>Widescreen</PresentationFormat>
  <Paragraphs>254</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medium-content-sans-serif-font</vt:lpstr>
      <vt:lpstr>sohne</vt:lpstr>
      <vt:lpstr>Söhne</vt:lpstr>
      <vt:lpstr>source-serif-pro</vt:lpstr>
      <vt:lpstr>Office Theme</vt:lpstr>
      <vt:lpstr>iOS </vt:lpstr>
      <vt:lpstr>Agenda</vt:lpstr>
      <vt:lpstr> Tools Required for iOS Development</vt:lpstr>
      <vt:lpstr> iOS Architecture</vt:lpstr>
      <vt:lpstr>PowerPoint Presentation</vt:lpstr>
      <vt:lpstr> iOS Security</vt:lpstr>
      <vt:lpstr> iOS Security</vt:lpstr>
      <vt:lpstr> iOS App lifecycle</vt:lpstr>
      <vt:lpstr> iOS App lifecycle</vt:lpstr>
      <vt:lpstr>How does Xcode work when we build the iOS app project    How does Xcode work when we build the iOS app project</vt:lpstr>
      <vt:lpstr>How does Xcode work when we build the iOS app project</vt:lpstr>
      <vt:lpstr> App Store</vt:lpstr>
      <vt:lpstr> App Store</vt:lpstr>
      <vt:lpstr> App Store</vt:lpstr>
      <vt:lpstr> iOS Advantages</vt:lpstr>
      <vt:lpstr> iOS Advantages</vt:lpstr>
      <vt:lpstr> iOS Challenges</vt:lpstr>
      <vt:lpstr> iOS Challenges</vt:lpstr>
      <vt:lpstr> iOS UI Controls</vt:lpstr>
      <vt:lpstr> iOS UI Controls</vt:lpstr>
      <vt:lpstr>Swift</vt:lpstr>
      <vt:lpstr>UIKit and SwiftUI</vt:lpstr>
      <vt:lpstr>Mapkit</vt:lpstr>
      <vt:lpstr>Mapkit</vt:lpstr>
      <vt:lpstr>Hands-On Exercises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Panamax – Status  </dc:title>
  <dc:creator>Ashish Sangani</dc:creator>
  <cp:lastModifiedBy>Paritosh Raval</cp:lastModifiedBy>
  <cp:revision>21</cp:revision>
  <dcterms:created xsi:type="dcterms:W3CDTF">2022-11-21T08:49:29Z</dcterms:created>
  <dcterms:modified xsi:type="dcterms:W3CDTF">2023-09-29T16:32:22Z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0x01010056E42C4C8FBA3E48A6F8084EF24A24D3</vt:lpwstr>
  </property>
  <property fmtid="{D5CDD505-2E9C-101B-9397-08002B2CF9AE}" pid="3" name="MediaServiceImageTags">
    <vt:lpwstr/>
  </property>
</Properties>
</file>