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5"/>
  </p:notesMasterIdLst>
  <p:handoutMasterIdLst>
    <p:handoutMasterId r:id="rId36"/>
  </p:handoutMasterIdLst>
  <p:sldIdLst>
    <p:sldId id="257" r:id="rId2"/>
    <p:sldId id="261" r:id="rId3"/>
    <p:sldId id="284" r:id="rId4"/>
    <p:sldId id="280" r:id="rId5"/>
    <p:sldId id="258" r:id="rId6"/>
    <p:sldId id="285" r:id="rId7"/>
    <p:sldId id="286" r:id="rId8"/>
    <p:sldId id="287" r:id="rId9"/>
    <p:sldId id="288" r:id="rId10"/>
    <p:sldId id="289" r:id="rId11"/>
    <p:sldId id="290" r:id="rId12"/>
    <p:sldId id="264" r:id="rId13"/>
    <p:sldId id="291" r:id="rId14"/>
    <p:sldId id="265" r:id="rId15"/>
    <p:sldId id="292" r:id="rId16"/>
    <p:sldId id="293" r:id="rId17"/>
    <p:sldId id="294" r:id="rId18"/>
    <p:sldId id="295" r:id="rId19"/>
    <p:sldId id="296"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Lst>
  <p:sldSz cx="9906000" cy="6858000" type="A4"/>
  <p:notesSz cx="6797675" cy="9926638"/>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1680">
          <p15:clr>
            <a:srgbClr val="A4A3A4"/>
          </p15:clr>
        </p15:guide>
        <p15:guide id="2" pos="3072">
          <p15:clr>
            <a:srgbClr val="A4A3A4"/>
          </p15:clr>
        </p15:guide>
      </p15:sldGuideLst>
    </p:ext>
    <p:ext uri="{2D200454-40CA-4A62-9FC3-DE9A4176ACB9}">
      <p15:notesGuideLst xmlns:p15="http://schemas.microsoft.com/office/powerpoint/2012/main">
        <p15:guide id="1" orient="horz" pos="3126">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61"/>
    <p:restoredTop sz="94660"/>
  </p:normalViewPr>
  <p:slideViewPr>
    <p:cSldViewPr>
      <p:cViewPr varScale="1">
        <p:scale>
          <a:sx n="110" d="100"/>
          <a:sy n="110" d="100"/>
        </p:scale>
        <p:origin x="1304" y="184"/>
      </p:cViewPr>
      <p:guideLst>
        <p:guide orient="horz" pos="1680"/>
        <p:guide pos="307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686"/>
    </p:cViewPr>
  </p:sorterViewPr>
  <p:notesViewPr>
    <p:cSldViewPr>
      <p:cViewPr varScale="1">
        <p:scale>
          <a:sx n="60" d="100"/>
          <a:sy n="60" d="100"/>
        </p:scale>
        <p:origin x="-1698" y="-78"/>
      </p:cViewPr>
      <p:guideLst>
        <p:guide orient="horz" pos="3126"/>
        <p:guide pos="214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1186" name="Rectangle 2">
            <a:extLst>
              <a:ext uri="{FF2B5EF4-FFF2-40B4-BE49-F238E27FC236}">
                <a16:creationId xmlns:a16="http://schemas.microsoft.com/office/drawing/2014/main" id="{E300C5F4-30F0-B882-D138-271BE5B4016F}"/>
              </a:ext>
            </a:extLst>
          </p:cNvPr>
          <p:cNvSpPr>
            <a:spLocks noGrp="1" noChangeArrowheads="1"/>
          </p:cNvSpPr>
          <p:nvPr>
            <p:ph type="hdr" sz="quarter"/>
          </p:nvPr>
        </p:nvSpPr>
        <p:spPr bwMode="auto">
          <a:xfrm>
            <a:off x="0" y="0"/>
            <a:ext cx="2944813" cy="488950"/>
          </a:xfrm>
          <a:prstGeom prst="rect">
            <a:avLst/>
          </a:prstGeom>
          <a:noFill/>
          <a:ln>
            <a:noFill/>
          </a:ln>
          <a:effectLst/>
        </p:spPr>
        <p:txBody>
          <a:bodyPr vert="horz" wrap="square" lIns="89513" tIns="44756" rIns="89513" bIns="44756" numCol="1" anchor="t" anchorCtr="0" compatLnSpc="1">
            <a:prstTxWarp prst="textNoShape">
              <a:avLst/>
            </a:prstTxWarp>
          </a:bodyPr>
          <a:lstStyle>
            <a:lvl1pPr defTabSz="896938">
              <a:defRPr sz="1200"/>
            </a:lvl1pPr>
          </a:lstStyle>
          <a:p>
            <a:pPr>
              <a:defRPr/>
            </a:pPr>
            <a:r>
              <a:rPr lang="en-US" altLang="en-US"/>
              <a:t>lec00-outline</a:t>
            </a:r>
          </a:p>
        </p:txBody>
      </p:sp>
      <p:sp>
        <p:nvSpPr>
          <p:cNvPr id="221187" name="Rectangle 3">
            <a:extLst>
              <a:ext uri="{FF2B5EF4-FFF2-40B4-BE49-F238E27FC236}">
                <a16:creationId xmlns:a16="http://schemas.microsoft.com/office/drawing/2014/main" id="{4174D95F-1FF4-303A-C0E3-E2DE86AE6FE6}"/>
              </a:ext>
            </a:extLst>
          </p:cNvPr>
          <p:cNvSpPr>
            <a:spLocks noGrp="1" noChangeArrowheads="1"/>
          </p:cNvSpPr>
          <p:nvPr>
            <p:ph type="dt" sz="quarter" idx="1"/>
          </p:nvPr>
        </p:nvSpPr>
        <p:spPr bwMode="auto">
          <a:xfrm>
            <a:off x="3830638" y="0"/>
            <a:ext cx="2943225" cy="488950"/>
          </a:xfrm>
          <a:prstGeom prst="rect">
            <a:avLst/>
          </a:prstGeom>
          <a:noFill/>
          <a:ln>
            <a:noFill/>
          </a:ln>
          <a:effectLst/>
        </p:spPr>
        <p:txBody>
          <a:bodyPr vert="horz" wrap="square" lIns="89513" tIns="44756" rIns="89513" bIns="44756" numCol="1" anchor="t" anchorCtr="0" compatLnSpc="1">
            <a:prstTxWarp prst="textNoShape">
              <a:avLst/>
            </a:prstTxWarp>
          </a:bodyPr>
          <a:lstStyle>
            <a:lvl1pPr algn="r" defTabSz="896938">
              <a:defRPr sz="1200"/>
            </a:lvl1pPr>
          </a:lstStyle>
          <a:p>
            <a:pPr>
              <a:defRPr/>
            </a:pPr>
            <a:fld id="{363D356C-A42A-2041-8928-01EF14DF6362}" type="datetime4">
              <a:rPr lang="en-US" altLang="en-US"/>
              <a:pPr>
                <a:defRPr/>
              </a:pPr>
              <a:t>August 18, 2023</a:t>
            </a:fld>
            <a:endParaRPr lang="en-US" altLang="en-US"/>
          </a:p>
        </p:txBody>
      </p:sp>
      <p:sp>
        <p:nvSpPr>
          <p:cNvPr id="221188" name="Rectangle 4">
            <a:extLst>
              <a:ext uri="{FF2B5EF4-FFF2-40B4-BE49-F238E27FC236}">
                <a16:creationId xmlns:a16="http://schemas.microsoft.com/office/drawing/2014/main" id="{1D9B8046-23E9-8DD7-8088-EC7B760CFEFD}"/>
              </a:ext>
            </a:extLst>
          </p:cNvPr>
          <p:cNvSpPr>
            <a:spLocks noGrp="1" noChangeArrowheads="1"/>
          </p:cNvSpPr>
          <p:nvPr>
            <p:ph type="ftr" sz="quarter" idx="2"/>
          </p:nvPr>
        </p:nvSpPr>
        <p:spPr bwMode="auto">
          <a:xfrm>
            <a:off x="0" y="9437688"/>
            <a:ext cx="2944813" cy="488950"/>
          </a:xfrm>
          <a:prstGeom prst="rect">
            <a:avLst/>
          </a:prstGeom>
          <a:noFill/>
          <a:ln>
            <a:noFill/>
          </a:ln>
          <a:effectLst/>
        </p:spPr>
        <p:txBody>
          <a:bodyPr vert="horz" wrap="square" lIns="89513" tIns="44756" rIns="89513" bIns="44756" numCol="1" anchor="b" anchorCtr="0" compatLnSpc="1">
            <a:prstTxWarp prst="textNoShape">
              <a:avLst/>
            </a:prstTxWarp>
          </a:bodyPr>
          <a:lstStyle>
            <a:lvl1pPr defTabSz="896938">
              <a:defRPr sz="1200"/>
            </a:lvl1pPr>
          </a:lstStyle>
          <a:p>
            <a:pPr>
              <a:defRPr/>
            </a:pPr>
            <a:endParaRPr lang="en-US" altLang="en-US"/>
          </a:p>
        </p:txBody>
      </p:sp>
      <p:sp>
        <p:nvSpPr>
          <p:cNvPr id="221189" name="Rectangle 5">
            <a:extLst>
              <a:ext uri="{FF2B5EF4-FFF2-40B4-BE49-F238E27FC236}">
                <a16:creationId xmlns:a16="http://schemas.microsoft.com/office/drawing/2014/main" id="{6BD80B7B-DF37-D401-E91C-4F2B77C7D7B4}"/>
              </a:ext>
            </a:extLst>
          </p:cNvPr>
          <p:cNvSpPr>
            <a:spLocks noGrp="1" noChangeArrowheads="1"/>
          </p:cNvSpPr>
          <p:nvPr>
            <p:ph type="sldNum" sz="quarter" idx="3"/>
          </p:nvPr>
        </p:nvSpPr>
        <p:spPr bwMode="auto">
          <a:xfrm>
            <a:off x="3830638" y="9437688"/>
            <a:ext cx="2943225" cy="488950"/>
          </a:xfrm>
          <a:prstGeom prst="rect">
            <a:avLst/>
          </a:prstGeom>
          <a:noFill/>
          <a:ln>
            <a:noFill/>
          </a:ln>
          <a:effectLst/>
        </p:spPr>
        <p:txBody>
          <a:bodyPr vert="horz" wrap="square" lIns="89513" tIns="44756" rIns="89513" bIns="44756" numCol="1" anchor="b" anchorCtr="0" compatLnSpc="1">
            <a:prstTxWarp prst="textNoShape">
              <a:avLst/>
            </a:prstTxWarp>
          </a:bodyPr>
          <a:lstStyle>
            <a:lvl1pPr algn="r" defTabSz="896938">
              <a:defRPr sz="1200" smtClean="0"/>
            </a:lvl1pPr>
          </a:lstStyle>
          <a:p>
            <a:pPr>
              <a:defRPr/>
            </a:pPr>
            <a:fld id="{A8A7F0B6-9FDB-E741-A30E-B8CABA9C19A2}"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6C9837DF-4E58-D8E5-EC3F-D1CB9545A0AA}"/>
              </a:ext>
            </a:extLst>
          </p:cNvPr>
          <p:cNvSpPr>
            <a:spLocks noGrp="1" noChangeArrowheads="1"/>
          </p:cNvSpPr>
          <p:nvPr>
            <p:ph type="hdr" sz="quarter"/>
          </p:nvPr>
        </p:nvSpPr>
        <p:spPr bwMode="auto">
          <a:xfrm>
            <a:off x="0" y="0"/>
            <a:ext cx="2944813" cy="496888"/>
          </a:xfrm>
          <a:prstGeom prst="rect">
            <a:avLst/>
          </a:prstGeom>
          <a:noFill/>
          <a:ln>
            <a:noFill/>
          </a:ln>
          <a:effectLst/>
        </p:spPr>
        <p:txBody>
          <a:bodyPr vert="horz" wrap="square" lIns="91348" tIns="45674" rIns="91348" bIns="45674" numCol="1" anchor="t" anchorCtr="0" compatLnSpc="1">
            <a:prstTxWarp prst="textNoShape">
              <a:avLst/>
            </a:prstTxWarp>
          </a:bodyPr>
          <a:lstStyle>
            <a:lvl1pPr>
              <a:defRPr sz="1200"/>
            </a:lvl1pPr>
          </a:lstStyle>
          <a:p>
            <a:pPr>
              <a:defRPr/>
            </a:pPr>
            <a:r>
              <a:rPr lang="en-US" altLang="en-US"/>
              <a:t>lec00-outline</a:t>
            </a:r>
          </a:p>
        </p:txBody>
      </p:sp>
      <p:sp>
        <p:nvSpPr>
          <p:cNvPr id="38915" name="Rectangle 3">
            <a:extLst>
              <a:ext uri="{FF2B5EF4-FFF2-40B4-BE49-F238E27FC236}">
                <a16:creationId xmlns:a16="http://schemas.microsoft.com/office/drawing/2014/main" id="{2E5204B4-EC4C-4969-00F0-CC27A7C24221}"/>
              </a:ext>
            </a:extLst>
          </p:cNvPr>
          <p:cNvSpPr>
            <a:spLocks noGrp="1" noChangeArrowheads="1"/>
          </p:cNvSpPr>
          <p:nvPr>
            <p:ph type="dt" idx="1"/>
          </p:nvPr>
        </p:nvSpPr>
        <p:spPr bwMode="auto">
          <a:xfrm>
            <a:off x="3852863" y="0"/>
            <a:ext cx="2944812" cy="496888"/>
          </a:xfrm>
          <a:prstGeom prst="rect">
            <a:avLst/>
          </a:prstGeom>
          <a:noFill/>
          <a:ln>
            <a:noFill/>
          </a:ln>
          <a:effectLst/>
        </p:spPr>
        <p:txBody>
          <a:bodyPr vert="horz" wrap="square" lIns="91348" tIns="45674" rIns="91348" bIns="45674" numCol="1" anchor="t" anchorCtr="0" compatLnSpc="1">
            <a:prstTxWarp prst="textNoShape">
              <a:avLst/>
            </a:prstTxWarp>
          </a:bodyPr>
          <a:lstStyle>
            <a:lvl1pPr algn="r">
              <a:defRPr sz="1200"/>
            </a:lvl1pPr>
          </a:lstStyle>
          <a:p>
            <a:pPr>
              <a:defRPr/>
            </a:pPr>
            <a:fld id="{11F32892-0C9E-1B45-AAC7-A57F7DC1596F}" type="datetime4">
              <a:rPr lang="en-US" altLang="en-US"/>
              <a:pPr>
                <a:defRPr/>
              </a:pPr>
              <a:t>August 18, 2023</a:t>
            </a:fld>
            <a:endParaRPr lang="en-US" altLang="en-US"/>
          </a:p>
        </p:txBody>
      </p:sp>
      <p:sp>
        <p:nvSpPr>
          <p:cNvPr id="13316" name="Rectangle 4">
            <a:extLst>
              <a:ext uri="{FF2B5EF4-FFF2-40B4-BE49-F238E27FC236}">
                <a16:creationId xmlns:a16="http://schemas.microsoft.com/office/drawing/2014/main" id="{FB812A1A-221C-64E4-93F1-EED90FB49BBA}"/>
              </a:ext>
            </a:extLst>
          </p:cNvPr>
          <p:cNvSpPr>
            <a:spLocks noGrp="1" noRot="1" noChangeAspect="1" noChangeArrowheads="1" noTextEdit="1"/>
          </p:cNvSpPr>
          <p:nvPr>
            <p:ph type="sldImg" idx="2"/>
          </p:nvPr>
        </p:nvSpPr>
        <p:spPr bwMode="auto">
          <a:xfrm>
            <a:off x="712788" y="744538"/>
            <a:ext cx="5375275" cy="37211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8917" name="Rectangle 5">
            <a:extLst>
              <a:ext uri="{FF2B5EF4-FFF2-40B4-BE49-F238E27FC236}">
                <a16:creationId xmlns:a16="http://schemas.microsoft.com/office/drawing/2014/main" id="{22E14CB2-3C72-CC24-0794-0A560538A9B0}"/>
              </a:ext>
            </a:extLst>
          </p:cNvPr>
          <p:cNvSpPr>
            <a:spLocks noGrp="1" noChangeArrowheads="1"/>
          </p:cNvSpPr>
          <p:nvPr>
            <p:ph type="body" sz="quarter" idx="3"/>
          </p:nvPr>
        </p:nvSpPr>
        <p:spPr bwMode="auto">
          <a:xfrm>
            <a:off x="906463" y="4718050"/>
            <a:ext cx="4984750" cy="4464050"/>
          </a:xfrm>
          <a:prstGeom prst="rect">
            <a:avLst/>
          </a:prstGeom>
          <a:noFill/>
          <a:ln>
            <a:noFill/>
          </a:ln>
          <a:effectLst/>
        </p:spPr>
        <p:txBody>
          <a:bodyPr vert="horz" wrap="square" lIns="91348" tIns="45674" rIns="91348" bIns="45674"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38918" name="Rectangle 6">
            <a:extLst>
              <a:ext uri="{FF2B5EF4-FFF2-40B4-BE49-F238E27FC236}">
                <a16:creationId xmlns:a16="http://schemas.microsoft.com/office/drawing/2014/main" id="{727C8D25-10F3-2F52-875B-45CBD69E4A36}"/>
              </a:ext>
            </a:extLst>
          </p:cNvPr>
          <p:cNvSpPr>
            <a:spLocks noGrp="1" noChangeArrowheads="1"/>
          </p:cNvSpPr>
          <p:nvPr>
            <p:ph type="ftr" sz="quarter" idx="4"/>
          </p:nvPr>
        </p:nvSpPr>
        <p:spPr bwMode="auto">
          <a:xfrm>
            <a:off x="0" y="9429750"/>
            <a:ext cx="2944813" cy="496888"/>
          </a:xfrm>
          <a:prstGeom prst="rect">
            <a:avLst/>
          </a:prstGeom>
          <a:noFill/>
          <a:ln>
            <a:noFill/>
          </a:ln>
          <a:effectLst/>
        </p:spPr>
        <p:txBody>
          <a:bodyPr vert="horz" wrap="square" lIns="91348" tIns="45674" rIns="91348" bIns="45674" numCol="1" anchor="b" anchorCtr="0" compatLnSpc="1">
            <a:prstTxWarp prst="textNoShape">
              <a:avLst/>
            </a:prstTxWarp>
          </a:bodyPr>
          <a:lstStyle>
            <a:lvl1pPr>
              <a:defRPr sz="1200"/>
            </a:lvl1pPr>
          </a:lstStyle>
          <a:p>
            <a:pPr>
              <a:defRPr/>
            </a:pPr>
            <a:endParaRPr lang="en-US" altLang="en-US"/>
          </a:p>
        </p:txBody>
      </p:sp>
      <p:sp>
        <p:nvSpPr>
          <p:cNvPr id="38919" name="Rectangle 7">
            <a:extLst>
              <a:ext uri="{FF2B5EF4-FFF2-40B4-BE49-F238E27FC236}">
                <a16:creationId xmlns:a16="http://schemas.microsoft.com/office/drawing/2014/main" id="{FF14F71A-B0D4-D6F1-48D8-7DA233D28323}"/>
              </a:ext>
            </a:extLst>
          </p:cNvPr>
          <p:cNvSpPr>
            <a:spLocks noGrp="1" noChangeArrowheads="1"/>
          </p:cNvSpPr>
          <p:nvPr>
            <p:ph type="sldNum" sz="quarter" idx="5"/>
          </p:nvPr>
        </p:nvSpPr>
        <p:spPr bwMode="auto">
          <a:xfrm>
            <a:off x="3852863" y="9429750"/>
            <a:ext cx="2944812" cy="496888"/>
          </a:xfrm>
          <a:prstGeom prst="rect">
            <a:avLst/>
          </a:prstGeom>
          <a:noFill/>
          <a:ln>
            <a:noFill/>
          </a:ln>
          <a:effectLst/>
        </p:spPr>
        <p:txBody>
          <a:bodyPr vert="horz" wrap="square" lIns="91348" tIns="45674" rIns="91348" bIns="45674" numCol="1" anchor="b" anchorCtr="0" compatLnSpc="1">
            <a:prstTxWarp prst="textNoShape">
              <a:avLst/>
            </a:prstTxWarp>
          </a:bodyPr>
          <a:lstStyle>
            <a:lvl1pPr algn="r">
              <a:defRPr sz="1200" smtClean="0"/>
            </a:lvl1pPr>
          </a:lstStyle>
          <a:p>
            <a:pPr>
              <a:defRPr/>
            </a:pPr>
            <a:fld id="{FF0AAA8A-CE5C-DF4E-82D2-6C2C6ACA15E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ftr="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1BC6F5B5-C088-B136-6DD8-F4FA23C3E529}"/>
              </a:ext>
            </a:extLst>
          </p:cNvPr>
          <p:cNvSpPr>
            <a:spLocks noGrp="1" noChangeArrowheads="1"/>
          </p:cNvSpPr>
          <p:nvPr>
            <p:ph type="hdr" sz="quarter"/>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lec00-outline</a:t>
            </a:r>
          </a:p>
        </p:txBody>
      </p:sp>
      <p:sp>
        <p:nvSpPr>
          <p:cNvPr id="16386" name="Rectangle 3">
            <a:extLst>
              <a:ext uri="{FF2B5EF4-FFF2-40B4-BE49-F238E27FC236}">
                <a16:creationId xmlns:a16="http://schemas.microsoft.com/office/drawing/2014/main" id="{B337C5C9-E384-BA5E-8C58-51BB1A4AE76D}"/>
              </a:ext>
            </a:extLst>
          </p:cNvPr>
          <p:cNvSpPr>
            <a:spLocks noGrp="1" noChangeArrowheads="1"/>
          </p:cNvSpPr>
          <p:nvPr>
            <p:ph type="dt" sz="quarter"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144E84F-8CF1-9B45-8568-1D2048957007}" type="datetime4">
              <a:rPr lang="en-US" altLang="en-US" sz="1200" smtClean="0"/>
              <a:pPr/>
              <a:t>August 18, 2023</a:t>
            </a:fld>
            <a:endParaRPr lang="en-US" altLang="en-US" sz="1200"/>
          </a:p>
        </p:txBody>
      </p:sp>
      <p:sp>
        <p:nvSpPr>
          <p:cNvPr id="16387" name="Rectangle 7">
            <a:extLst>
              <a:ext uri="{FF2B5EF4-FFF2-40B4-BE49-F238E27FC236}">
                <a16:creationId xmlns:a16="http://schemas.microsoft.com/office/drawing/2014/main" id="{41C241F3-1BD7-AADB-382E-02F89849672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7F3E7F1-EC4B-5848-BCEA-5B2C2473756C}" type="slidenum">
              <a:rPr lang="en-US" altLang="en-US" sz="1200"/>
              <a:pPr/>
              <a:t>1</a:t>
            </a:fld>
            <a:endParaRPr lang="en-US" altLang="en-US" sz="1200"/>
          </a:p>
        </p:txBody>
      </p:sp>
      <p:sp>
        <p:nvSpPr>
          <p:cNvPr id="16388" name="Rectangle 2">
            <a:extLst>
              <a:ext uri="{FF2B5EF4-FFF2-40B4-BE49-F238E27FC236}">
                <a16:creationId xmlns:a16="http://schemas.microsoft.com/office/drawing/2014/main" id="{CC5F17E6-6360-C303-2D67-402936199412}"/>
              </a:ext>
            </a:extLst>
          </p:cNvPr>
          <p:cNvSpPr>
            <a:spLocks noGrp="1" noRot="1" noChangeAspect="1" noChangeArrowheads="1" noTextEdit="1"/>
          </p:cNvSpPr>
          <p:nvPr>
            <p:ph type="sldImg"/>
          </p:nvPr>
        </p:nvSpPr>
        <p:spPr>
          <a:ln/>
        </p:spPr>
      </p:sp>
      <p:sp>
        <p:nvSpPr>
          <p:cNvPr id="16389" name="Rectangle 3">
            <a:extLst>
              <a:ext uri="{FF2B5EF4-FFF2-40B4-BE49-F238E27FC236}">
                <a16:creationId xmlns:a16="http://schemas.microsoft.com/office/drawing/2014/main" id="{E779E43C-CCFD-BD3F-D6DF-B7545A1C91A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38250" y="1122363"/>
            <a:ext cx="74295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Rectangle 4">
            <a:extLst>
              <a:ext uri="{FF2B5EF4-FFF2-40B4-BE49-F238E27FC236}">
                <a16:creationId xmlns:a16="http://schemas.microsoft.com/office/drawing/2014/main" id="{2AB559C1-ED5D-180C-00DE-EE2F9B0B9274}"/>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60B3AAD3-E347-CF72-7701-4689D31E25CD}"/>
              </a:ext>
            </a:extLst>
          </p:cNvPr>
          <p:cNvSpPr>
            <a:spLocks noGrp="1" noChangeArrowheads="1"/>
          </p:cNvSpPr>
          <p:nvPr>
            <p:ph type="ftr" sz="quarter" idx="11"/>
          </p:nvPr>
        </p:nvSpPr>
        <p:spPr>
          <a:ln/>
        </p:spPr>
        <p:txBody>
          <a:bodyPr/>
          <a:lstStyle>
            <a:lvl1pPr>
              <a:defRPr/>
            </a:lvl1pPr>
          </a:lstStyle>
          <a:p>
            <a:pPr>
              <a:defRPr/>
            </a:pPr>
            <a:r>
              <a:rPr lang="en-US" altLang="en-US"/>
              <a:t>CS416 Compiler Design</a:t>
            </a:r>
          </a:p>
        </p:txBody>
      </p:sp>
      <p:sp>
        <p:nvSpPr>
          <p:cNvPr id="6" name="Rectangle 6">
            <a:extLst>
              <a:ext uri="{FF2B5EF4-FFF2-40B4-BE49-F238E27FC236}">
                <a16:creationId xmlns:a16="http://schemas.microsoft.com/office/drawing/2014/main" id="{DC1F51BE-78A9-66C5-DAB6-CFF97A1AA158}"/>
              </a:ext>
            </a:extLst>
          </p:cNvPr>
          <p:cNvSpPr>
            <a:spLocks noGrp="1" noChangeArrowheads="1"/>
          </p:cNvSpPr>
          <p:nvPr>
            <p:ph type="sldNum" sz="quarter" idx="12"/>
          </p:nvPr>
        </p:nvSpPr>
        <p:spPr>
          <a:ln/>
        </p:spPr>
        <p:txBody>
          <a:bodyPr/>
          <a:lstStyle>
            <a:lvl1pPr>
              <a:defRPr/>
            </a:lvl1pPr>
          </a:lstStyle>
          <a:p>
            <a:pPr>
              <a:defRPr/>
            </a:pPr>
            <a:fld id="{351631E8-2BC3-5B4D-8CC3-87E0B051A738}" type="slidenum">
              <a:rPr lang="en-US" altLang="en-US"/>
              <a:pPr>
                <a:defRPr/>
              </a:pPr>
              <a:t>‹#›</a:t>
            </a:fld>
            <a:endParaRPr lang="en-US" altLang="en-US"/>
          </a:p>
        </p:txBody>
      </p:sp>
    </p:spTree>
    <p:extLst>
      <p:ext uri="{BB962C8B-B14F-4D97-AF65-F5344CB8AC3E}">
        <p14:creationId xmlns:p14="http://schemas.microsoft.com/office/powerpoint/2010/main" val="1903266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a:extLst>
              <a:ext uri="{FF2B5EF4-FFF2-40B4-BE49-F238E27FC236}">
                <a16:creationId xmlns:a16="http://schemas.microsoft.com/office/drawing/2014/main" id="{9D3489A2-DE7D-28D4-8666-C34AD7CE5E34}"/>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F48B46D6-356C-A303-71C1-45C8F158B604}"/>
              </a:ext>
            </a:extLst>
          </p:cNvPr>
          <p:cNvSpPr>
            <a:spLocks noGrp="1" noChangeArrowheads="1"/>
          </p:cNvSpPr>
          <p:nvPr>
            <p:ph type="ftr" sz="quarter" idx="11"/>
          </p:nvPr>
        </p:nvSpPr>
        <p:spPr>
          <a:ln/>
        </p:spPr>
        <p:txBody>
          <a:bodyPr/>
          <a:lstStyle>
            <a:lvl1pPr>
              <a:defRPr/>
            </a:lvl1pPr>
          </a:lstStyle>
          <a:p>
            <a:pPr>
              <a:defRPr/>
            </a:pPr>
            <a:r>
              <a:rPr lang="en-US" altLang="en-US"/>
              <a:t>CS416 Compiler Design</a:t>
            </a:r>
          </a:p>
        </p:txBody>
      </p:sp>
      <p:sp>
        <p:nvSpPr>
          <p:cNvPr id="6" name="Rectangle 6">
            <a:extLst>
              <a:ext uri="{FF2B5EF4-FFF2-40B4-BE49-F238E27FC236}">
                <a16:creationId xmlns:a16="http://schemas.microsoft.com/office/drawing/2014/main" id="{701C3F1B-2CF5-FEE0-40EE-A98226A036D1}"/>
              </a:ext>
            </a:extLst>
          </p:cNvPr>
          <p:cNvSpPr>
            <a:spLocks noGrp="1" noChangeArrowheads="1"/>
          </p:cNvSpPr>
          <p:nvPr>
            <p:ph type="sldNum" sz="quarter" idx="12"/>
          </p:nvPr>
        </p:nvSpPr>
        <p:spPr>
          <a:ln/>
        </p:spPr>
        <p:txBody>
          <a:bodyPr/>
          <a:lstStyle>
            <a:lvl1pPr>
              <a:defRPr/>
            </a:lvl1pPr>
          </a:lstStyle>
          <a:p>
            <a:pPr>
              <a:defRPr/>
            </a:pPr>
            <a:fld id="{81BE0007-297F-EF48-B030-DA622BDEA498}" type="slidenum">
              <a:rPr lang="en-US" altLang="en-US"/>
              <a:pPr>
                <a:defRPr/>
              </a:pPr>
              <a:t>‹#›</a:t>
            </a:fld>
            <a:endParaRPr lang="en-US" altLang="en-US"/>
          </a:p>
        </p:txBody>
      </p:sp>
    </p:spTree>
    <p:extLst>
      <p:ext uri="{BB962C8B-B14F-4D97-AF65-F5344CB8AC3E}">
        <p14:creationId xmlns:p14="http://schemas.microsoft.com/office/powerpoint/2010/main" val="1350025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10450" y="152400"/>
            <a:ext cx="2343150" cy="6172200"/>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381000" y="152400"/>
            <a:ext cx="6877050" cy="6172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a:extLst>
              <a:ext uri="{FF2B5EF4-FFF2-40B4-BE49-F238E27FC236}">
                <a16:creationId xmlns:a16="http://schemas.microsoft.com/office/drawing/2014/main" id="{4F4ABDE8-5DE8-346A-D8D5-FCB452318CFD}"/>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BBB87479-E551-A463-B16D-1C106570626E}"/>
              </a:ext>
            </a:extLst>
          </p:cNvPr>
          <p:cNvSpPr>
            <a:spLocks noGrp="1" noChangeArrowheads="1"/>
          </p:cNvSpPr>
          <p:nvPr>
            <p:ph type="ftr" sz="quarter" idx="11"/>
          </p:nvPr>
        </p:nvSpPr>
        <p:spPr>
          <a:ln/>
        </p:spPr>
        <p:txBody>
          <a:bodyPr/>
          <a:lstStyle>
            <a:lvl1pPr>
              <a:defRPr/>
            </a:lvl1pPr>
          </a:lstStyle>
          <a:p>
            <a:pPr>
              <a:defRPr/>
            </a:pPr>
            <a:r>
              <a:rPr lang="en-US" altLang="en-US"/>
              <a:t>CS416 Compiler Design</a:t>
            </a:r>
          </a:p>
        </p:txBody>
      </p:sp>
      <p:sp>
        <p:nvSpPr>
          <p:cNvPr id="6" name="Rectangle 6">
            <a:extLst>
              <a:ext uri="{FF2B5EF4-FFF2-40B4-BE49-F238E27FC236}">
                <a16:creationId xmlns:a16="http://schemas.microsoft.com/office/drawing/2014/main" id="{430DA0ED-C68B-215A-6B0F-9721A2D7C346}"/>
              </a:ext>
            </a:extLst>
          </p:cNvPr>
          <p:cNvSpPr>
            <a:spLocks noGrp="1" noChangeArrowheads="1"/>
          </p:cNvSpPr>
          <p:nvPr>
            <p:ph type="sldNum" sz="quarter" idx="12"/>
          </p:nvPr>
        </p:nvSpPr>
        <p:spPr>
          <a:ln/>
        </p:spPr>
        <p:txBody>
          <a:bodyPr/>
          <a:lstStyle>
            <a:lvl1pPr>
              <a:defRPr/>
            </a:lvl1pPr>
          </a:lstStyle>
          <a:p>
            <a:pPr>
              <a:defRPr/>
            </a:pPr>
            <a:fld id="{D3ECE576-3EFC-3047-A656-E81B73A10BD3}" type="slidenum">
              <a:rPr lang="en-US" altLang="en-US"/>
              <a:pPr>
                <a:defRPr/>
              </a:pPr>
              <a:t>‹#›</a:t>
            </a:fld>
            <a:endParaRPr lang="en-US" altLang="en-US"/>
          </a:p>
        </p:txBody>
      </p:sp>
    </p:spTree>
    <p:extLst>
      <p:ext uri="{BB962C8B-B14F-4D97-AF65-F5344CB8AC3E}">
        <p14:creationId xmlns:p14="http://schemas.microsoft.com/office/powerpoint/2010/main" val="3503904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a:extLst>
              <a:ext uri="{FF2B5EF4-FFF2-40B4-BE49-F238E27FC236}">
                <a16:creationId xmlns:a16="http://schemas.microsoft.com/office/drawing/2014/main" id="{89A2C11C-C858-2423-90BB-7CE4F46CD2C7}"/>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361E5055-1500-7052-C028-4197B3ED8103}"/>
              </a:ext>
            </a:extLst>
          </p:cNvPr>
          <p:cNvSpPr>
            <a:spLocks noGrp="1" noChangeArrowheads="1"/>
          </p:cNvSpPr>
          <p:nvPr>
            <p:ph type="ftr" sz="quarter" idx="11"/>
          </p:nvPr>
        </p:nvSpPr>
        <p:spPr>
          <a:ln/>
        </p:spPr>
        <p:txBody>
          <a:bodyPr/>
          <a:lstStyle>
            <a:lvl1pPr>
              <a:defRPr/>
            </a:lvl1pPr>
          </a:lstStyle>
          <a:p>
            <a:pPr>
              <a:defRPr/>
            </a:pPr>
            <a:r>
              <a:rPr lang="en-US" altLang="en-US"/>
              <a:t>CS416 Compiler Design</a:t>
            </a:r>
          </a:p>
        </p:txBody>
      </p:sp>
      <p:sp>
        <p:nvSpPr>
          <p:cNvPr id="6" name="Rectangle 6">
            <a:extLst>
              <a:ext uri="{FF2B5EF4-FFF2-40B4-BE49-F238E27FC236}">
                <a16:creationId xmlns:a16="http://schemas.microsoft.com/office/drawing/2014/main" id="{A6D64389-8512-67B2-0A75-A3EB91CF8D4E}"/>
              </a:ext>
            </a:extLst>
          </p:cNvPr>
          <p:cNvSpPr>
            <a:spLocks noGrp="1" noChangeArrowheads="1"/>
          </p:cNvSpPr>
          <p:nvPr>
            <p:ph type="sldNum" sz="quarter" idx="12"/>
          </p:nvPr>
        </p:nvSpPr>
        <p:spPr>
          <a:ln/>
        </p:spPr>
        <p:txBody>
          <a:bodyPr/>
          <a:lstStyle>
            <a:lvl1pPr>
              <a:defRPr/>
            </a:lvl1pPr>
          </a:lstStyle>
          <a:p>
            <a:pPr>
              <a:defRPr/>
            </a:pPr>
            <a:fld id="{8419F1F7-0D07-BE4C-A179-31D473362AD5}" type="slidenum">
              <a:rPr lang="en-US" altLang="en-US"/>
              <a:pPr>
                <a:defRPr/>
              </a:pPr>
              <a:t>‹#›</a:t>
            </a:fld>
            <a:endParaRPr lang="en-US" altLang="en-US"/>
          </a:p>
        </p:txBody>
      </p:sp>
    </p:spTree>
    <p:extLst>
      <p:ext uri="{BB962C8B-B14F-4D97-AF65-F5344CB8AC3E}">
        <p14:creationId xmlns:p14="http://schemas.microsoft.com/office/powerpoint/2010/main" val="1267723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6275" y="1709738"/>
            <a:ext cx="8543925"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76275" y="4589463"/>
            <a:ext cx="8543925"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4">
            <a:extLst>
              <a:ext uri="{FF2B5EF4-FFF2-40B4-BE49-F238E27FC236}">
                <a16:creationId xmlns:a16="http://schemas.microsoft.com/office/drawing/2014/main" id="{D296DD0A-3CB4-A42A-38F8-23724344BFD3}"/>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B68E5EE6-B814-6649-0DB4-7416F6E4FDE4}"/>
              </a:ext>
            </a:extLst>
          </p:cNvPr>
          <p:cNvSpPr>
            <a:spLocks noGrp="1" noChangeArrowheads="1"/>
          </p:cNvSpPr>
          <p:nvPr>
            <p:ph type="ftr" sz="quarter" idx="11"/>
          </p:nvPr>
        </p:nvSpPr>
        <p:spPr>
          <a:ln/>
        </p:spPr>
        <p:txBody>
          <a:bodyPr/>
          <a:lstStyle>
            <a:lvl1pPr>
              <a:defRPr/>
            </a:lvl1pPr>
          </a:lstStyle>
          <a:p>
            <a:pPr>
              <a:defRPr/>
            </a:pPr>
            <a:r>
              <a:rPr lang="en-US" altLang="en-US"/>
              <a:t>CS416 Compiler Design</a:t>
            </a:r>
          </a:p>
        </p:txBody>
      </p:sp>
      <p:sp>
        <p:nvSpPr>
          <p:cNvPr id="6" name="Rectangle 6">
            <a:extLst>
              <a:ext uri="{FF2B5EF4-FFF2-40B4-BE49-F238E27FC236}">
                <a16:creationId xmlns:a16="http://schemas.microsoft.com/office/drawing/2014/main" id="{6FA5B73E-BF7F-C19E-2007-A1A26ED06E91}"/>
              </a:ext>
            </a:extLst>
          </p:cNvPr>
          <p:cNvSpPr>
            <a:spLocks noGrp="1" noChangeArrowheads="1"/>
          </p:cNvSpPr>
          <p:nvPr>
            <p:ph type="sldNum" sz="quarter" idx="12"/>
          </p:nvPr>
        </p:nvSpPr>
        <p:spPr>
          <a:ln/>
        </p:spPr>
        <p:txBody>
          <a:bodyPr/>
          <a:lstStyle>
            <a:lvl1pPr>
              <a:defRPr/>
            </a:lvl1pPr>
          </a:lstStyle>
          <a:p>
            <a:pPr>
              <a:defRPr/>
            </a:pPr>
            <a:fld id="{10B55FE9-3621-4049-BE8C-1F83FC22C5DC}" type="slidenum">
              <a:rPr lang="en-US" altLang="en-US"/>
              <a:pPr>
                <a:defRPr/>
              </a:pPr>
              <a:t>‹#›</a:t>
            </a:fld>
            <a:endParaRPr lang="en-US" altLang="en-US"/>
          </a:p>
        </p:txBody>
      </p:sp>
    </p:spTree>
    <p:extLst>
      <p:ext uri="{BB962C8B-B14F-4D97-AF65-F5344CB8AC3E}">
        <p14:creationId xmlns:p14="http://schemas.microsoft.com/office/powerpoint/2010/main" val="732249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381000" y="1219200"/>
            <a:ext cx="46101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5143500" y="1219200"/>
            <a:ext cx="46101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4">
            <a:extLst>
              <a:ext uri="{FF2B5EF4-FFF2-40B4-BE49-F238E27FC236}">
                <a16:creationId xmlns:a16="http://schemas.microsoft.com/office/drawing/2014/main" id="{C7D78E84-06A0-25EC-0A30-8D7BC374F448}"/>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7259E0F0-13AC-0F32-6B61-14B7CA9C693F}"/>
              </a:ext>
            </a:extLst>
          </p:cNvPr>
          <p:cNvSpPr>
            <a:spLocks noGrp="1" noChangeArrowheads="1"/>
          </p:cNvSpPr>
          <p:nvPr>
            <p:ph type="ftr" sz="quarter" idx="11"/>
          </p:nvPr>
        </p:nvSpPr>
        <p:spPr>
          <a:ln/>
        </p:spPr>
        <p:txBody>
          <a:bodyPr/>
          <a:lstStyle>
            <a:lvl1pPr>
              <a:defRPr/>
            </a:lvl1pPr>
          </a:lstStyle>
          <a:p>
            <a:pPr>
              <a:defRPr/>
            </a:pPr>
            <a:r>
              <a:rPr lang="en-US" altLang="en-US"/>
              <a:t>CS416 Compiler Design</a:t>
            </a:r>
          </a:p>
        </p:txBody>
      </p:sp>
      <p:sp>
        <p:nvSpPr>
          <p:cNvPr id="7" name="Rectangle 6">
            <a:extLst>
              <a:ext uri="{FF2B5EF4-FFF2-40B4-BE49-F238E27FC236}">
                <a16:creationId xmlns:a16="http://schemas.microsoft.com/office/drawing/2014/main" id="{A27B375A-2231-F2D8-3BE0-89C00071BAD5}"/>
              </a:ext>
            </a:extLst>
          </p:cNvPr>
          <p:cNvSpPr>
            <a:spLocks noGrp="1" noChangeArrowheads="1"/>
          </p:cNvSpPr>
          <p:nvPr>
            <p:ph type="sldNum" sz="quarter" idx="12"/>
          </p:nvPr>
        </p:nvSpPr>
        <p:spPr>
          <a:ln/>
        </p:spPr>
        <p:txBody>
          <a:bodyPr/>
          <a:lstStyle>
            <a:lvl1pPr>
              <a:defRPr/>
            </a:lvl1pPr>
          </a:lstStyle>
          <a:p>
            <a:pPr>
              <a:defRPr/>
            </a:pPr>
            <a:fld id="{2E48D4B3-40A5-3D4E-A007-B2F47512CFB7}" type="slidenum">
              <a:rPr lang="en-US" altLang="en-US"/>
              <a:pPr>
                <a:defRPr/>
              </a:pPr>
              <a:t>‹#›</a:t>
            </a:fld>
            <a:endParaRPr lang="en-US" altLang="en-US"/>
          </a:p>
        </p:txBody>
      </p:sp>
    </p:spTree>
    <p:extLst>
      <p:ext uri="{BB962C8B-B14F-4D97-AF65-F5344CB8AC3E}">
        <p14:creationId xmlns:p14="http://schemas.microsoft.com/office/powerpoint/2010/main" val="3397964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2625" y="365125"/>
            <a:ext cx="8543925"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82625" y="1681163"/>
            <a:ext cx="41910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2625" y="2505075"/>
            <a:ext cx="419100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5014913" y="1681163"/>
            <a:ext cx="42116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14913" y="2505075"/>
            <a:ext cx="42116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4">
            <a:extLst>
              <a:ext uri="{FF2B5EF4-FFF2-40B4-BE49-F238E27FC236}">
                <a16:creationId xmlns:a16="http://schemas.microsoft.com/office/drawing/2014/main" id="{EE7393DE-9849-BCCE-971F-52B8456E53C2}"/>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a:extLst>
              <a:ext uri="{FF2B5EF4-FFF2-40B4-BE49-F238E27FC236}">
                <a16:creationId xmlns:a16="http://schemas.microsoft.com/office/drawing/2014/main" id="{54A42E63-B809-B25A-AF04-913E65CA2311}"/>
              </a:ext>
            </a:extLst>
          </p:cNvPr>
          <p:cNvSpPr>
            <a:spLocks noGrp="1" noChangeArrowheads="1"/>
          </p:cNvSpPr>
          <p:nvPr>
            <p:ph type="ftr" sz="quarter" idx="11"/>
          </p:nvPr>
        </p:nvSpPr>
        <p:spPr>
          <a:ln/>
        </p:spPr>
        <p:txBody>
          <a:bodyPr/>
          <a:lstStyle>
            <a:lvl1pPr>
              <a:defRPr/>
            </a:lvl1pPr>
          </a:lstStyle>
          <a:p>
            <a:pPr>
              <a:defRPr/>
            </a:pPr>
            <a:r>
              <a:rPr lang="en-US" altLang="en-US"/>
              <a:t>CS416 Compiler Design</a:t>
            </a:r>
          </a:p>
        </p:txBody>
      </p:sp>
      <p:sp>
        <p:nvSpPr>
          <p:cNvPr id="9" name="Rectangle 6">
            <a:extLst>
              <a:ext uri="{FF2B5EF4-FFF2-40B4-BE49-F238E27FC236}">
                <a16:creationId xmlns:a16="http://schemas.microsoft.com/office/drawing/2014/main" id="{547EF80A-81EA-B3F8-FD60-AAEA8A6D5CD5}"/>
              </a:ext>
            </a:extLst>
          </p:cNvPr>
          <p:cNvSpPr>
            <a:spLocks noGrp="1" noChangeArrowheads="1"/>
          </p:cNvSpPr>
          <p:nvPr>
            <p:ph type="sldNum" sz="quarter" idx="12"/>
          </p:nvPr>
        </p:nvSpPr>
        <p:spPr>
          <a:ln/>
        </p:spPr>
        <p:txBody>
          <a:bodyPr/>
          <a:lstStyle>
            <a:lvl1pPr>
              <a:defRPr/>
            </a:lvl1pPr>
          </a:lstStyle>
          <a:p>
            <a:pPr>
              <a:defRPr/>
            </a:pPr>
            <a:fld id="{636EE1CF-5043-4A44-9335-C4FA56E7CD3B}" type="slidenum">
              <a:rPr lang="en-US" altLang="en-US"/>
              <a:pPr>
                <a:defRPr/>
              </a:pPr>
              <a:t>‹#›</a:t>
            </a:fld>
            <a:endParaRPr lang="en-US" altLang="en-US"/>
          </a:p>
        </p:txBody>
      </p:sp>
    </p:spTree>
    <p:extLst>
      <p:ext uri="{BB962C8B-B14F-4D97-AF65-F5344CB8AC3E}">
        <p14:creationId xmlns:p14="http://schemas.microsoft.com/office/powerpoint/2010/main" val="791879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4">
            <a:extLst>
              <a:ext uri="{FF2B5EF4-FFF2-40B4-BE49-F238E27FC236}">
                <a16:creationId xmlns:a16="http://schemas.microsoft.com/office/drawing/2014/main" id="{132A7556-A4D5-33F3-E54B-5233BD5EBB6A}"/>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a:extLst>
              <a:ext uri="{FF2B5EF4-FFF2-40B4-BE49-F238E27FC236}">
                <a16:creationId xmlns:a16="http://schemas.microsoft.com/office/drawing/2014/main" id="{51BEEE00-CC45-B869-C2DF-3D1835A6FDFD}"/>
              </a:ext>
            </a:extLst>
          </p:cNvPr>
          <p:cNvSpPr>
            <a:spLocks noGrp="1" noChangeArrowheads="1"/>
          </p:cNvSpPr>
          <p:nvPr>
            <p:ph type="ftr" sz="quarter" idx="11"/>
          </p:nvPr>
        </p:nvSpPr>
        <p:spPr>
          <a:ln/>
        </p:spPr>
        <p:txBody>
          <a:bodyPr/>
          <a:lstStyle>
            <a:lvl1pPr>
              <a:defRPr/>
            </a:lvl1pPr>
          </a:lstStyle>
          <a:p>
            <a:pPr>
              <a:defRPr/>
            </a:pPr>
            <a:r>
              <a:rPr lang="en-US" altLang="en-US"/>
              <a:t>CS416 Compiler Design</a:t>
            </a:r>
          </a:p>
        </p:txBody>
      </p:sp>
      <p:sp>
        <p:nvSpPr>
          <p:cNvPr id="5" name="Rectangle 6">
            <a:extLst>
              <a:ext uri="{FF2B5EF4-FFF2-40B4-BE49-F238E27FC236}">
                <a16:creationId xmlns:a16="http://schemas.microsoft.com/office/drawing/2014/main" id="{A8FE984A-7FB3-8B29-4A52-5B9D540A6970}"/>
              </a:ext>
            </a:extLst>
          </p:cNvPr>
          <p:cNvSpPr>
            <a:spLocks noGrp="1" noChangeArrowheads="1"/>
          </p:cNvSpPr>
          <p:nvPr>
            <p:ph type="sldNum" sz="quarter" idx="12"/>
          </p:nvPr>
        </p:nvSpPr>
        <p:spPr>
          <a:ln/>
        </p:spPr>
        <p:txBody>
          <a:bodyPr/>
          <a:lstStyle>
            <a:lvl1pPr>
              <a:defRPr/>
            </a:lvl1pPr>
          </a:lstStyle>
          <a:p>
            <a:pPr>
              <a:defRPr/>
            </a:pPr>
            <a:fld id="{58B0252C-B7FA-1D43-A6B3-54271A539AF1}" type="slidenum">
              <a:rPr lang="en-US" altLang="en-US"/>
              <a:pPr>
                <a:defRPr/>
              </a:pPr>
              <a:t>‹#›</a:t>
            </a:fld>
            <a:endParaRPr lang="en-US" altLang="en-US"/>
          </a:p>
        </p:txBody>
      </p:sp>
    </p:spTree>
    <p:extLst>
      <p:ext uri="{BB962C8B-B14F-4D97-AF65-F5344CB8AC3E}">
        <p14:creationId xmlns:p14="http://schemas.microsoft.com/office/powerpoint/2010/main" val="995530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05AF7CAE-628B-2CDB-993E-1C71AC0052D7}"/>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a:extLst>
              <a:ext uri="{FF2B5EF4-FFF2-40B4-BE49-F238E27FC236}">
                <a16:creationId xmlns:a16="http://schemas.microsoft.com/office/drawing/2014/main" id="{4A012F44-AC75-EFA7-4D16-031B279192DF}"/>
              </a:ext>
            </a:extLst>
          </p:cNvPr>
          <p:cNvSpPr>
            <a:spLocks noGrp="1" noChangeArrowheads="1"/>
          </p:cNvSpPr>
          <p:nvPr>
            <p:ph type="ftr" sz="quarter" idx="11"/>
          </p:nvPr>
        </p:nvSpPr>
        <p:spPr>
          <a:ln/>
        </p:spPr>
        <p:txBody>
          <a:bodyPr/>
          <a:lstStyle>
            <a:lvl1pPr>
              <a:defRPr/>
            </a:lvl1pPr>
          </a:lstStyle>
          <a:p>
            <a:pPr>
              <a:defRPr/>
            </a:pPr>
            <a:r>
              <a:rPr lang="en-US" altLang="en-US"/>
              <a:t>CS416 Compiler Design</a:t>
            </a:r>
          </a:p>
        </p:txBody>
      </p:sp>
      <p:sp>
        <p:nvSpPr>
          <p:cNvPr id="4" name="Rectangle 6">
            <a:extLst>
              <a:ext uri="{FF2B5EF4-FFF2-40B4-BE49-F238E27FC236}">
                <a16:creationId xmlns:a16="http://schemas.microsoft.com/office/drawing/2014/main" id="{CDEC2F1C-0750-73B7-9D5A-F2EA0F6C3CEC}"/>
              </a:ext>
            </a:extLst>
          </p:cNvPr>
          <p:cNvSpPr>
            <a:spLocks noGrp="1" noChangeArrowheads="1"/>
          </p:cNvSpPr>
          <p:nvPr>
            <p:ph type="sldNum" sz="quarter" idx="12"/>
          </p:nvPr>
        </p:nvSpPr>
        <p:spPr>
          <a:ln/>
        </p:spPr>
        <p:txBody>
          <a:bodyPr/>
          <a:lstStyle>
            <a:lvl1pPr>
              <a:defRPr/>
            </a:lvl1pPr>
          </a:lstStyle>
          <a:p>
            <a:pPr>
              <a:defRPr/>
            </a:pPr>
            <a:fld id="{AB6EFE28-A5B7-C844-98FC-07F2838B5504}" type="slidenum">
              <a:rPr lang="en-US" altLang="en-US"/>
              <a:pPr>
                <a:defRPr/>
              </a:pPr>
              <a:t>‹#›</a:t>
            </a:fld>
            <a:endParaRPr lang="en-US" altLang="en-US"/>
          </a:p>
        </p:txBody>
      </p:sp>
    </p:spTree>
    <p:extLst>
      <p:ext uri="{BB962C8B-B14F-4D97-AF65-F5344CB8AC3E}">
        <p14:creationId xmlns:p14="http://schemas.microsoft.com/office/powerpoint/2010/main" val="1940254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625" y="457200"/>
            <a:ext cx="3194050"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4211638" y="987425"/>
            <a:ext cx="501491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82625" y="2057400"/>
            <a:ext cx="31940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16:creationId xmlns:a16="http://schemas.microsoft.com/office/drawing/2014/main" id="{ACF669B5-160F-987D-4FF7-A91C9314D621}"/>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3462E57E-88C0-6A09-CC79-03ED5AC53D83}"/>
              </a:ext>
            </a:extLst>
          </p:cNvPr>
          <p:cNvSpPr>
            <a:spLocks noGrp="1" noChangeArrowheads="1"/>
          </p:cNvSpPr>
          <p:nvPr>
            <p:ph type="ftr" sz="quarter" idx="11"/>
          </p:nvPr>
        </p:nvSpPr>
        <p:spPr>
          <a:ln/>
        </p:spPr>
        <p:txBody>
          <a:bodyPr/>
          <a:lstStyle>
            <a:lvl1pPr>
              <a:defRPr/>
            </a:lvl1pPr>
          </a:lstStyle>
          <a:p>
            <a:pPr>
              <a:defRPr/>
            </a:pPr>
            <a:r>
              <a:rPr lang="en-US" altLang="en-US"/>
              <a:t>CS416 Compiler Design</a:t>
            </a:r>
          </a:p>
        </p:txBody>
      </p:sp>
      <p:sp>
        <p:nvSpPr>
          <p:cNvPr id="7" name="Rectangle 6">
            <a:extLst>
              <a:ext uri="{FF2B5EF4-FFF2-40B4-BE49-F238E27FC236}">
                <a16:creationId xmlns:a16="http://schemas.microsoft.com/office/drawing/2014/main" id="{A537A67A-1CDB-B580-3483-B16BDC53CC01}"/>
              </a:ext>
            </a:extLst>
          </p:cNvPr>
          <p:cNvSpPr>
            <a:spLocks noGrp="1" noChangeArrowheads="1"/>
          </p:cNvSpPr>
          <p:nvPr>
            <p:ph type="sldNum" sz="quarter" idx="12"/>
          </p:nvPr>
        </p:nvSpPr>
        <p:spPr>
          <a:ln/>
        </p:spPr>
        <p:txBody>
          <a:bodyPr/>
          <a:lstStyle>
            <a:lvl1pPr>
              <a:defRPr/>
            </a:lvl1pPr>
          </a:lstStyle>
          <a:p>
            <a:pPr>
              <a:defRPr/>
            </a:pPr>
            <a:fld id="{C31539DC-518A-EA4E-9223-B260110D7D8C}" type="slidenum">
              <a:rPr lang="en-US" altLang="en-US"/>
              <a:pPr>
                <a:defRPr/>
              </a:pPr>
              <a:t>‹#›</a:t>
            </a:fld>
            <a:endParaRPr lang="en-US" altLang="en-US"/>
          </a:p>
        </p:txBody>
      </p:sp>
    </p:spTree>
    <p:extLst>
      <p:ext uri="{BB962C8B-B14F-4D97-AF65-F5344CB8AC3E}">
        <p14:creationId xmlns:p14="http://schemas.microsoft.com/office/powerpoint/2010/main" val="11305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625" y="457200"/>
            <a:ext cx="3194050"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4211638" y="987425"/>
            <a:ext cx="50149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682625" y="2057400"/>
            <a:ext cx="31940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16:creationId xmlns:a16="http://schemas.microsoft.com/office/drawing/2014/main" id="{03F52694-4DE6-5240-76F2-D68C8DC7EFAE}"/>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43E35CDD-82D6-103E-A3CC-168D0879B312}"/>
              </a:ext>
            </a:extLst>
          </p:cNvPr>
          <p:cNvSpPr>
            <a:spLocks noGrp="1" noChangeArrowheads="1"/>
          </p:cNvSpPr>
          <p:nvPr>
            <p:ph type="ftr" sz="quarter" idx="11"/>
          </p:nvPr>
        </p:nvSpPr>
        <p:spPr>
          <a:ln/>
        </p:spPr>
        <p:txBody>
          <a:bodyPr/>
          <a:lstStyle>
            <a:lvl1pPr>
              <a:defRPr/>
            </a:lvl1pPr>
          </a:lstStyle>
          <a:p>
            <a:pPr>
              <a:defRPr/>
            </a:pPr>
            <a:r>
              <a:rPr lang="en-US" altLang="en-US"/>
              <a:t>CS416 Compiler Design</a:t>
            </a:r>
          </a:p>
        </p:txBody>
      </p:sp>
      <p:sp>
        <p:nvSpPr>
          <p:cNvPr id="7" name="Rectangle 6">
            <a:extLst>
              <a:ext uri="{FF2B5EF4-FFF2-40B4-BE49-F238E27FC236}">
                <a16:creationId xmlns:a16="http://schemas.microsoft.com/office/drawing/2014/main" id="{C50E974F-7F34-3C08-DDFB-F5C7BE055E62}"/>
              </a:ext>
            </a:extLst>
          </p:cNvPr>
          <p:cNvSpPr>
            <a:spLocks noGrp="1" noChangeArrowheads="1"/>
          </p:cNvSpPr>
          <p:nvPr>
            <p:ph type="sldNum" sz="quarter" idx="12"/>
          </p:nvPr>
        </p:nvSpPr>
        <p:spPr>
          <a:ln/>
        </p:spPr>
        <p:txBody>
          <a:bodyPr/>
          <a:lstStyle>
            <a:lvl1pPr>
              <a:defRPr/>
            </a:lvl1pPr>
          </a:lstStyle>
          <a:p>
            <a:pPr>
              <a:defRPr/>
            </a:pPr>
            <a:fld id="{644DB246-3F7E-344D-9B5C-E3419F45861C}" type="slidenum">
              <a:rPr lang="en-US" altLang="en-US"/>
              <a:pPr>
                <a:defRPr/>
              </a:pPr>
              <a:t>‹#›</a:t>
            </a:fld>
            <a:endParaRPr lang="en-US" altLang="en-US"/>
          </a:p>
        </p:txBody>
      </p:sp>
    </p:spTree>
    <p:extLst>
      <p:ext uri="{BB962C8B-B14F-4D97-AF65-F5344CB8AC3E}">
        <p14:creationId xmlns:p14="http://schemas.microsoft.com/office/powerpoint/2010/main" val="2067160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B795431-52F2-2ED8-A210-3285DEFA9807}"/>
              </a:ext>
            </a:extLst>
          </p:cNvPr>
          <p:cNvSpPr>
            <a:spLocks noGrp="1" noChangeArrowheads="1"/>
          </p:cNvSpPr>
          <p:nvPr>
            <p:ph type="title"/>
          </p:nvPr>
        </p:nvSpPr>
        <p:spPr bwMode="auto">
          <a:xfrm>
            <a:off x="381000" y="152400"/>
            <a:ext cx="9372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88E8AFB9-7885-ADFF-FB56-D344AFE4D1C7}"/>
              </a:ext>
            </a:extLst>
          </p:cNvPr>
          <p:cNvSpPr>
            <a:spLocks noGrp="1" noChangeArrowheads="1"/>
          </p:cNvSpPr>
          <p:nvPr>
            <p:ph type="body" idx="1"/>
          </p:nvPr>
        </p:nvSpPr>
        <p:spPr bwMode="auto">
          <a:xfrm>
            <a:off x="381000" y="1219200"/>
            <a:ext cx="93726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25D771BE-CECE-20BA-F7AE-9B870788E68B}"/>
              </a:ext>
            </a:extLst>
          </p:cNvPr>
          <p:cNvSpPr>
            <a:spLocks noGrp="1" noChangeArrowheads="1"/>
          </p:cNvSpPr>
          <p:nvPr>
            <p:ph type="dt" sz="half" idx="2"/>
          </p:nvPr>
        </p:nvSpPr>
        <p:spPr bwMode="auto">
          <a:xfrm>
            <a:off x="381000" y="6477000"/>
            <a:ext cx="2063750" cy="2286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800"/>
            </a:lvl1pPr>
          </a:lstStyle>
          <a:p>
            <a:pPr>
              <a:defRPr/>
            </a:pPr>
            <a:endParaRPr lang="en-US" altLang="en-US"/>
          </a:p>
        </p:txBody>
      </p:sp>
      <p:sp>
        <p:nvSpPr>
          <p:cNvPr id="1029" name="Rectangle 5">
            <a:extLst>
              <a:ext uri="{FF2B5EF4-FFF2-40B4-BE49-F238E27FC236}">
                <a16:creationId xmlns:a16="http://schemas.microsoft.com/office/drawing/2014/main" id="{6B4CA4C2-0A48-E654-B91D-AA848AD35072}"/>
              </a:ext>
            </a:extLst>
          </p:cNvPr>
          <p:cNvSpPr>
            <a:spLocks noGrp="1" noChangeArrowheads="1"/>
          </p:cNvSpPr>
          <p:nvPr>
            <p:ph type="ftr" sz="quarter" idx="3"/>
          </p:nvPr>
        </p:nvSpPr>
        <p:spPr bwMode="auto">
          <a:xfrm>
            <a:off x="3054350" y="6477000"/>
            <a:ext cx="3714750" cy="2286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a:defRPr sz="800"/>
            </a:lvl1pPr>
          </a:lstStyle>
          <a:p>
            <a:pPr>
              <a:defRPr/>
            </a:pPr>
            <a:r>
              <a:rPr lang="en-US" altLang="en-US"/>
              <a:t>CS416 Compiler Design</a:t>
            </a:r>
          </a:p>
        </p:txBody>
      </p:sp>
      <p:sp>
        <p:nvSpPr>
          <p:cNvPr id="1030" name="Rectangle 6">
            <a:extLst>
              <a:ext uri="{FF2B5EF4-FFF2-40B4-BE49-F238E27FC236}">
                <a16:creationId xmlns:a16="http://schemas.microsoft.com/office/drawing/2014/main" id="{ACB7ECD7-3093-8949-7D05-1BDEBB26F797}"/>
              </a:ext>
            </a:extLst>
          </p:cNvPr>
          <p:cNvSpPr>
            <a:spLocks noGrp="1" noChangeArrowheads="1"/>
          </p:cNvSpPr>
          <p:nvPr>
            <p:ph type="sldNum" sz="quarter" idx="4"/>
          </p:nvPr>
        </p:nvSpPr>
        <p:spPr bwMode="auto">
          <a:xfrm>
            <a:off x="7620000" y="6477000"/>
            <a:ext cx="2063750" cy="2286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800" smtClean="0"/>
            </a:lvl1pPr>
          </a:lstStyle>
          <a:p>
            <a:pPr>
              <a:defRPr/>
            </a:pPr>
            <a:fld id="{5B2CAFD9-B93E-F344-A975-CD7D290D471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eaLnBrk="0" fontAlgn="base" hangingPunct="0">
        <a:spcBef>
          <a:spcPct val="0"/>
        </a:spcBef>
        <a:spcAft>
          <a:spcPct val="0"/>
        </a:spcAft>
        <a:defRPr sz="3200" b="1" kern="1200">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imes New Roman" panose="02020603050405020304" pitchFamily="18" charset="0"/>
        </a:defRPr>
      </a:lvl2pPr>
      <a:lvl3pPr algn="ctr" rtl="0" eaLnBrk="0" fontAlgn="base" hangingPunct="0">
        <a:spcBef>
          <a:spcPct val="0"/>
        </a:spcBef>
        <a:spcAft>
          <a:spcPct val="0"/>
        </a:spcAft>
        <a:defRPr sz="3200" b="1">
          <a:solidFill>
            <a:schemeClr val="tx2"/>
          </a:solidFill>
          <a:latin typeface="Times New Roman" panose="02020603050405020304" pitchFamily="18" charset="0"/>
        </a:defRPr>
      </a:lvl3pPr>
      <a:lvl4pPr algn="ctr" rtl="0" eaLnBrk="0" fontAlgn="base" hangingPunct="0">
        <a:spcBef>
          <a:spcPct val="0"/>
        </a:spcBef>
        <a:spcAft>
          <a:spcPct val="0"/>
        </a:spcAft>
        <a:defRPr sz="3200" b="1">
          <a:solidFill>
            <a:schemeClr val="tx2"/>
          </a:solidFill>
          <a:latin typeface="Times New Roman" panose="02020603050405020304" pitchFamily="18" charset="0"/>
        </a:defRPr>
      </a:lvl4pPr>
      <a:lvl5pPr algn="ctr" rtl="0" eaLnBrk="0" fontAlgn="base" hangingPunct="0">
        <a:spcBef>
          <a:spcPct val="0"/>
        </a:spcBef>
        <a:spcAft>
          <a:spcPct val="0"/>
        </a:spcAft>
        <a:defRPr sz="3200" b="1">
          <a:solidFill>
            <a:schemeClr val="tx2"/>
          </a:solidFill>
          <a:latin typeface="Times New Roman" panose="02020603050405020304" pitchFamily="18" charset="0"/>
        </a:defRPr>
      </a:lvl5pPr>
      <a:lvl6pPr marL="457200" algn="ctr" rtl="0" eaLnBrk="0" fontAlgn="base" hangingPunct="0">
        <a:spcBef>
          <a:spcPct val="0"/>
        </a:spcBef>
        <a:spcAft>
          <a:spcPct val="0"/>
        </a:spcAft>
        <a:defRPr sz="3200" b="1">
          <a:solidFill>
            <a:schemeClr val="tx2"/>
          </a:solidFill>
          <a:latin typeface="Times New Roman" panose="02020603050405020304" pitchFamily="18" charset="0"/>
        </a:defRPr>
      </a:lvl6pPr>
      <a:lvl7pPr marL="914400" algn="ctr" rtl="0" eaLnBrk="0" fontAlgn="base" hangingPunct="0">
        <a:spcBef>
          <a:spcPct val="0"/>
        </a:spcBef>
        <a:spcAft>
          <a:spcPct val="0"/>
        </a:spcAft>
        <a:defRPr sz="3200" b="1">
          <a:solidFill>
            <a:schemeClr val="tx2"/>
          </a:solidFill>
          <a:latin typeface="Times New Roman" panose="02020603050405020304" pitchFamily="18" charset="0"/>
        </a:defRPr>
      </a:lvl7pPr>
      <a:lvl8pPr marL="1371600" algn="ctr" rtl="0" eaLnBrk="0" fontAlgn="base" hangingPunct="0">
        <a:spcBef>
          <a:spcPct val="0"/>
        </a:spcBef>
        <a:spcAft>
          <a:spcPct val="0"/>
        </a:spcAft>
        <a:defRPr sz="3200" b="1">
          <a:solidFill>
            <a:schemeClr val="tx2"/>
          </a:solidFill>
          <a:latin typeface="Times New Roman" panose="02020603050405020304" pitchFamily="18" charset="0"/>
        </a:defRPr>
      </a:lvl8pPr>
      <a:lvl9pPr marL="1828800" algn="ctr" rtl="0" eaLnBrk="0" fontAlgn="base" hangingPunct="0">
        <a:spcBef>
          <a:spcPct val="0"/>
        </a:spcBef>
        <a:spcAft>
          <a:spcPct val="0"/>
        </a:spcAft>
        <a:defRPr sz="3200" b="1">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16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14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Number Placeholder 5">
            <a:extLst>
              <a:ext uri="{FF2B5EF4-FFF2-40B4-BE49-F238E27FC236}">
                <a16:creationId xmlns:a16="http://schemas.microsoft.com/office/drawing/2014/main" id="{C172E3B1-100B-34BC-ECAB-B7261BBEF675}"/>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a:solidFill>
                  <a:schemeClr val="tx1"/>
                </a:solidFill>
                <a:latin typeface="Times New Roman" panose="02020603050405020304" pitchFamily="18" charset="0"/>
              </a:defRPr>
            </a:lvl2pPr>
            <a:lvl3pPr marL="1143000" indent="-228600">
              <a:spcBef>
                <a:spcPct val="20000"/>
              </a:spcBef>
              <a:buChar char="•"/>
              <a:defRPr sz="1600">
                <a:solidFill>
                  <a:schemeClr val="tx1"/>
                </a:solidFill>
                <a:latin typeface="Times New Roman" panose="02020603050405020304" pitchFamily="18" charset="0"/>
              </a:defRPr>
            </a:lvl3pPr>
            <a:lvl4pPr marL="1600200" indent="-228600">
              <a:spcBef>
                <a:spcPct val="20000"/>
              </a:spcBef>
              <a:buChar char="–"/>
              <a:defRPr sz="1400">
                <a:solidFill>
                  <a:schemeClr val="tx1"/>
                </a:solidFill>
                <a:latin typeface="Times New Roman" panose="02020603050405020304" pitchFamily="18" charset="0"/>
              </a:defRPr>
            </a:lvl4pPr>
            <a:lvl5pPr marL="2057400" indent="-228600">
              <a:spcBef>
                <a:spcPct val="20000"/>
              </a:spcBef>
              <a:buChar char="»"/>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200">
                <a:solidFill>
                  <a:schemeClr val="tx1"/>
                </a:solidFill>
                <a:latin typeface="Times New Roman" panose="02020603050405020304" pitchFamily="18" charset="0"/>
              </a:defRPr>
            </a:lvl9pPr>
          </a:lstStyle>
          <a:p>
            <a:pPr>
              <a:spcBef>
                <a:spcPct val="0"/>
              </a:spcBef>
              <a:buFontTx/>
              <a:buNone/>
            </a:pPr>
            <a:fld id="{42248933-1B57-1946-971C-DD241A6DD257}" type="slidenum">
              <a:rPr lang="en-US" altLang="en-US" sz="800"/>
              <a:pPr>
                <a:spcBef>
                  <a:spcPct val="0"/>
                </a:spcBef>
                <a:buFontTx/>
                <a:buNone/>
              </a:pPr>
              <a:t>1</a:t>
            </a:fld>
            <a:endParaRPr lang="en-US" altLang="en-US" sz="800"/>
          </a:p>
        </p:txBody>
      </p:sp>
      <p:sp>
        <p:nvSpPr>
          <p:cNvPr id="15362" name="Rectangle 2">
            <a:extLst>
              <a:ext uri="{FF2B5EF4-FFF2-40B4-BE49-F238E27FC236}">
                <a16:creationId xmlns:a16="http://schemas.microsoft.com/office/drawing/2014/main" id="{41ED7FAB-97E7-1CEE-7AF8-85FA9F63C2F3}"/>
              </a:ext>
            </a:extLst>
          </p:cNvPr>
          <p:cNvSpPr>
            <a:spLocks noGrp="1" noChangeArrowheads="1"/>
          </p:cNvSpPr>
          <p:nvPr>
            <p:ph type="ctrTitle"/>
          </p:nvPr>
        </p:nvSpPr>
        <p:spPr>
          <a:xfrm>
            <a:off x="762000" y="1981200"/>
            <a:ext cx="8382000" cy="1447800"/>
          </a:xfrm>
        </p:spPr>
        <p:txBody>
          <a:bodyPr anchor="ctr"/>
          <a:lstStyle/>
          <a:p>
            <a:r>
              <a:rPr lang="en-US" altLang="en-US" sz="3600"/>
              <a:t>2CS701 Compiler  Construction</a:t>
            </a:r>
          </a:p>
        </p:txBody>
      </p:sp>
      <p:sp>
        <p:nvSpPr>
          <p:cNvPr id="15363" name="Rectangle 3">
            <a:extLst>
              <a:ext uri="{FF2B5EF4-FFF2-40B4-BE49-F238E27FC236}">
                <a16:creationId xmlns:a16="http://schemas.microsoft.com/office/drawing/2014/main" id="{E44CAF82-8D6E-F1F2-154F-F3E46653D2AF}"/>
              </a:ext>
            </a:extLst>
          </p:cNvPr>
          <p:cNvSpPr>
            <a:spLocks noGrp="1" noChangeArrowheads="1"/>
          </p:cNvSpPr>
          <p:nvPr>
            <p:ph type="subTitle" idx="1"/>
          </p:nvPr>
        </p:nvSpPr>
        <p:spPr>
          <a:xfrm>
            <a:off x="1524000" y="3886200"/>
            <a:ext cx="6934200" cy="1752600"/>
          </a:xfrm>
        </p:spPr>
        <p:txBody>
          <a:bodyPr/>
          <a:lstStyle/>
          <a:p>
            <a:endParaRPr lang="en-US" altLang="en-US"/>
          </a:p>
          <a:p>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a:extLst>
              <a:ext uri="{FF2B5EF4-FFF2-40B4-BE49-F238E27FC236}">
                <a16:creationId xmlns:a16="http://schemas.microsoft.com/office/drawing/2014/main" id="{6946E497-B98E-2F25-8042-2836D58A0B72}"/>
              </a:ext>
            </a:extLst>
          </p:cNvPr>
          <p:cNvSpPr>
            <a:spLocks noGrp="1" noChangeArrowheads="1"/>
          </p:cNvSpPr>
          <p:nvPr>
            <p:ph type="title"/>
          </p:nvPr>
        </p:nvSpPr>
        <p:spPr>
          <a:xfrm>
            <a:off x="381000" y="76200"/>
            <a:ext cx="9372600" cy="457200"/>
          </a:xfrm>
        </p:spPr>
        <p:txBody>
          <a:bodyPr/>
          <a:lstStyle/>
          <a:p>
            <a:r>
              <a:rPr lang="en-US" altLang="en-US" dirty="0"/>
              <a:t>Lesson Planning continue</a:t>
            </a:r>
          </a:p>
        </p:txBody>
      </p:sp>
      <p:graphicFrame>
        <p:nvGraphicFramePr>
          <p:cNvPr id="6" name="Content Placeholder 5">
            <a:extLst>
              <a:ext uri="{FF2B5EF4-FFF2-40B4-BE49-F238E27FC236}">
                <a16:creationId xmlns:a16="http://schemas.microsoft.com/office/drawing/2014/main" id="{E4765CAD-EA89-6723-0821-E97A8DD7F32F}"/>
              </a:ext>
            </a:extLst>
          </p:cNvPr>
          <p:cNvGraphicFramePr>
            <a:graphicFrameLocks noGrp="1"/>
          </p:cNvGraphicFramePr>
          <p:nvPr>
            <p:ph idx="1"/>
            <p:extLst>
              <p:ext uri="{D42A27DB-BD31-4B8C-83A1-F6EECF244321}">
                <p14:modId xmlns:p14="http://schemas.microsoft.com/office/powerpoint/2010/main" val="3983976489"/>
              </p:ext>
            </p:extLst>
          </p:nvPr>
        </p:nvGraphicFramePr>
        <p:xfrm>
          <a:off x="990600" y="552450"/>
          <a:ext cx="7467599" cy="5955030"/>
        </p:xfrm>
        <a:graphic>
          <a:graphicData uri="http://schemas.openxmlformats.org/drawingml/2006/table">
            <a:tbl>
              <a:tblPr firstRow="1" bandRow="1">
                <a:tableStyleId>{5C22544A-7EE6-4342-B048-85BDC9FD1C3A}</a:tableStyleId>
              </a:tblPr>
              <a:tblGrid>
                <a:gridCol w="4857565">
                  <a:extLst>
                    <a:ext uri="{9D8B030D-6E8A-4147-A177-3AD203B41FA5}">
                      <a16:colId xmlns:a16="http://schemas.microsoft.com/office/drawing/2014/main" val="20000"/>
                    </a:ext>
                  </a:extLst>
                </a:gridCol>
                <a:gridCol w="1305017">
                  <a:extLst>
                    <a:ext uri="{9D8B030D-6E8A-4147-A177-3AD203B41FA5}">
                      <a16:colId xmlns:a16="http://schemas.microsoft.com/office/drawing/2014/main" val="20001"/>
                    </a:ext>
                  </a:extLst>
                </a:gridCol>
                <a:gridCol w="1305017">
                  <a:extLst>
                    <a:ext uri="{9D8B030D-6E8A-4147-A177-3AD203B41FA5}">
                      <a16:colId xmlns:a16="http://schemas.microsoft.com/office/drawing/2014/main" val="1767243226"/>
                    </a:ext>
                  </a:extLst>
                </a:gridCol>
              </a:tblGrid>
              <a:tr h="614404">
                <a:tc>
                  <a:txBody>
                    <a:bodyPr/>
                    <a:lstStyle/>
                    <a:p>
                      <a:r>
                        <a:rPr lang="en-US" dirty="0"/>
                        <a:t>Topic</a:t>
                      </a:r>
                    </a:p>
                  </a:txBody>
                  <a:tcPr/>
                </a:tc>
                <a:tc>
                  <a:txBody>
                    <a:bodyPr/>
                    <a:lstStyle/>
                    <a:p>
                      <a:pPr algn="ctr"/>
                      <a:r>
                        <a:rPr lang="en-US" dirty="0"/>
                        <a:t>Hours</a:t>
                      </a:r>
                    </a:p>
                  </a:txBody>
                  <a:tcPr/>
                </a:tc>
                <a:tc>
                  <a:txBody>
                    <a:bodyPr/>
                    <a:lstStyle/>
                    <a:p>
                      <a:pPr algn="ctr"/>
                      <a:r>
                        <a:rPr lang="en-US" dirty="0"/>
                        <a:t>Mapped CLO</a:t>
                      </a:r>
                    </a:p>
                  </a:txBody>
                  <a:tcPr/>
                </a:tc>
                <a:extLst>
                  <a:ext uri="{0D108BD9-81ED-4DB2-BD59-A6C34878D82A}">
                    <a16:rowId xmlns:a16="http://schemas.microsoft.com/office/drawing/2014/main" val="10000"/>
                  </a:ext>
                </a:extLst>
              </a:tr>
              <a:tr h="699808">
                <a:tc>
                  <a:txBody>
                    <a:bodyPr/>
                    <a:lstStyle/>
                    <a:p>
                      <a:r>
                        <a:rPr lang="en-IN" sz="2400" b="1" kern="1200" dirty="0">
                          <a:solidFill>
                            <a:schemeClr val="dk1"/>
                          </a:solidFill>
                          <a:effectLst/>
                          <a:latin typeface="+mn-lt"/>
                          <a:ea typeface="+mn-ea"/>
                          <a:cs typeface="+mn-cs"/>
                        </a:rPr>
                        <a:t>Run-time Environments </a:t>
                      </a:r>
                    </a:p>
                  </a:txBody>
                  <a:tcPr/>
                </a:tc>
                <a:tc>
                  <a:txBody>
                    <a:bodyPr/>
                    <a:lstStyle/>
                    <a:p>
                      <a:pPr algn="ctr"/>
                      <a:endParaRPr lang="en-US" sz="2400" dirty="0"/>
                    </a:p>
                  </a:txBody>
                  <a:tcPr/>
                </a:tc>
                <a:tc>
                  <a:txBody>
                    <a:bodyPr/>
                    <a:lstStyle/>
                    <a:p>
                      <a:pPr algn="ctr"/>
                      <a:endParaRPr lang="en-US" sz="2400" dirty="0"/>
                    </a:p>
                  </a:txBody>
                  <a:tcPr/>
                </a:tc>
                <a:extLst>
                  <a:ext uri="{0D108BD9-81ED-4DB2-BD59-A6C34878D82A}">
                    <a16:rowId xmlns:a16="http://schemas.microsoft.com/office/drawing/2014/main" val="10001"/>
                  </a:ext>
                </a:extLst>
              </a:tr>
              <a:tr h="4388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Static Memory Allocation , Stack Memory Allocation </a:t>
                      </a:r>
                      <a:endParaRPr lang="en-IN" dirty="0">
                        <a:effectLst/>
                      </a:endParaRPr>
                    </a:p>
                  </a:txBody>
                  <a:tcPr/>
                </a:tc>
                <a:tc>
                  <a:txBody>
                    <a:bodyPr/>
                    <a:lstStyle/>
                    <a:p>
                      <a:pPr algn="ctr"/>
                      <a:r>
                        <a:rPr lang="en-US" sz="2400" dirty="0"/>
                        <a:t>1</a:t>
                      </a:r>
                    </a:p>
                  </a:txBody>
                  <a:tcPr/>
                </a:tc>
                <a:tc>
                  <a:txBody>
                    <a:bodyPr/>
                    <a:lstStyle/>
                    <a:p>
                      <a:pPr algn="ctr"/>
                      <a:r>
                        <a:rPr lang="en-US" sz="2400" dirty="0"/>
                        <a:t>1</a:t>
                      </a:r>
                    </a:p>
                  </a:txBody>
                  <a:tcPr/>
                </a:tc>
                <a:extLst>
                  <a:ext uri="{0D108BD9-81ED-4DB2-BD59-A6C34878D82A}">
                    <a16:rowId xmlns:a16="http://schemas.microsoft.com/office/drawing/2014/main" val="10002"/>
                  </a:ext>
                </a:extLst>
              </a:tr>
              <a:tr h="591782">
                <a:tc>
                  <a:txBody>
                    <a:bodyPr/>
                    <a:lstStyle/>
                    <a:p>
                      <a:r>
                        <a:rPr lang="en-IN" sz="1800" kern="1200" dirty="0">
                          <a:solidFill>
                            <a:schemeClr val="dk1"/>
                          </a:solidFill>
                          <a:effectLst/>
                          <a:latin typeface="+mn-lt"/>
                          <a:ea typeface="+mn-ea"/>
                          <a:cs typeface="+mn-cs"/>
                        </a:rPr>
                        <a:t>Symbol Table Management </a:t>
                      </a:r>
                      <a:endParaRPr lang="en-IN" dirty="0">
                        <a:effectLst/>
                      </a:endParaRPr>
                    </a:p>
                  </a:txBody>
                  <a:tcPr/>
                </a:tc>
                <a:tc>
                  <a:txBody>
                    <a:bodyPr/>
                    <a:lstStyle/>
                    <a:p>
                      <a:pPr algn="ctr"/>
                      <a:r>
                        <a:rPr lang="en-US" sz="2400" dirty="0"/>
                        <a:t>1</a:t>
                      </a:r>
                    </a:p>
                  </a:txBody>
                  <a:tcPr/>
                </a:tc>
                <a:tc>
                  <a:txBody>
                    <a:bodyPr/>
                    <a:lstStyle/>
                    <a:p>
                      <a:pPr algn="ctr"/>
                      <a:r>
                        <a:rPr lang="en-US" sz="2400" dirty="0"/>
                        <a:t>1</a:t>
                      </a:r>
                    </a:p>
                  </a:txBody>
                  <a:tcPr/>
                </a:tc>
                <a:extLst>
                  <a:ext uri="{0D108BD9-81ED-4DB2-BD59-A6C34878D82A}">
                    <a16:rowId xmlns:a16="http://schemas.microsoft.com/office/drawing/2014/main" val="10003"/>
                  </a:ext>
                </a:extLst>
              </a:tr>
              <a:tr h="438860">
                <a:tc>
                  <a:txBody>
                    <a:bodyPr/>
                    <a:lstStyle/>
                    <a:p>
                      <a:r>
                        <a:rPr lang="en-IN" sz="2400" b="1" kern="1200" dirty="0">
                          <a:solidFill>
                            <a:schemeClr val="dk1"/>
                          </a:solidFill>
                          <a:effectLst/>
                          <a:latin typeface="+mn-lt"/>
                          <a:ea typeface="+mn-ea"/>
                          <a:cs typeface="+mn-cs"/>
                        </a:rPr>
                        <a:t>Intermediate code generation </a:t>
                      </a:r>
                    </a:p>
                  </a:txBody>
                  <a:tcPr/>
                </a:tc>
                <a:tc>
                  <a:txBody>
                    <a:bodyPr/>
                    <a:lstStyle/>
                    <a:p>
                      <a:pPr algn="ctr"/>
                      <a:endParaRPr lang="en-US" sz="2400" dirty="0"/>
                    </a:p>
                  </a:txBody>
                  <a:tcPr/>
                </a:tc>
                <a:tc>
                  <a:txBody>
                    <a:bodyPr/>
                    <a:lstStyle/>
                    <a:p>
                      <a:pPr algn="ctr"/>
                      <a:endParaRPr lang="en-US" sz="2400" dirty="0"/>
                    </a:p>
                  </a:txBody>
                  <a:tcPr/>
                </a:tc>
                <a:extLst>
                  <a:ext uri="{0D108BD9-81ED-4DB2-BD59-A6C34878D82A}">
                    <a16:rowId xmlns:a16="http://schemas.microsoft.com/office/drawing/2014/main" val="2750179865"/>
                  </a:ext>
                </a:extLst>
              </a:tr>
              <a:tr h="381000">
                <a:tc>
                  <a:txBody>
                    <a:bodyPr/>
                    <a:lstStyle/>
                    <a:p>
                      <a:r>
                        <a:rPr lang="en-IN" sz="1800" kern="1200" dirty="0">
                          <a:solidFill>
                            <a:schemeClr val="dk1"/>
                          </a:solidFill>
                          <a:effectLst/>
                          <a:latin typeface="+mn-lt"/>
                          <a:ea typeface="+mn-ea"/>
                          <a:cs typeface="+mn-cs"/>
                        </a:rPr>
                        <a:t>Intermediate code representations </a:t>
                      </a:r>
                      <a:endParaRPr lang="en-IN" dirty="0">
                        <a:effectLst/>
                      </a:endParaRPr>
                    </a:p>
                  </a:txBody>
                  <a:tcPr/>
                </a:tc>
                <a:tc>
                  <a:txBody>
                    <a:bodyPr/>
                    <a:lstStyle/>
                    <a:p>
                      <a:pPr algn="ctr"/>
                      <a:r>
                        <a:rPr lang="en-US" sz="2400" dirty="0"/>
                        <a:t>1</a:t>
                      </a:r>
                    </a:p>
                  </a:txBody>
                  <a:tcPr/>
                </a:tc>
                <a:tc>
                  <a:txBody>
                    <a:bodyPr/>
                    <a:lstStyle/>
                    <a:p>
                      <a:pPr algn="ctr"/>
                      <a:r>
                        <a:rPr lang="en-US" sz="2400" dirty="0"/>
                        <a:t>1`</a:t>
                      </a:r>
                    </a:p>
                  </a:txBody>
                  <a:tcPr/>
                </a:tc>
                <a:extLst>
                  <a:ext uri="{0D108BD9-81ED-4DB2-BD59-A6C34878D82A}">
                    <a16:rowId xmlns:a16="http://schemas.microsoft.com/office/drawing/2014/main" val="10004"/>
                  </a:ext>
                </a:extLst>
              </a:tr>
              <a:tr h="438860">
                <a:tc>
                  <a:txBody>
                    <a:bodyPr/>
                    <a:lstStyle/>
                    <a:p>
                      <a:r>
                        <a:rPr lang="en-IN" sz="1800" kern="1200" dirty="0">
                          <a:solidFill>
                            <a:schemeClr val="dk1"/>
                          </a:solidFill>
                          <a:effectLst/>
                          <a:latin typeface="+mn-lt"/>
                          <a:ea typeface="+mn-ea"/>
                          <a:cs typeface="+mn-cs"/>
                        </a:rPr>
                        <a:t>Types of three address statements </a:t>
                      </a:r>
                      <a:endParaRPr lang="en-IN" dirty="0">
                        <a:effectLst/>
                      </a:endParaRPr>
                    </a:p>
                  </a:txBody>
                  <a:tcPr/>
                </a:tc>
                <a:tc>
                  <a:txBody>
                    <a:bodyPr/>
                    <a:lstStyle/>
                    <a:p>
                      <a:pPr algn="ctr"/>
                      <a:r>
                        <a:rPr lang="en-US" sz="2400" dirty="0"/>
                        <a:t>1</a:t>
                      </a:r>
                    </a:p>
                  </a:txBody>
                  <a:tcPr/>
                </a:tc>
                <a:tc>
                  <a:txBody>
                    <a:bodyPr/>
                    <a:lstStyle/>
                    <a:p>
                      <a:pPr algn="ctr"/>
                      <a:r>
                        <a:rPr lang="en-US" sz="2400" dirty="0"/>
                        <a:t>1</a:t>
                      </a:r>
                    </a:p>
                  </a:txBody>
                  <a:tcPr/>
                </a:tc>
                <a:extLst>
                  <a:ext uri="{0D108BD9-81ED-4DB2-BD59-A6C34878D82A}">
                    <a16:rowId xmlns:a16="http://schemas.microsoft.com/office/drawing/2014/main" val="10005"/>
                  </a:ext>
                </a:extLst>
              </a:tr>
              <a:tr h="289560">
                <a:tc>
                  <a:txBody>
                    <a:bodyPr/>
                    <a:lstStyle/>
                    <a:p>
                      <a:r>
                        <a:rPr lang="en-IN" sz="1800" kern="1200" dirty="0">
                          <a:solidFill>
                            <a:schemeClr val="dk1"/>
                          </a:solidFill>
                          <a:effectLst/>
                          <a:latin typeface="+mn-lt"/>
                          <a:ea typeface="+mn-ea"/>
                          <a:cs typeface="+mn-cs"/>
                        </a:rPr>
                        <a:t>Three address code for declaration, assignment 1,2 statements, Boolean expressions </a:t>
                      </a:r>
                      <a:endParaRPr lang="en-IN" dirty="0">
                        <a:effectLst/>
                      </a:endParaRPr>
                    </a:p>
                  </a:txBody>
                  <a:tcPr/>
                </a:tc>
                <a:tc>
                  <a:txBody>
                    <a:bodyPr/>
                    <a:lstStyle/>
                    <a:p>
                      <a:pPr algn="ctr"/>
                      <a:r>
                        <a:rPr lang="en-US" sz="2400" dirty="0"/>
                        <a:t>1</a:t>
                      </a:r>
                    </a:p>
                  </a:txBody>
                  <a:tcPr/>
                </a:tc>
                <a:tc>
                  <a:txBody>
                    <a:bodyPr/>
                    <a:lstStyle/>
                    <a:p>
                      <a:pPr algn="ctr"/>
                      <a:r>
                        <a:rPr lang="en-US" sz="2400" dirty="0"/>
                        <a:t>1,2</a:t>
                      </a:r>
                    </a:p>
                  </a:txBody>
                  <a:tcPr/>
                </a:tc>
                <a:extLst>
                  <a:ext uri="{0D108BD9-81ED-4DB2-BD59-A6C34878D82A}">
                    <a16:rowId xmlns:a16="http://schemas.microsoft.com/office/drawing/2014/main" val="10006"/>
                  </a:ext>
                </a:extLst>
              </a:tr>
              <a:tr h="438860">
                <a:tc>
                  <a:txBody>
                    <a:bodyPr/>
                    <a:lstStyle/>
                    <a:p>
                      <a:r>
                        <a:rPr lang="en-IN" sz="1800" kern="1200" dirty="0">
                          <a:solidFill>
                            <a:schemeClr val="dk1"/>
                          </a:solidFill>
                          <a:effectLst/>
                          <a:latin typeface="+mn-lt"/>
                          <a:ea typeface="+mn-ea"/>
                          <a:cs typeface="+mn-cs"/>
                        </a:rPr>
                        <a:t>Three address code for control(</a:t>
                      </a:r>
                      <a:r>
                        <a:rPr lang="en-IN" sz="1800" kern="1200" dirty="0" err="1">
                          <a:solidFill>
                            <a:schemeClr val="dk1"/>
                          </a:solidFill>
                          <a:effectLst/>
                          <a:latin typeface="+mn-lt"/>
                          <a:ea typeface="+mn-ea"/>
                          <a:cs typeface="+mn-cs"/>
                        </a:rPr>
                        <a:t>if..else</a:t>
                      </a:r>
                      <a:r>
                        <a:rPr lang="en-IN" sz="1800" kern="1200" dirty="0">
                          <a:solidFill>
                            <a:schemeClr val="dk1"/>
                          </a:solidFill>
                          <a:effectLst/>
                          <a:latin typeface="+mn-lt"/>
                          <a:ea typeface="+mn-ea"/>
                          <a:cs typeface="+mn-cs"/>
                        </a:rPr>
                        <a:t>) construct </a:t>
                      </a:r>
                      <a:endParaRPr lang="en-IN" dirty="0">
                        <a:effectLst/>
                      </a:endParaRPr>
                    </a:p>
                  </a:txBody>
                  <a:tcPr/>
                </a:tc>
                <a:tc>
                  <a:txBody>
                    <a:bodyPr/>
                    <a:lstStyle/>
                    <a:p>
                      <a:pPr algn="ctr"/>
                      <a:r>
                        <a:rPr lang="en-US" sz="2400" dirty="0"/>
                        <a:t>1</a:t>
                      </a:r>
                    </a:p>
                  </a:txBody>
                  <a:tcPr/>
                </a:tc>
                <a:tc>
                  <a:txBody>
                    <a:bodyPr/>
                    <a:lstStyle/>
                    <a:p>
                      <a:pPr algn="ctr"/>
                      <a:r>
                        <a:rPr lang="en-US" sz="2400" dirty="0"/>
                        <a:t>1,2</a:t>
                      </a:r>
                    </a:p>
                  </a:txBody>
                  <a:tcPr/>
                </a:tc>
                <a:extLst>
                  <a:ext uri="{0D108BD9-81ED-4DB2-BD59-A6C34878D82A}">
                    <a16:rowId xmlns:a16="http://schemas.microsoft.com/office/drawing/2014/main" val="10007"/>
                  </a:ext>
                </a:extLst>
              </a:tr>
              <a:tr h="4388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Three address code for Loop construct </a:t>
                      </a:r>
                      <a:endParaRPr lang="en-IN" dirty="0">
                        <a:effectLst/>
                      </a:endParaRPr>
                    </a:p>
                  </a:txBody>
                  <a:tcPr/>
                </a:tc>
                <a:tc>
                  <a:txBody>
                    <a:bodyPr/>
                    <a:lstStyle/>
                    <a:p>
                      <a:pPr algn="ctr"/>
                      <a:r>
                        <a:rPr lang="en-US" sz="2400" dirty="0"/>
                        <a:t>1</a:t>
                      </a:r>
                    </a:p>
                  </a:txBody>
                  <a:tcPr/>
                </a:tc>
                <a:tc>
                  <a:txBody>
                    <a:bodyPr/>
                    <a:lstStyle/>
                    <a:p>
                      <a:pPr algn="ctr"/>
                      <a:r>
                        <a:rPr lang="en-US" sz="2400" dirty="0"/>
                        <a:t>1,2</a:t>
                      </a:r>
                    </a:p>
                  </a:txBody>
                  <a:tcPr/>
                </a:tc>
                <a:extLst>
                  <a:ext uri="{0D108BD9-81ED-4DB2-BD59-A6C34878D82A}">
                    <a16:rowId xmlns:a16="http://schemas.microsoft.com/office/drawing/2014/main" val="4015540705"/>
                  </a:ext>
                </a:extLst>
              </a:tr>
              <a:tr h="4388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Back-patching </a:t>
                      </a:r>
                      <a:endParaRPr lang="en-IN" dirty="0">
                        <a:effectLst/>
                      </a:endParaRPr>
                    </a:p>
                  </a:txBody>
                  <a:tcPr/>
                </a:tc>
                <a:tc>
                  <a:txBody>
                    <a:bodyPr/>
                    <a:lstStyle/>
                    <a:p>
                      <a:pPr algn="ctr"/>
                      <a:r>
                        <a:rPr lang="en-US" sz="2400" dirty="0"/>
                        <a:t>1</a:t>
                      </a:r>
                    </a:p>
                  </a:txBody>
                  <a:tcPr/>
                </a:tc>
                <a:tc>
                  <a:txBody>
                    <a:bodyPr/>
                    <a:lstStyle/>
                    <a:p>
                      <a:pPr algn="ctr"/>
                      <a:r>
                        <a:rPr lang="en-US" sz="2400" dirty="0"/>
                        <a:t>1,2</a:t>
                      </a:r>
                    </a:p>
                  </a:txBody>
                  <a:tcPr/>
                </a:tc>
                <a:extLst>
                  <a:ext uri="{0D108BD9-81ED-4DB2-BD59-A6C34878D82A}">
                    <a16:rowId xmlns:a16="http://schemas.microsoft.com/office/drawing/2014/main" val="2461758358"/>
                  </a:ext>
                </a:extLst>
              </a:tr>
            </a:tbl>
          </a:graphicData>
        </a:graphic>
      </p:graphicFrame>
      <p:sp>
        <p:nvSpPr>
          <p:cNvPr id="21541" name="Slide Number Placeholder 4">
            <a:extLst>
              <a:ext uri="{FF2B5EF4-FFF2-40B4-BE49-F238E27FC236}">
                <a16:creationId xmlns:a16="http://schemas.microsoft.com/office/drawing/2014/main" id="{5D225C4A-9486-A01B-1308-E0027AD123C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a:solidFill>
                  <a:schemeClr val="tx1"/>
                </a:solidFill>
                <a:latin typeface="Times New Roman" panose="02020603050405020304" pitchFamily="18" charset="0"/>
              </a:defRPr>
            </a:lvl2pPr>
            <a:lvl3pPr marL="1143000" indent="-228600">
              <a:spcBef>
                <a:spcPct val="20000"/>
              </a:spcBef>
              <a:buChar char="•"/>
              <a:defRPr sz="1600">
                <a:solidFill>
                  <a:schemeClr val="tx1"/>
                </a:solidFill>
                <a:latin typeface="Times New Roman" panose="02020603050405020304" pitchFamily="18" charset="0"/>
              </a:defRPr>
            </a:lvl3pPr>
            <a:lvl4pPr marL="1600200" indent="-228600">
              <a:spcBef>
                <a:spcPct val="20000"/>
              </a:spcBef>
              <a:buChar char="–"/>
              <a:defRPr sz="1400">
                <a:solidFill>
                  <a:schemeClr val="tx1"/>
                </a:solidFill>
                <a:latin typeface="Times New Roman" panose="02020603050405020304" pitchFamily="18" charset="0"/>
              </a:defRPr>
            </a:lvl4pPr>
            <a:lvl5pPr marL="2057400" indent="-228600">
              <a:spcBef>
                <a:spcPct val="20000"/>
              </a:spcBef>
              <a:buChar char="»"/>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200">
                <a:solidFill>
                  <a:schemeClr val="tx1"/>
                </a:solidFill>
                <a:latin typeface="Times New Roman" panose="02020603050405020304" pitchFamily="18" charset="0"/>
              </a:defRPr>
            </a:lvl9pPr>
          </a:lstStyle>
          <a:p>
            <a:pPr>
              <a:spcBef>
                <a:spcPct val="0"/>
              </a:spcBef>
              <a:buFontTx/>
              <a:buNone/>
            </a:pPr>
            <a:fld id="{5FACA083-551C-3545-8369-878709AD8F58}" type="slidenum">
              <a:rPr lang="en-US" altLang="en-US" sz="800"/>
              <a:pPr>
                <a:spcBef>
                  <a:spcPct val="0"/>
                </a:spcBef>
                <a:buFontTx/>
                <a:buNone/>
              </a:pPr>
              <a:t>10</a:t>
            </a:fld>
            <a:endParaRPr lang="en-US" altLang="en-US" sz="800"/>
          </a:p>
        </p:txBody>
      </p:sp>
    </p:spTree>
    <p:extLst>
      <p:ext uri="{BB962C8B-B14F-4D97-AF65-F5344CB8AC3E}">
        <p14:creationId xmlns:p14="http://schemas.microsoft.com/office/powerpoint/2010/main" val="142440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a:extLst>
              <a:ext uri="{FF2B5EF4-FFF2-40B4-BE49-F238E27FC236}">
                <a16:creationId xmlns:a16="http://schemas.microsoft.com/office/drawing/2014/main" id="{6946E497-B98E-2F25-8042-2836D58A0B72}"/>
              </a:ext>
            </a:extLst>
          </p:cNvPr>
          <p:cNvSpPr>
            <a:spLocks noGrp="1" noChangeArrowheads="1"/>
          </p:cNvSpPr>
          <p:nvPr>
            <p:ph type="title"/>
          </p:nvPr>
        </p:nvSpPr>
        <p:spPr>
          <a:xfrm>
            <a:off x="381000" y="76200"/>
            <a:ext cx="9372600" cy="457200"/>
          </a:xfrm>
        </p:spPr>
        <p:txBody>
          <a:bodyPr/>
          <a:lstStyle/>
          <a:p>
            <a:r>
              <a:rPr lang="en-US" altLang="en-US" dirty="0"/>
              <a:t>Lesson Planning continue</a:t>
            </a:r>
          </a:p>
        </p:txBody>
      </p:sp>
      <p:graphicFrame>
        <p:nvGraphicFramePr>
          <p:cNvPr id="6" name="Content Placeholder 5">
            <a:extLst>
              <a:ext uri="{FF2B5EF4-FFF2-40B4-BE49-F238E27FC236}">
                <a16:creationId xmlns:a16="http://schemas.microsoft.com/office/drawing/2014/main" id="{E4765CAD-EA89-6723-0821-E97A8DD7F32F}"/>
              </a:ext>
            </a:extLst>
          </p:cNvPr>
          <p:cNvGraphicFramePr>
            <a:graphicFrameLocks noGrp="1"/>
          </p:cNvGraphicFramePr>
          <p:nvPr>
            <p:ph idx="1"/>
            <p:extLst>
              <p:ext uri="{D42A27DB-BD31-4B8C-83A1-F6EECF244321}">
                <p14:modId xmlns:p14="http://schemas.microsoft.com/office/powerpoint/2010/main" val="280367871"/>
              </p:ext>
            </p:extLst>
          </p:nvPr>
        </p:nvGraphicFramePr>
        <p:xfrm>
          <a:off x="990600" y="552450"/>
          <a:ext cx="7467599" cy="5637568"/>
        </p:xfrm>
        <a:graphic>
          <a:graphicData uri="http://schemas.openxmlformats.org/drawingml/2006/table">
            <a:tbl>
              <a:tblPr firstRow="1" bandRow="1">
                <a:tableStyleId>{5C22544A-7EE6-4342-B048-85BDC9FD1C3A}</a:tableStyleId>
              </a:tblPr>
              <a:tblGrid>
                <a:gridCol w="4857565">
                  <a:extLst>
                    <a:ext uri="{9D8B030D-6E8A-4147-A177-3AD203B41FA5}">
                      <a16:colId xmlns:a16="http://schemas.microsoft.com/office/drawing/2014/main" val="20000"/>
                    </a:ext>
                  </a:extLst>
                </a:gridCol>
                <a:gridCol w="1305017">
                  <a:extLst>
                    <a:ext uri="{9D8B030D-6E8A-4147-A177-3AD203B41FA5}">
                      <a16:colId xmlns:a16="http://schemas.microsoft.com/office/drawing/2014/main" val="20001"/>
                    </a:ext>
                  </a:extLst>
                </a:gridCol>
                <a:gridCol w="1305017">
                  <a:extLst>
                    <a:ext uri="{9D8B030D-6E8A-4147-A177-3AD203B41FA5}">
                      <a16:colId xmlns:a16="http://schemas.microsoft.com/office/drawing/2014/main" val="1767243226"/>
                    </a:ext>
                  </a:extLst>
                </a:gridCol>
              </a:tblGrid>
              <a:tr h="614404">
                <a:tc>
                  <a:txBody>
                    <a:bodyPr/>
                    <a:lstStyle/>
                    <a:p>
                      <a:r>
                        <a:rPr lang="en-US" dirty="0"/>
                        <a:t>Topic</a:t>
                      </a:r>
                    </a:p>
                  </a:txBody>
                  <a:tcPr/>
                </a:tc>
                <a:tc>
                  <a:txBody>
                    <a:bodyPr/>
                    <a:lstStyle/>
                    <a:p>
                      <a:pPr algn="ctr"/>
                      <a:r>
                        <a:rPr lang="en-US" dirty="0"/>
                        <a:t>Hours</a:t>
                      </a:r>
                    </a:p>
                  </a:txBody>
                  <a:tcPr/>
                </a:tc>
                <a:tc>
                  <a:txBody>
                    <a:bodyPr/>
                    <a:lstStyle/>
                    <a:p>
                      <a:pPr algn="ctr"/>
                      <a:r>
                        <a:rPr lang="en-US" dirty="0"/>
                        <a:t>Mapped CLO</a:t>
                      </a:r>
                    </a:p>
                  </a:txBody>
                  <a:tcPr/>
                </a:tc>
                <a:extLst>
                  <a:ext uri="{0D108BD9-81ED-4DB2-BD59-A6C34878D82A}">
                    <a16:rowId xmlns:a16="http://schemas.microsoft.com/office/drawing/2014/main" val="10000"/>
                  </a:ext>
                </a:extLst>
              </a:tr>
              <a:tr h="699808">
                <a:tc>
                  <a:txBody>
                    <a:bodyPr/>
                    <a:lstStyle/>
                    <a:p>
                      <a:r>
                        <a:rPr lang="en-IN" sz="2400" b="1" kern="1200" dirty="0">
                          <a:solidFill>
                            <a:schemeClr val="dk1"/>
                          </a:solidFill>
                          <a:effectLst/>
                          <a:latin typeface="+mn-lt"/>
                          <a:ea typeface="+mn-ea"/>
                          <a:cs typeface="+mn-cs"/>
                        </a:rPr>
                        <a:t>Code Generation</a:t>
                      </a:r>
                    </a:p>
                  </a:txBody>
                  <a:tcPr/>
                </a:tc>
                <a:tc>
                  <a:txBody>
                    <a:bodyPr/>
                    <a:lstStyle/>
                    <a:p>
                      <a:pPr algn="ctr"/>
                      <a:endParaRPr lang="en-US" sz="2400" dirty="0"/>
                    </a:p>
                  </a:txBody>
                  <a:tcPr/>
                </a:tc>
                <a:tc>
                  <a:txBody>
                    <a:bodyPr/>
                    <a:lstStyle/>
                    <a:p>
                      <a:pPr algn="ctr"/>
                      <a:endParaRPr lang="en-US" sz="2400" dirty="0"/>
                    </a:p>
                  </a:txBody>
                  <a:tcPr/>
                </a:tc>
                <a:extLst>
                  <a:ext uri="{0D108BD9-81ED-4DB2-BD59-A6C34878D82A}">
                    <a16:rowId xmlns:a16="http://schemas.microsoft.com/office/drawing/2014/main" val="10001"/>
                  </a:ext>
                </a:extLst>
              </a:tr>
              <a:tr h="4388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Functionalities of Code Generation phase Issues in design of a code generation </a:t>
                      </a:r>
                      <a:endParaRPr lang="en-IN" dirty="0">
                        <a:effectLst/>
                      </a:endParaRPr>
                    </a:p>
                  </a:txBody>
                  <a:tcPr/>
                </a:tc>
                <a:tc>
                  <a:txBody>
                    <a:bodyPr/>
                    <a:lstStyle/>
                    <a:p>
                      <a:pPr algn="ctr"/>
                      <a:r>
                        <a:rPr lang="en-US" sz="2400" dirty="0"/>
                        <a:t>1</a:t>
                      </a:r>
                    </a:p>
                  </a:txBody>
                  <a:tcPr/>
                </a:tc>
                <a:tc>
                  <a:txBody>
                    <a:bodyPr/>
                    <a:lstStyle/>
                    <a:p>
                      <a:pPr algn="ctr"/>
                      <a:r>
                        <a:rPr lang="en-US" sz="2400" dirty="0"/>
                        <a:t>1</a:t>
                      </a:r>
                    </a:p>
                  </a:txBody>
                  <a:tcPr/>
                </a:tc>
                <a:extLst>
                  <a:ext uri="{0D108BD9-81ED-4DB2-BD59-A6C34878D82A}">
                    <a16:rowId xmlns:a16="http://schemas.microsoft.com/office/drawing/2014/main" val="10002"/>
                  </a:ext>
                </a:extLst>
              </a:tr>
              <a:tr h="363182">
                <a:tc>
                  <a:txBody>
                    <a:bodyPr/>
                    <a:lstStyle/>
                    <a:p>
                      <a:r>
                        <a:rPr lang="en-IN" sz="1800" kern="1200" dirty="0">
                          <a:solidFill>
                            <a:schemeClr val="dk1"/>
                          </a:solidFill>
                          <a:effectLst/>
                          <a:latin typeface="+mn-lt"/>
                          <a:ea typeface="+mn-ea"/>
                          <a:cs typeface="+mn-cs"/>
                        </a:rPr>
                        <a:t>Basic code generation </a:t>
                      </a:r>
                      <a:endParaRPr lang="en-IN" dirty="0">
                        <a:effectLst/>
                      </a:endParaRPr>
                    </a:p>
                  </a:txBody>
                  <a:tcPr/>
                </a:tc>
                <a:tc>
                  <a:txBody>
                    <a:bodyPr/>
                    <a:lstStyle/>
                    <a:p>
                      <a:pPr algn="ctr"/>
                      <a:r>
                        <a:rPr lang="en-US" sz="2400" dirty="0"/>
                        <a:t>1</a:t>
                      </a:r>
                    </a:p>
                  </a:txBody>
                  <a:tcPr/>
                </a:tc>
                <a:tc>
                  <a:txBody>
                    <a:bodyPr/>
                    <a:lstStyle/>
                    <a:p>
                      <a:pPr algn="ctr"/>
                      <a:r>
                        <a:rPr lang="en-US" sz="2400" dirty="0"/>
                        <a:t>1,2</a:t>
                      </a:r>
                    </a:p>
                  </a:txBody>
                  <a:tcPr/>
                </a:tc>
                <a:extLst>
                  <a:ext uri="{0D108BD9-81ED-4DB2-BD59-A6C34878D82A}">
                    <a16:rowId xmlns:a16="http://schemas.microsoft.com/office/drawing/2014/main" val="10003"/>
                  </a:ext>
                </a:extLst>
              </a:tr>
              <a:tr h="438860">
                <a:tc>
                  <a:txBody>
                    <a:bodyPr/>
                    <a:lstStyle/>
                    <a:p>
                      <a:r>
                        <a:rPr lang="en-IN" sz="1800" kern="1200" dirty="0">
                          <a:solidFill>
                            <a:schemeClr val="dk1"/>
                          </a:solidFill>
                          <a:effectLst/>
                          <a:latin typeface="+mn-lt"/>
                          <a:ea typeface="+mn-ea"/>
                          <a:cs typeface="+mn-cs"/>
                        </a:rPr>
                        <a:t>Basic blocks and flow graph, Control flow </a:t>
                      </a:r>
                      <a:endParaRPr lang="en-IN" sz="2400" dirty="0">
                        <a:effectLst/>
                      </a:endParaRPr>
                    </a:p>
                  </a:txBody>
                  <a:tcPr/>
                </a:tc>
                <a:tc>
                  <a:txBody>
                    <a:bodyPr/>
                    <a:lstStyle/>
                    <a:p>
                      <a:pPr algn="ctr"/>
                      <a:endParaRPr lang="en-US" sz="2400" dirty="0"/>
                    </a:p>
                  </a:txBody>
                  <a:tcPr/>
                </a:tc>
                <a:tc>
                  <a:txBody>
                    <a:bodyPr/>
                    <a:lstStyle/>
                    <a:p>
                      <a:pPr algn="ctr"/>
                      <a:r>
                        <a:rPr lang="en-US" sz="2400" dirty="0"/>
                        <a:t>1</a:t>
                      </a:r>
                    </a:p>
                  </a:txBody>
                  <a:tcPr/>
                </a:tc>
                <a:extLst>
                  <a:ext uri="{0D108BD9-81ED-4DB2-BD59-A6C34878D82A}">
                    <a16:rowId xmlns:a16="http://schemas.microsoft.com/office/drawing/2014/main" val="2750179865"/>
                  </a:ext>
                </a:extLst>
              </a:tr>
              <a:tr h="381000">
                <a:tc>
                  <a:txBody>
                    <a:bodyPr/>
                    <a:lstStyle/>
                    <a:p>
                      <a:r>
                        <a:rPr lang="en-IN" sz="1800" kern="1200" dirty="0">
                          <a:solidFill>
                            <a:schemeClr val="dk1"/>
                          </a:solidFill>
                          <a:effectLst/>
                          <a:latin typeface="+mn-lt"/>
                          <a:ea typeface="+mn-ea"/>
                          <a:cs typeface="+mn-cs"/>
                        </a:rPr>
                        <a:t>A simple code generator </a:t>
                      </a:r>
                      <a:endParaRPr lang="en-IN" dirty="0">
                        <a:effectLst/>
                      </a:endParaRPr>
                    </a:p>
                  </a:txBody>
                  <a:tcPr/>
                </a:tc>
                <a:tc>
                  <a:txBody>
                    <a:bodyPr/>
                    <a:lstStyle/>
                    <a:p>
                      <a:pPr algn="ctr"/>
                      <a:r>
                        <a:rPr lang="en-US" sz="2400" dirty="0"/>
                        <a:t>1</a:t>
                      </a:r>
                    </a:p>
                  </a:txBody>
                  <a:tcPr/>
                </a:tc>
                <a:tc>
                  <a:txBody>
                    <a:bodyPr/>
                    <a:lstStyle/>
                    <a:p>
                      <a:pPr algn="ctr"/>
                      <a:r>
                        <a:rPr lang="en-US" sz="2400" dirty="0"/>
                        <a:t>1,2</a:t>
                      </a:r>
                    </a:p>
                  </a:txBody>
                  <a:tcPr/>
                </a:tc>
                <a:extLst>
                  <a:ext uri="{0D108BD9-81ED-4DB2-BD59-A6C34878D82A}">
                    <a16:rowId xmlns:a16="http://schemas.microsoft.com/office/drawing/2014/main" val="10004"/>
                  </a:ext>
                </a:extLst>
              </a:tr>
              <a:tr h="438860">
                <a:tc>
                  <a:txBody>
                    <a:bodyPr/>
                    <a:lstStyle/>
                    <a:p>
                      <a:r>
                        <a:rPr lang="en-IN" sz="1800" kern="1200" dirty="0">
                          <a:solidFill>
                            <a:schemeClr val="dk1"/>
                          </a:solidFill>
                          <a:effectLst/>
                          <a:latin typeface="+mn-lt"/>
                          <a:ea typeface="+mn-ea"/>
                          <a:cs typeface="+mn-cs"/>
                        </a:rPr>
                        <a:t>Register allocation and assignment </a:t>
                      </a:r>
                      <a:endParaRPr lang="en-IN" dirty="0">
                        <a:effectLst/>
                      </a:endParaRPr>
                    </a:p>
                  </a:txBody>
                  <a:tcPr/>
                </a:tc>
                <a:tc>
                  <a:txBody>
                    <a:bodyPr/>
                    <a:lstStyle/>
                    <a:p>
                      <a:pPr algn="ctr"/>
                      <a:r>
                        <a:rPr lang="en-US" sz="2400" dirty="0"/>
                        <a:t>1</a:t>
                      </a:r>
                    </a:p>
                  </a:txBody>
                  <a:tcPr/>
                </a:tc>
                <a:tc>
                  <a:txBody>
                    <a:bodyPr/>
                    <a:lstStyle/>
                    <a:p>
                      <a:pPr algn="ctr"/>
                      <a:r>
                        <a:rPr lang="en-US" sz="2400" dirty="0"/>
                        <a:t>1,3</a:t>
                      </a:r>
                    </a:p>
                  </a:txBody>
                  <a:tcPr/>
                </a:tc>
                <a:extLst>
                  <a:ext uri="{0D108BD9-81ED-4DB2-BD59-A6C34878D82A}">
                    <a16:rowId xmlns:a16="http://schemas.microsoft.com/office/drawing/2014/main" val="10005"/>
                  </a:ext>
                </a:extLst>
              </a:tr>
              <a:tr h="2895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b="1" kern="1200" dirty="0">
                          <a:solidFill>
                            <a:schemeClr val="dk1"/>
                          </a:solidFill>
                          <a:effectLst/>
                          <a:latin typeface="+mn-lt"/>
                          <a:ea typeface="+mn-ea"/>
                          <a:cs typeface="+mn-cs"/>
                        </a:rPr>
                        <a:t>Code Optimization </a:t>
                      </a:r>
                    </a:p>
                  </a:txBody>
                  <a:tcPr/>
                </a:tc>
                <a:tc>
                  <a:txBody>
                    <a:bodyPr/>
                    <a:lstStyle/>
                    <a:p>
                      <a:pPr algn="ctr"/>
                      <a:r>
                        <a:rPr lang="en-US" sz="2400" dirty="0"/>
                        <a:t>1</a:t>
                      </a:r>
                    </a:p>
                  </a:txBody>
                  <a:tcPr/>
                </a:tc>
                <a:tc>
                  <a:txBody>
                    <a:bodyPr/>
                    <a:lstStyle/>
                    <a:p>
                      <a:pPr algn="ctr"/>
                      <a:r>
                        <a:rPr lang="en-US" sz="2400" dirty="0"/>
                        <a:t>1,2</a:t>
                      </a:r>
                    </a:p>
                  </a:txBody>
                  <a:tcPr/>
                </a:tc>
                <a:extLst>
                  <a:ext uri="{0D108BD9-81ED-4DB2-BD59-A6C34878D82A}">
                    <a16:rowId xmlns:a16="http://schemas.microsoft.com/office/drawing/2014/main" val="10006"/>
                  </a:ext>
                </a:extLst>
              </a:tr>
              <a:tr h="438860">
                <a:tc>
                  <a:txBody>
                    <a:bodyPr/>
                    <a:lstStyle/>
                    <a:p>
                      <a:r>
                        <a:rPr lang="en-IN" sz="1800" kern="1200" dirty="0">
                          <a:solidFill>
                            <a:schemeClr val="dk1"/>
                          </a:solidFill>
                          <a:effectLst/>
                          <a:latin typeface="+mn-lt"/>
                          <a:ea typeface="+mn-ea"/>
                          <a:cs typeface="+mn-cs"/>
                        </a:rPr>
                        <a:t>Local and Global Code optimization </a:t>
                      </a:r>
                      <a:endParaRPr lang="en-IN" dirty="0">
                        <a:effectLst/>
                      </a:endParaRPr>
                    </a:p>
                  </a:txBody>
                  <a:tcPr/>
                </a:tc>
                <a:tc>
                  <a:txBody>
                    <a:bodyPr/>
                    <a:lstStyle/>
                    <a:p>
                      <a:pPr algn="ctr"/>
                      <a:r>
                        <a:rPr lang="en-US" sz="2400" dirty="0"/>
                        <a:t>1</a:t>
                      </a:r>
                    </a:p>
                  </a:txBody>
                  <a:tcPr/>
                </a:tc>
                <a:tc>
                  <a:txBody>
                    <a:bodyPr/>
                    <a:lstStyle/>
                    <a:p>
                      <a:pPr algn="ctr"/>
                      <a:r>
                        <a:rPr lang="en-US" sz="2400" dirty="0"/>
                        <a:t>3</a:t>
                      </a:r>
                    </a:p>
                  </a:txBody>
                  <a:tcPr/>
                </a:tc>
                <a:extLst>
                  <a:ext uri="{0D108BD9-81ED-4DB2-BD59-A6C34878D82A}">
                    <a16:rowId xmlns:a16="http://schemas.microsoft.com/office/drawing/2014/main" val="10007"/>
                  </a:ext>
                </a:extLst>
              </a:tr>
              <a:tr h="4388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Machine independent optimization techniques </a:t>
                      </a:r>
                      <a:endParaRPr lang="en-IN" dirty="0">
                        <a:effectLst/>
                      </a:endParaRPr>
                    </a:p>
                  </a:txBody>
                  <a:tcPr/>
                </a:tc>
                <a:tc>
                  <a:txBody>
                    <a:bodyPr/>
                    <a:lstStyle/>
                    <a:p>
                      <a:pPr algn="ctr"/>
                      <a:r>
                        <a:rPr lang="en-US" sz="2400" dirty="0"/>
                        <a:t>1</a:t>
                      </a:r>
                    </a:p>
                  </a:txBody>
                  <a:tcPr/>
                </a:tc>
                <a:tc>
                  <a:txBody>
                    <a:bodyPr/>
                    <a:lstStyle/>
                    <a:p>
                      <a:pPr algn="ctr"/>
                      <a:r>
                        <a:rPr lang="en-US" sz="2400" dirty="0"/>
                        <a:t>3</a:t>
                      </a:r>
                    </a:p>
                  </a:txBody>
                  <a:tcPr/>
                </a:tc>
                <a:extLst>
                  <a:ext uri="{0D108BD9-81ED-4DB2-BD59-A6C34878D82A}">
                    <a16:rowId xmlns:a16="http://schemas.microsoft.com/office/drawing/2014/main" val="4015540705"/>
                  </a:ext>
                </a:extLst>
              </a:tr>
              <a:tr h="4388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Peephole Optimization </a:t>
                      </a:r>
                      <a:endParaRPr lang="en-IN" dirty="0">
                        <a:effectLst/>
                      </a:endParaRPr>
                    </a:p>
                  </a:txBody>
                  <a:tcPr/>
                </a:tc>
                <a:tc>
                  <a:txBody>
                    <a:bodyPr/>
                    <a:lstStyle/>
                    <a:p>
                      <a:pPr algn="ctr"/>
                      <a:r>
                        <a:rPr lang="en-US" sz="2400" dirty="0"/>
                        <a:t>1</a:t>
                      </a:r>
                    </a:p>
                  </a:txBody>
                  <a:tcPr/>
                </a:tc>
                <a:tc>
                  <a:txBody>
                    <a:bodyPr/>
                    <a:lstStyle/>
                    <a:p>
                      <a:pPr algn="ctr"/>
                      <a:r>
                        <a:rPr lang="en-US" sz="2400" dirty="0"/>
                        <a:t>3</a:t>
                      </a:r>
                    </a:p>
                  </a:txBody>
                  <a:tcPr/>
                </a:tc>
                <a:extLst>
                  <a:ext uri="{0D108BD9-81ED-4DB2-BD59-A6C34878D82A}">
                    <a16:rowId xmlns:a16="http://schemas.microsoft.com/office/drawing/2014/main" val="2461758358"/>
                  </a:ext>
                </a:extLst>
              </a:tr>
            </a:tbl>
          </a:graphicData>
        </a:graphic>
      </p:graphicFrame>
      <p:sp>
        <p:nvSpPr>
          <p:cNvPr id="21541" name="Slide Number Placeholder 4">
            <a:extLst>
              <a:ext uri="{FF2B5EF4-FFF2-40B4-BE49-F238E27FC236}">
                <a16:creationId xmlns:a16="http://schemas.microsoft.com/office/drawing/2014/main" id="{5D225C4A-9486-A01B-1308-E0027AD123C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a:solidFill>
                  <a:schemeClr val="tx1"/>
                </a:solidFill>
                <a:latin typeface="Times New Roman" panose="02020603050405020304" pitchFamily="18" charset="0"/>
              </a:defRPr>
            </a:lvl2pPr>
            <a:lvl3pPr marL="1143000" indent="-228600">
              <a:spcBef>
                <a:spcPct val="20000"/>
              </a:spcBef>
              <a:buChar char="•"/>
              <a:defRPr sz="1600">
                <a:solidFill>
                  <a:schemeClr val="tx1"/>
                </a:solidFill>
                <a:latin typeface="Times New Roman" panose="02020603050405020304" pitchFamily="18" charset="0"/>
              </a:defRPr>
            </a:lvl3pPr>
            <a:lvl4pPr marL="1600200" indent="-228600">
              <a:spcBef>
                <a:spcPct val="20000"/>
              </a:spcBef>
              <a:buChar char="–"/>
              <a:defRPr sz="1400">
                <a:solidFill>
                  <a:schemeClr val="tx1"/>
                </a:solidFill>
                <a:latin typeface="Times New Roman" panose="02020603050405020304" pitchFamily="18" charset="0"/>
              </a:defRPr>
            </a:lvl4pPr>
            <a:lvl5pPr marL="2057400" indent="-228600">
              <a:spcBef>
                <a:spcPct val="20000"/>
              </a:spcBef>
              <a:buChar char="»"/>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200">
                <a:solidFill>
                  <a:schemeClr val="tx1"/>
                </a:solidFill>
                <a:latin typeface="Times New Roman" panose="02020603050405020304" pitchFamily="18" charset="0"/>
              </a:defRPr>
            </a:lvl9pPr>
          </a:lstStyle>
          <a:p>
            <a:pPr>
              <a:spcBef>
                <a:spcPct val="0"/>
              </a:spcBef>
              <a:buFontTx/>
              <a:buNone/>
            </a:pPr>
            <a:fld id="{5FACA083-551C-3545-8369-878709AD8F58}" type="slidenum">
              <a:rPr lang="en-US" altLang="en-US" sz="800"/>
              <a:pPr>
                <a:spcBef>
                  <a:spcPct val="0"/>
                </a:spcBef>
                <a:buFontTx/>
                <a:buNone/>
              </a:pPr>
              <a:t>11</a:t>
            </a:fld>
            <a:endParaRPr lang="en-US" altLang="en-US" sz="800"/>
          </a:p>
        </p:txBody>
      </p:sp>
    </p:spTree>
    <p:extLst>
      <p:ext uri="{BB962C8B-B14F-4D97-AF65-F5344CB8AC3E}">
        <p14:creationId xmlns:p14="http://schemas.microsoft.com/office/powerpoint/2010/main" val="1720703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Number Placeholder 5">
            <a:extLst>
              <a:ext uri="{FF2B5EF4-FFF2-40B4-BE49-F238E27FC236}">
                <a16:creationId xmlns:a16="http://schemas.microsoft.com/office/drawing/2014/main" id="{96989BD9-68F7-D66C-5D7A-6F449978F632}"/>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a:solidFill>
                  <a:schemeClr val="tx1"/>
                </a:solidFill>
                <a:latin typeface="Times New Roman" panose="02020603050405020304" pitchFamily="18" charset="0"/>
              </a:defRPr>
            </a:lvl2pPr>
            <a:lvl3pPr marL="1143000" indent="-228600">
              <a:spcBef>
                <a:spcPct val="20000"/>
              </a:spcBef>
              <a:buChar char="•"/>
              <a:defRPr sz="1600">
                <a:solidFill>
                  <a:schemeClr val="tx1"/>
                </a:solidFill>
                <a:latin typeface="Times New Roman" panose="02020603050405020304" pitchFamily="18" charset="0"/>
              </a:defRPr>
            </a:lvl3pPr>
            <a:lvl4pPr marL="1600200" indent="-228600">
              <a:spcBef>
                <a:spcPct val="20000"/>
              </a:spcBef>
              <a:buChar char="–"/>
              <a:defRPr sz="1400">
                <a:solidFill>
                  <a:schemeClr val="tx1"/>
                </a:solidFill>
                <a:latin typeface="Times New Roman" panose="02020603050405020304" pitchFamily="18" charset="0"/>
              </a:defRPr>
            </a:lvl4pPr>
            <a:lvl5pPr marL="2057400" indent="-228600">
              <a:spcBef>
                <a:spcPct val="20000"/>
              </a:spcBef>
              <a:buChar char="»"/>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200">
                <a:solidFill>
                  <a:schemeClr val="tx1"/>
                </a:solidFill>
                <a:latin typeface="Times New Roman" panose="02020603050405020304" pitchFamily="18" charset="0"/>
              </a:defRPr>
            </a:lvl9pPr>
          </a:lstStyle>
          <a:p>
            <a:pPr>
              <a:spcBef>
                <a:spcPct val="0"/>
              </a:spcBef>
              <a:buFontTx/>
              <a:buNone/>
            </a:pPr>
            <a:fld id="{AAB25BD8-DF3F-E546-8F2E-5273143054E6}" type="slidenum">
              <a:rPr lang="en-US" altLang="en-US" sz="800"/>
              <a:pPr>
                <a:spcBef>
                  <a:spcPct val="0"/>
                </a:spcBef>
                <a:buFontTx/>
                <a:buNone/>
              </a:pPr>
              <a:t>12</a:t>
            </a:fld>
            <a:endParaRPr lang="en-US" altLang="en-US" sz="800"/>
          </a:p>
        </p:txBody>
      </p:sp>
      <p:sp>
        <p:nvSpPr>
          <p:cNvPr id="22530" name="Rectangle 2">
            <a:extLst>
              <a:ext uri="{FF2B5EF4-FFF2-40B4-BE49-F238E27FC236}">
                <a16:creationId xmlns:a16="http://schemas.microsoft.com/office/drawing/2014/main" id="{C62B23EB-FDF9-170B-840A-4C65350EA1E8}"/>
              </a:ext>
            </a:extLst>
          </p:cNvPr>
          <p:cNvSpPr>
            <a:spLocks noGrp="1" noChangeArrowheads="1"/>
          </p:cNvSpPr>
          <p:nvPr>
            <p:ph type="title"/>
          </p:nvPr>
        </p:nvSpPr>
        <p:spPr/>
        <p:txBody>
          <a:bodyPr/>
          <a:lstStyle/>
          <a:p>
            <a:r>
              <a:rPr lang="en-US" altLang="en-US"/>
              <a:t>Course Outline</a:t>
            </a:r>
          </a:p>
        </p:txBody>
      </p:sp>
      <p:sp>
        <p:nvSpPr>
          <p:cNvPr id="22531" name="Rectangle 3">
            <a:extLst>
              <a:ext uri="{FF2B5EF4-FFF2-40B4-BE49-F238E27FC236}">
                <a16:creationId xmlns:a16="http://schemas.microsoft.com/office/drawing/2014/main" id="{B35FEF85-1A84-4120-5CEE-6E3D3692303C}"/>
              </a:ext>
            </a:extLst>
          </p:cNvPr>
          <p:cNvSpPr>
            <a:spLocks noGrp="1" noChangeArrowheads="1"/>
          </p:cNvSpPr>
          <p:nvPr>
            <p:ph type="body" idx="1"/>
          </p:nvPr>
        </p:nvSpPr>
        <p:spPr>
          <a:xfrm>
            <a:off x="381000" y="1066800"/>
            <a:ext cx="9372600" cy="5638800"/>
          </a:xfrm>
        </p:spPr>
        <p:txBody>
          <a:bodyPr/>
          <a:lstStyle/>
          <a:p>
            <a:r>
              <a:rPr lang="en-US" altLang="en-US"/>
              <a:t>Introduction to Compiling</a:t>
            </a:r>
          </a:p>
          <a:p>
            <a:r>
              <a:rPr lang="en-US" altLang="en-US"/>
              <a:t>Lexical Analysis</a:t>
            </a:r>
          </a:p>
          <a:p>
            <a:r>
              <a:rPr lang="en-US" altLang="en-US"/>
              <a:t>Syntax Analysis</a:t>
            </a:r>
          </a:p>
          <a:p>
            <a:pPr lvl="1"/>
            <a:r>
              <a:rPr lang="en-US" altLang="en-US"/>
              <a:t>Context Free Grammars</a:t>
            </a:r>
          </a:p>
          <a:p>
            <a:pPr lvl="1"/>
            <a:r>
              <a:rPr lang="en-US" altLang="en-US"/>
              <a:t>Top-Down Parsing, LL Parsing</a:t>
            </a:r>
          </a:p>
          <a:p>
            <a:pPr lvl="1"/>
            <a:r>
              <a:rPr lang="en-US" altLang="en-US"/>
              <a:t>Bottom-Up Parsing, LR Parsing</a:t>
            </a:r>
          </a:p>
          <a:p>
            <a:r>
              <a:rPr lang="en-US" altLang="en-US"/>
              <a:t>Syntax-Directed Translation</a:t>
            </a:r>
          </a:p>
          <a:p>
            <a:pPr lvl="1"/>
            <a:r>
              <a:rPr lang="en-US" altLang="en-US"/>
              <a:t>Attribute Definitions</a:t>
            </a:r>
          </a:p>
          <a:p>
            <a:pPr lvl="1"/>
            <a:r>
              <a:rPr lang="en-US" altLang="en-US"/>
              <a:t>Evaluation of Attribute Definitions</a:t>
            </a:r>
          </a:p>
          <a:p>
            <a:r>
              <a:rPr lang="en-US" altLang="en-US"/>
              <a:t>Semantic Analysis, Type Checking</a:t>
            </a:r>
          </a:p>
          <a:p>
            <a:r>
              <a:rPr lang="en-US" altLang="en-US"/>
              <a:t>Run-Time Organization</a:t>
            </a:r>
          </a:p>
          <a:p>
            <a:r>
              <a:rPr lang="en-US" altLang="en-US"/>
              <a:t>Intermediate Code Generation</a:t>
            </a:r>
          </a:p>
          <a:p>
            <a:r>
              <a:rPr lang="en-US" altLang="en-US"/>
              <a:t>Code Optimization</a:t>
            </a:r>
          </a:p>
          <a:p>
            <a:r>
              <a:rPr lang="en-US" altLang="en-US"/>
              <a:t>Code Generator</a:t>
            </a:r>
          </a:p>
          <a:p>
            <a:pPr lvl="1">
              <a:buFontTx/>
              <a:buNone/>
            </a:pPr>
            <a:endParaRPr lang="en-US" altLang="en-US"/>
          </a:p>
          <a:p>
            <a:pPr>
              <a:buFontTx/>
              <a:buNone/>
            </a:pPr>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C2E75-D0EB-F303-16EF-EC416B6DC0B1}"/>
              </a:ext>
            </a:extLst>
          </p:cNvPr>
          <p:cNvSpPr>
            <a:spLocks noGrp="1"/>
          </p:cNvSpPr>
          <p:nvPr>
            <p:ph type="title"/>
          </p:nvPr>
        </p:nvSpPr>
        <p:spPr/>
        <p:txBody>
          <a:bodyPr/>
          <a:lstStyle/>
          <a:p>
            <a:pPr algn="l"/>
            <a:r>
              <a:rPr lang="en-IN" dirty="0">
                <a:latin typeface="TimesNewRomanPS"/>
              </a:rPr>
              <a:t>TRANSLATOR </a:t>
            </a:r>
            <a:br>
              <a:rPr lang="en-IN" dirty="0"/>
            </a:br>
            <a:endParaRPr lang="en-US" dirty="0"/>
          </a:p>
        </p:txBody>
      </p:sp>
      <p:sp>
        <p:nvSpPr>
          <p:cNvPr id="3" name="Content Placeholder 2">
            <a:extLst>
              <a:ext uri="{FF2B5EF4-FFF2-40B4-BE49-F238E27FC236}">
                <a16:creationId xmlns:a16="http://schemas.microsoft.com/office/drawing/2014/main" id="{3CE576F9-3099-F8BC-7646-B05566B998AB}"/>
              </a:ext>
            </a:extLst>
          </p:cNvPr>
          <p:cNvSpPr>
            <a:spLocks noGrp="1"/>
          </p:cNvSpPr>
          <p:nvPr>
            <p:ph idx="1"/>
          </p:nvPr>
        </p:nvSpPr>
        <p:spPr/>
        <p:txBody>
          <a:bodyPr/>
          <a:lstStyle/>
          <a:p>
            <a:pPr algn="just"/>
            <a:r>
              <a:rPr lang="en-IN" sz="2400" dirty="0">
                <a:effectLst/>
                <a:latin typeface="TimesNewRomanPSMT"/>
              </a:rPr>
              <a:t>A translator is a program that takes as input a program written in one language and produces as output a program in another language. </a:t>
            </a:r>
          </a:p>
          <a:p>
            <a:pPr algn="just"/>
            <a:r>
              <a:rPr lang="en-IN" dirty="0">
                <a:latin typeface="TimesNewRomanPSMT"/>
              </a:rPr>
              <a:t>T</a:t>
            </a:r>
            <a:r>
              <a:rPr lang="en-IN" sz="2400" dirty="0">
                <a:effectLst/>
                <a:latin typeface="TimesNewRomanPSMT"/>
              </a:rPr>
              <a:t>he translator performs another very important role, the error-detection. Any violation of HLL specification would be detected and reported to the programmers. Important role of translator are: </a:t>
            </a:r>
          </a:p>
          <a:p>
            <a:endParaRPr lang="en-IN" sz="2400" dirty="0">
              <a:effectLst/>
              <a:latin typeface="TimesNewRomanPSMT"/>
            </a:endParaRPr>
          </a:p>
          <a:p>
            <a:pPr lvl="1"/>
            <a:r>
              <a:rPr lang="en-IN" sz="1800" dirty="0">
                <a:effectLst/>
                <a:latin typeface="TimesNewRomanPSMT"/>
              </a:rPr>
              <a:t>1 Translating the HLL program input into an equivalent machine language program. </a:t>
            </a:r>
          </a:p>
          <a:p>
            <a:pPr lvl="1"/>
            <a:r>
              <a:rPr lang="en-IN" sz="1800" dirty="0">
                <a:effectLst/>
                <a:latin typeface="TimesNewRomanPSMT"/>
              </a:rPr>
              <a:t>2 Providing diagnostic messages wherever the programmer violates specification of the HLL.</a:t>
            </a:r>
          </a:p>
          <a:p>
            <a:pPr marL="457200" lvl="1" indent="0">
              <a:buNone/>
            </a:pPr>
            <a:r>
              <a:rPr lang="en-IN" sz="1800" dirty="0">
                <a:effectLst/>
                <a:latin typeface="TimesNewRomanPSMT"/>
              </a:rPr>
              <a:t> </a:t>
            </a:r>
            <a:endParaRPr lang="en-IN" dirty="0">
              <a:effectLst/>
              <a:latin typeface="TimesNewRomanPSMT"/>
            </a:endParaRPr>
          </a:p>
          <a:p>
            <a:pPr marL="0" indent="0">
              <a:buNone/>
            </a:pPr>
            <a:r>
              <a:rPr lang="en-IN" sz="1800" b="1" dirty="0">
                <a:effectLst/>
                <a:latin typeface="TimesNewRomanPS"/>
              </a:rPr>
              <a:t>TYPE OF TRANSLATORS</a:t>
            </a:r>
            <a:r>
              <a:rPr lang="en-IN" sz="1800" dirty="0">
                <a:effectLst/>
                <a:latin typeface="TimesNewRomanPSMT"/>
              </a:rPr>
              <a:t>:- </a:t>
            </a:r>
            <a:endParaRPr lang="en-IN" dirty="0"/>
          </a:p>
          <a:p>
            <a:pPr marL="0" indent="0">
              <a:buNone/>
            </a:pPr>
            <a:r>
              <a:rPr lang="en-IN" sz="1800" b="1" dirty="0">
                <a:effectLst/>
                <a:latin typeface="TimesNewRomanPS"/>
              </a:rPr>
              <a:t>	a. Compiler</a:t>
            </a:r>
          </a:p>
          <a:p>
            <a:pPr marL="0" indent="0">
              <a:buNone/>
            </a:pPr>
            <a:r>
              <a:rPr lang="en-IN" sz="1800" b="1" dirty="0">
                <a:latin typeface="TimesNewRomanPS"/>
              </a:rPr>
              <a:t>	</a:t>
            </a:r>
            <a:r>
              <a:rPr lang="en-IN" sz="1800" b="1" dirty="0">
                <a:effectLst/>
                <a:latin typeface="TimesNewRomanPS"/>
              </a:rPr>
              <a:t>b. Interpreter </a:t>
            </a:r>
          </a:p>
          <a:p>
            <a:pPr marL="0" indent="0">
              <a:buNone/>
            </a:pPr>
            <a:r>
              <a:rPr lang="en-IN" sz="1800" b="1" dirty="0">
                <a:latin typeface="TimesNewRomanPS"/>
              </a:rPr>
              <a:t>	c. </a:t>
            </a:r>
            <a:r>
              <a:rPr lang="en-IN" sz="1800" b="1" dirty="0" err="1">
                <a:effectLst/>
                <a:latin typeface="TimesNewRomanPS"/>
              </a:rPr>
              <a:t>Preprocessor</a:t>
            </a:r>
            <a:r>
              <a:rPr lang="en-IN" sz="1800" b="1" dirty="0">
                <a:effectLst/>
                <a:latin typeface="TimesNewRomanPS"/>
              </a:rPr>
              <a:t> </a:t>
            </a:r>
            <a:endParaRPr lang="en-IN" dirty="0"/>
          </a:p>
          <a:p>
            <a:pPr marL="0" indent="0">
              <a:buNone/>
            </a:pPr>
            <a:endParaRPr lang="en-IN" dirty="0"/>
          </a:p>
          <a:p>
            <a:endParaRPr lang="en-IN" sz="2400" dirty="0">
              <a:effectLst/>
              <a:latin typeface="TimesNewRomanPSMT"/>
            </a:endParaRPr>
          </a:p>
          <a:p>
            <a:pPr lvl="1"/>
            <a:endParaRPr lang="en-IN" dirty="0"/>
          </a:p>
          <a:p>
            <a:pPr lvl="1"/>
            <a:endParaRPr lang="en-IN" dirty="0"/>
          </a:p>
          <a:p>
            <a:endParaRPr lang="en-US" dirty="0"/>
          </a:p>
        </p:txBody>
      </p:sp>
      <p:sp>
        <p:nvSpPr>
          <p:cNvPr id="4" name="Footer Placeholder 3">
            <a:extLst>
              <a:ext uri="{FF2B5EF4-FFF2-40B4-BE49-F238E27FC236}">
                <a16:creationId xmlns:a16="http://schemas.microsoft.com/office/drawing/2014/main" id="{69AAB743-4051-93D0-0597-5A2580CE45E0}"/>
              </a:ext>
            </a:extLst>
          </p:cNvPr>
          <p:cNvSpPr>
            <a:spLocks noGrp="1"/>
          </p:cNvSpPr>
          <p:nvPr>
            <p:ph type="ftr" sz="quarter" idx="11"/>
          </p:nvPr>
        </p:nvSpPr>
        <p:spPr/>
        <p:txBody>
          <a:bodyPr/>
          <a:lstStyle/>
          <a:p>
            <a:pPr>
              <a:defRPr/>
            </a:pPr>
            <a:r>
              <a:rPr lang="en-US" altLang="en-US"/>
              <a:t>CS416 Compiler Design</a:t>
            </a:r>
          </a:p>
        </p:txBody>
      </p:sp>
      <p:sp>
        <p:nvSpPr>
          <p:cNvPr id="5" name="Slide Number Placeholder 4">
            <a:extLst>
              <a:ext uri="{FF2B5EF4-FFF2-40B4-BE49-F238E27FC236}">
                <a16:creationId xmlns:a16="http://schemas.microsoft.com/office/drawing/2014/main" id="{AC42DFF6-16C6-7ED3-120D-2AF490CB8BAB}"/>
              </a:ext>
            </a:extLst>
          </p:cNvPr>
          <p:cNvSpPr>
            <a:spLocks noGrp="1"/>
          </p:cNvSpPr>
          <p:nvPr>
            <p:ph type="sldNum" sz="quarter" idx="12"/>
          </p:nvPr>
        </p:nvSpPr>
        <p:spPr/>
        <p:txBody>
          <a:bodyPr/>
          <a:lstStyle/>
          <a:p>
            <a:pPr>
              <a:defRPr/>
            </a:pPr>
            <a:fld id="{8419F1F7-0D07-BE4C-A179-31D473362AD5}" type="slidenum">
              <a:rPr lang="en-US" altLang="en-US" smtClean="0"/>
              <a:pPr>
                <a:defRPr/>
              </a:pPr>
              <a:t>13</a:t>
            </a:fld>
            <a:endParaRPr lang="en-US" altLang="en-US"/>
          </a:p>
        </p:txBody>
      </p:sp>
    </p:spTree>
    <p:extLst>
      <p:ext uri="{BB962C8B-B14F-4D97-AF65-F5344CB8AC3E}">
        <p14:creationId xmlns:p14="http://schemas.microsoft.com/office/powerpoint/2010/main" val="3546715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Number Placeholder 5">
            <a:extLst>
              <a:ext uri="{FF2B5EF4-FFF2-40B4-BE49-F238E27FC236}">
                <a16:creationId xmlns:a16="http://schemas.microsoft.com/office/drawing/2014/main" id="{0C7A4462-5E3B-A713-338D-993313289A8E}"/>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a:solidFill>
                  <a:schemeClr val="tx1"/>
                </a:solidFill>
                <a:latin typeface="Times New Roman" panose="02020603050405020304" pitchFamily="18" charset="0"/>
              </a:defRPr>
            </a:lvl2pPr>
            <a:lvl3pPr marL="1143000" indent="-228600">
              <a:spcBef>
                <a:spcPct val="20000"/>
              </a:spcBef>
              <a:buChar char="•"/>
              <a:defRPr sz="1600">
                <a:solidFill>
                  <a:schemeClr val="tx1"/>
                </a:solidFill>
                <a:latin typeface="Times New Roman" panose="02020603050405020304" pitchFamily="18" charset="0"/>
              </a:defRPr>
            </a:lvl3pPr>
            <a:lvl4pPr marL="1600200" indent="-228600">
              <a:spcBef>
                <a:spcPct val="20000"/>
              </a:spcBef>
              <a:buChar char="–"/>
              <a:defRPr sz="1400">
                <a:solidFill>
                  <a:schemeClr val="tx1"/>
                </a:solidFill>
                <a:latin typeface="Times New Roman" panose="02020603050405020304" pitchFamily="18" charset="0"/>
              </a:defRPr>
            </a:lvl4pPr>
            <a:lvl5pPr marL="2057400" indent="-228600">
              <a:spcBef>
                <a:spcPct val="20000"/>
              </a:spcBef>
              <a:buChar char="»"/>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200">
                <a:solidFill>
                  <a:schemeClr val="tx1"/>
                </a:solidFill>
                <a:latin typeface="Times New Roman" panose="02020603050405020304" pitchFamily="18" charset="0"/>
              </a:defRPr>
            </a:lvl9pPr>
          </a:lstStyle>
          <a:p>
            <a:pPr>
              <a:spcBef>
                <a:spcPct val="0"/>
              </a:spcBef>
              <a:buFontTx/>
              <a:buNone/>
            </a:pPr>
            <a:fld id="{E5919865-21C3-9745-8D94-527BB3099A30}" type="slidenum">
              <a:rPr lang="en-US" altLang="en-US" sz="800"/>
              <a:pPr>
                <a:spcBef>
                  <a:spcPct val="0"/>
                </a:spcBef>
                <a:buFontTx/>
                <a:buNone/>
              </a:pPr>
              <a:t>14</a:t>
            </a:fld>
            <a:endParaRPr lang="en-US" altLang="en-US" sz="800"/>
          </a:p>
        </p:txBody>
      </p:sp>
      <p:sp>
        <p:nvSpPr>
          <p:cNvPr id="23554" name="Rectangle 2">
            <a:extLst>
              <a:ext uri="{FF2B5EF4-FFF2-40B4-BE49-F238E27FC236}">
                <a16:creationId xmlns:a16="http://schemas.microsoft.com/office/drawing/2014/main" id="{E65DC08A-AD49-58D4-BAB8-12E4B9417E24}"/>
              </a:ext>
            </a:extLst>
          </p:cNvPr>
          <p:cNvSpPr>
            <a:spLocks noGrp="1" noChangeArrowheads="1"/>
          </p:cNvSpPr>
          <p:nvPr>
            <p:ph type="title"/>
          </p:nvPr>
        </p:nvSpPr>
        <p:spPr/>
        <p:txBody>
          <a:bodyPr/>
          <a:lstStyle/>
          <a:p>
            <a:r>
              <a:rPr lang="en-US" altLang="en-US"/>
              <a:t>COMPILERS</a:t>
            </a:r>
          </a:p>
        </p:txBody>
      </p:sp>
      <p:sp>
        <p:nvSpPr>
          <p:cNvPr id="23555" name="Rectangle 3">
            <a:extLst>
              <a:ext uri="{FF2B5EF4-FFF2-40B4-BE49-F238E27FC236}">
                <a16:creationId xmlns:a16="http://schemas.microsoft.com/office/drawing/2014/main" id="{DC69E192-1B46-215D-7D02-F8E2EC0A99D0}"/>
              </a:ext>
            </a:extLst>
          </p:cNvPr>
          <p:cNvSpPr>
            <a:spLocks noGrp="1" noChangeArrowheads="1"/>
          </p:cNvSpPr>
          <p:nvPr>
            <p:ph type="body" idx="1"/>
          </p:nvPr>
        </p:nvSpPr>
        <p:spPr/>
        <p:txBody>
          <a:bodyPr/>
          <a:lstStyle/>
          <a:p>
            <a:r>
              <a:rPr lang="en-IN" sz="1800" dirty="0">
                <a:effectLst/>
                <a:latin typeface="TimesNewRomanPSMT"/>
              </a:rPr>
              <a:t>Compiler is a translator program that translates a program written in (HLL) the source program and translate it into an equivalent program in (MLL) the target program. As an important part of a compiler is error showing to the programmer. </a:t>
            </a:r>
            <a:endParaRPr lang="en-IN" dirty="0"/>
          </a:p>
          <a:p>
            <a:pPr>
              <a:buFontTx/>
              <a:buNone/>
            </a:pPr>
            <a:endParaRPr lang="en-US" altLang="en-US" dirty="0"/>
          </a:p>
          <a:p>
            <a:pPr>
              <a:buFontTx/>
              <a:buNone/>
            </a:pPr>
            <a:endParaRPr lang="en-US" altLang="en-US" dirty="0"/>
          </a:p>
          <a:p>
            <a:pPr>
              <a:buFontTx/>
              <a:buNone/>
            </a:pPr>
            <a:r>
              <a:rPr lang="en-US" altLang="en-US" dirty="0"/>
              <a:t>		source program            COMPILER          target program</a:t>
            </a:r>
          </a:p>
          <a:p>
            <a:pPr>
              <a:buFontTx/>
              <a:buNone/>
            </a:pPr>
            <a:endParaRPr lang="en-US" altLang="en-US" dirty="0"/>
          </a:p>
          <a:p>
            <a:pPr>
              <a:buFontTx/>
              <a:buNone/>
            </a:pPr>
            <a:endParaRPr lang="en-US" altLang="en-US" dirty="0"/>
          </a:p>
          <a:p>
            <a:pPr>
              <a:buFontTx/>
              <a:buNone/>
            </a:pPr>
            <a:r>
              <a:rPr lang="en-US" altLang="en-US" dirty="0"/>
              <a:t>					error messages</a:t>
            </a:r>
          </a:p>
        </p:txBody>
      </p:sp>
      <p:sp>
        <p:nvSpPr>
          <p:cNvPr id="23556" name="Rectangle 4">
            <a:extLst>
              <a:ext uri="{FF2B5EF4-FFF2-40B4-BE49-F238E27FC236}">
                <a16:creationId xmlns:a16="http://schemas.microsoft.com/office/drawing/2014/main" id="{16668157-FE47-FEC5-1173-17DE0CD96597}"/>
              </a:ext>
            </a:extLst>
          </p:cNvPr>
          <p:cNvSpPr>
            <a:spLocks noChangeArrowheads="1"/>
          </p:cNvSpPr>
          <p:nvPr/>
        </p:nvSpPr>
        <p:spPr bwMode="auto">
          <a:xfrm>
            <a:off x="3657600" y="2667000"/>
            <a:ext cx="2438400" cy="9906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alpha val="50195"/>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a:solidFill>
                  <a:schemeClr val="tx1"/>
                </a:solidFill>
                <a:latin typeface="Times New Roman" panose="02020603050405020304" pitchFamily="18" charset="0"/>
              </a:defRPr>
            </a:lvl2pPr>
            <a:lvl3pPr marL="1143000" indent="-228600">
              <a:spcBef>
                <a:spcPct val="20000"/>
              </a:spcBef>
              <a:buChar char="•"/>
              <a:defRPr sz="1600">
                <a:solidFill>
                  <a:schemeClr val="tx1"/>
                </a:solidFill>
                <a:latin typeface="Times New Roman" panose="02020603050405020304" pitchFamily="18" charset="0"/>
              </a:defRPr>
            </a:lvl3pPr>
            <a:lvl4pPr marL="1600200" indent="-228600">
              <a:spcBef>
                <a:spcPct val="20000"/>
              </a:spcBef>
              <a:buChar char="–"/>
              <a:defRPr sz="1400">
                <a:solidFill>
                  <a:schemeClr val="tx1"/>
                </a:solidFill>
                <a:latin typeface="Times New Roman" panose="02020603050405020304" pitchFamily="18" charset="0"/>
              </a:defRPr>
            </a:lvl4pPr>
            <a:lvl5pPr marL="2057400" indent="-228600">
              <a:spcBef>
                <a:spcPct val="20000"/>
              </a:spcBef>
              <a:buChar char="»"/>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200">
                <a:solidFill>
                  <a:schemeClr val="tx1"/>
                </a:solidFill>
                <a:latin typeface="Times New Roman" panose="02020603050405020304" pitchFamily="18" charset="0"/>
              </a:defRPr>
            </a:lvl9pPr>
          </a:lstStyle>
          <a:p>
            <a:pPr>
              <a:spcBef>
                <a:spcPct val="0"/>
              </a:spcBef>
              <a:buFontTx/>
              <a:buNone/>
            </a:pPr>
            <a:endParaRPr lang="en-IN" altLang="en-US"/>
          </a:p>
        </p:txBody>
      </p:sp>
      <p:sp>
        <p:nvSpPr>
          <p:cNvPr id="23557" name="Line 5">
            <a:extLst>
              <a:ext uri="{FF2B5EF4-FFF2-40B4-BE49-F238E27FC236}">
                <a16:creationId xmlns:a16="http://schemas.microsoft.com/office/drawing/2014/main" id="{71F12918-88AC-AFCA-E738-1FF1181EE0D8}"/>
              </a:ext>
            </a:extLst>
          </p:cNvPr>
          <p:cNvSpPr>
            <a:spLocks noChangeShapeType="1"/>
          </p:cNvSpPr>
          <p:nvPr/>
        </p:nvSpPr>
        <p:spPr bwMode="auto">
          <a:xfrm>
            <a:off x="3352800" y="3200400"/>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58" name="Line 6">
            <a:extLst>
              <a:ext uri="{FF2B5EF4-FFF2-40B4-BE49-F238E27FC236}">
                <a16:creationId xmlns:a16="http://schemas.microsoft.com/office/drawing/2014/main" id="{3709B004-95E3-A422-F087-729339E30142}"/>
              </a:ext>
            </a:extLst>
          </p:cNvPr>
          <p:cNvSpPr>
            <a:spLocks noChangeShapeType="1"/>
          </p:cNvSpPr>
          <p:nvPr/>
        </p:nvSpPr>
        <p:spPr bwMode="auto">
          <a:xfrm>
            <a:off x="6096000" y="3200400"/>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59" name="Text Box 7">
            <a:extLst>
              <a:ext uri="{FF2B5EF4-FFF2-40B4-BE49-F238E27FC236}">
                <a16:creationId xmlns:a16="http://schemas.microsoft.com/office/drawing/2014/main" id="{089A4323-DE47-08BF-BE3D-EDEFDBED42C6}"/>
              </a:ext>
            </a:extLst>
          </p:cNvPr>
          <p:cNvSpPr txBox="1">
            <a:spLocks noChangeArrowheads="1"/>
          </p:cNvSpPr>
          <p:nvPr/>
        </p:nvSpPr>
        <p:spPr bwMode="auto">
          <a:xfrm>
            <a:off x="421783" y="3481387"/>
            <a:ext cx="3167063"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a:solidFill>
                  <a:schemeClr val="tx1"/>
                </a:solidFill>
                <a:latin typeface="Times New Roman" panose="02020603050405020304" pitchFamily="18" charset="0"/>
              </a:defRPr>
            </a:lvl2pPr>
            <a:lvl3pPr marL="1143000" indent="-228600">
              <a:spcBef>
                <a:spcPct val="20000"/>
              </a:spcBef>
              <a:buChar char="•"/>
              <a:defRPr sz="1600">
                <a:solidFill>
                  <a:schemeClr val="tx1"/>
                </a:solidFill>
                <a:latin typeface="Times New Roman" panose="02020603050405020304" pitchFamily="18" charset="0"/>
              </a:defRPr>
            </a:lvl3pPr>
            <a:lvl4pPr marL="1600200" indent="-228600">
              <a:spcBef>
                <a:spcPct val="20000"/>
              </a:spcBef>
              <a:buChar char="–"/>
              <a:defRPr sz="1400">
                <a:solidFill>
                  <a:schemeClr val="tx1"/>
                </a:solidFill>
                <a:latin typeface="Times New Roman" panose="02020603050405020304" pitchFamily="18" charset="0"/>
              </a:defRPr>
            </a:lvl4pPr>
            <a:lvl5pPr marL="2057400" indent="-228600">
              <a:spcBef>
                <a:spcPct val="20000"/>
              </a:spcBef>
              <a:buChar char="»"/>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200">
                <a:solidFill>
                  <a:schemeClr val="tx1"/>
                </a:solidFill>
                <a:latin typeface="Times New Roman" panose="02020603050405020304" pitchFamily="18" charset="0"/>
              </a:defRPr>
            </a:lvl9pPr>
          </a:lstStyle>
          <a:p>
            <a:pPr>
              <a:spcBef>
                <a:spcPct val="0"/>
              </a:spcBef>
              <a:buFontTx/>
              <a:buNone/>
            </a:pPr>
            <a:r>
              <a:rPr lang="en-US" altLang="en-US" sz="1600" dirty="0"/>
              <a:t>( Normally a program written in </a:t>
            </a:r>
          </a:p>
          <a:p>
            <a:pPr>
              <a:spcBef>
                <a:spcPct val="0"/>
              </a:spcBef>
              <a:buFontTx/>
              <a:buNone/>
            </a:pPr>
            <a:r>
              <a:rPr lang="en-US" altLang="en-US" sz="1600" dirty="0"/>
              <a:t>a high-level programming language)</a:t>
            </a:r>
          </a:p>
        </p:txBody>
      </p:sp>
      <p:sp>
        <p:nvSpPr>
          <p:cNvPr id="23560" name="Text Box 8">
            <a:extLst>
              <a:ext uri="{FF2B5EF4-FFF2-40B4-BE49-F238E27FC236}">
                <a16:creationId xmlns:a16="http://schemas.microsoft.com/office/drawing/2014/main" id="{3E26D808-6AD9-D0CB-486A-203EB3C73697}"/>
              </a:ext>
            </a:extLst>
          </p:cNvPr>
          <p:cNvSpPr txBox="1">
            <a:spLocks noChangeArrowheads="1"/>
          </p:cNvSpPr>
          <p:nvPr/>
        </p:nvSpPr>
        <p:spPr bwMode="auto">
          <a:xfrm>
            <a:off x="6248400" y="3492962"/>
            <a:ext cx="334962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a:solidFill>
                  <a:schemeClr val="tx1"/>
                </a:solidFill>
                <a:latin typeface="Times New Roman" panose="02020603050405020304" pitchFamily="18" charset="0"/>
              </a:defRPr>
            </a:lvl2pPr>
            <a:lvl3pPr marL="1143000" indent="-228600">
              <a:spcBef>
                <a:spcPct val="20000"/>
              </a:spcBef>
              <a:buChar char="•"/>
              <a:defRPr sz="1600">
                <a:solidFill>
                  <a:schemeClr val="tx1"/>
                </a:solidFill>
                <a:latin typeface="Times New Roman" panose="02020603050405020304" pitchFamily="18" charset="0"/>
              </a:defRPr>
            </a:lvl3pPr>
            <a:lvl4pPr marL="1600200" indent="-228600">
              <a:spcBef>
                <a:spcPct val="20000"/>
              </a:spcBef>
              <a:buChar char="–"/>
              <a:defRPr sz="1400">
                <a:solidFill>
                  <a:schemeClr val="tx1"/>
                </a:solidFill>
                <a:latin typeface="Times New Roman" panose="02020603050405020304" pitchFamily="18" charset="0"/>
              </a:defRPr>
            </a:lvl4pPr>
            <a:lvl5pPr marL="2057400" indent="-228600">
              <a:spcBef>
                <a:spcPct val="20000"/>
              </a:spcBef>
              <a:buChar char="»"/>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200">
                <a:solidFill>
                  <a:schemeClr val="tx1"/>
                </a:solidFill>
                <a:latin typeface="Times New Roman" panose="02020603050405020304" pitchFamily="18" charset="0"/>
              </a:defRPr>
            </a:lvl9pPr>
          </a:lstStyle>
          <a:p>
            <a:pPr>
              <a:spcBef>
                <a:spcPct val="0"/>
              </a:spcBef>
              <a:buFontTx/>
              <a:buNone/>
            </a:pPr>
            <a:r>
              <a:rPr lang="en-US" altLang="en-US" sz="1600" dirty="0"/>
              <a:t>( Normally the equivalent program in</a:t>
            </a:r>
          </a:p>
          <a:p>
            <a:pPr>
              <a:spcBef>
                <a:spcPct val="0"/>
              </a:spcBef>
              <a:buFontTx/>
              <a:buNone/>
            </a:pPr>
            <a:r>
              <a:rPr lang="en-US" altLang="en-US" sz="1600" dirty="0"/>
              <a:t>machine code – relocatable object file)</a:t>
            </a:r>
          </a:p>
        </p:txBody>
      </p:sp>
      <p:sp>
        <p:nvSpPr>
          <p:cNvPr id="23561" name="Line 9">
            <a:extLst>
              <a:ext uri="{FF2B5EF4-FFF2-40B4-BE49-F238E27FC236}">
                <a16:creationId xmlns:a16="http://schemas.microsoft.com/office/drawing/2014/main" id="{27CAB882-63CF-917C-BD78-4751E50D6D02}"/>
              </a:ext>
            </a:extLst>
          </p:cNvPr>
          <p:cNvSpPr>
            <a:spLocks noChangeShapeType="1"/>
          </p:cNvSpPr>
          <p:nvPr/>
        </p:nvSpPr>
        <p:spPr bwMode="auto">
          <a:xfrm>
            <a:off x="4724400" y="3657600"/>
            <a:ext cx="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8145C8-5FFA-09EA-03A0-ABE1D0E2EDB3}"/>
              </a:ext>
            </a:extLst>
          </p:cNvPr>
          <p:cNvSpPr>
            <a:spLocks noGrp="1"/>
          </p:cNvSpPr>
          <p:nvPr>
            <p:ph idx="1"/>
          </p:nvPr>
        </p:nvSpPr>
        <p:spPr>
          <a:xfrm>
            <a:off x="266700" y="381000"/>
            <a:ext cx="9372600" cy="6372998"/>
          </a:xfrm>
        </p:spPr>
        <p:txBody>
          <a:bodyPr/>
          <a:lstStyle/>
          <a:p>
            <a:pPr algn="just"/>
            <a:r>
              <a:rPr lang="en-IN" sz="1800" dirty="0">
                <a:effectLst/>
                <a:latin typeface="TimesNewRomanPSMT"/>
              </a:rPr>
              <a:t>Executing a program written in HLL programming language is basically of two parts. The source program must first be compiled and translated into a object program. Then the resulting object program is loaded into a memory executed. </a:t>
            </a:r>
            <a:endParaRPr lang="en-IN" dirty="0"/>
          </a:p>
          <a:p>
            <a:pPr algn="just"/>
            <a:r>
              <a:rPr lang="en-IN" sz="1800" b="1" dirty="0">
                <a:solidFill>
                  <a:srgbClr val="212121"/>
                </a:solidFill>
                <a:effectLst/>
                <a:latin typeface="TimesNewRomanPS"/>
              </a:rPr>
              <a:t>Interpreter</a:t>
            </a:r>
            <a:r>
              <a:rPr lang="en-IN" sz="1800" b="1" i="1" dirty="0">
                <a:solidFill>
                  <a:srgbClr val="212121"/>
                </a:solidFill>
                <a:effectLst/>
                <a:latin typeface="TimesNewRomanPS"/>
              </a:rPr>
              <a:t>: </a:t>
            </a:r>
            <a:r>
              <a:rPr lang="en-IN" sz="1800" dirty="0">
                <a:solidFill>
                  <a:srgbClr val="212121"/>
                </a:solidFill>
                <a:effectLst/>
                <a:latin typeface="TimesNewRomanPSMT"/>
              </a:rPr>
              <a:t>An interpreter is a program that appears to execute a source program as if it were machine language. </a:t>
            </a:r>
            <a:endParaRPr lang="en-IN" dirty="0"/>
          </a:p>
          <a:p>
            <a:endParaRPr lang="en-US" dirty="0"/>
          </a:p>
        </p:txBody>
      </p:sp>
      <p:sp>
        <p:nvSpPr>
          <p:cNvPr id="5" name="Slide Number Placeholder 4">
            <a:extLst>
              <a:ext uri="{FF2B5EF4-FFF2-40B4-BE49-F238E27FC236}">
                <a16:creationId xmlns:a16="http://schemas.microsoft.com/office/drawing/2014/main" id="{D4D2D8F7-7CA9-8C03-B9CE-176377DBEEE7}"/>
              </a:ext>
            </a:extLst>
          </p:cNvPr>
          <p:cNvSpPr>
            <a:spLocks noGrp="1"/>
          </p:cNvSpPr>
          <p:nvPr>
            <p:ph type="sldNum" sz="quarter" idx="12"/>
          </p:nvPr>
        </p:nvSpPr>
        <p:spPr/>
        <p:txBody>
          <a:bodyPr/>
          <a:lstStyle/>
          <a:p>
            <a:pPr>
              <a:defRPr/>
            </a:pPr>
            <a:fld id="{8419F1F7-0D07-BE4C-A179-31D473362AD5}" type="slidenum">
              <a:rPr lang="en-US" altLang="en-US" smtClean="0"/>
              <a:pPr>
                <a:defRPr/>
              </a:pPr>
              <a:t>15</a:t>
            </a:fld>
            <a:endParaRPr lang="en-US" altLang="en-US"/>
          </a:p>
        </p:txBody>
      </p:sp>
      <p:pic>
        <p:nvPicPr>
          <p:cNvPr id="6" name="Picture 5">
            <a:extLst>
              <a:ext uri="{FF2B5EF4-FFF2-40B4-BE49-F238E27FC236}">
                <a16:creationId xmlns:a16="http://schemas.microsoft.com/office/drawing/2014/main" id="{6165EB9A-42DE-E110-7A87-C5439B0DC0B3}"/>
              </a:ext>
            </a:extLst>
          </p:cNvPr>
          <p:cNvPicPr>
            <a:picLocks noChangeAspect="1"/>
          </p:cNvPicPr>
          <p:nvPr/>
        </p:nvPicPr>
        <p:blipFill>
          <a:blip r:embed="rId2"/>
          <a:stretch>
            <a:fillRect/>
          </a:stretch>
        </p:blipFill>
        <p:spPr>
          <a:xfrm>
            <a:off x="2514600" y="2286000"/>
            <a:ext cx="5416550" cy="1865451"/>
          </a:xfrm>
          <a:prstGeom prst="rect">
            <a:avLst/>
          </a:prstGeom>
        </p:spPr>
      </p:pic>
      <p:sp>
        <p:nvSpPr>
          <p:cNvPr id="8" name="TextBox 7">
            <a:extLst>
              <a:ext uri="{FF2B5EF4-FFF2-40B4-BE49-F238E27FC236}">
                <a16:creationId xmlns:a16="http://schemas.microsoft.com/office/drawing/2014/main" id="{7A031C8C-FE89-A275-1839-3F13E70F960E}"/>
              </a:ext>
            </a:extLst>
          </p:cNvPr>
          <p:cNvSpPr txBox="1"/>
          <p:nvPr/>
        </p:nvSpPr>
        <p:spPr>
          <a:xfrm>
            <a:off x="764693" y="4387631"/>
            <a:ext cx="8376614" cy="2031325"/>
          </a:xfrm>
          <a:prstGeom prst="rect">
            <a:avLst/>
          </a:prstGeom>
          <a:noFill/>
        </p:spPr>
        <p:txBody>
          <a:bodyPr wrap="square">
            <a:spAutoFit/>
          </a:bodyPr>
          <a:lstStyle/>
          <a:p>
            <a:pPr algn="just"/>
            <a:r>
              <a:rPr lang="en-IN" sz="1800" dirty="0">
                <a:solidFill>
                  <a:srgbClr val="212121"/>
                </a:solidFill>
                <a:effectLst/>
                <a:latin typeface="TimesNewRomanPSMT"/>
              </a:rPr>
              <a:t>Languages such as BASIC, SNOBOL, LISP can be translated using interpreters. JAVA also uses interpreter. The process of interpretation can be carried out in following phases.</a:t>
            </a:r>
          </a:p>
          <a:p>
            <a:br>
              <a:rPr lang="en-IN" sz="1800" dirty="0">
                <a:solidFill>
                  <a:srgbClr val="212121"/>
                </a:solidFill>
                <a:effectLst/>
                <a:latin typeface="TimesNewRomanPSMT"/>
              </a:rPr>
            </a:br>
            <a:r>
              <a:rPr lang="en-IN" sz="1800" dirty="0">
                <a:solidFill>
                  <a:srgbClr val="212121"/>
                </a:solidFill>
                <a:effectLst/>
                <a:latin typeface="TimesNewRomanPSMT"/>
              </a:rPr>
              <a:t> 	Lexical analysis</a:t>
            </a:r>
            <a:br>
              <a:rPr lang="en-IN" sz="1800" dirty="0">
                <a:solidFill>
                  <a:srgbClr val="212121"/>
                </a:solidFill>
                <a:effectLst/>
                <a:latin typeface="TimesNewRomanPSMT"/>
              </a:rPr>
            </a:br>
            <a:r>
              <a:rPr lang="en-IN" sz="1800" dirty="0">
                <a:solidFill>
                  <a:srgbClr val="212121"/>
                </a:solidFill>
                <a:latin typeface="TimesNewRomanPSMT"/>
              </a:rPr>
              <a:t>	</a:t>
            </a:r>
            <a:r>
              <a:rPr lang="en-IN" sz="1800" dirty="0" err="1">
                <a:solidFill>
                  <a:srgbClr val="212121"/>
                </a:solidFill>
                <a:effectLst/>
                <a:latin typeface="TimesNewRomanPSMT"/>
              </a:rPr>
              <a:t>Synatx</a:t>
            </a:r>
            <a:r>
              <a:rPr lang="en-IN" sz="1800" dirty="0">
                <a:solidFill>
                  <a:srgbClr val="212121"/>
                </a:solidFill>
                <a:effectLst/>
                <a:latin typeface="TimesNewRomanPSMT"/>
              </a:rPr>
              <a:t> analysis </a:t>
            </a:r>
            <a:endParaRPr lang="en-IN" sz="1800" dirty="0"/>
          </a:p>
          <a:p>
            <a:r>
              <a:rPr lang="en-IN" sz="1800" dirty="0">
                <a:solidFill>
                  <a:srgbClr val="212121"/>
                </a:solidFill>
                <a:latin typeface="TimesNewRomanPSMT"/>
              </a:rPr>
              <a:t>	</a:t>
            </a:r>
            <a:r>
              <a:rPr lang="en-IN" sz="1800" dirty="0">
                <a:solidFill>
                  <a:srgbClr val="212121"/>
                </a:solidFill>
                <a:effectLst/>
                <a:latin typeface="TimesNewRomanPSMT"/>
              </a:rPr>
              <a:t>Semantic analysis </a:t>
            </a:r>
            <a:endParaRPr lang="en-IN" sz="1800" dirty="0">
              <a:solidFill>
                <a:srgbClr val="212121"/>
              </a:solidFill>
              <a:latin typeface="TimesNewRomanPSMT"/>
            </a:endParaRPr>
          </a:p>
          <a:p>
            <a:r>
              <a:rPr lang="en-IN" sz="1800" dirty="0">
                <a:solidFill>
                  <a:srgbClr val="212121"/>
                </a:solidFill>
                <a:effectLst/>
                <a:latin typeface="TimesNewRomanPSMT"/>
              </a:rPr>
              <a:t>	Direct Execution </a:t>
            </a:r>
            <a:endParaRPr lang="en-IN" sz="1800" dirty="0"/>
          </a:p>
        </p:txBody>
      </p:sp>
    </p:spTree>
    <p:extLst>
      <p:ext uri="{BB962C8B-B14F-4D97-AF65-F5344CB8AC3E}">
        <p14:creationId xmlns:p14="http://schemas.microsoft.com/office/powerpoint/2010/main" val="12437857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88770-D4A3-DE93-BE6D-22DA776CB28E}"/>
              </a:ext>
            </a:extLst>
          </p:cNvPr>
          <p:cNvSpPr>
            <a:spLocks noGrp="1"/>
          </p:cNvSpPr>
          <p:nvPr>
            <p:ph type="title"/>
          </p:nvPr>
        </p:nvSpPr>
        <p:spPr/>
        <p:txBody>
          <a:bodyPr/>
          <a:lstStyle/>
          <a:p>
            <a:pPr algn="l"/>
            <a:r>
              <a:rPr lang="en-US" dirty="0"/>
              <a:t>Interpreter </a:t>
            </a:r>
          </a:p>
        </p:txBody>
      </p:sp>
      <p:sp>
        <p:nvSpPr>
          <p:cNvPr id="3" name="Content Placeholder 2">
            <a:extLst>
              <a:ext uri="{FF2B5EF4-FFF2-40B4-BE49-F238E27FC236}">
                <a16:creationId xmlns:a16="http://schemas.microsoft.com/office/drawing/2014/main" id="{8CAEABE2-8AE5-313F-5FD0-3BA73A71C018}"/>
              </a:ext>
            </a:extLst>
          </p:cNvPr>
          <p:cNvSpPr>
            <a:spLocks noGrp="1"/>
          </p:cNvSpPr>
          <p:nvPr>
            <p:ph idx="1"/>
          </p:nvPr>
        </p:nvSpPr>
        <p:spPr/>
        <p:txBody>
          <a:bodyPr/>
          <a:lstStyle/>
          <a:p>
            <a:pPr marL="0" indent="0">
              <a:buNone/>
            </a:pPr>
            <a:r>
              <a:rPr lang="en-IN" b="1" i="1" dirty="0">
                <a:solidFill>
                  <a:srgbClr val="212121"/>
                </a:solidFill>
                <a:effectLst/>
                <a:latin typeface="TimesNewRomanPS"/>
              </a:rPr>
              <a:t>Advantages:</a:t>
            </a:r>
            <a:r>
              <a:rPr lang="en-IN" sz="1800" b="1" i="1" dirty="0">
                <a:solidFill>
                  <a:srgbClr val="212121"/>
                </a:solidFill>
                <a:effectLst/>
                <a:latin typeface="TimesNewRomanPS"/>
              </a:rPr>
              <a:t> </a:t>
            </a:r>
          </a:p>
          <a:p>
            <a:pPr marL="0" indent="0">
              <a:buNone/>
            </a:pPr>
            <a:endParaRPr lang="en-IN" dirty="0"/>
          </a:p>
          <a:p>
            <a:r>
              <a:rPr lang="en-IN" sz="2000" dirty="0">
                <a:solidFill>
                  <a:srgbClr val="212121"/>
                </a:solidFill>
                <a:effectLst/>
                <a:latin typeface="TimesNewRomanPSMT"/>
              </a:rPr>
              <a:t>Modification of user program can be easily made and implemented as execution proceeds.</a:t>
            </a:r>
          </a:p>
          <a:p>
            <a:r>
              <a:rPr lang="en-IN" sz="2000" dirty="0">
                <a:solidFill>
                  <a:srgbClr val="212121"/>
                </a:solidFill>
                <a:effectLst/>
                <a:latin typeface="TimesNewRomanPSMT"/>
              </a:rPr>
              <a:t>Type of object that denotes a various may change dynamically.</a:t>
            </a:r>
          </a:p>
          <a:p>
            <a:r>
              <a:rPr lang="en-IN" sz="2000" dirty="0">
                <a:solidFill>
                  <a:srgbClr val="212121"/>
                </a:solidFill>
                <a:effectLst/>
                <a:latin typeface="TimesNewRomanPSMT"/>
              </a:rPr>
              <a:t>Debugging a program and finding errors is simplified task for a program used for interpretation. </a:t>
            </a:r>
          </a:p>
          <a:p>
            <a:r>
              <a:rPr lang="en-IN" sz="2000" dirty="0">
                <a:solidFill>
                  <a:srgbClr val="212121"/>
                </a:solidFill>
                <a:effectLst/>
                <a:latin typeface="TimesNewRomanPSMT"/>
              </a:rPr>
              <a:t>The interpreter for the language makes it machine independent. </a:t>
            </a:r>
            <a:endParaRPr lang="en-IN" sz="2000" dirty="0"/>
          </a:p>
          <a:p>
            <a:pPr marL="0" indent="0">
              <a:buNone/>
            </a:pPr>
            <a:endParaRPr lang="en-IN" b="1" i="1" dirty="0">
              <a:solidFill>
                <a:srgbClr val="212121"/>
              </a:solidFill>
              <a:effectLst/>
              <a:latin typeface="TimesNewRomanPS"/>
            </a:endParaRPr>
          </a:p>
          <a:p>
            <a:pPr marL="0" indent="0">
              <a:buNone/>
            </a:pPr>
            <a:r>
              <a:rPr lang="en-IN" b="1" i="1" dirty="0">
                <a:solidFill>
                  <a:srgbClr val="212121"/>
                </a:solidFill>
                <a:effectLst/>
                <a:latin typeface="TimesNewRomanPS"/>
              </a:rPr>
              <a:t>Disadvantages:</a:t>
            </a:r>
            <a:r>
              <a:rPr lang="en-IN" sz="1800" b="1" i="1" dirty="0">
                <a:solidFill>
                  <a:srgbClr val="212121"/>
                </a:solidFill>
                <a:effectLst/>
                <a:latin typeface="TimesNewRomanPS"/>
              </a:rPr>
              <a:t> </a:t>
            </a:r>
            <a:endParaRPr lang="en-IN" dirty="0"/>
          </a:p>
          <a:p>
            <a:r>
              <a:rPr lang="en-IN" sz="2000" dirty="0">
                <a:solidFill>
                  <a:srgbClr val="212121"/>
                </a:solidFill>
                <a:effectLst/>
                <a:latin typeface="TimesNewRomanPSMT"/>
              </a:rPr>
              <a:t>The execution of the program is </a:t>
            </a:r>
            <a:r>
              <a:rPr lang="en-IN" sz="2000" i="1" dirty="0">
                <a:solidFill>
                  <a:srgbClr val="212121"/>
                </a:solidFill>
                <a:effectLst/>
                <a:latin typeface="TimesNewRomanPS"/>
              </a:rPr>
              <a:t>slower</a:t>
            </a:r>
            <a:r>
              <a:rPr lang="en-IN" sz="2000" dirty="0">
                <a:solidFill>
                  <a:srgbClr val="212121"/>
                </a:solidFill>
                <a:effectLst/>
                <a:latin typeface="TimesNewRomanPSMT"/>
              </a:rPr>
              <a:t>. </a:t>
            </a:r>
            <a:r>
              <a:rPr lang="en-IN" sz="2000" i="1" dirty="0">
                <a:solidFill>
                  <a:srgbClr val="212121"/>
                </a:solidFill>
                <a:effectLst/>
                <a:latin typeface="TimesNewRomanPS"/>
              </a:rPr>
              <a:t>Memory </a:t>
            </a:r>
            <a:r>
              <a:rPr lang="en-IN" sz="2000" dirty="0">
                <a:solidFill>
                  <a:srgbClr val="212121"/>
                </a:solidFill>
                <a:effectLst/>
                <a:latin typeface="TimesNewRomanPSMT"/>
              </a:rPr>
              <a:t>consumption is more. </a:t>
            </a:r>
            <a:endParaRPr lang="en-IN" sz="2000" dirty="0"/>
          </a:p>
          <a:p>
            <a:endParaRPr lang="en-US" dirty="0"/>
          </a:p>
        </p:txBody>
      </p:sp>
      <p:sp>
        <p:nvSpPr>
          <p:cNvPr id="5" name="Slide Number Placeholder 4">
            <a:extLst>
              <a:ext uri="{FF2B5EF4-FFF2-40B4-BE49-F238E27FC236}">
                <a16:creationId xmlns:a16="http://schemas.microsoft.com/office/drawing/2014/main" id="{E0CEA1D9-7D22-2F58-75CD-1C12DDB88C40}"/>
              </a:ext>
            </a:extLst>
          </p:cNvPr>
          <p:cNvSpPr>
            <a:spLocks noGrp="1"/>
          </p:cNvSpPr>
          <p:nvPr>
            <p:ph type="sldNum" sz="quarter" idx="12"/>
          </p:nvPr>
        </p:nvSpPr>
        <p:spPr/>
        <p:txBody>
          <a:bodyPr/>
          <a:lstStyle/>
          <a:p>
            <a:pPr>
              <a:defRPr/>
            </a:pPr>
            <a:fld id="{8419F1F7-0D07-BE4C-A179-31D473362AD5}" type="slidenum">
              <a:rPr lang="en-US" altLang="en-US" smtClean="0"/>
              <a:pPr>
                <a:defRPr/>
              </a:pPr>
              <a:t>16</a:t>
            </a:fld>
            <a:endParaRPr lang="en-US" altLang="en-US"/>
          </a:p>
        </p:txBody>
      </p:sp>
    </p:spTree>
    <p:extLst>
      <p:ext uri="{BB962C8B-B14F-4D97-AF65-F5344CB8AC3E}">
        <p14:creationId xmlns:p14="http://schemas.microsoft.com/office/powerpoint/2010/main" val="23737802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8DDFF-7911-BE7D-00FD-99DECBAEB451}"/>
              </a:ext>
            </a:extLst>
          </p:cNvPr>
          <p:cNvSpPr>
            <a:spLocks noGrp="1"/>
          </p:cNvSpPr>
          <p:nvPr>
            <p:ph type="title"/>
          </p:nvPr>
        </p:nvSpPr>
        <p:spPr/>
        <p:txBody>
          <a:bodyPr/>
          <a:lstStyle/>
          <a:p>
            <a:pPr algn="l"/>
            <a:r>
              <a:rPr lang="en-IN" sz="2800" b="1" dirty="0">
                <a:effectLst/>
                <a:latin typeface="TimesNewRomanPS"/>
              </a:rPr>
              <a:t>OVERVIEW OF LANGUAGE PROCESSING SYSTEM </a:t>
            </a:r>
            <a:endParaRPr lang="en-US" sz="2800" dirty="0"/>
          </a:p>
        </p:txBody>
      </p:sp>
      <p:sp>
        <p:nvSpPr>
          <p:cNvPr id="3" name="Content Placeholder 2">
            <a:extLst>
              <a:ext uri="{FF2B5EF4-FFF2-40B4-BE49-F238E27FC236}">
                <a16:creationId xmlns:a16="http://schemas.microsoft.com/office/drawing/2014/main" id="{7D143D92-B4AD-1728-8BC5-C0A7977ED3A8}"/>
              </a:ext>
            </a:extLst>
          </p:cNvPr>
          <p:cNvSpPr>
            <a:spLocks noGrp="1"/>
          </p:cNvSpPr>
          <p:nvPr>
            <p:ph idx="1"/>
          </p:nvPr>
        </p:nvSpPr>
        <p:spPr>
          <a:xfrm>
            <a:off x="381000" y="1219200"/>
            <a:ext cx="5334000" cy="5029200"/>
          </a:xfrm>
        </p:spPr>
        <p:txBody>
          <a:bodyPr/>
          <a:lstStyle/>
          <a:p>
            <a:pPr marL="0" indent="0">
              <a:buNone/>
            </a:pPr>
            <a:r>
              <a:rPr lang="en-IN" b="1" dirty="0" err="1">
                <a:solidFill>
                  <a:srgbClr val="212121"/>
                </a:solidFill>
                <a:effectLst/>
                <a:latin typeface="TimesNewRomanPS"/>
              </a:rPr>
              <a:t>Preprocessor</a:t>
            </a:r>
            <a:r>
              <a:rPr lang="en-IN" b="1" dirty="0">
                <a:solidFill>
                  <a:srgbClr val="212121"/>
                </a:solidFill>
                <a:effectLst/>
                <a:latin typeface="TimesNewRomanPS"/>
              </a:rPr>
              <a:t> </a:t>
            </a:r>
            <a:endParaRPr lang="en-IN" dirty="0"/>
          </a:p>
          <a:p>
            <a:r>
              <a:rPr lang="en-IN" sz="2000" dirty="0">
                <a:solidFill>
                  <a:srgbClr val="212121"/>
                </a:solidFill>
                <a:latin typeface="TimesNewRomanPSMT"/>
              </a:rPr>
              <a:t>P</a:t>
            </a:r>
            <a:r>
              <a:rPr lang="en-IN" sz="2000" dirty="0">
                <a:solidFill>
                  <a:srgbClr val="212121"/>
                </a:solidFill>
                <a:effectLst/>
                <a:latin typeface="TimesNewRomanPSMT"/>
              </a:rPr>
              <a:t>roduce input to compilers. They may perform the following functions. </a:t>
            </a:r>
            <a:endParaRPr lang="en-IN" sz="2000" dirty="0"/>
          </a:p>
          <a:p>
            <a:pPr marL="0" indent="0" algn="just">
              <a:buNone/>
            </a:pPr>
            <a:r>
              <a:rPr lang="en-IN" sz="2000" i="1" dirty="0">
                <a:solidFill>
                  <a:srgbClr val="212121"/>
                </a:solidFill>
                <a:latin typeface="TimesNewRomanPSMT"/>
              </a:rPr>
              <a:t>	1. </a:t>
            </a:r>
            <a:r>
              <a:rPr lang="en-IN" sz="2000" i="1" dirty="0">
                <a:solidFill>
                  <a:srgbClr val="212121"/>
                </a:solidFill>
                <a:effectLst/>
                <a:latin typeface="TimesNewRomanPS"/>
              </a:rPr>
              <a:t>Macro processing: </a:t>
            </a:r>
            <a:r>
              <a:rPr lang="en-IN" sz="2000" dirty="0">
                <a:solidFill>
                  <a:srgbClr val="212121"/>
                </a:solidFill>
                <a:effectLst/>
                <a:latin typeface="TimesNewRomanPSMT"/>
              </a:rPr>
              <a:t>may allow a user to 	define macros that are short hands for 	longer constructs. </a:t>
            </a:r>
            <a:endParaRPr lang="en-IN" sz="2000" dirty="0"/>
          </a:p>
          <a:p>
            <a:pPr marL="0" indent="0" algn="just">
              <a:buNone/>
            </a:pPr>
            <a:r>
              <a:rPr lang="en-IN" sz="2000" i="1" dirty="0">
                <a:solidFill>
                  <a:srgbClr val="212121"/>
                </a:solidFill>
                <a:effectLst/>
                <a:latin typeface="TimesNewRomanPS"/>
              </a:rPr>
              <a:t>	2. File inclusion: </a:t>
            </a:r>
            <a:r>
              <a:rPr lang="en-IN" sz="2000" dirty="0">
                <a:solidFill>
                  <a:srgbClr val="212121"/>
                </a:solidFill>
                <a:effectLst/>
                <a:latin typeface="TimesNewRomanPSMT"/>
              </a:rPr>
              <a:t>may include header 	files into the program text. </a:t>
            </a:r>
          </a:p>
          <a:p>
            <a:pPr marL="0" indent="0" algn="just">
              <a:buNone/>
            </a:pPr>
            <a:r>
              <a:rPr lang="en-IN" sz="2000" i="1" dirty="0">
                <a:solidFill>
                  <a:srgbClr val="212121"/>
                </a:solidFill>
                <a:effectLst/>
                <a:latin typeface="TimesNewRomanPS"/>
              </a:rPr>
              <a:t>	3. Rational </a:t>
            </a:r>
            <a:r>
              <a:rPr lang="en-IN" sz="2000" i="1" dirty="0" err="1">
                <a:solidFill>
                  <a:srgbClr val="212121"/>
                </a:solidFill>
                <a:effectLst/>
                <a:latin typeface="TimesNewRomanPS"/>
              </a:rPr>
              <a:t>preprocessor</a:t>
            </a:r>
            <a:r>
              <a:rPr lang="en-IN" sz="2000" i="1" dirty="0">
                <a:solidFill>
                  <a:srgbClr val="212121"/>
                </a:solidFill>
                <a:effectLst/>
                <a:latin typeface="TimesNewRomanPS"/>
              </a:rPr>
              <a:t>: </a:t>
            </a:r>
            <a:r>
              <a:rPr lang="en-IN" sz="2000" dirty="0">
                <a:solidFill>
                  <a:srgbClr val="212121"/>
                </a:solidFill>
                <a:effectLst/>
                <a:latin typeface="TimesNewRomanPSMT"/>
              </a:rPr>
              <a:t>augment older 	languages with more modern flow-	of-	control and data structuring facilities. </a:t>
            </a:r>
          </a:p>
          <a:p>
            <a:pPr marL="0" indent="0" algn="just">
              <a:buNone/>
            </a:pPr>
            <a:r>
              <a:rPr lang="en-IN" sz="2000" i="1" dirty="0">
                <a:solidFill>
                  <a:srgbClr val="212121"/>
                </a:solidFill>
                <a:latin typeface="TimesNewRomanPSMT"/>
              </a:rPr>
              <a:t>	4. </a:t>
            </a:r>
            <a:r>
              <a:rPr lang="en-IN" sz="2000" i="1" dirty="0">
                <a:solidFill>
                  <a:srgbClr val="212121"/>
                </a:solidFill>
                <a:latin typeface="TimesNewRomanPS"/>
              </a:rPr>
              <a:t>Language Extensions: </a:t>
            </a:r>
            <a:r>
              <a:rPr lang="en-IN" sz="2000" dirty="0">
                <a:solidFill>
                  <a:srgbClr val="212121"/>
                </a:solidFill>
                <a:latin typeface="TimesNewRomanPS"/>
              </a:rPr>
              <a:t>attempts to add 	capabilities to the language by 	certain 	amounts </a:t>
            </a:r>
            <a:r>
              <a:rPr lang="en-IN" sz="2000" dirty="0">
                <a:solidFill>
                  <a:srgbClr val="212121"/>
                </a:solidFill>
                <a:effectLst/>
                <a:latin typeface="TimesNewRomanPSMT"/>
              </a:rPr>
              <a:t>to build-in macro </a:t>
            </a:r>
          </a:p>
          <a:p>
            <a:endParaRPr lang="en-US" dirty="0"/>
          </a:p>
        </p:txBody>
      </p:sp>
      <p:sp>
        <p:nvSpPr>
          <p:cNvPr id="5" name="Slide Number Placeholder 4">
            <a:extLst>
              <a:ext uri="{FF2B5EF4-FFF2-40B4-BE49-F238E27FC236}">
                <a16:creationId xmlns:a16="http://schemas.microsoft.com/office/drawing/2014/main" id="{62D126EC-D91A-32A8-45D0-A4561BF647AC}"/>
              </a:ext>
            </a:extLst>
          </p:cNvPr>
          <p:cNvSpPr>
            <a:spLocks noGrp="1"/>
          </p:cNvSpPr>
          <p:nvPr>
            <p:ph type="sldNum" sz="quarter" idx="12"/>
          </p:nvPr>
        </p:nvSpPr>
        <p:spPr/>
        <p:txBody>
          <a:bodyPr/>
          <a:lstStyle/>
          <a:p>
            <a:pPr>
              <a:defRPr/>
            </a:pPr>
            <a:fld id="{8419F1F7-0D07-BE4C-A179-31D473362AD5}" type="slidenum">
              <a:rPr lang="en-US" altLang="en-US" smtClean="0"/>
              <a:pPr>
                <a:defRPr/>
              </a:pPr>
              <a:t>17</a:t>
            </a:fld>
            <a:endParaRPr lang="en-US" altLang="en-US"/>
          </a:p>
        </p:txBody>
      </p:sp>
      <p:pic>
        <p:nvPicPr>
          <p:cNvPr id="6" name="Picture 5">
            <a:extLst>
              <a:ext uri="{FF2B5EF4-FFF2-40B4-BE49-F238E27FC236}">
                <a16:creationId xmlns:a16="http://schemas.microsoft.com/office/drawing/2014/main" id="{DC5DD409-20BA-E54F-6FF1-280DE39B4E4C}"/>
              </a:ext>
            </a:extLst>
          </p:cNvPr>
          <p:cNvPicPr>
            <a:picLocks noChangeAspect="1"/>
          </p:cNvPicPr>
          <p:nvPr/>
        </p:nvPicPr>
        <p:blipFill>
          <a:blip r:embed="rId2"/>
          <a:stretch>
            <a:fillRect/>
          </a:stretch>
        </p:blipFill>
        <p:spPr>
          <a:xfrm>
            <a:off x="5921541" y="1651792"/>
            <a:ext cx="3603459" cy="3453608"/>
          </a:xfrm>
          <a:prstGeom prst="rect">
            <a:avLst/>
          </a:prstGeom>
        </p:spPr>
      </p:pic>
    </p:spTree>
    <p:extLst>
      <p:ext uri="{BB962C8B-B14F-4D97-AF65-F5344CB8AC3E}">
        <p14:creationId xmlns:p14="http://schemas.microsoft.com/office/powerpoint/2010/main" val="34926466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20C8A-F6E6-52A6-377A-43BB937F9015}"/>
              </a:ext>
            </a:extLst>
          </p:cNvPr>
          <p:cNvSpPr>
            <a:spLocks noGrp="1"/>
          </p:cNvSpPr>
          <p:nvPr>
            <p:ph type="title"/>
          </p:nvPr>
        </p:nvSpPr>
        <p:spPr/>
        <p:txBody>
          <a:bodyPr/>
          <a:lstStyle/>
          <a:p>
            <a:pPr algn="l"/>
            <a:r>
              <a:rPr lang="en-US" dirty="0"/>
              <a:t>Assembler</a:t>
            </a:r>
          </a:p>
        </p:txBody>
      </p:sp>
      <p:sp>
        <p:nvSpPr>
          <p:cNvPr id="3" name="Content Placeholder 2">
            <a:extLst>
              <a:ext uri="{FF2B5EF4-FFF2-40B4-BE49-F238E27FC236}">
                <a16:creationId xmlns:a16="http://schemas.microsoft.com/office/drawing/2014/main" id="{B11143AE-3752-DDF8-B53B-49E10A8E75F0}"/>
              </a:ext>
            </a:extLst>
          </p:cNvPr>
          <p:cNvSpPr>
            <a:spLocks noGrp="1"/>
          </p:cNvSpPr>
          <p:nvPr>
            <p:ph idx="1"/>
          </p:nvPr>
        </p:nvSpPr>
        <p:spPr/>
        <p:txBody>
          <a:bodyPr/>
          <a:lstStyle/>
          <a:p>
            <a:pPr algn="just"/>
            <a:r>
              <a:rPr lang="en-IN" dirty="0">
                <a:solidFill>
                  <a:srgbClr val="212121"/>
                </a:solidFill>
                <a:latin typeface="TimesNewRomanPSMT"/>
              </a:rPr>
              <a:t>P</a:t>
            </a:r>
            <a:r>
              <a:rPr lang="en-IN" sz="2400" dirty="0">
                <a:solidFill>
                  <a:srgbClr val="212121"/>
                </a:solidFill>
                <a:effectLst/>
                <a:latin typeface="TimesNewRomanPSMT"/>
              </a:rPr>
              <a:t>rogrammers found it difficult to write or read programs in machine language. </a:t>
            </a:r>
          </a:p>
          <a:p>
            <a:pPr algn="just"/>
            <a:r>
              <a:rPr lang="en-IN" sz="2400" dirty="0">
                <a:solidFill>
                  <a:srgbClr val="212121"/>
                </a:solidFill>
                <a:effectLst/>
                <a:latin typeface="TimesNewRomanPSMT"/>
              </a:rPr>
              <a:t>Mnemonic (symbols) for each machine instruction is used, which subsequently translate into machine language. </a:t>
            </a:r>
          </a:p>
          <a:p>
            <a:pPr algn="just"/>
            <a:r>
              <a:rPr lang="en-IN" sz="2400" dirty="0">
                <a:solidFill>
                  <a:srgbClr val="212121"/>
                </a:solidFill>
                <a:effectLst/>
                <a:latin typeface="TimesNewRomanPSMT"/>
              </a:rPr>
              <a:t>Such a mnemonic machine language is now called an assembly language. </a:t>
            </a:r>
          </a:p>
          <a:p>
            <a:pPr algn="just"/>
            <a:r>
              <a:rPr lang="en-IN" sz="2400" dirty="0">
                <a:solidFill>
                  <a:srgbClr val="212121"/>
                </a:solidFill>
                <a:effectLst/>
                <a:latin typeface="TimesNewRomanPSMT"/>
              </a:rPr>
              <a:t>Programs known as assembler were written to automate the translation of assembly language into machine language. </a:t>
            </a:r>
          </a:p>
          <a:p>
            <a:pPr algn="just"/>
            <a:r>
              <a:rPr lang="en-IN" sz="2400" dirty="0">
                <a:solidFill>
                  <a:srgbClr val="212121"/>
                </a:solidFill>
                <a:effectLst/>
                <a:latin typeface="TimesNewRomanPSMT"/>
              </a:rPr>
              <a:t>The input to an assembler program is called source program, the output is a machine translation (Object Program)</a:t>
            </a:r>
            <a:endParaRPr lang="en-US" dirty="0"/>
          </a:p>
        </p:txBody>
      </p:sp>
      <p:sp>
        <p:nvSpPr>
          <p:cNvPr id="5" name="Slide Number Placeholder 4">
            <a:extLst>
              <a:ext uri="{FF2B5EF4-FFF2-40B4-BE49-F238E27FC236}">
                <a16:creationId xmlns:a16="http://schemas.microsoft.com/office/drawing/2014/main" id="{F56FD4C1-D2C2-B7F4-26B4-5BB9AB6A524C}"/>
              </a:ext>
            </a:extLst>
          </p:cNvPr>
          <p:cNvSpPr>
            <a:spLocks noGrp="1"/>
          </p:cNvSpPr>
          <p:nvPr>
            <p:ph type="sldNum" sz="quarter" idx="12"/>
          </p:nvPr>
        </p:nvSpPr>
        <p:spPr/>
        <p:txBody>
          <a:bodyPr/>
          <a:lstStyle/>
          <a:p>
            <a:pPr>
              <a:defRPr/>
            </a:pPr>
            <a:fld id="{8419F1F7-0D07-BE4C-A179-31D473362AD5}" type="slidenum">
              <a:rPr lang="en-US" altLang="en-US" smtClean="0"/>
              <a:pPr>
                <a:defRPr/>
              </a:pPr>
              <a:t>18</a:t>
            </a:fld>
            <a:endParaRPr lang="en-US" altLang="en-US"/>
          </a:p>
        </p:txBody>
      </p:sp>
    </p:spTree>
    <p:extLst>
      <p:ext uri="{BB962C8B-B14F-4D97-AF65-F5344CB8AC3E}">
        <p14:creationId xmlns:p14="http://schemas.microsoft.com/office/powerpoint/2010/main" val="908347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FF277-515E-2A4F-3DF5-313544BF09C9}"/>
              </a:ext>
            </a:extLst>
          </p:cNvPr>
          <p:cNvSpPr>
            <a:spLocks noGrp="1"/>
          </p:cNvSpPr>
          <p:nvPr>
            <p:ph type="title"/>
          </p:nvPr>
        </p:nvSpPr>
        <p:spPr/>
        <p:txBody>
          <a:bodyPr/>
          <a:lstStyle/>
          <a:p>
            <a:pPr algn="l"/>
            <a:r>
              <a:rPr lang="en-US" dirty="0"/>
              <a:t>Loader and Linker</a:t>
            </a:r>
          </a:p>
        </p:txBody>
      </p:sp>
      <p:sp>
        <p:nvSpPr>
          <p:cNvPr id="3" name="Content Placeholder 2">
            <a:extLst>
              <a:ext uri="{FF2B5EF4-FFF2-40B4-BE49-F238E27FC236}">
                <a16:creationId xmlns:a16="http://schemas.microsoft.com/office/drawing/2014/main" id="{1CB85A95-51A3-FC29-6117-C7DA3AF66190}"/>
              </a:ext>
            </a:extLst>
          </p:cNvPr>
          <p:cNvSpPr>
            <a:spLocks noGrp="1"/>
          </p:cNvSpPr>
          <p:nvPr>
            <p:ph idx="1"/>
          </p:nvPr>
        </p:nvSpPr>
        <p:spPr>
          <a:xfrm>
            <a:off x="381000" y="1219200"/>
            <a:ext cx="9372600" cy="5257800"/>
          </a:xfrm>
        </p:spPr>
        <p:txBody>
          <a:bodyPr/>
          <a:lstStyle/>
          <a:p>
            <a:pPr algn="just"/>
            <a:r>
              <a:rPr lang="en-IN" dirty="0">
                <a:solidFill>
                  <a:srgbClr val="212121"/>
                </a:solidFill>
                <a:effectLst/>
                <a:latin typeface="TimesNewRomanPSMT"/>
              </a:rPr>
              <a:t>Once the assembler procedures an object program, that program must be placed into memory and executed. The assembler could place the object program directly in memory and transfer control to it, thereby causing the machine language program to be execute. This would waste core by l</a:t>
            </a:r>
            <a:r>
              <a:rPr lang="en-IN" dirty="0">
                <a:solidFill>
                  <a:srgbClr val="212121"/>
                </a:solidFill>
                <a:effectLst/>
                <a:latin typeface="font000000002a654ab5"/>
              </a:rPr>
              <a:t>eaving the assembler in memory while the </a:t>
            </a:r>
            <a:r>
              <a:rPr lang="en-IN" dirty="0" err="1">
                <a:solidFill>
                  <a:srgbClr val="212121"/>
                </a:solidFill>
                <a:effectLst/>
                <a:latin typeface="font000000002a654ab5"/>
              </a:rPr>
              <a:t>user‟s</a:t>
            </a:r>
            <a:r>
              <a:rPr lang="en-IN" dirty="0">
                <a:solidFill>
                  <a:srgbClr val="212121"/>
                </a:solidFill>
                <a:effectLst/>
                <a:latin typeface="font000000002a654ab5"/>
              </a:rPr>
              <a:t> </a:t>
            </a:r>
            <a:r>
              <a:rPr lang="en-IN" dirty="0">
                <a:solidFill>
                  <a:srgbClr val="212121"/>
                </a:solidFill>
                <a:effectLst/>
                <a:latin typeface="TimesNewRomanPSMT"/>
              </a:rPr>
              <a:t>program was being executed. Also the programmer would have to retranslate his program with each execution, thus wasting translation time. To overcome this problems of wasted translation time and memory. System programmers developed another component called loader </a:t>
            </a:r>
            <a:endParaRPr lang="en-IN" dirty="0"/>
          </a:p>
          <a:p>
            <a:pPr algn="just"/>
            <a:r>
              <a:rPr lang="en-IN" dirty="0">
                <a:solidFill>
                  <a:srgbClr val="212121"/>
                </a:solidFill>
                <a:effectLst/>
                <a:latin typeface="font000000002a654ab5"/>
              </a:rPr>
              <a:t>“A loader is a program that places programs into memory and prepares them for execution.” It would be more efficient if subroutines could be translated into object form the loader </a:t>
            </a:r>
            <a:r>
              <a:rPr lang="en-IN" dirty="0" err="1">
                <a:solidFill>
                  <a:srgbClr val="212121"/>
                </a:solidFill>
                <a:effectLst/>
                <a:latin typeface="font000000002a654ab5"/>
              </a:rPr>
              <a:t>could”relocate</a:t>
            </a:r>
            <a:r>
              <a:rPr lang="en-IN" dirty="0">
                <a:solidFill>
                  <a:srgbClr val="212121"/>
                </a:solidFill>
                <a:effectLst/>
                <a:latin typeface="font000000002a654ab5"/>
              </a:rPr>
              <a:t>” dir</a:t>
            </a:r>
            <a:r>
              <a:rPr lang="en-IN" dirty="0">
                <a:solidFill>
                  <a:srgbClr val="212121"/>
                </a:solidFill>
                <a:effectLst/>
                <a:latin typeface="TimesNewRomanPSMT"/>
              </a:rPr>
              <a:t>ectly behind the </a:t>
            </a:r>
            <a:r>
              <a:rPr lang="en-IN" dirty="0" err="1">
                <a:solidFill>
                  <a:srgbClr val="212121"/>
                </a:solidFill>
                <a:effectLst/>
                <a:latin typeface="TimesNewRomanPSMT"/>
              </a:rPr>
              <a:t>user</a:t>
            </a:r>
            <a:r>
              <a:rPr lang="en-IN" dirty="0" err="1">
                <a:solidFill>
                  <a:srgbClr val="212121"/>
                </a:solidFill>
                <a:effectLst/>
                <a:latin typeface="font000000002a654ab5"/>
              </a:rPr>
              <a:t>‟s</a:t>
            </a:r>
            <a:r>
              <a:rPr lang="en-IN" dirty="0">
                <a:solidFill>
                  <a:srgbClr val="212121"/>
                </a:solidFill>
                <a:effectLst/>
                <a:latin typeface="font000000002a654ab5"/>
              </a:rPr>
              <a:t> program. T</a:t>
            </a:r>
            <a:r>
              <a:rPr lang="en-IN" dirty="0">
                <a:solidFill>
                  <a:srgbClr val="212121"/>
                </a:solidFill>
                <a:effectLst/>
                <a:latin typeface="TimesNewRomanPSMT"/>
              </a:rPr>
              <a:t>he task of adjusting programs </a:t>
            </a:r>
            <a:r>
              <a:rPr lang="en-IN" dirty="0" err="1">
                <a:solidFill>
                  <a:srgbClr val="212121"/>
                </a:solidFill>
                <a:effectLst/>
                <a:latin typeface="TimesNewRomanPSMT"/>
              </a:rPr>
              <a:t>othey</a:t>
            </a:r>
            <a:r>
              <a:rPr lang="en-IN" dirty="0">
                <a:solidFill>
                  <a:srgbClr val="212121"/>
                </a:solidFill>
                <a:effectLst/>
                <a:latin typeface="TimesNewRomanPSMT"/>
              </a:rPr>
              <a:t> may be placed in arbitrary core locations is called relocation. </a:t>
            </a:r>
            <a:endParaRPr lang="en-IN" dirty="0"/>
          </a:p>
          <a:p>
            <a:pPr marL="0" indent="0" algn="just">
              <a:buNone/>
            </a:pPr>
            <a:endParaRPr lang="en-US" dirty="0"/>
          </a:p>
        </p:txBody>
      </p:sp>
      <p:sp>
        <p:nvSpPr>
          <p:cNvPr id="5" name="Slide Number Placeholder 4">
            <a:extLst>
              <a:ext uri="{FF2B5EF4-FFF2-40B4-BE49-F238E27FC236}">
                <a16:creationId xmlns:a16="http://schemas.microsoft.com/office/drawing/2014/main" id="{1789C182-ADE3-4A95-FECB-C81ACD8ED341}"/>
              </a:ext>
            </a:extLst>
          </p:cNvPr>
          <p:cNvSpPr>
            <a:spLocks noGrp="1"/>
          </p:cNvSpPr>
          <p:nvPr>
            <p:ph type="sldNum" sz="quarter" idx="12"/>
          </p:nvPr>
        </p:nvSpPr>
        <p:spPr/>
        <p:txBody>
          <a:bodyPr/>
          <a:lstStyle/>
          <a:p>
            <a:pPr>
              <a:defRPr/>
            </a:pPr>
            <a:fld id="{8419F1F7-0D07-BE4C-A179-31D473362AD5}" type="slidenum">
              <a:rPr lang="en-US" altLang="en-US" smtClean="0"/>
              <a:pPr>
                <a:defRPr/>
              </a:pPr>
              <a:t>19</a:t>
            </a:fld>
            <a:endParaRPr lang="en-US" altLang="en-US"/>
          </a:p>
        </p:txBody>
      </p:sp>
    </p:spTree>
    <p:extLst>
      <p:ext uri="{BB962C8B-B14F-4D97-AF65-F5344CB8AC3E}">
        <p14:creationId xmlns:p14="http://schemas.microsoft.com/office/powerpoint/2010/main" val="222429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Number Placeholder 5">
            <a:extLst>
              <a:ext uri="{FF2B5EF4-FFF2-40B4-BE49-F238E27FC236}">
                <a16:creationId xmlns:a16="http://schemas.microsoft.com/office/drawing/2014/main" id="{75E2917D-FA50-952E-72F5-5F1A6766BD7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a:solidFill>
                  <a:schemeClr val="tx1"/>
                </a:solidFill>
                <a:latin typeface="Times New Roman" panose="02020603050405020304" pitchFamily="18" charset="0"/>
              </a:defRPr>
            </a:lvl2pPr>
            <a:lvl3pPr marL="1143000" indent="-228600">
              <a:spcBef>
                <a:spcPct val="20000"/>
              </a:spcBef>
              <a:buChar char="•"/>
              <a:defRPr sz="1600">
                <a:solidFill>
                  <a:schemeClr val="tx1"/>
                </a:solidFill>
                <a:latin typeface="Times New Roman" panose="02020603050405020304" pitchFamily="18" charset="0"/>
              </a:defRPr>
            </a:lvl3pPr>
            <a:lvl4pPr marL="1600200" indent="-228600">
              <a:spcBef>
                <a:spcPct val="20000"/>
              </a:spcBef>
              <a:buChar char="–"/>
              <a:defRPr sz="1400">
                <a:solidFill>
                  <a:schemeClr val="tx1"/>
                </a:solidFill>
                <a:latin typeface="Times New Roman" panose="02020603050405020304" pitchFamily="18" charset="0"/>
              </a:defRPr>
            </a:lvl4pPr>
            <a:lvl5pPr marL="2057400" indent="-228600">
              <a:spcBef>
                <a:spcPct val="20000"/>
              </a:spcBef>
              <a:buChar char="»"/>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200">
                <a:solidFill>
                  <a:schemeClr val="tx1"/>
                </a:solidFill>
                <a:latin typeface="Times New Roman" panose="02020603050405020304" pitchFamily="18" charset="0"/>
              </a:defRPr>
            </a:lvl9pPr>
          </a:lstStyle>
          <a:p>
            <a:pPr>
              <a:spcBef>
                <a:spcPct val="0"/>
              </a:spcBef>
              <a:buFontTx/>
              <a:buNone/>
            </a:pPr>
            <a:fld id="{A3322672-B19B-9E40-8C15-E4E3D9C82D97}" type="slidenum">
              <a:rPr lang="en-US" altLang="en-US" sz="800"/>
              <a:pPr>
                <a:spcBef>
                  <a:spcPct val="0"/>
                </a:spcBef>
                <a:buFontTx/>
                <a:buNone/>
              </a:pPr>
              <a:t>2</a:t>
            </a:fld>
            <a:endParaRPr lang="en-US" altLang="en-US" sz="800"/>
          </a:p>
        </p:txBody>
      </p:sp>
      <p:sp>
        <p:nvSpPr>
          <p:cNvPr id="17410" name="Rectangle 2">
            <a:extLst>
              <a:ext uri="{FF2B5EF4-FFF2-40B4-BE49-F238E27FC236}">
                <a16:creationId xmlns:a16="http://schemas.microsoft.com/office/drawing/2014/main" id="{A8FB19C9-6C32-640E-0F44-7852476885C0}"/>
              </a:ext>
            </a:extLst>
          </p:cNvPr>
          <p:cNvSpPr>
            <a:spLocks noGrp="1" noChangeArrowheads="1"/>
          </p:cNvSpPr>
          <p:nvPr>
            <p:ph type="title"/>
          </p:nvPr>
        </p:nvSpPr>
        <p:spPr>
          <a:xfrm>
            <a:off x="0" y="-22225"/>
            <a:ext cx="9372600" cy="914400"/>
          </a:xfrm>
        </p:spPr>
        <p:txBody>
          <a:bodyPr/>
          <a:lstStyle/>
          <a:p>
            <a:r>
              <a:rPr lang="en-US" altLang="en-US"/>
              <a:t>Evaluation Method</a:t>
            </a:r>
          </a:p>
        </p:txBody>
      </p:sp>
      <p:graphicFrame>
        <p:nvGraphicFramePr>
          <p:cNvPr id="2" name="Table 1">
            <a:extLst>
              <a:ext uri="{FF2B5EF4-FFF2-40B4-BE49-F238E27FC236}">
                <a16:creationId xmlns:a16="http://schemas.microsoft.com/office/drawing/2014/main" id="{04FC2814-E1CB-CC79-E550-6CA8E416B49B}"/>
              </a:ext>
            </a:extLst>
          </p:cNvPr>
          <p:cNvGraphicFramePr>
            <a:graphicFrameLocks noGrp="1"/>
          </p:cNvGraphicFramePr>
          <p:nvPr>
            <p:extLst>
              <p:ext uri="{D42A27DB-BD31-4B8C-83A1-F6EECF244321}">
                <p14:modId xmlns:p14="http://schemas.microsoft.com/office/powerpoint/2010/main" val="1959768371"/>
              </p:ext>
            </p:extLst>
          </p:nvPr>
        </p:nvGraphicFramePr>
        <p:xfrm>
          <a:off x="457200" y="1120775"/>
          <a:ext cx="8915401" cy="4368676"/>
        </p:xfrm>
        <a:graphic>
          <a:graphicData uri="http://schemas.openxmlformats.org/drawingml/2006/table">
            <a:tbl>
              <a:tblPr firstRow="1" firstCol="1" bandRow="1">
                <a:tableStyleId>{5C22544A-7EE6-4342-B048-85BDC9FD1C3A}</a:tableStyleId>
              </a:tblPr>
              <a:tblGrid>
                <a:gridCol w="1354880">
                  <a:extLst>
                    <a:ext uri="{9D8B030D-6E8A-4147-A177-3AD203B41FA5}">
                      <a16:colId xmlns:a16="http://schemas.microsoft.com/office/drawing/2014/main" val="20000"/>
                    </a:ext>
                  </a:extLst>
                </a:gridCol>
                <a:gridCol w="115972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6002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1295401">
                  <a:extLst>
                    <a:ext uri="{9D8B030D-6E8A-4147-A177-3AD203B41FA5}">
                      <a16:colId xmlns:a16="http://schemas.microsoft.com/office/drawing/2014/main" val="694783901"/>
                    </a:ext>
                  </a:extLst>
                </a:gridCol>
              </a:tblGrid>
              <a:tr h="824355">
                <a:tc>
                  <a:txBody>
                    <a:bodyPr/>
                    <a:lstStyle/>
                    <a:p>
                      <a:pPr marL="0" marR="0">
                        <a:lnSpc>
                          <a:spcPct val="115000"/>
                        </a:lnSpc>
                        <a:spcBef>
                          <a:spcPts val="0"/>
                        </a:spcBef>
                        <a:spcAft>
                          <a:spcPts val="0"/>
                        </a:spcAft>
                      </a:pPr>
                      <a:r>
                        <a:rPr lang="en-IN" sz="2400" dirty="0">
                          <a:effectLst/>
                        </a:rPr>
                        <a:t>Assessment scheme</a:t>
                      </a:r>
                      <a:endParaRPr lang="en-IN" sz="2000" dirty="0">
                        <a:effectLst/>
                        <a:latin typeface="Calibri" panose="020F0502020204030204" pitchFamily="34" charset="0"/>
                        <a:ea typeface="Calibri" panose="020F0502020204030204" pitchFamily="34" charset="0"/>
                        <a:cs typeface="Mangal"/>
                      </a:endParaRPr>
                    </a:p>
                  </a:txBody>
                  <a:tcPr marL="68580" marR="68580" marT="0" marB="0"/>
                </a:tc>
                <a:tc gridSpan="3">
                  <a:txBody>
                    <a:bodyPr/>
                    <a:lstStyle/>
                    <a:p>
                      <a:pPr marL="0" marR="0" algn="ctr">
                        <a:lnSpc>
                          <a:spcPct val="115000"/>
                        </a:lnSpc>
                        <a:spcBef>
                          <a:spcPts val="0"/>
                        </a:spcBef>
                        <a:spcAft>
                          <a:spcPts val="0"/>
                        </a:spcAft>
                      </a:pPr>
                      <a:r>
                        <a:rPr lang="en-IN" sz="2400" dirty="0">
                          <a:effectLst/>
                        </a:rPr>
                        <a:t>CE</a:t>
                      </a:r>
                      <a:endParaRPr lang="en-IN" sz="2000" dirty="0">
                        <a:effectLst/>
                        <a:latin typeface="Calibri" panose="020F0502020204030204" pitchFamily="34" charset="0"/>
                        <a:ea typeface="Calibri" panose="020F0502020204030204" pitchFamily="34" charset="0"/>
                        <a:cs typeface="Mangal"/>
                      </a:endParaRPr>
                    </a:p>
                  </a:txBody>
                  <a:tcPr marL="68580" marR="68580" marT="0" marB="0"/>
                </a:tc>
                <a:tc hMerge="1">
                  <a:txBody>
                    <a:bodyPr/>
                    <a:lstStyle/>
                    <a:p>
                      <a:endParaRPr lang="en-IN"/>
                    </a:p>
                  </a:txBody>
                  <a:tcPr/>
                </a:tc>
                <a:tc hMerge="1">
                  <a:txBody>
                    <a:bodyPr/>
                    <a:lstStyle/>
                    <a:p>
                      <a:endParaRPr lang="en-IN"/>
                    </a:p>
                  </a:txBody>
                  <a:tcPr/>
                </a:tc>
                <a:tc gridSpan="2">
                  <a:txBody>
                    <a:bodyPr/>
                    <a:lstStyle/>
                    <a:p>
                      <a:pPr marL="0" marR="0" algn="ctr">
                        <a:lnSpc>
                          <a:spcPct val="115000"/>
                        </a:lnSpc>
                        <a:spcBef>
                          <a:spcPts val="0"/>
                        </a:spcBef>
                        <a:spcAft>
                          <a:spcPts val="0"/>
                        </a:spcAft>
                      </a:pPr>
                      <a:r>
                        <a:rPr lang="en-IN" sz="2400" dirty="0">
                          <a:effectLst/>
                        </a:rPr>
                        <a:t>LPW</a:t>
                      </a:r>
                      <a:endParaRPr lang="en-IN" sz="2000" dirty="0">
                        <a:effectLst/>
                        <a:latin typeface="Calibri" panose="020F0502020204030204" pitchFamily="34" charset="0"/>
                        <a:ea typeface="Calibri" panose="020F0502020204030204" pitchFamily="34" charset="0"/>
                        <a:cs typeface="Mangal"/>
                      </a:endParaRPr>
                    </a:p>
                  </a:txBody>
                  <a:tcPr marL="68580" marR="68580" marT="0" marB="0"/>
                </a:tc>
                <a:tc hMerge="1">
                  <a:txBody>
                    <a:bodyPr/>
                    <a:lstStyle/>
                    <a:p>
                      <a:endParaRPr lang="en-IN"/>
                    </a:p>
                  </a:txBody>
                  <a:tcPr/>
                </a:tc>
                <a:tc>
                  <a:txBody>
                    <a:bodyPr/>
                    <a:lstStyle/>
                    <a:p>
                      <a:pPr marL="0" marR="0" algn="ctr">
                        <a:lnSpc>
                          <a:spcPct val="115000"/>
                        </a:lnSpc>
                        <a:spcBef>
                          <a:spcPts val="0"/>
                        </a:spcBef>
                        <a:spcAft>
                          <a:spcPts val="0"/>
                        </a:spcAft>
                      </a:pPr>
                      <a:r>
                        <a:rPr lang="en-IN" sz="2400" b="1" kern="1200" dirty="0">
                          <a:solidFill>
                            <a:schemeClr val="lt1"/>
                          </a:solidFill>
                          <a:effectLst/>
                          <a:latin typeface="+mn-lt"/>
                          <a:ea typeface="+mn-ea"/>
                          <a:cs typeface="+mn-cs"/>
                        </a:rPr>
                        <a:t>SEE</a:t>
                      </a:r>
                    </a:p>
                  </a:txBody>
                  <a:tcPr marL="68580" marR="68580" marT="0" marB="0"/>
                </a:tc>
                <a:extLst>
                  <a:ext uri="{0D108BD9-81ED-4DB2-BD59-A6C34878D82A}">
                    <a16:rowId xmlns:a16="http://schemas.microsoft.com/office/drawing/2014/main" val="10000"/>
                  </a:ext>
                </a:extLst>
              </a:tr>
              <a:tr h="824355">
                <a:tc>
                  <a:txBody>
                    <a:bodyPr/>
                    <a:lstStyle/>
                    <a:p>
                      <a:pPr marL="0" marR="0">
                        <a:lnSpc>
                          <a:spcPct val="115000"/>
                        </a:lnSpc>
                        <a:spcBef>
                          <a:spcPts val="0"/>
                        </a:spcBef>
                        <a:spcAft>
                          <a:spcPts val="0"/>
                        </a:spcAft>
                      </a:pPr>
                      <a:r>
                        <a:rPr lang="en-IN" sz="2400">
                          <a:effectLst/>
                        </a:rPr>
                        <a:t>Component weightage</a:t>
                      </a:r>
                      <a:endParaRPr lang="en-IN" sz="2000">
                        <a:effectLst/>
                        <a:latin typeface="Calibri" panose="020F0502020204030204" pitchFamily="34" charset="0"/>
                        <a:ea typeface="Calibri" panose="020F0502020204030204" pitchFamily="34" charset="0"/>
                        <a:cs typeface="Mangal"/>
                      </a:endParaRPr>
                    </a:p>
                  </a:txBody>
                  <a:tcPr marL="68580" marR="68580" marT="0" marB="0"/>
                </a:tc>
                <a:tc gridSpan="3">
                  <a:txBody>
                    <a:bodyPr/>
                    <a:lstStyle/>
                    <a:p>
                      <a:pPr marL="0" marR="0" algn="ctr">
                        <a:lnSpc>
                          <a:spcPct val="115000"/>
                        </a:lnSpc>
                        <a:spcBef>
                          <a:spcPts val="0"/>
                        </a:spcBef>
                        <a:spcAft>
                          <a:spcPts val="0"/>
                        </a:spcAft>
                      </a:pPr>
                      <a:r>
                        <a:rPr lang="en-IN" sz="2000" dirty="0">
                          <a:effectLst/>
                        </a:rPr>
                        <a:t>0.4</a:t>
                      </a:r>
                      <a:endParaRPr lang="en-IN" sz="2000" dirty="0">
                        <a:effectLst/>
                        <a:latin typeface="Calibri" panose="020F0502020204030204" pitchFamily="34" charset="0"/>
                        <a:ea typeface="Calibri" panose="020F0502020204030204" pitchFamily="34" charset="0"/>
                        <a:cs typeface="Mangal"/>
                      </a:endParaRPr>
                    </a:p>
                  </a:txBody>
                  <a:tcPr marL="68580" marR="68580" marT="0" marB="0"/>
                </a:tc>
                <a:tc hMerge="1">
                  <a:txBody>
                    <a:bodyPr/>
                    <a:lstStyle/>
                    <a:p>
                      <a:endParaRPr lang="en-IN"/>
                    </a:p>
                  </a:txBody>
                  <a:tcPr/>
                </a:tc>
                <a:tc hMerge="1">
                  <a:txBody>
                    <a:bodyPr/>
                    <a:lstStyle/>
                    <a:p>
                      <a:endParaRPr lang="en-IN"/>
                    </a:p>
                  </a:txBody>
                  <a:tcPr/>
                </a:tc>
                <a:tc gridSpan="2">
                  <a:txBody>
                    <a:bodyPr/>
                    <a:lstStyle/>
                    <a:p>
                      <a:pPr marL="0" marR="0" algn="ctr">
                        <a:lnSpc>
                          <a:spcPct val="115000"/>
                        </a:lnSpc>
                        <a:spcBef>
                          <a:spcPts val="0"/>
                        </a:spcBef>
                        <a:spcAft>
                          <a:spcPts val="0"/>
                        </a:spcAft>
                      </a:pPr>
                      <a:r>
                        <a:rPr lang="en-IN" sz="2000" dirty="0">
                          <a:effectLst/>
                        </a:rPr>
                        <a:t>0.2</a:t>
                      </a:r>
                      <a:endParaRPr lang="en-IN" sz="2000" dirty="0">
                        <a:effectLst/>
                        <a:latin typeface="Calibri" panose="020F0502020204030204" pitchFamily="34" charset="0"/>
                        <a:ea typeface="Calibri" panose="020F0502020204030204" pitchFamily="34" charset="0"/>
                        <a:cs typeface="Mangal"/>
                      </a:endParaRPr>
                    </a:p>
                  </a:txBody>
                  <a:tcPr marL="68580" marR="68580" marT="0" marB="0"/>
                </a:tc>
                <a:tc hMerge="1">
                  <a:txBody>
                    <a:bodyPr/>
                    <a:lstStyle/>
                    <a:p>
                      <a:endParaRPr lang="en-IN"/>
                    </a:p>
                  </a:txBody>
                  <a:tcPr/>
                </a:tc>
                <a:tc>
                  <a:txBody>
                    <a:bodyPr/>
                    <a:lstStyle/>
                    <a:p>
                      <a:pPr marL="0" marR="0" algn="ctr">
                        <a:lnSpc>
                          <a:spcPct val="115000"/>
                        </a:lnSpc>
                        <a:spcBef>
                          <a:spcPts val="0"/>
                        </a:spcBef>
                        <a:spcAft>
                          <a:spcPts val="0"/>
                        </a:spcAft>
                      </a:pPr>
                      <a:r>
                        <a:rPr lang="en-IN" sz="2000" kern="1200" dirty="0">
                          <a:solidFill>
                            <a:schemeClr val="dk1"/>
                          </a:solidFill>
                          <a:effectLst/>
                          <a:latin typeface="+mn-lt"/>
                          <a:ea typeface="+mn-ea"/>
                          <a:cs typeface="+mn-cs"/>
                        </a:rPr>
                        <a:t>0.4</a:t>
                      </a:r>
                    </a:p>
                  </a:txBody>
                  <a:tcPr marL="68580" marR="68580" marT="0" marB="0"/>
                </a:tc>
                <a:extLst>
                  <a:ext uri="{0D108BD9-81ED-4DB2-BD59-A6C34878D82A}">
                    <a16:rowId xmlns:a16="http://schemas.microsoft.com/office/drawing/2014/main" val="10001"/>
                  </a:ext>
                </a:extLst>
              </a:tr>
              <a:tr h="1477520">
                <a:tc>
                  <a:txBody>
                    <a:bodyPr/>
                    <a:lstStyle/>
                    <a:p>
                      <a:pPr marL="0" marR="0">
                        <a:lnSpc>
                          <a:spcPct val="115000"/>
                        </a:lnSpc>
                        <a:spcBef>
                          <a:spcPts val="0"/>
                        </a:spcBef>
                        <a:spcAft>
                          <a:spcPts val="0"/>
                        </a:spcAft>
                      </a:pPr>
                      <a:r>
                        <a:rPr lang="en-IN" sz="2400" dirty="0">
                          <a:effectLst/>
                        </a:rPr>
                        <a:t> </a:t>
                      </a:r>
                      <a:endParaRPr lang="en-IN" sz="2000" dirty="0">
                        <a:effectLst/>
                        <a:latin typeface="Calibri" panose="020F0502020204030204" pitchFamily="34" charset="0"/>
                        <a:ea typeface="Calibri" panose="020F0502020204030204" pitchFamily="34" charset="0"/>
                        <a:cs typeface="Mangal"/>
                      </a:endParaRPr>
                    </a:p>
                  </a:txBody>
                  <a:tcPr marL="68580" marR="68580" marT="0" marB="0"/>
                </a:tc>
                <a:tc>
                  <a:txBody>
                    <a:bodyPr/>
                    <a:lstStyle/>
                    <a:p>
                      <a:pPr marL="0" marR="0" algn="ctr">
                        <a:lnSpc>
                          <a:spcPct val="115000"/>
                        </a:lnSpc>
                        <a:spcBef>
                          <a:spcPts val="0"/>
                        </a:spcBef>
                        <a:spcAft>
                          <a:spcPts val="0"/>
                        </a:spcAft>
                      </a:pPr>
                      <a:r>
                        <a:rPr lang="en-IN" sz="2000" dirty="0">
                          <a:effectLst/>
                        </a:rPr>
                        <a:t>Quiz</a:t>
                      </a:r>
                    </a:p>
                    <a:p>
                      <a:pPr marL="0" marR="0" algn="ctr">
                        <a:lnSpc>
                          <a:spcPct val="115000"/>
                        </a:lnSpc>
                        <a:spcBef>
                          <a:spcPts val="0"/>
                        </a:spcBef>
                        <a:spcAft>
                          <a:spcPts val="0"/>
                        </a:spcAft>
                      </a:pPr>
                      <a:r>
                        <a:rPr lang="en-IN" sz="2000" dirty="0">
                          <a:effectLst/>
                          <a:latin typeface="Calibri" panose="020F0502020204030204" pitchFamily="34" charset="0"/>
                          <a:ea typeface="Calibri" panose="020F0502020204030204" pitchFamily="34" charset="0"/>
                          <a:cs typeface="Mangal"/>
                        </a:rPr>
                        <a:t>0.35</a:t>
                      </a:r>
                      <a:endParaRPr lang="en-IN" sz="2000" dirty="0">
                        <a:effectLst/>
                      </a:endParaRPr>
                    </a:p>
                    <a:p>
                      <a:pPr marL="0" marR="0" algn="ctr">
                        <a:lnSpc>
                          <a:spcPct val="115000"/>
                        </a:lnSpc>
                        <a:spcBef>
                          <a:spcPts val="0"/>
                        </a:spcBef>
                        <a:spcAft>
                          <a:spcPts val="0"/>
                        </a:spcAft>
                      </a:pPr>
                      <a:endParaRPr lang="en-IN" sz="2000" dirty="0">
                        <a:effectLst/>
                        <a:latin typeface="Calibri" panose="020F0502020204030204" pitchFamily="34" charset="0"/>
                        <a:cs typeface="Mangal"/>
                      </a:endParaRPr>
                    </a:p>
                  </a:txBody>
                  <a:tcPr marL="68580" marR="68580" marT="0" marB="0"/>
                </a:tc>
                <a:tc>
                  <a:txBody>
                    <a:bodyPr/>
                    <a:lstStyle/>
                    <a:p>
                      <a:pPr marL="0" marR="0" algn="ctr">
                        <a:lnSpc>
                          <a:spcPct val="115000"/>
                        </a:lnSpc>
                        <a:spcBef>
                          <a:spcPts val="0"/>
                        </a:spcBef>
                        <a:spcAft>
                          <a:spcPts val="0"/>
                        </a:spcAft>
                      </a:pPr>
                      <a:r>
                        <a:rPr lang="en-IN" sz="2000" dirty="0">
                          <a:effectLst/>
                        </a:rPr>
                        <a:t>Sessional</a:t>
                      </a:r>
                    </a:p>
                    <a:p>
                      <a:pPr marL="0" marR="0" algn="ctr">
                        <a:lnSpc>
                          <a:spcPct val="115000"/>
                        </a:lnSpc>
                        <a:spcBef>
                          <a:spcPts val="0"/>
                        </a:spcBef>
                        <a:spcAft>
                          <a:spcPts val="0"/>
                        </a:spcAft>
                      </a:pPr>
                      <a:r>
                        <a:rPr lang="en-IN" sz="2000" dirty="0">
                          <a:effectLst/>
                        </a:rPr>
                        <a:t>0.35</a:t>
                      </a:r>
                      <a:endParaRPr lang="en-IN" sz="2000" dirty="0">
                        <a:effectLst/>
                        <a:latin typeface="Calibri" panose="020F0502020204030204" pitchFamily="34" charset="0"/>
                        <a:ea typeface="Calibri" panose="020F0502020204030204" pitchFamily="34" charset="0"/>
                        <a:cs typeface="Mangal"/>
                      </a:endParaRPr>
                    </a:p>
                  </a:txBody>
                  <a:tcPr marL="68580" marR="68580" marT="0" marB="0"/>
                </a:tc>
                <a:tc>
                  <a:txBody>
                    <a:bodyPr/>
                    <a:lstStyle/>
                    <a:p>
                      <a:pPr marL="0" marR="0" algn="ctr">
                        <a:lnSpc>
                          <a:spcPct val="115000"/>
                        </a:lnSpc>
                        <a:spcBef>
                          <a:spcPts val="0"/>
                        </a:spcBef>
                        <a:spcAft>
                          <a:spcPts val="0"/>
                        </a:spcAft>
                      </a:pPr>
                      <a:r>
                        <a:rPr lang="en-IN" sz="2000" dirty="0">
                          <a:effectLst/>
                        </a:rPr>
                        <a:t>Project  0.30</a:t>
                      </a:r>
                      <a:endParaRPr lang="en-IN" sz="2000" dirty="0">
                        <a:effectLst/>
                        <a:latin typeface="Calibri" panose="020F0502020204030204" pitchFamily="34" charset="0"/>
                        <a:ea typeface="Calibri" panose="020F0502020204030204" pitchFamily="34" charset="0"/>
                        <a:cs typeface="Mangal"/>
                      </a:endParaRPr>
                    </a:p>
                  </a:txBody>
                  <a:tcPr marL="68580" marR="68580" marT="0" marB="0"/>
                </a:tc>
                <a:tc>
                  <a:txBody>
                    <a:bodyPr/>
                    <a:lstStyle/>
                    <a:p>
                      <a:pPr marL="0" marR="0" algn="ctr">
                        <a:lnSpc>
                          <a:spcPct val="115000"/>
                        </a:lnSpc>
                        <a:spcBef>
                          <a:spcPts val="0"/>
                        </a:spcBef>
                        <a:spcAft>
                          <a:spcPts val="0"/>
                        </a:spcAft>
                      </a:pPr>
                      <a:r>
                        <a:rPr lang="en-IN" sz="2000" dirty="0">
                          <a:effectLst/>
                        </a:rPr>
                        <a:t>Continuous Evaluation</a:t>
                      </a:r>
                    </a:p>
                    <a:p>
                      <a:pPr marL="0" marR="0" algn="ctr">
                        <a:lnSpc>
                          <a:spcPct val="115000"/>
                        </a:lnSpc>
                        <a:spcBef>
                          <a:spcPts val="0"/>
                        </a:spcBef>
                        <a:spcAft>
                          <a:spcPts val="0"/>
                        </a:spcAft>
                      </a:pPr>
                      <a:r>
                        <a:rPr lang="en-IN" sz="2000" dirty="0">
                          <a:effectLst/>
                        </a:rPr>
                        <a:t>75%</a:t>
                      </a:r>
                      <a:endParaRPr lang="en-IN" sz="2000" dirty="0">
                        <a:effectLst/>
                        <a:latin typeface="Calibri" panose="020F0502020204030204" pitchFamily="34" charset="0"/>
                        <a:ea typeface="Calibri" panose="020F0502020204030204" pitchFamily="34" charset="0"/>
                        <a:cs typeface="Mangal"/>
                      </a:endParaRPr>
                    </a:p>
                  </a:txBody>
                  <a:tcPr marL="68580" marR="68580" marT="0" marB="0"/>
                </a:tc>
                <a:tc>
                  <a:txBody>
                    <a:bodyPr/>
                    <a:lstStyle/>
                    <a:p>
                      <a:pPr marL="0" marR="0" algn="ctr">
                        <a:lnSpc>
                          <a:spcPct val="115000"/>
                        </a:lnSpc>
                        <a:spcBef>
                          <a:spcPts val="0"/>
                        </a:spcBef>
                        <a:spcAft>
                          <a:spcPts val="0"/>
                        </a:spcAft>
                      </a:pPr>
                      <a:r>
                        <a:rPr lang="en-IN" sz="2000" dirty="0">
                          <a:effectLst/>
                        </a:rPr>
                        <a:t>Viva Voce</a:t>
                      </a:r>
                    </a:p>
                    <a:p>
                      <a:pPr marL="0" marR="0" algn="ctr">
                        <a:lnSpc>
                          <a:spcPct val="115000"/>
                        </a:lnSpc>
                        <a:spcBef>
                          <a:spcPts val="0"/>
                        </a:spcBef>
                        <a:spcAft>
                          <a:spcPts val="0"/>
                        </a:spcAft>
                      </a:pPr>
                      <a:r>
                        <a:rPr lang="en-IN" sz="2000" dirty="0">
                          <a:effectLst/>
                        </a:rPr>
                        <a:t>25%</a:t>
                      </a:r>
                    </a:p>
                    <a:p>
                      <a:pPr marL="0" marR="0" algn="ctr">
                        <a:lnSpc>
                          <a:spcPct val="115000"/>
                        </a:lnSpc>
                        <a:spcBef>
                          <a:spcPts val="0"/>
                        </a:spcBef>
                        <a:spcAft>
                          <a:spcPts val="0"/>
                        </a:spcAft>
                      </a:pPr>
                      <a:r>
                        <a:rPr lang="en-IN" sz="2000" dirty="0">
                          <a:effectLst/>
                        </a:rPr>
                        <a:t> </a:t>
                      </a:r>
                      <a:endParaRPr lang="en-IN" sz="2000" dirty="0">
                        <a:effectLst/>
                        <a:latin typeface="Calibri" panose="020F0502020204030204" pitchFamily="34" charset="0"/>
                        <a:ea typeface="Calibri" panose="020F0502020204030204" pitchFamily="34" charset="0"/>
                        <a:cs typeface="Mangal"/>
                      </a:endParaRPr>
                    </a:p>
                  </a:txBody>
                  <a:tcPr marL="68580" marR="68580" marT="0" marB="0"/>
                </a:tc>
                <a:tc>
                  <a:txBody>
                    <a:bodyPr/>
                    <a:lstStyle/>
                    <a:p>
                      <a:pPr marL="0" marR="0" algn="ctr">
                        <a:lnSpc>
                          <a:spcPct val="115000"/>
                        </a:lnSpc>
                        <a:spcBef>
                          <a:spcPts val="0"/>
                        </a:spcBef>
                        <a:spcAft>
                          <a:spcPts val="0"/>
                        </a:spcAft>
                      </a:pPr>
                      <a:r>
                        <a:rPr lang="en-IN" sz="2000" dirty="0">
                          <a:effectLst/>
                          <a:latin typeface="Calibri" panose="020F0502020204030204" pitchFamily="34" charset="0"/>
                          <a:ea typeface="Calibri" panose="020F0502020204030204" pitchFamily="34" charset="0"/>
                          <a:cs typeface="Mangal"/>
                        </a:rPr>
                        <a:t>100 Marks</a:t>
                      </a:r>
                    </a:p>
                  </a:txBody>
                  <a:tcPr marL="68580" marR="68580" marT="0" marB="0"/>
                </a:tc>
                <a:extLst>
                  <a:ext uri="{0D108BD9-81ED-4DB2-BD59-A6C34878D82A}">
                    <a16:rowId xmlns:a16="http://schemas.microsoft.com/office/drawing/2014/main" val="10002"/>
                  </a:ext>
                </a:extLst>
              </a:tr>
            </a:tbl>
          </a:graphicData>
        </a:graphic>
      </p:graphicFrame>
      <p:sp>
        <p:nvSpPr>
          <p:cNvPr id="17442" name="Rectangle 4">
            <a:extLst>
              <a:ext uri="{FF2B5EF4-FFF2-40B4-BE49-F238E27FC236}">
                <a16:creationId xmlns:a16="http://schemas.microsoft.com/office/drawing/2014/main" id="{F6AA253B-3A0C-6E7E-FE5D-1E45AEA009BB}"/>
              </a:ext>
            </a:extLst>
          </p:cNvPr>
          <p:cNvSpPr>
            <a:spLocks noChangeArrowheads="1"/>
          </p:cNvSpPr>
          <p:nvPr/>
        </p:nvSpPr>
        <p:spPr bwMode="auto">
          <a:xfrm>
            <a:off x="2089150" y="2965450"/>
            <a:ext cx="990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a:solidFill>
                  <a:schemeClr val="tx1"/>
                </a:solidFill>
                <a:latin typeface="Times New Roman" panose="02020603050405020304" pitchFamily="18" charset="0"/>
              </a:defRPr>
            </a:lvl2pPr>
            <a:lvl3pPr marL="1143000" indent="-228600">
              <a:spcBef>
                <a:spcPct val="20000"/>
              </a:spcBef>
              <a:buChar char="•"/>
              <a:defRPr sz="1600">
                <a:solidFill>
                  <a:schemeClr val="tx1"/>
                </a:solidFill>
                <a:latin typeface="Times New Roman" panose="02020603050405020304" pitchFamily="18" charset="0"/>
              </a:defRPr>
            </a:lvl3pPr>
            <a:lvl4pPr marL="1600200" indent="-228600">
              <a:spcBef>
                <a:spcPct val="20000"/>
              </a:spcBef>
              <a:buChar char="–"/>
              <a:defRPr sz="1400">
                <a:solidFill>
                  <a:schemeClr val="tx1"/>
                </a:solidFill>
                <a:latin typeface="Times New Roman" panose="02020603050405020304" pitchFamily="18" charset="0"/>
              </a:defRPr>
            </a:lvl4pPr>
            <a:lvl5pPr marL="2057400" indent="-228600">
              <a:spcBef>
                <a:spcPct val="20000"/>
              </a:spcBef>
              <a:buChar char="»"/>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200">
                <a:solidFill>
                  <a:schemeClr val="tx1"/>
                </a:solidFill>
                <a:latin typeface="Times New Roman" panose="02020603050405020304" pitchFamily="18" charset="0"/>
              </a:defRPr>
            </a:lvl9pPr>
          </a:lstStyle>
          <a:p>
            <a:pPr>
              <a:spcBef>
                <a:spcPct val="0"/>
              </a:spcBef>
              <a:buFontTx/>
              <a:buNone/>
            </a:pPr>
            <a:endParaRPr lang="en-I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Number Placeholder 5">
            <a:extLst>
              <a:ext uri="{FF2B5EF4-FFF2-40B4-BE49-F238E27FC236}">
                <a16:creationId xmlns:a16="http://schemas.microsoft.com/office/drawing/2014/main" id="{4F931136-62DD-79EB-0667-2ECF3FC9E9A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a:solidFill>
                  <a:schemeClr val="tx1"/>
                </a:solidFill>
                <a:latin typeface="Times New Roman" panose="02020603050405020304" pitchFamily="18" charset="0"/>
              </a:defRPr>
            </a:lvl2pPr>
            <a:lvl3pPr marL="1143000" indent="-228600">
              <a:spcBef>
                <a:spcPct val="20000"/>
              </a:spcBef>
              <a:buChar char="•"/>
              <a:defRPr sz="1600">
                <a:solidFill>
                  <a:schemeClr val="tx1"/>
                </a:solidFill>
                <a:latin typeface="Times New Roman" panose="02020603050405020304" pitchFamily="18" charset="0"/>
              </a:defRPr>
            </a:lvl3pPr>
            <a:lvl4pPr marL="1600200" indent="-228600">
              <a:spcBef>
                <a:spcPct val="20000"/>
              </a:spcBef>
              <a:buChar char="–"/>
              <a:defRPr sz="1400">
                <a:solidFill>
                  <a:schemeClr val="tx1"/>
                </a:solidFill>
                <a:latin typeface="Times New Roman" panose="02020603050405020304" pitchFamily="18" charset="0"/>
              </a:defRPr>
            </a:lvl4pPr>
            <a:lvl5pPr marL="2057400" indent="-228600">
              <a:spcBef>
                <a:spcPct val="20000"/>
              </a:spcBef>
              <a:buChar char="»"/>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200">
                <a:solidFill>
                  <a:schemeClr val="tx1"/>
                </a:solidFill>
                <a:latin typeface="Times New Roman" panose="02020603050405020304" pitchFamily="18" charset="0"/>
              </a:defRPr>
            </a:lvl9pPr>
          </a:lstStyle>
          <a:p>
            <a:pPr>
              <a:spcBef>
                <a:spcPct val="0"/>
              </a:spcBef>
              <a:buFontTx/>
              <a:buNone/>
            </a:pPr>
            <a:fld id="{447C202F-57F6-ED42-8973-B08C988B1176}" type="slidenum">
              <a:rPr lang="en-US" altLang="en-US" sz="800"/>
              <a:pPr>
                <a:spcBef>
                  <a:spcPct val="0"/>
                </a:spcBef>
                <a:buFontTx/>
                <a:buNone/>
              </a:pPr>
              <a:t>20</a:t>
            </a:fld>
            <a:endParaRPr lang="en-US" altLang="en-US" sz="800"/>
          </a:p>
        </p:txBody>
      </p:sp>
      <p:sp>
        <p:nvSpPr>
          <p:cNvPr id="24578" name="Rectangle 2">
            <a:extLst>
              <a:ext uri="{FF2B5EF4-FFF2-40B4-BE49-F238E27FC236}">
                <a16:creationId xmlns:a16="http://schemas.microsoft.com/office/drawing/2014/main" id="{EFD39310-E65C-15F2-18A1-84325BE03FDA}"/>
              </a:ext>
            </a:extLst>
          </p:cNvPr>
          <p:cNvSpPr>
            <a:spLocks noGrp="1" noChangeArrowheads="1"/>
          </p:cNvSpPr>
          <p:nvPr>
            <p:ph type="title"/>
          </p:nvPr>
        </p:nvSpPr>
        <p:spPr/>
        <p:txBody>
          <a:bodyPr/>
          <a:lstStyle/>
          <a:p>
            <a:r>
              <a:rPr lang="en-US" altLang="en-US"/>
              <a:t>Other Applications</a:t>
            </a:r>
          </a:p>
        </p:txBody>
      </p:sp>
      <p:sp>
        <p:nvSpPr>
          <p:cNvPr id="24579" name="Rectangle 3">
            <a:extLst>
              <a:ext uri="{FF2B5EF4-FFF2-40B4-BE49-F238E27FC236}">
                <a16:creationId xmlns:a16="http://schemas.microsoft.com/office/drawing/2014/main" id="{706B2882-C170-3974-E957-9024BD7C9678}"/>
              </a:ext>
            </a:extLst>
          </p:cNvPr>
          <p:cNvSpPr>
            <a:spLocks noGrp="1" noChangeArrowheads="1"/>
          </p:cNvSpPr>
          <p:nvPr>
            <p:ph type="body" idx="1"/>
          </p:nvPr>
        </p:nvSpPr>
        <p:spPr/>
        <p:txBody>
          <a:bodyPr/>
          <a:lstStyle/>
          <a:p>
            <a:pPr algn="just"/>
            <a:r>
              <a:rPr lang="en-US" altLang="en-US"/>
              <a:t>In addition to the development of a compiler, the techniques used in compiler design can be applicable to many problems in computer science.</a:t>
            </a:r>
          </a:p>
          <a:p>
            <a:pPr lvl="1" algn="just"/>
            <a:r>
              <a:rPr lang="en-US" altLang="en-US"/>
              <a:t>Techniques used in a lexical analyzer can be used in text editors, information retrieval system, and pattern recognition programs.</a:t>
            </a:r>
          </a:p>
          <a:p>
            <a:pPr lvl="1" algn="just"/>
            <a:r>
              <a:rPr lang="en-US" altLang="en-US"/>
              <a:t>Techniques used in a parser can be used in a query processing system such as SQL.</a:t>
            </a:r>
          </a:p>
          <a:p>
            <a:pPr lvl="1"/>
            <a:r>
              <a:rPr lang="en-US" altLang="en-US"/>
              <a:t>Many software having a complex front-end may need techniques used  in compiler design.</a:t>
            </a:r>
          </a:p>
          <a:p>
            <a:pPr lvl="2" algn="just"/>
            <a:r>
              <a:rPr lang="en-US" altLang="en-US"/>
              <a:t>A symbolic equation solver which takes an equation as input. That program should parse           the given input equation.</a:t>
            </a:r>
          </a:p>
          <a:p>
            <a:pPr lvl="1" algn="just"/>
            <a:r>
              <a:rPr lang="en-US" altLang="en-US"/>
              <a:t>Most of the techniques used in compiler design  can be used in Natural Language Processing (NLP) systems.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Number Placeholder 5">
            <a:extLst>
              <a:ext uri="{FF2B5EF4-FFF2-40B4-BE49-F238E27FC236}">
                <a16:creationId xmlns:a16="http://schemas.microsoft.com/office/drawing/2014/main" id="{05262E55-399F-1FA5-AD4A-5C8413126321}"/>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a:solidFill>
                  <a:schemeClr val="tx1"/>
                </a:solidFill>
                <a:latin typeface="Times New Roman" panose="02020603050405020304" pitchFamily="18" charset="0"/>
              </a:defRPr>
            </a:lvl2pPr>
            <a:lvl3pPr marL="1143000" indent="-228600">
              <a:spcBef>
                <a:spcPct val="20000"/>
              </a:spcBef>
              <a:buChar char="•"/>
              <a:defRPr sz="1600">
                <a:solidFill>
                  <a:schemeClr val="tx1"/>
                </a:solidFill>
                <a:latin typeface="Times New Roman" panose="02020603050405020304" pitchFamily="18" charset="0"/>
              </a:defRPr>
            </a:lvl3pPr>
            <a:lvl4pPr marL="1600200" indent="-228600">
              <a:spcBef>
                <a:spcPct val="20000"/>
              </a:spcBef>
              <a:buChar char="–"/>
              <a:defRPr sz="1400">
                <a:solidFill>
                  <a:schemeClr val="tx1"/>
                </a:solidFill>
                <a:latin typeface="Times New Roman" panose="02020603050405020304" pitchFamily="18" charset="0"/>
              </a:defRPr>
            </a:lvl4pPr>
            <a:lvl5pPr marL="2057400" indent="-228600">
              <a:spcBef>
                <a:spcPct val="20000"/>
              </a:spcBef>
              <a:buChar char="»"/>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200">
                <a:solidFill>
                  <a:schemeClr val="tx1"/>
                </a:solidFill>
                <a:latin typeface="Times New Roman" panose="02020603050405020304" pitchFamily="18" charset="0"/>
              </a:defRPr>
            </a:lvl9pPr>
          </a:lstStyle>
          <a:p>
            <a:pPr>
              <a:spcBef>
                <a:spcPct val="0"/>
              </a:spcBef>
              <a:buFontTx/>
              <a:buNone/>
            </a:pPr>
            <a:fld id="{3B6EA01A-7D53-414D-9196-9A0800AC342D}" type="slidenum">
              <a:rPr lang="en-US" altLang="en-US" sz="800"/>
              <a:pPr>
                <a:spcBef>
                  <a:spcPct val="0"/>
                </a:spcBef>
                <a:buFontTx/>
                <a:buNone/>
              </a:pPr>
              <a:t>21</a:t>
            </a:fld>
            <a:endParaRPr lang="en-US" altLang="en-US" sz="800"/>
          </a:p>
        </p:txBody>
      </p:sp>
      <p:sp>
        <p:nvSpPr>
          <p:cNvPr id="25602" name="Rectangle 2">
            <a:extLst>
              <a:ext uri="{FF2B5EF4-FFF2-40B4-BE49-F238E27FC236}">
                <a16:creationId xmlns:a16="http://schemas.microsoft.com/office/drawing/2014/main" id="{3B6100FB-714B-B0D2-50F7-0FDE43483717}"/>
              </a:ext>
            </a:extLst>
          </p:cNvPr>
          <p:cNvSpPr>
            <a:spLocks noGrp="1" noChangeArrowheads="1"/>
          </p:cNvSpPr>
          <p:nvPr>
            <p:ph type="title"/>
          </p:nvPr>
        </p:nvSpPr>
        <p:spPr/>
        <p:txBody>
          <a:bodyPr/>
          <a:lstStyle/>
          <a:p>
            <a:r>
              <a:rPr lang="en-US" altLang="en-US"/>
              <a:t>Major Parts of Compilers</a:t>
            </a:r>
          </a:p>
        </p:txBody>
      </p:sp>
      <p:sp>
        <p:nvSpPr>
          <p:cNvPr id="25603" name="Rectangle 3">
            <a:extLst>
              <a:ext uri="{FF2B5EF4-FFF2-40B4-BE49-F238E27FC236}">
                <a16:creationId xmlns:a16="http://schemas.microsoft.com/office/drawing/2014/main" id="{B2901C93-EC87-23AA-148E-143DA2A39804}"/>
              </a:ext>
            </a:extLst>
          </p:cNvPr>
          <p:cNvSpPr>
            <a:spLocks noGrp="1" noChangeArrowheads="1"/>
          </p:cNvSpPr>
          <p:nvPr>
            <p:ph type="body" idx="1"/>
          </p:nvPr>
        </p:nvSpPr>
        <p:spPr/>
        <p:txBody>
          <a:bodyPr/>
          <a:lstStyle/>
          <a:p>
            <a:r>
              <a:rPr lang="en-US" altLang="en-US"/>
              <a:t>There are two major parts of a compiler: </a:t>
            </a:r>
            <a:r>
              <a:rPr lang="en-US" altLang="en-US" b="1"/>
              <a:t>Analysis</a:t>
            </a:r>
            <a:r>
              <a:rPr lang="en-US" altLang="en-US"/>
              <a:t> and </a:t>
            </a:r>
            <a:r>
              <a:rPr lang="en-US" altLang="en-US" b="1"/>
              <a:t>Synthesis</a:t>
            </a:r>
          </a:p>
          <a:p>
            <a:endParaRPr lang="en-US" altLang="en-US" b="1"/>
          </a:p>
          <a:p>
            <a:r>
              <a:rPr lang="en-US" altLang="en-US"/>
              <a:t>In analysis phase, an intermediate representation is created from the given source program. </a:t>
            </a:r>
          </a:p>
          <a:p>
            <a:pPr lvl="1"/>
            <a:r>
              <a:rPr lang="en-US" altLang="en-US"/>
              <a:t>Lexical Analyzer, Syntax Analyzer and Semantic Analyzer are the parts of this phase.</a:t>
            </a:r>
          </a:p>
          <a:p>
            <a:r>
              <a:rPr lang="en-US" altLang="en-US"/>
              <a:t>In synthesis phase, the equivalent target program is created from this intermediate representation. </a:t>
            </a:r>
          </a:p>
          <a:p>
            <a:pPr lvl="1"/>
            <a:r>
              <a:rPr lang="en-US" altLang="en-US"/>
              <a:t>Intermediate Code Generator, Code Generator, and Code Optimizer are the parts of this phase.</a:t>
            </a:r>
          </a:p>
          <a:p>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Number Placeholder 4">
            <a:extLst>
              <a:ext uri="{FF2B5EF4-FFF2-40B4-BE49-F238E27FC236}">
                <a16:creationId xmlns:a16="http://schemas.microsoft.com/office/drawing/2014/main" id="{13DE55FA-D65A-E9B6-5029-032D1A6BE49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a:solidFill>
                  <a:schemeClr val="tx1"/>
                </a:solidFill>
                <a:latin typeface="Times New Roman" panose="02020603050405020304" pitchFamily="18" charset="0"/>
              </a:defRPr>
            </a:lvl2pPr>
            <a:lvl3pPr marL="1143000" indent="-228600">
              <a:spcBef>
                <a:spcPct val="20000"/>
              </a:spcBef>
              <a:buChar char="•"/>
              <a:defRPr sz="1600">
                <a:solidFill>
                  <a:schemeClr val="tx1"/>
                </a:solidFill>
                <a:latin typeface="Times New Roman" panose="02020603050405020304" pitchFamily="18" charset="0"/>
              </a:defRPr>
            </a:lvl3pPr>
            <a:lvl4pPr marL="1600200" indent="-228600">
              <a:spcBef>
                <a:spcPct val="20000"/>
              </a:spcBef>
              <a:buChar char="–"/>
              <a:defRPr sz="1400">
                <a:solidFill>
                  <a:schemeClr val="tx1"/>
                </a:solidFill>
                <a:latin typeface="Times New Roman" panose="02020603050405020304" pitchFamily="18" charset="0"/>
              </a:defRPr>
            </a:lvl4pPr>
            <a:lvl5pPr marL="2057400" indent="-228600">
              <a:spcBef>
                <a:spcPct val="20000"/>
              </a:spcBef>
              <a:buChar char="»"/>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200">
                <a:solidFill>
                  <a:schemeClr val="tx1"/>
                </a:solidFill>
                <a:latin typeface="Times New Roman" panose="02020603050405020304" pitchFamily="18" charset="0"/>
              </a:defRPr>
            </a:lvl9pPr>
          </a:lstStyle>
          <a:p>
            <a:pPr>
              <a:spcBef>
                <a:spcPct val="0"/>
              </a:spcBef>
              <a:buFontTx/>
              <a:buNone/>
            </a:pPr>
            <a:fld id="{BF546C1E-8174-7B44-900F-D79B171539BF}" type="slidenum">
              <a:rPr lang="en-US" altLang="en-US" sz="800"/>
              <a:pPr>
                <a:spcBef>
                  <a:spcPct val="0"/>
                </a:spcBef>
                <a:buFontTx/>
                <a:buNone/>
              </a:pPr>
              <a:t>22</a:t>
            </a:fld>
            <a:endParaRPr lang="en-US" altLang="en-US" sz="800"/>
          </a:p>
        </p:txBody>
      </p:sp>
      <p:sp>
        <p:nvSpPr>
          <p:cNvPr id="26626" name="Rectangle 2">
            <a:extLst>
              <a:ext uri="{FF2B5EF4-FFF2-40B4-BE49-F238E27FC236}">
                <a16:creationId xmlns:a16="http://schemas.microsoft.com/office/drawing/2014/main" id="{80B47409-D7BA-3DF4-4A03-623E98BF1752}"/>
              </a:ext>
            </a:extLst>
          </p:cNvPr>
          <p:cNvSpPr>
            <a:spLocks noGrp="1" noChangeArrowheads="1"/>
          </p:cNvSpPr>
          <p:nvPr>
            <p:ph type="title"/>
          </p:nvPr>
        </p:nvSpPr>
        <p:spPr/>
        <p:txBody>
          <a:bodyPr/>
          <a:lstStyle/>
          <a:p>
            <a:r>
              <a:rPr lang="en-US" altLang="en-US"/>
              <a:t>Phases of A Compiler</a:t>
            </a:r>
          </a:p>
        </p:txBody>
      </p:sp>
      <p:sp>
        <p:nvSpPr>
          <p:cNvPr id="26627" name="Text Box 3">
            <a:extLst>
              <a:ext uri="{FF2B5EF4-FFF2-40B4-BE49-F238E27FC236}">
                <a16:creationId xmlns:a16="http://schemas.microsoft.com/office/drawing/2014/main" id="{BAB9A048-38B8-A31C-57D6-E4B023B7A6D0}"/>
              </a:ext>
            </a:extLst>
          </p:cNvPr>
          <p:cNvSpPr txBox="1">
            <a:spLocks noChangeArrowheads="1"/>
          </p:cNvSpPr>
          <p:nvPr/>
        </p:nvSpPr>
        <p:spPr bwMode="auto">
          <a:xfrm>
            <a:off x="1676400" y="1905000"/>
            <a:ext cx="93027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a:solidFill>
                  <a:schemeClr val="tx1"/>
                </a:solidFill>
                <a:latin typeface="Times New Roman" panose="02020603050405020304" pitchFamily="18" charset="0"/>
              </a:defRPr>
            </a:lvl2pPr>
            <a:lvl3pPr marL="1143000" indent="-228600">
              <a:spcBef>
                <a:spcPct val="20000"/>
              </a:spcBef>
              <a:buChar char="•"/>
              <a:defRPr sz="1600">
                <a:solidFill>
                  <a:schemeClr val="tx1"/>
                </a:solidFill>
                <a:latin typeface="Times New Roman" panose="02020603050405020304" pitchFamily="18" charset="0"/>
              </a:defRPr>
            </a:lvl3pPr>
            <a:lvl4pPr marL="1600200" indent="-228600">
              <a:spcBef>
                <a:spcPct val="20000"/>
              </a:spcBef>
              <a:buChar char="–"/>
              <a:defRPr sz="1400">
                <a:solidFill>
                  <a:schemeClr val="tx1"/>
                </a:solidFill>
                <a:latin typeface="Times New Roman" panose="02020603050405020304" pitchFamily="18" charset="0"/>
              </a:defRPr>
            </a:lvl4pPr>
            <a:lvl5pPr marL="2057400" indent="-228600">
              <a:spcBef>
                <a:spcPct val="20000"/>
              </a:spcBef>
              <a:buChar char="»"/>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200">
                <a:solidFill>
                  <a:schemeClr val="tx1"/>
                </a:solidFill>
                <a:latin typeface="Times New Roman" panose="02020603050405020304" pitchFamily="18" charset="0"/>
              </a:defRPr>
            </a:lvl9pPr>
          </a:lstStyle>
          <a:p>
            <a:pPr>
              <a:spcBef>
                <a:spcPct val="0"/>
              </a:spcBef>
              <a:buFontTx/>
              <a:buNone/>
            </a:pPr>
            <a:r>
              <a:rPr lang="en-US" altLang="en-US" sz="1600"/>
              <a:t>Lexical </a:t>
            </a:r>
          </a:p>
          <a:p>
            <a:pPr>
              <a:spcBef>
                <a:spcPct val="0"/>
              </a:spcBef>
              <a:buFontTx/>
              <a:buNone/>
            </a:pPr>
            <a:r>
              <a:rPr lang="en-US" altLang="en-US" sz="1600"/>
              <a:t>Analyzer</a:t>
            </a:r>
          </a:p>
        </p:txBody>
      </p:sp>
      <p:sp>
        <p:nvSpPr>
          <p:cNvPr id="26628" name="Text Box 4">
            <a:extLst>
              <a:ext uri="{FF2B5EF4-FFF2-40B4-BE49-F238E27FC236}">
                <a16:creationId xmlns:a16="http://schemas.microsoft.com/office/drawing/2014/main" id="{F9EDB17D-C6C7-19BC-002C-7E26B0B86B38}"/>
              </a:ext>
            </a:extLst>
          </p:cNvPr>
          <p:cNvSpPr txBox="1">
            <a:spLocks noChangeArrowheads="1"/>
          </p:cNvSpPr>
          <p:nvPr/>
        </p:nvSpPr>
        <p:spPr bwMode="auto">
          <a:xfrm>
            <a:off x="3581400" y="1905000"/>
            <a:ext cx="99377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a:solidFill>
                  <a:schemeClr val="tx1"/>
                </a:solidFill>
                <a:latin typeface="Times New Roman" panose="02020603050405020304" pitchFamily="18" charset="0"/>
              </a:defRPr>
            </a:lvl2pPr>
            <a:lvl3pPr marL="1143000" indent="-228600">
              <a:spcBef>
                <a:spcPct val="20000"/>
              </a:spcBef>
              <a:buChar char="•"/>
              <a:defRPr sz="1600">
                <a:solidFill>
                  <a:schemeClr val="tx1"/>
                </a:solidFill>
                <a:latin typeface="Times New Roman" panose="02020603050405020304" pitchFamily="18" charset="0"/>
              </a:defRPr>
            </a:lvl3pPr>
            <a:lvl4pPr marL="1600200" indent="-228600">
              <a:spcBef>
                <a:spcPct val="20000"/>
              </a:spcBef>
              <a:buChar char="–"/>
              <a:defRPr sz="1400">
                <a:solidFill>
                  <a:schemeClr val="tx1"/>
                </a:solidFill>
                <a:latin typeface="Times New Roman" panose="02020603050405020304" pitchFamily="18" charset="0"/>
              </a:defRPr>
            </a:lvl4pPr>
            <a:lvl5pPr marL="2057400" indent="-228600">
              <a:spcBef>
                <a:spcPct val="20000"/>
              </a:spcBef>
              <a:buChar char="»"/>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200">
                <a:solidFill>
                  <a:schemeClr val="tx1"/>
                </a:solidFill>
                <a:latin typeface="Times New Roman" panose="02020603050405020304" pitchFamily="18" charset="0"/>
              </a:defRPr>
            </a:lvl9pPr>
          </a:lstStyle>
          <a:p>
            <a:pPr>
              <a:spcBef>
                <a:spcPct val="0"/>
              </a:spcBef>
              <a:buFontTx/>
              <a:buNone/>
            </a:pPr>
            <a:r>
              <a:rPr lang="en-US" altLang="en-US" sz="1600"/>
              <a:t>Semantic </a:t>
            </a:r>
          </a:p>
          <a:p>
            <a:pPr>
              <a:spcBef>
                <a:spcPct val="0"/>
              </a:spcBef>
              <a:buFontTx/>
              <a:buNone/>
            </a:pPr>
            <a:r>
              <a:rPr lang="en-US" altLang="en-US" sz="1600"/>
              <a:t>Analyzer</a:t>
            </a:r>
          </a:p>
        </p:txBody>
      </p:sp>
      <p:sp>
        <p:nvSpPr>
          <p:cNvPr id="26629" name="Text Box 5">
            <a:extLst>
              <a:ext uri="{FF2B5EF4-FFF2-40B4-BE49-F238E27FC236}">
                <a16:creationId xmlns:a16="http://schemas.microsoft.com/office/drawing/2014/main" id="{DC69F3BA-3708-FF43-2BC9-9E56FCBA1126}"/>
              </a:ext>
            </a:extLst>
          </p:cNvPr>
          <p:cNvSpPr txBox="1">
            <a:spLocks noChangeArrowheads="1"/>
          </p:cNvSpPr>
          <p:nvPr/>
        </p:nvSpPr>
        <p:spPr bwMode="auto">
          <a:xfrm>
            <a:off x="2667000" y="1905000"/>
            <a:ext cx="93027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a:solidFill>
                  <a:schemeClr val="tx1"/>
                </a:solidFill>
                <a:latin typeface="Times New Roman" panose="02020603050405020304" pitchFamily="18" charset="0"/>
              </a:defRPr>
            </a:lvl2pPr>
            <a:lvl3pPr marL="1143000" indent="-228600">
              <a:spcBef>
                <a:spcPct val="20000"/>
              </a:spcBef>
              <a:buChar char="•"/>
              <a:defRPr sz="1600">
                <a:solidFill>
                  <a:schemeClr val="tx1"/>
                </a:solidFill>
                <a:latin typeface="Times New Roman" panose="02020603050405020304" pitchFamily="18" charset="0"/>
              </a:defRPr>
            </a:lvl3pPr>
            <a:lvl4pPr marL="1600200" indent="-228600">
              <a:spcBef>
                <a:spcPct val="20000"/>
              </a:spcBef>
              <a:buChar char="–"/>
              <a:defRPr sz="1400">
                <a:solidFill>
                  <a:schemeClr val="tx1"/>
                </a:solidFill>
                <a:latin typeface="Times New Roman" panose="02020603050405020304" pitchFamily="18" charset="0"/>
              </a:defRPr>
            </a:lvl4pPr>
            <a:lvl5pPr marL="2057400" indent="-228600">
              <a:spcBef>
                <a:spcPct val="20000"/>
              </a:spcBef>
              <a:buChar char="»"/>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200">
                <a:solidFill>
                  <a:schemeClr val="tx1"/>
                </a:solidFill>
                <a:latin typeface="Times New Roman" panose="02020603050405020304" pitchFamily="18" charset="0"/>
              </a:defRPr>
            </a:lvl9pPr>
          </a:lstStyle>
          <a:p>
            <a:pPr>
              <a:spcBef>
                <a:spcPct val="0"/>
              </a:spcBef>
              <a:buFontTx/>
              <a:buNone/>
            </a:pPr>
            <a:r>
              <a:rPr lang="en-US" altLang="en-US" sz="1600"/>
              <a:t>Syntax </a:t>
            </a:r>
          </a:p>
          <a:p>
            <a:pPr>
              <a:spcBef>
                <a:spcPct val="0"/>
              </a:spcBef>
              <a:buFontTx/>
              <a:buNone/>
            </a:pPr>
            <a:r>
              <a:rPr lang="en-US" altLang="en-US" sz="1600"/>
              <a:t>Analyzer</a:t>
            </a:r>
          </a:p>
        </p:txBody>
      </p:sp>
      <p:sp>
        <p:nvSpPr>
          <p:cNvPr id="26630" name="Text Box 6">
            <a:extLst>
              <a:ext uri="{FF2B5EF4-FFF2-40B4-BE49-F238E27FC236}">
                <a16:creationId xmlns:a16="http://schemas.microsoft.com/office/drawing/2014/main" id="{2BBD31D5-9DB9-EF01-6947-2FDB98E03A63}"/>
              </a:ext>
            </a:extLst>
          </p:cNvPr>
          <p:cNvSpPr txBox="1">
            <a:spLocks noChangeArrowheads="1"/>
          </p:cNvSpPr>
          <p:nvPr/>
        </p:nvSpPr>
        <p:spPr bwMode="auto">
          <a:xfrm>
            <a:off x="4648200" y="1905000"/>
            <a:ext cx="1477963"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a:solidFill>
                  <a:schemeClr val="tx1"/>
                </a:solidFill>
                <a:latin typeface="Times New Roman" panose="02020603050405020304" pitchFamily="18" charset="0"/>
              </a:defRPr>
            </a:lvl2pPr>
            <a:lvl3pPr marL="1143000" indent="-228600">
              <a:spcBef>
                <a:spcPct val="20000"/>
              </a:spcBef>
              <a:buChar char="•"/>
              <a:defRPr sz="1600">
                <a:solidFill>
                  <a:schemeClr val="tx1"/>
                </a:solidFill>
                <a:latin typeface="Times New Roman" panose="02020603050405020304" pitchFamily="18" charset="0"/>
              </a:defRPr>
            </a:lvl3pPr>
            <a:lvl4pPr marL="1600200" indent="-228600">
              <a:spcBef>
                <a:spcPct val="20000"/>
              </a:spcBef>
              <a:buChar char="–"/>
              <a:defRPr sz="1400">
                <a:solidFill>
                  <a:schemeClr val="tx1"/>
                </a:solidFill>
                <a:latin typeface="Times New Roman" panose="02020603050405020304" pitchFamily="18" charset="0"/>
              </a:defRPr>
            </a:lvl4pPr>
            <a:lvl5pPr marL="2057400" indent="-228600">
              <a:spcBef>
                <a:spcPct val="20000"/>
              </a:spcBef>
              <a:buChar char="»"/>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200">
                <a:solidFill>
                  <a:schemeClr val="tx1"/>
                </a:solidFill>
                <a:latin typeface="Times New Roman" panose="02020603050405020304" pitchFamily="18" charset="0"/>
              </a:defRPr>
            </a:lvl9pPr>
          </a:lstStyle>
          <a:p>
            <a:pPr>
              <a:spcBef>
                <a:spcPct val="0"/>
              </a:spcBef>
              <a:buFontTx/>
              <a:buNone/>
            </a:pPr>
            <a:r>
              <a:rPr lang="en-US" altLang="en-US" sz="1600" dirty="0"/>
              <a:t>Intermediate</a:t>
            </a:r>
          </a:p>
          <a:p>
            <a:pPr>
              <a:spcBef>
                <a:spcPct val="0"/>
              </a:spcBef>
              <a:buFontTx/>
              <a:buNone/>
            </a:pPr>
            <a:r>
              <a:rPr lang="en-US" altLang="en-US" sz="1600" dirty="0"/>
              <a:t>Code Generator</a:t>
            </a:r>
          </a:p>
        </p:txBody>
      </p:sp>
      <p:sp>
        <p:nvSpPr>
          <p:cNvPr id="26631" name="Text Box 7">
            <a:extLst>
              <a:ext uri="{FF2B5EF4-FFF2-40B4-BE49-F238E27FC236}">
                <a16:creationId xmlns:a16="http://schemas.microsoft.com/office/drawing/2014/main" id="{19856659-65C9-FF68-A210-783C547396FF}"/>
              </a:ext>
            </a:extLst>
          </p:cNvPr>
          <p:cNvSpPr txBox="1">
            <a:spLocks noChangeArrowheads="1"/>
          </p:cNvSpPr>
          <p:nvPr/>
        </p:nvSpPr>
        <p:spPr bwMode="auto">
          <a:xfrm>
            <a:off x="6172200" y="1905000"/>
            <a:ext cx="101123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a:solidFill>
                  <a:schemeClr val="tx1"/>
                </a:solidFill>
                <a:latin typeface="Times New Roman" panose="02020603050405020304" pitchFamily="18" charset="0"/>
              </a:defRPr>
            </a:lvl2pPr>
            <a:lvl3pPr marL="1143000" indent="-228600">
              <a:spcBef>
                <a:spcPct val="20000"/>
              </a:spcBef>
              <a:buChar char="•"/>
              <a:defRPr sz="1600">
                <a:solidFill>
                  <a:schemeClr val="tx1"/>
                </a:solidFill>
                <a:latin typeface="Times New Roman" panose="02020603050405020304" pitchFamily="18" charset="0"/>
              </a:defRPr>
            </a:lvl3pPr>
            <a:lvl4pPr marL="1600200" indent="-228600">
              <a:spcBef>
                <a:spcPct val="20000"/>
              </a:spcBef>
              <a:buChar char="–"/>
              <a:defRPr sz="1400">
                <a:solidFill>
                  <a:schemeClr val="tx1"/>
                </a:solidFill>
                <a:latin typeface="Times New Roman" panose="02020603050405020304" pitchFamily="18" charset="0"/>
              </a:defRPr>
            </a:lvl4pPr>
            <a:lvl5pPr marL="2057400" indent="-228600">
              <a:spcBef>
                <a:spcPct val="20000"/>
              </a:spcBef>
              <a:buChar char="»"/>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200">
                <a:solidFill>
                  <a:schemeClr val="tx1"/>
                </a:solidFill>
                <a:latin typeface="Times New Roman" panose="02020603050405020304" pitchFamily="18" charset="0"/>
              </a:defRPr>
            </a:lvl9pPr>
          </a:lstStyle>
          <a:p>
            <a:pPr>
              <a:spcBef>
                <a:spcPct val="0"/>
              </a:spcBef>
              <a:buFontTx/>
              <a:buNone/>
            </a:pPr>
            <a:r>
              <a:rPr lang="en-US" altLang="en-US" sz="1600"/>
              <a:t>Code </a:t>
            </a:r>
          </a:p>
          <a:p>
            <a:pPr>
              <a:spcBef>
                <a:spcPct val="0"/>
              </a:spcBef>
              <a:buFontTx/>
              <a:buNone/>
            </a:pPr>
            <a:r>
              <a:rPr lang="en-US" altLang="en-US" sz="1600"/>
              <a:t>Optimizer</a:t>
            </a:r>
          </a:p>
        </p:txBody>
      </p:sp>
      <p:sp>
        <p:nvSpPr>
          <p:cNvPr id="26632" name="Text Box 8">
            <a:extLst>
              <a:ext uri="{FF2B5EF4-FFF2-40B4-BE49-F238E27FC236}">
                <a16:creationId xmlns:a16="http://schemas.microsoft.com/office/drawing/2014/main" id="{DB66ACE0-2929-8B33-B4CA-0F69CF698FD5}"/>
              </a:ext>
            </a:extLst>
          </p:cNvPr>
          <p:cNvSpPr txBox="1">
            <a:spLocks noChangeArrowheads="1"/>
          </p:cNvSpPr>
          <p:nvPr/>
        </p:nvSpPr>
        <p:spPr bwMode="auto">
          <a:xfrm>
            <a:off x="7315200" y="1905000"/>
            <a:ext cx="11430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a:solidFill>
                  <a:schemeClr val="tx1"/>
                </a:solidFill>
                <a:latin typeface="Times New Roman" panose="02020603050405020304" pitchFamily="18" charset="0"/>
              </a:defRPr>
            </a:lvl2pPr>
            <a:lvl3pPr marL="1143000" indent="-228600">
              <a:spcBef>
                <a:spcPct val="20000"/>
              </a:spcBef>
              <a:buChar char="•"/>
              <a:defRPr sz="1600">
                <a:solidFill>
                  <a:schemeClr val="tx1"/>
                </a:solidFill>
                <a:latin typeface="Times New Roman" panose="02020603050405020304" pitchFamily="18" charset="0"/>
              </a:defRPr>
            </a:lvl3pPr>
            <a:lvl4pPr marL="1600200" indent="-228600">
              <a:spcBef>
                <a:spcPct val="20000"/>
              </a:spcBef>
              <a:buChar char="–"/>
              <a:defRPr sz="1400">
                <a:solidFill>
                  <a:schemeClr val="tx1"/>
                </a:solidFill>
                <a:latin typeface="Times New Roman" panose="02020603050405020304" pitchFamily="18" charset="0"/>
              </a:defRPr>
            </a:lvl4pPr>
            <a:lvl5pPr marL="2057400" indent="-228600">
              <a:spcBef>
                <a:spcPct val="20000"/>
              </a:spcBef>
              <a:buChar char="»"/>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200">
                <a:solidFill>
                  <a:schemeClr val="tx1"/>
                </a:solidFill>
                <a:latin typeface="Times New Roman" panose="02020603050405020304" pitchFamily="18" charset="0"/>
              </a:defRPr>
            </a:lvl9pPr>
          </a:lstStyle>
          <a:p>
            <a:pPr>
              <a:spcBef>
                <a:spcPct val="0"/>
              </a:spcBef>
              <a:buFontTx/>
              <a:buNone/>
            </a:pPr>
            <a:r>
              <a:rPr lang="en-US" altLang="en-US" sz="1600"/>
              <a:t>Code</a:t>
            </a:r>
          </a:p>
          <a:p>
            <a:pPr>
              <a:spcBef>
                <a:spcPct val="0"/>
              </a:spcBef>
              <a:buFontTx/>
              <a:buNone/>
            </a:pPr>
            <a:r>
              <a:rPr lang="en-US" altLang="en-US" sz="1600"/>
              <a:t>Generator</a:t>
            </a:r>
          </a:p>
        </p:txBody>
      </p:sp>
      <p:sp>
        <p:nvSpPr>
          <p:cNvPr id="26633" name="Text Box 9">
            <a:extLst>
              <a:ext uri="{FF2B5EF4-FFF2-40B4-BE49-F238E27FC236}">
                <a16:creationId xmlns:a16="http://schemas.microsoft.com/office/drawing/2014/main" id="{E67A1D66-191E-A4AE-A075-817A79A3A141}"/>
              </a:ext>
            </a:extLst>
          </p:cNvPr>
          <p:cNvSpPr txBox="1">
            <a:spLocks noChangeArrowheads="1"/>
          </p:cNvSpPr>
          <p:nvPr/>
        </p:nvSpPr>
        <p:spPr bwMode="auto">
          <a:xfrm>
            <a:off x="8686800" y="1930400"/>
            <a:ext cx="827088"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a:solidFill>
                  <a:schemeClr val="tx1"/>
                </a:solidFill>
                <a:latin typeface="Times New Roman" panose="02020603050405020304" pitchFamily="18" charset="0"/>
              </a:defRPr>
            </a:lvl2pPr>
            <a:lvl3pPr marL="1143000" indent="-228600">
              <a:spcBef>
                <a:spcPct val="20000"/>
              </a:spcBef>
              <a:buChar char="•"/>
              <a:defRPr sz="1600">
                <a:solidFill>
                  <a:schemeClr val="tx1"/>
                </a:solidFill>
                <a:latin typeface="Times New Roman" panose="02020603050405020304" pitchFamily="18" charset="0"/>
              </a:defRPr>
            </a:lvl3pPr>
            <a:lvl4pPr marL="1600200" indent="-228600">
              <a:spcBef>
                <a:spcPct val="20000"/>
              </a:spcBef>
              <a:buChar char="–"/>
              <a:defRPr sz="1400">
                <a:solidFill>
                  <a:schemeClr val="tx1"/>
                </a:solidFill>
                <a:latin typeface="Times New Roman" panose="02020603050405020304" pitchFamily="18" charset="0"/>
              </a:defRPr>
            </a:lvl4pPr>
            <a:lvl5pPr marL="2057400" indent="-228600">
              <a:spcBef>
                <a:spcPct val="20000"/>
              </a:spcBef>
              <a:buChar char="»"/>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200">
                <a:solidFill>
                  <a:schemeClr val="tx1"/>
                </a:solidFill>
                <a:latin typeface="Times New Roman" panose="02020603050405020304" pitchFamily="18" charset="0"/>
              </a:defRPr>
            </a:lvl9pPr>
          </a:lstStyle>
          <a:p>
            <a:pPr>
              <a:spcBef>
                <a:spcPct val="0"/>
              </a:spcBef>
              <a:buFontTx/>
              <a:buNone/>
            </a:pPr>
            <a:r>
              <a:rPr lang="en-US" altLang="en-US" sz="1400" i="1"/>
              <a:t>Target</a:t>
            </a:r>
          </a:p>
          <a:p>
            <a:pPr>
              <a:spcBef>
                <a:spcPct val="0"/>
              </a:spcBef>
              <a:buFontTx/>
              <a:buNone/>
            </a:pPr>
            <a:r>
              <a:rPr lang="en-US" altLang="en-US" sz="1400" i="1"/>
              <a:t>Program</a:t>
            </a:r>
          </a:p>
        </p:txBody>
      </p:sp>
      <p:sp>
        <p:nvSpPr>
          <p:cNvPr id="26634" name="Text Box 10">
            <a:extLst>
              <a:ext uri="{FF2B5EF4-FFF2-40B4-BE49-F238E27FC236}">
                <a16:creationId xmlns:a16="http://schemas.microsoft.com/office/drawing/2014/main" id="{996D3975-36A5-239B-0B72-CE90E52BCF9D}"/>
              </a:ext>
            </a:extLst>
          </p:cNvPr>
          <p:cNvSpPr txBox="1">
            <a:spLocks noChangeArrowheads="1"/>
          </p:cNvSpPr>
          <p:nvPr/>
        </p:nvSpPr>
        <p:spPr bwMode="auto">
          <a:xfrm>
            <a:off x="609600" y="1981200"/>
            <a:ext cx="827088"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a:solidFill>
                  <a:schemeClr val="tx1"/>
                </a:solidFill>
                <a:latin typeface="Times New Roman" panose="02020603050405020304" pitchFamily="18" charset="0"/>
              </a:defRPr>
            </a:lvl2pPr>
            <a:lvl3pPr marL="1143000" indent="-228600">
              <a:spcBef>
                <a:spcPct val="20000"/>
              </a:spcBef>
              <a:buChar char="•"/>
              <a:defRPr sz="1600">
                <a:solidFill>
                  <a:schemeClr val="tx1"/>
                </a:solidFill>
                <a:latin typeface="Times New Roman" panose="02020603050405020304" pitchFamily="18" charset="0"/>
              </a:defRPr>
            </a:lvl3pPr>
            <a:lvl4pPr marL="1600200" indent="-228600">
              <a:spcBef>
                <a:spcPct val="20000"/>
              </a:spcBef>
              <a:buChar char="–"/>
              <a:defRPr sz="1400">
                <a:solidFill>
                  <a:schemeClr val="tx1"/>
                </a:solidFill>
                <a:latin typeface="Times New Roman" panose="02020603050405020304" pitchFamily="18" charset="0"/>
              </a:defRPr>
            </a:lvl4pPr>
            <a:lvl5pPr marL="2057400" indent="-228600">
              <a:spcBef>
                <a:spcPct val="20000"/>
              </a:spcBef>
              <a:buChar char="»"/>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200">
                <a:solidFill>
                  <a:schemeClr val="tx1"/>
                </a:solidFill>
                <a:latin typeface="Times New Roman" panose="02020603050405020304" pitchFamily="18" charset="0"/>
              </a:defRPr>
            </a:lvl9pPr>
          </a:lstStyle>
          <a:p>
            <a:pPr>
              <a:spcBef>
                <a:spcPct val="0"/>
              </a:spcBef>
              <a:buFontTx/>
              <a:buNone/>
            </a:pPr>
            <a:r>
              <a:rPr lang="en-US" altLang="en-US" sz="1400" i="1"/>
              <a:t>Source</a:t>
            </a:r>
          </a:p>
          <a:p>
            <a:pPr>
              <a:spcBef>
                <a:spcPct val="0"/>
              </a:spcBef>
              <a:buFontTx/>
              <a:buNone/>
            </a:pPr>
            <a:r>
              <a:rPr lang="en-US" altLang="en-US" sz="1400" i="1"/>
              <a:t>Program</a:t>
            </a:r>
          </a:p>
        </p:txBody>
      </p:sp>
      <p:sp>
        <p:nvSpPr>
          <p:cNvPr id="26635" name="Line 11">
            <a:extLst>
              <a:ext uri="{FF2B5EF4-FFF2-40B4-BE49-F238E27FC236}">
                <a16:creationId xmlns:a16="http://schemas.microsoft.com/office/drawing/2014/main" id="{E9B8326F-8837-A003-BE53-CB239CD58F67}"/>
              </a:ext>
            </a:extLst>
          </p:cNvPr>
          <p:cNvSpPr>
            <a:spLocks noChangeShapeType="1"/>
          </p:cNvSpPr>
          <p:nvPr/>
        </p:nvSpPr>
        <p:spPr bwMode="auto">
          <a:xfrm>
            <a:off x="1447800" y="2209800"/>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6" name="Line 12">
            <a:extLst>
              <a:ext uri="{FF2B5EF4-FFF2-40B4-BE49-F238E27FC236}">
                <a16:creationId xmlns:a16="http://schemas.microsoft.com/office/drawing/2014/main" id="{BD884C39-0CD0-C1EE-9A36-63C059875156}"/>
              </a:ext>
            </a:extLst>
          </p:cNvPr>
          <p:cNvSpPr>
            <a:spLocks noChangeShapeType="1"/>
          </p:cNvSpPr>
          <p:nvPr/>
        </p:nvSpPr>
        <p:spPr bwMode="auto">
          <a:xfrm>
            <a:off x="2438400" y="2209800"/>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7" name="Line 13">
            <a:extLst>
              <a:ext uri="{FF2B5EF4-FFF2-40B4-BE49-F238E27FC236}">
                <a16:creationId xmlns:a16="http://schemas.microsoft.com/office/drawing/2014/main" id="{C18044F4-28B1-E827-E2E8-649E0C57779B}"/>
              </a:ext>
            </a:extLst>
          </p:cNvPr>
          <p:cNvSpPr>
            <a:spLocks noChangeShapeType="1"/>
          </p:cNvSpPr>
          <p:nvPr/>
        </p:nvSpPr>
        <p:spPr bwMode="auto">
          <a:xfrm>
            <a:off x="3505200" y="2209800"/>
            <a:ext cx="152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8" name="Line 14">
            <a:extLst>
              <a:ext uri="{FF2B5EF4-FFF2-40B4-BE49-F238E27FC236}">
                <a16:creationId xmlns:a16="http://schemas.microsoft.com/office/drawing/2014/main" id="{3FBE462C-E2DB-7FB7-B9D6-408477A1CA07}"/>
              </a:ext>
            </a:extLst>
          </p:cNvPr>
          <p:cNvSpPr>
            <a:spLocks noChangeShapeType="1"/>
          </p:cNvSpPr>
          <p:nvPr/>
        </p:nvSpPr>
        <p:spPr bwMode="auto">
          <a:xfrm>
            <a:off x="4495800" y="22098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9" name="Line 15">
            <a:extLst>
              <a:ext uri="{FF2B5EF4-FFF2-40B4-BE49-F238E27FC236}">
                <a16:creationId xmlns:a16="http://schemas.microsoft.com/office/drawing/2014/main" id="{D2DC9415-34C0-A086-735D-63633C440825}"/>
              </a:ext>
            </a:extLst>
          </p:cNvPr>
          <p:cNvSpPr>
            <a:spLocks noChangeShapeType="1"/>
          </p:cNvSpPr>
          <p:nvPr/>
        </p:nvSpPr>
        <p:spPr bwMode="auto">
          <a:xfrm>
            <a:off x="6019800" y="22098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40" name="Line 16">
            <a:extLst>
              <a:ext uri="{FF2B5EF4-FFF2-40B4-BE49-F238E27FC236}">
                <a16:creationId xmlns:a16="http://schemas.microsoft.com/office/drawing/2014/main" id="{F05BFCF3-FDB2-EDBE-E07E-3E4932F58389}"/>
              </a:ext>
            </a:extLst>
          </p:cNvPr>
          <p:cNvSpPr>
            <a:spLocks noChangeShapeType="1"/>
          </p:cNvSpPr>
          <p:nvPr/>
        </p:nvSpPr>
        <p:spPr bwMode="auto">
          <a:xfrm>
            <a:off x="7086600" y="2209800"/>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41" name="Line 17">
            <a:extLst>
              <a:ext uri="{FF2B5EF4-FFF2-40B4-BE49-F238E27FC236}">
                <a16:creationId xmlns:a16="http://schemas.microsoft.com/office/drawing/2014/main" id="{842AD057-874F-33A4-0448-CF8FD8B74B41}"/>
              </a:ext>
            </a:extLst>
          </p:cNvPr>
          <p:cNvSpPr>
            <a:spLocks noChangeShapeType="1"/>
          </p:cNvSpPr>
          <p:nvPr/>
        </p:nvSpPr>
        <p:spPr bwMode="auto">
          <a:xfrm>
            <a:off x="8229600" y="2209800"/>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42" name="Text Box 18">
            <a:extLst>
              <a:ext uri="{FF2B5EF4-FFF2-40B4-BE49-F238E27FC236}">
                <a16:creationId xmlns:a16="http://schemas.microsoft.com/office/drawing/2014/main" id="{262BE175-9F7A-80F5-DF74-6773C54F2C6A}"/>
              </a:ext>
            </a:extLst>
          </p:cNvPr>
          <p:cNvSpPr txBox="1">
            <a:spLocks noChangeArrowheads="1"/>
          </p:cNvSpPr>
          <p:nvPr/>
        </p:nvSpPr>
        <p:spPr bwMode="auto">
          <a:xfrm>
            <a:off x="746125" y="3546475"/>
            <a:ext cx="8612188"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a:solidFill>
                  <a:schemeClr val="tx1"/>
                </a:solidFill>
                <a:latin typeface="Times New Roman" panose="02020603050405020304" pitchFamily="18" charset="0"/>
              </a:defRPr>
            </a:lvl2pPr>
            <a:lvl3pPr marL="1143000" indent="-228600">
              <a:spcBef>
                <a:spcPct val="20000"/>
              </a:spcBef>
              <a:buChar char="•"/>
              <a:defRPr sz="1600">
                <a:solidFill>
                  <a:schemeClr val="tx1"/>
                </a:solidFill>
                <a:latin typeface="Times New Roman" panose="02020603050405020304" pitchFamily="18" charset="0"/>
              </a:defRPr>
            </a:lvl3pPr>
            <a:lvl4pPr marL="1600200" indent="-228600">
              <a:spcBef>
                <a:spcPct val="20000"/>
              </a:spcBef>
              <a:buChar char="–"/>
              <a:defRPr sz="1400">
                <a:solidFill>
                  <a:schemeClr val="tx1"/>
                </a:solidFill>
                <a:latin typeface="Times New Roman" panose="02020603050405020304" pitchFamily="18" charset="0"/>
              </a:defRPr>
            </a:lvl4pPr>
            <a:lvl5pPr marL="2057400" indent="-228600">
              <a:spcBef>
                <a:spcPct val="20000"/>
              </a:spcBef>
              <a:buChar char="»"/>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200">
                <a:solidFill>
                  <a:schemeClr val="tx1"/>
                </a:solidFill>
                <a:latin typeface="Times New Roman" panose="02020603050405020304" pitchFamily="18" charset="0"/>
              </a:defRPr>
            </a:lvl9pPr>
          </a:lstStyle>
          <a:p>
            <a:pPr>
              <a:spcBef>
                <a:spcPct val="0"/>
              </a:spcBef>
            </a:pPr>
            <a:r>
              <a:rPr lang="en-US" altLang="en-US" dirty="0"/>
              <a:t> Each phase transforms the source program from one representation </a:t>
            </a:r>
          </a:p>
          <a:p>
            <a:pPr>
              <a:spcBef>
                <a:spcPct val="0"/>
              </a:spcBef>
              <a:buFontTx/>
              <a:buNone/>
            </a:pPr>
            <a:r>
              <a:rPr lang="en-US" altLang="en-US" dirty="0"/>
              <a:t>  into another representation.</a:t>
            </a:r>
          </a:p>
          <a:p>
            <a:pPr>
              <a:spcBef>
                <a:spcPct val="0"/>
              </a:spcBef>
              <a:buFontTx/>
              <a:buNone/>
            </a:pPr>
            <a:endParaRPr lang="en-US" altLang="en-US" dirty="0"/>
          </a:p>
          <a:p>
            <a:pPr>
              <a:spcBef>
                <a:spcPct val="0"/>
              </a:spcBef>
            </a:pPr>
            <a:r>
              <a:rPr lang="en-US" altLang="en-US" dirty="0"/>
              <a:t> They communicate with error handlers.</a:t>
            </a:r>
          </a:p>
          <a:p>
            <a:pPr>
              <a:spcBef>
                <a:spcPct val="0"/>
              </a:spcBef>
              <a:buFontTx/>
              <a:buNone/>
            </a:pPr>
            <a:endParaRPr lang="en-US" altLang="en-US" dirty="0"/>
          </a:p>
          <a:p>
            <a:pPr>
              <a:spcBef>
                <a:spcPct val="0"/>
              </a:spcBef>
            </a:pPr>
            <a:r>
              <a:rPr lang="en-US" altLang="en-US" dirty="0"/>
              <a:t> They communicate with the symbol table.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Number Placeholder 5">
            <a:extLst>
              <a:ext uri="{FF2B5EF4-FFF2-40B4-BE49-F238E27FC236}">
                <a16:creationId xmlns:a16="http://schemas.microsoft.com/office/drawing/2014/main" id="{5710FD47-E205-7469-F5C8-CFF428AE7B3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a:solidFill>
                  <a:schemeClr val="tx1"/>
                </a:solidFill>
                <a:latin typeface="Times New Roman" panose="02020603050405020304" pitchFamily="18" charset="0"/>
              </a:defRPr>
            </a:lvl2pPr>
            <a:lvl3pPr marL="1143000" indent="-228600">
              <a:spcBef>
                <a:spcPct val="20000"/>
              </a:spcBef>
              <a:buChar char="•"/>
              <a:defRPr sz="1600">
                <a:solidFill>
                  <a:schemeClr val="tx1"/>
                </a:solidFill>
                <a:latin typeface="Times New Roman" panose="02020603050405020304" pitchFamily="18" charset="0"/>
              </a:defRPr>
            </a:lvl3pPr>
            <a:lvl4pPr marL="1600200" indent="-228600">
              <a:spcBef>
                <a:spcPct val="20000"/>
              </a:spcBef>
              <a:buChar char="–"/>
              <a:defRPr sz="1400">
                <a:solidFill>
                  <a:schemeClr val="tx1"/>
                </a:solidFill>
                <a:latin typeface="Times New Roman" panose="02020603050405020304" pitchFamily="18" charset="0"/>
              </a:defRPr>
            </a:lvl4pPr>
            <a:lvl5pPr marL="2057400" indent="-228600">
              <a:spcBef>
                <a:spcPct val="20000"/>
              </a:spcBef>
              <a:buChar char="»"/>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200">
                <a:solidFill>
                  <a:schemeClr val="tx1"/>
                </a:solidFill>
                <a:latin typeface="Times New Roman" panose="02020603050405020304" pitchFamily="18" charset="0"/>
              </a:defRPr>
            </a:lvl9pPr>
          </a:lstStyle>
          <a:p>
            <a:pPr>
              <a:spcBef>
                <a:spcPct val="0"/>
              </a:spcBef>
              <a:buFontTx/>
              <a:buNone/>
            </a:pPr>
            <a:fld id="{1FA2A2FB-67EF-9648-96A2-C7A8DBCAAE98}" type="slidenum">
              <a:rPr lang="en-US" altLang="en-US" sz="800"/>
              <a:pPr>
                <a:spcBef>
                  <a:spcPct val="0"/>
                </a:spcBef>
                <a:buFontTx/>
                <a:buNone/>
              </a:pPr>
              <a:t>23</a:t>
            </a:fld>
            <a:endParaRPr lang="en-US" altLang="en-US" sz="800"/>
          </a:p>
        </p:txBody>
      </p:sp>
      <p:sp>
        <p:nvSpPr>
          <p:cNvPr id="27650" name="Rectangle 2">
            <a:extLst>
              <a:ext uri="{FF2B5EF4-FFF2-40B4-BE49-F238E27FC236}">
                <a16:creationId xmlns:a16="http://schemas.microsoft.com/office/drawing/2014/main" id="{C37EA770-31A3-7688-B4FB-C25889A76E1A}"/>
              </a:ext>
            </a:extLst>
          </p:cNvPr>
          <p:cNvSpPr>
            <a:spLocks noGrp="1" noChangeArrowheads="1"/>
          </p:cNvSpPr>
          <p:nvPr>
            <p:ph type="title"/>
          </p:nvPr>
        </p:nvSpPr>
        <p:spPr/>
        <p:txBody>
          <a:bodyPr/>
          <a:lstStyle/>
          <a:p>
            <a:r>
              <a:rPr lang="en-US" altLang="en-US"/>
              <a:t>Lexical Analyzer</a:t>
            </a:r>
          </a:p>
        </p:txBody>
      </p:sp>
      <p:sp>
        <p:nvSpPr>
          <p:cNvPr id="27651" name="Rectangle 3">
            <a:extLst>
              <a:ext uri="{FF2B5EF4-FFF2-40B4-BE49-F238E27FC236}">
                <a16:creationId xmlns:a16="http://schemas.microsoft.com/office/drawing/2014/main" id="{AA7EC1D7-06C4-A7E8-E6AF-4F1573B08574}"/>
              </a:ext>
            </a:extLst>
          </p:cNvPr>
          <p:cNvSpPr>
            <a:spLocks noGrp="1" noChangeArrowheads="1"/>
          </p:cNvSpPr>
          <p:nvPr>
            <p:ph type="body" idx="1"/>
          </p:nvPr>
        </p:nvSpPr>
        <p:spPr/>
        <p:txBody>
          <a:bodyPr/>
          <a:lstStyle/>
          <a:p>
            <a:pPr>
              <a:lnSpc>
                <a:spcPct val="90000"/>
              </a:lnSpc>
            </a:pPr>
            <a:r>
              <a:rPr lang="en-US" altLang="en-US" b="1"/>
              <a:t>Lexical Analyzer</a:t>
            </a:r>
            <a:r>
              <a:rPr lang="en-US" altLang="en-US"/>
              <a:t> reads the source program character by character and returns the </a:t>
            </a:r>
            <a:r>
              <a:rPr lang="en-US" altLang="en-US" i="1"/>
              <a:t>tokens</a:t>
            </a:r>
            <a:r>
              <a:rPr lang="en-US" altLang="en-US"/>
              <a:t> of the source program.</a:t>
            </a:r>
          </a:p>
          <a:p>
            <a:pPr algn="just">
              <a:lnSpc>
                <a:spcPct val="90000"/>
              </a:lnSpc>
            </a:pPr>
            <a:r>
              <a:rPr lang="en-US" altLang="en-US"/>
              <a:t>A </a:t>
            </a:r>
            <a:r>
              <a:rPr lang="en-US" altLang="en-US" i="1"/>
              <a:t>token</a:t>
            </a:r>
            <a:r>
              <a:rPr lang="en-US" altLang="en-US"/>
              <a:t> describes a pattern of characters having same meaning in the source program. (such as identifiers, operators, keywords, numbers, delimeters and so on)</a:t>
            </a:r>
          </a:p>
          <a:p>
            <a:pPr>
              <a:lnSpc>
                <a:spcPct val="90000"/>
              </a:lnSpc>
              <a:buFontTx/>
              <a:buNone/>
            </a:pPr>
            <a:r>
              <a:rPr lang="en-US" altLang="en-US"/>
              <a:t>	Ex: </a:t>
            </a:r>
            <a:r>
              <a:rPr lang="en-US" altLang="en-US" sz="1800"/>
              <a:t>     newval := oldval + 12         =&gt;   tokens:  	</a:t>
            </a:r>
            <a:r>
              <a:rPr lang="en-US" altLang="en-US" sz="1400"/>
              <a:t>newval  	identifier</a:t>
            </a:r>
          </a:p>
          <a:p>
            <a:pPr>
              <a:lnSpc>
                <a:spcPct val="90000"/>
              </a:lnSpc>
              <a:buFontTx/>
              <a:buNone/>
            </a:pPr>
            <a:r>
              <a:rPr lang="en-US" altLang="en-US" sz="1400"/>
              <a:t>							:= 	assignment operator</a:t>
            </a:r>
          </a:p>
          <a:p>
            <a:pPr>
              <a:lnSpc>
                <a:spcPct val="90000"/>
              </a:lnSpc>
              <a:buFontTx/>
              <a:buNone/>
            </a:pPr>
            <a:r>
              <a:rPr lang="en-US" altLang="en-US" sz="1400"/>
              <a:t>							oldval	identifier</a:t>
            </a:r>
          </a:p>
          <a:p>
            <a:pPr>
              <a:lnSpc>
                <a:spcPct val="90000"/>
              </a:lnSpc>
              <a:buFontTx/>
              <a:buNone/>
            </a:pPr>
            <a:r>
              <a:rPr lang="en-US" altLang="en-US" sz="1400"/>
              <a:t>							+	add operator</a:t>
            </a:r>
          </a:p>
          <a:p>
            <a:pPr>
              <a:lnSpc>
                <a:spcPct val="90000"/>
              </a:lnSpc>
              <a:buFontTx/>
              <a:buNone/>
            </a:pPr>
            <a:r>
              <a:rPr lang="en-US" altLang="en-US" sz="1400"/>
              <a:t>							12	a number</a:t>
            </a:r>
          </a:p>
          <a:p>
            <a:pPr>
              <a:lnSpc>
                <a:spcPct val="90000"/>
              </a:lnSpc>
              <a:buFontTx/>
              <a:buNone/>
            </a:pPr>
            <a:r>
              <a:rPr lang="en-US" altLang="en-US" sz="1400"/>
              <a:t>							</a:t>
            </a:r>
          </a:p>
          <a:p>
            <a:pPr>
              <a:lnSpc>
                <a:spcPct val="90000"/>
              </a:lnSpc>
            </a:pPr>
            <a:r>
              <a:rPr lang="en-US" altLang="en-US"/>
              <a:t>Puts information about identifiers into the symbol table.</a:t>
            </a:r>
          </a:p>
          <a:p>
            <a:pPr>
              <a:lnSpc>
                <a:spcPct val="90000"/>
              </a:lnSpc>
            </a:pPr>
            <a:r>
              <a:rPr lang="en-US" altLang="en-US"/>
              <a:t>Regular expressions are used to describe tokens (lexical constructs).</a:t>
            </a:r>
          </a:p>
          <a:p>
            <a:pPr>
              <a:lnSpc>
                <a:spcPct val="90000"/>
              </a:lnSpc>
            </a:pPr>
            <a:r>
              <a:rPr lang="en-US" altLang="en-US"/>
              <a:t>A (Deterministic) Finite State Automaton can be used in the implementation of a lexical analyzer.</a:t>
            </a:r>
          </a:p>
          <a:p>
            <a:pPr>
              <a:lnSpc>
                <a:spcPct val="90000"/>
              </a:lnSpc>
              <a:buFontTx/>
              <a:buNone/>
            </a:pPr>
            <a:endParaRPr lang="en-US" altLang="en-US" sz="1400"/>
          </a:p>
          <a:p>
            <a:pPr>
              <a:lnSpc>
                <a:spcPct val="90000"/>
              </a:lnSpc>
            </a:pPr>
            <a:endParaRPr lang="en-US" altLang="en-US" sz="14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Number Placeholder 5">
            <a:extLst>
              <a:ext uri="{FF2B5EF4-FFF2-40B4-BE49-F238E27FC236}">
                <a16:creationId xmlns:a16="http://schemas.microsoft.com/office/drawing/2014/main" id="{6F9FFB61-3429-F3D7-849C-71D71CA784F5}"/>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a:solidFill>
                  <a:schemeClr val="tx1"/>
                </a:solidFill>
                <a:latin typeface="Times New Roman" panose="02020603050405020304" pitchFamily="18" charset="0"/>
              </a:defRPr>
            </a:lvl2pPr>
            <a:lvl3pPr marL="1143000" indent="-228600">
              <a:spcBef>
                <a:spcPct val="20000"/>
              </a:spcBef>
              <a:buChar char="•"/>
              <a:defRPr sz="1600">
                <a:solidFill>
                  <a:schemeClr val="tx1"/>
                </a:solidFill>
                <a:latin typeface="Times New Roman" panose="02020603050405020304" pitchFamily="18" charset="0"/>
              </a:defRPr>
            </a:lvl3pPr>
            <a:lvl4pPr marL="1600200" indent="-228600">
              <a:spcBef>
                <a:spcPct val="20000"/>
              </a:spcBef>
              <a:buChar char="–"/>
              <a:defRPr sz="1400">
                <a:solidFill>
                  <a:schemeClr val="tx1"/>
                </a:solidFill>
                <a:latin typeface="Times New Roman" panose="02020603050405020304" pitchFamily="18" charset="0"/>
              </a:defRPr>
            </a:lvl4pPr>
            <a:lvl5pPr marL="2057400" indent="-228600">
              <a:spcBef>
                <a:spcPct val="20000"/>
              </a:spcBef>
              <a:buChar char="»"/>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200">
                <a:solidFill>
                  <a:schemeClr val="tx1"/>
                </a:solidFill>
                <a:latin typeface="Times New Roman" panose="02020603050405020304" pitchFamily="18" charset="0"/>
              </a:defRPr>
            </a:lvl9pPr>
          </a:lstStyle>
          <a:p>
            <a:pPr>
              <a:spcBef>
                <a:spcPct val="0"/>
              </a:spcBef>
              <a:buFontTx/>
              <a:buNone/>
            </a:pPr>
            <a:fld id="{0385FFC9-940B-0240-B189-C8FBB3A349C7}" type="slidenum">
              <a:rPr lang="en-US" altLang="en-US" sz="800"/>
              <a:pPr>
                <a:spcBef>
                  <a:spcPct val="0"/>
                </a:spcBef>
                <a:buFontTx/>
                <a:buNone/>
              </a:pPr>
              <a:t>24</a:t>
            </a:fld>
            <a:endParaRPr lang="en-US" altLang="en-US" sz="800"/>
          </a:p>
        </p:txBody>
      </p:sp>
      <p:sp>
        <p:nvSpPr>
          <p:cNvPr id="28674" name="Rectangle 2">
            <a:extLst>
              <a:ext uri="{FF2B5EF4-FFF2-40B4-BE49-F238E27FC236}">
                <a16:creationId xmlns:a16="http://schemas.microsoft.com/office/drawing/2014/main" id="{7637F8B6-2DCE-ACAF-BD7E-0E9CC032FB25}"/>
              </a:ext>
            </a:extLst>
          </p:cNvPr>
          <p:cNvSpPr>
            <a:spLocks noGrp="1" noChangeArrowheads="1"/>
          </p:cNvSpPr>
          <p:nvPr>
            <p:ph type="title"/>
          </p:nvPr>
        </p:nvSpPr>
        <p:spPr/>
        <p:txBody>
          <a:bodyPr/>
          <a:lstStyle/>
          <a:p>
            <a:r>
              <a:rPr lang="en-US" altLang="en-US"/>
              <a:t>Syntax Analyzer</a:t>
            </a:r>
          </a:p>
        </p:txBody>
      </p:sp>
      <p:sp>
        <p:nvSpPr>
          <p:cNvPr id="28675" name="Rectangle 3">
            <a:extLst>
              <a:ext uri="{FF2B5EF4-FFF2-40B4-BE49-F238E27FC236}">
                <a16:creationId xmlns:a16="http://schemas.microsoft.com/office/drawing/2014/main" id="{ECBB6AEA-B3BD-F22A-7CC6-D627694F719F}"/>
              </a:ext>
            </a:extLst>
          </p:cNvPr>
          <p:cNvSpPr>
            <a:spLocks noGrp="1" noChangeArrowheads="1"/>
          </p:cNvSpPr>
          <p:nvPr>
            <p:ph type="body" idx="1"/>
          </p:nvPr>
        </p:nvSpPr>
        <p:spPr/>
        <p:txBody>
          <a:bodyPr/>
          <a:lstStyle/>
          <a:p>
            <a:r>
              <a:rPr lang="en-US" altLang="en-US"/>
              <a:t>A </a:t>
            </a:r>
            <a:r>
              <a:rPr lang="en-US" altLang="en-US" b="1"/>
              <a:t>Syntax Analyzer</a:t>
            </a:r>
            <a:r>
              <a:rPr lang="en-US" altLang="en-US"/>
              <a:t> creates the syntactic structure (generally a parse tree) of the given program.</a:t>
            </a:r>
          </a:p>
          <a:p>
            <a:r>
              <a:rPr lang="en-US" altLang="en-US"/>
              <a:t>A syntax analyzer is also called as a </a:t>
            </a:r>
            <a:r>
              <a:rPr lang="en-US" altLang="en-US" b="1"/>
              <a:t>parser</a:t>
            </a:r>
            <a:r>
              <a:rPr lang="en-US" altLang="en-US"/>
              <a:t>.</a:t>
            </a:r>
          </a:p>
          <a:p>
            <a:r>
              <a:rPr lang="en-US" altLang="en-US"/>
              <a:t>A </a:t>
            </a:r>
            <a:r>
              <a:rPr lang="en-US" altLang="en-US" b="1"/>
              <a:t>parse tree</a:t>
            </a:r>
            <a:r>
              <a:rPr lang="en-US" altLang="en-US"/>
              <a:t> describes a syntactic structure.</a:t>
            </a:r>
          </a:p>
          <a:p>
            <a:pPr>
              <a:buFontTx/>
              <a:buNone/>
            </a:pPr>
            <a:r>
              <a:rPr lang="en-US" altLang="en-US"/>
              <a:t>	</a:t>
            </a:r>
            <a:r>
              <a:rPr lang="en-US" altLang="en-US" sz="1600"/>
              <a:t>		assgstmt</a:t>
            </a:r>
          </a:p>
          <a:p>
            <a:pPr>
              <a:buFontTx/>
              <a:buNone/>
            </a:pPr>
            <a:r>
              <a:rPr lang="en-US" altLang="en-US" sz="1600"/>
              <a:t>		</a:t>
            </a:r>
          </a:p>
          <a:p>
            <a:pPr>
              <a:buFontTx/>
              <a:buNone/>
            </a:pPr>
            <a:r>
              <a:rPr lang="en-US" altLang="en-US" sz="1600"/>
              <a:t>		identifier	     := 	expression</a:t>
            </a:r>
          </a:p>
          <a:p>
            <a:pPr>
              <a:buFontTx/>
              <a:buNone/>
            </a:pPr>
            <a:endParaRPr lang="en-US" altLang="en-US" sz="1600"/>
          </a:p>
          <a:p>
            <a:pPr>
              <a:buFontTx/>
              <a:buNone/>
            </a:pPr>
            <a:r>
              <a:rPr lang="en-US" altLang="en-US" sz="1600"/>
              <a:t>		newval	         expression     +        expression</a:t>
            </a:r>
          </a:p>
          <a:p>
            <a:pPr>
              <a:buFontTx/>
              <a:buNone/>
            </a:pPr>
            <a:endParaRPr lang="en-US" altLang="en-US" sz="1600"/>
          </a:p>
          <a:p>
            <a:pPr>
              <a:buFontTx/>
              <a:buNone/>
            </a:pPr>
            <a:r>
              <a:rPr lang="en-US" altLang="en-US" sz="1600"/>
              <a:t>			          identifier 	      number</a:t>
            </a:r>
          </a:p>
          <a:p>
            <a:pPr>
              <a:buFontTx/>
              <a:buNone/>
            </a:pPr>
            <a:endParaRPr lang="en-US" altLang="en-US" sz="1600"/>
          </a:p>
          <a:p>
            <a:pPr>
              <a:buFontTx/>
              <a:buNone/>
            </a:pPr>
            <a:r>
              <a:rPr lang="en-US" altLang="en-US" sz="1600"/>
              <a:t>			          oldval                           12</a:t>
            </a:r>
          </a:p>
          <a:p>
            <a:pPr>
              <a:buFontTx/>
              <a:buNone/>
            </a:pPr>
            <a:r>
              <a:rPr lang="en-US" altLang="en-US" sz="1600"/>
              <a:t>				</a:t>
            </a:r>
            <a:endParaRPr lang="en-US" altLang="en-US"/>
          </a:p>
        </p:txBody>
      </p:sp>
      <p:sp>
        <p:nvSpPr>
          <p:cNvPr id="28676" name="Line 4">
            <a:extLst>
              <a:ext uri="{FF2B5EF4-FFF2-40B4-BE49-F238E27FC236}">
                <a16:creationId xmlns:a16="http://schemas.microsoft.com/office/drawing/2014/main" id="{6049A25D-FFDA-BD57-57FD-8B5CE837FE80}"/>
              </a:ext>
            </a:extLst>
          </p:cNvPr>
          <p:cNvSpPr>
            <a:spLocks noChangeShapeType="1"/>
          </p:cNvSpPr>
          <p:nvPr/>
        </p:nvSpPr>
        <p:spPr bwMode="auto">
          <a:xfrm flipH="1">
            <a:off x="1752600" y="3276600"/>
            <a:ext cx="838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77" name="Line 5">
            <a:extLst>
              <a:ext uri="{FF2B5EF4-FFF2-40B4-BE49-F238E27FC236}">
                <a16:creationId xmlns:a16="http://schemas.microsoft.com/office/drawing/2014/main" id="{E16C443F-2111-D1CC-D2C6-9438F59911A2}"/>
              </a:ext>
            </a:extLst>
          </p:cNvPr>
          <p:cNvSpPr>
            <a:spLocks noChangeShapeType="1"/>
          </p:cNvSpPr>
          <p:nvPr/>
        </p:nvSpPr>
        <p:spPr bwMode="auto">
          <a:xfrm>
            <a:off x="2590800" y="32766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78" name="Line 6">
            <a:extLst>
              <a:ext uri="{FF2B5EF4-FFF2-40B4-BE49-F238E27FC236}">
                <a16:creationId xmlns:a16="http://schemas.microsoft.com/office/drawing/2014/main" id="{C04943FA-9D63-FE0A-E027-CDAE12A652AE}"/>
              </a:ext>
            </a:extLst>
          </p:cNvPr>
          <p:cNvSpPr>
            <a:spLocks noChangeShapeType="1"/>
          </p:cNvSpPr>
          <p:nvPr/>
        </p:nvSpPr>
        <p:spPr bwMode="auto">
          <a:xfrm>
            <a:off x="2590800" y="3276600"/>
            <a:ext cx="9906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79" name="Line 7">
            <a:extLst>
              <a:ext uri="{FF2B5EF4-FFF2-40B4-BE49-F238E27FC236}">
                <a16:creationId xmlns:a16="http://schemas.microsoft.com/office/drawing/2014/main" id="{06A5DC9F-6DDE-E061-7EAD-10CD3A432A1A}"/>
              </a:ext>
            </a:extLst>
          </p:cNvPr>
          <p:cNvSpPr>
            <a:spLocks noChangeShapeType="1"/>
          </p:cNvSpPr>
          <p:nvPr/>
        </p:nvSpPr>
        <p:spPr bwMode="auto">
          <a:xfrm>
            <a:off x="1676400" y="38862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0" name="Line 8">
            <a:extLst>
              <a:ext uri="{FF2B5EF4-FFF2-40B4-BE49-F238E27FC236}">
                <a16:creationId xmlns:a16="http://schemas.microsoft.com/office/drawing/2014/main" id="{856B1FA6-7455-C56D-F2C4-10D9E2436369}"/>
              </a:ext>
            </a:extLst>
          </p:cNvPr>
          <p:cNvSpPr>
            <a:spLocks noChangeShapeType="1"/>
          </p:cNvSpPr>
          <p:nvPr/>
        </p:nvSpPr>
        <p:spPr bwMode="auto">
          <a:xfrm flipH="1">
            <a:off x="3048000" y="3886200"/>
            <a:ext cx="6096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1" name="Line 9">
            <a:extLst>
              <a:ext uri="{FF2B5EF4-FFF2-40B4-BE49-F238E27FC236}">
                <a16:creationId xmlns:a16="http://schemas.microsoft.com/office/drawing/2014/main" id="{42DABF09-F8D7-1971-61B7-4D929BB1C52A}"/>
              </a:ext>
            </a:extLst>
          </p:cNvPr>
          <p:cNvSpPr>
            <a:spLocks noChangeShapeType="1"/>
          </p:cNvSpPr>
          <p:nvPr/>
        </p:nvSpPr>
        <p:spPr bwMode="auto">
          <a:xfrm>
            <a:off x="3657600" y="3886200"/>
            <a:ext cx="3048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2" name="Line 10">
            <a:extLst>
              <a:ext uri="{FF2B5EF4-FFF2-40B4-BE49-F238E27FC236}">
                <a16:creationId xmlns:a16="http://schemas.microsoft.com/office/drawing/2014/main" id="{D94CBEC2-4340-D988-255F-F7C2D0F31AA8}"/>
              </a:ext>
            </a:extLst>
          </p:cNvPr>
          <p:cNvSpPr>
            <a:spLocks noChangeShapeType="1"/>
          </p:cNvSpPr>
          <p:nvPr/>
        </p:nvSpPr>
        <p:spPr bwMode="auto">
          <a:xfrm>
            <a:off x="3657600" y="3886200"/>
            <a:ext cx="10668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3" name="Line 11">
            <a:extLst>
              <a:ext uri="{FF2B5EF4-FFF2-40B4-BE49-F238E27FC236}">
                <a16:creationId xmlns:a16="http://schemas.microsoft.com/office/drawing/2014/main" id="{034F9635-1FA2-5111-5C30-019C375DD5DA}"/>
              </a:ext>
            </a:extLst>
          </p:cNvPr>
          <p:cNvSpPr>
            <a:spLocks noChangeShapeType="1"/>
          </p:cNvSpPr>
          <p:nvPr/>
        </p:nvSpPr>
        <p:spPr bwMode="auto">
          <a:xfrm>
            <a:off x="3124200" y="44958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4" name="Line 12">
            <a:extLst>
              <a:ext uri="{FF2B5EF4-FFF2-40B4-BE49-F238E27FC236}">
                <a16:creationId xmlns:a16="http://schemas.microsoft.com/office/drawing/2014/main" id="{DD06F2CD-61BD-CCAC-C985-0431C3B2D299}"/>
              </a:ext>
            </a:extLst>
          </p:cNvPr>
          <p:cNvSpPr>
            <a:spLocks noChangeShapeType="1"/>
          </p:cNvSpPr>
          <p:nvPr/>
        </p:nvSpPr>
        <p:spPr bwMode="auto">
          <a:xfrm>
            <a:off x="3124200" y="50292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5" name="Line 13">
            <a:extLst>
              <a:ext uri="{FF2B5EF4-FFF2-40B4-BE49-F238E27FC236}">
                <a16:creationId xmlns:a16="http://schemas.microsoft.com/office/drawing/2014/main" id="{4C4880E0-32AC-D6FF-C40D-CD0431276BC7}"/>
              </a:ext>
            </a:extLst>
          </p:cNvPr>
          <p:cNvSpPr>
            <a:spLocks noChangeShapeType="1"/>
          </p:cNvSpPr>
          <p:nvPr/>
        </p:nvSpPr>
        <p:spPr bwMode="auto">
          <a:xfrm>
            <a:off x="4724400" y="44958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6" name="Line 14">
            <a:extLst>
              <a:ext uri="{FF2B5EF4-FFF2-40B4-BE49-F238E27FC236}">
                <a16:creationId xmlns:a16="http://schemas.microsoft.com/office/drawing/2014/main" id="{0C6F43A7-4107-12A3-6401-D0BF442C431D}"/>
              </a:ext>
            </a:extLst>
          </p:cNvPr>
          <p:cNvSpPr>
            <a:spLocks noChangeShapeType="1"/>
          </p:cNvSpPr>
          <p:nvPr/>
        </p:nvSpPr>
        <p:spPr bwMode="auto">
          <a:xfrm>
            <a:off x="4724400" y="50292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7" name="Text Box 15">
            <a:extLst>
              <a:ext uri="{FF2B5EF4-FFF2-40B4-BE49-F238E27FC236}">
                <a16:creationId xmlns:a16="http://schemas.microsoft.com/office/drawing/2014/main" id="{00818730-C4E5-8661-0317-BDC4C14418FB}"/>
              </a:ext>
            </a:extLst>
          </p:cNvPr>
          <p:cNvSpPr txBox="1">
            <a:spLocks noChangeArrowheads="1"/>
          </p:cNvSpPr>
          <p:nvPr/>
        </p:nvSpPr>
        <p:spPr bwMode="auto">
          <a:xfrm>
            <a:off x="5791200" y="3657600"/>
            <a:ext cx="3733800"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a:solidFill>
                  <a:schemeClr val="tx1"/>
                </a:solidFill>
                <a:latin typeface="Times New Roman" panose="02020603050405020304" pitchFamily="18" charset="0"/>
              </a:defRPr>
            </a:lvl2pPr>
            <a:lvl3pPr marL="1143000" indent="-228600">
              <a:spcBef>
                <a:spcPct val="20000"/>
              </a:spcBef>
              <a:buChar char="•"/>
              <a:defRPr sz="1600">
                <a:solidFill>
                  <a:schemeClr val="tx1"/>
                </a:solidFill>
                <a:latin typeface="Times New Roman" panose="02020603050405020304" pitchFamily="18" charset="0"/>
              </a:defRPr>
            </a:lvl3pPr>
            <a:lvl4pPr marL="1600200" indent="-228600">
              <a:spcBef>
                <a:spcPct val="20000"/>
              </a:spcBef>
              <a:buChar char="–"/>
              <a:defRPr sz="1400">
                <a:solidFill>
                  <a:schemeClr val="tx1"/>
                </a:solidFill>
                <a:latin typeface="Times New Roman" panose="02020603050405020304" pitchFamily="18" charset="0"/>
              </a:defRPr>
            </a:lvl4pPr>
            <a:lvl5pPr marL="2057400" indent="-228600">
              <a:spcBef>
                <a:spcPct val="20000"/>
              </a:spcBef>
              <a:buChar char="»"/>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200">
                <a:solidFill>
                  <a:schemeClr val="tx1"/>
                </a:solidFill>
                <a:latin typeface="Times New Roman" panose="02020603050405020304" pitchFamily="18" charset="0"/>
              </a:defRPr>
            </a:lvl9pPr>
          </a:lstStyle>
          <a:p>
            <a:pPr>
              <a:spcBef>
                <a:spcPct val="0"/>
              </a:spcBef>
            </a:pPr>
            <a:r>
              <a:rPr lang="en-US" altLang="en-US" sz="1600"/>
              <a:t>  In a parse tree, all terminals are at leaves.</a:t>
            </a:r>
          </a:p>
          <a:p>
            <a:pPr>
              <a:spcBef>
                <a:spcPct val="0"/>
              </a:spcBef>
            </a:pPr>
            <a:endParaRPr lang="en-US" altLang="en-US" sz="1600"/>
          </a:p>
          <a:p>
            <a:pPr>
              <a:spcBef>
                <a:spcPct val="0"/>
              </a:spcBef>
            </a:pPr>
            <a:r>
              <a:rPr lang="en-US" altLang="en-US" sz="1600"/>
              <a:t>  All inner nodes are non-terminals in </a:t>
            </a:r>
          </a:p>
          <a:p>
            <a:pPr>
              <a:spcBef>
                <a:spcPct val="0"/>
              </a:spcBef>
              <a:buFontTx/>
              <a:buNone/>
            </a:pPr>
            <a:r>
              <a:rPr lang="en-US" altLang="en-US" sz="1600"/>
              <a:t>   a context free grammar.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Number Placeholder 5">
            <a:extLst>
              <a:ext uri="{FF2B5EF4-FFF2-40B4-BE49-F238E27FC236}">
                <a16:creationId xmlns:a16="http://schemas.microsoft.com/office/drawing/2014/main" id="{28E74F4C-5A3E-A7D6-A297-340CDF520141}"/>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a:solidFill>
                  <a:schemeClr val="tx1"/>
                </a:solidFill>
                <a:latin typeface="Times New Roman" panose="02020603050405020304" pitchFamily="18" charset="0"/>
              </a:defRPr>
            </a:lvl2pPr>
            <a:lvl3pPr marL="1143000" indent="-228600">
              <a:spcBef>
                <a:spcPct val="20000"/>
              </a:spcBef>
              <a:buChar char="•"/>
              <a:defRPr sz="1600">
                <a:solidFill>
                  <a:schemeClr val="tx1"/>
                </a:solidFill>
                <a:latin typeface="Times New Roman" panose="02020603050405020304" pitchFamily="18" charset="0"/>
              </a:defRPr>
            </a:lvl3pPr>
            <a:lvl4pPr marL="1600200" indent="-228600">
              <a:spcBef>
                <a:spcPct val="20000"/>
              </a:spcBef>
              <a:buChar char="–"/>
              <a:defRPr sz="1400">
                <a:solidFill>
                  <a:schemeClr val="tx1"/>
                </a:solidFill>
                <a:latin typeface="Times New Roman" panose="02020603050405020304" pitchFamily="18" charset="0"/>
              </a:defRPr>
            </a:lvl4pPr>
            <a:lvl5pPr marL="2057400" indent="-228600">
              <a:spcBef>
                <a:spcPct val="20000"/>
              </a:spcBef>
              <a:buChar char="»"/>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200">
                <a:solidFill>
                  <a:schemeClr val="tx1"/>
                </a:solidFill>
                <a:latin typeface="Times New Roman" panose="02020603050405020304" pitchFamily="18" charset="0"/>
              </a:defRPr>
            </a:lvl9pPr>
          </a:lstStyle>
          <a:p>
            <a:pPr>
              <a:spcBef>
                <a:spcPct val="0"/>
              </a:spcBef>
              <a:buFontTx/>
              <a:buNone/>
            </a:pPr>
            <a:fld id="{84C90C02-115A-3C4D-B390-7C0A8F2EB76C}" type="slidenum">
              <a:rPr lang="en-US" altLang="en-US" sz="800"/>
              <a:pPr>
                <a:spcBef>
                  <a:spcPct val="0"/>
                </a:spcBef>
                <a:buFontTx/>
                <a:buNone/>
              </a:pPr>
              <a:t>25</a:t>
            </a:fld>
            <a:endParaRPr lang="en-US" altLang="en-US" sz="800"/>
          </a:p>
        </p:txBody>
      </p:sp>
      <p:sp>
        <p:nvSpPr>
          <p:cNvPr id="29698" name="Rectangle 1026">
            <a:extLst>
              <a:ext uri="{FF2B5EF4-FFF2-40B4-BE49-F238E27FC236}">
                <a16:creationId xmlns:a16="http://schemas.microsoft.com/office/drawing/2014/main" id="{B4ABC84F-4306-7F6A-A9A2-C407E47E48B1}"/>
              </a:ext>
            </a:extLst>
          </p:cNvPr>
          <p:cNvSpPr>
            <a:spLocks noGrp="1" noChangeArrowheads="1"/>
          </p:cNvSpPr>
          <p:nvPr>
            <p:ph type="title"/>
          </p:nvPr>
        </p:nvSpPr>
        <p:spPr/>
        <p:txBody>
          <a:bodyPr/>
          <a:lstStyle/>
          <a:p>
            <a:r>
              <a:rPr lang="en-US" altLang="en-US"/>
              <a:t>Syntax Analyzer (CFG)</a:t>
            </a:r>
          </a:p>
        </p:txBody>
      </p:sp>
      <p:sp>
        <p:nvSpPr>
          <p:cNvPr id="29699" name="Rectangle 1027">
            <a:extLst>
              <a:ext uri="{FF2B5EF4-FFF2-40B4-BE49-F238E27FC236}">
                <a16:creationId xmlns:a16="http://schemas.microsoft.com/office/drawing/2014/main" id="{615B7A0D-BFE7-D01A-AE0C-7B25B737A932}"/>
              </a:ext>
            </a:extLst>
          </p:cNvPr>
          <p:cNvSpPr>
            <a:spLocks noGrp="1" noChangeArrowheads="1"/>
          </p:cNvSpPr>
          <p:nvPr>
            <p:ph type="body" idx="1"/>
          </p:nvPr>
        </p:nvSpPr>
        <p:spPr/>
        <p:txBody>
          <a:bodyPr/>
          <a:lstStyle/>
          <a:p>
            <a:r>
              <a:rPr lang="en-US" altLang="en-US"/>
              <a:t>The syntax of a language is specified by a </a:t>
            </a:r>
            <a:r>
              <a:rPr lang="en-US" altLang="en-US" b="1"/>
              <a:t>context free grammar</a:t>
            </a:r>
            <a:r>
              <a:rPr lang="en-US" altLang="en-US"/>
              <a:t> (CFG).</a:t>
            </a:r>
          </a:p>
          <a:p>
            <a:r>
              <a:rPr lang="en-US" altLang="en-US"/>
              <a:t>The rules in a CFG are mostly recursive.</a:t>
            </a:r>
          </a:p>
          <a:p>
            <a:r>
              <a:rPr lang="en-US" altLang="en-US"/>
              <a:t>A syntax analyzer checks whether a given program satisfies the rules implied by a CFG or not.</a:t>
            </a:r>
          </a:p>
          <a:p>
            <a:pPr lvl="1"/>
            <a:r>
              <a:rPr lang="en-US" altLang="en-US"/>
              <a:t>If it satisfies, the syntax analyzer creates a parse tree for the given program.</a:t>
            </a:r>
          </a:p>
          <a:p>
            <a:endParaRPr lang="en-US" altLang="en-US"/>
          </a:p>
          <a:p>
            <a:r>
              <a:rPr lang="en-US" altLang="en-US"/>
              <a:t>Ex: </a:t>
            </a:r>
            <a:r>
              <a:rPr lang="en-US" altLang="en-US" sz="1600"/>
              <a:t>We use BNF (Backus Naur Form) to specify a CFG</a:t>
            </a:r>
          </a:p>
          <a:p>
            <a:pPr>
              <a:buFontTx/>
              <a:buNone/>
            </a:pPr>
            <a:r>
              <a:rPr lang="en-US" altLang="en-US"/>
              <a:t>		</a:t>
            </a:r>
            <a:r>
              <a:rPr lang="en-US" altLang="en-US" sz="1600"/>
              <a:t>assgstmt     -&gt;  identifier  := expression</a:t>
            </a:r>
          </a:p>
          <a:p>
            <a:pPr>
              <a:buFontTx/>
              <a:buNone/>
            </a:pPr>
            <a:r>
              <a:rPr lang="en-US" altLang="en-US" sz="1600"/>
              <a:t>		expression  -&gt;  identifier</a:t>
            </a:r>
          </a:p>
          <a:p>
            <a:pPr>
              <a:buFontTx/>
              <a:buNone/>
            </a:pPr>
            <a:r>
              <a:rPr lang="en-US" altLang="en-US" sz="1600"/>
              <a:t>		expression  -&gt;  number</a:t>
            </a:r>
          </a:p>
          <a:p>
            <a:pPr>
              <a:buFontTx/>
              <a:buNone/>
            </a:pPr>
            <a:r>
              <a:rPr lang="en-US" altLang="en-US" sz="1600"/>
              <a:t>		expression  -&gt;  expression  +  expression</a:t>
            </a:r>
            <a:endParaRPr lang="en-U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Number Placeholder 5">
            <a:extLst>
              <a:ext uri="{FF2B5EF4-FFF2-40B4-BE49-F238E27FC236}">
                <a16:creationId xmlns:a16="http://schemas.microsoft.com/office/drawing/2014/main" id="{B4E94E2A-81D5-4BC8-0812-5D1F5908D51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a:solidFill>
                  <a:schemeClr val="tx1"/>
                </a:solidFill>
                <a:latin typeface="Times New Roman" panose="02020603050405020304" pitchFamily="18" charset="0"/>
              </a:defRPr>
            </a:lvl2pPr>
            <a:lvl3pPr marL="1143000" indent="-228600">
              <a:spcBef>
                <a:spcPct val="20000"/>
              </a:spcBef>
              <a:buChar char="•"/>
              <a:defRPr sz="1600">
                <a:solidFill>
                  <a:schemeClr val="tx1"/>
                </a:solidFill>
                <a:latin typeface="Times New Roman" panose="02020603050405020304" pitchFamily="18" charset="0"/>
              </a:defRPr>
            </a:lvl3pPr>
            <a:lvl4pPr marL="1600200" indent="-228600">
              <a:spcBef>
                <a:spcPct val="20000"/>
              </a:spcBef>
              <a:buChar char="–"/>
              <a:defRPr sz="1400">
                <a:solidFill>
                  <a:schemeClr val="tx1"/>
                </a:solidFill>
                <a:latin typeface="Times New Roman" panose="02020603050405020304" pitchFamily="18" charset="0"/>
              </a:defRPr>
            </a:lvl4pPr>
            <a:lvl5pPr marL="2057400" indent="-228600">
              <a:spcBef>
                <a:spcPct val="20000"/>
              </a:spcBef>
              <a:buChar char="»"/>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200">
                <a:solidFill>
                  <a:schemeClr val="tx1"/>
                </a:solidFill>
                <a:latin typeface="Times New Roman" panose="02020603050405020304" pitchFamily="18" charset="0"/>
              </a:defRPr>
            </a:lvl9pPr>
          </a:lstStyle>
          <a:p>
            <a:pPr>
              <a:spcBef>
                <a:spcPct val="0"/>
              </a:spcBef>
              <a:buFontTx/>
              <a:buNone/>
            </a:pPr>
            <a:fld id="{72224F70-2761-0841-AA35-1C48E7F909ED}" type="slidenum">
              <a:rPr lang="en-US" altLang="en-US" sz="800"/>
              <a:pPr>
                <a:spcBef>
                  <a:spcPct val="0"/>
                </a:spcBef>
                <a:buFontTx/>
                <a:buNone/>
              </a:pPr>
              <a:t>26</a:t>
            </a:fld>
            <a:endParaRPr lang="en-US" altLang="en-US" sz="800"/>
          </a:p>
        </p:txBody>
      </p:sp>
      <p:sp>
        <p:nvSpPr>
          <p:cNvPr id="30722" name="Rectangle 2">
            <a:extLst>
              <a:ext uri="{FF2B5EF4-FFF2-40B4-BE49-F238E27FC236}">
                <a16:creationId xmlns:a16="http://schemas.microsoft.com/office/drawing/2014/main" id="{E1AB2137-F07F-D28F-1D77-A36B42A513F3}"/>
              </a:ext>
            </a:extLst>
          </p:cNvPr>
          <p:cNvSpPr>
            <a:spLocks noGrp="1" noChangeArrowheads="1"/>
          </p:cNvSpPr>
          <p:nvPr>
            <p:ph type="title"/>
          </p:nvPr>
        </p:nvSpPr>
        <p:spPr/>
        <p:txBody>
          <a:bodyPr/>
          <a:lstStyle/>
          <a:p>
            <a:r>
              <a:rPr lang="en-US" altLang="en-US"/>
              <a:t>Syntax Analyzer versus Lexical Analyzer</a:t>
            </a:r>
          </a:p>
        </p:txBody>
      </p:sp>
      <p:sp>
        <p:nvSpPr>
          <p:cNvPr id="30723" name="Rectangle 3">
            <a:extLst>
              <a:ext uri="{FF2B5EF4-FFF2-40B4-BE49-F238E27FC236}">
                <a16:creationId xmlns:a16="http://schemas.microsoft.com/office/drawing/2014/main" id="{56B4D684-FDE6-49C1-B948-62741B3A4987}"/>
              </a:ext>
            </a:extLst>
          </p:cNvPr>
          <p:cNvSpPr>
            <a:spLocks noGrp="1" noChangeArrowheads="1"/>
          </p:cNvSpPr>
          <p:nvPr>
            <p:ph type="body" idx="1"/>
          </p:nvPr>
        </p:nvSpPr>
        <p:spPr/>
        <p:txBody>
          <a:bodyPr/>
          <a:lstStyle/>
          <a:p>
            <a:r>
              <a:rPr lang="en-US" altLang="en-US"/>
              <a:t>Which constructs of a program should be recognized by the lexical analyzer, and which ones by the syntax analyzer?</a:t>
            </a:r>
          </a:p>
          <a:p>
            <a:pPr lvl="1"/>
            <a:r>
              <a:rPr lang="en-US" altLang="en-US"/>
              <a:t>Both of them do similar things; But the lexical analyzer deals with simple non-recursive constructs of the language.</a:t>
            </a:r>
          </a:p>
          <a:p>
            <a:pPr lvl="1"/>
            <a:r>
              <a:rPr lang="en-US" altLang="en-US"/>
              <a:t>The syntax analyzer deals with recursive constructs of the language.</a:t>
            </a:r>
          </a:p>
          <a:p>
            <a:pPr lvl="1"/>
            <a:r>
              <a:rPr lang="en-US" altLang="en-US"/>
              <a:t>The lexical analyzer simplifies the job of the syntax analyzer.</a:t>
            </a:r>
          </a:p>
          <a:p>
            <a:pPr lvl="1"/>
            <a:r>
              <a:rPr lang="en-US" altLang="en-US"/>
              <a:t>The lexical analyzer recognizes the smallest meaningful units (tokens) in a source program.</a:t>
            </a:r>
          </a:p>
          <a:p>
            <a:pPr lvl="1"/>
            <a:r>
              <a:rPr lang="en-US" altLang="en-US"/>
              <a:t>The syntax analyzer works on the smallest meaningful units (tokens) in a source program to recognize meaningful structures in our programming language.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Number Placeholder 5">
            <a:extLst>
              <a:ext uri="{FF2B5EF4-FFF2-40B4-BE49-F238E27FC236}">
                <a16:creationId xmlns:a16="http://schemas.microsoft.com/office/drawing/2014/main" id="{5B9F7D85-8F29-878B-6432-5CCD687FE561}"/>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a:solidFill>
                  <a:schemeClr val="tx1"/>
                </a:solidFill>
                <a:latin typeface="Times New Roman" panose="02020603050405020304" pitchFamily="18" charset="0"/>
              </a:defRPr>
            </a:lvl2pPr>
            <a:lvl3pPr marL="1143000" indent="-228600">
              <a:spcBef>
                <a:spcPct val="20000"/>
              </a:spcBef>
              <a:buChar char="•"/>
              <a:defRPr sz="1600">
                <a:solidFill>
                  <a:schemeClr val="tx1"/>
                </a:solidFill>
                <a:latin typeface="Times New Roman" panose="02020603050405020304" pitchFamily="18" charset="0"/>
              </a:defRPr>
            </a:lvl3pPr>
            <a:lvl4pPr marL="1600200" indent="-228600">
              <a:spcBef>
                <a:spcPct val="20000"/>
              </a:spcBef>
              <a:buChar char="–"/>
              <a:defRPr sz="1400">
                <a:solidFill>
                  <a:schemeClr val="tx1"/>
                </a:solidFill>
                <a:latin typeface="Times New Roman" panose="02020603050405020304" pitchFamily="18" charset="0"/>
              </a:defRPr>
            </a:lvl4pPr>
            <a:lvl5pPr marL="2057400" indent="-228600">
              <a:spcBef>
                <a:spcPct val="20000"/>
              </a:spcBef>
              <a:buChar char="»"/>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200">
                <a:solidFill>
                  <a:schemeClr val="tx1"/>
                </a:solidFill>
                <a:latin typeface="Times New Roman" panose="02020603050405020304" pitchFamily="18" charset="0"/>
              </a:defRPr>
            </a:lvl9pPr>
          </a:lstStyle>
          <a:p>
            <a:pPr>
              <a:spcBef>
                <a:spcPct val="0"/>
              </a:spcBef>
              <a:buFontTx/>
              <a:buNone/>
            </a:pPr>
            <a:fld id="{68D2E5B3-7787-7543-987A-FAB88784A073}" type="slidenum">
              <a:rPr lang="en-US" altLang="en-US" sz="800"/>
              <a:pPr>
                <a:spcBef>
                  <a:spcPct val="0"/>
                </a:spcBef>
                <a:buFontTx/>
                <a:buNone/>
              </a:pPr>
              <a:t>27</a:t>
            </a:fld>
            <a:endParaRPr lang="en-US" altLang="en-US" sz="800"/>
          </a:p>
        </p:txBody>
      </p:sp>
      <p:sp>
        <p:nvSpPr>
          <p:cNvPr id="31746" name="Rectangle 2">
            <a:extLst>
              <a:ext uri="{FF2B5EF4-FFF2-40B4-BE49-F238E27FC236}">
                <a16:creationId xmlns:a16="http://schemas.microsoft.com/office/drawing/2014/main" id="{02B10BE6-C43F-D07B-1C51-CF825CBDEB64}"/>
              </a:ext>
            </a:extLst>
          </p:cNvPr>
          <p:cNvSpPr>
            <a:spLocks noGrp="1" noChangeArrowheads="1"/>
          </p:cNvSpPr>
          <p:nvPr>
            <p:ph type="title"/>
          </p:nvPr>
        </p:nvSpPr>
        <p:spPr/>
        <p:txBody>
          <a:bodyPr/>
          <a:lstStyle/>
          <a:p>
            <a:r>
              <a:rPr lang="en-US" altLang="en-US"/>
              <a:t>Parsing Techniques</a:t>
            </a:r>
          </a:p>
        </p:txBody>
      </p:sp>
      <p:sp>
        <p:nvSpPr>
          <p:cNvPr id="31747" name="Rectangle 3">
            <a:extLst>
              <a:ext uri="{FF2B5EF4-FFF2-40B4-BE49-F238E27FC236}">
                <a16:creationId xmlns:a16="http://schemas.microsoft.com/office/drawing/2014/main" id="{FF792FAA-FCA6-8187-B02C-E46E25AE3529}"/>
              </a:ext>
            </a:extLst>
          </p:cNvPr>
          <p:cNvSpPr>
            <a:spLocks noGrp="1" noChangeArrowheads="1"/>
          </p:cNvSpPr>
          <p:nvPr>
            <p:ph type="body" idx="1"/>
          </p:nvPr>
        </p:nvSpPr>
        <p:spPr>
          <a:xfrm>
            <a:off x="381000" y="1066800"/>
            <a:ext cx="9372600" cy="5257800"/>
          </a:xfrm>
        </p:spPr>
        <p:txBody>
          <a:bodyPr/>
          <a:lstStyle/>
          <a:p>
            <a:pPr>
              <a:lnSpc>
                <a:spcPct val="90000"/>
              </a:lnSpc>
            </a:pPr>
            <a:r>
              <a:rPr lang="en-US" altLang="en-US"/>
              <a:t>Depending on how the parse tree is created, there are different parsing techniques.</a:t>
            </a:r>
          </a:p>
          <a:p>
            <a:pPr>
              <a:lnSpc>
                <a:spcPct val="90000"/>
              </a:lnSpc>
            </a:pPr>
            <a:r>
              <a:rPr lang="en-US" altLang="en-US"/>
              <a:t>These parsing techniques are categorized into two groups: </a:t>
            </a:r>
          </a:p>
          <a:p>
            <a:pPr lvl="1">
              <a:lnSpc>
                <a:spcPct val="90000"/>
              </a:lnSpc>
            </a:pPr>
            <a:r>
              <a:rPr lang="en-US" altLang="en-US" sz="2400" b="1" i="1"/>
              <a:t>Top-Down Parsing, </a:t>
            </a:r>
          </a:p>
          <a:p>
            <a:pPr lvl="1">
              <a:lnSpc>
                <a:spcPct val="90000"/>
              </a:lnSpc>
            </a:pPr>
            <a:r>
              <a:rPr lang="en-US" altLang="en-US" sz="2400" b="1" i="1"/>
              <a:t>Bottom-Up Parsing</a:t>
            </a:r>
          </a:p>
          <a:p>
            <a:pPr>
              <a:lnSpc>
                <a:spcPct val="90000"/>
              </a:lnSpc>
            </a:pPr>
            <a:r>
              <a:rPr lang="en-US" altLang="en-US" b="1"/>
              <a:t>Top-Down Parsing:</a:t>
            </a:r>
          </a:p>
          <a:p>
            <a:pPr lvl="1">
              <a:lnSpc>
                <a:spcPct val="90000"/>
              </a:lnSpc>
            </a:pPr>
            <a:r>
              <a:rPr lang="en-US" altLang="en-US"/>
              <a:t>Construction of the parse tree starts at the root, and proceeds towards the leaves.</a:t>
            </a:r>
          </a:p>
          <a:p>
            <a:pPr lvl="1">
              <a:lnSpc>
                <a:spcPct val="90000"/>
              </a:lnSpc>
            </a:pPr>
            <a:r>
              <a:rPr lang="en-US" altLang="en-US"/>
              <a:t>Efficient top-down parsers can be easily constructed by hand.</a:t>
            </a:r>
          </a:p>
          <a:p>
            <a:pPr lvl="1">
              <a:lnSpc>
                <a:spcPct val="90000"/>
              </a:lnSpc>
            </a:pPr>
            <a:r>
              <a:rPr lang="en-US" altLang="en-US"/>
              <a:t>Recursive Predictive Parsing, Non-Recursive Predictive Parsing (LL Parsing).</a:t>
            </a:r>
          </a:p>
          <a:p>
            <a:pPr>
              <a:lnSpc>
                <a:spcPct val="90000"/>
              </a:lnSpc>
            </a:pPr>
            <a:r>
              <a:rPr lang="en-US" altLang="en-US" b="1"/>
              <a:t>Bottom-Up Parsing:</a:t>
            </a:r>
          </a:p>
          <a:p>
            <a:pPr lvl="1">
              <a:lnSpc>
                <a:spcPct val="90000"/>
              </a:lnSpc>
            </a:pPr>
            <a:r>
              <a:rPr lang="en-US" altLang="en-US"/>
              <a:t>Construction of the parse tree starts at the leaves, and proceeds towards the root.</a:t>
            </a:r>
          </a:p>
          <a:p>
            <a:pPr lvl="1">
              <a:lnSpc>
                <a:spcPct val="90000"/>
              </a:lnSpc>
            </a:pPr>
            <a:r>
              <a:rPr lang="en-US" altLang="en-US"/>
              <a:t>Normally efficient bottom-up parsers are created with the help of some software tools.</a:t>
            </a:r>
          </a:p>
          <a:p>
            <a:pPr lvl="1">
              <a:lnSpc>
                <a:spcPct val="90000"/>
              </a:lnSpc>
            </a:pPr>
            <a:r>
              <a:rPr lang="en-US" altLang="en-US"/>
              <a:t>Bottom-up parsing is also known as shift-reduce parsing.</a:t>
            </a:r>
          </a:p>
          <a:p>
            <a:pPr lvl="1">
              <a:lnSpc>
                <a:spcPct val="90000"/>
              </a:lnSpc>
            </a:pPr>
            <a:r>
              <a:rPr lang="en-US" altLang="en-US"/>
              <a:t>Operator-Precedence Parsing – simple, restrictive, easy to implement </a:t>
            </a:r>
          </a:p>
          <a:p>
            <a:pPr lvl="1">
              <a:lnSpc>
                <a:spcPct val="90000"/>
              </a:lnSpc>
            </a:pPr>
            <a:r>
              <a:rPr lang="en-US" altLang="en-US"/>
              <a:t>LR Parsing – much general form of shift-reduce parsing, LR, SLR, LALR</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Number Placeholder 5">
            <a:extLst>
              <a:ext uri="{FF2B5EF4-FFF2-40B4-BE49-F238E27FC236}">
                <a16:creationId xmlns:a16="http://schemas.microsoft.com/office/drawing/2014/main" id="{C85AA64E-6951-090E-81A5-22D79155E5EA}"/>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a:solidFill>
                  <a:schemeClr val="tx1"/>
                </a:solidFill>
                <a:latin typeface="Times New Roman" panose="02020603050405020304" pitchFamily="18" charset="0"/>
              </a:defRPr>
            </a:lvl2pPr>
            <a:lvl3pPr marL="1143000" indent="-228600">
              <a:spcBef>
                <a:spcPct val="20000"/>
              </a:spcBef>
              <a:buChar char="•"/>
              <a:defRPr sz="1600">
                <a:solidFill>
                  <a:schemeClr val="tx1"/>
                </a:solidFill>
                <a:latin typeface="Times New Roman" panose="02020603050405020304" pitchFamily="18" charset="0"/>
              </a:defRPr>
            </a:lvl3pPr>
            <a:lvl4pPr marL="1600200" indent="-228600">
              <a:spcBef>
                <a:spcPct val="20000"/>
              </a:spcBef>
              <a:buChar char="–"/>
              <a:defRPr sz="1400">
                <a:solidFill>
                  <a:schemeClr val="tx1"/>
                </a:solidFill>
                <a:latin typeface="Times New Roman" panose="02020603050405020304" pitchFamily="18" charset="0"/>
              </a:defRPr>
            </a:lvl4pPr>
            <a:lvl5pPr marL="2057400" indent="-228600">
              <a:spcBef>
                <a:spcPct val="20000"/>
              </a:spcBef>
              <a:buChar char="»"/>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200">
                <a:solidFill>
                  <a:schemeClr val="tx1"/>
                </a:solidFill>
                <a:latin typeface="Times New Roman" panose="02020603050405020304" pitchFamily="18" charset="0"/>
              </a:defRPr>
            </a:lvl9pPr>
          </a:lstStyle>
          <a:p>
            <a:pPr>
              <a:spcBef>
                <a:spcPct val="0"/>
              </a:spcBef>
              <a:buFontTx/>
              <a:buNone/>
            </a:pPr>
            <a:fld id="{547B38E0-7777-AA4B-9AD6-9905FA61A7E4}" type="slidenum">
              <a:rPr lang="en-US" altLang="en-US" sz="800"/>
              <a:pPr>
                <a:spcBef>
                  <a:spcPct val="0"/>
                </a:spcBef>
                <a:buFontTx/>
                <a:buNone/>
              </a:pPr>
              <a:t>28</a:t>
            </a:fld>
            <a:endParaRPr lang="en-US" altLang="en-US" sz="800"/>
          </a:p>
        </p:txBody>
      </p:sp>
      <p:sp>
        <p:nvSpPr>
          <p:cNvPr id="32770" name="Rectangle 2">
            <a:extLst>
              <a:ext uri="{FF2B5EF4-FFF2-40B4-BE49-F238E27FC236}">
                <a16:creationId xmlns:a16="http://schemas.microsoft.com/office/drawing/2014/main" id="{DC01F866-3210-4D61-3B59-8564E5CA557B}"/>
              </a:ext>
            </a:extLst>
          </p:cNvPr>
          <p:cNvSpPr>
            <a:spLocks noGrp="1" noChangeArrowheads="1"/>
          </p:cNvSpPr>
          <p:nvPr>
            <p:ph type="title"/>
          </p:nvPr>
        </p:nvSpPr>
        <p:spPr/>
        <p:txBody>
          <a:bodyPr/>
          <a:lstStyle/>
          <a:p>
            <a:r>
              <a:rPr lang="en-US" altLang="en-US"/>
              <a:t>Semantic Analyzer</a:t>
            </a:r>
          </a:p>
        </p:txBody>
      </p:sp>
      <p:sp>
        <p:nvSpPr>
          <p:cNvPr id="32771" name="Rectangle 3">
            <a:extLst>
              <a:ext uri="{FF2B5EF4-FFF2-40B4-BE49-F238E27FC236}">
                <a16:creationId xmlns:a16="http://schemas.microsoft.com/office/drawing/2014/main" id="{61395236-008A-8248-CDC0-99444244AF14}"/>
              </a:ext>
            </a:extLst>
          </p:cNvPr>
          <p:cNvSpPr>
            <a:spLocks noGrp="1" noChangeArrowheads="1"/>
          </p:cNvSpPr>
          <p:nvPr>
            <p:ph type="body" idx="1"/>
          </p:nvPr>
        </p:nvSpPr>
        <p:spPr/>
        <p:txBody>
          <a:bodyPr/>
          <a:lstStyle/>
          <a:p>
            <a:r>
              <a:rPr lang="en-US" altLang="en-US"/>
              <a:t>A semantic analyzer checks the source program for semantic errors and collects the type information for the code generation.</a:t>
            </a:r>
          </a:p>
          <a:p>
            <a:r>
              <a:rPr lang="en-US" altLang="en-US"/>
              <a:t>Type-checking is an important part of semantic analyzer.</a:t>
            </a:r>
          </a:p>
          <a:p>
            <a:r>
              <a:rPr lang="en-US" altLang="en-US"/>
              <a:t>Normally semantic information cannot be represented by a context-free language used in syntax analyzers.</a:t>
            </a:r>
          </a:p>
          <a:p>
            <a:r>
              <a:rPr lang="en-US" altLang="en-US"/>
              <a:t>Context-free grammars used in the syntax analysis are integrated with attributes (semantic rules)  </a:t>
            </a:r>
          </a:p>
          <a:p>
            <a:pPr lvl="1"/>
            <a:r>
              <a:rPr lang="en-US" altLang="en-US"/>
              <a:t>the result is a syntax-directed translation, </a:t>
            </a:r>
          </a:p>
          <a:p>
            <a:pPr lvl="1"/>
            <a:r>
              <a:rPr lang="en-US" altLang="en-US"/>
              <a:t>Attribute grammars</a:t>
            </a:r>
          </a:p>
          <a:p>
            <a:r>
              <a:rPr lang="en-US" altLang="en-US"/>
              <a:t>Ex:</a:t>
            </a:r>
          </a:p>
          <a:p>
            <a:pPr lvl="1">
              <a:buFontTx/>
              <a:buNone/>
            </a:pPr>
            <a:r>
              <a:rPr lang="en-US" altLang="en-US"/>
              <a:t>	newval  :=  oldval  +  12</a:t>
            </a:r>
          </a:p>
          <a:p>
            <a:pPr lvl="2"/>
            <a:endParaRPr lang="en-US" altLang="en-US"/>
          </a:p>
          <a:p>
            <a:pPr lvl="2"/>
            <a:r>
              <a:rPr lang="en-US" altLang="en-US"/>
              <a:t>The type of the identifier </a:t>
            </a:r>
            <a:r>
              <a:rPr lang="en-US" altLang="en-US" i="1"/>
              <a:t>newval</a:t>
            </a:r>
            <a:r>
              <a:rPr lang="en-US" altLang="en-US"/>
              <a:t>  must match with type of the expression </a:t>
            </a:r>
            <a:r>
              <a:rPr lang="en-US" altLang="en-US" i="1"/>
              <a:t>(oldval+12)</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Number Placeholder 5">
            <a:extLst>
              <a:ext uri="{FF2B5EF4-FFF2-40B4-BE49-F238E27FC236}">
                <a16:creationId xmlns:a16="http://schemas.microsoft.com/office/drawing/2014/main" id="{3068CEA3-29F8-7F08-DB7B-28E7B83E23F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a:solidFill>
                  <a:schemeClr val="tx1"/>
                </a:solidFill>
                <a:latin typeface="Times New Roman" panose="02020603050405020304" pitchFamily="18" charset="0"/>
              </a:defRPr>
            </a:lvl2pPr>
            <a:lvl3pPr marL="1143000" indent="-228600">
              <a:spcBef>
                <a:spcPct val="20000"/>
              </a:spcBef>
              <a:buChar char="•"/>
              <a:defRPr sz="1600">
                <a:solidFill>
                  <a:schemeClr val="tx1"/>
                </a:solidFill>
                <a:latin typeface="Times New Roman" panose="02020603050405020304" pitchFamily="18" charset="0"/>
              </a:defRPr>
            </a:lvl3pPr>
            <a:lvl4pPr marL="1600200" indent="-228600">
              <a:spcBef>
                <a:spcPct val="20000"/>
              </a:spcBef>
              <a:buChar char="–"/>
              <a:defRPr sz="1400">
                <a:solidFill>
                  <a:schemeClr val="tx1"/>
                </a:solidFill>
                <a:latin typeface="Times New Roman" panose="02020603050405020304" pitchFamily="18" charset="0"/>
              </a:defRPr>
            </a:lvl4pPr>
            <a:lvl5pPr marL="2057400" indent="-228600">
              <a:spcBef>
                <a:spcPct val="20000"/>
              </a:spcBef>
              <a:buChar char="»"/>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200">
                <a:solidFill>
                  <a:schemeClr val="tx1"/>
                </a:solidFill>
                <a:latin typeface="Times New Roman" panose="02020603050405020304" pitchFamily="18" charset="0"/>
              </a:defRPr>
            </a:lvl9pPr>
          </a:lstStyle>
          <a:p>
            <a:pPr>
              <a:spcBef>
                <a:spcPct val="0"/>
              </a:spcBef>
              <a:buFontTx/>
              <a:buNone/>
            </a:pPr>
            <a:fld id="{2F7021F8-56DB-EF48-AC3A-675D84D63A8F}" type="slidenum">
              <a:rPr lang="en-US" altLang="en-US" sz="800"/>
              <a:pPr>
                <a:spcBef>
                  <a:spcPct val="0"/>
                </a:spcBef>
                <a:buFontTx/>
                <a:buNone/>
              </a:pPr>
              <a:t>29</a:t>
            </a:fld>
            <a:endParaRPr lang="en-US" altLang="en-US" sz="800"/>
          </a:p>
        </p:txBody>
      </p:sp>
      <p:sp>
        <p:nvSpPr>
          <p:cNvPr id="33794" name="Rectangle 2">
            <a:extLst>
              <a:ext uri="{FF2B5EF4-FFF2-40B4-BE49-F238E27FC236}">
                <a16:creationId xmlns:a16="http://schemas.microsoft.com/office/drawing/2014/main" id="{BF4FEF27-3C52-5D2D-E1F8-9D9565A362A8}"/>
              </a:ext>
            </a:extLst>
          </p:cNvPr>
          <p:cNvSpPr>
            <a:spLocks noGrp="1" noChangeArrowheads="1"/>
          </p:cNvSpPr>
          <p:nvPr>
            <p:ph type="title"/>
          </p:nvPr>
        </p:nvSpPr>
        <p:spPr/>
        <p:txBody>
          <a:bodyPr/>
          <a:lstStyle/>
          <a:p>
            <a:r>
              <a:rPr lang="en-US" altLang="en-US"/>
              <a:t>Intermediate Code Generation</a:t>
            </a:r>
          </a:p>
        </p:txBody>
      </p:sp>
      <p:sp>
        <p:nvSpPr>
          <p:cNvPr id="33795" name="Rectangle 3">
            <a:extLst>
              <a:ext uri="{FF2B5EF4-FFF2-40B4-BE49-F238E27FC236}">
                <a16:creationId xmlns:a16="http://schemas.microsoft.com/office/drawing/2014/main" id="{3B616C39-A78B-A1B3-954E-F8AA16CBAAA1}"/>
              </a:ext>
            </a:extLst>
          </p:cNvPr>
          <p:cNvSpPr>
            <a:spLocks noGrp="1" noChangeArrowheads="1"/>
          </p:cNvSpPr>
          <p:nvPr>
            <p:ph type="body" idx="1"/>
          </p:nvPr>
        </p:nvSpPr>
        <p:spPr/>
        <p:txBody>
          <a:bodyPr/>
          <a:lstStyle/>
          <a:p>
            <a:r>
              <a:rPr lang="en-US" altLang="en-US"/>
              <a:t>A compiler may produce an explicit intermediate codes representing  the source program.</a:t>
            </a:r>
          </a:p>
          <a:p>
            <a:r>
              <a:rPr lang="en-US" altLang="en-US"/>
              <a:t>These intermediate codes are generally machine (architecture independent). But the level of intermediate codes is close to the level   of machine codes.</a:t>
            </a:r>
          </a:p>
          <a:p>
            <a:r>
              <a:rPr lang="en-US" altLang="en-US"/>
              <a:t>Ex:</a:t>
            </a:r>
          </a:p>
          <a:p>
            <a:pPr lvl="1">
              <a:buFontTx/>
              <a:buNone/>
            </a:pPr>
            <a:r>
              <a:rPr lang="en-US" altLang="en-US"/>
              <a:t>		newval  :=  oldval * fact + 1</a:t>
            </a:r>
          </a:p>
          <a:p>
            <a:pPr lvl="1">
              <a:buFontTx/>
              <a:buNone/>
            </a:pPr>
            <a:endParaRPr lang="en-US" altLang="en-US"/>
          </a:p>
          <a:p>
            <a:pPr lvl="1">
              <a:buFontTx/>
              <a:buNone/>
            </a:pPr>
            <a:r>
              <a:rPr lang="en-US" altLang="en-US"/>
              <a:t>		id1  :=  id2 * id3 + 1</a:t>
            </a:r>
          </a:p>
          <a:p>
            <a:pPr lvl="1">
              <a:buFontTx/>
              <a:buNone/>
            </a:pPr>
            <a:endParaRPr lang="en-US" altLang="en-US"/>
          </a:p>
          <a:p>
            <a:pPr lvl="1">
              <a:buFontTx/>
              <a:buNone/>
            </a:pPr>
            <a:r>
              <a:rPr lang="en-US" altLang="en-US"/>
              <a:t>		MULT  	id2,id3,temp1		</a:t>
            </a:r>
            <a:r>
              <a:rPr lang="en-US" altLang="en-US" i="1"/>
              <a:t>Intermediates Codes (Quadraples)</a:t>
            </a:r>
          </a:p>
          <a:p>
            <a:pPr lvl="1">
              <a:buFontTx/>
              <a:buNone/>
            </a:pPr>
            <a:r>
              <a:rPr lang="en-US" altLang="en-US"/>
              <a:t>		ADD	temp1,#1,temp2</a:t>
            </a:r>
          </a:p>
          <a:p>
            <a:pPr lvl="1">
              <a:buFontTx/>
              <a:buNone/>
            </a:pPr>
            <a:r>
              <a:rPr lang="en-US" altLang="en-US"/>
              <a:t>		MOV	temp2,,id1</a:t>
            </a:r>
          </a:p>
          <a:p>
            <a:endParaRPr lang="en-US" altLang="en-US"/>
          </a:p>
        </p:txBody>
      </p:sp>
      <p:sp>
        <p:nvSpPr>
          <p:cNvPr id="33796" name="Line 4">
            <a:extLst>
              <a:ext uri="{FF2B5EF4-FFF2-40B4-BE49-F238E27FC236}">
                <a16:creationId xmlns:a16="http://schemas.microsoft.com/office/drawing/2014/main" id="{563C6952-F7F7-9BBB-DC44-723E4F981B33}"/>
              </a:ext>
            </a:extLst>
          </p:cNvPr>
          <p:cNvSpPr>
            <a:spLocks noChangeShapeType="1"/>
          </p:cNvSpPr>
          <p:nvPr/>
        </p:nvSpPr>
        <p:spPr bwMode="auto">
          <a:xfrm>
            <a:off x="2209800" y="40386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797" name="Line 5">
            <a:extLst>
              <a:ext uri="{FF2B5EF4-FFF2-40B4-BE49-F238E27FC236}">
                <a16:creationId xmlns:a16="http://schemas.microsoft.com/office/drawing/2014/main" id="{8134AC35-944D-8006-3B0B-FE7D2EF2B5B7}"/>
              </a:ext>
            </a:extLst>
          </p:cNvPr>
          <p:cNvSpPr>
            <a:spLocks noChangeShapeType="1"/>
          </p:cNvSpPr>
          <p:nvPr/>
        </p:nvSpPr>
        <p:spPr bwMode="auto">
          <a:xfrm>
            <a:off x="2209800" y="46482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a:extLst>
              <a:ext uri="{FF2B5EF4-FFF2-40B4-BE49-F238E27FC236}">
                <a16:creationId xmlns:a16="http://schemas.microsoft.com/office/drawing/2014/main" id="{DE96B5C0-E5D0-9F1E-5313-1912D785EA8F}"/>
              </a:ext>
            </a:extLst>
          </p:cNvPr>
          <p:cNvSpPr>
            <a:spLocks noGrp="1" noChangeArrowheads="1"/>
          </p:cNvSpPr>
          <p:nvPr>
            <p:ph type="title"/>
          </p:nvPr>
        </p:nvSpPr>
        <p:spPr/>
        <p:txBody>
          <a:bodyPr/>
          <a:lstStyle/>
          <a:p>
            <a:pPr algn="l"/>
            <a:r>
              <a:rPr lang="en-US" altLang="en-US" u="sng"/>
              <a:t>Objective of the course:</a:t>
            </a:r>
            <a:r>
              <a:rPr lang="en-US" altLang="en-US"/>
              <a:t> </a:t>
            </a:r>
          </a:p>
        </p:txBody>
      </p:sp>
      <p:sp>
        <p:nvSpPr>
          <p:cNvPr id="3" name="Content Placeholder 2">
            <a:extLst>
              <a:ext uri="{FF2B5EF4-FFF2-40B4-BE49-F238E27FC236}">
                <a16:creationId xmlns:a16="http://schemas.microsoft.com/office/drawing/2014/main" id="{60C48088-998F-CB83-D169-DC79685E7936}"/>
              </a:ext>
            </a:extLst>
          </p:cNvPr>
          <p:cNvSpPr>
            <a:spLocks noGrp="1"/>
          </p:cNvSpPr>
          <p:nvPr>
            <p:ph idx="1"/>
          </p:nvPr>
        </p:nvSpPr>
        <p:spPr/>
        <p:txBody>
          <a:bodyPr/>
          <a:lstStyle/>
          <a:p>
            <a:pPr algn="just">
              <a:defRPr/>
            </a:pPr>
            <a:r>
              <a:rPr lang="en-US" dirty="0"/>
              <a:t>To make the students understand the structure of compiler for translating end to end languages</a:t>
            </a:r>
          </a:p>
          <a:p>
            <a:pPr marL="0" indent="0" algn="just">
              <a:buFontTx/>
              <a:buNone/>
              <a:defRPr/>
            </a:pPr>
            <a:endParaRPr lang="en-US" dirty="0"/>
          </a:p>
          <a:p>
            <a:pPr algn="just">
              <a:defRPr/>
            </a:pPr>
            <a:r>
              <a:rPr lang="en-US" dirty="0"/>
              <a:t>To understand the phases of compiler design in detail. It covers Lexical Analysis, Syntax Analysis, Semantic analysis, Code optimization, and Code Generation phases.</a:t>
            </a:r>
            <a:r>
              <a:rPr lang="en-US" b="1" dirty="0"/>
              <a:t> </a:t>
            </a:r>
            <a:endParaRPr lang="en-US" dirty="0"/>
          </a:p>
          <a:p>
            <a:pPr>
              <a:defRPr/>
            </a:pPr>
            <a:endParaRPr lang="en-US" dirty="0"/>
          </a:p>
        </p:txBody>
      </p:sp>
      <p:sp>
        <p:nvSpPr>
          <p:cNvPr id="18435" name="Slide Number Placeholder 4">
            <a:extLst>
              <a:ext uri="{FF2B5EF4-FFF2-40B4-BE49-F238E27FC236}">
                <a16:creationId xmlns:a16="http://schemas.microsoft.com/office/drawing/2014/main" id="{E639F6AE-1777-F4A4-8660-AF67739B599E}"/>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a:solidFill>
                  <a:schemeClr val="tx1"/>
                </a:solidFill>
                <a:latin typeface="Times New Roman" panose="02020603050405020304" pitchFamily="18" charset="0"/>
              </a:defRPr>
            </a:lvl2pPr>
            <a:lvl3pPr marL="1143000" indent="-228600">
              <a:spcBef>
                <a:spcPct val="20000"/>
              </a:spcBef>
              <a:buChar char="•"/>
              <a:defRPr sz="1600">
                <a:solidFill>
                  <a:schemeClr val="tx1"/>
                </a:solidFill>
                <a:latin typeface="Times New Roman" panose="02020603050405020304" pitchFamily="18" charset="0"/>
              </a:defRPr>
            </a:lvl3pPr>
            <a:lvl4pPr marL="1600200" indent="-228600">
              <a:spcBef>
                <a:spcPct val="20000"/>
              </a:spcBef>
              <a:buChar char="–"/>
              <a:defRPr sz="1400">
                <a:solidFill>
                  <a:schemeClr val="tx1"/>
                </a:solidFill>
                <a:latin typeface="Times New Roman" panose="02020603050405020304" pitchFamily="18" charset="0"/>
              </a:defRPr>
            </a:lvl4pPr>
            <a:lvl5pPr marL="2057400" indent="-228600">
              <a:spcBef>
                <a:spcPct val="20000"/>
              </a:spcBef>
              <a:buChar char="»"/>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200">
                <a:solidFill>
                  <a:schemeClr val="tx1"/>
                </a:solidFill>
                <a:latin typeface="Times New Roman" panose="02020603050405020304" pitchFamily="18" charset="0"/>
              </a:defRPr>
            </a:lvl9pPr>
          </a:lstStyle>
          <a:p>
            <a:pPr>
              <a:spcBef>
                <a:spcPct val="0"/>
              </a:spcBef>
              <a:buFontTx/>
              <a:buNone/>
            </a:pPr>
            <a:fld id="{EBB4392A-B47D-4241-A812-EB0B2861AA24}" type="slidenum">
              <a:rPr lang="en-US" altLang="en-US" sz="800"/>
              <a:pPr>
                <a:spcBef>
                  <a:spcPct val="0"/>
                </a:spcBef>
                <a:buFontTx/>
                <a:buNone/>
              </a:pPr>
              <a:t>3</a:t>
            </a:fld>
            <a:endParaRPr lang="en-US" altLang="en-US" sz="8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Number Placeholder 5">
            <a:extLst>
              <a:ext uri="{FF2B5EF4-FFF2-40B4-BE49-F238E27FC236}">
                <a16:creationId xmlns:a16="http://schemas.microsoft.com/office/drawing/2014/main" id="{9CA9BDCA-D9E6-5525-03C7-275CCA14A2F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a:solidFill>
                  <a:schemeClr val="tx1"/>
                </a:solidFill>
                <a:latin typeface="Times New Roman" panose="02020603050405020304" pitchFamily="18" charset="0"/>
              </a:defRPr>
            </a:lvl2pPr>
            <a:lvl3pPr marL="1143000" indent="-228600">
              <a:spcBef>
                <a:spcPct val="20000"/>
              </a:spcBef>
              <a:buChar char="•"/>
              <a:defRPr sz="1600">
                <a:solidFill>
                  <a:schemeClr val="tx1"/>
                </a:solidFill>
                <a:latin typeface="Times New Roman" panose="02020603050405020304" pitchFamily="18" charset="0"/>
              </a:defRPr>
            </a:lvl3pPr>
            <a:lvl4pPr marL="1600200" indent="-228600">
              <a:spcBef>
                <a:spcPct val="20000"/>
              </a:spcBef>
              <a:buChar char="–"/>
              <a:defRPr sz="1400">
                <a:solidFill>
                  <a:schemeClr val="tx1"/>
                </a:solidFill>
                <a:latin typeface="Times New Roman" panose="02020603050405020304" pitchFamily="18" charset="0"/>
              </a:defRPr>
            </a:lvl4pPr>
            <a:lvl5pPr marL="2057400" indent="-228600">
              <a:spcBef>
                <a:spcPct val="20000"/>
              </a:spcBef>
              <a:buChar char="»"/>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200">
                <a:solidFill>
                  <a:schemeClr val="tx1"/>
                </a:solidFill>
                <a:latin typeface="Times New Roman" panose="02020603050405020304" pitchFamily="18" charset="0"/>
              </a:defRPr>
            </a:lvl9pPr>
          </a:lstStyle>
          <a:p>
            <a:pPr>
              <a:spcBef>
                <a:spcPct val="0"/>
              </a:spcBef>
              <a:buFontTx/>
              <a:buNone/>
            </a:pPr>
            <a:fld id="{5BE2FBAE-2244-A346-9B32-69459F018022}" type="slidenum">
              <a:rPr lang="en-US" altLang="en-US" sz="800"/>
              <a:pPr>
                <a:spcBef>
                  <a:spcPct val="0"/>
                </a:spcBef>
                <a:buFontTx/>
                <a:buNone/>
              </a:pPr>
              <a:t>30</a:t>
            </a:fld>
            <a:endParaRPr lang="en-US" altLang="en-US" sz="800"/>
          </a:p>
        </p:txBody>
      </p:sp>
      <p:sp>
        <p:nvSpPr>
          <p:cNvPr id="34818" name="Rectangle 2">
            <a:extLst>
              <a:ext uri="{FF2B5EF4-FFF2-40B4-BE49-F238E27FC236}">
                <a16:creationId xmlns:a16="http://schemas.microsoft.com/office/drawing/2014/main" id="{B921072B-30B7-81B3-A13E-03B3013626F3}"/>
              </a:ext>
            </a:extLst>
          </p:cNvPr>
          <p:cNvSpPr>
            <a:spLocks noGrp="1" noChangeArrowheads="1"/>
          </p:cNvSpPr>
          <p:nvPr>
            <p:ph type="title"/>
          </p:nvPr>
        </p:nvSpPr>
        <p:spPr/>
        <p:txBody>
          <a:bodyPr/>
          <a:lstStyle/>
          <a:p>
            <a:r>
              <a:rPr lang="en-US" altLang="en-US"/>
              <a:t>Code Optimizer (for Intermediate Code Generator)</a:t>
            </a:r>
          </a:p>
        </p:txBody>
      </p:sp>
      <p:sp>
        <p:nvSpPr>
          <p:cNvPr id="34819" name="Rectangle 3">
            <a:extLst>
              <a:ext uri="{FF2B5EF4-FFF2-40B4-BE49-F238E27FC236}">
                <a16:creationId xmlns:a16="http://schemas.microsoft.com/office/drawing/2014/main" id="{85FF20C8-1AAD-BB6D-0F6F-A1527987094F}"/>
              </a:ext>
            </a:extLst>
          </p:cNvPr>
          <p:cNvSpPr>
            <a:spLocks noGrp="1" noChangeArrowheads="1"/>
          </p:cNvSpPr>
          <p:nvPr>
            <p:ph type="body" idx="1"/>
          </p:nvPr>
        </p:nvSpPr>
        <p:spPr/>
        <p:txBody>
          <a:bodyPr/>
          <a:lstStyle/>
          <a:p>
            <a:r>
              <a:rPr lang="en-US" altLang="en-US"/>
              <a:t>The code optimizer optimizes the code produced by the intermediate code generator in the terms of time and space.</a:t>
            </a:r>
          </a:p>
          <a:p>
            <a:endParaRPr lang="en-US" altLang="en-US"/>
          </a:p>
          <a:p>
            <a:r>
              <a:rPr lang="en-US" altLang="en-US"/>
              <a:t>Ex:</a:t>
            </a:r>
          </a:p>
          <a:p>
            <a:endParaRPr lang="en-US" altLang="en-US"/>
          </a:p>
          <a:p>
            <a:pPr lvl="1">
              <a:buFontTx/>
              <a:buNone/>
            </a:pPr>
            <a:r>
              <a:rPr lang="en-US" altLang="en-US"/>
              <a:t>		MULT  	id2,id3,temp1		</a:t>
            </a:r>
          </a:p>
          <a:p>
            <a:pPr lvl="1">
              <a:buFontTx/>
              <a:buNone/>
            </a:pPr>
            <a:r>
              <a:rPr lang="en-US" altLang="en-US"/>
              <a:t>		ADD	temp1,#1,id1</a:t>
            </a:r>
          </a:p>
          <a:p>
            <a:pPr lvl="1">
              <a:buFontTx/>
              <a:buNone/>
            </a:pPr>
            <a:r>
              <a:rPr lang="en-US" altLang="en-US"/>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Number Placeholder 5">
            <a:extLst>
              <a:ext uri="{FF2B5EF4-FFF2-40B4-BE49-F238E27FC236}">
                <a16:creationId xmlns:a16="http://schemas.microsoft.com/office/drawing/2014/main" id="{DA658D6B-4BFF-0353-3526-703440B0C4C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a:solidFill>
                  <a:schemeClr val="tx1"/>
                </a:solidFill>
                <a:latin typeface="Times New Roman" panose="02020603050405020304" pitchFamily="18" charset="0"/>
              </a:defRPr>
            </a:lvl2pPr>
            <a:lvl3pPr marL="1143000" indent="-228600">
              <a:spcBef>
                <a:spcPct val="20000"/>
              </a:spcBef>
              <a:buChar char="•"/>
              <a:defRPr sz="1600">
                <a:solidFill>
                  <a:schemeClr val="tx1"/>
                </a:solidFill>
                <a:latin typeface="Times New Roman" panose="02020603050405020304" pitchFamily="18" charset="0"/>
              </a:defRPr>
            </a:lvl3pPr>
            <a:lvl4pPr marL="1600200" indent="-228600">
              <a:spcBef>
                <a:spcPct val="20000"/>
              </a:spcBef>
              <a:buChar char="–"/>
              <a:defRPr sz="1400">
                <a:solidFill>
                  <a:schemeClr val="tx1"/>
                </a:solidFill>
                <a:latin typeface="Times New Roman" panose="02020603050405020304" pitchFamily="18" charset="0"/>
              </a:defRPr>
            </a:lvl4pPr>
            <a:lvl5pPr marL="2057400" indent="-228600">
              <a:spcBef>
                <a:spcPct val="20000"/>
              </a:spcBef>
              <a:buChar char="»"/>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200">
                <a:solidFill>
                  <a:schemeClr val="tx1"/>
                </a:solidFill>
                <a:latin typeface="Times New Roman" panose="02020603050405020304" pitchFamily="18" charset="0"/>
              </a:defRPr>
            </a:lvl9pPr>
          </a:lstStyle>
          <a:p>
            <a:pPr>
              <a:spcBef>
                <a:spcPct val="0"/>
              </a:spcBef>
              <a:buFontTx/>
              <a:buNone/>
            </a:pPr>
            <a:fld id="{629218E5-E5EB-6F45-871B-80717DD6DD7D}" type="slidenum">
              <a:rPr lang="en-US" altLang="en-US" sz="800"/>
              <a:pPr>
                <a:spcBef>
                  <a:spcPct val="0"/>
                </a:spcBef>
                <a:buFontTx/>
                <a:buNone/>
              </a:pPr>
              <a:t>31</a:t>
            </a:fld>
            <a:endParaRPr lang="en-US" altLang="en-US" sz="800"/>
          </a:p>
        </p:txBody>
      </p:sp>
      <p:sp>
        <p:nvSpPr>
          <p:cNvPr id="35842" name="Rectangle 2">
            <a:extLst>
              <a:ext uri="{FF2B5EF4-FFF2-40B4-BE49-F238E27FC236}">
                <a16:creationId xmlns:a16="http://schemas.microsoft.com/office/drawing/2014/main" id="{C0A11567-B1D2-D7DB-C08F-A29D87B56661}"/>
              </a:ext>
            </a:extLst>
          </p:cNvPr>
          <p:cNvSpPr>
            <a:spLocks noGrp="1" noChangeArrowheads="1"/>
          </p:cNvSpPr>
          <p:nvPr>
            <p:ph type="title"/>
          </p:nvPr>
        </p:nvSpPr>
        <p:spPr/>
        <p:txBody>
          <a:bodyPr/>
          <a:lstStyle/>
          <a:p>
            <a:r>
              <a:rPr lang="en-US" altLang="en-US"/>
              <a:t>Code Generator</a:t>
            </a:r>
          </a:p>
        </p:txBody>
      </p:sp>
      <p:sp>
        <p:nvSpPr>
          <p:cNvPr id="35843" name="Rectangle 3">
            <a:extLst>
              <a:ext uri="{FF2B5EF4-FFF2-40B4-BE49-F238E27FC236}">
                <a16:creationId xmlns:a16="http://schemas.microsoft.com/office/drawing/2014/main" id="{02AE6273-EC33-296E-9211-23E4A6FFDFDE}"/>
              </a:ext>
            </a:extLst>
          </p:cNvPr>
          <p:cNvSpPr>
            <a:spLocks noGrp="1" noChangeArrowheads="1"/>
          </p:cNvSpPr>
          <p:nvPr>
            <p:ph type="body" idx="1"/>
          </p:nvPr>
        </p:nvSpPr>
        <p:spPr/>
        <p:txBody>
          <a:bodyPr/>
          <a:lstStyle/>
          <a:p>
            <a:r>
              <a:rPr lang="en-US" altLang="en-US"/>
              <a:t>Produces the target language in a specific architecture.</a:t>
            </a:r>
          </a:p>
          <a:p>
            <a:r>
              <a:rPr lang="en-US" altLang="en-US"/>
              <a:t>The target program is normally is a relocatable object file containing  the machine codes.</a:t>
            </a:r>
          </a:p>
          <a:p>
            <a:endParaRPr lang="en-US" altLang="en-US"/>
          </a:p>
          <a:p>
            <a:r>
              <a:rPr lang="en-US" altLang="en-US"/>
              <a:t>Ex:   </a:t>
            </a:r>
          </a:p>
          <a:p>
            <a:pPr>
              <a:buFontTx/>
              <a:buNone/>
            </a:pPr>
            <a:r>
              <a:rPr lang="en-US" altLang="en-US"/>
              <a:t>		</a:t>
            </a:r>
            <a:r>
              <a:rPr lang="en-US" altLang="en-US" sz="1600"/>
              <a:t>( assume that we have an architecture with instructions whose at least one of its operands is</a:t>
            </a:r>
          </a:p>
          <a:p>
            <a:pPr>
              <a:buFontTx/>
              <a:buNone/>
            </a:pPr>
            <a:r>
              <a:rPr lang="en-US" altLang="en-US" sz="1600"/>
              <a:t>		a machine register)</a:t>
            </a:r>
            <a:endParaRPr lang="en-US" altLang="en-US"/>
          </a:p>
          <a:p>
            <a:endParaRPr lang="en-US" altLang="en-US"/>
          </a:p>
          <a:p>
            <a:pPr lvl="1">
              <a:buFontTx/>
              <a:buNone/>
            </a:pPr>
            <a:r>
              <a:rPr lang="en-US" altLang="en-US"/>
              <a:t>	MOVE	id2,R1</a:t>
            </a:r>
          </a:p>
          <a:p>
            <a:pPr lvl="1">
              <a:buFontTx/>
              <a:buNone/>
            </a:pPr>
            <a:r>
              <a:rPr lang="en-US" altLang="en-US"/>
              <a:t>	MULT	id3,R1</a:t>
            </a:r>
          </a:p>
          <a:p>
            <a:pPr lvl="1">
              <a:buFontTx/>
              <a:buNone/>
            </a:pPr>
            <a:r>
              <a:rPr lang="en-US" altLang="en-US"/>
              <a:t>	ADD	#1,R1</a:t>
            </a:r>
          </a:p>
          <a:p>
            <a:pPr lvl="1">
              <a:buFontTx/>
              <a:buNone/>
            </a:pPr>
            <a:r>
              <a:rPr lang="en-US" altLang="en-US"/>
              <a:t>	MOVE	R1,id1</a:t>
            </a:r>
          </a:p>
        </p:txBody>
      </p:sp>
      <p:sp>
        <p:nvSpPr>
          <p:cNvPr id="35844" name="Text Box 4">
            <a:extLst>
              <a:ext uri="{FF2B5EF4-FFF2-40B4-BE49-F238E27FC236}">
                <a16:creationId xmlns:a16="http://schemas.microsoft.com/office/drawing/2014/main" id="{120965B7-3E52-2A21-8C57-8EDC3F6E2C33}"/>
              </a:ext>
            </a:extLst>
          </p:cNvPr>
          <p:cNvSpPr txBox="1">
            <a:spLocks noChangeArrowheads="1"/>
          </p:cNvSpPr>
          <p:nvPr/>
        </p:nvSpPr>
        <p:spPr bwMode="auto">
          <a:xfrm>
            <a:off x="4479925" y="3460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a:solidFill>
                  <a:schemeClr val="tx1"/>
                </a:solidFill>
                <a:latin typeface="Times New Roman" panose="02020603050405020304" pitchFamily="18" charset="0"/>
              </a:defRPr>
            </a:lvl2pPr>
            <a:lvl3pPr marL="1143000" indent="-228600">
              <a:spcBef>
                <a:spcPct val="20000"/>
              </a:spcBef>
              <a:buChar char="•"/>
              <a:defRPr sz="1600">
                <a:solidFill>
                  <a:schemeClr val="tx1"/>
                </a:solidFill>
                <a:latin typeface="Times New Roman" panose="02020603050405020304" pitchFamily="18" charset="0"/>
              </a:defRPr>
            </a:lvl3pPr>
            <a:lvl4pPr marL="1600200" indent="-228600">
              <a:spcBef>
                <a:spcPct val="20000"/>
              </a:spcBef>
              <a:buChar char="–"/>
              <a:defRPr sz="1400">
                <a:solidFill>
                  <a:schemeClr val="tx1"/>
                </a:solidFill>
                <a:latin typeface="Times New Roman" panose="02020603050405020304" pitchFamily="18" charset="0"/>
              </a:defRPr>
            </a:lvl4pPr>
            <a:lvl5pPr marL="2057400" indent="-228600">
              <a:spcBef>
                <a:spcPct val="20000"/>
              </a:spcBef>
              <a:buChar char="»"/>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200">
                <a:solidFill>
                  <a:schemeClr val="tx1"/>
                </a:solidFill>
                <a:latin typeface="Times New Roman" panose="02020603050405020304" pitchFamily="18" charset="0"/>
              </a:defRPr>
            </a:lvl9pPr>
          </a:lstStyle>
          <a:p>
            <a:pPr>
              <a:spcBef>
                <a:spcPct val="0"/>
              </a:spcBef>
              <a:buFontTx/>
              <a:buNone/>
            </a:pPr>
            <a:endParaRPr lang="en-US"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a:extLst>
              <a:ext uri="{FF2B5EF4-FFF2-40B4-BE49-F238E27FC236}">
                <a16:creationId xmlns:a16="http://schemas.microsoft.com/office/drawing/2014/main" id="{C01AFFB2-8665-C6BB-5F9E-CAD56E73DF52}"/>
              </a:ext>
            </a:extLst>
          </p:cNvPr>
          <p:cNvSpPr>
            <a:spLocks noGrp="1" noChangeArrowheads="1"/>
          </p:cNvSpPr>
          <p:nvPr>
            <p:ph type="title"/>
          </p:nvPr>
        </p:nvSpPr>
        <p:spPr>
          <a:xfrm>
            <a:off x="381000" y="152400"/>
            <a:ext cx="3657600" cy="914400"/>
          </a:xfrm>
        </p:spPr>
        <p:txBody>
          <a:bodyPr/>
          <a:lstStyle/>
          <a:p>
            <a:r>
              <a:rPr lang="en-US" altLang="en-US"/>
              <a:t>Phases of Compiler</a:t>
            </a:r>
            <a:endParaRPr lang="en-IN" altLang="en-US"/>
          </a:p>
        </p:txBody>
      </p:sp>
      <p:sp>
        <p:nvSpPr>
          <p:cNvPr id="36866" name="Slide Number Placeholder 4">
            <a:extLst>
              <a:ext uri="{FF2B5EF4-FFF2-40B4-BE49-F238E27FC236}">
                <a16:creationId xmlns:a16="http://schemas.microsoft.com/office/drawing/2014/main" id="{46AF0559-49DE-ACE2-3222-4164B38FEA9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a:solidFill>
                  <a:schemeClr val="tx1"/>
                </a:solidFill>
                <a:latin typeface="Times New Roman" panose="02020603050405020304" pitchFamily="18" charset="0"/>
              </a:defRPr>
            </a:lvl2pPr>
            <a:lvl3pPr marL="1143000" indent="-228600">
              <a:spcBef>
                <a:spcPct val="20000"/>
              </a:spcBef>
              <a:buChar char="•"/>
              <a:defRPr sz="1600">
                <a:solidFill>
                  <a:schemeClr val="tx1"/>
                </a:solidFill>
                <a:latin typeface="Times New Roman" panose="02020603050405020304" pitchFamily="18" charset="0"/>
              </a:defRPr>
            </a:lvl3pPr>
            <a:lvl4pPr marL="1600200" indent="-228600">
              <a:spcBef>
                <a:spcPct val="20000"/>
              </a:spcBef>
              <a:buChar char="–"/>
              <a:defRPr sz="1400">
                <a:solidFill>
                  <a:schemeClr val="tx1"/>
                </a:solidFill>
                <a:latin typeface="Times New Roman" panose="02020603050405020304" pitchFamily="18" charset="0"/>
              </a:defRPr>
            </a:lvl4pPr>
            <a:lvl5pPr marL="2057400" indent="-228600">
              <a:spcBef>
                <a:spcPct val="20000"/>
              </a:spcBef>
              <a:buChar char="»"/>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200">
                <a:solidFill>
                  <a:schemeClr val="tx1"/>
                </a:solidFill>
                <a:latin typeface="Times New Roman" panose="02020603050405020304" pitchFamily="18" charset="0"/>
              </a:defRPr>
            </a:lvl9pPr>
          </a:lstStyle>
          <a:p>
            <a:pPr>
              <a:spcBef>
                <a:spcPct val="0"/>
              </a:spcBef>
              <a:buFontTx/>
              <a:buNone/>
            </a:pPr>
            <a:fld id="{7D3C263E-99BF-B341-BCC2-FE77CEA050E8}" type="slidenum">
              <a:rPr lang="en-US" altLang="en-US" sz="800"/>
              <a:pPr>
                <a:spcBef>
                  <a:spcPct val="0"/>
                </a:spcBef>
                <a:buFontTx/>
                <a:buNone/>
              </a:pPr>
              <a:t>32</a:t>
            </a:fld>
            <a:endParaRPr lang="en-US" altLang="en-US" sz="800"/>
          </a:p>
        </p:txBody>
      </p:sp>
      <p:pic>
        <p:nvPicPr>
          <p:cNvPr id="36867" name="Picture 2" descr="Phases of compiler">
            <a:extLst>
              <a:ext uri="{FF2B5EF4-FFF2-40B4-BE49-F238E27FC236}">
                <a16:creationId xmlns:a16="http://schemas.microsoft.com/office/drawing/2014/main" id="{81576DAE-219F-3625-2FA9-3102499CA4C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876800" y="152400"/>
            <a:ext cx="4294188" cy="6538913"/>
          </a:xfr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a:extLst>
              <a:ext uri="{FF2B5EF4-FFF2-40B4-BE49-F238E27FC236}">
                <a16:creationId xmlns:a16="http://schemas.microsoft.com/office/drawing/2014/main" id="{3DB497A0-9AC1-DB5D-5B8B-0B845F2C4185}"/>
              </a:ext>
            </a:extLst>
          </p:cNvPr>
          <p:cNvSpPr>
            <a:spLocks noGrp="1" noChangeArrowheads="1"/>
          </p:cNvSpPr>
          <p:nvPr>
            <p:ph type="title"/>
          </p:nvPr>
        </p:nvSpPr>
        <p:spPr>
          <a:xfrm>
            <a:off x="381000" y="152400"/>
            <a:ext cx="2673350" cy="914400"/>
          </a:xfrm>
        </p:spPr>
        <p:txBody>
          <a:bodyPr/>
          <a:lstStyle/>
          <a:p>
            <a:r>
              <a:rPr lang="en-US" altLang="en-US"/>
              <a:t>Example</a:t>
            </a:r>
            <a:endParaRPr lang="en-IN" altLang="en-US"/>
          </a:p>
        </p:txBody>
      </p:sp>
      <p:sp>
        <p:nvSpPr>
          <p:cNvPr id="37890" name="Footer Placeholder 3">
            <a:extLst>
              <a:ext uri="{FF2B5EF4-FFF2-40B4-BE49-F238E27FC236}">
                <a16:creationId xmlns:a16="http://schemas.microsoft.com/office/drawing/2014/main" id="{5B294603-D23B-9CA6-C5DA-B9C4CB85D26A}"/>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a:solidFill>
                  <a:schemeClr val="tx1"/>
                </a:solidFill>
                <a:latin typeface="Times New Roman" panose="02020603050405020304" pitchFamily="18" charset="0"/>
              </a:defRPr>
            </a:lvl2pPr>
            <a:lvl3pPr marL="1143000" indent="-228600">
              <a:spcBef>
                <a:spcPct val="20000"/>
              </a:spcBef>
              <a:buChar char="•"/>
              <a:defRPr sz="1600">
                <a:solidFill>
                  <a:schemeClr val="tx1"/>
                </a:solidFill>
                <a:latin typeface="Times New Roman" panose="02020603050405020304" pitchFamily="18" charset="0"/>
              </a:defRPr>
            </a:lvl3pPr>
            <a:lvl4pPr marL="1600200" indent="-228600">
              <a:spcBef>
                <a:spcPct val="20000"/>
              </a:spcBef>
              <a:buChar char="–"/>
              <a:defRPr sz="1400">
                <a:solidFill>
                  <a:schemeClr val="tx1"/>
                </a:solidFill>
                <a:latin typeface="Times New Roman" panose="02020603050405020304" pitchFamily="18" charset="0"/>
              </a:defRPr>
            </a:lvl4pPr>
            <a:lvl5pPr marL="2057400" indent="-228600">
              <a:spcBef>
                <a:spcPct val="20000"/>
              </a:spcBef>
              <a:buChar char="»"/>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200">
                <a:solidFill>
                  <a:schemeClr val="tx1"/>
                </a:solidFill>
                <a:latin typeface="Times New Roman" panose="02020603050405020304" pitchFamily="18" charset="0"/>
              </a:defRPr>
            </a:lvl9pPr>
          </a:lstStyle>
          <a:p>
            <a:pPr>
              <a:spcBef>
                <a:spcPct val="0"/>
              </a:spcBef>
              <a:buFontTx/>
              <a:buNone/>
            </a:pPr>
            <a:r>
              <a:rPr lang="en-US" altLang="en-US" sz="800"/>
              <a:t>CS416 Compiler Design</a:t>
            </a:r>
          </a:p>
        </p:txBody>
      </p:sp>
      <p:sp>
        <p:nvSpPr>
          <p:cNvPr id="37891" name="Slide Number Placeholder 4">
            <a:extLst>
              <a:ext uri="{FF2B5EF4-FFF2-40B4-BE49-F238E27FC236}">
                <a16:creationId xmlns:a16="http://schemas.microsoft.com/office/drawing/2014/main" id="{4A8EB003-B9CE-FE9C-49BB-7FB033DE5374}"/>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a:solidFill>
                  <a:schemeClr val="tx1"/>
                </a:solidFill>
                <a:latin typeface="Times New Roman" panose="02020603050405020304" pitchFamily="18" charset="0"/>
              </a:defRPr>
            </a:lvl2pPr>
            <a:lvl3pPr marL="1143000" indent="-228600">
              <a:spcBef>
                <a:spcPct val="20000"/>
              </a:spcBef>
              <a:buChar char="•"/>
              <a:defRPr sz="1600">
                <a:solidFill>
                  <a:schemeClr val="tx1"/>
                </a:solidFill>
                <a:latin typeface="Times New Roman" panose="02020603050405020304" pitchFamily="18" charset="0"/>
              </a:defRPr>
            </a:lvl3pPr>
            <a:lvl4pPr marL="1600200" indent="-228600">
              <a:spcBef>
                <a:spcPct val="20000"/>
              </a:spcBef>
              <a:buChar char="–"/>
              <a:defRPr sz="1400">
                <a:solidFill>
                  <a:schemeClr val="tx1"/>
                </a:solidFill>
                <a:latin typeface="Times New Roman" panose="02020603050405020304" pitchFamily="18" charset="0"/>
              </a:defRPr>
            </a:lvl4pPr>
            <a:lvl5pPr marL="2057400" indent="-228600">
              <a:spcBef>
                <a:spcPct val="20000"/>
              </a:spcBef>
              <a:buChar char="»"/>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200">
                <a:solidFill>
                  <a:schemeClr val="tx1"/>
                </a:solidFill>
                <a:latin typeface="Times New Roman" panose="02020603050405020304" pitchFamily="18" charset="0"/>
              </a:defRPr>
            </a:lvl9pPr>
          </a:lstStyle>
          <a:p>
            <a:pPr>
              <a:spcBef>
                <a:spcPct val="0"/>
              </a:spcBef>
              <a:buFontTx/>
              <a:buNone/>
            </a:pPr>
            <a:fld id="{4D4AA210-56D3-C146-9AB0-2E8F27E270DE}" type="slidenum">
              <a:rPr lang="en-US" altLang="en-US" sz="800"/>
              <a:pPr>
                <a:spcBef>
                  <a:spcPct val="0"/>
                </a:spcBef>
                <a:buFontTx/>
                <a:buNone/>
              </a:pPr>
              <a:t>33</a:t>
            </a:fld>
            <a:endParaRPr lang="en-US" altLang="en-US" sz="800"/>
          </a:p>
        </p:txBody>
      </p:sp>
      <p:pic>
        <p:nvPicPr>
          <p:cNvPr id="37892" name="Picture 2" descr="Image result for phases of compiler">
            <a:extLst>
              <a:ext uri="{FF2B5EF4-FFF2-40B4-BE49-F238E27FC236}">
                <a16:creationId xmlns:a16="http://schemas.microsoft.com/office/drawing/2014/main" id="{49A5DABF-1259-0700-3E6D-1BB578EBC2F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702300" y="92075"/>
            <a:ext cx="2133600" cy="6765925"/>
          </a:xfr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a:extLst>
              <a:ext uri="{FF2B5EF4-FFF2-40B4-BE49-F238E27FC236}">
                <a16:creationId xmlns:a16="http://schemas.microsoft.com/office/drawing/2014/main" id="{D7BC6843-8E25-7868-1DB3-3633AFF0047E}"/>
              </a:ext>
            </a:extLst>
          </p:cNvPr>
          <p:cNvSpPr>
            <a:spLocks noGrp="1" noChangeArrowheads="1"/>
          </p:cNvSpPr>
          <p:nvPr>
            <p:ph type="title"/>
          </p:nvPr>
        </p:nvSpPr>
        <p:spPr/>
        <p:txBody>
          <a:bodyPr/>
          <a:lstStyle/>
          <a:p>
            <a:pPr algn="l"/>
            <a:r>
              <a:rPr lang="en-US" altLang="en-US" u="sng"/>
              <a:t>Course Learning Outcomes(CLO)</a:t>
            </a:r>
            <a:endParaRPr lang="en-US" altLang="en-US"/>
          </a:p>
        </p:txBody>
      </p:sp>
      <p:sp>
        <p:nvSpPr>
          <p:cNvPr id="19458" name="Slide Number Placeholder 4">
            <a:extLst>
              <a:ext uri="{FF2B5EF4-FFF2-40B4-BE49-F238E27FC236}">
                <a16:creationId xmlns:a16="http://schemas.microsoft.com/office/drawing/2014/main" id="{B284D707-0CAA-1509-A9D5-1FB52D04D49A}"/>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a:solidFill>
                  <a:schemeClr val="tx1"/>
                </a:solidFill>
                <a:latin typeface="Times New Roman" panose="02020603050405020304" pitchFamily="18" charset="0"/>
              </a:defRPr>
            </a:lvl2pPr>
            <a:lvl3pPr marL="1143000" indent="-228600">
              <a:spcBef>
                <a:spcPct val="20000"/>
              </a:spcBef>
              <a:buChar char="•"/>
              <a:defRPr sz="1600">
                <a:solidFill>
                  <a:schemeClr val="tx1"/>
                </a:solidFill>
                <a:latin typeface="Times New Roman" panose="02020603050405020304" pitchFamily="18" charset="0"/>
              </a:defRPr>
            </a:lvl3pPr>
            <a:lvl4pPr marL="1600200" indent="-228600">
              <a:spcBef>
                <a:spcPct val="20000"/>
              </a:spcBef>
              <a:buChar char="–"/>
              <a:defRPr sz="1400">
                <a:solidFill>
                  <a:schemeClr val="tx1"/>
                </a:solidFill>
                <a:latin typeface="Times New Roman" panose="02020603050405020304" pitchFamily="18" charset="0"/>
              </a:defRPr>
            </a:lvl4pPr>
            <a:lvl5pPr marL="2057400" indent="-228600">
              <a:spcBef>
                <a:spcPct val="20000"/>
              </a:spcBef>
              <a:buChar char="»"/>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200">
                <a:solidFill>
                  <a:schemeClr val="tx1"/>
                </a:solidFill>
                <a:latin typeface="Times New Roman" panose="02020603050405020304" pitchFamily="18" charset="0"/>
              </a:defRPr>
            </a:lvl9pPr>
          </a:lstStyle>
          <a:p>
            <a:pPr>
              <a:spcBef>
                <a:spcPct val="0"/>
              </a:spcBef>
              <a:buFontTx/>
              <a:buNone/>
            </a:pPr>
            <a:fld id="{611201C9-FEC5-2042-A226-4A90072D0A80}" type="slidenum">
              <a:rPr lang="en-US" altLang="en-US" sz="800"/>
              <a:pPr>
                <a:spcBef>
                  <a:spcPct val="0"/>
                </a:spcBef>
                <a:buFontTx/>
                <a:buNone/>
              </a:pPr>
              <a:t>4</a:t>
            </a:fld>
            <a:endParaRPr lang="en-US" altLang="en-US" sz="800"/>
          </a:p>
        </p:txBody>
      </p:sp>
      <p:sp>
        <p:nvSpPr>
          <p:cNvPr id="8" name="Content Placeholder 7">
            <a:extLst>
              <a:ext uri="{FF2B5EF4-FFF2-40B4-BE49-F238E27FC236}">
                <a16:creationId xmlns:a16="http://schemas.microsoft.com/office/drawing/2014/main" id="{2A3CBDE8-050C-6A9F-A1F4-A31CC7849A24}"/>
              </a:ext>
            </a:extLst>
          </p:cNvPr>
          <p:cNvSpPr>
            <a:spLocks noGrp="1"/>
          </p:cNvSpPr>
          <p:nvPr>
            <p:ph idx="1"/>
          </p:nvPr>
        </p:nvSpPr>
        <p:spPr/>
        <p:txBody>
          <a:bodyPr/>
          <a:lstStyle/>
          <a:p>
            <a:pPr>
              <a:defRPr/>
            </a:pPr>
            <a:r>
              <a:rPr lang="en-US" dirty="0"/>
              <a:t>After successful completion of the course, the students will be able to: </a:t>
            </a:r>
          </a:p>
          <a:p>
            <a:pPr marL="0" indent="0">
              <a:buFontTx/>
              <a:buNone/>
              <a:defRPr/>
            </a:pPr>
            <a:endParaRPr lang="en-US" dirty="0"/>
          </a:p>
        </p:txBody>
      </p:sp>
      <p:graphicFrame>
        <p:nvGraphicFramePr>
          <p:cNvPr id="9" name="Table 8">
            <a:extLst>
              <a:ext uri="{FF2B5EF4-FFF2-40B4-BE49-F238E27FC236}">
                <a16:creationId xmlns:a16="http://schemas.microsoft.com/office/drawing/2014/main" id="{DA8E05AE-E5EA-B2ED-C6BB-49EE2CB2DBDF}"/>
              </a:ext>
            </a:extLst>
          </p:cNvPr>
          <p:cNvGraphicFramePr>
            <a:graphicFrameLocks noGrp="1"/>
          </p:cNvGraphicFramePr>
          <p:nvPr>
            <p:extLst>
              <p:ext uri="{D42A27DB-BD31-4B8C-83A1-F6EECF244321}">
                <p14:modId xmlns:p14="http://schemas.microsoft.com/office/powerpoint/2010/main" val="4264867634"/>
              </p:ext>
            </p:extLst>
          </p:nvPr>
        </p:nvGraphicFramePr>
        <p:xfrm>
          <a:off x="1371600" y="2133600"/>
          <a:ext cx="7467600" cy="3935977"/>
        </p:xfrm>
        <a:graphic>
          <a:graphicData uri="http://schemas.openxmlformats.org/drawingml/2006/table">
            <a:tbl>
              <a:tblPr firstRow="1" firstCol="1" bandRow="1">
                <a:tableStyleId>{5C22544A-7EE6-4342-B048-85BDC9FD1C3A}</a:tableStyleId>
              </a:tblPr>
              <a:tblGrid>
                <a:gridCol w="7467600">
                  <a:extLst>
                    <a:ext uri="{9D8B030D-6E8A-4147-A177-3AD203B41FA5}">
                      <a16:colId xmlns:a16="http://schemas.microsoft.com/office/drawing/2014/main" val="20000"/>
                    </a:ext>
                  </a:extLst>
                </a:gridCol>
              </a:tblGrid>
              <a:tr h="3935413">
                <a:tc>
                  <a:txBody>
                    <a:bodyPr/>
                    <a:lstStyle/>
                    <a:p>
                      <a:pPr marL="342900" lvl="0" indent="-342900" algn="just">
                        <a:lnSpc>
                          <a:spcPct val="107000"/>
                        </a:lnSpc>
                        <a:spcAft>
                          <a:spcPts val="800"/>
                        </a:spcAft>
                        <a:buFont typeface="Symbol" pitchFamily="2" charset="2"/>
                        <a:buChar char=""/>
                      </a:pPr>
                      <a:r>
                        <a:rPr lang="en-US" sz="2400" dirty="0">
                          <a:solidFill>
                            <a:schemeClr val="tx1"/>
                          </a:solidFill>
                          <a:effectLst/>
                        </a:rPr>
                        <a:t>summarize the functionalities of various phases of compiler </a:t>
                      </a:r>
                    </a:p>
                    <a:p>
                      <a:pPr marL="342900" marR="0" lvl="0" indent="-342900" algn="just" defTabSz="914400" rtl="0" eaLnBrk="1" fontAlgn="auto" latinLnBrk="0" hangingPunct="1">
                        <a:lnSpc>
                          <a:spcPct val="107000"/>
                        </a:lnSpc>
                        <a:spcBef>
                          <a:spcPts val="0"/>
                        </a:spcBef>
                        <a:spcAft>
                          <a:spcPts val="800"/>
                        </a:spcAft>
                        <a:buClrTx/>
                        <a:buSzTx/>
                        <a:buFont typeface="Symbol" pitchFamily="2" charset="2"/>
                        <a:buChar char=""/>
                        <a:tabLst/>
                        <a:defRPr/>
                      </a:pPr>
                      <a:r>
                        <a:rPr lang="en-US" sz="2400" dirty="0">
                          <a:solidFill>
                            <a:schemeClr val="tx1"/>
                          </a:solidFill>
                          <a:effectLst/>
                        </a:rPr>
                        <a:t>apply language theory concepts to various phases of compiler design</a:t>
                      </a:r>
                      <a:endParaRPr lang="en-IN" sz="2400" dirty="0">
                        <a:solidFill>
                          <a:schemeClr val="tx1"/>
                        </a:solidFill>
                        <a:effectLst/>
                        <a:latin typeface="Calibri" panose="020F0502020204030204" pitchFamily="34" charset="0"/>
                        <a:ea typeface="Calibri" panose="020F0502020204030204" pitchFamily="34" charset="0"/>
                        <a:cs typeface="Shruti" panose="020B0502040204020203" pitchFamily="34" charset="0"/>
                      </a:endParaRPr>
                    </a:p>
                    <a:p>
                      <a:pPr marL="342900" marR="0" lvl="0" indent="-342900" algn="just" defTabSz="914400" rtl="0" eaLnBrk="1" fontAlgn="auto" latinLnBrk="0" hangingPunct="1">
                        <a:lnSpc>
                          <a:spcPct val="107000"/>
                        </a:lnSpc>
                        <a:spcBef>
                          <a:spcPts val="0"/>
                        </a:spcBef>
                        <a:spcAft>
                          <a:spcPts val="800"/>
                        </a:spcAft>
                        <a:buClrTx/>
                        <a:buSzTx/>
                        <a:buFont typeface="Symbol" pitchFamily="2" charset="2"/>
                        <a:buChar char=""/>
                        <a:tabLst/>
                        <a:defRPr/>
                      </a:pPr>
                      <a:r>
                        <a:rPr lang="en-US" sz="2400" dirty="0">
                          <a:solidFill>
                            <a:schemeClr val="tx1"/>
                          </a:solidFill>
                          <a:effectLst/>
                        </a:rPr>
                        <a:t>identify appropriate optimization technique for compilation process</a:t>
                      </a:r>
                    </a:p>
                    <a:p>
                      <a:pPr marL="342900" marR="0" lvl="0" indent="-342900" algn="just" defTabSz="914400" rtl="0" eaLnBrk="1" fontAlgn="auto" latinLnBrk="0" hangingPunct="1">
                        <a:lnSpc>
                          <a:spcPct val="107000"/>
                        </a:lnSpc>
                        <a:spcBef>
                          <a:spcPts val="0"/>
                        </a:spcBef>
                        <a:spcAft>
                          <a:spcPts val="800"/>
                        </a:spcAft>
                        <a:buClrTx/>
                        <a:buSzTx/>
                        <a:buFont typeface="Symbol" pitchFamily="2" charset="2"/>
                        <a:buChar char=""/>
                        <a:tabLst/>
                        <a:defRPr/>
                      </a:pPr>
                      <a:r>
                        <a:rPr lang="en-US" sz="2400" dirty="0">
                          <a:solidFill>
                            <a:schemeClr val="tx1"/>
                          </a:solidFill>
                          <a:effectLst/>
                        </a:rPr>
                        <a:t>develop a miniature compiler using appropriate compiler design tool</a:t>
                      </a:r>
                      <a:endParaRPr lang="en-IN" sz="2400" dirty="0">
                        <a:solidFill>
                          <a:schemeClr val="tx1"/>
                        </a:solidFill>
                        <a:effectLst/>
                        <a:latin typeface="Calibri" panose="020F0502020204030204" pitchFamily="34" charset="0"/>
                        <a:ea typeface="Calibri" panose="020F0502020204030204" pitchFamily="34" charset="0"/>
                        <a:cs typeface="Shruti" panose="020B0502040204020203" pitchFamily="34" charset="0"/>
                      </a:endParaRPr>
                    </a:p>
                    <a:p>
                      <a:pPr marL="342900" lvl="0" indent="-342900">
                        <a:lnSpc>
                          <a:spcPct val="107000"/>
                        </a:lnSpc>
                        <a:spcAft>
                          <a:spcPts val="800"/>
                        </a:spcAft>
                        <a:buFont typeface="Symbol" pitchFamily="2" charset="2"/>
                        <a:buChar char=""/>
                      </a:pPr>
                      <a:endParaRPr lang="en-IN" sz="2400" dirty="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0" marR="73025" marT="24758" marB="0"/>
                </a:tc>
                <a:extLst>
                  <a:ext uri="{0D108BD9-81ED-4DB2-BD59-A6C34878D82A}">
                    <a16:rowId xmlns:a16="http://schemas.microsoft.com/office/drawing/2014/main" val="10000"/>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Number Placeholder 5">
            <a:extLst>
              <a:ext uri="{FF2B5EF4-FFF2-40B4-BE49-F238E27FC236}">
                <a16:creationId xmlns:a16="http://schemas.microsoft.com/office/drawing/2014/main" id="{1E809F76-BF63-22C2-4F22-6AB92AE11EB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a:solidFill>
                  <a:schemeClr val="tx1"/>
                </a:solidFill>
                <a:latin typeface="Times New Roman" panose="02020603050405020304" pitchFamily="18" charset="0"/>
              </a:defRPr>
            </a:lvl2pPr>
            <a:lvl3pPr marL="1143000" indent="-228600">
              <a:spcBef>
                <a:spcPct val="20000"/>
              </a:spcBef>
              <a:buChar char="•"/>
              <a:defRPr sz="1600">
                <a:solidFill>
                  <a:schemeClr val="tx1"/>
                </a:solidFill>
                <a:latin typeface="Times New Roman" panose="02020603050405020304" pitchFamily="18" charset="0"/>
              </a:defRPr>
            </a:lvl3pPr>
            <a:lvl4pPr marL="1600200" indent="-228600">
              <a:spcBef>
                <a:spcPct val="20000"/>
              </a:spcBef>
              <a:buChar char="–"/>
              <a:defRPr sz="1400">
                <a:solidFill>
                  <a:schemeClr val="tx1"/>
                </a:solidFill>
                <a:latin typeface="Times New Roman" panose="02020603050405020304" pitchFamily="18" charset="0"/>
              </a:defRPr>
            </a:lvl4pPr>
            <a:lvl5pPr marL="2057400" indent="-228600">
              <a:spcBef>
                <a:spcPct val="20000"/>
              </a:spcBef>
              <a:buChar char="»"/>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200">
                <a:solidFill>
                  <a:schemeClr val="tx1"/>
                </a:solidFill>
                <a:latin typeface="Times New Roman" panose="02020603050405020304" pitchFamily="18" charset="0"/>
              </a:defRPr>
            </a:lvl9pPr>
          </a:lstStyle>
          <a:p>
            <a:pPr>
              <a:spcBef>
                <a:spcPct val="0"/>
              </a:spcBef>
              <a:buFontTx/>
              <a:buNone/>
            </a:pPr>
            <a:fld id="{996FF3A2-0597-D740-BE11-C2EBB1E97428}" type="slidenum">
              <a:rPr lang="en-US" altLang="en-US" sz="800"/>
              <a:pPr>
                <a:spcBef>
                  <a:spcPct val="0"/>
                </a:spcBef>
                <a:buFontTx/>
                <a:buNone/>
              </a:pPr>
              <a:t>5</a:t>
            </a:fld>
            <a:endParaRPr lang="en-US" altLang="en-US" sz="800"/>
          </a:p>
        </p:txBody>
      </p:sp>
      <p:sp>
        <p:nvSpPr>
          <p:cNvPr id="20482" name="Rectangle 2">
            <a:extLst>
              <a:ext uri="{FF2B5EF4-FFF2-40B4-BE49-F238E27FC236}">
                <a16:creationId xmlns:a16="http://schemas.microsoft.com/office/drawing/2014/main" id="{391C23D6-C08A-4EE2-10DE-9EE4E358D5F3}"/>
              </a:ext>
            </a:extLst>
          </p:cNvPr>
          <p:cNvSpPr>
            <a:spLocks noGrp="1" noChangeArrowheads="1"/>
          </p:cNvSpPr>
          <p:nvPr>
            <p:ph type="title"/>
          </p:nvPr>
        </p:nvSpPr>
        <p:spPr/>
        <p:txBody>
          <a:bodyPr/>
          <a:lstStyle/>
          <a:p>
            <a:r>
              <a:rPr lang="en-US" altLang="en-US"/>
              <a:t>Preliminaries Required</a:t>
            </a:r>
          </a:p>
        </p:txBody>
      </p:sp>
      <p:sp>
        <p:nvSpPr>
          <p:cNvPr id="20483" name="Rectangle 3">
            <a:extLst>
              <a:ext uri="{FF2B5EF4-FFF2-40B4-BE49-F238E27FC236}">
                <a16:creationId xmlns:a16="http://schemas.microsoft.com/office/drawing/2014/main" id="{F8CC791F-54A8-8F6E-EFE1-289377A2A505}"/>
              </a:ext>
            </a:extLst>
          </p:cNvPr>
          <p:cNvSpPr>
            <a:spLocks noGrp="1" noChangeArrowheads="1"/>
          </p:cNvSpPr>
          <p:nvPr>
            <p:ph type="body" idx="1"/>
          </p:nvPr>
        </p:nvSpPr>
        <p:spPr/>
        <p:txBody>
          <a:bodyPr/>
          <a:lstStyle/>
          <a:p>
            <a:r>
              <a:rPr lang="en-US" altLang="en-US" dirty="0"/>
              <a:t>Basic knowledge of programming languages.</a:t>
            </a:r>
          </a:p>
          <a:p>
            <a:r>
              <a:rPr lang="en-US" altLang="en-US" dirty="0"/>
              <a:t>Basic knowledge of Finite State Machine and Context Free Grammar.</a:t>
            </a:r>
          </a:p>
          <a:p>
            <a:pPr algn="just"/>
            <a:r>
              <a:rPr lang="en-US" altLang="en-US" dirty="0"/>
              <a:t>Knowledge of a higher level programming language for the programming assignments.</a:t>
            </a:r>
          </a:p>
          <a:p>
            <a:endParaRPr lang="en-US" altLang="en-US" dirty="0"/>
          </a:p>
          <a:p>
            <a:pPr>
              <a:buFontTx/>
              <a:buNone/>
            </a:pPr>
            <a:r>
              <a:rPr lang="en-US" altLang="en-US" sz="2800" b="1" dirty="0"/>
              <a:t>Textbook:</a:t>
            </a:r>
          </a:p>
          <a:p>
            <a:r>
              <a:rPr lang="en-US" altLang="en-US" dirty="0" err="1"/>
              <a:t>Aho</a:t>
            </a:r>
            <a:r>
              <a:rPr lang="en-US" altLang="en-US" dirty="0"/>
              <a:t>, Lam, Ullman, Sethi, Compilers, Principles, Techniques and Tools, Pearson</a:t>
            </a:r>
            <a:endParaRPr lang="en-IN" altLang="en-US" dirty="0"/>
          </a:p>
          <a:p>
            <a:r>
              <a:rPr lang="en-US" altLang="en-US" dirty="0"/>
              <a:t>Keith D Cooper &amp; Linda </a:t>
            </a:r>
            <a:r>
              <a:rPr lang="en-US" altLang="en-US" dirty="0" err="1"/>
              <a:t>Torczon</a:t>
            </a:r>
            <a:r>
              <a:rPr lang="en-US" altLang="en-US" dirty="0"/>
              <a:t>, Engineering a Compiler, Elsevier </a:t>
            </a:r>
            <a:endParaRPr lang="en-IN" altLang="en-US" dirty="0"/>
          </a:p>
          <a:p>
            <a:r>
              <a:rPr lang="en-US" altLang="en-US" dirty="0"/>
              <a:t>Jean Paul Trembly &amp; Paul G Sorenson, The theory and Practice of Compiler writing, McGraw Hill</a:t>
            </a:r>
            <a:endParaRPr lang="en-I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a:extLst>
              <a:ext uri="{FF2B5EF4-FFF2-40B4-BE49-F238E27FC236}">
                <a16:creationId xmlns:a16="http://schemas.microsoft.com/office/drawing/2014/main" id="{6946E497-B98E-2F25-8042-2836D58A0B72}"/>
              </a:ext>
            </a:extLst>
          </p:cNvPr>
          <p:cNvSpPr>
            <a:spLocks noGrp="1" noChangeArrowheads="1"/>
          </p:cNvSpPr>
          <p:nvPr>
            <p:ph type="title"/>
          </p:nvPr>
        </p:nvSpPr>
        <p:spPr>
          <a:xfrm>
            <a:off x="381000" y="76200"/>
            <a:ext cx="9372600" cy="457200"/>
          </a:xfrm>
        </p:spPr>
        <p:txBody>
          <a:bodyPr/>
          <a:lstStyle/>
          <a:p>
            <a:r>
              <a:rPr lang="en-US" altLang="en-US" dirty="0"/>
              <a:t>Lesson Planning</a:t>
            </a:r>
          </a:p>
        </p:txBody>
      </p:sp>
      <p:graphicFrame>
        <p:nvGraphicFramePr>
          <p:cNvPr id="6" name="Content Placeholder 5">
            <a:extLst>
              <a:ext uri="{FF2B5EF4-FFF2-40B4-BE49-F238E27FC236}">
                <a16:creationId xmlns:a16="http://schemas.microsoft.com/office/drawing/2014/main" id="{E4765CAD-EA89-6723-0821-E97A8DD7F32F}"/>
              </a:ext>
            </a:extLst>
          </p:cNvPr>
          <p:cNvGraphicFramePr>
            <a:graphicFrameLocks noGrp="1"/>
          </p:cNvGraphicFramePr>
          <p:nvPr>
            <p:ph idx="1"/>
            <p:extLst>
              <p:ext uri="{D42A27DB-BD31-4B8C-83A1-F6EECF244321}">
                <p14:modId xmlns:p14="http://schemas.microsoft.com/office/powerpoint/2010/main" val="3219750961"/>
              </p:ext>
            </p:extLst>
          </p:nvPr>
        </p:nvGraphicFramePr>
        <p:xfrm>
          <a:off x="990600" y="552450"/>
          <a:ext cx="7467599" cy="6203202"/>
        </p:xfrm>
        <a:graphic>
          <a:graphicData uri="http://schemas.openxmlformats.org/drawingml/2006/table">
            <a:tbl>
              <a:tblPr firstRow="1" bandRow="1">
                <a:tableStyleId>{5C22544A-7EE6-4342-B048-85BDC9FD1C3A}</a:tableStyleId>
              </a:tblPr>
              <a:tblGrid>
                <a:gridCol w="4857565">
                  <a:extLst>
                    <a:ext uri="{9D8B030D-6E8A-4147-A177-3AD203B41FA5}">
                      <a16:colId xmlns:a16="http://schemas.microsoft.com/office/drawing/2014/main" val="20000"/>
                    </a:ext>
                  </a:extLst>
                </a:gridCol>
                <a:gridCol w="1305017">
                  <a:extLst>
                    <a:ext uri="{9D8B030D-6E8A-4147-A177-3AD203B41FA5}">
                      <a16:colId xmlns:a16="http://schemas.microsoft.com/office/drawing/2014/main" val="20001"/>
                    </a:ext>
                  </a:extLst>
                </a:gridCol>
                <a:gridCol w="1305017">
                  <a:extLst>
                    <a:ext uri="{9D8B030D-6E8A-4147-A177-3AD203B41FA5}">
                      <a16:colId xmlns:a16="http://schemas.microsoft.com/office/drawing/2014/main" val="1767243226"/>
                    </a:ext>
                  </a:extLst>
                </a:gridCol>
              </a:tblGrid>
              <a:tr h="614404">
                <a:tc>
                  <a:txBody>
                    <a:bodyPr/>
                    <a:lstStyle/>
                    <a:p>
                      <a:r>
                        <a:rPr lang="en-US" dirty="0"/>
                        <a:t>Topic</a:t>
                      </a:r>
                    </a:p>
                  </a:txBody>
                  <a:tcPr/>
                </a:tc>
                <a:tc>
                  <a:txBody>
                    <a:bodyPr/>
                    <a:lstStyle/>
                    <a:p>
                      <a:pPr algn="ctr"/>
                      <a:r>
                        <a:rPr lang="en-US" dirty="0"/>
                        <a:t>Hours</a:t>
                      </a:r>
                    </a:p>
                  </a:txBody>
                  <a:tcPr/>
                </a:tc>
                <a:tc>
                  <a:txBody>
                    <a:bodyPr/>
                    <a:lstStyle/>
                    <a:p>
                      <a:pPr algn="ctr"/>
                      <a:r>
                        <a:rPr lang="en-US" dirty="0"/>
                        <a:t>Mapped CLO</a:t>
                      </a:r>
                    </a:p>
                  </a:txBody>
                  <a:tcPr/>
                </a:tc>
                <a:extLst>
                  <a:ext uri="{0D108BD9-81ED-4DB2-BD59-A6C34878D82A}">
                    <a16:rowId xmlns:a16="http://schemas.microsoft.com/office/drawing/2014/main" val="10000"/>
                  </a:ext>
                </a:extLst>
              </a:tr>
              <a:tr h="699808">
                <a:tc>
                  <a:txBody>
                    <a:bodyPr/>
                    <a:lstStyle/>
                    <a:p>
                      <a:r>
                        <a:rPr lang="en-IN" sz="1800" kern="1200" dirty="0">
                          <a:solidFill>
                            <a:schemeClr val="dk1"/>
                          </a:solidFill>
                          <a:effectLst/>
                          <a:latin typeface="+mn-lt"/>
                          <a:ea typeface="+mn-ea"/>
                          <a:cs typeface="+mn-cs"/>
                        </a:rPr>
                        <a:t>Course overview and significance Translator , Compilers, Interpreter </a:t>
                      </a:r>
                      <a:endParaRPr lang="en-IN" sz="2400" dirty="0"/>
                    </a:p>
                  </a:txBody>
                  <a:tcPr/>
                </a:tc>
                <a:tc>
                  <a:txBody>
                    <a:bodyPr/>
                    <a:lstStyle/>
                    <a:p>
                      <a:pPr algn="ctr"/>
                      <a:r>
                        <a:rPr lang="en-US" sz="2400" dirty="0"/>
                        <a:t>1</a:t>
                      </a:r>
                    </a:p>
                  </a:txBody>
                  <a:tcPr/>
                </a:tc>
                <a:tc>
                  <a:txBody>
                    <a:bodyPr/>
                    <a:lstStyle/>
                    <a:p>
                      <a:pPr algn="ctr"/>
                      <a:r>
                        <a:rPr lang="en-US" sz="2400" dirty="0"/>
                        <a:t>1</a:t>
                      </a:r>
                    </a:p>
                  </a:txBody>
                  <a:tcPr/>
                </a:tc>
                <a:extLst>
                  <a:ext uri="{0D108BD9-81ED-4DB2-BD59-A6C34878D82A}">
                    <a16:rowId xmlns:a16="http://schemas.microsoft.com/office/drawing/2014/main" val="10001"/>
                  </a:ext>
                </a:extLst>
              </a:tr>
              <a:tr h="438860">
                <a:tc>
                  <a:txBody>
                    <a:bodyPr/>
                    <a:lstStyle/>
                    <a:p>
                      <a:r>
                        <a:rPr lang="en-IN" sz="1800" kern="1200" dirty="0">
                          <a:solidFill>
                            <a:schemeClr val="dk1"/>
                          </a:solidFill>
                          <a:effectLst/>
                          <a:latin typeface="+mn-lt"/>
                          <a:ea typeface="+mn-ea"/>
                          <a:cs typeface="+mn-cs"/>
                        </a:rPr>
                        <a:t>Analysis-Synthesis Compiler Model </a:t>
                      </a:r>
                      <a:endParaRPr lang="en-IN" sz="2400" dirty="0"/>
                    </a:p>
                  </a:txBody>
                  <a:tcPr/>
                </a:tc>
                <a:tc>
                  <a:txBody>
                    <a:bodyPr/>
                    <a:lstStyle/>
                    <a:p>
                      <a:pPr algn="ctr"/>
                      <a:r>
                        <a:rPr lang="en-US" sz="2400" dirty="0"/>
                        <a:t>1</a:t>
                      </a:r>
                    </a:p>
                  </a:txBody>
                  <a:tcPr/>
                </a:tc>
                <a:tc>
                  <a:txBody>
                    <a:bodyPr/>
                    <a:lstStyle/>
                    <a:p>
                      <a:pPr algn="ctr"/>
                      <a:r>
                        <a:rPr lang="en-US" sz="2400" dirty="0"/>
                        <a:t>1</a:t>
                      </a:r>
                    </a:p>
                  </a:txBody>
                  <a:tcPr/>
                </a:tc>
                <a:extLst>
                  <a:ext uri="{0D108BD9-81ED-4DB2-BD59-A6C34878D82A}">
                    <a16:rowId xmlns:a16="http://schemas.microsoft.com/office/drawing/2014/main" val="10002"/>
                  </a:ext>
                </a:extLst>
              </a:tr>
              <a:tr h="931394">
                <a:tc>
                  <a:txBody>
                    <a:bodyPr/>
                    <a:lstStyle/>
                    <a:p>
                      <a:r>
                        <a:rPr lang="en-IN" sz="1800" kern="1200" dirty="0">
                          <a:solidFill>
                            <a:schemeClr val="dk1"/>
                          </a:solidFill>
                          <a:effectLst/>
                          <a:latin typeface="+mn-lt"/>
                          <a:ea typeface="+mn-ea"/>
                          <a:cs typeface="+mn-cs"/>
                        </a:rPr>
                        <a:t>Single Pass vs Multi-pass</a:t>
                      </a:r>
                      <a:br>
                        <a:rPr lang="en-IN" sz="1800" kern="1200" dirty="0">
                          <a:solidFill>
                            <a:schemeClr val="dk1"/>
                          </a:solidFill>
                          <a:effectLst/>
                          <a:latin typeface="+mn-lt"/>
                          <a:ea typeface="+mn-ea"/>
                          <a:cs typeface="+mn-cs"/>
                        </a:rPr>
                      </a:br>
                      <a:r>
                        <a:rPr lang="en-IN" sz="1800" kern="1200" dirty="0">
                          <a:solidFill>
                            <a:schemeClr val="dk1"/>
                          </a:solidFill>
                          <a:effectLst/>
                          <a:latin typeface="+mn-lt"/>
                          <a:ea typeface="+mn-ea"/>
                          <a:cs typeface="+mn-cs"/>
                        </a:rPr>
                        <a:t>Cousins of Compiler</a:t>
                      </a:r>
                      <a:br>
                        <a:rPr lang="en-IN" sz="1800" kern="1200" dirty="0">
                          <a:solidFill>
                            <a:schemeClr val="dk1"/>
                          </a:solidFill>
                          <a:effectLst/>
                          <a:latin typeface="+mn-lt"/>
                          <a:ea typeface="+mn-ea"/>
                          <a:cs typeface="+mn-cs"/>
                        </a:rPr>
                      </a:br>
                      <a:r>
                        <a:rPr lang="en-IN" sz="1800" kern="1200" dirty="0">
                          <a:solidFill>
                            <a:schemeClr val="dk1"/>
                          </a:solidFill>
                          <a:effectLst/>
                          <a:latin typeface="+mn-lt"/>
                          <a:ea typeface="+mn-ea"/>
                          <a:cs typeface="+mn-cs"/>
                        </a:rPr>
                        <a:t>Types of compiler and applications Symbol Table, </a:t>
                      </a:r>
                      <a:endParaRPr lang="en-IN" sz="2400" dirty="0">
                        <a:effectLst/>
                      </a:endParaRPr>
                    </a:p>
                  </a:txBody>
                  <a:tcPr/>
                </a:tc>
                <a:tc>
                  <a:txBody>
                    <a:bodyPr/>
                    <a:lstStyle/>
                    <a:p>
                      <a:pPr algn="ctr"/>
                      <a:r>
                        <a:rPr lang="en-US" sz="2400" dirty="0"/>
                        <a:t>1</a:t>
                      </a:r>
                    </a:p>
                  </a:txBody>
                  <a:tcPr/>
                </a:tc>
                <a:tc>
                  <a:txBody>
                    <a:bodyPr/>
                    <a:lstStyle/>
                    <a:p>
                      <a:pPr algn="ctr"/>
                      <a:r>
                        <a:rPr lang="en-US" sz="2400" dirty="0"/>
                        <a:t>1</a:t>
                      </a:r>
                    </a:p>
                  </a:txBody>
                  <a:tcPr/>
                </a:tc>
                <a:extLst>
                  <a:ext uri="{0D108BD9-81ED-4DB2-BD59-A6C34878D82A}">
                    <a16:rowId xmlns:a16="http://schemas.microsoft.com/office/drawing/2014/main" val="10003"/>
                  </a:ext>
                </a:extLst>
              </a:tr>
              <a:tr h="438860">
                <a:tc>
                  <a:txBody>
                    <a:bodyPr/>
                    <a:lstStyle/>
                    <a:p>
                      <a:r>
                        <a:rPr lang="en-IN" sz="2400" b="1" kern="1200" dirty="0">
                          <a:solidFill>
                            <a:schemeClr val="dk1"/>
                          </a:solidFill>
                          <a:effectLst/>
                          <a:latin typeface="+mn-lt"/>
                          <a:ea typeface="+mn-ea"/>
                          <a:cs typeface="+mn-cs"/>
                        </a:rPr>
                        <a:t>Lexical Analysis</a:t>
                      </a:r>
                      <a:endParaRPr lang="en-IN" sz="2400" b="1" dirty="0">
                        <a:effectLst/>
                      </a:endParaRPr>
                    </a:p>
                  </a:txBody>
                  <a:tcPr/>
                </a:tc>
                <a:tc>
                  <a:txBody>
                    <a:bodyPr/>
                    <a:lstStyle/>
                    <a:p>
                      <a:pPr algn="ctr"/>
                      <a:endParaRPr lang="en-US" sz="2400" dirty="0"/>
                    </a:p>
                  </a:txBody>
                  <a:tcPr/>
                </a:tc>
                <a:tc>
                  <a:txBody>
                    <a:bodyPr/>
                    <a:lstStyle/>
                    <a:p>
                      <a:pPr algn="ctr"/>
                      <a:endParaRPr lang="en-US" sz="2400" dirty="0"/>
                    </a:p>
                  </a:txBody>
                  <a:tcPr/>
                </a:tc>
                <a:extLst>
                  <a:ext uri="{0D108BD9-81ED-4DB2-BD59-A6C34878D82A}">
                    <a16:rowId xmlns:a16="http://schemas.microsoft.com/office/drawing/2014/main" val="2750179865"/>
                  </a:ext>
                </a:extLst>
              </a:tr>
              <a:tr h="1141036">
                <a:tc>
                  <a:txBody>
                    <a:bodyPr/>
                    <a:lstStyle/>
                    <a:p>
                      <a:r>
                        <a:rPr lang="en-IN" sz="1800" kern="1200" dirty="0">
                          <a:solidFill>
                            <a:schemeClr val="dk1"/>
                          </a:solidFill>
                          <a:effectLst/>
                          <a:latin typeface="+mn-lt"/>
                          <a:ea typeface="+mn-ea"/>
                          <a:cs typeface="+mn-cs"/>
                        </a:rPr>
                        <a:t>Role of lexical </a:t>
                      </a:r>
                      <a:r>
                        <a:rPr lang="en-IN" sz="1800" kern="1200" dirty="0" err="1">
                          <a:solidFill>
                            <a:schemeClr val="dk1"/>
                          </a:solidFill>
                          <a:effectLst/>
                          <a:latin typeface="+mn-lt"/>
                          <a:ea typeface="+mn-ea"/>
                          <a:cs typeface="+mn-cs"/>
                        </a:rPr>
                        <a:t>analyzer</a:t>
                      </a:r>
                      <a:br>
                        <a:rPr lang="en-IN" sz="1800" kern="1200" dirty="0">
                          <a:solidFill>
                            <a:schemeClr val="dk1"/>
                          </a:solidFill>
                          <a:effectLst/>
                          <a:latin typeface="+mn-lt"/>
                          <a:ea typeface="+mn-ea"/>
                          <a:cs typeface="+mn-cs"/>
                        </a:rPr>
                      </a:br>
                      <a:r>
                        <a:rPr lang="en-IN" sz="1800" kern="1200" dirty="0">
                          <a:solidFill>
                            <a:schemeClr val="dk1"/>
                          </a:solidFill>
                          <a:effectLst/>
                          <a:latin typeface="+mn-lt"/>
                          <a:ea typeface="+mn-ea"/>
                          <a:cs typeface="+mn-cs"/>
                        </a:rPr>
                        <a:t>Token, Lexeme</a:t>
                      </a:r>
                      <a:br>
                        <a:rPr lang="en-IN" sz="1800" kern="1200" dirty="0">
                          <a:solidFill>
                            <a:schemeClr val="dk1"/>
                          </a:solidFill>
                          <a:effectLst/>
                          <a:latin typeface="+mn-lt"/>
                          <a:ea typeface="+mn-ea"/>
                          <a:cs typeface="+mn-cs"/>
                        </a:rPr>
                      </a:br>
                      <a:r>
                        <a:rPr lang="en-IN" sz="1800" kern="1200" dirty="0">
                          <a:solidFill>
                            <a:schemeClr val="dk1"/>
                          </a:solidFill>
                          <a:effectLst/>
                          <a:latin typeface="+mn-lt"/>
                          <a:ea typeface="+mn-ea"/>
                          <a:cs typeface="+mn-cs"/>
                        </a:rPr>
                        <a:t>Use of Regular Expression for token Look-ahead operator </a:t>
                      </a:r>
                      <a:endParaRPr lang="en-IN" sz="2400" dirty="0">
                        <a:effectLst/>
                      </a:endParaRPr>
                    </a:p>
                  </a:txBody>
                  <a:tcPr/>
                </a:tc>
                <a:tc>
                  <a:txBody>
                    <a:bodyPr/>
                    <a:lstStyle/>
                    <a:p>
                      <a:pPr algn="ctr"/>
                      <a:r>
                        <a:rPr lang="en-US" sz="2400" dirty="0"/>
                        <a:t>1</a:t>
                      </a:r>
                    </a:p>
                  </a:txBody>
                  <a:tcPr/>
                </a:tc>
                <a:tc>
                  <a:txBody>
                    <a:bodyPr/>
                    <a:lstStyle/>
                    <a:p>
                      <a:pPr algn="ctr"/>
                      <a:r>
                        <a:rPr lang="en-US" sz="2400" dirty="0"/>
                        <a:t>1</a:t>
                      </a:r>
                    </a:p>
                  </a:txBody>
                  <a:tcPr/>
                </a:tc>
                <a:extLst>
                  <a:ext uri="{0D108BD9-81ED-4DB2-BD59-A6C34878D82A}">
                    <a16:rowId xmlns:a16="http://schemas.microsoft.com/office/drawing/2014/main" val="10004"/>
                  </a:ext>
                </a:extLst>
              </a:tr>
              <a:tr h="438860">
                <a:tc>
                  <a:txBody>
                    <a:bodyPr/>
                    <a:lstStyle/>
                    <a:p>
                      <a:r>
                        <a:rPr lang="en-IN" sz="1800" kern="1200" dirty="0">
                          <a:solidFill>
                            <a:schemeClr val="dk1"/>
                          </a:solidFill>
                          <a:effectLst/>
                          <a:latin typeface="+mn-lt"/>
                          <a:ea typeface="+mn-ea"/>
                          <a:cs typeface="+mn-cs"/>
                        </a:rPr>
                        <a:t>Input Buffering, and Significance Sentinel </a:t>
                      </a:r>
                      <a:endParaRPr lang="en-IN" sz="2400" dirty="0"/>
                    </a:p>
                  </a:txBody>
                  <a:tcPr/>
                </a:tc>
                <a:tc>
                  <a:txBody>
                    <a:bodyPr/>
                    <a:lstStyle/>
                    <a:p>
                      <a:pPr algn="ctr"/>
                      <a:r>
                        <a:rPr lang="en-US" sz="2400" dirty="0"/>
                        <a:t>1</a:t>
                      </a:r>
                    </a:p>
                  </a:txBody>
                  <a:tcPr/>
                </a:tc>
                <a:tc>
                  <a:txBody>
                    <a:bodyPr/>
                    <a:lstStyle/>
                    <a:p>
                      <a:pPr algn="ctr"/>
                      <a:r>
                        <a:rPr lang="en-US" sz="2400" dirty="0"/>
                        <a:t>1</a:t>
                      </a:r>
                    </a:p>
                  </a:txBody>
                  <a:tcPr/>
                </a:tc>
                <a:extLst>
                  <a:ext uri="{0D108BD9-81ED-4DB2-BD59-A6C34878D82A}">
                    <a16:rowId xmlns:a16="http://schemas.microsoft.com/office/drawing/2014/main" val="10005"/>
                  </a:ext>
                </a:extLst>
              </a:tr>
              <a:tr h="877720">
                <a:tc>
                  <a:txBody>
                    <a:bodyPr/>
                    <a:lstStyle/>
                    <a:p>
                      <a:r>
                        <a:rPr lang="en-IN" sz="1800" kern="1200" dirty="0">
                          <a:solidFill>
                            <a:schemeClr val="dk1"/>
                          </a:solidFill>
                          <a:effectLst/>
                          <a:latin typeface="+mn-lt"/>
                          <a:ea typeface="+mn-ea"/>
                          <a:cs typeface="+mn-cs"/>
                        </a:rPr>
                        <a:t>Finite Automata, </a:t>
                      </a:r>
                      <a:endParaRPr lang="en-IN" sz="2400" dirty="0"/>
                    </a:p>
                    <a:p>
                      <a:r>
                        <a:rPr lang="en-IN" sz="1800" kern="1200" dirty="0">
                          <a:solidFill>
                            <a:schemeClr val="dk1"/>
                          </a:solidFill>
                          <a:effectLst/>
                          <a:latin typeface="+mn-lt"/>
                          <a:ea typeface="+mn-ea"/>
                          <a:cs typeface="+mn-cs"/>
                        </a:rPr>
                        <a:t>Optimization of DFA based Pattern Matching </a:t>
                      </a:r>
                      <a:endParaRPr lang="en-IN" sz="2400" dirty="0"/>
                    </a:p>
                    <a:p>
                      <a:r>
                        <a:rPr lang="en-IN" sz="1800" kern="1200" dirty="0">
                          <a:solidFill>
                            <a:schemeClr val="dk1"/>
                          </a:solidFill>
                          <a:effectLst/>
                          <a:latin typeface="+mn-lt"/>
                          <a:ea typeface="+mn-ea"/>
                          <a:cs typeface="+mn-cs"/>
                        </a:rPr>
                        <a:t>Lexical </a:t>
                      </a:r>
                      <a:r>
                        <a:rPr lang="en-IN" sz="1800" kern="1200" dirty="0" err="1">
                          <a:solidFill>
                            <a:schemeClr val="dk1"/>
                          </a:solidFill>
                          <a:effectLst/>
                          <a:latin typeface="+mn-lt"/>
                          <a:ea typeface="+mn-ea"/>
                          <a:cs typeface="+mn-cs"/>
                        </a:rPr>
                        <a:t>analyzer</a:t>
                      </a:r>
                      <a:r>
                        <a:rPr lang="en-IN" sz="1800" kern="1200" dirty="0">
                          <a:solidFill>
                            <a:schemeClr val="dk1"/>
                          </a:solidFill>
                          <a:effectLst/>
                          <a:latin typeface="+mn-lt"/>
                          <a:ea typeface="+mn-ea"/>
                          <a:cs typeface="+mn-cs"/>
                        </a:rPr>
                        <a:t> generator </a:t>
                      </a:r>
                      <a:endParaRPr lang="en-IN" sz="2400" dirty="0"/>
                    </a:p>
                  </a:txBody>
                  <a:tcPr/>
                </a:tc>
                <a:tc>
                  <a:txBody>
                    <a:bodyPr/>
                    <a:lstStyle/>
                    <a:p>
                      <a:pPr algn="ctr"/>
                      <a:r>
                        <a:rPr lang="en-US" sz="2400" dirty="0"/>
                        <a:t>1</a:t>
                      </a:r>
                    </a:p>
                  </a:txBody>
                  <a:tcPr/>
                </a:tc>
                <a:tc>
                  <a:txBody>
                    <a:bodyPr/>
                    <a:lstStyle/>
                    <a:p>
                      <a:pPr algn="ctr"/>
                      <a:r>
                        <a:rPr lang="en-US" sz="2400" dirty="0"/>
                        <a:t>1,2</a:t>
                      </a:r>
                    </a:p>
                  </a:txBody>
                  <a:tcPr/>
                </a:tc>
                <a:extLst>
                  <a:ext uri="{0D108BD9-81ED-4DB2-BD59-A6C34878D82A}">
                    <a16:rowId xmlns:a16="http://schemas.microsoft.com/office/drawing/2014/main" val="10006"/>
                  </a:ext>
                </a:extLst>
              </a:tr>
              <a:tr h="438860">
                <a:tc>
                  <a:txBody>
                    <a:bodyPr/>
                    <a:lstStyle/>
                    <a:p>
                      <a:r>
                        <a:rPr lang="en-IN" sz="1800" kern="1200" dirty="0">
                          <a:solidFill>
                            <a:schemeClr val="dk1"/>
                          </a:solidFill>
                          <a:effectLst/>
                          <a:latin typeface="+mn-lt"/>
                          <a:ea typeface="+mn-ea"/>
                          <a:cs typeface="+mn-cs"/>
                        </a:rPr>
                        <a:t>Regular expression to DFA </a:t>
                      </a:r>
                      <a:endParaRPr lang="en-IN" sz="2400" dirty="0"/>
                    </a:p>
                  </a:txBody>
                  <a:tcPr/>
                </a:tc>
                <a:tc>
                  <a:txBody>
                    <a:bodyPr/>
                    <a:lstStyle/>
                    <a:p>
                      <a:pPr algn="ctr"/>
                      <a:r>
                        <a:rPr lang="en-US" sz="2400" dirty="0"/>
                        <a:t>1</a:t>
                      </a:r>
                    </a:p>
                  </a:txBody>
                  <a:tcPr/>
                </a:tc>
                <a:tc>
                  <a:txBody>
                    <a:bodyPr/>
                    <a:lstStyle/>
                    <a:p>
                      <a:pPr algn="ctr"/>
                      <a:r>
                        <a:rPr lang="en-US" sz="2400" dirty="0"/>
                        <a:t>1,2</a:t>
                      </a:r>
                    </a:p>
                  </a:txBody>
                  <a:tcPr/>
                </a:tc>
                <a:extLst>
                  <a:ext uri="{0D108BD9-81ED-4DB2-BD59-A6C34878D82A}">
                    <a16:rowId xmlns:a16="http://schemas.microsoft.com/office/drawing/2014/main" val="10007"/>
                  </a:ext>
                </a:extLst>
              </a:tr>
            </a:tbl>
          </a:graphicData>
        </a:graphic>
      </p:graphicFrame>
      <p:sp>
        <p:nvSpPr>
          <p:cNvPr id="21541" name="Slide Number Placeholder 4">
            <a:extLst>
              <a:ext uri="{FF2B5EF4-FFF2-40B4-BE49-F238E27FC236}">
                <a16:creationId xmlns:a16="http://schemas.microsoft.com/office/drawing/2014/main" id="{5D225C4A-9486-A01B-1308-E0027AD123C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a:solidFill>
                  <a:schemeClr val="tx1"/>
                </a:solidFill>
                <a:latin typeface="Times New Roman" panose="02020603050405020304" pitchFamily="18" charset="0"/>
              </a:defRPr>
            </a:lvl2pPr>
            <a:lvl3pPr marL="1143000" indent="-228600">
              <a:spcBef>
                <a:spcPct val="20000"/>
              </a:spcBef>
              <a:buChar char="•"/>
              <a:defRPr sz="1600">
                <a:solidFill>
                  <a:schemeClr val="tx1"/>
                </a:solidFill>
                <a:latin typeface="Times New Roman" panose="02020603050405020304" pitchFamily="18" charset="0"/>
              </a:defRPr>
            </a:lvl3pPr>
            <a:lvl4pPr marL="1600200" indent="-228600">
              <a:spcBef>
                <a:spcPct val="20000"/>
              </a:spcBef>
              <a:buChar char="–"/>
              <a:defRPr sz="1400">
                <a:solidFill>
                  <a:schemeClr val="tx1"/>
                </a:solidFill>
                <a:latin typeface="Times New Roman" panose="02020603050405020304" pitchFamily="18" charset="0"/>
              </a:defRPr>
            </a:lvl4pPr>
            <a:lvl5pPr marL="2057400" indent="-228600">
              <a:spcBef>
                <a:spcPct val="20000"/>
              </a:spcBef>
              <a:buChar char="»"/>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200">
                <a:solidFill>
                  <a:schemeClr val="tx1"/>
                </a:solidFill>
                <a:latin typeface="Times New Roman" panose="02020603050405020304" pitchFamily="18" charset="0"/>
              </a:defRPr>
            </a:lvl9pPr>
          </a:lstStyle>
          <a:p>
            <a:pPr>
              <a:spcBef>
                <a:spcPct val="0"/>
              </a:spcBef>
              <a:buFontTx/>
              <a:buNone/>
            </a:pPr>
            <a:fld id="{5FACA083-551C-3545-8369-878709AD8F58}" type="slidenum">
              <a:rPr lang="en-US" altLang="en-US" sz="800"/>
              <a:pPr>
                <a:spcBef>
                  <a:spcPct val="0"/>
                </a:spcBef>
                <a:buFontTx/>
                <a:buNone/>
              </a:pPr>
              <a:t>6</a:t>
            </a:fld>
            <a:endParaRPr lang="en-US" altLang="en-US" sz="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a:extLst>
              <a:ext uri="{FF2B5EF4-FFF2-40B4-BE49-F238E27FC236}">
                <a16:creationId xmlns:a16="http://schemas.microsoft.com/office/drawing/2014/main" id="{6946E497-B98E-2F25-8042-2836D58A0B72}"/>
              </a:ext>
            </a:extLst>
          </p:cNvPr>
          <p:cNvSpPr>
            <a:spLocks noGrp="1" noChangeArrowheads="1"/>
          </p:cNvSpPr>
          <p:nvPr>
            <p:ph type="title"/>
          </p:nvPr>
        </p:nvSpPr>
        <p:spPr>
          <a:xfrm>
            <a:off x="381000" y="76200"/>
            <a:ext cx="9372600" cy="457200"/>
          </a:xfrm>
        </p:spPr>
        <p:txBody>
          <a:bodyPr/>
          <a:lstStyle/>
          <a:p>
            <a:r>
              <a:rPr lang="en-US" altLang="en-US" dirty="0"/>
              <a:t>Lesson Planning continue</a:t>
            </a:r>
          </a:p>
        </p:txBody>
      </p:sp>
      <p:graphicFrame>
        <p:nvGraphicFramePr>
          <p:cNvPr id="6" name="Content Placeholder 5">
            <a:extLst>
              <a:ext uri="{FF2B5EF4-FFF2-40B4-BE49-F238E27FC236}">
                <a16:creationId xmlns:a16="http://schemas.microsoft.com/office/drawing/2014/main" id="{E4765CAD-EA89-6723-0821-E97A8DD7F32F}"/>
              </a:ext>
            </a:extLst>
          </p:cNvPr>
          <p:cNvGraphicFramePr>
            <a:graphicFrameLocks noGrp="1"/>
          </p:cNvGraphicFramePr>
          <p:nvPr>
            <p:ph idx="1"/>
            <p:extLst>
              <p:ext uri="{D42A27DB-BD31-4B8C-83A1-F6EECF244321}">
                <p14:modId xmlns:p14="http://schemas.microsoft.com/office/powerpoint/2010/main" val="32184768"/>
              </p:ext>
            </p:extLst>
          </p:nvPr>
        </p:nvGraphicFramePr>
        <p:xfrm>
          <a:off x="990600" y="552450"/>
          <a:ext cx="7467599" cy="6031230"/>
        </p:xfrm>
        <a:graphic>
          <a:graphicData uri="http://schemas.openxmlformats.org/drawingml/2006/table">
            <a:tbl>
              <a:tblPr firstRow="1" bandRow="1">
                <a:tableStyleId>{5C22544A-7EE6-4342-B048-85BDC9FD1C3A}</a:tableStyleId>
              </a:tblPr>
              <a:tblGrid>
                <a:gridCol w="4857565">
                  <a:extLst>
                    <a:ext uri="{9D8B030D-6E8A-4147-A177-3AD203B41FA5}">
                      <a16:colId xmlns:a16="http://schemas.microsoft.com/office/drawing/2014/main" val="20000"/>
                    </a:ext>
                  </a:extLst>
                </a:gridCol>
                <a:gridCol w="1305017">
                  <a:extLst>
                    <a:ext uri="{9D8B030D-6E8A-4147-A177-3AD203B41FA5}">
                      <a16:colId xmlns:a16="http://schemas.microsoft.com/office/drawing/2014/main" val="20001"/>
                    </a:ext>
                  </a:extLst>
                </a:gridCol>
                <a:gridCol w="1305017">
                  <a:extLst>
                    <a:ext uri="{9D8B030D-6E8A-4147-A177-3AD203B41FA5}">
                      <a16:colId xmlns:a16="http://schemas.microsoft.com/office/drawing/2014/main" val="1767243226"/>
                    </a:ext>
                  </a:extLst>
                </a:gridCol>
              </a:tblGrid>
              <a:tr h="614404">
                <a:tc>
                  <a:txBody>
                    <a:bodyPr/>
                    <a:lstStyle/>
                    <a:p>
                      <a:r>
                        <a:rPr lang="en-US" dirty="0"/>
                        <a:t>Topic</a:t>
                      </a:r>
                    </a:p>
                  </a:txBody>
                  <a:tcPr/>
                </a:tc>
                <a:tc>
                  <a:txBody>
                    <a:bodyPr/>
                    <a:lstStyle/>
                    <a:p>
                      <a:pPr algn="ctr"/>
                      <a:r>
                        <a:rPr lang="en-US" dirty="0"/>
                        <a:t>Hours</a:t>
                      </a:r>
                    </a:p>
                  </a:txBody>
                  <a:tcPr/>
                </a:tc>
                <a:tc>
                  <a:txBody>
                    <a:bodyPr/>
                    <a:lstStyle/>
                    <a:p>
                      <a:pPr algn="ctr"/>
                      <a:r>
                        <a:rPr lang="en-US" dirty="0"/>
                        <a:t>Mapped CLO</a:t>
                      </a:r>
                    </a:p>
                  </a:txBody>
                  <a:tcPr/>
                </a:tc>
                <a:extLst>
                  <a:ext uri="{0D108BD9-81ED-4DB2-BD59-A6C34878D82A}">
                    <a16:rowId xmlns:a16="http://schemas.microsoft.com/office/drawing/2014/main" val="10000"/>
                  </a:ext>
                </a:extLst>
              </a:tr>
              <a:tr h="699808">
                <a:tc>
                  <a:txBody>
                    <a:bodyPr/>
                    <a:lstStyle/>
                    <a:p>
                      <a:r>
                        <a:rPr lang="en-IN" sz="2400" b="1" kern="1200" dirty="0">
                          <a:solidFill>
                            <a:schemeClr val="dk1"/>
                          </a:solidFill>
                          <a:effectLst/>
                          <a:latin typeface="+mn-lt"/>
                          <a:ea typeface="+mn-ea"/>
                          <a:cs typeface="+mn-cs"/>
                        </a:rPr>
                        <a:t>Syntax Analysis </a:t>
                      </a:r>
                    </a:p>
                  </a:txBody>
                  <a:tcPr/>
                </a:tc>
                <a:tc>
                  <a:txBody>
                    <a:bodyPr/>
                    <a:lstStyle/>
                    <a:p>
                      <a:pPr algn="ctr"/>
                      <a:endParaRPr lang="en-US" sz="2400" dirty="0"/>
                    </a:p>
                  </a:txBody>
                  <a:tcPr/>
                </a:tc>
                <a:tc>
                  <a:txBody>
                    <a:bodyPr/>
                    <a:lstStyle/>
                    <a:p>
                      <a:pPr algn="ctr"/>
                      <a:endParaRPr lang="en-US" sz="2400" dirty="0"/>
                    </a:p>
                  </a:txBody>
                  <a:tcPr/>
                </a:tc>
                <a:extLst>
                  <a:ext uri="{0D108BD9-81ED-4DB2-BD59-A6C34878D82A}">
                    <a16:rowId xmlns:a16="http://schemas.microsoft.com/office/drawing/2014/main" val="10001"/>
                  </a:ext>
                </a:extLst>
              </a:tr>
              <a:tr h="438860">
                <a:tc>
                  <a:txBody>
                    <a:bodyPr/>
                    <a:lstStyle/>
                    <a:p>
                      <a:r>
                        <a:rPr lang="en-IN" sz="1800" kern="1200" dirty="0">
                          <a:solidFill>
                            <a:schemeClr val="dk1"/>
                          </a:solidFill>
                          <a:effectLst/>
                          <a:latin typeface="+mn-lt"/>
                          <a:ea typeface="+mn-ea"/>
                          <a:cs typeface="+mn-cs"/>
                        </a:rPr>
                        <a:t>Role of Parser</a:t>
                      </a:r>
                      <a:br>
                        <a:rPr lang="en-IN" sz="1800" kern="1200" dirty="0">
                          <a:solidFill>
                            <a:schemeClr val="dk1"/>
                          </a:solidFill>
                          <a:effectLst/>
                          <a:latin typeface="+mn-lt"/>
                          <a:ea typeface="+mn-ea"/>
                          <a:cs typeface="+mn-cs"/>
                        </a:rPr>
                      </a:br>
                      <a:r>
                        <a:rPr lang="en-IN" sz="1800" kern="1200" dirty="0">
                          <a:solidFill>
                            <a:schemeClr val="dk1"/>
                          </a:solidFill>
                          <a:effectLst/>
                          <a:latin typeface="+mn-lt"/>
                          <a:ea typeface="+mn-ea"/>
                          <a:cs typeface="+mn-cs"/>
                        </a:rPr>
                        <a:t>Introduction to Error recovery</a:t>
                      </a:r>
                      <a:br>
                        <a:rPr lang="en-IN" sz="1800" kern="1200" dirty="0">
                          <a:solidFill>
                            <a:schemeClr val="dk1"/>
                          </a:solidFill>
                          <a:effectLst/>
                          <a:latin typeface="+mn-lt"/>
                          <a:ea typeface="+mn-ea"/>
                          <a:cs typeface="+mn-cs"/>
                        </a:rPr>
                      </a:br>
                      <a:r>
                        <a:rPr lang="en-IN" sz="1800" kern="1200" dirty="0">
                          <a:solidFill>
                            <a:schemeClr val="dk1"/>
                          </a:solidFill>
                          <a:effectLst/>
                          <a:latin typeface="+mn-lt"/>
                          <a:ea typeface="+mn-ea"/>
                          <a:cs typeface="+mn-cs"/>
                        </a:rPr>
                        <a:t>Context Free Grammar</a:t>
                      </a:r>
                      <a:br>
                        <a:rPr lang="en-IN" sz="1800" kern="1200" dirty="0">
                          <a:solidFill>
                            <a:schemeClr val="dk1"/>
                          </a:solidFill>
                          <a:effectLst/>
                          <a:latin typeface="+mn-lt"/>
                          <a:ea typeface="+mn-ea"/>
                          <a:cs typeface="+mn-cs"/>
                        </a:rPr>
                      </a:br>
                      <a:r>
                        <a:rPr lang="en-IN" sz="1800" kern="1200" dirty="0">
                          <a:solidFill>
                            <a:schemeClr val="dk1"/>
                          </a:solidFill>
                          <a:effectLst/>
                          <a:latin typeface="+mn-lt"/>
                          <a:ea typeface="+mn-ea"/>
                          <a:cs typeface="+mn-cs"/>
                        </a:rPr>
                        <a:t>Comparison of CFG and Regular Expressions </a:t>
                      </a:r>
                      <a:endParaRPr lang="en-IN" dirty="0">
                        <a:effectLst/>
                      </a:endParaRPr>
                    </a:p>
                  </a:txBody>
                  <a:tcPr/>
                </a:tc>
                <a:tc>
                  <a:txBody>
                    <a:bodyPr/>
                    <a:lstStyle/>
                    <a:p>
                      <a:pPr algn="ctr"/>
                      <a:r>
                        <a:rPr lang="en-US" sz="2400" dirty="0"/>
                        <a:t>1</a:t>
                      </a:r>
                    </a:p>
                  </a:txBody>
                  <a:tcPr/>
                </a:tc>
                <a:tc>
                  <a:txBody>
                    <a:bodyPr/>
                    <a:lstStyle/>
                    <a:p>
                      <a:pPr algn="ctr"/>
                      <a:r>
                        <a:rPr lang="en-US" sz="2400" dirty="0"/>
                        <a:t>1</a:t>
                      </a:r>
                    </a:p>
                  </a:txBody>
                  <a:tcPr/>
                </a:tc>
                <a:extLst>
                  <a:ext uri="{0D108BD9-81ED-4DB2-BD59-A6C34878D82A}">
                    <a16:rowId xmlns:a16="http://schemas.microsoft.com/office/drawing/2014/main" val="10002"/>
                  </a:ext>
                </a:extLst>
              </a:tr>
              <a:tr h="652742">
                <a:tc>
                  <a:txBody>
                    <a:bodyPr/>
                    <a:lstStyle/>
                    <a:p>
                      <a:r>
                        <a:rPr lang="en-IN" sz="1800" kern="1200" dirty="0">
                          <a:solidFill>
                            <a:schemeClr val="dk1"/>
                          </a:solidFill>
                          <a:effectLst/>
                          <a:latin typeface="+mn-lt"/>
                          <a:ea typeface="+mn-ea"/>
                          <a:cs typeface="+mn-cs"/>
                        </a:rPr>
                        <a:t>Context Free Grammar for programming constructs </a:t>
                      </a:r>
                      <a:endParaRPr lang="en-IN" dirty="0"/>
                    </a:p>
                  </a:txBody>
                  <a:tcPr/>
                </a:tc>
                <a:tc>
                  <a:txBody>
                    <a:bodyPr/>
                    <a:lstStyle/>
                    <a:p>
                      <a:pPr algn="ctr"/>
                      <a:r>
                        <a:rPr lang="en-US" sz="2400" dirty="0"/>
                        <a:t>1</a:t>
                      </a:r>
                    </a:p>
                  </a:txBody>
                  <a:tcPr/>
                </a:tc>
                <a:tc>
                  <a:txBody>
                    <a:bodyPr/>
                    <a:lstStyle/>
                    <a:p>
                      <a:pPr algn="ctr"/>
                      <a:r>
                        <a:rPr lang="en-US" sz="2400" dirty="0"/>
                        <a:t>1,2</a:t>
                      </a:r>
                    </a:p>
                  </a:txBody>
                  <a:tcPr/>
                </a:tc>
                <a:extLst>
                  <a:ext uri="{0D108BD9-81ED-4DB2-BD59-A6C34878D82A}">
                    <a16:rowId xmlns:a16="http://schemas.microsoft.com/office/drawing/2014/main" val="10003"/>
                  </a:ext>
                </a:extLst>
              </a:tr>
              <a:tr h="4388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Introduction to Top Down Parsing LL(1) Parsing </a:t>
                      </a:r>
                      <a:endParaRPr lang="en-IN" dirty="0"/>
                    </a:p>
                  </a:txBody>
                  <a:tcPr/>
                </a:tc>
                <a:tc>
                  <a:txBody>
                    <a:bodyPr/>
                    <a:lstStyle/>
                    <a:p>
                      <a:pPr algn="ctr"/>
                      <a:endParaRPr lang="en-US" sz="2400" dirty="0"/>
                    </a:p>
                  </a:txBody>
                  <a:tcPr/>
                </a:tc>
                <a:tc>
                  <a:txBody>
                    <a:bodyPr/>
                    <a:lstStyle/>
                    <a:p>
                      <a:pPr algn="ctr"/>
                      <a:endParaRPr lang="en-US" sz="2400" dirty="0"/>
                    </a:p>
                  </a:txBody>
                  <a:tcPr/>
                </a:tc>
                <a:extLst>
                  <a:ext uri="{0D108BD9-81ED-4DB2-BD59-A6C34878D82A}">
                    <a16:rowId xmlns:a16="http://schemas.microsoft.com/office/drawing/2014/main" val="2750179865"/>
                  </a:ext>
                </a:extLst>
              </a:tr>
              <a:tr h="381000">
                <a:tc>
                  <a:txBody>
                    <a:bodyPr/>
                    <a:lstStyle/>
                    <a:p>
                      <a:r>
                        <a:rPr lang="en-IN" sz="1800" kern="1200" dirty="0">
                          <a:solidFill>
                            <a:schemeClr val="dk1"/>
                          </a:solidFill>
                          <a:effectLst/>
                          <a:latin typeface="+mn-lt"/>
                          <a:ea typeface="+mn-ea"/>
                          <a:cs typeface="+mn-cs"/>
                        </a:rPr>
                        <a:t>Recursive-Descent Parser </a:t>
                      </a:r>
                      <a:endParaRPr lang="en-IN" dirty="0"/>
                    </a:p>
                  </a:txBody>
                  <a:tcPr/>
                </a:tc>
                <a:tc>
                  <a:txBody>
                    <a:bodyPr/>
                    <a:lstStyle/>
                    <a:p>
                      <a:pPr algn="ctr"/>
                      <a:r>
                        <a:rPr lang="en-US" sz="2400" dirty="0"/>
                        <a:t>1</a:t>
                      </a:r>
                    </a:p>
                  </a:txBody>
                  <a:tcPr/>
                </a:tc>
                <a:tc>
                  <a:txBody>
                    <a:bodyPr/>
                    <a:lstStyle/>
                    <a:p>
                      <a:pPr algn="ctr"/>
                      <a:r>
                        <a:rPr lang="en-US" sz="2400" dirty="0"/>
                        <a:t>1,2</a:t>
                      </a:r>
                    </a:p>
                  </a:txBody>
                  <a:tcPr/>
                </a:tc>
                <a:extLst>
                  <a:ext uri="{0D108BD9-81ED-4DB2-BD59-A6C34878D82A}">
                    <a16:rowId xmlns:a16="http://schemas.microsoft.com/office/drawing/2014/main" val="10004"/>
                  </a:ext>
                </a:extLst>
              </a:tr>
              <a:tr h="4388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Need of Left Recursion elimination</a:t>
                      </a:r>
                      <a:br>
                        <a:rPr lang="en-IN" sz="1800" kern="1200" dirty="0">
                          <a:solidFill>
                            <a:schemeClr val="dk1"/>
                          </a:solidFill>
                          <a:effectLst/>
                          <a:latin typeface="+mn-lt"/>
                          <a:ea typeface="+mn-ea"/>
                          <a:cs typeface="+mn-cs"/>
                        </a:rPr>
                      </a:br>
                      <a:r>
                        <a:rPr lang="en-IN" sz="1800" kern="1200" dirty="0">
                          <a:solidFill>
                            <a:schemeClr val="dk1"/>
                          </a:solidFill>
                          <a:effectLst/>
                          <a:latin typeface="+mn-lt"/>
                          <a:ea typeface="+mn-ea"/>
                          <a:cs typeface="+mn-cs"/>
                        </a:rPr>
                        <a:t>Left Recursion elimination : Direct, Indirect </a:t>
                      </a:r>
                      <a:endParaRPr lang="en-IN" dirty="0"/>
                    </a:p>
                  </a:txBody>
                  <a:tcPr/>
                </a:tc>
                <a:tc>
                  <a:txBody>
                    <a:bodyPr/>
                    <a:lstStyle/>
                    <a:p>
                      <a:pPr algn="ctr"/>
                      <a:r>
                        <a:rPr lang="en-US" sz="2400" dirty="0"/>
                        <a:t>1</a:t>
                      </a:r>
                    </a:p>
                  </a:txBody>
                  <a:tcPr/>
                </a:tc>
                <a:tc>
                  <a:txBody>
                    <a:bodyPr/>
                    <a:lstStyle/>
                    <a:p>
                      <a:pPr algn="ctr"/>
                      <a:r>
                        <a:rPr lang="en-US" sz="2400" dirty="0"/>
                        <a:t>1,2</a:t>
                      </a:r>
                    </a:p>
                  </a:txBody>
                  <a:tcPr/>
                </a:tc>
                <a:extLst>
                  <a:ext uri="{0D108BD9-81ED-4DB2-BD59-A6C34878D82A}">
                    <a16:rowId xmlns:a16="http://schemas.microsoft.com/office/drawing/2014/main" val="10005"/>
                  </a:ext>
                </a:extLst>
              </a:tr>
              <a:tr h="655320">
                <a:tc>
                  <a:txBody>
                    <a:bodyPr/>
                    <a:lstStyle/>
                    <a:p>
                      <a:r>
                        <a:rPr lang="en-IN" sz="1800" kern="1200" dirty="0">
                          <a:solidFill>
                            <a:schemeClr val="dk1"/>
                          </a:solidFill>
                          <a:effectLst/>
                          <a:latin typeface="+mn-lt"/>
                          <a:ea typeface="+mn-ea"/>
                          <a:cs typeface="+mn-cs"/>
                        </a:rPr>
                        <a:t>Predictive parse table generation LL(1), LL(k) Grammar </a:t>
                      </a:r>
                      <a:endParaRPr lang="en-IN" dirty="0"/>
                    </a:p>
                  </a:txBody>
                  <a:tcPr/>
                </a:tc>
                <a:tc>
                  <a:txBody>
                    <a:bodyPr/>
                    <a:lstStyle/>
                    <a:p>
                      <a:pPr algn="ctr"/>
                      <a:r>
                        <a:rPr lang="en-US" sz="2400" dirty="0"/>
                        <a:t>1</a:t>
                      </a:r>
                    </a:p>
                  </a:txBody>
                  <a:tcPr/>
                </a:tc>
                <a:tc>
                  <a:txBody>
                    <a:bodyPr/>
                    <a:lstStyle/>
                    <a:p>
                      <a:pPr algn="ctr"/>
                      <a:r>
                        <a:rPr lang="en-US" sz="2400" dirty="0"/>
                        <a:t>1</a:t>
                      </a:r>
                    </a:p>
                  </a:txBody>
                  <a:tcPr/>
                </a:tc>
                <a:extLst>
                  <a:ext uri="{0D108BD9-81ED-4DB2-BD59-A6C34878D82A}">
                    <a16:rowId xmlns:a16="http://schemas.microsoft.com/office/drawing/2014/main" val="10006"/>
                  </a:ext>
                </a:extLst>
              </a:tr>
              <a:tr h="4388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Error recovery strategies , Error recovery at LL(1) parsers </a:t>
                      </a:r>
                      <a:endParaRPr lang="en-IN" dirty="0"/>
                    </a:p>
                  </a:txBody>
                  <a:tcPr/>
                </a:tc>
                <a:tc>
                  <a:txBody>
                    <a:bodyPr/>
                    <a:lstStyle/>
                    <a:p>
                      <a:pPr algn="ctr"/>
                      <a:r>
                        <a:rPr lang="en-US" sz="2400" dirty="0"/>
                        <a:t>1</a:t>
                      </a:r>
                    </a:p>
                  </a:txBody>
                  <a:tcPr/>
                </a:tc>
                <a:tc>
                  <a:txBody>
                    <a:bodyPr/>
                    <a:lstStyle/>
                    <a:p>
                      <a:pPr algn="ctr"/>
                      <a:r>
                        <a:rPr lang="en-US" sz="2400" dirty="0"/>
                        <a:t>1,2</a:t>
                      </a:r>
                    </a:p>
                  </a:txBody>
                  <a:tcPr/>
                </a:tc>
                <a:extLst>
                  <a:ext uri="{0D108BD9-81ED-4DB2-BD59-A6C34878D82A}">
                    <a16:rowId xmlns:a16="http://schemas.microsoft.com/office/drawing/2014/main" val="10007"/>
                  </a:ext>
                </a:extLst>
              </a:tr>
            </a:tbl>
          </a:graphicData>
        </a:graphic>
      </p:graphicFrame>
      <p:sp>
        <p:nvSpPr>
          <p:cNvPr id="21541" name="Slide Number Placeholder 4">
            <a:extLst>
              <a:ext uri="{FF2B5EF4-FFF2-40B4-BE49-F238E27FC236}">
                <a16:creationId xmlns:a16="http://schemas.microsoft.com/office/drawing/2014/main" id="{5D225C4A-9486-A01B-1308-E0027AD123C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a:solidFill>
                  <a:schemeClr val="tx1"/>
                </a:solidFill>
                <a:latin typeface="Times New Roman" panose="02020603050405020304" pitchFamily="18" charset="0"/>
              </a:defRPr>
            </a:lvl2pPr>
            <a:lvl3pPr marL="1143000" indent="-228600">
              <a:spcBef>
                <a:spcPct val="20000"/>
              </a:spcBef>
              <a:buChar char="•"/>
              <a:defRPr sz="1600">
                <a:solidFill>
                  <a:schemeClr val="tx1"/>
                </a:solidFill>
                <a:latin typeface="Times New Roman" panose="02020603050405020304" pitchFamily="18" charset="0"/>
              </a:defRPr>
            </a:lvl3pPr>
            <a:lvl4pPr marL="1600200" indent="-228600">
              <a:spcBef>
                <a:spcPct val="20000"/>
              </a:spcBef>
              <a:buChar char="–"/>
              <a:defRPr sz="1400">
                <a:solidFill>
                  <a:schemeClr val="tx1"/>
                </a:solidFill>
                <a:latin typeface="Times New Roman" panose="02020603050405020304" pitchFamily="18" charset="0"/>
              </a:defRPr>
            </a:lvl4pPr>
            <a:lvl5pPr marL="2057400" indent="-228600">
              <a:spcBef>
                <a:spcPct val="20000"/>
              </a:spcBef>
              <a:buChar char="»"/>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200">
                <a:solidFill>
                  <a:schemeClr val="tx1"/>
                </a:solidFill>
                <a:latin typeface="Times New Roman" panose="02020603050405020304" pitchFamily="18" charset="0"/>
              </a:defRPr>
            </a:lvl9pPr>
          </a:lstStyle>
          <a:p>
            <a:pPr>
              <a:spcBef>
                <a:spcPct val="0"/>
              </a:spcBef>
              <a:buFontTx/>
              <a:buNone/>
            </a:pPr>
            <a:fld id="{5FACA083-551C-3545-8369-878709AD8F58}" type="slidenum">
              <a:rPr lang="en-US" altLang="en-US" sz="800"/>
              <a:pPr>
                <a:spcBef>
                  <a:spcPct val="0"/>
                </a:spcBef>
                <a:buFontTx/>
                <a:buNone/>
              </a:pPr>
              <a:t>7</a:t>
            </a:fld>
            <a:endParaRPr lang="en-US" altLang="en-US" sz="800"/>
          </a:p>
        </p:txBody>
      </p:sp>
    </p:spTree>
    <p:extLst>
      <p:ext uri="{BB962C8B-B14F-4D97-AF65-F5344CB8AC3E}">
        <p14:creationId xmlns:p14="http://schemas.microsoft.com/office/powerpoint/2010/main" val="806926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a:extLst>
              <a:ext uri="{FF2B5EF4-FFF2-40B4-BE49-F238E27FC236}">
                <a16:creationId xmlns:a16="http://schemas.microsoft.com/office/drawing/2014/main" id="{6946E497-B98E-2F25-8042-2836D58A0B72}"/>
              </a:ext>
            </a:extLst>
          </p:cNvPr>
          <p:cNvSpPr>
            <a:spLocks noGrp="1" noChangeArrowheads="1"/>
          </p:cNvSpPr>
          <p:nvPr>
            <p:ph type="title"/>
          </p:nvPr>
        </p:nvSpPr>
        <p:spPr>
          <a:xfrm>
            <a:off x="381000" y="76200"/>
            <a:ext cx="9372600" cy="457200"/>
          </a:xfrm>
        </p:spPr>
        <p:txBody>
          <a:bodyPr/>
          <a:lstStyle/>
          <a:p>
            <a:r>
              <a:rPr lang="en-US" altLang="en-US" dirty="0"/>
              <a:t>Lesson Planning continue</a:t>
            </a:r>
          </a:p>
        </p:txBody>
      </p:sp>
      <p:graphicFrame>
        <p:nvGraphicFramePr>
          <p:cNvPr id="6" name="Content Placeholder 5">
            <a:extLst>
              <a:ext uri="{FF2B5EF4-FFF2-40B4-BE49-F238E27FC236}">
                <a16:creationId xmlns:a16="http://schemas.microsoft.com/office/drawing/2014/main" id="{E4765CAD-EA89-6723-0821-E97A8DD7F32F}"/>
              </a:ext>
            </a:extLst>
          </p:cNvPr>
          <p:cNvGraphicFramePr>
            <a:graphicFrameLocks noGrp="1"/>
          </p:cNvGraphicFramePr>
          <p:nvPr>
            <p:ph idx="1"/>
            <p:extLst>
              <p:ext uri="{D42A27DB-BD31-4B8C-83A1-F6EECF244321}">
                <p14:modId xmlns:p14="http://schemas.microsoft.com/office/powerpoint/2010/main" val="3178390810"/>
              </p:ext>
            </p:extLst>
          </p:nvPr>
        </p:nvGraphicFramePr>
        <p:xfrm>
          <a:off x="990600" y="552450"/>
          <a:ext cx="7467599" cy="5318760"/>
        </p:xfrm>
        <a:graphic>
          <a:graphicData uri="http://schemas.openxmlformats.org/drawingml/2006/table">
            <a:tbl>
              <a:tblPr firstRow="1" bandRow="1">
                <a:tableStyleId>{5C22544A-7EE6-4342-B048-85BDC9FD1C3A}</a:tableStyleId>
              </a:tblPr>
              <a:tblGrid>
                <a:gridCol w="4857565">
                  <a:extLst>
                    <a:ext uri="{9D8B030D-6E8A-4147-A177-3AD203B41FA5}">
                      <a16:colId xmlns:a16="http://schemas.microsoft.com/office/drawing/2014/main" val="20000"/>
                    </a:ext>
                  </a:extLst>
                </a:gridCol>
                <a:gridCol w="1305017">
                  <a:extLst>
                    <a:ext uri="{9D8B030D-6E8A-4147-A177-3AD203B41FA5}">
                      <a16:colId xmlns:a16="http://schemas.microsoft.com/office/drawing/2014/main" val="20001"/>
                    </a:ext>
                  </a:extLst>
                </a:gridCol>
                <a:gridCol w="1305017">
                  <a:extLst>
                    <a:ext uri="{9D8B030D-6E8A-4147-A177-3AD203B41FA5}">
                      <a16:colId xmlns:a16="http://schemas.microsoft.com/office/drawing/2014/main" val="1767243226"/>
                    </a:ext>
                  </a:extLst>
                </a:gridCol>
              </a:tblGrid>
              <a:tr h="614404">
                <a:tc>
                  <a:txBody>
                    <a:bodyPr/>
                    <a:lstStyle/>
                    <a:p>
                      <a:r>
                        <a:rPr lang="en-US" dirty="0"/>
                        <a:t>Topic</a:t>
                      </a:r>
                    </a:p>
                  </a:txBody>
                  <a:tcPr/>
                </a:tc>
                <a:tc>
                  <a:txBody>
                    <a:bodyPr/>
                    <a:lstStyle/>
                    <a:p>
                      <a:pPr algn="ctr"/>
                      <a:r>
                        <a:rPr lang="en-US" dirty="0"/>
                        <a:t>Hours</a:t>
                      </a:r>
                    </a:p>
                  </a:txBody>
                  <a:tcPr/>
                </a:tc>
                <a:tc>
                  <a:txBody>
                    <a:bodyPr/>
                    <a:lstStyle/>
                    <a:p>
                      <a:pPr algn="ctr"/>
                      <a:r>
                        <a:rPr lang="en-US" dirty="0"/>
                        <a:t>Mapped CLO</a:t>
                      </a:r>
                    </a:p>
                  </a:txBody>
                  <a:tcPr/>
                </a:tc>
                <a:extLst>
                  <a:ext uri="{0D108BD9-81ED-4DB2-BD59-A6C34878D82A}">
                    <a16:rowId xmlns:a16="http://schemas.microsoft.com/office/drawing/2014/main" val="10000"/>
                  </a:ext>
                </a:extLst>
              </a:tr>
              <a:tr h="69980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Bottom-up Parsing</a:t>
                      </a:r>
                      <a:br>
                        <a:rPr lang="en-IN" sz="1800" kern="1200" dirty="0">
                          <a:solidFill>
                            <a:schemeClr val="dk1"/>
                          </a:solidFill>
                          <a:effectLst/>
                          <a:latin typeface="+mn-lt"/>
                          <a:ea typeface="+mn-ea"/>
                          <a:cs typeface="+mn-cs"/>
                        </a:rPr>
                      </a:br>
                      <a:r>
                        <a:rPr lang="en-IN" sz="1800" kern="1200" dirty="0">
                          <a:solidFill>
                            <a:schemeClr val="dk1"/>
                          </a:solidFill>
                          <a:effectLst/>
                          <a:latin typeface="+mn-lt"/>
                          <a:ea typeface="+mn-ea"/>
                          <a:cs typeface="+mn-cs"/>
                        </a:rPr>
                        <a:t>Shift Reduce Parsing</a:t>
                      </a:r>
                      <a:br>
                        <a:rPr lang="en-IN" sz="1800" kern="1200" dirty="0">
                          <a:solidFill>
                            <a:schemeClr val="dk1"/>
                          </a:solidFill>
                          <a:effectLst/>
                          <a:latin typeface="+mn-lt"/>
                          <a:ea typeface="+mn-ea"/>
                          <a:cs typeface="+mn-cs"/>
                        </a:rPr>
                      </a:br>
                      <a:r>
                        <a:rPr lang="en-IN" sz="1800" kern="1200" dirty="0">
                          <a:solidFill>
                            <a:schemeClr val="dk1"/>
                          </a:solidFill>
                          <a:effectLst/>
                          <a:latin typeface="+mn-lt"/>
                          <a:ea typeface="+mn-ea"/>
                          <a:cs typeface="+mn-cs"/>
                        </a:rPr>
                        <a:t>Shift/Reduce conflict, Reduce/Reduce conflict </a:t>
                      </a:r>
                      <a:endParaRPr lang="en-IN" dirty="0">
                        <a:effectLst/>
                      </a:endParaRPr>
                    </a:p>
                  </a:txBody>
                  <a:tcPr/>
                </a:tc>
                <a:tc>
                  <a:txBody>
                    <a:bodyPr/>
                    <a:lstStyle/>
                    <a:p>
                      <a:pPr algn="ctr"/>
                      <a:r>
                        <a:rPr lang="en-US" sz="2400" dirty="0"/>
                        <a:t>1</a:t>
                      </a:r>
                    </a:p>
                  </a:txBody>
                  <a:tcPr/>
                </a:tc>
                <a:tc>
                  <a:txBody>
                    <a:bodyPr/>
                    <a:lstStyle/>
                    <a:p>
                      <a:pPr algn="ctr"/>
                      <a:r>
                        <a:rPr lang="en-US" sz="2400" dirty="0"/>
                        <a:t>1</a:t>
                      </a:r>
                    </a:p>
                  </a:txBody>
                  <a:tcPr/>
                </a:tc>
                <a:extLst>
                  <a:ext uri="{0D108BD9-81ED-4DB2-BD59-A6C34878D82A}">
                    <a16:rowId xmlns:a16="http://schemas.microsoft.com/office/drawing/2014/main" val="10001"/>
                  </a:ext>
                </a:extLst>
              </a:tr>
              <a:tr h="438860">
                <a:tc>
                  <a:txBody>
                    <a:bodyPr/>
                    <a:lstStyle/>
                    <a:p>
                      <a:r>
                        <a:rPr lang="en-IN" sz="1800" kern="1200" dirty="0">
                          <a:solidFill>
                            <a:schemeClr val="dk1"/>
                          </a:solidFill>
                          <a:effectLst/>
                          <a:latin typeface="+mn-lt"/>
                          <a:ea typeface="+mn-ea"/>
                          <a:cs typeface="+mn-cs"/>
                        </a:rPr>
                        <a:t>LR Parsing Model </a:t>
                      </a:r>
                      <a:endParaRPr lang="en-IN" dirty="0">
                        <a:effectLst/>
                      </a:endParaRPr>
                    </a:p>
                  </a:txBody>
                  <a:tcPr/>
                </a:tc>
                <a:tc>
                  <a:txBody>
                    <a:bodyPr/>
                    <a:lstStyle/>
                    <a:p>
                      <a:pPr algn="ctr"/>
                      <a:r>
                        <a:rPr lang="en-US" sz="2400" dirty="0"/>
                        <a:t>1</a:t>
                      </a:r>
                    </a:p>
                  </a:txBody>
                  <a:tcPr/>
                </a:tc>
                <a:tc>
                  <a:txBody>
                    <a:bodyPr/>
                    <a:lstStyle/>
                    <a:p>
                      <a:pPr algn="ctr"/>
                      <a:r>
                        <a:rPr lang="en-US" sz="2400" dirty="0"/>
                        <a:t>1</a:t>
                      </a:r>
                    </a:p>
                  </a:txBody>
                  <a:tcPr/>
                </a:tc>
                <a:extLst>
                  <a:ext uri="{0D108BD9-81ED-4DB2-BD59-A6C34878D82A}">
                    <a16:rowId xmlns:a16="http://schemas.microsoft.com/office/drawing/2014/main" val="10002"/>
                  </a:ext>
                </a:extLst>
              </a:tr>
              <a:tr h="4076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LR(0) Parse table Generation </a:t>
                      </a:r>
                      <a:endParaRPr lang="en-IN" dirty="0">
                        <a:effectLst/>
                      </a:endParaRPr>
                    </a:p>
                  </a:txBody>
                  <a:tcPr/>
                </a:tc>
                <a:tc>
                  <a:txBody>
                    <a:bodyPr/>
                    <a:lstStyle/>
                    <a:p>
                      <a:pPr algn="ctr"/>
                      <a:r>
                        <a:rPr lang="en-US" sz="2400" dirty="0"/>
                        <a:t>1</a:t>
                      </a:r>
                    </a:p>
                  </a:txBody>
                  <a:tcPr/>
                </a:tc>
                <a:tc>
                  <a:txBody>
                    <a:bodyPr/>
                    <a:lstStyle/>
                    <a:p>
                      <a:pPr algn="ctr"/>
                      <a:r>
                        <a:rPr lang="en-US" sz="2400" dirty="0"/>
                        <a:t>1,2</a:t>
                      </a:r>
                    </a:p>
                  </a:txBody>
                  <a:tcPr/>
                </a:tc>
                <a:extLst>
                  <a:ext uri="{0D108BD9-81ED-4DB2-BD59-A6C34878D82A}">
                    <a16:rowId xmlns:a16="http://schemas.microsoft.com/office/drawing/2014/main" val="10003"/>
                  </a:ext>
                </a:extLst>
              </a:tr>
              <a:tr h="438860">
                <a:tc>
                  <a:txBody>
                    <a:bodyPr/>
                    <a:lstStyle/>
                    <a:p>
                      <a:r>
                        <a:rPr lang="en-IN" sz="1800" kern="1200" dirty="0">
                          <a:solidFill>
                            <a:schemeClr val="dk1"/>
                          </a:solidFill>
                          <a:effectLst/>
                          <a:latin typeface="+mn-lt"/>
                          <a:ea typeface="+mn-ea"/>
                          <a:cs typeface="+mn-cs"/>
                        </a:rPr>
                        <a:t>SLR Parse table Generation </a:t>
                      </a:r>
                      <a:endParaRPr lang="en-IN" dirty="0"/>
                    </a:p>
                  </a:txBody>
                  <a:tcPr/>
                </a:tc>
                <a:tc>
                  <a:txBody>
                    <a:bodyPr/>
                    <a:lstStyle/>
                    <a:p>
                      <a:pPr algn="ctr"/>
                      <a:r>
                        <a:rPr lang="en-US" sz="2400" dirty="0"/>
                        <a:t>1</a:t>
                      </a:r>
                    </a:p>
                  </a:txBody>
                  <a:tcPr/>
                </a:tc>
                <a:tc>
                  <a:txBody>
                    <a:bodyPr/>
                    <a:lstStyle/>
                    <a:p>
                      <a:pPr algn="ctr"/>
                      <a:r>
                        <a:rPr lang="en-US" sz="2400" dirty="0"/>
                        <a:t>1,2,3</a:t>
                      </a:r>
                    </a:p>
                  </a:txBody>
                  <a:tcPr/>
                </a:tc>
                <a:extLst>
                  <a:ext uri="{0D108BD9-81ED-4DB2-BD59-A6C34878D82A}">
                    <a16:rowId xmlns:a16="http://schemas.microsoft.com/office/drawing/2014/main" val="2750179865"/>
                  </a:ext>
                </a:extLst>
              </a:tr>
              <a:tr h="381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LR(1) Parse table Generation </a:t>
                      </a:r>
                      <a:endParaRPr lang="en-IN" dirty="0">
                        <a:effectLst/>
                      </a:endParaRPr>
                    </a:p>
                  </a:txBody>
                  <a:tcPr/>
                </a:tc>
                <a:tc>
                  <a:txBody>
                    <a:bodyPr/>
                    <a:lstStyle/>
                    <a:p>
                      <a:pPr algn="ctr"/>
                      <a:r>
                        <a:rPr lang="en-US" sz="2400" dirty="0"/>
                        <a:t>1</a:t>
                      </a:r>
                    </a:p>
                  </a:txBody>
                  <a:tcPr/>
                </a:tc>
                <a:tc>
                  <a:txBody>
                    <a:bodyPr/>
                    <a:lstStyle/>
                    <a:p>
                      <a:pPr algn="ctr"/>
                      <a:r>
                        <a:rPr lang="en-US" sz="2400" dirty="0"/>
                        <a:t>1,2</a:t>
                      </a:r>
                    </a:p>
                  </a:txBody>
                  <a:tcPr/>
                </a:tc>
                <a:extLst>
                  <a:ext uri="{0D108BD9-81ED-4DB2-BD59-A6C34878D82A}">
                    <a16:rowId xmlns:a16="http://schemas.microsoft.com/office/drawing/2014/main" val="10004"/>
                  </a:ext>
                </a:extLst>
              </a:tr>
              <a:tr h="4388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LALR(1) Parse table Generation, Error recovery at LR Parsers</a:t>
                      </a:r>
                      <a:endParaRPr lang="en-IN" dirty="0">
                        <a:effectLst/>
                      </a:endParaRPr>
                    </a:p>
                  </a:txBody>
                  <a:tcPr/>
                </a:tc>
                <a:tc>
                  <a:txBody>
                    <a:bodyPr/>
                    <a:lstStyle/>
                    <a:p>
                      <a:pPr algn="ctr"/>
                      <a:r>
                        <a:rPr lang="en-US" sz="2400" dirty="0"/>
                        <a:t>1</a:t>
                      </a:r>
                    </a:p>
                  </a:txBody>
                  <a:tcPr/>
                </a:tc>
                <a:tc>
                  <a:txBody>
                    <a:bodyPr/>
                    <a:lstStyle/>
                    <a:p>
                      <a:pPr algn="ctr"/>
                      <a:r>
                        <a:rPr lang="en-US" sz="2400" dirty="0"/>
                        <a:t>1,2</a:t>
                      </a:r>
                    </a:p>
                  </a:txBody>
                  <a:tcPr/>
                </a:tc>
                <a:extLst>
                  <a:ext uri="{0D108BD9-81ED-4DB2-BD59-A6C34878D82A}">
                    <a16:rowId xmlns:a16="http://schemas.microsoft.com/office/drawing/2014/main" val="10005"/>
                  </a:ext>
                </a:extLst>
              </a:tr>
              <a:tr h="655320">
                <a:tc>
                  <a:txBody>
                    <a:bodyPr/>
                    <a:lstStyle/>
                    <a:p>
                      <a:r>
                        <a:rPr lang="en-IN" sz="1800" kern="1200" dirty="0">
                          <a:solidFill>
                            <a:schemeClr val="dk1"/>
                          </a:solidFill>
                          <a:effectLst/>
                          <a:latin typeface="+mn-lt"/>
                          <a:ea typeface="+mn-ea"/>
                          <a:cs typeface="+mn-cs"/>
                        </a:rPr>
                        <a:t>Comparison of LR Parsers and LL Parsers Dealing with ambiguous grammar Parsing Generator Tools </a:t>
                      </a:r>
                      <a:endParaRPr lang="en-IN" dirty="0">
                        <a:effectLst/>
                      </a:endParaRPr>
                    </a:p>
                  </a:txBody>
                  <a:tcPr/>
                </a:tc>
                <a:tc>
                  <a:txBody>
                    <a:bodyPr/>
                    <a:lstStyle/>
                    <a:p>
                      <a:pPr algn="ctr"/>
                      <a:r>
                        <a:rPr lang="en-US" sz="2400" dirty="0"/>
                        <a:t>1</a:t>
                      </a:r>
                    </a:p>
                  </a:txBody>
                  <a:tcPr/>
                </a:tc>
                <a:tc>
                  <a:txBody>
                    <a:bodyPr/>
                    <a:lstStyle/>
                    <a:p>
                      <a:pPr algn="ctr"/>
                      <a:r>
                        <a:rPr lang="en-US" sz="2400" dirty="0"/>
                        <a:t>1,2</a:t>
                      </a:r>
                    </a:p>
                  </a:txBody>
                  <a:tcPr/>
                </a:tc>
                <a:extLst>
                  <a:ext uri="{0D108BD9-81ED-4DB2-BD59-A6C34878D82A}">
                    <a16:rowId xmlns:a16="http://schemas.microsoft.com/office/drawing/2014/main" val="10006"/>
                  </a:ext>
                </a:extLst>
              </a:tr>
              <a:tr h="4388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Operator Precedence Parsing Error recovery at operator precedence parsing</a:t>
                      </a:r>
                      <a:endParaRPr lang="en-IN" dirty="0">
                        <a:effectLst/>
                      </a:endParaRPr>
                    </a:p>
                  </a:txBody>
                  <a:tcPr/>
                </a:tc>
                <a:tc>
                  <a:txBody>
                    <a:bodyPr/>
                    <a:lstStyle/>
                    <a:p>
                      <a:pPr algn="ctr"/>
                      <a:r>
                        <a:rPr lang="en-US" sz="2400" dirty="0"/>
                        <a:t>1</a:t>
                      </a:r>
                    </a:p>
                  </a:txBody>
                  <a:tcPr/>
                </a:tc>
                <a:tc>
                  <a:txBody>
                    <a:bodyPr/>
                    <a:lstStyle/>
                    <a:p>
                      <a:pPr algn="ctr"/>
                      <a:r>
                        <a:rPr lang="en-US" sz="2400" dirty="0"/>
                        <a:t>1,2</a:t>
                      </a:r>
                    </a:p>
                  </a:txBody>
                  <a:tcPr/>
                </a:tc>
                <a:extLst>
                  <a:ext uri="{0D108BD9-81ED-4DB2-BD59-A6C34878D82A}">
                    <a16:rowId xmlns:a16="http://schemas.microsoft.com/office/drawing/2014/main" val="10007"/>
                  </a:ext>
                </a:extLst>
              </a:tr>
            </a:tbl>
          </a:graphicData>
        </a:graphic>
      </p:graphicFrame>
      <p:sp>
        <p:nvSpPr>
          <p:cNvPr id="21541" name="Slide Number Placeholder 4">
            <a:extLst>
              <a:ext uri="{FF2B5EF4-FFF2-40B4-BE49-F238E27FC236}">
                <a16:creationId xmlns:a16="http://schemas.microsoft.com/office/drawing/2014/main" id="{5D225C4A-9486-A01B-1308-E0027AD123C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a:solidFill>
                  <a:schemeClr val="tx1"/>
                </a:solidFill>
                <a:latin typeface="Times New Roman" panose="02020603050405020304" pitchFamily="18" charset="0"/>
              </a:defRPr>
            </a:lvl2pPr>
            <a:lvl3pPr marL="1143000" indent="-228600">
              <a:spcBef>
                <a:spcPct val="20000"/>
              </a:spcBef>
              <a:buChar char="•"/>
              <a:defRPr sz="1600">
                <a:solidFill>
                  <a:schemeClr val="tx1"/>
                </a:solidFill>
                <a:latin typeface="Times New Roman" panose="02020603050405020304" pitchFamily="18" charset="0"/>
              </a:defRPr>
            </a:lvl3pPr>
            <a:lvl4pPr marL="1600200" indent="-228600">
              <a:spcBef>
                <a:spcPct val="20000"/>
              </a:spcBef>
              <a:buChar char="–"/>
              <a:defRPr sz="1400">
                <a:solidFill>
                  <a:schemeClr val="tx1"/>
                </a:solidFill>
                <a:latin typeface="Times New Roman" panose="02020603050405020304" pitchFamily="18" charset="0"/>
              </a:defRPr>
            </a:lvl4pPr>
            <a:lvl5pPr marL="2057400" indent="-228600">
              <a:spcBef>
                <a:spcPct val="20000"/>
              </a:spcBef>
              <a:buChar char="»"/>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200">
                <a:solidFill>
                  <a:schemeClr val="tx1"/>
                </a:solidFill>
                <a:latin typeface="Times New Roman" panose="02020603050405020304" pitchFamily="18" charset="0"/>
              </a:defRPr>
            </a:lvl9pPr>
          </a:lstStyle>
          <a:p>
            <a:pPr>
              <a:spcBef>
                <a:spcPct val="0"/>
              </a:spcBef>
              <a:buFontTx/>
              <a:buNone/>
            </a:pPr>
            <a:fld id="{5FACA083-551C-3545-8369-878709AD8F58}" type="slidenum">
              <a:rPr lang="en-US" altLang="en-US" sz="800"/>
              <a:pPr>
                <a:spcBef>
                  <a:spcPct val="0"/>
                </a:spcBef>
                <a:buFontTx/>
                <a:buNone/>
              </a:pPr>
              <a:t>8</a:t>
            </a:fld>
            <a:endParaRPr lang="en-US" altLang="en-US" sz="800"/>
          </a:p>
        </p:txBody>
      </p:sp>
    </p:spTree>
    <p:extLst>
      <p:ext uri="{BB962C8B-B14F-4D97-AF65-F5344CB8AC3E}">
        <p14:creationId xmlns:p14="http://schemas.microsoft.com/office/powerpoint/2010/main" val="3746047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a:extLst>
              <a:ext uri="{FF2B5EF4-FFF2-40B4-BE49-F238E27FC236}">
                <a16:creationId xmlns:a16="http://schemas.microsoft.com/office/drawing/2014/main" id="{6946E497-B98E-2F25-8042-2836D58A0B72}"/>
              </a:ext>
            </a:extLst>
          </p:cNvPr>
          <p:cNvSpPr>
            <a:spLocks noGrp="1" noChangeArrowheads="1"/>
          </p:cNvSpPr>
          <p:nvPr>
            <p:ph type="title"/>
          </p:nvPr>
        </p:nvSpPr>
        <p:spPr>
          <a:xfrm>
            <a:off x="381000" y="76200"/>
            <a:ext cx="9372600" cy="457200"/>
          </a:xfrm>
        </p:spPr>
        <p:txBody>
          <a:bodyPr/>
          <a:lstStyle/>
          <a:p>
            <a:r>
              <a:rPr lang="en-US" altLang="en-US" dirty="0"/>
              <a:t>Lesson Planning continue</a:t>
            </a:r>
          </a:p>
        </p:txBody>
      </p:sp>
      <p:graphicFrame>
        <p:nvGraphicFramePr>
          <p:cNvPr id="6" name="Content Placeholder 5">
            <a:extLst>
              <a:ext uri="{FF2B5EF4-FFF2-40B4-BE49-F238E27FC236}">
                <a16:creationId xmlns:a16="http://schemas.microsoft.com/office/drawing/2014/main" id="{E4765CAD-EA89-6723-0821-E97A8DD7F32F}"/>
              </a:ext>
            </a:extLst>
          </p:cNvPr>
          <p:cNvGraphicFramePr>
            <a:graphicFrameLocks noGrp="1"/>
          </p:cNvGraphicFramePr>
          <p:nvPr>
            <p:ph idx="1"/>
            <p:extLst>
              <p:ext uri="{D42A27DB-BD31-4B8C-83A1-F6EECF244321}">
                <p14:modId xmlns:p14="http://schemas.microsoft.com/office/powerpoint/2010/main" val="2594873010"/>
              </p:ext>
            </p:extLst>
          </p:nvPr>
        </p:nvGraphicFramePr>
        <p:xfrm>
          <a:off x="990600" y="552450"/>
          <a:ext cx="7467599" cy="5558790"/>
        </p:xfrm>
        <a:graphic>
          <a:graphicData uri="http://schemas.openxmlformats.org/drawingml/2006/table">
            <a:tbl>
              <a:tblPr firstRow="1" bandRow="1">
                <a:tableStyleId>{5C22544A-7EE6-4342-B048-85BDC9FD1C3A}</a:tableStyleId>
              </a:tblPr>
              <a:tblGrid>
                <a:gridCol w="4857565">
                  <a:extLst>
                    <a:ext uri="{9D8B030D-6E8A-4147-A177-3AD203B41FA5}">
                      <a16:colId xmlns:a16="http://schemas.microsoft.com/office/drawing/2014/main" val="20000"/>
                    </a:ext>
                  </a:extLst>
                </a:gridCol>
                <a:gridCol w="1305017">
                  <a:extLst>
                    <a:ext uri="{9D8B030D-6E8A-4147-A177-3AD203B41FA5}">
                      <a16:colId xmlns:a16="http://schemas.microsoft.com/office/drawing/2014/main" val="20001"/>
                    </a:ext>
                  </a:extLst>
                </a:gridCol>
                <a:gridCol w="1305017">
                  <a:extLst>
                    <a:ext uri="{9D8B030D-6E8A-4147-A177-3AD203B41FA5}">
                      <a16:colId xmlns:a16="http://schemas.microsoft.com/office/drawing/2014/main" val="1767243226"/>
                    </a:ext>
                  </a:extLst>
                </a:gridCol>
              </a:tblGrid>
              <a:tr h="614404">
                <a:tc>
                  <a:txBody>
                    <a:bodyPr/>
                    <a:lstStyle/>
                    <a:p>
                      <a:r>
                        <a:rPr lang="en-US" dirty="0"/>
                        <a:t>Topic</a:t>
                      </a:r>
                    </a:p>
                  </a:txBody>
                  <a:tcPr/>
                </a:tc>
                <a:tc>
                  <a:txBody>
                    <a:bodyPr/>
                    <a:lstStyle/>
                    <a:p>
                      <a:pPr algn="ctr"/>
                      <a:r>
                        <a:rPr lang="en-US" dirty="0"/>
                        <a:t>Hours</a:t>
                      </a:r>
                    </a:p>
                  </a:txBody>
                  <a:tcPr/>
                </a:tc>
                <a:tc>
                  <a:txBody>
                    <a:bodyPr/>
                    <a:lstStyle/>
                    <a:p>
                      <a:pPr algn="ctr"/>
                      <a:r>
                        <a:rPr lang="en-US" dirty="0"/>
                        <a:t>Mapped CLO</a:t>
                      </a:r>
                    </a:p>
                  </a:txBody>
                  <a:tcPr/>
                </a:tc>
                <a:extLst>
                  <a:ext uri="{0D108BD9-81ED-4DB2-BD59-A6C34878D82A}">
                    <a16:rowId xmlns:a16="http://schemas.microsoft.com/office/drawing/2014/main" val="10000"/>
                  </a:ext>
                </a:extLst>
              </a:tr>
              <a:tr h="699808">
                <a:tc>
                  <a:txBody>
                    <a:bodyPr/>
                    <a:lstStyle/>
                    <a:p>
                      <a:r>
                        <a:rPr lang="en-IN" sz="2400" b="1" kern="1200" dirty="0">
                          <a:solidFill>
                            <a:schemeClr val="dk1"/>
                          </a:solidFill>
                          <a:effectLst/>
                          <a:latin typeface="+mn-lt"/>
                          <a:ea typeface="+mn-ea"/>
                          <a:cs typeface="+mn-cs"/>
                        </a:rPr>
                        <a:t>Syntax Directed Translation </a:t>
                      </a:r>
                    </a:p>
                  </a:txBody>
                  <a:tcPr/>
                </a:tc>
                <a:tc>
                  <a:txBody>
                    <a:bodyPr/>
                    <a:lstStyle/>
                    <a:p>
                      <a:pPr algn="ctr"/>
                      <a:endParaRPr lang="en-US" sz="2400" dirty="0"/>
                    </a:p>
                  </a:txBody>
                  <a:tcPr/>
                </a:tc>
                <a:tc>
                  <a:txBody>
                    <a:bodyPr/>
                    <a:lstStyle/>
                    <a:p>
                      <a:pPr algn="ctr"/>
                      <a:endParaRPr lang="en-US" sz="2400" dirty="0"/>
                    </a:p>
                  </a:txBody>
                  <a:tcPr/>
                </a:tc>
                <a:extLst>
                  <a:ext uri="{0D108BD9-81ED-4DB2-BD59-A6C34878D82A}">
                    <a16:rowId xmlns:a16="http://schemas.microsoft.com/office/drawing/2014/main" val="10001"/>
                  </a:ext>
                </a:extLst>
              </a:tr>
              <a:tr h="4388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Syntax Directed Definition (SDD), Annotated Tree, S-attributed and L-attributed SDD  </a:t>
                      </a:r>
                      <a:endParaRPr lang="en-IN" dirty="0">
                        <a:effectLst/>
                      </a:endParaRPr>
                    </a:p>
                  </a:txBody>
                  <a:tcPr/>
                </a:tc>
                <a:tc>
                  <a:txBody>
                    <a:bodyPr/>
                    <a:lstStyle/>
                    <a:p>
                      <a:pPr algn="ctr"/>
                      <a:r>
                        <a:rPr lang="en-US" sz="2400" dirty="0"/>
                        <a:t>1</a:t>
                      </a:r>
                    </a:p>
                  </a:txBody>
                  <a:tcPr/>
                </a:tc>
                <a:tc>
                  <a:txBody>
                    <a:bodyPr/>
                    <a:lstStyle/>
                    <a:p>
                      <a:pPr algn="ctr"/>
                      <a:r>
                        <a:rPr lang="en-US" sz="2400" dirty="0"/>
                        <a:t>1</a:t>
                      </a:r>
                    </a:p>
                  </a:txBody>
                  <a:tcPr/>
                </a:tc>
                <a:extLst>
                  <a:ext uri="{0D108BD9-81ED-4DB2-BD59-A6C34878D82A}">
                    <a16:rowId xmlns:a16="http://schemas.microsoft.com/office/drawing/2014/main" val="10002"/>
                  </a:ext>
                </a:extLst>
              </a:tr>
              <a:tr h="652742">
                <a:tc>
                  <a:txBody>
                    <a:bodyPr/>
                    <a:lstStyle/>
                    <a:p>
                      <a:r>
                        <a:rPr lang="en-IN" sz="1800" kern="1200" dirty="0">
                          <a:solidFill>
                            <a:schemeClr val="dk1"/>
                          </a:solidFill>
                          <a:effectLst/>
                          <a:latin typeface="+mn-lt"/>
                          <a:ea typeface="+mn-ea"/>
                          <a:cs typeface="+mn-cs"/>
                        </a:rPr>
                        <a:t>Type checking SDD </a:t>
                      </a:r>
                      <a:endParaRPr lang="en-IN" dirty="0"/>
                    </a:p>
                  </a:txBody>
                  <a:tcPr/>
                </a:tc>
                <a:tc>
                  <a:txBody>
                    <a:bodyPr/>
                    <a:lstStyle/>
                    <a:p>
                      <a:pPr algn="ctr"/>
                      <a:r>
                        <a:rPr lang="en-US" sz="2400" dirty="0"/>
                        <a:t>1</a:t>
                      </a:r>
                    </a:p>
                  </a:txBody>
                  <a:tcPr/>
                </a:tc>
                <a:tc>
                  <a:txBody>
                    <a:bodyPr/>
                    <a:lstStyle/>
                    <a:p>
                      <a:pPr algn="ctr"/>
                      <a:r>
                        <a:rPr lang="en-US" sz="2400" dirty="0"/>
                        <a:t>1,2,4</a:t>
                      </a:r>
                    </a:p>
                  </a:txBody>
                  <a:tcPr/>
                </a:tc>
                <a:extLst>
                  <a:ext uri="{0D108BD9-81ED-4DB2-BD59-A6C34878D82A}">
                    <a16:rowId xmlns:a16="http://schemas.microsoft.com/office/drawing/2014/main" val="10003"/>
                  </a:ext>
                </a:extLst>
              </a:tr>
              <a:tr h="438860">
                <a:tc>
                  <a:txBody>
                    <a:bodyPr/>
                    <a:lstStyle/>
                    <a:p>
                      <a:r>
                        <a:rPr lang="en-IN" sz="1800" kern="1200" dirty="0">
                          <a:solidFill>
                            <a:schemeClr val="dk1"/>
                          </a:solidFill>
                          <a:effectLst/>
                          <a:latin typeface="+mn-lt"/>
                          <a:ea typeface="+mn-ea"/>
                          <a:cs typeface="+mn-cs"/>
                        </a:rPr>
                        <a:t>Bottom – Up Evaluation of S – Attributed Definitions </a:t>
                      </a:r>
                      <a:endParaRPr lang="en-IN" dirty="0">
                        <a:effectLst/>
                      </a:endParaRPr>
                    </a:p>
                  </a:txBody>
                  <a:tcPr/>
                </a:tc>
                <a:tc>
                  <a:txBody>
                    <a:bodyPr/>
                    <a:lstStyle/>
                    <a:p>
                      <a:pPr algn="ctr"/>
                      <a:endParaRPr lang="en-US" sz="2400" dirty="0"/>
                    </a:p>
                  </a:txBody>
                  <a:tcPr/>
                </a:tc>
                <a:tc>
                  <a:txBody>
                    <a:bodyPr/>
                    <a:lstStyle/>
                    <a:p>
                      <a:pPr algn="ctr"/>
                      <a:endParaRPr lang="en-US" sz="2400" dirty="0"/>
                    </a:p>
                  </a:txBody>
                  <a:tcPr/>
                </a:tc>
                <a:extLst>
                  <a:ext uri="{0D108BD9-81ED-4DB2-BD59-A6C34878D82A}">
                    <a16:rowId xmlns:a16="http://schemas.microsoft.com/office/drawing/2014/main" val="2750179865"/>
                  </a:ext>
                </a:extLst>
              </a:tr>
              <a:tr h="381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Bottom – Up Evaluation of L – Attributed Definitions </a:t>
                      </a:r>
                      <a:endParaRPr lang="en-IN" dirty="0">
                        <a:effectLst/>
                      </a:endParaRPr>
                    </a:p>
                    <a:p>
                      <a:endParaRPr lang="en-IN" dirty="0"/>
                    </a:p>
                  </a:txBody>
                  <a:tcPr/>
                </a:tc>
                <a:tc>
                  <a:txBody>
                    <a:bodyPr/>
                    <a:lstStyle/>
                    <a:p>
                      <a:pPr algn="ctr"/>
                      <a:r>
                        <a:rPr lang="en-US" sz="2400" dirty="0"/>
                        <a:t>1</a:t>
                      </a:r>
                    </a:p>
                  </a:txBody>
                  <a:tcPr/>
                </a:tc>
                <a:tc>
                  <a:txBody>
                    <a:bodyPr/>
                    <a:lstStyle/>
                    <a:p>
                      <a:pPr algn="ctr"/>
                      <a:r>
                        <a:rPr lang="en-US" sz="2400" dirty="0"/>
                        <a:t>1,2</a:t>
                      </a:r>
                    </a:p>
                  </a:txBody>
                  <a:tcPr/>
                </a:tc>
                <a:extLst>
                  <a:ext uri="{0D108BD9-81ED-4DB2-BD59-A6C34878D82A}">
                    <a16:rowId xmlns:a16="http://schemas.microsoft.com/office/drawing/2014/main" val="10004"/>
                  </a:ext>
                </a:extLst>
              </a:tr>
              <a:tr h="438860">
                <a:tc>
                  <a:txBody>
                    <a:bodyPr/>
                    <a:lstStyle/>
                    <a:p>
                      <a:r>
                        <a:rPr lang="en-IN" sz="1800" kern="1200" dirty="0">
                          <a:solidFill>
                            <a:schemeClr val="dk1"/>
                          </a:solidFill>
                          <a:effectLst/>
                          <a:latin typeface="+mn-lt"/>
                          <a:ea typeface="+mn-ea"/>
                          <a:cs typeface="+mn-cs"/>
                        </a:rPr>
                        <a:t>Translation scheme </a:t>
                      </a:r>
                      <a:endParaRPr lang="en-IN" dirty="0">
                        <a:effectLst/>
                      </a:endParaRPr>
                    </a:p>
                  </a:txBody>
                  <a:tcPr/>
                </a:tc>
                <a:tc>
                  <a:txBody>
                    <a:bodyPr/>
                    <a:lstStyle/>
                    <a:p>
                      <a:pPr algn="ctr"/>
                      <a:r>
                        <a:rPr lang="en-US" sz="2400" dirty="0"/>
                        <a:t>1</a:t>
                      </a:r>
                    </a:p>
                  </a:txBody>
                  <a:tcPr/>
                </a:tc>
                <a:tc>
                  <a:txBody>
                    <a:bodyPr/>
                    <a:lstStyle/>
                    <a:p>
                      <a:pPr algn="ctr"/>
                      <a:r>
                        <a:rPr lang="en-US" sz="2400" dirty="0"/>
                        <a:t>1</a:t>
                      </a:r>
                    </a:p>
                  </a:txBody>
                  <a:tcPr/>
                </a:tc>
                <a:extLst>
                  <a:ext uri="{0D108BD9-81ED-4DB2-BD59-A6C34878D82A}">
                    <a16:rowId xmlns:a16="http://schemas.microsoft.com/office/drawing/2014/main" val="10005"/>
                  </a:ext>
                </a:extLst>
              </a:tr>
              <a:tr h="289560">
                <a:tc>
                  <a:txBody>
                    <a:bodyPr/>
                    <a:lstStyle/>
                    <a:p>
                      <a:r>
                        <a:rPr lang="en-IN" sz="1800" kern="1200" dirty="0">
                          <a:solidFill>
                            <a:schemeClr val="dk1"/>
                          </a:solidFill>
                          <a:effectLst/>
                          <a:latin typeface="+mn-lt"/>
                          <a:ea typeface="+mn-ea"/>
                          <a:cs typeface="+mn-cs"/>
                        </a:rPr>
                        <a:t>Top – Down Translation </a:t>
                      </a:r>
                      <a:endParaRPr lang="en-IN" dirty="0">
                        <a:effectLst/>
                      </a:endParaRPr>
                    </a:p>
                  </a:txBody>
                  <a:tcPr/>
                </a:tc>
                <a:tc>
                  <a:txBody>
                    <a:bodyPr/>
                    <a:lstStyle/>
                    <a:p>
                      <a:pPr algn="ctr"/>
                      <a:r>
                        <a:rPr lang="en-US" sz="2400" dirty="0"/>
                        <a:t>1</a:t>
                      </a:r>
                    </a:p>
                  </a:txBody>
                  <a:tcPr/>
                </a:tc>
                <a:tc>
                  <a:txBody>
                    <a:bodyPr/>
                    <a:lstStyle/>
                    <a:p>
                      <a:pPr algn="ctr"/>
                      <a:r>
                        <a:rPr lang="en-US" sz="2400" dirty="0"/>
                        <a:t>1,2</a:t>
                      </a:r>
                    </a:p>
                  </a:txBody>
                  <a:tcPr/>
                </a:tc>
                <a:extLst>
                  <a:ext uri="{0D108BD9-81ED-4DB2-BD59-A6C34878D82A}">
                    <a16:rowId xmlns:a16="http://schemas.microsoft.com/office/drawing/2014/main" val="10006"/>
                  </a:ext>
                </a:extLst>
              </a:tr>
              <a:tr h="438860">
                <a:tc>
                  <a:txBody>
                    <a:bodyPr/>
                    <a:lstStyle/>
                    <a:p>
                      <a:r>
                        <a:rPr lang="en-IN" sz="1800" kern="1200" dirty="0">
                          <a:solidFill>
                            <a:schemeClr val="dk1"/>
                          </a:solidFill>
                          <a:effectLst/>
                          <a:latin typeface="+mn-lt"/>
                          <a:ea typeface="+mn-ea"/>
                          <a:cs typeface="+mn-cs"/>
                        </a:rPr>
                        <a:t>Recursive evaluators </a:t>
                      </a:r>
                      <a:endParaRPr lang="en-IN" dirty="0">
                        <a:effectLst/>
                      </a:endParaRPr>
                    </a:p>
                  </a:txBody>
                  <a:tcPr/>
                </a:tc>
                <a:tc>
                  <a:txBody>
                    <a:bodyPr/>
                    <a:lstStyle/>
                    <a:p>
                      <a:pPr algn="ctr"/>
                      <a:r>
                        <a:rPr lang="en-US" sz="2400" dirty="0"/>
                        <a:t>1</a:t>
                      </a:r>
                    </a:p>
                  </a:txBody>
                  <a:tcPr/>
                </a:tc>
                <a:tc>
                  <a:txBody>
                    <a:bodyPr/>
                    <a:lstStyle/>
                    <a:p>
                      <a:pPr algn="ctr"/>
                      <a:r>
                        <a:rPr lang="en-US" sz="2400" dirty="0"/>
                        <a:t>1,2</a:t>
                      </a:r>
                    </a:p>
                  </a:txBody>
                  <a:tcPr/>
                </a:tc>
                <a:extLst>
                  <a:ext uri="{0D108BD9-81ED-4DB2-BD59-A6C34878D82A}">
                    <a16:rowId xmlns:a16="http://schemas.microsoft.com/office/drawing/2014/main" val="10007"/>
                  </a:ext>
                </a:extLst>
              </a:tr>
            </a:tbl>
          </a:graphicData>
        </a:graphic>
      </p:graphicFrame>
      <p:sp>
        <p:nvSpPr>
          <p:cNvPr id="21541" name="Slide Number Placeholder 4">
            <a:extLst>
              <a:ext uri="{FF2B5EF4-FFF2-40B4-BE49-F238E27FC236}">
                <a16:creationId xmlns:a16="http://schemas.microsoft.com/office/drawing/2014/main" id="{5D225C4A-9486-A01B-1308-E0027AD123C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a:solidFill>
                  <a:schemeClr val="tx1"/>
                </a:solidFill>
                <a:latin typeface="Times New Roman" panose="02020603050405020304" pitchFamily="18" charset="0"/>
              </a:defRPr>
            </a:lvl2pPr>
            <a:lvl3pPr marL="1143000" indent="-228600">
              <a:spcBef>
                <a:spcPct val="20000"/>
              </a:spcBef>
              <a:buChar char="•"/>
              <a:defRPr sz="1600">
                <a:solidFill>
                  <a:schemeClr val="tx1"/>
                </a:solidFill>
                <a:latin typeface="Times New Roman" panose="02020603050405020304" pitchFamily="18" charset="0"/>
              </a:defRPr>
            </a:lvl3pPr>
            <a:lvl4pPr marL="1600200" indent="-228600">
              <a:spcBef>
                <a:spcPct val="20000"/>
              </a:spcBef>
              <a:buChar char="–"/>
              <a:defRPr sz="1400">
                <a:solidFill>
                  <a:schemeClr val="tx1"/>
                </a:solidFill>
                <a:latin typeface="Times New Roman" panose="02020603050405020304" pitchFamily="18" charset="0"/>
              </a:defRPr>
            </a:lvl4pPr>
            <a:lvl5pPr marL="2057400" indent="-228600">
              <a:spcBef>
                <a:spcPct val="20000"/>
              </a:spcBef>
              <a:buChar char="»"/>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200">
                <a:solidFill>
                  <a:schemeClr val="tx1"/>
                </a:solidFill>
                <a:latin typeface="Times New Roman" panose="02020603050405020304" pitchFamily="18" charset="0"/>
              </a:defRPr>
            </a:lvl9pPr>
          </a:lstStyle>
          <a:p>
            <a:pPr>
              <a:spcBef>
                <a:spcPct val="0"/>
              </a:spcBef>
              <a:buFontTx/>
              <a:buNone/>
            </a:pPr>
            <a:fld id="{5FACA083-551C-3545-8369-878709AD8F58}" type="slidenum">
              <a:rPr lang="en-US" altLang="en-US" sz="800"/>
              <a:pPr>
                <a:spcBef>
                  <a:spcPct val="0"/>
                </a:spcBef>
                <a:buFontTx/>
                <a:buNone/>
              </a:pPr>
              <a:t>9</a:t>
            </a:fld>
            <a:endParaRPr lang="en-US" altLang="en-US" sz="800"/>
          </a:p>
        </p:txBody>
      </p:sp>
    </p:spTree>
    <p:extLst>
      <p:ext uri="{BB962C8B-B14F-4D97-AF65-F5344CB8AC3E}">
        <p14:creationId xmlns:p14="http://schemas.microsoft.com/office/powerpoint/2010/main" val="2438366250"/>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3088</TotalTime>
  <Words>2682</Words>
  <Application>Microsoft Macintosh PowerPoint</Application>
  <PresentationFormat>A4 Paper (210x297 mm)</PresentationFormat>
  <Paragraphs>461</Paragraphs>
  <Slides>33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Calibri</vt:lpstr>
      <vt:lpstr>font000000002a654ab5</vt:lpstr>
      <vt:lpstr>Symbol</vt:lpstr>
      <vt:lpstr>Times New Roman</vt:lpstr>
      <vt:lpstr>TimesNewRomanPS</vt:lpstr>
      <vt:lpstr>TimesNewRomanPSMT</vt:lpstr>
      <vt:lpstr>Default Design</vt:lpstr>
      <vt:lpstr>2CS701 Compiler  Construction</vt:lpstr>
      <vt:lpstr>Evaluation Method</vt:lpstr>
      <vt:lpstr>Objective of the course: </vt:lpstr>
      <vt:lpstr>Course Learning Outcomes(CLO)</vt:lpstr>
      <vt:lpstr>Preliminaries Required</vt:lpstr>
      <vt:lpstr>Lesson Planning</vt:lpstr>
      <vt:lpstr>Lesson Planning continue</vt:lpstr>
      <vt:lpstr>Lesson Planning continue</vt:lpstr>
      <vt:lpstr>Lesson Planning continue</vt:lpstr>
      <vt:lpstr>Lesson Planning continue</vt:lpstr>
      <vt:lpstr>Lesson Planning continue</vt:lpstr>
      <vt:lpstr>Course Outline</vt:lpstr>
      <vt:lpstr>TRANSLATOR  </vt:lpstr>
      <vt:lpstr>COMPILERS</vt:lpstr>
      <vt:lpstr>PowerPoint Presentation</vt:lpstr>
      <vt:lpstr>Interpreter </vt:lpstr>
      <vt:lpstr>OVERVIEW OF LANGUAGE PROCESSING SYSTEM </vt:lpstr>
      <vt:lpstr>Assembler</vt:lpstr>
      <vt:lpstr>Loader and Linker</vt:lpstr>
      <vt:lpstr>Other Applications</vt:lpstr>
      <vt:lpstr>Major Parts of Compilers</vt:lpstr>
      <vt:lpstr>Phases of A Compiler</vt:lpstr>
      <vt:lpstr>Lexical Analyzer</vt:lpstr>
      <vt:lpstr>Syntax Analyzer</vt:lpstr>
      <vt:lpstr>Syntax Analyzer (CFG)</vt:lpstr>
      <vt:lpstr>Syntax Analyzer versus Lexical Analyzer</vt:lpstr>
      <vt:lpstr>Parsing Techniques</vt:lpstr>
      <vt:lpstr>Semantic Analyzer</vt:lpstr>
      <vt:lpstr>Intermediate Code Generation</vt:lpstr>
      <vt:lpstr>Code Optimizer (for Intermediate Code Generator)</vt:lpstr>
      <vt:lpstr>Code Generator</vt:lpstr>
      <vt:lpstr>Phases of Compiler</vt:lpstr>
      <vt:lpstr>Example</vt:lpstr>
    </vt:vector>
  </TitlesOfParts>
  <Company>Bilkent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CS416 Compiler Design</dc:title>
  <dc:creator>Ilyas Cicekli</dc:creator>
  <cp:lastModifiedBy>Tejal Upadhyay</cp:lastModifiedBy>
  <cp:revision>238</cp:revision>
  <cp:lastPrinted>1999-09-09T03:15:50Z</cp:lastPrinted>
  <dcterms:created xsi:type="dcterms:W3CDTF">1999-01-20T19:57:44Z</dcterms:created>
  <dcterms:modified xsi:type="dcterms:W3CDTF">2023-08-18T03:37:18Z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2</vt:i4>
  </property>
  <property fmtid="{D5CDD505-2E9C-101B-9397-08002B2CF9AE}" pid="3" name="GraphicType">
    <vt:i4>1</vt:i4>
  </property>
  <property fmtid="{D5CDD505-2E9C-101B-9397-08002B2CF9AE}" pid="4" name="Compression">
    <vt:i4>100</vt:i4>
  </property>
  <property fmtid="{D5CDD505-2E9C-101B-9397-08002B2CF9AE}" pid="5" name="ScreenSize">
    <vt:i4>2</vt:i4>
  </property>
  <property fmtid="{D5CDD505-2E9C-101B-9397-08002B2CF9AE}" pid="6" name="ScreenUsage">
    <vt:i4>2</vt:i4>
  </property>
  <property fmtid="{D5CDD505-2E9C-101B-9397-08002B2CF9AE}" pid="7" name="MailAddress">
    <vt:lpwstr>radev@cs.columbia.edu</vt:lpwstr>
  </property>
  <property fmtid="{D5CDD505-2E9C-101B-9397-08002B2CF9AE}" pid="8" name="HomePage">
    <vt:lpwstr>http://www.cs.columbia.edu/~radev/cs4705/</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F:\html\cs4705</vt:lpwstr>
  </property>
</Properties>
</file>