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9" r:id="rId2"/>
    <p:sldId id="270" r:id="rId3"/>
    <p:sldId id="30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0" d="100"/>
          <a:sy n="110" d="100"/>
        </p:scale>
        <p:origin x="2312" y="184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83" d="100"/>
          <a:sy n="83" d="100"/>
        </p:scale>
        <p:origin x="-2010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F2B39631-BFB4-2903-FA8E-8322122D37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442" tIns="44721" rIns="89442" bIns="44721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pPr>
              <a:defRPr/>
            </a:pPr>
            <a:r>
              <a:rPr lang="en-US" altLang="en-US"/>
              <a:t>lec01-lexicalanalyzer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1831A249-D5B3-DD10-378D-25059F55E6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225" y="0"/>
            <a:ext cx="2941638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442" tIns="44721" rIns="89442" bIns="44721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 smtClean="0"/>
            </a:lvl1pPr>
          </a:lstStyle>
          <a:p>
            <a:pPr>
              <a:defRPr/>
            </a:pPr>
            <a:fld id="{46E6C0E9-A523-6E4D-B25E-52F60412BB70}" type="datetime4">
              <a:rPr lang="en-IN" altLang="en-US"/>
              <a:pPr>
                <a:defRPr/>
              </a:pPr>
              <a:t>20 July 2023</a:t>
            </a:fld>
            <a:endParaRPr lang="en-US" altLang="en-US"/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2237F55F-9A17-CB10-54D0-49C3FB0B56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32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442" tIns="44721" rIns="89442" bIns="44721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1189" name="Rectangle 5">
            <a:extLst>
              <a:ext uri="{FF2B5EF4-FFF2-40B4-BE49-F238E27FC236}">
                <a16:creationId xmlns:a16="http://schemas.microsoft.com/office/drawing/2014/main" id="{78A40B40-AC6D-A08B-17BF-053D359C9B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225" y="9437688"/>
            <a:ext cx="2941638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9442" tIns="44721" rIns="89442" bIns="44721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pPr>
              <a:defRPr/>
            </a:pPr>
            <a:fld id="{6685B9BC-9381-D24A-ABE9-3815254BF3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247C7EC-7EC2-E018-5665-23D55442C5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en-US" altLang="en-US"/>
              <a:t>lec01-lexicalanalyzer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4F2007D-7501-849B-681F-D65D737F65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F2D607D4-AE0D-4D49-8442-9B44E269A947}" type="datetime4">
              <a:rPr lang="en-IN" altLang="en-US"/>
              <a:pPr>
                <a:defRPr/>
              </a:pPr>
              <a:t>20 July 2023</a:t>
            </a:fld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25171B8-8B2B-B3EE-E408-3936101D102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C97C1CB-2C6D-FC78-F52C-D3C370F659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75" tIns="45638" rIns="91275" bIns="45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1EBAD53-E09E-ABE2-A728-80FEACC50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32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E106AE39-7D2E-17E0-4CE0-16DD56C70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29750"/>
            <a:ext cx="29432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75" tIns="45638" rIns="91275" bIns="4563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8825E46A-3A3A-F64E-9EAA-90AA0D5D77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551A2E53-55E9-7AC5-1479-2E0152CC29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lec01-lexicalanalyzer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40FEA73-F866-3D7F-687D-7771891F2B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E42B40-B116-2449-AC38-FA1AE94C6F15}" type="datetime4">
              <a:rPr lang="en-IN" altLang="en-US" sz="1200"/>
              <a:pPr/>
              <a:t>20 July 2023</a:t>
            </a:fld>
            <a:endParaRPr lang="en-US" altLang="en-US" sz="120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17CFB596-E158-36FE-CA15-55CCB26BD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7CB924-B7AC-294D-AB3C-90B956923E17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BDC3946-0EB9-EAA7-6CEF-D80A110A66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71BEA21-8769-9CE0-BEE7-B21896D47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F99C50-B154-EEE7-B618-7F29A47DCA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B26327-BB5D-75B0-7923-09D662915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5FACC6-81F6-A46C-8757-EFA1943F8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AA8F-49B6-8B4E-8021-C14AF3CED6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0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A813C0-D398-F1D4-7C3A-7699E1790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4D2A56-2896-DF14-8124-36BDD09FB3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9B821E-11A2-E3B6-D4D4-46BC40E90D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89F2A-929D-DE4A-92A4-54BB44F1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6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4C370-D6E2-D4C0-46F2-EDAD1A07E9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5399FE-594B-9B13-BF25-DD92E8CFA5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C0189C-270B-D12D-E715-74B9D79F1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A9515-67E3-8749-B84F-C71734EE3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3C89F9-6083-51CB-AA24-8A1AFC6A9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E428E5-33EF-86A4-38AB-5D1867E48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3B2BA3-53B0-D2AA-95AA-E608506C7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EE946-BFFC-8F47-992F-529F4E685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7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F919E0-98FD-422B-6422-DBE1177BE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B00C1-FC77-59CA-9F89-A6EEB4CE4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3C60EC-8106-F1DE-2B73-B90A2D5B3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2E8C-93B7-DB4E-9508-666ACF4A3D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A28EF-E2F2-CDFC-5757-59BAFF12E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78416-3364-5754-BEF9-9769B4529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3BF69-0B12-C7B2-4D33-A4E1F3B77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140B-17A6-0F4C-9AFD-678443713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9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D13286-A09E-DAD7-1DC0-A3A06F560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5CF6028-287D-712F-3896-3C5B12CD5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B7D3F0F-FE02-D414-8E32-1EE1537CC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42C37-D025-254A-AE42-94728EAC6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4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2B0120-2393-F877-884F-F6875883D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E0C26F-7956-C312-1A1B-3B579FDEA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DDC0E5-2598-0EF5-9277-87A55F35D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65BD-63F9-404B-8B18-228D50C79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2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2FBD2DF-FAD1-5B91-692D-E92A1580D1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FFC0DF-AC33-C4DF-F0A8-574544023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0C657F-6B8F-041B-2B3E-28BF15332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FCD06-692C-0E40-B1AB-033EF9982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9CFEC-2102-C43B-44F6-D8322D661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9DA02-A8A4-8DAE-51E1-31C1D061BA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C6D4A-DBF9-4162-CF36-50C593AC0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45D51-DBA1-1C42-B80D-F34B41873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74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7F515-19B8-F602-CBEC-F1B34E000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0AF6D-4236-2297-C839-9E12D28BD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9983D-2619-B7EF-972C-BC9BCB4C2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1E7B-3966-3A46-9F5D-FBF53F156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9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C197C4-D2F0-5DED-913D-536884CBD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95F4BD-9277-6A22-5FE4-C46CA6CC8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CC28CFB-1F30-6ACD-9CC9-4ECA832890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9572BC-93A4-E082-B4A4-DAD92FFDC9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altLang="en-US"/>
              <a:t>CS416 Compiler Design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0E100B-8129-154A-6DE9-C73D173E55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2AD181AC-4051-FA41-A589-9EE4CE1CB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D100087C-291D-76FF-9CCC-20C9FFD7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3010FD-3011-4049-802A-8B23DDA62B98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8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064D8FB-474D-55D7-A052-7CBC7C57D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Lexical Analyzer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9A64315-DCC2-F1DA-4D6D-5085F8954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Lexical Analyzer</a:t>
            </a:r>
            <a:r>
              <a:rPr lang="en-US" altLang="en-US"/>
              <a:t> reads the source program character by character to produce tokens.</a:t>
            </a:r>
          </a:p>
          <a:p>
            <a:r>
              <a:rPr lang="en-US" altLang="en-US"/>
              <a:t>Normally a lexical analyzer doesn’t return a list of tokens at one shot,     it returns a token when the parser asks a token from it.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 sz="1400"/>
          </a:p>
          <a:p>
            <a:endParaRPr lang="en-US" altLang="en-US" sz="1400"/>
          </a:p>
        </p:txBody>
      </p:sp>
      <p:graphicFrame>
        <p:nvGraphicFramePr>
          <p:cNvPr id="247820" name="Group 12">
            <a:extLst>
              <a:ext uri="{FF2B5EF4-FFF2-40B4-BE49-F238E27FC236}">
                <a16:creationId xmlns:a16="http://schemas.microsoft.com/office/drawing/2014/main" id="{B9DA345B-DA19-9294-39C8-491AFE41FAD2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962400"/>
          <a:ext cx="1168400" cy="7620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7839" name="Group 31">
            <a:extLst>
              <a:ext uri="{FF2B5EF4-FFF2-40B4-BE49-F238E27FC236}">
                <a16:creationId xmlns:a16="http://schemas.microsoft.com/office/drawing/2014/main" id="{5BD442F4-7FD1-028B-E97B-746D496E90E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886200"/>
          <a:ext cx="1168400" cy="975114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597" marB="455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6" name="Text Box 23">
            <a:extLst>
              <a:ext uri="{FF2B5EF4-FFF2-40B4-BE49-F238E27FC236}">
                <a16:creationId xmlns:a16="http://schemas.microsoft.com/office/drawing/2014/main" id="{A7C289F6-A2BA-E950-9C4D-42CB68BD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source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program</a:t>
            </a:r>
          </a:p>
        </p:txBody>
      </p:sp>
      <p:sp>
        <p:nvSpPr>
          <p:cNvPr id="15377" name="Line 24">
            <a:extLst>
              <a:ext uri="{FF2B5EF4-FFF2-40B4-BE49-F238E27FC236}">
                <a16:creationId xmlns:a16="http://schemas.microsoft.com/office/drawing/2014/main" id="{7A666C9E-4503-B291-D2BC-EFD8B012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25">
            <a:extLst>
              <a:ext uri="{FF2B5EF4-FFF2-40B4-BE49-F238E27FC236}">
                <a16:creationId xmlns:a16="http://schemas.microsoft.com/office/drawing/2014/main" id="{A0E21308-3E9D-D65F-1DA9-2A0A4ED20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Text Box 26">
            <a:extLst>
              <a:ext uri="{FF2B5EF4-FFF2-40B4-BE49-F238E27FC236}">
                <a16:creationId xmlns:a16="http://schemas.microsoft.com/office/drawing/2014/main" id="{3D23B8B9-D22C-8767-66A0-5175FF360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862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token</a:t>
            </a:r>
          </a:p>
        </p:txBody>
      </p:sp>
      <p:sp>
        <p:nvSpPr>
          <p:cNvPr id="15380" name="Line 27">
            <a:extLst>
              <a:ext uri="{FF2B5EF4-FFF2-40B4-BE49-F238E27FC236}">
                <a16:creationId xmlns:a16="http://schemas.microsoft.com/office/drawing/2014/main" id="{B5CCB847-1BD7-D16E-3990-35C48D031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Text Box 28">
            <a:extLst>
              <a:ext uri="{FF2B5EF4-FFF2-40B4-BE49-F238E27FC236}">
                <a16:creationId xmlns:a16="http://schemas.microsoft.com/office/drawing/2014/main" id="{4BF45C51-2F27-246A-5CCE-F8C8C091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4430713"/>
            <a:ext cx="1192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get next token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A7DF6648-FF2D-CB83-F288-CE9BA2AC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04FE4-721E-C147-8B96-6152827339C8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800"/>
          </a:p>
        </p:txBody>
      </p:sp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8DEBC5BB-F13E-5E69-9F14-3EC8B9EA0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Definitions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82CDB6D7-CDAD-46FB-4FD6-E205CD1A0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write regular expression for some languages can be difficult, because their regular expressions can be quite complex. In those cases, we may use </a:t>
            </a:r>
            <a:r>
              <a:rPr lang="en-US" altLang="en-US" i="1"/>
              <a:t>regular definitions</a:t>
            </a:r>
            <a:r>
              <a:rPr lang="en-US" altLang="en-US"/>
              <a:t>.</a:t>
            </a:r>
          </a:p>
          <a:p>
            <a:r>
              <a:rPr lang="en-US" altLang="en-US"/>
              <a:t>We can give names to regular expressions, and we can use these names as symbols to define other regular expressions.</a:t>
            </a:r>
          </a:p>
          <a:p>
            <a:endParaRPr lang="en-US" altLang="en-US"/>
          </a:p>
          <a:p>
            <a:r>
              <a:rPr lang="en-US" altLang="en-US"/>
              <a:t>A </a:t>
            </a:r>
            <a:r>
              <a:rPr lang="en-US" altLang="en-US" b="1" i="1"/>
              <a:t>regular definition</a:t>
            </a:r>
            <a:r>
              <a:rPr lang="en-US" altLang="en-US"/>
              <a:t> is a sequence of the definitions of the form:</a:t>
            </a:r>
          </a:p>
          <a:p>
            <a:pPr>
              <a:buFontTx/>
              <a:buNone/>
            </a:pPr>
            <a:r>
              <a:rPr lang="en-US" altLang="en-US"/>
              <a:t>	d</a:t>
            </a:r>
            <a:r>
              <a:rPr lang="en-US" altLang="en-US" baseline="-25000"/>
              <a:t>1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  r</a:t>
            </a:r>
            <a:r>
              <a:rPr lang="en-US" altLang="en-US" baseline="-25000">
                <a:sym typeface="Symbol" pitchFamily="2" charset="2"/>
              </a:rPr>
              <a:t>1		</a:t>
            </a:r>
            <a:r>
              <a:rPr lang="en-US" altLang="en-US">
                <a:sym typeface="Symbol" pitchFamily="2" charset="2"/>
              </a:rPr>
              <a:t>where  d</a:t>
            </a:r>
            <a:r>
              <a:rPr lang="en-US" altLang="en-US" baseline="-25000">
                <a:sym typeface="Symbol" pitchFamily="2" charset="2"/>
              </a:rPr>
              <a:t>i</a:t>
            </a:r>
            <a:r>
              <a:rPr lang="en-US" altLang="en-US">
                <a:sym typeface="Symbol" pitchFamily="2" charset="2"/>
              </a:rPr>
              <a:t>  is a distinct name and</a:t>
            </a:r>
            <a:endParaRPr lang="en-US" altLang="en-US" baseline="-25000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 baseline="-25000">
                <a:sym typeface="Symbol" pitchFamily="2" charset="2"/>
              </a:rPr>
              <a:t>	</a:t>
            </a:r>
            <a:r>
              <a:rPr lang="en-US" altLang="en-US"/>
              <a:t>d</a:t>
            </a:r>
            <a:r>
              <a:rPr lang="en-US" altLang="en-US" baseline="-25000"/>
              <a:t>2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  r</a:t>
            </a:r>
            <a:r>
              <a:rPr lang="en-US" altLang="en-US" baseline="-25000">
                <a:sym typeface="Symbol" pitchFamily="2" charset="2"/>
              </a:rPr>
              <a:t>2			</a:t>
            </a:r>
            <a:r>
              <a:rPr lang="en-US" altLang="en-US">
                <a:sym typeface="Symbol" pitchFamily="2" charset="2"/>
              </a:rPr>
              <a:t>r</a:t>
            </a:r>
            <a:r>
              <a:rPr lang="en-US" altLang="en-US" baseline="-25000">
                <a:sym typeface="Symbol" pitchFamily="2" charset="2"/>
              </a:rPr>
              <a:t>i </a:t>
            </a:r>
            <a:r>
              <a:rPr lang="en-US" altLang="en-US">
                <a:sym typeface="Symbol" pitchFamily="2" charset="2"/>
              </a:rPr>
              <a:t>  is a regular expression over symbols in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      .				     </a:t>
            </a:r>
            <a:r>
              <a:rPr lang="en-US" altLang="en-US">
                <a:sym typeface="Symbol" pitchFamily="2" charset="2"/>
              </a:rPr>
              <a:t>{d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,d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,...,d</a:t>
            </a:r>
            <a:r>
              <a:rPr lang="en-US" altLang="en-US" baseline="-25000">
                <a:sym typeface="Symbol" pitchFamily="2" charset="2"/>
              </a:rPr>
              <a:t>i-1</a:t>
            </a:r>
            <a:r>
              <a:rPr lang="en-US" altLang="en-US">
                <a:sym typeface="Symbol" pitchFamily="2" charset="2"/>
              </a:rPr>
              <a:t>}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d</a:t>
            </a:r>
            <a:r>
              <a:rPr lang="en-US" altLang="en-US" baseline="-25000"/>
              <a:t>n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  r</a:t>
            </a:r>
            <a:r>
              <a:rPr lang="en-US" altLang="en-US" baseline="-25000">
                <a:sym typeface="Symbol" pitchFamily="2" charset="2"/>
              </a:rPr>
              <a:t>n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			        </a:t>
            </a:r>
            <a:r>
              <a:rPr lang="en-US" altLang="en-US" sz="1600"/>
              <a:t>basic symbols		previously defined names</a:t>
            </a:r>
          </a:p>
        </p:txBody>
      </p:sp>
      <p:sp>
        <p:nvSpPr>
          <p:cNvPr id="25604" name="Line 1028">
            <a:extLst>
              <a:ext uri="{FF2B5EF4-FFF2-40B4-BE49-F238E27FC236}">
                <a16:creationId xmlns:a16="http://schemas.microsoft.com/office/drawing/2014/main" id="{573E61D2-B7B8-9D5E-EB1A-2FF8A358A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1029">
            <a:extLst>
              <a:ext uri="{FF2B5EF4-FFF2-40B4-BE49-F238E27FC236}">
                <a16:creationId xmlns:a16="http://schemas.microsoft.com/office/drawing/2014/main" id="{D6B70D33-17F2-5F7C-04F8-B4EA1A73F8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5410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85C4B2C9-A168-573B-BFC7-4C18F64D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83DA15-3316-0148-8007-82183F757F49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8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1CEC562-CC09-FF72-761E-4DF2ED7F7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Definitions (cont.)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972F5CB-198B-5646-EECC-F37E973FE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Ex: Identifiers in Pascal</a:t>
            </a:r>
          </a:p>
          <a:p>
            <a:pPr lvl="1">
              <a:buFontTx/>
              <a:buNone/>
            </a:pPr>
            <a:r>
              <a:rPr lang="en-US" altLang="en-US" sz="1600"/>
              <a:t>		letter </a:t>
            </a:r>
            <a:r>
              <a:rPr lang="en-US" altLang="en-US" sz="1600">
                <a:sym typeface="Symbol" pitchFamily="2" charset="2"/>
              </a:rPr>
              <a:t> A | B | ... | Z | a | b | ... | z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digit   0 | 1 | ... | 9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id  letter (letter | digit ) </a:t>
            </a:r>
            <a:r>
              <a:rPr lang="en-US" altLang="en-US" sz="1600" baseline="30000">
                <a:sym typeface="Symbol" pitchFamily="2" charset="2"/>
              </a:rPr>
              <a:t>*</a:t>
            </a:r>
          </a:p>
          <a:p>
            <a:pPr lvl="1"/>
            <a:r>
              <a:rPr lang="en-US" altLang="en-US" sz="1600">
                <a:sym typeface="Symbol" pitchFamily="2" charset="2"/>
              </a:rPr>
              <a:t>If we try to write the regular expression representing identifiers without using regular definitions, that regular expression will be complex.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(A|...|Z|a|...|z) ( (A|...|Z|a|...|z) | (0|...|9) ) </a:t>
            </a:r>
            <a:r>
              <a:rPr lang="en-US" altLang="en-US" sz="1600" baseline="30000">
                <a:sym typeface="Symbol" pitchFamily="2" charset="2"/>
              </a:rPr>
              <a:t>*</a:t>
            </a:r>
            <a:endParaRPr lang="en-US" altLang="en-US" sz="1600">
              <a:sym typeface="Symbol" pitchFamily="2" charset="2"/>
            </a:endParaRPr>
          </a:p>
          <a:p>
            <a:endParaRPr lang="en-US" altLang="en-US" sz="2000">
              <a:sym typeface="Symbol" pitchFamily="2" charset="2"/>
            </a:endParaRPr>
          </a:p>
          <a:p>
            <a:r>
              <a:rPr lang="en-US" altLang="en-US" sz="2000">
                <a:sym typeface="Symbol" pitchFamily="2" charset="2"/>
              </a:rPr>
              <a:t>Ex: Unsigned numbers in Pascal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digit   0 | 1 | ... | 9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digits  digit </a:t>
            </a:r>
            <a:r>
              <a:rPr lang="en-US" altLang="en-US" sz="1600" baseline="30000">
                <a:sym typeface="Symbol" pitchFamily="2" charset="2"/>
              </a:rPr>
              <a:t>+</a:t>
            </a:r>
            <a:endParaRPr lang="en-US" altLang="en-US" sz="1600">
              <a:sym typeface="Symbol" pitchFamily="2" charset="2"/>
            </a:endParaRP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opt-fraction  ( . digits ) +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opt-exponent  ( E (+|-)+ digits ) +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 	unsigned-num  digits opt-fraction opt-exponent</a:t>
            </a:r>
          </a:p>
          <a:p>
            <a:pPr lvl="1">
              <a:buFontTx/>
              <a:buNone/>
            </a:pPr>
            <a:endParaRPr lang="en-US" altLang="en-US" sz="1600">
              <a:sym typeface="Symbol" pitchFamily="2" charset="2"/>
            </a:endParaRPr>
          </a:p>
          <a:p>
            <a:pPr lvl="1">
              <a:buFontTx/>
              <a:buNone/>
            </a:pPr>
            <a:r>
              <a:rPr lang="en-US" altLang="en-US" sz="1600">
                <a:sym typeface="Symbol" pitchFamily="2" charset="2"/>
              </a:rPr>
              <a:t>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0871B4F5-6779-EB18-0231-07EF9ADC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5F8DBF-AB96-2945-80EE-584913B762CB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8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F5F7F86-942F-336A-C99F-51C84483D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Automata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1CECAB6-6FA7-4B65-B419-FC8F22478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A </a:t>
            </a:r>
            <a:r>
              <a:rPr lang="en-US" altLang="en-US" sz="2000" i="1"/>
              <a:t>recognizer</a:t>
            </a:r>
            <a:r>
              <a:rPr lang="en-US" altLang="en-US" sz="2000"/>
              <a:t> for a language is a program that takes a string x, and answers “yes” if x is a sentence of that language, and “no” otherwise.</a:t>
            </a:r>
          </a:p>
          <a:p>
            <a:r>
              <a:rPr lang="en-US" altLang="en-US" sz="2000"/>
              <a:t>We call the recognizer of the tokens as a </a:t>
            </a:r>
            <a:r>
              <a:rPr lang="en-US" altLang="en-US" sz="2000" i="1"/>
              <a:t>finite automaton</a:t>
            </a:r>
            <a:r>
              <a:rPr lang="en-US" altLang="en-US" sz="2000"/>
              <a:t>.</a:t>
            </a:r>
          </a:p>
          <a:p>
            <a:r>
              <a:rPr lang="en-US" altLang="en-US" sz="2000"/>
              <a:t>A finite automaton can be: </a:t>
            </a:r>
            <a:r>
              <a:rPr lang="en-US" altLang="en-US" sz="2000" i="1"/>
              <a:t>deterministic(DFA)</a:t>
            </a:r>
            <a:r>
              <a:rPr lang="en-US" altLang="en-US" sz="2000"/>
              <a:t> or </a:t>
            </a:r>
            <a:r>
              <a:rPr lang="en-US" altLang="en-US" sz="2000" i="1"/>
              <a:t>non-deterministic (NFA)</a:t>
            </a:r>
          </a:p>
          <a:p>
            <a:r>
              <a:rPr lang="en-US" altLang="en-US" sz="2000"/>
              <a:t>This means that we may use a deterministic or non-deterministic automaton as a lexical analyzer.</a:t>
            </a:r>
          </a:p>
          <a:p>
            <a:r>
              <a:rPr lang="en-US" altLang="en-US" sz="2000"/>
              <a:t>Both deterministic and non-deterministic finite automaton recognize regular sets.</a:t>
            </a:r>
          </a:p>
          <a:p>
            <a:r>
              <a:rPr lang="en-US" altLang="en-US" sz="2000"/>
              <a:t>Which one?</a:t>
            </a:r>
          </a:p>
          <a:p>
            <a:pPr lvl="1"/>
            <a:r>
              <a:rPr lang="en-US" altLang="en-US" sz="1600"/>
              <a:t>deterministic – faster recognizer, but it may take more space</a:t>
            </a:r>
          </a:p>
          <a:p>
            <a:pPr lvl="1"/>
            <a:r>
              <a:rPr lang="en-US" altLang="en-US" sz="1600"/>
              <a:t>non-deterministic – slower, but it may take less space</a:t>
            </a:r>
          </a:p>
          <a:p>
            <a:pPr lvl="1"/>
            <a:r>
              <a:rPr lang="en-US" altLang="en-US" sz="1600"/>
              <a:t>Deterministic automatons are widely used lexical analyzers.</a:t>
            </a:r>
          </a:p>
          <a:p>
            <a:r>
              <a:rPr lang="en-US" altLang="en-US" sz="2000"/>
              <a:t>First, we define regular expressions for tokens; Then we convert them into a DFA to get a lexical analyzer for our tokens.</a:t>
            </a:r>
          </a:p>
          <a:p>
            <a:pPr lvl="1"/>
            <a:r>
              <a:rPr lang="en-US" altLang="en-US" sz="1600"/>
              <a:t>Algorithm1:  Regular Expression  </a:t>
            </a:r>
            <a:r>
              <a:rPr lang="en-US" altLang="en-US" sz="1600">
                <a:sym typeface="Wingdings" pitchFamily="2" charset="2"/>
              </a:rPr>
              <a:t>  NFA  DFA  (two steps: first to NFA, then to DFA)</a:t>
            </a:r>
          </a:p>
          <a:p>
            <a:pPr lvl="1"/>
            <a:r>
              <a:rPr lang="en-US" altLang="en-US" sz="1600"/>
              <a:t>Algorithm2:  Regular Expression </a:t>
            </a:r>
            <a:r>
              <a:rPr lang="en-US" altLang="en-US" sz="1600">
                <a:sym typeface="Wingdings" pitchFamily="2" charset="2"/>
              </a:rPr>
              <a:t> DFA   (directly convert a regular expression into a DFA)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2EBC286A-D3E0-2947-CB91-0E1405F6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EF2F62-CEB7-5044-B4C0-2AD850213DE2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800"/>
          </a:p>
        </p:txBody>
      </p:sp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6F54C853-7A11-F0B7-1D59-635697137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Non-Deterministic Finite Automaton (NFA)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7A928A4A-F4EE-2C38-9270-FC27A569C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non-deterministic finite automaton (NFA) is a mathematical model that consists of:</a:t>
            </a:r>
          </a:p>
          <a:p>
            <a:pPr lvl="1"/>
            <a:r>
              <a:rPr lang="en-US" altLang="en-US"/>
              <a:t>S - a set of states </a:t>
            </a:r>
          </a:p>
          <a:p>
            <a:pPr lvl="1"/>
            <a:r>
              <a:rPr lang="en-US" altLang="en-US">
                <a:sym typeface="Symbol" pitchFamily="2" charset="2"/>
              </a:rPr>
              <a:t> - a set of input symbols (alphabet)</a:t>
            </a:r>
          </a:p>
          <a:p>
            <a:pPr lvl="1"/>
            <a:r>
              <a:rPr lang="en-US" altLang="en-US">
                <a:sym typeface="Symbol" pitchFamily="2" charset="2"/>
              </a:rPr>
              <a:t>move – a transition function move to map state-symbol pairs  to sets of states.</a:t>
            </a:r>
          </a:p>
          <a:p>
            <a:pPr lvl="1"/>
            <a:r>
              <a:rPr lang="en-US" altLang="en-US">
                <a:sym typeface="Symbol" pitchFamily="2" charset="2"/>
              </a:rPr>
              <a:t>s</a:t>
            </a:r>
            <a:r>
              <a:rPr lang="en-US" altLang="en-US" baseline="-25000">
                <a:sym typeface="Symbol" pitchFamily="2" charset="2"/>
              </a:rPr>
              <a:t>0 </a:t>
            </a:r>
            <a:r>
              <a:rPr lang="en-US" altLang="en-US">
                <a:sym typeface="Symbol" pitchFamily="2" charset="2"/>
              </a:rPr>
              <a:t> - a start (initial) state</a:t>
            </a:r>
          </a:p>
          <a:p>
            <a:pPr lvl="1"/>
            <a:r>
              <a:rPr lang="en-US" altLang="en-US">
                <a:sym typeface="Symbol" pitchFamily="2" charset="2"/>
              </a:rPr>
              <a:t>F – a set of accepting states (final states)</a:t>
            </a:r>
          </a:p>
          <a:p>
            <a:endParaRPr lang="en-US" altLang="en-US"/>
          </a:p>
          <a:p>
            <a:r>
              <a:rPr lang="en-US" altLang="en-US">
                <a:sym typeface="Symbol" pitchFamily="2" charset="2"/>
              </a:rPr>
              <a:t>- transitions are allowed in NFAs. In other words, we can move from one state to another one without consuming any symbol.</a:t>
            </a:r>
          </a:p>
          <a:p>
            <a:r>
              <a:rPr lang="en-US" altLang="en-US">
                <a:sym typeface="Symbol" pitchFamily="2" charset="2"/>
              </a:rPr>
              <a:t>A NFA accepts a string x, if and only if there is a path from the starting state to one of accepting states such that edge labels along this path spell out x.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05A58D3E-B003-89A9-CB9F-C0D44A7E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2D7D32-A3F5-464B-8578-0A4909D27F1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8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0D62514-CCEC-1973-93A5-2DD02E15A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NFA (Example)</a:t>
            </a:r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D41405CF-B7D2-A261-8F15-EACE1FD8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29700" name="Group 10">
            <a:extLst>
              <a:ext uri="{FF2B5EF4-FFF2-40B4-BE49-F238E27FC236}">
                <a16:creationId xmlns:a16="http://schemas.microsoft.com/office/drawing/2014/main" id="{EF2010F1-6D06-B2E6-54D2-5CCDC6901DA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828800"/>
            <a:ext cx="457200" cy="457200"/>
            <a:chOff x="1296" y="1056"/>
            <a:chExt cx="288" cy="288"/>
          </a:xfrm>
        </p:grpSpPr>
        <p:sp>
          <p:nvSpPr>
            <p:cNvPr id="29718" name="Oval 11">
              <a:extLst>
                <a:ext uri="{FF2B5EF4-FFF2-40B4-BE49-F238E27FC236}">
                  <a16:creationId xmlns:a16="http://schemas.microsoft.com/office/drawing/2014/main" id="{16F13B68-32CB-C48F-FB1D-D35B34EE7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29719" name="Oval 12">
              <a:extLst>
                <a:ext uri="{FF2B5EF4-FFF2-40B4-BE49-F238E27FC236}">
                  <a16:creationId xmlns:a16="http://schemas.microsoft.com/office/drawing/2014/main" id="{91244DDA-241E-1420-E6D0-F45EDBB2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29701" name="Oval 13">
            <a:extLst>
              <a:ext uri="{FF2B5EF4-FFF2-40B4-BE49-F238E27FC236}">
                <a16:creationId xmlns:a16="http://schemas.microsoft.com/office/drawing/2014/main" id="{43C4FC6F-9FA3-35C0-D09A-CE23F7687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29702" name="Line 14">
            <a:extLst>
              <a:ext uri="{FF2B5EF4-FFF2-40B4-BE49-F238E27FC236}">
                <a16:creationId xmlns:a16="http://schemas.microsoft.com/office/drawing/2014/main" id="{8FF8F074-8DE9-8A83-9F33-B351261B9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15">
            <a:extLst>
              <a:ext uri="{FF2B5EF4-FFF2-40B4-BE49-F238E27FC236}">
                <a16:creationId xmlns:a16="http://schemas.microsoft.com/office/drawing/2014/main" id="{8CF19DF3-AD10-5AB1-FDD1-8D6288A68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16">
            <a:extLst>
              <a:ext uri="{FF2B5EF4-FFF2-40B4-BE49-F238E27FC236}">
                <a16:creationId xmlns:a16="http://schemas.microsoft.com/office/drawing/2014/main" id="{84907BD2-19BB-3AF4-5D1E-DA0592A52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05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705" name="AutoShape 18">
            <a:extLst>
              <a:ext uri="{FF2B5EF4-FFF2-40B4-BE49-F238E27FC236}">
                <a16:creationId xmlns:a16="http://schemas.microsoft.com/office/drawing/2014/main" id="{641E7984-CEDD-4F7A-2913-FE78D7FDDCE9}"/>
              </a:ext>
            </a:extLst>
          </p:cNvPr>
          <p:cNvCxnSpPr>
            <a:cxnSpLocks noChangeShapeType="1"/>
            <a:stCxn id="29699" idx="7"/>
            <a:endCxn id="29699" idx="1"/>
          </p:cNvCxnSpPr>
          <p:nvPr/>
        </p:nvCxnSpPr>
        <p:spPr bwMode="auto">
          <a:xfrm rot="-5400000" flipH="1" flipV="1">
            <a:off x="1980406" y="1842294"/>
            <a:ext cx="1588" cy="2159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AutoShape 19">
            <a:extLst>
              <a:ext uri="{FF2B5EF4-FFF2-40B4-BE49-F238E27FC236}">
                <a16:creationId xmlns:a16="http://schemas.microsoft.com/office/drawing/2014/main" id="{BC84F8A7-F96F-C516-E6B1-6E09AE7DFA14}"/>
              </a:ext>
            </a:extLst>
          </p:cNvPr>
          <p:cNvCxnSpPr>
            <a:cxnSpLocks noChangeShapeType="1"/>
            <a:stCxn id="29699" idx="3"/>
            <a:endCxn id="29699" idx="5"/>
          </p:cNvCxnSpPr>
          <p:nvPr/>
        </p:nvCxnSpPr>
        <p:spPr bwMode="auto">
          <a:xfrm rot="16200000" flipH="1">
            <a:off x="1980406" y="2058194"/>
            <a:ext cx="1588" cy="215900"/>
          </a:xfrm>
          <a:prstGeom prst="curvedConnector3">
            <a:avLst>
              <a:gd name="adj1" fmla="val 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Text Box 20">
            <a:extLst>
              <a:ext uri="{FF2B5EF4-FFF2-40B4-BE49-F238E27FC236}">
                <a16:creationId xmlns:a16="http://schemas.microsoft.com/office/drawing/2014/main" id="{24793DB3-7D63-8E48-141B-49198F6E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90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</a:t>
            </a:r>
          </a:p>
        </p:txBody>
      </p:sp>
      <p:sp>
        <p:nvSpPr>
          <p:cNvPr id="29708" name="Text Box 21">
            <a:extLst>
              <a:ext uri="{FF2B5EF4-FFF2-40B4-BE49-F238E27FC236}">
                <a16:creationId xmlns:a16="http://schemas.microsoft.com/office/drawing/2014/main" id="{7A670CDD-DA9E-B31E-B6CE-6EAC57180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29709" name="Text Box 22">
            <a:extLst>
              <a:ext uri="{FF2B5EF4-FFF2-40B4-BE49-F238E27FC236}">
                <a16:creationId xmlns:a16="http://schemas.microsoft.com/office/drawing/2014/main" id="{97C4B4C8-5839-BCF1-2312-CD382960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</p:txBody>
      </p:sp>
      <p:sp>
        <p:nvSpPr>
          <p:cNvPr id="29710" name="Text Box 23">
            <a:extLst>
              <a:ext uri="{FF2B5EF4-FFF2-40B4-BE49-F238E27FC236}">
                <a16:creationId xmlns:a16="http://schemas.microsoft.com/office/drawing/2014/main" id="{3B47CFEF-6D41-FC01-701C-B213BD7F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7526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29711" name="Text Box 24">
            <a:extLst>
              <a:ext uri="{FF2B5EF4-FFF2-40B4-BE49-F238E27FC236}">
                <a16:creationId xmlns:a16="http://schemas.microsoft.com/office/drawing/2014/main" id="{3C6D5FA6-377D-AB2A-9F3B-534C7744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29712" name="Text Box 25">
            <a:extLst>
              <a:ext uri="{FF2B5EF4-FFF2-40B4-BE49-F238E27FC236}">
                <a16:creationId xmlns:a16="http://schemas.microsoft.com/office/drawing/2014/main" id="{ACD539C5-1915-594A-81DF-B8571B8C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start</a:t>
            </a:r>
          </a:p>
        </p:txBody>
      </p:sp>
      <p:sp>
        <p:nvSpPr>
          <p:cNvPr id="29713" name="Text Box 26">
            <a:extLst>
              <a:ext uri="{FF2B5EF4-FFF2-40B4-BE49-F238E27FC236}">
                <a16:creationId xmlns:a16="http://schemas.microsoft.com/office/drawing/2014/main" id="{45A2FC9E-EFEE-3C67-26CF-91B93015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16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29714" name="Text Box 27">
            <a:extLst>
              <a:ext uri="{FF2B5EF4-FFF2-40B4-BE49-F238E27FC236}">
                <a16:creationId xmlns:a16="http://schemas.microsoft.com/office/drawing/2014/main" id="{0EDF8931-E775-D911-EE5E-A1C354BE5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29715" name="Text Box 28">
            <a:extLst>
              <a:ext uri="{FF2B5EF4-FFF2-40B4-BE49-F238E27FC236}">
                <a16:creationId xmlns:a16="http://schemas.microsoft.com/office/drawing/2014/main" id="{73FC3056-AA3D-C396-C1FE-595EA962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1281113"/>
            <a:ext cx="337502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0  is the start state s</a:t>
            </a:r>
            <a:r>
              <a:rPr lang="en-US" altLang="en-US" sz="1600" baseline="-2500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{2} is the set of final states F</a:t>
            </a:r>
          </a:p>
          <a:p>
            <a:pPr>
              <a:spcBef>
                <a:spcPct val="0"/>
              </a:spcBef>
              <a:buFont typeface="Symbol" pitchFamily="2" charset="2"/>
              <a:buChar char="S"/>
            </a:pPr>
            <a:r>
              <a:rPr lang="en-US" altLang="en-US" sz="1600">
                <a:sym typeface="Symbol" pitchFamily="2" charset="2"/>
              </a:rPr>
              <a:t> = {a,b}</a:t>
            </a:r>
          </a:p>
          <a:p>
            <a:pPr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1600"/>
              <a:t>S = {0,1,2}</a:t>
            </a:r>
          </a:p>
          <a:p>
            <a:pPr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1600"/>
              <a:t>Transition Function:           </a:t>
            </a:r>
            <a:r>
              <a:rPr lang="en-US" altLang="en-US" sz="1600" u="sng"/>
              <a:t>a             b</a:t>
            </a:r>
            <a:endParaRPr lang="en-US" altLang="en-US" sz="1600"/>
          </a:p>
          <a:p>
            <a:pPr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1600"/>
              <a:t>	                	0    {0,1}      {0}</a:t>
            </a:r>
          </a:p>
          <a:p>
            <a:pPr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1600"/>
              <a:t>                                 	1       _          {2}</a:t>
            </a:r>
          </a:p>
          <a:p>
            <a:pPr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1600"/>
              <a:t>		2       _            _</a:t>
            </a:r>
            <a:endParaRPr lang="en-US" altLang="en-US" sz="1600" u="sng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9716" name="Text Box 29">
            <a:extLst>
              <a:ext uri="{FF2B5EF4-FFF2-40B4-BE49-F238E27FC236}">
                <a16:creationId xmlns:a16="http://schemas.microsoft.com/office/drawing/2014/main" id="{B6A7DF52-1FF6-2B90-DB8E-E698C520C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43200"/>
            <a:ext cx="3101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Transition graph of the NFA</a:t>
            </a:r>
          </a:p>
        </p:txBody>
      </p:sp>
      <p:sp>
        <p:nvSpPr>
          <p:cNvPr id="29717" name="Text Box 30">
            <a:extLst>
              <a:ext uri="{FF2B5EF4-FFF2-40B4-BE49-F238E27FC236}">
                <a16:creationId xmlns:a16="http://schemas.microsoft.com/office/drawing/2014/main" id="{48C12F84-4CF9-9A16-83AA-DD75A40D6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The language recognized by this NFA is   (a|b)</a:t>
            </a:r>
            <a:r>
              <a:rPr lang="en-US" altLang="en-US" sz="2000" baseline="30000"/>
              <a:t> *</a:t>
            </a:r>
            <a:r>
              <a:rPr lang="en-US" altLang="en-US" sz="2000" baseline="-25000"/>
              <a:t> </a:t>
            </a:r>
            <a:r>
              <a:rPr lang="en-US" altLang="en-US" sz="2000"/>
              <a:t> a 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5CF939A8-162F-EB4C-4648-E9CBAE89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AE88B6-3E42-5644-97A1-A7A0431D9B48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8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FF1E66FC-E2A6-824A-3C04-8FE0EFE6F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Finite Automaton (DFA)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609EEBEC-A9C2-42E7-F79B-658A33C6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412875"/>
            <a:ext cx="89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  A Deterministic Finite Automaton (DFA) is a special form of a NFA.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312E801-E894-C232-E6BE-41ADE972A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03400"/>
            <a:ext cx="820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/>
              <a:t>  </a:t>
            </a:r>
            <a:r>
              <a:rPr lang="en-US" altLang="en-US" sz="2000"/>
              <a:t>no state has </a:t>
            </a:r>
            <a:r>
              <a:rPr lang="en-US" altLang="en-US" sz="2000">
                <a:sym typeface="Symbol" pitchFamily="2" charset="2"/>
              </a:rPr>
              <a:t>- transition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ym typeface="Symbol" pitchFamily="2" charset="2"/>
              </a:rPr>
              <a:t>  for each symbol a and state s, there is at most one labeled edge a leaving 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   i.e. transition function is from pair of state-symbol to state (not set of states) </a:t>
            </a:r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4AD3D244-0EAC-CB6D-EE0F-E92EC118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30726" name="Group 6">
            <a:extLst>
              <a:ext uri="{FF2B5EF4-FFF2-40B4-BE49-F238E27FC236}">
                <a16:creationId xmlns:a16="http://schemas.microsoft.com/office/drawing/2014/main" id="{EA79E0EB-31B2-6292-132B-AFCA803B74E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91000"/>
            <a:ext cx="457200" cy="457200"/>
            <a:chOff x="1296" y="1056"/>
            <a:chExt cx="288" cy="288"/>
          </a:xfrm>
        </p:grpSpPr>
        <p:sp>
          <p:nvSpPr>
            <p:cNvPr id="30745" name="Oval 7">
              <a:extLst>
                <a:ext uri="{FF2B5EF4-FFF2-40B4-BE49-F238E27FC236}">
                  <a16:creationId xmlns:a16="http://schemas.microsoft.com/office/drawing/2014/main" id="{B6769F20-BF59-83A0-37A2-8E881AAA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0746" name="Oval 8">
              <a:extLst>
                <a:ext uri="{FF2B5EF4-FFF2-40B4-BE49-F238E27FC236}">
                  <a16:creationId xmlns:a16="http://schemas.microsoft.com/office/drawing/2014/main" id="{BD07C07E-9EFC-8EF3-5D5B-E7E2E317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30727" name="Oval 9">
            <a:extLst>
              <a:ext uri="{FF2B5EF4-FFF2-40B4-BE49-F238E27FC236}">
                <a16:creationId xmlns:a16="http://schemas.microsoft.com/office/drawing/2014/main" id="{7EA1FCD6-1B20-CFB6-C1D5-14652DA1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30728" name="Line 10">
            <a:extLst>
              <a:ext uri="{FF2B5EF4-FFF2-40B4-BE49-F238E27FC236}">
                <a16:creationId xmlns:a16="http://schemas.microsoft.com/office/drawing/2014/main" id="{D82D2AE1-B0E5-D0E0-2418-5F143C32A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1">
            <a:extLst>
              <a:ext uri="{FF2B5EF4-FFF2-40B4-BE49-F238E27FC236}">
                <a16:creationId xmlns:a16="http://schemas.microsoft.com/office/drawing/2014/main" id="{A24111EF-AE57-9394-6347-71154748C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2">
            <a:extLst>
              <a:ext uri="{FF2B5EF4-FFF2-40B4-BE49-F238E27FC236}">
                <a16:creationId xmlns:a16="http://schemas.microsoft.com/office/drawing/2014/main" id="{5361E9DF-CD5A-2688-236A-9065C09BB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31" name="AutoShape 13">
            <a:extLst>
              <a:ext uri="{FF2B5EF4-FFF2-40B4-BE49-F238E27FC236}">
                <a16:creationId xmlns:a16="http://schemas.microsoft.com/office/drawing/2014/main" id="{DD96327B-0FD3-C6D4-E083-C8A1629A8F05}"/>
              </a:ext>
            </a:extLst>
          </p:cNvPr>
          <p:cNvCxnSpPr>
            <a:cxnSpLocks noChangeShapeType="1"/>
            <a:stCxn id="30745" idx="0"/>
            <a:endCxn id="30727" idx="0"/>
          </p:cNvCxnSpPr>
          <p:nvPr/>
        </p:nvCxnSpPr>
        <p:spPr bwMode="auto">
          <a:xfrm rot="-5400000" flipH="1" flipV="1">
            <a:off x="3581400" y="3505200"/>
            <a:ext cx="76200" cy="14478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4">
            <a:extLst>
              <a:ext uri="{FF2B5EF4-FFF2-40B4-BE49-F238E27FC236}">
                <a16:creationId xmlns:a16="http://schemas.microsoft.com/office/drawing/2014/main" id="{EBC7D600-0DE8-9B66-8A14-9AD37B549008}"/>
              </a:ext>
            </a:extLst>
          </p:cNvPr>
          <p:cNvCxnSpPr>
            <a:cxnSpLocks noChangeShapeType="1"/>
            <a:stCxn id="30745" idx="4"/>
            <a:endCxn id="30725" idx="4"/>
          </p:cNvCxnSpPr>
          <p:nvPr/>
        </p:nvCxnSpPr>
        <p:spPr bwMode="auto">
          <a:xfrm rot="16200000" flipV="1">
            <a:off x="2895600" y="3200400"/>
            <a:ext cx="76200" cy="28194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3" name="Text Box 15">
            <a:extLst>
              <a:ext uri="{FF2B5EF4-FFF2-40B4-BE49-F238E27FC236}">
                <a16:creationId xmlns:a16="http://schemas.microsoft.com/office/drawing/2014/main" id="{A0A818E7-34E3-7020-05DF-3A25C89B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</a:t>
            </a:r>
          </a:p>
        </p:txBody>
      </p:sp>
      <p:sp>
        <p:nvSpPr>
          <p:cNvPr id="30734" name="Text Box 16">
            <a:extLst>
              <a:ext uri="{FF2B5EF4-FFF2-40B4-BE49-F238E27FC236}">
                <a16:creationId xmlns:a16="http://schemas.microsoft.com/office/drawing/2014/main" id="{79D8752A-DC51-8240-3027-0236AE5E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30735" name="Text Box 17">
            <a:extLst>
              <a:ext uri="{FF2B5EF4-FFF2-40B4-BE49-F238E27FC236}">
                <a16:creationId xmlns:a16="http://schemas.microsoft.com/office/drawing/2014/main" id="{89CE4F66-6B99-D53D-7BAF-F13412197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</p:txBody>
      </p:sp>
      <p:sp>
        <p:nvSpPr>
          <p:cNvPr id="30736" name="Text Box 19">
            <a:extLst>
              <a:ext uri="{FF2B5EF4-FFF2-40B4-BE49-F238E27FC236}">
                <a16:creationId xmlns:a16="http://schemas.microsoft.com/office/drawing/2014/main" id="{D55DB9DF-EF39-0341-5B00-358DCB82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14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30737" name="Text Box 20">
            <a:extLst>
              <a:ext uri="{FF2B5EF4-FFF2-40B4-BE49-F238E27FC236}">
                <a16:creationId xmlns:a16="http://schemas.microsoft.com/office/drawing/2014/main" id="{8CACF45C-6CD4-F657-6A49-E0CAF8333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148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30738" name="Text Box 21">
            <a:extLst>
              <a:ext uri="{FF2B5EF4-FFF2-40B4-BE49-F238E27FC236}">
                <a16:creationId xmlns:a16="http://schemas.microsoft.com/office/drawing/2014/main" id="{1E75FA89-65C7-F61C-E405-54CFFA6F6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576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30739" name="Text Box 22">
            <a:extLst>
              <a:ext uri="{FF2B5EF4-FFF2-40B4-BE49-F238E27FC236}">
                <a16:creationId xmlns:a16="http://schemas.microsoft.com/office/drawing/2014/main" id="{011BCA06-5AA1-8D36-4A41-618E4D35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30740" name="Text Box 23">
            <a:extLst>
              <a:ext uri="{FF2B5EF4-FFF2-40B4-BE49-F238E27FC236}">
                <a16:creationId xmlns:a16="http://schemas.microsoft.com/office/drawing/2014/main" id="{6332CD51-0265-8AAF-2BD0-95C2CD1C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86200"/>
            <a:ext cx="403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The language recognized by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this DFA is also  (a|b)</a:t>
            </a:r>
            <a:r>
              <a:rPr lang="en-US" altLang="en-US" sz="2000" baseline="30000"/>
              <a:t> *</a:t>
            </a:r>
            <a:r>
              <a:rPr lang="en-US" altLang="en-US" sz="2000" baseline="-25000"/>
              <a:t> </a:t>
            </a:r>
            <a:r>
              <a:rPr lang="en-US" altLang="en-US" sz="2000"/>
              <a:t> a b</a:t>
            </a:r>
          </a:p>
        </p:txBody>
      </p:sp>
      <p:cxnSp>
        <p:nvCxnSpPr>
          <p:cNvPr id="30741" name="AutoShape 26">
            <a:extLst>
              <a:ext uri="{FF2B5EF4-FFF2-40B4-BE49-F238E27FC236}">
                <a16:creationId xmlns:a16="http://schemas.microsoft.com/office/drawing/2014/main" id="{B47CC415-FD54-261F-2AB7-AB63E94840F6}"/>
              </a:ext>
            </a:extLst>
          </p:cNvPr>
          <p:cNvCxnSpPr>
            <a:cxnSpLocks noChangeShapeType="1"/>
            <a:stCxn id="30734" idx="3"/>
            <a:endCxn id="30734" idx="0"/>
          </p:cNvCxnSpPr>
          <p:nvPr/>
        </p:nvCxnSpPr>
        <p:spPr bwMode="auto">
          <a:xfrm flipH="1" flipV="1">
            <a:off x="1508125" y="4267200"/>
            <a:ext cx="136525" cy="152400"/>
          </a:xfrm>
          <a:prstGeom prst="curvedConnector4">
            <a:avLst>
              <a:gd name="adj1" fmla="val -167440"/>
              <a:gd name="adj2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2" name="Text Box 27">
            <a:extLst>
              <a:ext uri="{FF2B5EF4-FFF2-40B4-BE49-F238E27FC236}">
                <a16:creationId xmlns:a16="http://schemas.microsoft.com/office/drawing/2014/main" id="{AD27C9D4-1C18-9432-DF13-E747B5A06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cxnSp>
        <p:nvCxnSpPr>
          <p:cNvPr id="30743" name="AutoShape 28">
            <a:extLst>
              <a:ext uri="{FF2B5EF4-FFF2-40B4-BE49-F238E27FC236}">
                <a16:creationId xmlns:a16="http://schemas.microsoft.com/office/drawing/2014/main" id="{C5C01C74-88DA-3705-70DB-6C85F01F3848}"/>
              </a:ext>
            </a:extLst>
          </p:cNvPr>
          <p:cNvCxnSpPr>
            <a:cxnSpLocks noChangeShapeType="1"/>
            <a:stCxn id="30733" idx="0"/>
            <a:endCxn id="30733" idx="1"/>
          </p:cNvCxnSpPr>
          <p:nvPr/>
        </p:nvCxnSpPr>
        <p:spPr bwMode="auto">
          <a:xfrm rot="-5400000" flipH="1" flipV="1">
            <a:off x="2735263" y="4275137"/>
            <a:ext cx="152400" cy="136525"/>
          </a:xfrm>
          <a:prstGeom prst="curvedConnector4">
            <a:avLst>
              <a:gd name="adj1" fmla="val -150000"/>
              <a:gd name="adj2" fmla="val 267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4" name="Text Box 29">
            <a:extLst>
              <a:ext uri="{FF2B5EF4-FFF2-40B4-BE49-F238E27FC236}">
                <a16:creationId xmlns:a16="http://schemas.microsoft.com/office/drawing/2014/main" id="{8ABF3BCA-F949-5F26-3329-153F12D99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10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43DAA520-0795-97DB-2B69-B3CF0679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255B9-AF8C-B84F-8EF8-BF7DFC37A9EC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8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C4DF0BF-58C5-A168-C571-66215B2BA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DFA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C401CA-521E-EC9C-66FD-FE1DEB90E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 us assume that the end of a string is marked with a special symbol (say eos). The algorithm for recognition will be as follows: (an efficient implementation)</a:t>
            </a:r>
          </a:p>
          <a:p>
            <a:endParaRPr lang="en-US" altLang="en-US" sz="1000"/>
          </a:p>
          <a:p>
            <a:pPr lvl="1">
              <a:buFontTx/>
              <a:buNone/>
            </a:pPr>
            <a:r>
              <a:rPr lang="en-US" altLang="en-US"/>
              <a:t>s </a:t>
            </a:r>
            <a:r>
              <a:rPr lang="en-US" altLang="en-US">
                <a:sym typeface="Wingdings" pitchFamily="2" charset="2"/>
              </a:rPr>
              <a:t> s</a:t>
            </a:r>
            <a:r>
              <a:rPr lang="en-US" altLang="en-US" baseline="-25000">
                <a:sym typeface="Wingdings" pitchFamily="2" charset="2"/>
              </a:rPr>
              <a:t>0 </a:t>
            </a:r>
            <a:r>
              <a:rPr lang="en-US" altLang="en-US">
                <a:sym typeface="Wingdings" pitchFamily="2" charset="2"/>
              </a:rPr>
              <a:t> 		{ start from the initial state }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c  nextchar		{ get the next character from the input string }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while (c != eos) do	{ do until the en dof the string }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	begin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		   s  move(s,c)	{ transition function }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		   c  nextchar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	end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if (s in F) then 		{ if s is an accepting state }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	return “yes”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else</a:t>
            </a:r>
          </a:p>
          <a:p>
            <a:pPr lvl="1">
              <a:buFontTx/>
              <a:buNone/>
            </a:pPr>
            <a:r>
              <a:rPr lang="en-US" altLang="en-US">
                <a:sym typeface="Wingdings" pitchFamily="2" charset="2"/>
              </a:rPr>
              <a:t>	return “no”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0DFA0AF2-166A-9BC4-9C5A-F5D50C03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8FB32-8FA7-BE44-AD65-1E4D8BF47A18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8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9794EE1-A179-62F2-50EB-0114972A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NFA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4E67BB-A614-E78A-B91A-95BF9FFF9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Tx/>
              <a:buNone/>
            </a:pPr>
            <a:endParaRPr lang="en-US" altLang="en-US"/>
          </a:p>
          <a:p>
            <a:pPr marL="800100" lvl="1" indent="-342900">
              <a:buFontTx/>
              <a:buNone/>
            </a:pPr>
            <a:r>
              <a:rPr lang="en-US" altLang="en-US" sz="2000"/>
              <a:t>S</a:t>
            </a:r>
            <a:r>
              <a:rPr lang="en-US" altLang="en-US"/>
              <a:t> </a:t>
            </a:r>
            <a:r>
              <a:rPr lang="en-US" altLang="en-US">
                <a:sym typeface="Wingdings" pitchFamily="2" charset="2"/>
              </a:rPr>
              <a:t> </a:t>
            </a:r>
            <a:r>
              <a:rPr lang="en-US" altLang="en-US">
                <a:sym typeface="Symbol" pitchFamily="2" charset="2"/>
              </a:rPr>
              <a:t></a:t>
            </a:r>
            <a:r>
              <a:rPr lang="en-US" altLang="en-US">
                <a:sym typeface="Wingdings" pitchFamily="2" charset="2"/>
              </a:rPr>
              <a:t>-closure({s</a:t>
            </a:r>
            <a:r>
              <a:rPr lang="en-US" altLang="en-US" baseline="-25000">
                <a:sym typeface="Wingdings" pitchFamily="2" charset="2"/>
              </a:rPr>
              <a:t>0</a:t>
            </a:r>
            <a:r>
              <a:rPr lang="en-US" altLang="en-US">
                <a:sym typeface="Wingdings" pitchFamily="2" charset="2"/>
              </a:rPr>
              <a:t>})		{ set all of states can be accessible from s</a:t>
            </a:r>
            <a:r>
              <a:rPr lang="en-US" altLang="en-US" baseline="-25000">
                <a:sym typeface="Wingdings" pitchFamily="2" charset="2"/>
              </a:rPr>
              <a:t>0 </a:t>
            </a:r>
            <a:r>
              <a:rPr lang="en-US" altLang="en-US">
                <a:sym typeface="Wingdings" pitchFamily="2" charset="2"/>
              </a:rPr>
              <a:t>by </a:t>
            </a:r>
            <a:r>
              <a:rPr lang="en-US" altLang="en-US">
                <a:sym typeface="Symbol" pitchFamily="2" charset="2"/>
              </a:rPr>
              <a:t>-transitions }</a:t>
            </a:r>
            <a:endParaRPr lang="en-US" altLang="en-US">
              <a:sym typeface="Wingdings" pitchFamily="2" charset="2"/>
            </a:endParaRPr>
          </a:p>
          <a:p>
            <a:pPr marL="800100" lvl="1" indent="-342900">
              <a:buFontTx/>
              <a:buNone/>
            </a:pPr>
            <a:r>
              <a:rPr lang="en-US" altLang="en-US">
                <a:sym typeface="Wingdings" pitchFamily="2" charset="2"/>
              </a:rPr>
              <a:t>c  nextchar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Wingdings" pitchFamily="2" charset="2"/>
              </a:rPr>
              <a:t>while (c != eos) {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Wingdings" pitchFamily="2" charset="2"/>
              </a:rPr>
              <a:t>	begin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Wingdings" pitchFamily="2" charset="2"/>
              </a:rPr>
              <a:t>	      s  </a:t>
            </a:r>
            <a:r>
              <a:rPr lang="en-US" altLang="en-US">
                <a:sym typeface="Symbol" pitchFamily="2" charset="2"/>
              </a:rPr>
              <a:t></a:t>
            </a:r>
            <a:r>
              <a:rPr lang="en-US" altLang="en-US">
                <a:sym typeface="Wingdings" pitchFamily="2" charset="2"/>
              </a:rPr>
              <a:t>-closure(move(</a:t>
            </a:r>
            <a:r>
              <a:rPr lang="en-US" altLang="en-US" sz="2000">
                <a:sym typeface="Wingdings" pitchFamily="2" charset="2"/>
              </a:rPr>
              <a:t>S</a:t>
            </a:r>
            <a:r>
              <a:rPr lang="en-US" altLang="en-US">
                <a:sym typeface="Wingdings" pitchFamily="2" charset="2"/>
              </a:rPr>
              <a:t>,c))	{ set of all states can be accessible from a state in S 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Wingdings" pitchFamily="2" charset="2"/>
              </a:rPr>
              <a:t>		    c  nextchar		   by a transition on c }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Wingdings" pitchFamily="2" charset="2"/>
              </a:rPr>
              <a:t>	end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Wingdings" pitchFamily="2" charset="2"/>
              </a:rPr>
              <a:t>if (</a:t>
            </a:r>
            <a:r>
              <a:rPr lang="en-US" altLang="en-US" sz="2000">
                <a:sym typeface="Wingdings" pitchFamily="2" charset="2"/>
              </a:rPr>
              <a:t>S</a:t>
            </a:r>
            <a:r>
              <a:rPr lang="en-US" altLang="en-US">
                <a:sym typeface="Symbol" pitchFamily="2" charset="2"/>
              </a:rPr>
              <a:t>F != ) then		{ if S contains an accepting state }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Symbol" pitchFamily="2" charset="2"/>
              </a:rPr>
              <a:t>	return “yes”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Symbol" pitchFamily="2" charset="2"/>
              </a:rPr>
              <a:t>else</a:t>
            </a:r>
          </a:p>
          <a:p>
            <a:pPr marL="800100" lvl="1" indent="-342900">
              <a:buFontTx/>
              <a:buNone/>
            </a:pPr>
            <a:r>
              <a:rPr lang="en-US" altLang="en-US">
                <a:sym typeface="Symbol" pitchFamily="2" charset="2"/>
              </a:rPr>
              <a:t>	return “no”</a:t>
            </a:r>
          </a:p>
          <a:p>
            <a:pPr marL="800100" lvl="1" indent="-342900">
              <a:buFontTx/>
              <a:buNone/>
            </a:pPr>
            <a:endParaRPr lang="en-US" altLang="en-US">
              <a:sym typeface="Symbol" pitchFamily="2" charset="2"/>
            </a:endParaRPr>
          </a:p>
          <a:p>
            <a:pPr marL="457200" indent="-457200"/>
            <a:r>
              <a:rPr lang="en-US" altLang="en-US">
                <a:sym typeface="Symbol" pitchFamily="2" charset="2"/>
              </a:rPr>
              <a:t>This algorithm is not efficient.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9C0D63AD-4285-A1D5-2EB9-54D73A4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AADFB-0C12-064C-BE1D-DF85356A3985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8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F0C5969-29CE-5936-BAFC-6585FF5B9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A Regular Expression into A NFA (Thomson’s Construction)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AF95261-C715-7E46-DF0A-5D618D92B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is one way to convert a regular expression into a NFA.</a:t>
            </a:r>
          </a:p>
          <a:p>
            <a:r>
              <a:rPr lang="en-US" altLang="en-US"/>
              <a:t>There can be other ways (much efficient) for the conversion.</a:t>
            </a:r>
          </a:p>
          <a:p>
            <a:r>
              <a:rPr lang="en-US" altLang="en-US"/>
              <a:t>Thomson’s Construction is simple and systematic method.                     It guarantees that the resulting NFA will have exactly one final state, and one start state.</a:t>
            </a:r>
          </a:p>
          <a:p>
            <a:r>
              <a:rPr lang="en-US" altLang="en-US"/>
              <a:t>Construction starts from simplest parts (alphabet symbols).                    To create a NFA for a complex regular expression, NFAs of  its        sub-expressions are combined to create its NFA,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CF1F00B0-95A7-6EBC-ADFB-F4FA8A0E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A9752-E306-7541-978D-9A86BDCB7285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800"/>
          </a:p>
        </p:txBody>
      </p:sp>
      <p:sp>
        <p:nvSpPr>
          <p:cNvPr id="34818" name="Text Box 4">
            <a:extLst>
              <a:ext uri="{FF2B5EF4-FFF2-40B4-BE49-F238E27FC236}">
                <a16:creationId xmlns:a16="http://schemas.microsoft.com/office/drawing/2014/main" id="{F01483A6-21C3-92A1-1899-578E8EF8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5483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  To recognize an empty string </a:t>
            </a:r>
            <a:r>
              <a:rPr lang="en-US" altLang="en-US">
                <a:sym typeface="Symbol" pitchFamily="2" charset="2"/>
              </a:rPr>
              <a:t></a:t>
            </a:r>
          </a:p>
          <a:p>
            <a:pPr>
              <a:spcBef>
                <a:spcPct val="0"/>
              </a:spcBef>
            </a:pPr>
            <a:endParaRPr lang="en-US" altLang="en-US">
              <a:sym typeface="Symbol" pitchFamily="2" charset="2"/>
            </a:endParaRPr>
          </a:p>
          <a:p>
            <a:pPr>
              <a:spcBef>
                <a:spcPct val="0"/>
              </a:spcBef>
            </a:pPr>
            <a:r>
              <a:rPr lang="en-US" altLang="en-US">
                <a:sym typeface="Symbol" pitchFamily="2" charset="2"/>
              </a:rPr>
              <a:t> To recognize a symbol a in the alphabet </a:t>
            </a:r>
          </a:p>
          <a:p>
            <a:pPr>
              <a:spcBef>
                <a:spcPct val="0"/>
              </a:spcBef>
            </a:pPr>
            <a:endParaRPr lang="en-US" altLang="en-US">
              <a:sym typeface="Symbol" pitchFamily="2" charset="2"/>
            </a:endParaRPr>
          </a:p>
        </p:txBody>
      </p:sp>
      <p:sp>
        <p:nvSpPr>
          <p:cNvPr id="34819" name="Text Box 15">
            <a:extLst>
              <a:ext uri="{FF2B5EF4-FFF2-40B4-BE49-F238E27FC236}">
                <a16:creationId xmlns:a16="http://schemas.microsoft.com/office/drawing/2014/main" id="{ACDCFF5F-68AD-7358-BBAA-59F31070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7766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sym typeface="Symbol" pitchFamily="2" charset="2"/>
              </a:rPr>
              <a:t> If N(r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) and N(r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 are NFAs for regular expressions 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 and r</a:t>
            </a:r>
            <a:r>
              <a:rPr lang="en-US" altLang="en-US" baseline="-25000">
                <a:sym typeface="Symbol" pitchFamily="2" charset="2"/>
              </a:rPr>
              <a:t>2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>
                <a:sym typeface="Symbol" pitchFamily="2" charset="2"/>
              </a:rPr>
              <a:t>  For regular expression  r</a:t>
            </a:r>
            <a:r>
              <a:rPr lang="en-US" altLang="en-US" baseline="-25000">
                <a:sym typeface="Symbol" pitchFamily="2" charset="2"/>
              </a:rPr>
              <a:t>1 </a:t>
            </a:r>
            <a:r>
              <a:rPr lang="en-US" altLang="en-US">
                <a:sym typeface="Symbol" pitchFamily="2" charset="2"/>
              </a:rPr>
              <a:t>| r</a:t>
            </a:r>
            <a:r>
              <a:rPr lang="en-US" altLang="en-US" baseline="-25000">
                <a:sym typeface="Symbol" pitchFamily="2" charset="2"/>
              </a:rPr>
              <a:t>2</a:t>
            </a:r>
            <a:endParaRPr lang="en-US" altLang="en-US">
              <a:sym typeface="Symbol" pitchFamily="2" charset="2"/>
            </a:endParaRPr>
          </a:p>
        </p:txBody>
      </p:sp>
      <p:sp>
        <p:nvSpPr>
          <p:cNvPr id="34820" name="Text Box 17">
            <a:extLst>
              <a:ext uri="{FF2B5EF4-FFF2-40B4-BE49-F238E27FC236}">
                <a16:creationId xmlns:a16="http://schemas.microsoft.com/office/drawing/2014/main" id="{BEFE1CE0-D233-5C96-D114-0C642039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1336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a</a:t>
            </a:r>
          </a:p>
        </p:txBody>
      </p:sp>
      <p:grpSp>
        <p:nvGrpSpPr>
          <p:cNvPr id="34821" name="Group 20">
            <a:extLst>
              <a:ext uri="{FF2B5EF4-FFF2-40B4-BE49-F238E27FC236}">
                <a16:creationId xmlns:a16="http://schemas.microsoft.com/office/drawing/2014/main" id="{A3C9C937-C61D-553A-56B2-3E819B01EFE6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295400"/>
            <a:ext cx="1676400" cy="457200"/>
            <a:chOff x="4752" y="912"/>
            <a:chExt cx="1056" cy="288"/>
          </a:xfrm>
        </p:grpSpPr>
        <p:sp>
          <p:nvSpPr>
            <p:cNvPr id="34859" name="Oval 6">
              <a:extLst>
                <a:ext uri="{FF2B5EF4-FFF2-40B4-BE49-F238E27FC236}">
                  <a16:creationId xmlns:a16="http://schemas.microsoft.com/office/drawing/2014/main" id="{5D993044-F953-C65B-5EA0-D40E7DC0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9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grpSp>
          <p:nvGrpSpPr>
            <p:cNvPr id="34860" name="Group 10">
              <a:extLst>
                <a:ext uri="{FF2B5EF4-FFF2-40B4-BE49-F238E27FC236}">
                  <a16:creationId xmlns:a16="http://schemas.microsoft.com/office/drawing/2014/main" id="{351D0B40-721D-E34B-AC97-0D120FC01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0" y="912"/>
              <a:ext cx="288" cy="288"/>
              <a:chOff x="1296" y="1056"/>
              <a:chExt cx="288" cy="288"/>
            </a:xfrm>
          </p:grpSpPr>
          <p:sp>
            <p:nvSpPr>
              <p:cNvPr id="34865" name="Oval 11">
                <a:extLst>
                  <a:ext uri="{FF2B5EF4-FFF2-40B4-BE49-F238E27FC236}">
                    <a16:creationId xmlns:a16="http://schemas.microsoft.com/office/drawing/2014/main" id="{318F76D3-F04C-5109-6871-78502805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4866" name="Oval 12">
                <a:extLst>
                  <a:ext uri="{FF2B5EF4-FFF2-40B4-BE49-F238E27FC236}">
                    <a16:creationId xmlns:a16="http://schemas.microsoft.com/office/drawing/2014/main" id="{A4985CA6-E426-7D08-0E26-4F11628D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</p:grpSp>
        <p:sp>
          <p:nvSpPr>
            <p:cNvPr id="34861" name="Line 13">
              <a:extLst>
                <a:ext uri="{FF2B5EF4-FFF2-40B4-BE49-F238E27FC236}">
                  <a16:creationId xmlns:a16="http://schemas.microsoft.com/office/drawing/2014/main" id="{2A775F5F-8658-C65C-2753-227229B59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14">
              <a:extLst>
                <a:ext uri="{FF2B5EF4-FFF2-40B4-BE49-F238E27FC236}">
                  <a16:creationId xmlns:a16="http://schemas.microsoft.com/office/drawing/2014/main" id="{B72E2E08-5C40-DE88-8A23-96D9786C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Text Box 18">
              <a:extLst>
                <a:ext uri="{FF2B5EF4-FFF2-40B4-BE49-F238E27FC236}">
                  <a16:creationId xmlns:a16="http://schemas.microsoft.com/office/drawing/2014/main" id="{7F44DBB4-41DE-F55D-ADC2-1B1A8EA13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960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f</a:t>
              </a:r>
            </a:p>
          </p:txBody>
        </p:sp>
        <p:sp>
          <p:nvSpPr>
            <p:cNvPr id="34864" name="Text Box 19">
              <a:extLst>
                <a:ext uri="{FF2B5EF4-FFF2-40B4-BE49-F238E27FC236}">
                  <a16:creationId xmlns:a16="http://schemas.microsoft.com/office/drawing/2014/main" id="{647F1146-27A6-82AB-D5EB-3C497A16E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i</a:t>
              </a:r>
            </a:p>
          </p:txBody>
        </p:sp>
      </p:grpSp>
      <p:grpSp>
        <p:nvGrpSpPr>
          <p:cNvPr id="34822" name="Group 21">
            <a:extLst>
              <a:ext uri="{FF2B5EF4-FFF2-40B4-BE49-F238E27FC236}">
                <a16:creationId xmlns:a16="http://schemas.microsoft.com/office/drawing/2014/main" id="{088803E1-14EB-C22D-036F-275412CE7F1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1676400" cy="457200"/>
            <a:chOff x="4752" y="912"/>
            <a:chExt cx="1056" cy="288"/>
          </a:xfrm>
        </p:grpSpPr>
        <p:sp>
          <p:nvSpPr>
            <p:cNvPr id="34851" name="Oval 22">
              <a:extLst>
                <a:ext uri="{FF2B5EF4-FFF2-40B4-BE49-F238E27FC236}">
                  <a16:creationId xmlns:a16="http://schemas.microsoft.com/office/drawing/2014/main" id="{030425BE-4F52-3F3F-AE2C-2CAD4C80B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9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grpSp>
          <p:nvGrpSpPr>
            <p:cNvPr id="34852" name="Group 23">
              <a:extLst>
                <a:ext uri="{FF2B5EF4-FFF2-40B4-BE49-F238E27FC236}">
                  <a16:creationId xmlns:a16="http://schemas.microsoft.com/office/drawing/2014/main" id="{A9393B95-AA7A-4EC4-7ECB-B8EA78B42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0" y="912"/>
              <a:ext cx="288" cy="288"/>
              <a:chOff x="1296" y="1056"/>
              <a:chExt cx="288" cy="288"/>
            </a:xfrm>
          </p:grpSpPr>
          <p:sp>
            <p:nvSpPr>
              <p:cNvPr id="34857" name="Oval 24">
                <a:extLst>
                  <a:ext uri="{FF2B5EF4-FFF2-40B4-BE49-F238E27FC236}">
                    <a16:creationId xmlns:a16="http://schemas.microsoft.com/office/drawing/2014/main" id="{CC5E19DD-4C17-9943-42FE-EBC9841F3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4858" name="Oval 25">
                <a:extLst>
                  <a:ext uri="{FF2B5EF4-FFF2-40B4-BE49-F238E27FC236}">
                    <a16:creationId xmlns:a16="http://schemas.microsoft.com/office/drawing/2014/main" id="{215CBB6A-A3C8-3F67-A3CF-0A47B2327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</p:grpSp>
        <p:sp>
          <p:nvSpPr>
            <p:cNvPr id="34853" name="Line 26">
              <a:extLst>
                <a:ext uri="{FF2B5EF4-FFF2-40B4-BE49-F238E27FC236}">
                  <a16:creationId xmlns:a16="http://schemas.microsoft.com/office/drawing/2014/main" id="{D5C4E12E-961C-0A6D-C681-E90BF68F8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27">
              <a:extLst>
                <a:ext uri="{FF2B5EF4-FFF2-40B4-BE49-F238E27FC236}">
                  <a16:creationId xmlns:a16="http://schemas.microsoft.com/office/drawing/2014/main" id="{74C790AD-C1A0-A511-9F8F-BDC9642E9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Text Box 28">
              <a:extLst>
                <a:ext uri="{FF2B5EF4-FFF2-40B4-BE49-F238E27FC236}">
                  <a16:creationId xmlns:a16="http://schemas.microsoft.com/office/drawing/2014/main" id="{BF7632B0-1880-188F-6059-F62CE9D4F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960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f</a:t>
              </a:r>
            </a:p>
          </p:txBody>
        </p:sp>
        <p:sp>
          <p:nvSpPr>
            <p:cNvPr id="34856" name="Text Box 29">
              <a:extLst>
                <a:ext uri="{FF2B5EF4-FFF2-40B4-BE49-F238E27FC236}">
                  <a16:creationId xmlns:a16="http://schemas.microsoft.com/office/drawing/2014/main" id="{C7BAA81D-779A-F6C1-38EB-ED717A8A4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i</a:t>
              </a:r>
            </a:p>
          </p:txBody>
        </p:sp>
      </p:grpSp>
      <p:sp>
        <p:nvSpPr>
          <p:cNvPr id="34823" name="Text Box 30">
            <a:extLst>
              <a:ext uri="{FF2B5EF4-FFF2-40B4-BE49-F238E27FC236}">
                <a16:creationId xmlns:a16="http://schemas.microsoft.com/office/drawing/2014/main" id="{77492816-6095-8424-88DA-25D711FF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2192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sp>
        <p:nvSpPr>
          <p:cNvPr id="34824" name="Oval 31">
            <a:extLst>
              <a:ext uri="{FF2B5EF4-FFF2-40B4-BE49-F238E27FC236}">
                <a16:creationId xmlns:a16="http://schemas.microsoft.com/office/drawing/2014/main" id="{0401AEA5-717E-79DD-BFD0-8B9F64D5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34825" name="Group 35">
            <a:extLst>
              <a:ext uri="{FF2B5EF4-FFF2-40B4-BE49-F238E27FC236}">
                <a16:creationId xmlns:a16="http://schemas.microsoft.com/office/drawing/2014/main" id="{E99C7141-1FF7-D2F4-FAC9-C76394EF56E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19600"/>
            <a:ext cx="1600200" cy="457200"/>
            <a:chOff x="1056" y="2688"/>
            <a:chExt cx="1008" cy="288"/>
          </a:xfrm>
        </p:grpSpPr>
        <p:sp>
          <p:nvSpPr>
            <p:cNvPr id="34848" name="Oval 36">
              <a:extLst>
                <a:ext uri="{FF2B5EF4-FFF2-40B4-BE49-F238E27FC236}">
                  <a16:creationId xmlns:a16="http://schemas.microsoft.com/office/drawing/2014/main" id="{FF6BB93E-D3CF-E92D-198C-574B6FA1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4849" name="Oval 37">
              <a:extLst>
                <a:ext uri="{FF2B5EF4-FFF2-40B4-BE49-F238E27FC236}">
                  <a16:creationId xmlns:a16="http://schemas.microsoft.com/office/drawing/2014/main" id="{16B6F60C-C50E-B8F8-8A7C-93C4AEDA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4850" name="Oval 38">
              <a:extLst>
                <a:ext uri="{FF2B5EF4-FFF2-40B4-BE49-F238E27FC236}">
                  <a16:creationId xmlns:a16="http://schemas.microsoft.com/office/drawing/2014/main" id="{DAA3D5BA-C617-0CFC-2473-4165FA6CA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grpSp>
        <p:nvGrpSpPr>
          <p:cNvPr id="34826" name="Group 39">
            <a:extLst>
              <a:ext uri="{FF2B5EF4-FFF2-40B4-BE49-F238E27FC236}">
                <a16:creationId xmlns:a16="http://schemas.microsoft.com/office/drawing/2014/main" id="{A42B7108-DE18-BC40-F782-AB8A9EAA418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181600"/>
            <a:ext cx="1600200" cy="457200"/>
            <a:chOff x="1056" y="2688"/>
            <a:chExt cx="1008" cy="288"/>
          </a:xfrm>
        </p:grpSpPr>
        <p:sp>
          <p:nvSpPr>
            <p:cNvPr id="34845" name="Oval 40">
              <a:extLst>
                <a:ext uri="{FF2B5EF4-FFF2-40B4-BE49-F238E27FC236}">
                  <a16:creationId xmlns:a16="http://schemas.microsoft.com/office/drawing/2014/main" id="{D19B12A5-7324-19AB-40B3-FD35434EA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4846" name="Oval 41">
              <a:extLst>
                <a:ext uri="{FF2B5EF4-FFF2-40B4-BE49-F238E27FC236}">
                  <a16:creationId xmlns:a16="http://schemas.microsoft.com/office/drawing/2014/main" id="{22C691D7-0B7B-750E-B419-A15CA73D7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4847" name="Oval 42">
              <a:extLst>
                <a:ext uri="{FF2B5EF4-FFF2-40B4-BE49-F238E27FC236}">
                  <a16:creationId xmlns:a16="http://schemas.microsoft.com/office/drawing/2014/main" id="{DB825B29-9634-D0F6-B064-4C4D3CFF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grpSp>
        <p:nvGrpSpPr>
          <p:cNvPr id="34827" name="Group 44">
            <a:extLst>
              <a:ext uri="{FF2B5EF4-FFF2-40B4-BE49-F238E27FC236}">
                <a16:creationId xmlns:a16="http://schemas.microsoft.com/office/drawing/2014/main" id="{861579C4-400B-75DF-A814-38B9124FD65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800600"/>
            <a:ext cx="457200" cy="457200"/>
            <a:chOff x="1296" y="1056"/>
            <a:chExt cx="288" cy="288"/>
          </a:xfrm>
        </p:grpSpPr>
        <p:sp>
          <p:nvSpPr>
            <p:cNvPr id="34843" name="Oval 45">
              <a:extLst>
                <a:ext uri="{FF2B5EF4-FFF2-40B4-BE49-F238E27FC236}">
                  <a16:creationId xmlns:a16="http://schemas.microsoft.com/office/drawing/2014/main" id="{9F9B4438-7C4E-043D-5EC4-C04D11D10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4844" name="Oval 46">
              <a:extLst>
                <a:ext uri="{FF2B5EF4-FFF2-40B4-BE49-F238E27FC236}">
                  <a16:creationId xmlns:a16="http://schemas.microsoft.com/office/drawing/2014/main" id="{FD839981-52ED-2A0C-2FAA-A72D48D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34828" name="Line 47">
            <a:extLst>
              <a:ext uri="{FF2B5EF4-FFF2-40B4-BE49-F238E27FC236}">
                <a16:creationId xmlns:a16="http://schemas.microsoft.com/office/drawing/2014/main" id="{46E823AD-1B5A-816F-8E85-243CA3200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48">
            <a:extLst>
              <a:ext uri="{FF2B5EF4-FFF2-40B4-BE49-F238E27FC236}">
                <a16:creationId xmlns:a16="http://schemas.microsoft.com/office/drawing/2014/main" id="{0893A34F-543A-B4E0-0FA3-293A648DE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724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49">
            <a:extLst>
              <a:ext uri="{FF2B5EF4-FFF2-40B4-BE49-F238E27FC236}">
                <a16:creationId xmlns:a16="http://schemas.microsoft.com/office/drawing/2014/main" id="{5A2B3095-61AE-F382-D1E4-EDDDFB78D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10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50">
            <a:extLst>
              <a:ext uri="{FF2B5EF4-FFF2-40B4-BE49-F238E27FC236}">
                <a16:creationId xmlns:a16="http://schemas.microsoft.com/office/drawing/2014/main" id="{04CD3602-2730-6DDB-7823-D1C5301A0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648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51">
            <a:extLst>
              <a:ext uri="{FF2B5EF4-FFF2-40B4-BE49-F238E27FC236}">
                <a16:creationId xmlns:a16="http://schemas.microsoft.com/office/drawing/2014/main" id="{66B0BF36-5580-21FF-6537-637E0D3F6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181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Text Box 52">
            <a:extLst>
              <a:ext uri="{FF2B5EF4-FFF2-40B4-BE49-F238E27FC236}">
                <a16:creationId xmlns:a16="http://schemas.microsoft.com/office/drawing/2014/main" id="{BCB1D95E-3E01-5965-4653-AC56AAEE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54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N(r</a:t>
            </a:r>
            <a:r>
              <a:rPr lang="en-US" altLang="en-US" sz="1400" baseline="-25000"/>
              <a:t>2</a:t>
            </a:r>
            <a:r>
              <a:rPr lang="en-US" altLang="en-US" sz="1400"/>
              <a:t>)</a:t>
            </a:r>
          </a:p>
        </p:txBody>
      </p:sp>
      <p:sp>
        <p:nvSpPr>
          <p:cNvPr id="34834" name="Text Box 53">
            <a:extLst>
              <a:ext uri="{FF2B5EF4-FFF2-40B4-BE49-F238E27FC236}">
                <a16:creationId xmlns:a16="http://schemas.microsoft.com/office/drawing/2014/main" id="{FB71B0D7-B566-6FE0-79AB-F5E55A62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0"/>
            <a:ext cx="54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N(r</a:t>
            </a:r>
            <a:r>
              <a:rPr lang="en-US" altLang="en-US" sz="1400" baseline="-25000"/>
              <a:t>1</a:t>
            </a:r>
            <a:r>
              <a:rPr lang="en-US" altLang="en-US" sz="1400"/>
              <a:t>)</a:t>
            </a:r>
          </a:p>
        </p:txBody>
      </p:sp>
      <p:sp>
        <p:nvSpPr>
          <p:cNvPr id="34835" name="Text Box 55">
            <a:extLst>
              <a:ext uri="{FF2B5EF4-FFF2-40B4-BE49-F238E27FC236}">
                <a16:creationId xmlns:a16="http://schemas.microsoft.com/office/drawing/2014/main" id="{0E2F26D7-E197-9C42-16B3-E5706440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768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f</a:t>
            </a:r>
          </a:p>
        </p:txBody>
      </p:sp>
      <p:sp>
        <p:nvSpPr>
          <p:cNvPr id="34836" name="Text Box 56">
            <a:extLst>
              <a:ext uri="{FF2B5EF4-FFF2-40B4-BE49-F238E27FC236}">
                <a16:creationId xmlns:a16="http://schemas.microsoft.com/office/drawing/2014/main" id="{C7E47812-80D6-8755-2038-09822E9F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</a:t>
            </a:r>
          </a:p>
        </p:txBody>
      </p:sp>
      <p:sp>
        <p:nvSpPr>
          <p:cNvPr id="34837" name="Text Box 57">
            <a:extLst>
              <a:ext uri="{FF2B5EF4-FFF2-40B4-BE49-F238E27FC236}">
                <a16:creationId xmlns:a16="http://schemas.microsoft.com/office/drawing/2014/main" id="{90BBC761-FC92-7872-CCF4-B4205665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689475"/>
            <a:ext cx="204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NFA for   </a:t>
            </a:r>
            <a:r>
              <a:rPr lang="en-US" altLang="en-US">
                <a:sym typeface="Symbol" pitchFamily="2" charset="2"/>
              </a:rPr>
              <a:t>r</a:t>
            </a:r>
            <a:r>
              <a:rPr lang="en-US" altLang="en-US" baseline="-25000">
                <a:sym typeface="Symbol" pitchFamily="2" charset="2"/>
              </a:rPr>
              <a:t>1 </a:t>
            </a:r>
            <a:r>
              <a:rPr lang="en-US" altLang="en-US">
                <a:sym typeface="Symbol" pitchFamily="2" charset="2"/>
              </a:rPr>
              <a:t>| r</a:t>
            </a:r>
            <a:r>
              <a:rPr lang="en-US" altLang="en-US" baseline="-25000">
                <a:sym typeface="Symbol" pitchFamily="2" charset="2"/>
              </a:rPr>
              <a:t>2</a:t>
            </a:r>
          </a:p>
        </p:txBody>
      </p:sp>
      <p:sp>
        <p:nvSpPr>
          <p:cNvPr id="34838" name="Rectangle 58">
            <a:extLst>
              <a:ext uri="{FF2B5EF4-FFF2-40B4-BE49-F238E27FC236}">
                <a16:creationId xmlns:a16="http://schemas.microsoft.com/office/drawing/2014/main" id="{F7818DB0-5778-3A14-873F-E1434F717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Thomson’s Construction (cont.)</a:t>
            </a:r>
          </a:p>
        </p:txBody>
      </p:sp>
      <p:sp>
        <p:nvSpPr>
          <p:cNvPr id="34839" name="Text Box 59">
            <a:extLst>
              <a:ext uri="{FF2B5EF4-FFF2-40B4-BE49-F238E27FC236}">
                <a16:creationId xmlns:a16="http://schemas.microsoft.com/office/drawing/2014/main" id="{BE18CD16-6F8D-592D-A5C2-600D3F57A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sp>
        <p:nvSpPr>
          <p:cNvPr id="34840" name="Text Box 60">
            <a:extLst>
              <a:ext uri="{FF2B5EF4-FFF2-40B4-BE49-F238E27FC236}">
                <a16:creationId xmlns:a16="http://schemas.microsoft.com/office/drawing/2014/main" id="{02863F99-F639-07F3-0216-64C4FB609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sp>
        <p:nvSpPr>
          <p:cNvPr id="34841" name="Text Box 61">
            <a:extLst>
              <a:ext uri="{FF2B5EF4-FFF2-40B4-BE49-F238E27FC236}">
                <a16:creationId xmlns:a16="http://schemas.microsoft.com/office/drawing/2014/main" id="{7583F249-2C84-5175-2967-D1AD51EE1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292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sp>
        <p:nvSpPr>
          <p:cNvPr id="34842" name="Text Box 62">
            <a:extLst>
              <a:ext uri="{FF2B5EF4-FFF2-40B4-BE49-F238E27FC236}">
                <a16:creationId xmlns:a16="http://schemas.microsoft.com/office/drawing/2014/main" id="{81DA555C-C73F-9335-7CBD-D66EBEF7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530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502B55B1-8391-76B4-EB21-E5B065BA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BE7812-A63E-C541-A672-75B9F204D791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8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EA12AC7-61A9-C31E-5508-9C50474A8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C5BDB80-E05D-7F20-C1A1-612210A7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Token represents a set of strings described by a pattern.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Identifier represents a set of strings which start with a letter continues with letters and digits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actual string (newval) is called as </a:t>
            </a:r>
            <a:r>
              <a:rPr lang="en-US" altLang="en-US" sz="1600" i="1"/>
              <a:t>lexeme</a:t>
            </a:r>
            <a:r>
              <a:rPr lang="en-US" alt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Tokens: identifier, number, addop, delimeter, …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Since a token can represent more than one lexeme, additional information should be held for that specific lexeme. This additional information is called as the </a:t>
            </a:r>
            <a:r>
              <a:rPr lang="en-US" altLang="en-US" sz="2000" i="1"/>
              <a:t>attribute</a:t>
            </a:r>
            <a:r>
              <a:rPr lang="en-US" altLang="en-US" sz="2000"/>
              <a:t> of the token.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For simplicity, a token may have a single attribute which holds the required information for that token.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For identifiers, this attribute a pointer to the symbol table, and the symbol table holds the actual attributes for that token.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Some attributes: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&lt;id,attr&gt;    	 	where attr is pointer to the symbol table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&lt;assgop,_&gt;     	no attribute is needed (if there is only one assignment operator)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&lt;num,val&gt;		where val is the actual value of the number.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Token type and its attribute uniquely identifies a lexeme.</a:t>
            </a:r>
          </a:p>
          <a:p>
            <a:pPr>
              <a:lnSpc>
                <a:spcPct val="90000"/>
              </a:lnSpc>
            </a:pPr>
            <a:r>
              <a:rPr lang="en-US" altLang="en-US" sz="2000" b="1" i="1"/>
              <a:t>Regular expressions</a:t>
            </a:r>
            <a:r>
              <a:rPr lang="en-US" altLang="en-US" sz="2000"/>
              <a:t> are widely used to specify patterns.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8D51403B-5499-58CA-CC62-08900060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C62B47-A0A1-8042-A9D5-C73E344E78FA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8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54D23F4-906E-C32D-D44A-407EF045C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Thomson’s Construction (cont.)</a:t>
            </a:r>
          </a:p>
        </p:txBody>
      </p:sp>
      <p:grpSp>
        <p:nvGrpSpPr>
          <p:cNvPr id="35843" name="Group 4">
            <a:extLst>
              <a:ext uri="{FF2B5EF4-FFF2-40B4-BE49-F238E27FC236}">
                <a16:creationId xmlns:a16="http://schemas.microsoft.com/office/drawing/2014/main" id="{E4983177-5FAB-B2E1-978D-283B34331BF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76800"/>
            <a:ext cx="1600200" cy="457200"/>
            <a:chOff x="1056" y="2688"/>
            <a:chExt cx="1008" cy="288"/>
          </a:xfrm>
        </p:grpSpPr>
        <p:sp>
          <p:nvSpPr>
            <p:cNvPr id="35879" name="Oval 5">
              <a:extLst>
                <a:ext uri="{FF2B5EF4-FFF2-40B4-BE49-F238E27FC236}">
                  <a16:creationId xmlns:a16="http://schemas.microsoft.com/office/drawing/2014/main" id="{1324180B-3A0D-826B-D0AA-88004511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5880" name="Oval 6">
              <a:extLst>
                <a:ext uri="{FF2B5EF4-FFF2-40B4-BE49-F238E27FC236}">
                  <a16:creationId xmlns:a16="http://schemas.microsoft.com/office/drawing/2014/main" id="{20ABA9F5-E7F7-2C3D-BCFB-034E7996A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5881" name="Oval 7">
              <a:extLst>
                <a:ext uri="{FF2B5EF4-FFF2-40B4-BE49-F238E27FC236}">
                  <a16:creationId xmlns:a16="http://schemas.microsoft.com/office/drawing/2014/main" id="{ADE2723E-2C39-4398-E19E-D36B527B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35844" name="Text Box 9">
            <a:extLst>
              <a:ext uri="{FF2B5EF4-FFF2-40B4-BE49-F238E27FC236}">
                <a16:creationId xmlns:a16="http://schemas.microsoft.com/office/drawing/2014/main" id="{48462BFA-2FB3-B7A8-F68A-C6541C0E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sym typeface="Symbol" pitchFamily="2" charset="2"/>
              </a:rPr>
              <a:t>  For regular expression  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 r</a:t>
            </a:r>
            <a:r>
              <a:rPr lang="en-US" altLang="en-US" baseline="-25000">
                <a:sym typeface="Symbol" pitchFamily="2" charset="2"/>
              </a:rPr>
              <a:t>2</a:t>
            </a:r>
            <a:endParaRPr lang="en-US" altLang="en-US"/>
          </a:p>
        </p:txBody>
      </p:sp>
      <p:grpSp>
        <p:nvGrpSpPr>
          <p:cNvPr id="35845" name="Group 10">
            <a:extLst>
              <a:ext uri="{FF2B5EF4-FFF2-40B4-BE49-F238E27FC236}">
                <a16:creationId xmlns:a16="http://schemas.microsoft.com/office/drawing/2014/main" id="{1F6CE642-F1D2-89F3-925D-463936D7DD4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57400"/>
            <a:ext cx="1600200" cy="457200"/>
            <a:chOff x="1056" y="2688"/>
            <a:chExt cx="1008" cy="288"/>
          </a:xfrm>
        </p:grpSpPr>
        <p:sp>
          <p:nvSpPr>
            <p:cNvPr id="35876" name="Oval 11">
              <a:extLst>
                <a:ext uri="{FF2B5EF4-FFF2-40B4-BE49-F238E27FC236}">
                  <a16:creationId xmlns:a16="http://schemas.microsoft.com/office/drawing/2014/main" id="{83FA124D-1138-5CF3-D09D-DC722AA3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5877" name="Oval 12">
              <a:extLst>
                <a:ext uri="{FF2B5EF4-FFF2-40B4-BE49-F238E27FC236}">
                  <a16:creationId xmlns:a16="http://schemas.microsoft.com/office/drawing/2014/main" id="{ABBBC501-2D89-92C9-764C-70C5E8B6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5878" name="Oval 13">
              <a:extLst>
                <a:ext uri="{FF2B5EF4-FFF2-40B4-BE49-F238E27FC236}">
                  <a16:creationId xmlns:a16="http://schemas.microsoft.com/office/drawing/2014/main" id="{EC272FBB-05BC-441D-B666-30DE9CDE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35846" name="Oval 15">
            <a:extLst>
              <a:ext uri="{FF2B5EF4-FFF2-40B4-BE49-F238E27FC236}">
                <a16:creationId xmlns:a16="http://schemas.microsoft.com/office/drawing/2014/main" id="{ECA416C6-6EC4-46C0-1532-5B210044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35847" name="Oval 17">
            <a:extLst>
              <a:ext uri="{FF2B5EF4-FFF2-40B4-BE49-F238E27FC236}">
                <a16:creationId xmlns:a16="http://schemas.microsoft.com/office/drawing/2014/main" id="{FFF7BF39-BD20-7E65-61A9-B0117800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35848" name="Group 18">
            <a:extLst>
              <a:ext uri="{FF2B5EF4-FFF2-40B4-BE49-F238E27FC236}">
                <a16:creationId xmlns:a16="http://schemas.microsoft.com/office/drawing/2014/main" id="{CE7007D1-E854-D16B-ADF9-5EFF5E1FE45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57400"/>
            <a:ext cx="457200" cy="457200"/>
            <a:chOff x="1296" y="1056"/>
            <a:chExt cx="288" cy="288"/>
          </a:xfrm>
        </p:grpSpPr>
        <p:sp>
          <p:nvSpPr>
            <p:cNvPr id="35874" name="Oval 19">
              <a:extLst>
                <a:ext uri="{FF2B5EF4-FFF2-40B4-BE49-F238E27FC236}">
                  <a16:creationId xmlns:a16="http://schemas.microsoft.com/office/drawing/2014/main" id="{A127F452-0835-BBC5-657F-EB2DA1543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5875" name="Oval 20">
              <a:extLst>
                <a:ext uri="{FF2B5EF4-FFF2-40B4-BE49-F238E27FC236}">
                  <a16:creationId xmlns:a16="http://schemas.microsoft.com/office/drawing/2014/main" id="{971A1AE7-AB6F-962F-CB19-1C9CD212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35849" name="Line 21">
            <a:extLst>
              <a:ext uri="{FF2B5EF4-FFF2-40B4-BE49-F238E27FC236}">
                <a16:creationId xmlns:a16="http://schemas.microsoft.com/office/drawing/2014/main" id="{F93AB08E-B737-59F1-FB1E-322847E8B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22">
            <a:extLst>
              <a:ext uri="{FF2B5EF4-FFF2-40B4-BE49-F238E27FC236}">
                <a16:creationId xmlns:a16="http://schemas.microsoft.com/office/drawing/2014/main" id="{296A7B7D-5E6E-30CD-963C-5B4282BF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</a:t>
            </a:r>
          </a:p>
        </p:txBody>
      </p:sp>
      <p:sp>
        <p:nvSpPr>
          <p:cNvPr id="35851" name="Text Box 23">
            <a:extLst>
              <a:ext uri="{FF2B5EF4-FFF2-40B4-BE49-F238E27FC236}">
                <a16:creationId xmlns:a16="http://schemas.microsoft.com/office/drawing/2014/main" id="{5F541768-C5EE-F1BF-AC0F-D1157AB8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f</a:t>
            </a:r>
          </a:p>
        </p:txBody>
      </p:sp>
      <p:sp>
        <p:nvSpPr>
          <p:cNvPr id="35852" name="Text Box 24">
            <a:extLst>
              <a:ext uri="{FF2B5EF4-FFF2-40B4-BE49-F238E27FC236}">
                <a16:creationId xmlns:a16="http://schemas.microsoft.com/office/drawing/2014/main" id="{56CCE6E7-F9C9-C767-F958-2F39779C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33600"/>
            <a:ext cx="54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N(r</a:t>
            </a:r>
            <a:r>
              <a:rPr lang="en-US" altLang="en-US" sz="1400" baseline="-25000"/>
              <a:t>2</a:t>
            </a:r>
            <a:r>
              <a:rPr lang="en-US" altLang="en-US" sz="1400"/>
              <a:t>)</a:t>
            </a:r>
          </a:p>
        </p:txBody>
      </p:sp>
      <p:sp>
        <p:nvSpPr>
          <p:cNvPr id="35853" name="Text Box 25">
            <a:extLst>
              <a:ext uri="{FF2B5EF4-FFF2-40B4-BE49-F238E27FC236}">
                <a16:creationId xmlns:a16="http://schemas.microsoft.com/office/drawing/2014/main" id="{71ADA10D-8B5A-2066-D8CB-9BF1BB1A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33600"/>
            <a:ext cx="546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N(r</a:t>
            </a:r>
            <a:r>
              <a:rPr lang="en-US" altLang="en-US" sz="1400" baseline="-25000"/>
              <a:t>1</a:t>
            </a:r>
            <a:r>
              <a:rPr lang="en-US" altLang="en-US" sz="1400"/>
              <a:t>)</a:t>
            </a:r>
          </a:p>
        </p:txBody>
      </p:sp>
      <p:sp>
        <p:nvSpPr>
          <p:cNvPr id="35854" name="Text Box 26">
            <a:extLst>
              <a:ext uri="{FF2B5EF4-FFF2-40B4-BE49-F238E27FC236}">
                <a16:creationId xmlns:a16="http://schemas.microsoft.com/office/drawing/2014/main" id="{BAFB2C3C-083C-26A1-28E9-62D5D798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194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NFA for   </a:t>
            </a:r>
            <a:r>
              <a:rPr lang="en-US" altLang="en-US">
                <a:sym typeface="Symbol" pitchFamily="2" charset="2"/>
              </a:rPr>
              <a:t>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 r</a:t>
            </a:r>
            <a:r>
              <a:rPr lang="en-US" altLang="en-US" baseline="-25000">
                <a:sym typeface="Symbol" pitchFamily="2" charset="2"/>
              </a:rPr>
              <a:t>2</a:t>
            </a:r>
          </a:p>
        </p:txBody>
      </p:sp>
      <p:sp>
        <p:nvSpPr>
          <p:cNvPr id="35855" name="Text Box 27">
            <a:extLst>
              <a:ext uri="{FF2B5EF4-FFF2-40B4-BE49-F238E27FC236}">
                <a16:creationId xmlns:a16="http://schemas.microsoft.com/office/drawing/2014/main" id="{E0512184-18D8-0806-5CD5-A39AF908F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501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Final state of N(r</a:t>
            </a:r>
            <a:r>
              <a:rPr lang="en-US" altLang="en-US" sz="2000" baseline="-25000"/>
              <a:t>2</a:t>
            </a:r>
            <a:r>
              <a:rPr lang="en-US" altLang="en-US" sz="2000"/>
              <a:t>) become final state of N(r</a:t>
            </a:r>
            <a:r>
              <a:rPr lang="en-US" altLang="en-US" sz="2000" baseline="-25000"/>
              <a:t>1</a:t>
            </a:r>
            <a:r>
              <a:rPr lang="en-US" altLang="en-US" sz="2000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</p:txBody>
      </p:sp>
      <p:sp>
        <p:nvSpPr>
          <p:cNvPr id="35856" name="Text Box 28">
            <a:extLst>
              <a:ext uri="{FF2B5EF4-FFF2-40B4-BE49-F238E27FC236}">
                <a16:creationId xmlns:a16="http://schemas.microsoft.com/office/drawing/2014/main" id="{DF1281F2-32B2-283B-CC96-2D5FF1CDE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sym typeface="Symbol" pitchFamily="2" charset="2"/>
              </a:rPr>
              <a:t>  For regular expression  r</a:t>
            </a:r>
            <a:r>
              <a:rPr lang="en-US" altLang="en-US" baseline="30000">
                <a:sym typeface="Symbol" pitchFamily="2" charset="2"/>
              </a:rPr>
              <a:t>*</a:t>
            </a:r>
            <a:endParaRPr lang="en-US" altLang="en-US"/>
          </a:p>
        </p:txBody>
      </p:sp>
      <p:sp>
        <p:nvSpPr>
          <p:cNvPr id="35857" name="Oval 29">
            <a:extLst>
              <a:ext uri="{FF2B5EF4-FFF2-40B4-BE49-F238E27FC236}">
                <a16:creationId xmlns:a16="http://schemas.microsoft.com/office/drawing/2014/main" id="{3AC3A363-3A9C-2778-5430-792FF4E8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5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35858" name="Group 30">
            <a:extLst>
              <a:ext uri="{FF2B5EF4-FFF2-40B4-BE49-F238E27FC236}">
                <a16:creationId xmlns:a16="http://schemas.microsoft.com/office/drawing/2014/main" id="{3D5BB668-C688-BA7E-B06D-8A11B7890EB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876800"/>
            <a:ext cx="457200" cy="457200"/>
            <a:chOff x="1296" y="1056"/>
            <a:chExt cx="288" cy="288"/>
          </a:xfrm>
        </p:grpSpPr>
        <p:sp>
          <p:nvSpPr>
            <p:cNvPr id="35872" name="Oval 31">
              <a:extLst>
                <a:ext uri="{FF2B5EF4-FFF2-40B4-BE49-F238E27FC236}">
                  <a16:creationId xmlns:a16="http://schemas.microsoft.com/office/drawing/2014/main" id="{061DFD83-ECBE-1549-D580-95D9B4B57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5873" name="Oval 32">
              <a:extLst>
                <a:ext uri="{FF2B5EF4-FFF2-40B4-BE49-F238E27FC236}">
                  <a16:creationId xmlns:a16="http://schemas.microsoft.com/office/drawing/2014/main" id="{728B699B-1544-7369-9002-2DC29616B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35859" name="Line 33">
            <a:extLst>
              <a:ext uri="{FF2B5EF4-FFF2-40B4-BE49-F238E27FC236}">
                <a16:creationId xmlns:a16="http://schemas.microsoft.com/office/drawing/2014/main" id="{98E048B3-36C1-2EF5-81B5-5E4E4F971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34">
            <a:extLst>
              <a:ext uri="{FF2B5EF4-FFF2-40B4-BE49-F238E27FC236}">
                <a16:creationId xmlns:a16="http://schemas.microsoft.com/office/drawing/2014/main" id="{DA81243B-22DF-AC27-06A8-EA5FD2726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5861" name="AutoShape 35">
            <a:extLst>
              <a:ext uri="{FF2B5EF4-FFF2-40B4-BE49-F238E27FC236}">
                <a16:creationId xmlns:a16="http://schemas.microsoft.com/office/drawing/2014/main" id="{7962517E-B6B4-A3DC-BDA1-0594FD3C7D26}"/>
              </a:ext>
            </a:extLst>
          </p:cNvPr>
          <p:cNvCxnSpPr>
            <a:cxnSpLocks noChangeShapeType="1"/>
            <a:stCxn id="35881" idx="7"/>
            <a:endCxn id="35881" idx="1"/>
          </p:cNvCxnSpPr>
          <p:nvPr/>
        </p:nvCxnSpPr>
        <p:spPr bwMode="auto">
          <a:xfrm rot="-5400000" flipH="1" flipV="1">
            <a:off x="2780506" y="4379119"/>
            <a:ext cx="1588" cy="113030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2" name="AutoShape 36">
            <a:extLst>
              <a:ext uri="{FF2B5EF4-FFF2-40B4-BE49-F238E27FC236}">
                <a16:creationId xmlns:a16="http://schemas.microsoft.com/office/drawing/2014/main" id="{51A2043E-DA0D-D0B7-B38A-101CEF0D765D}"/>
              </a:ext>
            </a:extLst>
          </p:cNvPr>
          <p:cNvCxnSpPr>
            <a:cxnSpLocks noChangeShapeType="1"/>
            <a:stCxn id="35857" idx="4"/>
            <a:endCxn id="35872" idx="4"/>
          </p:cNvCxnSpPr>
          <p:nvPr/>
        </p:nvCxnSpPr>
        <p:spPr bwMode="auto">
          <a:xfrm rot="16200000" flipH="1">
            <a:off x="2781300" y="3771900"/>
            <a:ext cx="76200" cy="3048000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3" name="Line 37">
            <a:extLst>
              <a:ext uri="{FF2B5EF4-FFF2-40B4-BE49-F238E27FC236}">
                <a16:creationId xmlns:a16="http://schemas.microsoft.com/office/drawing/2014/main" id="{37F53318-4960-3EE7-B799-E27B2A8CC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Text Box 38">
            <a:extLst>
              <a:ext uri="{FF2B5EF4-FFF2-40B4-BE49-F238E27FC236}">
                <a16:creationId xmlns:a16="http://schemas.microsoft.com/office/drawing/2014/main" id="{7BEB17F3-D9C9-9BF4-38DC-01598DF2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53000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N(r)</a:t>
            </a:r>
          </a:p>
        </p:txBody>
      </p:sp>
      <p:sp>
        <p:nvSpPr>
          <p:cNvPr id="35865" name="Text Box 39">
            <a:extLst>
              <a:ext uri="{FF2B5EF4-FFF2-40B4-BE49-F238E27FC236}">
                <a16:creationId xmlns:a16="http://schemas.microsoft.com/office/drawing/2014/main" id="{2CB950AC-30C3-CDBF-4012-6643FDFC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</a:t>
            </a:r>
          </a:p>
        </p:txBody>
      </p:sp>
      <p:sp>
        <p:nvSpPr>
          <p:cNvPr id="35866" name="Text Box 40">
            <a:extLst>
              <a:ext uri="{FF2B5EF4-FFF2-40B4-BE49-F238E27FC236}">
                <a16:creationId xmlns:a16="http://schemas.microsoft.com/office/drawing/2014/main" id="{779F9AFD-6253-8A8A-5EC6-BE2838D74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53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f</a:t>
            </a:r>
          </a:p>
        </p:txBody>
      </p:sp>
      <p:sp>
        <p:nvSpPr>
          <p:cNvPr id="35867" name="Text Box 41">
            <a:extLst>
              <a:ext uri="{FF2B5EF4-FFF2-40B4-BE49-F238E27FC236}">
                <a16:creationId xmlns:a16="http://schemas.microsoft.com/office/drawing/2014/main" id="{33AC463A-1B06-B711-B511-0AC4BFF19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38800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NFA for   </a:t>
            </a:r>
            <a:r>
              <a:rPr lang="en-US" altLang="en-US">
                <a:sym typeface="Symbol" pitchFamily="2" charset="2"/>
              </a:rPr>
              <a:t>r</a:t>
            </a:r>
            <a:r>
              <a:rPr lang="en-US" altLang="en-US" baseline="30000">
                <a:sym typeface="Symbol" pitchFamily="2" charset="2"/>
              </a:rPr>
              <a:t>*</a:t>
            </a:r>
            <a:endParaRPr lang="en-US" altLang="en-US" baseline="-25000">
              <a:sym typeface="Symbol" pitchFamily="2" charset="2"/>
            </a:endParaRPr>
          </a:p>
        </p:txBody>
      </p:sp>
      <p:sp>
        <p:nvSpPr>
          <p:cNvPr id="35868" name="Text Box 42">
            <a:extLst>
              <a:ext uri="{FF2B5EF4-FFF2-40B4-BE49-F238E27FC236}">
                <a16:creationId xmlns:a16="http://schemas.microsoft.com/office/drawing/2014/main" id="{526DC44C-CFFE-8C58-54D6-A31303CA1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sp>
        <p:nvSpPr>
          <p:cNvPr id="35869" name="Text Box 43">
            <a:extLst>
              <a:ext uri="{FF2B5EF4-FFF2-40B4-BE49-F238E27FC236}">
                <a16:creationId xmlns:a16="http://schemas.microsoft.com/office/drawing/2014/main" id="{FBDEEAF3-3F58-F881-F7B2-D62FCBED0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006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sp>
        <p:nvSpPr>
          <p:cNvPr id="35870" name="Text Box 44">
            <a:extLst>
              <a:ext uri="{FF2B5EF4-FFF2-40B4-BE49-F238E27FC236}">
                <a16:creationId xmlns:a16="http://schemas.microsoft.com/office/drawing/2014/main" id="{95F776EA-83A9-D043-B8E9-2C55DF45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340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sp>
        <p:nvSpPr>
          <p:cNvPr id="35871" name="Text Box 45">
            <a:extLst>
              <a:ext uri="{FF2B5EF4-FFF2-40B4-BE49-F238E27FC236}">
                <a16:creationId xmlns:a16="http://schemas.microsoft.com/office/drawing/2014/main" id="{79EFF259-2227-A550-49C2-4ABC7D58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A0B3B624-3284-A070-50DA-8C474E73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F7F5D-7CFF-E949-8ED8-11ED971FF3A4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8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AFE0FF2-821F-244D-FDFA-37AAFDCAF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Thomson’s Construction (Example - </a:t>
            </a:r>
            <a:r>
              <a:rPr lang="en-US" altLang="en-US" b="0">
                <a:solidFill>
                  <a:schemeClr val="tx1"/>
                </a:solidFill>
              </a:rPr>
              <a:t>(a|b) </a:t>
            </a:r>
            <a:r>
              <a:rPr lang="en-US" altLang="en-US" b="0" baseline="30000">
                <a:solidFill>
                  <a:schemeClr val="tx1"/>
                </a:solidFill>
              </a:rPr>
              <a:t>* </a:t>
            </a:r>
            <a:r>
              <a:rPr lang="en-US" altLang="en-US" b="0">
                <a:solidFill>
                  <a:schemeClr val="tx1"/>
                </a:solidFill>
              </a:rPr>
              <a:t>a  </a:t>
            </a:r>
            <a:r>
              <a:rPr lang="en-US" altLang="en-US"/>
              <a:t>)</a:t>
            </a:r>
          </a:p>
        </p:txBody>
      </p:sp>
      <p:grpSp>
        <p:nvGrpSpPr>
          <p:cNvPr id="36867" name="Group 28">
            <a:extLst>
              <a:ext uri="{FF2B5EF4-FFF2-40B4-BE49-F238E27FC236}">
                <a16:creationId xmlns:a16="http://schemas.microsoft.com/office/drawing/2014/main" id="{42F47B73-0420-299B-809D-2C6DCC9542C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1981200" cy="533400"/>
            <a:chOff x="1584" y="768"/>
            <a:chExt cx="1248" cy="336"/>
          </a:xfrm>
        </p:grpSpPr>
        <p:grpSp>
          <p:nvGrpSpPr>
            <p:cNvPr id="36972" name="Group 17">
              <a:extLst>
                <a:ext uri="{FF2B5EF4-FFF2-40B4-BE49-F238E27FC236}">
                  <a16:creationId xmlns:a16="http://schemas.microsoft.com/office/drawing/2014/main" id="{7DE689FC-9D89-D76C-1E5B-67945A7B4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816"/>
              <a:ext cx="912" cy="288"/>
              <a:chOff x="1920" y="816"/>
              <a:chExt cx="912" cy="288"/>
            </a:xfrm>
          </p:grpSpPr>
          <p:sp>
            <p:nvSpPr>
              <p:cNvPr id="36975" name="Oval 8">
                <a:extLst>
                  <a:ext uri="{FF2B5EF4-FFF2-40B4-BE49-F238E27FC236}">
                    <a16:creationId xmlns:a16="http://schemas.microsoft.com/office/drawing/2014/main" id="{06CA464F-7308-6BBB-4ABA-DC392BE0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grpSp>
            <p:nvGrpSpPr>
              <p:cNvPr id="36976" name="Group 9">
                <a:extLst>
                  <a:ext uri="{FF2B5EF4-FFF2-40B4-BE49-F238E27FC236}">
                    <a16:creationId xmlns:a16="http://schemas.microsoft.com/office/drawing/2014/main" id="{9CEE7966-AABC-030C-7E99-AF21F5EC8B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36979" name="Oval 10">
                  <a:extLst>
                    <a:ext uri="{FF2B5EF4-FFF2-40B4-BE49-F238E27FC236}">
                      <a16:creationId xmlns:a16="http://schemas.microsoft.com/office/drawing/2014/main" id="{A92BA8E9-3960-05A2-10CC-75F3DEC32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/>
                </a:p>
              </p:txBody>
            </p:sp>
            <p:sp>
              <p:nvSpPr>
                <p:cNvPr id="36980" name="Oval 11">
                  <a:extLst>
                    <a:ext uri="{FF2B5EF4-FFF2-40B4-BE49-F238E27FC236}">
                      <a16:creationId xmlns:a16="http://schemas.microsoft.com/office/drawing/2014/main" id="{3A9496A7-24AE-AFAB-7177-99247612F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/>
                </a:p>
              </p:txBody>
            </p:sp>
          </p:grpSp>
          <p:sp>
            <p:nvSpPr>
              <p:cNvPr id="36977" name="Line 13">
                <a:extLst>
                  <a:ext uri="{FF2B5EF4-FFF2-40B4-BE49-F238E27FC236}">
                    <a16:creationId xmlns:a16="http://schemas.microsoft.com/office/drawing/2014/main" id="{8B780AD4-1110-31E3-CA81-259A2BE07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8" name="Line 14">
                <a:extLst>
                  <a:ext uri="{FF2B5EF4-FFF2-40B4-BE49-F238E27FC236}">
                    <a16:creationId xmlns:a16="http://schemas.microsoft.com/office/drawing/2014/main" id="{8AD8B420-2FBB-4C24-2293-06B9A9C4D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73" name="Text Box 15">
              <a:extLst>
                <a:ext uri="{FF2B5EF4-FFF2-40B4-BE49-F238E27FC236}">
                  <a16:creationId xmlns:a16="http://schemas.microsoft.com/office/drawing/2014/main" id="{22815F62-B1D3-D73D-DAEA-B048F531C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816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a:</a:t>
              </a:r>
            </a:p>
          </p:txBody>
        </p:sp>
        <p:sp>
          <p:nvSpPr>
            <p:cNvPr id="36974" name="Text Box 25">
              <a:extLst>
                <a:ext uri="{FF2B5EF4-FFF2-40B4-BE49-F238E27FC236}">
                  <a16:creationId xmlns:a16="http://schemas.microsoft.com/office/drawing/2014/main" id="{5B3D0AA1-53CC-71F3-338D-C011D11D4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</p:grpSp>
      <p:grpSp>
        <p:nvGrpSpPr>
          <p:cNvPr id="36868" name="Group 27">
            <a:extLst>
              <a:ext uri="{FF2B5EF4-FFF2-40B4-BE49-F238E27FC236}">
                <a16:creationId xmlns:a16="http://schemas.microsoft.com/office/drawing/2014/main" id="{A4826687-621F-B8A2-C286-C060D7232E8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1905000" cy="533400"/>
            <a:chOff x="4176" y="768"/>
            <a:chExt cx="1200" cy="336"/>
          </a:xfrm>
        </p:grpSpPr>
        <p:sp>
          <p:nvSpPr>
            <p:cNvPr id="36963" name="Text Box 16">
              <a:extLst>
                <a:ext uri="{FF2B5EF4-FFF2-40B4-BE49-F238E27FC236}">
                  <a16:creationId xmlns:a16="http://schemas.microsoft.com/office/drawing/2014/main" id="{64B69DB8-1BDC-FC97-556D-5130CB414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76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grpSp>
          <p:nvGrpSpPr>
            <p:cNvPr id="36964" name="Group 18">
              <a:extLst>
                <a:ext uri="{FF2B5EF4-FFF2-40B4-BE49-F238E27FC236}">
                  <a16:creationId xmlns:a16="http://schemas.microsoft.com/office/drawing/2014/main" id="{F978BA20-2CF2-0016-9231-9B55B3AA5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816"/>
              <a:ext cx="912" cy="288"/>
              <a:chOff x="1920" y="816"/>
              <a:chExt cx="912" cy="288"/>
            </a:xfrm>
          </p:grpSpPr>
          <p:sp>
            <p:nvSpPr>
              <p:cNvPr id="36966" name="Oval 19">
                <a:extLst>
                  <a:ext uri="{FF2B5EF4-FFF2-40B4-BE49-F238E27FC236}">
                    <a16:creationId xmlns:a16="http://schemas.microsoft.com/office/drawing/2014/main" id="{DF29227C-9E62-3051-BEAC-DA863B5DF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grpSp>
            <p:nvGrpSpPr>
              <p:cNvPr id="36967" name="Group 20">
                <a:extLst>
                  <a:ext uri="{FF2B5EF4-FFF2-40B4-BE49-F238E27FC236}">
                    <a16:creationId xmlns:a16="http://schemas.microsoft.com/office/drawing/2014/main" id="{BE77A396-9CF7-8971-EE0F-C73C8131E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36970" name="Oval 21">
                  <a:extLst>
                    <a:ext uri="{FF2B5EF4-FFF2-40B4-BE49-F238E27FC236}">
                      <a16:creationId xmlns:a16="http://schemas.microsoft.com/office/drawing/2014/main" id="{962A04D4-D45A-0E2F-3633-77ECB4B3B8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/>
                </a:p>
              </p:txBody>
            </p:sp>
            <p:sp>
              <p:nvSpPr>
                <p:cNvPr id="36971" name="Oval 22">
                  <a:extLst>
                    <a:ext uri="{FF2B5EF4-FFF2-40B4-BE49-F238E27FC236}">
                      <a16:creationId xmlns:a16="http://schemas.microsoft.com/office/drawing/2014/main" id="{B6BB5A1D-7AE8-C765-813D-9816F08DC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/>
                </a:p>
              </p:txBody>
            </p:sp>
          </p:grpSp>
          <p:sp>
            <p:nvSpPr>
              <p:cNvPr id="36968" name="Line 23">
                <a:extLst>
                  <a:ext uri="{FF2B5EF4-FFF2-40B4-BE49-F238E27FC236}">
                    <a16:creationId xmlns:a16="http://schemas.microsoft.com/office/drawing/2014/main" id="{09F449FD-D3DE-A6F6-B09D-09AE28296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" name="Line 24">
                <a:extLst>
                  <a:ext uri="{FF2B5EF4-FFF2-40B4-BE49-F238E27FC236}">
                    <a16:creationId xmlns:a16="http://schemas.microsoft.com/office/drawing/2014/main" id="{3CA8BD90-A18C-8FDF-E413-DFF95889B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65" name="Text Box 26">
              <a:extLst>
                <a:ext uri="{FF2B5EF4-FFF2-40B4-BE49-F238E27FC236}">
                  <a16:creationId xmlns:a16="http://schemas.microsoft.com/office/drawing/2014/main" id="{6CCEEA17-AB31-B32D-2EA7-FD1C0D2B5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1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b:</a:t>
              </a:r>
            </a:p>
          </p:txBody>
        </p:sp>
      </p:grpSp>
      <p:sp>
        <p:nvSpPr>
          <p:cNvPr id="36869" name="Text Box 29">
            <a:extLst>
              <a:ext uri="{FF2B5EF4-FFF2-40B4-BE49-F238E27FC236}">
                <a16:creationId xmlns:a16="http://schemas.microsoft.com/office/drawing/2014/main" id="{2443F465-086F-3B26-862E-7F9DA6A3E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600200"/>
            <a:ext cx="88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(a | b)</a:t>
            </a:r>
          </a:p>
        </p:txBody>
      </p:sp>
      <p:grpSp>
        <p:nvGrpSpPr>
          <p:cNvPr id="36870" name="Group 90">
            <a:extLst>
              <a:ext uri="{FF2B5EF4-FFF2-40B4-BE49-F238E27FC236}">
                <a16:creationId xmlns:a16="http://schemas.microsoft.com/office/drawing/2014/main" id="{51ED3DD7-F285-7CFF-4A64-1D620A55C68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19200"/>
            <a:ext cx="3048000" cy="1143000"/>
            <a:chOff x="1488" y="1392"/>
            <a:chExt cx="1920" cy="720"/>
          </a:xfrm>
        </p:grpSpPr>
        <p:sp>
          <p:nvSpPr>
            <p:cNvPr id="36941" name="Text Box 47">
              <a:extLst>
                <a:ext uri="{FF2B5EF4-FFF2-40B4-BE49-F238E27FC236}">
                  <a16:creationId xmlns:a16="http://schemas.microsoft.com/office/drawing/2014/main" id="{1F513C89-054B-09CC-E6B4-E2F9AB7BF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a</a:t>
              </a:r>
            </a:p>
          </p:txBody>
        </p:sp>
        <p:grpSp>
          <p:nvGrpSpPr>
            <p:cNvPr id="36942" name="Group 54">
              <a:extLst>
                <a:ext uri="{FF2B5EF4-FFF2-40B4-BE49-F238E27FC236}">
                  <a16:creationId xmlns:a16="http://schemas.microsoft.com/office/drawing/2014/main" id="{B60CFE8C-25F3-23F4-4B14-997658F4C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40"/>
              <a:ext cx="1920" cy="672"/>
              <a:chOff x="1392" y="1344"/>
              <a:chExt cx="1920" cy="672"/>
            </a:xfrm>
          </p:grpSpPr>
          <p:sp>
            <p:nvSpPr>
              <p:cNvPr id="36943" name="Oval 55">
                <a:extLst>
                  <a:ext uri="{FF2B5EF4-FFF2-40B4-BE49-F238E27FC236}">
                    <a16:creationId xmlns:a16="http://schemas.microsoft.com/office/drawing/2014/main" id="{4FA3EF2B-E2A6-B963-3EC0-0971B7F77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6944" name="Oval 56">
                <a:extLst>
                  <a:ext uri="{FF2B5EF4-FFF2-40B4-BE49-F238E27FC236}">
                    <a16:creationId xmlns:a16="http://schemas.microsoft.com/office/drawing/2014/main" id="{2F5BCE17-A9BB-6666-2738-B27EC516E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6945" name="Oval 57">
                <a:extLst>
                  <a:ext uri="{FF2B5EF4-FFF2-40B4-BE49-F238E27FC236}">
                    <a16:creationId xmlns:a16="http://schemas.microsoft.com/office/drawing/2014/main" id="{5D032229-1775-F718-D393-AF7B78692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6946" name="Oval 58">
                <a:extLst>
                  <a:ext uri="{FF2B5EF4-FFF2-40B4-BE49-F238E27FC236}">
                    <a16:creationId xmlns:a16="http://schemas.microsoft.com/office/drawing/2014/main" id="{7356ED59-8ABE-644D-F0D9-FF69B6B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6947" name="Oval 59">
                <a:extLst>
                  <a:ext uri="{FF2B5EF4-FFF2-40B4-BE49-F238E27FC236}">
                    <a16:creationId xmlns:a16="http://schemas.microsoft.com/office/drawing/2014/main" id="{63055D4A-47DE-52C4-CA4B-5F7D40F3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grpSp>
            <p:nvGrpSpPr>
              <p:cNvPr id="36948" name="Group 60">
                <a:extLst>
                  <a:ext uri="{FF2B5EF4-FFF2-40B4-BE49-F238E27FC236}">
                    <a16:creationId xmlns:a16="http://schemas.microsoft.com/office/drawing/2014/main" id="{39061727-6F4E-5604-44F6-3C362C7F79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536"/>
                <a:ext cx="288" cy="288"/>
                <a:chOff x="1296" y="1056"/>
                <a:chExt cx="288" cy="288"/>
              </a:xfrm>
            </p:grpSpPr>
            <p:sp>
              <p:nvSpPr>
                <p:cNvPr id="36961" name="Oval 61">
                  <a:extLst>
                    <a:ext uri="{FF2B5EF4-FFF2-40B4-BE49-F238E27FC236}">
                      <a16:creationId xmlns:a16="http://schemas.microsoft.com/office/drawing/2014/main" id="{D8DB292B-9842-A819-45EA-02ED02B35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/>
                </a:p>
              </p:txBody>
            </p:sp>
            <p:sp>
              <p:nvSpPr>
                <p:cNvPr id="36962" name="Oval 62">
                  <a:extLst>
                    <a:ext uri="{FF2B5EF4-FFF2-40B4-BE49-F238E27FC236}">
                      <a16:creationId xmlns:a16="http://schemas.microsoft.com/office/drawing/2014/main" id="{8B7C544D-F8E5-2B8B-B3C5-D97E13968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/>
                </a:p>
              </p:txBody>
            </p:sp>
          </p:grpSp>
          <p:sp>
            <p:nvSpPr>
              <p:cNvPr id="36949" name="Line 63">
                <a:extLst>
                  <a:ext uri="{FF2B5EF4-FFF2-40B4-BE49-F238E27FC236}">
                    <a16:creationId xmlns:a16="http://schemas.microsoft.com/office/drawing/2014/main" id="{A97D3712-EE53-5FAB-83A0-58B5B2D0F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0" name="Line 64">
                <a:extLst>
                  <a:ext uri="{FF2B5EF4-FFF2-40B4-BE49-F238E27FC236}">
                    <a16:creationId xmlns:a16="http://schemas.microsoft.com/office/drawing/2014/main" id="{B0EF9CCE-1808-4EB3-A10F-591C4B0E3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488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1" name="Line 65">
                <a:extLst>
                  <a:ext uri="{FF2B5EF4-FFF2-40B4-BE49-F238E27FC236}">
                    <a16:creationId xmlns:a16="http://schemas.microsoft.com/office/drawing/2014/main" id="{D7E65888-8B8A-B38E-CF77-528CE90F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80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2" name="Line 66">
                <a:extLst>
                  <a:ext uri="{FF2B5EF4-FFF2-40B4-BE49-F238E27FC236}">
                    <a16:creationId xmlns:a16="http://schemas.microsoft.com/office/drawing/2014/main" id="{F3F230D2-E61E-59D3-4B1F-9F63DF26D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3" name="Line 67">
                <a:extLst>
                  <a:ext uri="{FF2B5EF4-FFF2-40B4-BE49-F238E27FC236}">
                    <a16:creationId xmlns:a16="http://schemas.microsoft.com/office/drawing/2014/main" id="{729ABF33-2489-C84D-0B3B-FBFA8546B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9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4" name="Line 68">
                <a:extLst>
                  <a:ext uri="{FF2B5EF4-FFF2-40B4-BE49-F238E27FC236}">
                    <a16:creationId xmlns:a16="http://schemas.microsoft.com/office/drawing/2014/main" id="{8BE439A6-489A-5BB7-56DE-AC8875E1B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488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5" name="Line 69">
                <a:extLst>
                  <a:ext uri="{FF2B5EF4-FFF2-40B4-BE49-F238E27FC236}">
                    <a16:creationId xmlns:a16="http://schemas.microsoft.com/office/drawing/2014/main" id="{115A4CEB-65B8-227A-F324-E620AEB7C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177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6" name="Text Box 70">
                <a:extLst>
                  <a:ext uri="{FF2B5EF4-FFF2-40B4-BE49-F238E27FC236}">
                    <a16:creationId xmlns:a16="http://schemas.microsoft.com/office/drawing/2014/main" id="{62CCA239-2616-123C-9220-24569F368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ym typeface="Symbol" pitchFamily="2" charset="2"/>
                  </a:rPr>
                  <a:t>b</a:t>
                </a:r>
              </a:p>
            </p:txBody>
          </p:sp>
          <p:sp>
            <p:nvSpPr>
              <p:cNvPr id="36957" name="Text Box 71">
                <a:extLst>
                  <a:ext uri="{FF2B5EF4-FFF2-40B4-BE49-F238E27FC236}">
                    <a16:creationId xmlns:a16="http://schemas.microsoft.com/office/drawing/2014/main" id="{F123D90E-3B76-9BDF-3EF8-C7B9112D1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ym typeface="Symbol" pitchFamily="2" charset="2"/>
                  </a:rPr>
                  <a:t></a:t>
                </a:r>
              </a:p>
            </p:txBody>
          </p:sp>
          <p:sp>
            <p:nvSpPr>
              <p:cNvPr id="36958" name="Text Box 72">
                <a:extLst>
                  <a:ext uri="{FF2B5EF4-FFF2-40B4-BE49-F238E27FC236}">
                    <a16:creationId xmlns:a16="http://schemas.microsoft.com/office/drawing/2014/main" id="{1088A035-CCD1-FB5E-9920-85875C491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344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ym typeface="Symbol" pitchFamily="2" charset="2"/>
                  </a:rPr>
                  <a:t></a:t>
                </a:r>
              </a:p>
            </p:txBody>
          </p:sp>
          <p:sp>
            <p:nvSpPr>
              <p:cNvPr id="36959" name="Text Box 73">
                <a:extLst>
                  <a:ext uri="{FF2B5EF4-FFF2-40B4-BE49-F238E27FC236}">
                    <a16:creationId xmlns:a16="http://schemas.microsoft.com/office/drawing/2014/main" id="{10D953D0-DA84-6201-8B23-E258F3599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632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ym typeface="Symbol" pitchFamily="2" charset="2"/>
                  </a:rPr>
                  <a:t></a:t>
                </a:r>
              </a:p>
            </p:txBody>
          </p:sp>
          <p:sp>
            <p:nvSpPr>
              <p:cNvPr id="36960" name="Text Box 74">
                <a:extLst>
                  <a:ext uri="{FF2B5EF4-FFF2-40B4-BE49-F238E27FC236}">
                    <a16:creationId xmlns:a16="http://schemas.microsoft.com/office/drawing/2014/main" id="{FE5F8274-EBCA-8F88-555C-244E4B643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sym typeface="Symbol" pitchFamily="2" charset="2"/>
                  </a:rPr>
                  <a:t></a:t>
                </a:r>
              </a:p>
            </p:txBody>
          </p:sp>
        </p:grpSp>
      </p:grpSp>
      <p:grpSp>
        <p:nvGrpSpPr>
          <p:cNvPr id="36871" name="Group 88">
            <a:extLst>
              <a:ext uri="{FF2B5EF4-FFF2-40B4-BE49-F238E27FC236}">
                <a16:creationId xmlns:a16="http://schemas.microsoft.com/office/drawing/2014/main" id="{15F4B06F-B806-BAEF-2575-8A8DA7E41A8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514600"/>
            <a:ext cx="4191000" cy="1524000"/>
            <a:chOff x="912" y="2352"/>
            <a:chExt cx="2640" cy="960"/>
          </a:xfrm>
        </p:grpSpPr>
        <p:grpSp>
          <p:nvGrpSpPr>
            <p:cNvPr id="36912" name="Group 5">
              <a:extLst>
                <a:ext uri="{FF2B5EF4-FFF2-40B4-BE49-F238E27FC236}">
                  <a16:creationId xmlns:a16="http://schemas.microsoft.com/office/drawing/2014/main" id="{E078779E-3C6E-7252-A6D3-899B4655F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832"/>
              <a:ext cx="288" cy="288"/>
              <a:chOff x="1296" y="1056"/>
              <a:chExt cx="288" cy="288"/>
            </a:xfrm>
          </p:grpSpPr>
          <p:sp>
            <p:nvSpPr>
              <p:cNvPr id="36939" name="Oval 6">
                <a:extLst>
                  <a:ext uri="{FF2B5EF4-FFF2-40B4-BE49-F238E27FC236}">
                    <a16:creationId xmlns:a16="http://schemas.microsoft.com/office/drawing/2014/main" id="{F39B868F-F134-2045-2AE7-AFF137442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6940" name="Oval 7">
                <a:extLst>
                  <a:ext uri="{FF2B5EF4-FFF2-40B4-BE49-F238E27FC236}">
                    <a16:creationId xmlns:a16="http://schemas.microsoft.com/office/drawing/2014/main" id="{808D4B9A-ED53-7C0E-267B-AF4002955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</p:grpSp>
        <p:sp>
          <p:nvSpPr>
            <p:cNvPr id="36913" name="Oval 30">
              <a:extLst>
                <a:ext uri="{FF2B5EF4-FFF2-40B4-BE49-F238E27FC236}">
                  <a16:creationId xmlns:a16="http://schemas.microsoft.com/office/drawing/2014/main" id="{FD2F928A-8A4F-F210-0EDA-3CD91A4D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914" name="Oval 31">
              <a:extLst>
                <a:ext uri="{FF2B5EF4-FFF2-40B4-BE49-F238E27FC236}">
                  <a16:creationId xmlns:a16="http://schemas.microsoft.com/office/drawing/2014/main" id="{7FB2C258-4387-00CA-EDE3-BFB0B9BE7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915" name="Oval 32">
              <a:extLst>
                <a:ext uri="{FF2B5EF4-FFF2-40B4-BE49-F238E27FC236}">
                  <a16:creationId xmlns:a16="http://schemas.microsoft.com/office/drawing/2014/main" id="{C9B6F60C-02F7-E98B-AE8D-739074B45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916" name="Oval 33">
              <a:extLst>
                <a:ext uri="{FF2B5EF4-FFF2-40B4-BE49-F238E27FC236}">
                  <a16:creationId xmlns:a16="http://schemas.microsoft.com/office/drawing/2014/main" id="{E582CC41-458C-C358-648A-75B99A25F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917" name="Oval 34">
              <a:extLst>
                <a:ext uri="{FF2B5EF4-FFF2-40B4-BE49-F238E27FC236}">
                  <a16:creationId xmlns:a16="http://schemas.microsoft.com/office/drawing/2014/main" id="{7AC7BDF1-8CE3-2DC5-106C-9D2B7FA8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918" name="Line 38">
              <a:extLst>
                <a:ext uri="{FF2B5EF4-FFF2-40B4-BE49-F238E27FC236}">
                  <a16:creationId xmlns:a16="http://schemas.microsoft.com/office/drawing/2014/main" id="{C4579FAB-CE9F-D65C-1409-314905F41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2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Line 39">
              <a:extLst>
                <a:ext uri="{FF2B5EF4-FFF2-40B4-BE49-F238E27FC236}">
                  <a16:creationId xmlns:a16="http://schemas.microsoft.com/office/drawing/2014/main" id="{D7BEA9CF-D946-F73D-E646-A0837AF30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78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40">
              <a:extLst>
                <a:ext uri="{FF2B5EF4-FFF2-40B4-BE49-F238E27FC236}">
                  <a16:creationId xmlns:a16="http://schemas.microsoft.com/office/drawing/2014/main" id="{E1B4334A-424B-1A1F-A849-F9BB97886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Line 41">
              <a:extLst>
                <a:ext uri="{FF2B5EF4-FFF2-40B4-BE49-F238E27FC236}">
                  <a16:creationId xmlns:a16="http://schemas.microsoft.com/office/drawing/2014/main" id="{ADB1EFAC-D497-A28C-2DD0-16E38EBF6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73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Line 42">
              <a:extLst>
                <a:ext uri="{FF2B5EF4-FFF2-40B4-BE49-F238E27FC236}">
                  <a16:creationId xmlns:a16="http://schemas.microsoft.com/office/drawing/2014/main" id="{1FC97DB4-CE1F-4843-863E-1832CAD55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21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Line 43">
              <a:extLst>
                <a:ext uri="{FF2B5EF4-FFF2-40B4-BE49-F238E27FC236}">
                  <a16:creationId xmlns:a16="http://schemas.microsoft.com/office/drawing/2014/main" id="{1C6CE5F5-0E37-02F5-3DC7-5AF94939F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8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Line 45">
              <a:extLst>
                <a:ext uri="{FF2B5EF4-FFF2-40B4-BE49-F238E27FC236}">
                  <a16:creationId xmlns:a16="http://schemas.microsoft.com/office/drawing/2014/main" id="{3BB0AE07-5E61-9984-F487-848296D6B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0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Text Box 46">
              <a:extLst>
                <a:ext uri="{FF2B5EF4-FFF2-40B4-BE49-F238E27FC236}">
                  <a16:creationId xmlns:a16="http://schemas.microsoft.com/office/drawing/2014/main" id="{E7CEA70C-CAA1-3319-8973-C1647A51E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b</a:t>
              </a:r>
            </a:p>
          </p:txBody>
        </p:sp>
        <p:sp>
          <p:nvSpPr>
            <p:cNvPr id="36926" name="Text Box 49">
              <a:extLst>
                <a:ext uri="{FF2B5EF4-FFF2-40B4-BE49-F238E27FC236}">
                  <a16:creationId xmlns:a16="http://schemas.microsoft.com/office/drawing/2014/main" id="{085EDE1D-AEF1-0B39-D3CD-E14B75B6E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927" name="Text Box 50">
              <a:extLst>
                <a:ext uri="{FF2B5EF4-FFF2-40B4-BE49-F238E27FC236}">
                  <a16:creationId xmlns:a16="http://schemas.microsoft.com/office/drawing/2014/main" id="{8D037608-62BA-648C-2747-9A6F60A3A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640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928" name="Text Box 51">
              <a:extLst>
                <a:ext uri="{FF2B5EF4-FFF2-40B4-BE49-F238E27FC236}">
                  <a16:creationId xmlns:a16="http://schemas.microsoft.com/office/drawing/2014/main" id="{1DF8B5F8-C747-047A-EEC1-CEBAC58DA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929" name="Text Box 52">
              <a:extLst>
                <a:ext uri="{FF2B5EF4-FFF2-40B4-BE49-F238E27FC236}">
                  <a16:creationId xmlns:a16="http://schemas.microsoft.com/office/drawing/2014/main" id="{AE18B247-ACFA-C02E-5A90-0F5896C94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8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930" name="Text Box 75">
              <a:extLst>
                <a:ext uri="{FF2B5EF4-FFF2-40B4-BE49-F238E27FC236}">
                  <a16:creationId xmlns:a16="http://schemas.microsoft.com/office/drawing/2014/main" id="{4B821C1B-06E0-FCE9-6F22-04D18B1FB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59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a</a:t>
              </a:r>
            </a:p>
          </p:txBody>
        </p:sp>
        <p:sp>
          <p:nvSpPr>
            <p:cNvPr id="36931" name="Oval 77">
              <a:extLst>
                <a:ext uri="{FF2B5EF4-FFF2-40B4-BE49-F238E27FC236}">
                  <a16:creationId xmlns:a16="http://schemas.microsoft.com/office/drawing/2014/main" id="{FC316632-A077-72CD-61C0-DE109A2C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932" name="Oval 81">
              <a:extLst>
                <a:ext uri="{FF2B5EF4-FFF2-40B4-BE49-F238E27FC236}">
                  <a16:creationId xmlns:a16="http://schemas.microsoft.com/office/drawing/2014/main" id="{E94D9E93-D9C2-E511-46AE-90A223F0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933" name="Line 82">
              <a:extLst>
                <a:ext uri="{FF2B5EF4-FFF2-40B4-BE49-F238E27FC236}">
                  <a16:creationId xmlns:a16="http://schemas.microsoft.com/office/drawing/2014/main" id="{24F2815B-91A4-039C-DE18-A474E2C41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Text Box 83">
              <a:extLst>
                <a:ext uri="{FF2B5EF4-FFF2-40B4-BE49-F238E27FC236}">
                  <a16:creationId xmlns:a16="http://schemas.microsoft.com/office/drawing/2014/main" id="{408656D9-5CA1-DA0D-97B1-36B56670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35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935" name="Text Box 84">
              <a:extLst>
                <a:ext uri="{FF2B5EF4-FFF2-40B4-BE49-F238E27FC236}">
                  <a16:creationId xmlns:a16="http://schemas.microsoft.com/office/drawing/2014/main" id="{A8994990-437B-C9A8-EA9F-8F20EBBBC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8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936" name="Text Box 85">
              <a:extLst>
                <a:ext uri="{FF2B5EF4-FFF2-40B4-BE49-F238E27FC236}">
                  <a16:creationId xmlns:a16="http://schemas.microsoft.com/office/drawing/2014/main" id="{C7CDF1C9-1E53-597C-44C8-0890B0E1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cxnSp>
          <p:nvCxnSpPr>
            <p:cNvPr id="36937" name="AutoShape 86">
              <a:extLst>
                <a:ext uri="{FF2B5EF4-FFF2-40B4-BE49-F238E27FC236}">
                  <a16:creationId xmlns:a16="http://schemas.microsoft.com/office/drawing/2014/main" id="{658E738B-3116-D17B-E832-13F0B4B7DBC2}"/>
                </a:ext>
              </a:extLst>
            </p:cNvPr>
            <p:cNvCxnSpPr>
              <a:cxnSpLocks noChangeShapeType="1"/>
              <a:stCxn id="36932" idx="0"/>
              <a:endCxn id="36917" idx="0"/>
            </p:cNvCxnSpPr>
            <p:nvPr/>
          </p:nvCxnSpPr>
          <p:spPr bwMode="auto">
            <a:xfrm rot="5400000" flipH="1">
              <a:off x="2208" y="2160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38" name="Line 87">
              <a:extLst>
                <a:ext uri="{FF2B5EF4-FFF2-40B4-BE49-F238E27FC236}">
                  <a16:creationId xmlns:a16="http://schemas.microsoft.com/office/drawing/2014/main" id="{70B31E6B-96A6-9AF3-CD12-3479A8EE4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2" name="Text Box 89">
            <a:extLst>
              <a:ext uri="{FF2B5EF4-FFF2-40B4-BE49-F238E27FC236}">
                <a16:creationId xmlns:a16="http://schemas.microsoft.com/office/drawing/2014/main" id="{5272D651-9224-E0D6-A926-DDEF7DBB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(a|b) </a:t>
            </a:r>
            <a:r>
              <a:rPr lang="en-US" altLang="en-US" baseline="30000"/>
              <a:t>* </a:t>
            </a:r>
            <a:endParaRPr lang="en-US" altLang="en-US"/>
          </a:p>
        </p:txBody>
      </p:sp>
      <p:grpSp>
        <p:nvGrpSpPr>
          <p:cNvPr id="36873" name="Group 123">
            <a:extLst>
              <a:ext uri="{FF2B5EF4-FFF2-40B4-BE49-F238E27FC236}">
                <a16:creationId xmlns:a16="http://schemas.microsoft.com/office/drawing/2014/main" id="{B91929D1-BC0F-65EC-03D3-DC88080EB11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581400"/>
            <a:ext cx="3581400" cy="685800"/>
            <a:chOff x="1920" y="2256"/>
            <a:chExt cx="2256" cy="432"/>
          </a:xfrm>
        </p:grpSpPr>
        <p:sp>
          <p:nvSpPr>
            <p:cNvPr id="36910" name="Text Box 48">
              <a:extLst>
                <a:ext uri="{FF2B5EF4-FFF2-40B4-BE49-F238E27FC236}">
                  <a16:creationId xmlns:a16="http://schemas.microsoft.com/office/drawing/2014/main" id="{E38C91F9-F765-71A3-EAA1-D5E7DC4B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49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cxnSp>
          <p:nvCxnSpPr>
            <p:cNvPr id="36911" name="AutoShape 122">
              <a:extLst>
                <a:ext uri="{FF2B5EF4-FFF2-40B4-BE49-F238E27FC236}">
                  <a16:creationId xmlns:a16="http://schemas.microsoft.com/office/drawing/2014/main" id="{080F5282-8D5A-6CFA-329D-FAAF6FB712E6}"/>
                </a:ext>
              </a:extLst>
            </p:cNvPr>
            <p:cNvCxnSpPr>
              <a:cxnSpLocks noChangeShapeType="1"/>
              <a:stCxn id="36931" idx="4"/>
              <a:endCxn id="36939" idx="4"/>
            </p:cNvCxnSpPr>
            <p:nvPr/>
          </p:nvCxnSpPr>
          <p:spPr bwMode="auto">
            <a:xfrm rot="16200000" flipH="1">
              <a:off x="3000" y="1176"/>
              <a:ext cx="96" cy="2256"/>
            </a:xfrm>
            <a:prstGeom prst="curvedConnector3">
              <a:avLst>
                <a:gd name="adj1" fmla="val 432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4" name="Text Box 152">
            <a:extLst>
              <a:ext uri="{FF2B5EF4-FFF2-40B4-BE49-F238E27FC236}">
                <a16:creationId xmlns:a16="http://schemas.microsoft.com/office/drawing/2014/main" id="{D80D307B-B731-223A-FF2D-5FC2D6372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48200"/>
            <a:ext cx="261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</a:p>
        </p:txBody>
      </p:sp>
      <p:grpSp>
        <p:nvGrpSpPr>
          <p:cNvPr id="36875" name="Group 164">
            <a:extLst>
              <a:ext uri="{FF2B5EF4-FFF2-40B4-BE49-F238E27FC236}">
                <a16:creationId xmlns:a16="http://schemas.microsoft.com/office/drawing/2014/main" id="{B45AF982-7D21-607C-D165-D6777389DED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876800"/>
            <a:ext cx="4876800" cy="1447800"/>
            <a:chOff x="1680" y="3168"/>
            <a:chExt cx="3072" cy="912"/>
          </a:xfrm>
        </p:grpSpPr>
        <p:sp>
          <p:nvSpPr>
            <p:cNvPr id="36877" name="Oval 4">
              <a:extLst>
                <a:ext uri="{FF2B5EF4-FFF2-40B4-BE49-F238E27FC236}">
                  <a16:creationId xmlns:a16="http://schemas.microsoft.com/office/drawing/2014/main" id="{3D23DE2C-B0F9-77E6-C0AD-A857B2BCD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grpSp>
          <p:nvGrpSpPr>
            <p:cNvPr id="36878" name="Group 128">
              <a:extLst>
                <a:ext uri="{FF2B5EF4-FFF2-40B4-BE49-F238E27FC236}">
                  <a16:creationId xmlns:a16="http://schemas.microsoft.com/office/drawing/2014/main" id="{FE3DDB40-9BCD-3F75-9C97-822FF4587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36908" name="Oval 129">
                <a:extLst>
                  <a:ext uri="{FF2B5EF4-FFF2-40B4-BE49-F238E27FC236}">
                    <a16:creationId xmlns:a16="http://schemas.microsoft.com/office/drawing/2014/main" id="{47FEFA66-60A2-B365-2140-9970F8711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6909" name="Oval 130">
                <a:extLst>
                  <a:ext uri="{FF2B5EF4-FFF2-40B4-BE49-F238E27FC236}">
                    <a16:creationId xmlns:a16="http://schemas.microsoft.com/office/drawing/2014/main" id="{C93C420D-0B9A-60AF-AEBC-06632E12D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</p:grpSp>
        <p:sp>
          <p:nvSpPr>
            <p:cNvPr id="36879" name="Oval 131">
              <a:extLst>
                <a:ext uri="{FF2B5EF4-FFF2-40B4-BE49-F238E27FC236}">
                  <a16:creationId xmlns:a16="http://schemas.microsoft.com/office/drawing/2014/main" id="{1DA6C2F9-97C9-9C0E-B518-9E2F20B1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880" name="Oval 132">
              <a:extLst>
                <a:ext uri="{FF2B5EF4-FFF2-40B4-BE49-F238E27FC236}">
                  <a16:creationId xmlns:a16="http://schemas.microsoft.com/office/drawing/2014/main" id="{58C3A58D-DF35-E5E7-5638-9B360C719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881" name="Oval 133">
              <a:extLst>
                <a:ext uri="{FF2B5EF4-FFF2-40B4-BE49-F238E27FC236}">
                  <a16:creationId xmlns:a16="http://schemas.microsoft.com/office/drawing/2014/main" id="{A876F136-CACF-778C-7EA3-52B09AD9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882" name="Oval 134">
              <a:extLst>
                <a:ext uri="{FF2B5EF4-FFF2-40B4-BE49-F238E27FC236}">
                  <a16:creationId xmlns:a16="http://schemas.microsoft.com/office/drawing/2014/main" id="{4F336EED-B7E5-113D-9F59-863D818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883" name="Oval 135">
              <a:extLst>
                <a:ext uri="{FF2B5EF4-FFF2-40B4-BE49-F238E27FC236}">
                  <a16:creationId xmlns:a16="http://schemas.microsoft.com/office/drawing/2014/main" id="{FA6E9B6A-278E-A61C-85A4-B61DBFFE8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884" name="Line 136">
              <a:extLst>
                <a:ext uri="{FF2B5EF4-FFF2-40B4-BE49-F238E27FC236}">
                  <a16:creationId xmlns:a16="http://schemas.microsoft.com/office/drawing/2014/main" id="{4DEF4857-33CE-74B6-E6C7-2B9C0EB61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37">
              <a:extLst>
                <a:ext uri="{FF2B5EF4-FFF2-40B4-BE49-F238E27FC236}">
                  <a16:creationId xmlns:a16="http://schemas.microsoft.com/office/drawing/2014/main" id="{920AACAE-F1BD-A69B-4D50-2725C0812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3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38">
              <a:extLst>
                <a:ext uri="{FF2B5EF4-FFF2-40B4-BE49-F238E27FC236}">
                  <a16:creationId xmlns:a16="http://schemas.microsoft.com/office/drawing/2014/main" id="{0C2267D6-03C7-EA53-0F85-C99792BE7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5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9">
              <a:extLst>
                <a:ext uri="{FF2B5EF4-FFF2-40B4-BE49-F238E27FC236}">
                  <a16:creationId xmlns:a16="http://schemas.microsoft.com/office/drawing/2014/main" id="{AA62CD79-94D0-3077-1FA3-18FD6736C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1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0">
              <a:extLst>
                <a:ext uri="{FF2B5EF4-FFF2-40B4-BE49-F238E27FC236}">
                  <a16:creationId xmlns:a16="http://schemas.microsoft.com/office/drawing/2014/main" id="{AE8D6A84-25FD-C9CA-FC96-507E26817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79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41">
              <a:extLst>
                <a:ext uri="{FF2B5EF4-FFF2-40B4-BE49-F238E27FC236}">
                  <a16:creationId xmlns:a16="http://schemas.microsoft.com/office/drawing/2014/main" id="{22BD4DDE-FDE6-4BF9-4645-B8CDDA7B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42">
              <a:extLst>
                <a:ext uri="{FF2B5EF4-FFF2-40B4-BE49-F238E27FC236}">
                  <a16:creationId xmlns:a16="http://schemas.microsoft.com/office/drawing/2014/main" id="{B2161384-2E1D-6CF3-FD2E-B7D2C9D22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6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Text Box 143">
              <a:extLst>
                <a:ext uri="{FF2B5EF4-FFF2-40B4-BE49-F238E27FC236}">
                  <a16:creationId xmlns:a16="http://schemas.microsoft.com/office/drawing/2014/main" id="{0D32F6F4-B66A-468D-D5FB-F5664DA81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b</a:t>
              </a:r>
            </a:p>
          </p:txBody>
        </p:sp>
        <p:sp>
          <p:nvSpPr>
            <p:cNvPr id="36892" name="Text Box 144">
              <a:extLst>
                <a:ext uri="{FF2B5EF4-FFF2-40B4-BE49-F238E27FC236}">
                  <a16:creationId xmlns:a16="http://schemas.microsoft.com/office/drawing/2014/main" id="{6076790A-FA0D-EDFE-F996-9455D5B58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55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893" name="Text Box 145">
              <a:extLst>
                <a:ext uri="{FF2B5EF4-FFF2-40B4-BE49-F238E27FC236}">
                  <a16:creationId xmlns:a16="http://schemas.microsoft.com/office/drawing/2014/main" id="{0014798E-2D5F-112C-4669-65DABC839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21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894" name="Text Box 146">
              <a:extLst>
                <a:ext uri="{FF2B5EF4-FFF2-40B4-BE49-F238E27FC236}">
                  <a16:creationId xmlns:a16="http://schemas.microsoft.com/office/drawing/2014/main" id="{9CAB64D2-41F6-AD11-B549-B50621182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0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895" name="Text Box 147">
              <a:extLst>
                <a:ext uri="{FF2B5EF4-FFF2-40B4-BE49-F238E27FC236}">
                  <a16:creationId xmlns:a16="http://schemas.microsoft.com/office/drawing/2014/main" id="{CDA42DE7-3083-0917-EDC7-800E30FE8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6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896" name="Text Box 148">
              <a:extLst>
                <a:ext uri="{FF2B5EF4-FFF2-40B4-BE49-F238E27FC236}">
                  <a16:creationId xmlns:a16="http://schemas.microsoft.com/office/drawing/2014/main" id="{72E2E8E1-5D71-DA36-B985-7E8B49572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a</a:t>
              </a:r>
            </a:p>
          </p:txBody>
        </p:sp>
        <p:sp>
          <p:nvSpPr>
            <p:cNvPr id="36897" name="Oval 149">
              <a:extLst>
                <a:ext uri="{FF2B5EF4-FFF2-40B4-BE49-F238E27FC236}">
                  <a16:creationId xmlns:a16="http://schemas.microsoft.com/office/drawing/2014/main" id="{020DC682-491A-B3B4-B596-901302D9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898" name="Oval 150">
              <a:extLst>
                <a:ext uri="{FF2B5EF4-FFF2-40B4-BE49-F238E27FC236}">
                  <a16:creationId xmlns:a16="http://schemas.microsoft.com/office/drawing/2014/main" id="{01C3EB3B-5650-E26B-8A78-7715711DC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6899" name="Line 151">
              <a:extLst>
                <a:ext uri="{FF2B5EF4-FFF2-40B4-BE49-F238E27FC236}">
                  <a16:creationId xmlns:a16="http://schemas.microsoft.com/office/drawing/2014/main" id="{0AA44A62-93FA-5BCD-3CDA-299664A21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Text Box 153">
              <a:extLst>
                <a:ext uri="{FF2B5EF4-FFF2-40B4-BE49-F238E27FC236}">
                  <a16:creationId xmlns:a16="http://schemas.microsoft.com/office/drawing/2014/main" id="{A163320D-DF31-3A4A-3E97-D4AB18BEB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60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6901" name="Text Box 154">
              <a:extLst>
                <a:ext uri="{FF2B5EF4-FFF2-40B4-BE49-F238E27FC236}">
                  <a16:creationId xmlns:a16="http://schemas.microsoft.com/office/drawing/2014/main" id="{FF229D1A-469D-42F3-C68C-D026A23F8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0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cxnSp>
          <p:nvCxnSpPr>
            <p:cNvPr id="36902" name="AutoShape 155">
              <a:extLst>
                <a:ext uri="{FF2B5EF4-FFF2-40B4-BE49-F238E27FC236}">
                  <a16:creationId xmlns:a16="http://schemas.microsoft.com/office/drawing/2014/main" id="{5EBEB7EE-86A8-E117-B5D9-DFC52B6E73B1}"/>
                </a:ext>
              </a:extLst>
            </p:cNvPr>
            <p:cNvCxnSpPr>
              <a:cxnSpLocks noChangeShapeType="1"/>
              <a:stCxn id="36898" idx="0"/>
              <a:endCxn id="36883" idx="0"/>
            </p:cNvCxnSpPr>
            <p:nvPr/>
          </p:nvCxnSpPr>
          <p:spPr bwMode="auto">
            <a:xfrm rot="5400000" flipH="1">
              <a:off x="2976" y="2736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3" name="Line 156">
              <a:extLst>
                <a:ext uri="{FF2B5EF4-FFF2-40B4-BE49-F238E27FC236}">
                  <a16:creationId xmlns:a16="http://schemas.microsoft.com/office/drawing/2014/main" id="{6A2E97AB-0D50-8673-2F5D-7C9EA26D3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158">
              <a:extLst>
                <a:ext uri="{FF2B5EF4-FFF2-40B4-BE49-F238E27FC236}">
                  <a16:creationId xmlns:a16="http://schemas.microsoft.com/office/drawing/2014/main" id="{5A29E8C7-E703-D06D-095F-331AF8578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888"/>
              <a:ext cx="2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cxnSp>
          <p:nvCxnSpPr>
            <p:cNvPr id="36905" name="AutoShape 160">
              <a:extLst>
                <a:ext uri="{FF2B5EF4-FFF2-40B4-BE49-F238E27FC236}">
                  <a16:creationId xmlns:a16="http://schemas.microsoft.com/office/drawing/2014/main" id="{CF5A98DD-741D-8E5A-32AC-34A7E4D163B8}"/>
                </a:ext>
              </a:extLst>
            </p:cNvPr>
            <p:cNvCxnSpPr>
              <a:cxnSpLocks noChangeShapeType="1"/>
              <a:stCxn id="36897" idx="4"/>
              <a:endCxn id="36877" idx="4"/>
            </p:cNvCxnSpPr>
            <p:nvPr/>
          </p:nvCxnSpPr>
          <p:spPr bwMode="auto">
            <a:xfrm rot="16200000" flipH="1">
              <a:off x="3000" y="2520"/>
              <a:ext cx="48" cy="2208"/>
            </a:xfrm>
            <a:prstGeom prst="curvedConnector3">
              <a:avLst>
                <a:gd name="adj1" fmla="val 897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6" name="Line 161">
              <a:extLst>
                <a:ext uri="{FF2B5EF4-FFF2-40B4-BE49-F238E27FC236}">
                  <a16:creationId xmlns:a16="http://schemas.microsoft.com/office/drawing/2014/main" id="{E370ED72-0964-4A73-F4EE-2EB75951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162">
              <a:extLst>
                <a:ext uri="{FF2B5EF4-FFF2-40B4-BE49-F238E27FC236}">
                  <a16:creationId xmlns:a16="http://schemas.microsoft.com/office/drawing/2014/main" id="{508B0C44-CEE1-EA8B-1C7B-269406E5D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0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a</a:t>
              </a:r>
            </a:p>
          </p:txBody>
        </p:sp>
      </p:grpSp>
      <p:sp>
        <p:nvSpPr>
          <p:cNvPr id="36876" name="Text Box 163">
            <a:extLst>
              <a:ext uri="{FF2B5EF4-FFF2-40B4-BE49-F238E27FC236}">
                <a16:creationId xmlns:a16="http://schemas.microsoft.com/office/drawing/2014/main" id="{B278DAE1-F73D-F1E3-A2F8-A95DF012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816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(a|b) </a:t>
            </a:r>
            <a:r>
              <a:rPr lang="en-US" altLang="en-US" baseline="30000"/>
              <a:t>* </a:t>
            </a:r>
            <a:r>
              <a:rPr lang="en-US" altLang="en-US"/>
              <a:t>a</a:t>
            </a:r>
            <a:r>
              <a:rPr lang="en-US" altLang="en-US" baseline="30000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9D954343-4EB4-2653-95B9-38EB09B4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55C2E-6997-224C-9B40-D82A899C4ADB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8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1B2BEF4-79F0-AD55-975E-581E65FC3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a NFA into a DFA (subset construction)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1208C6D-F761-8943-3EE6-049951E10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put  </a:t>
            </a:r>
            <a:r>
              <a:rPr lang="en-US" altLang="en-US">
                <a:sym typeface="Symbol" pitchFamily="2" charset="2"/>
              </a:rPr>
              <a:t></a:t>
            </a:r>
            <a:r>
              <a:rPr lang="en-US" altLang="en-US">
                <a:sym typeface="Wingdings" pitchFamily="2" charset="2"/>
              </a:rPr>
              <a:t>-closure({s</a:t>
            </a:r>
            <a:r>
              <a:rPr lang="en-US" altLang="en-US" baseline="-25000">
                <a:sym typeface="Wingdings" pitchFamily="2" charset="2"/>
              </a:rPr>
              <a:t>0</a:t>
            </a:r>
            <a:r>
              <a:rPr lang="en-US" altLang="en-US">
                <a:sym typeface="Wingdings" pitchFamily="2" charset="2"/>
              </a:rPr>
              <a:t>}) as an unmarked  state into the set of DFA (DS)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while (there is one unmarked S</a:t>
            </a:r>
            <a:r>
              <a:rPr lang="en-US" altLang="en-US" baseline="-25000">
                <a:sym typeface="Wingdings" pitchFamily="2" charset="2"/>
              </a:rPr>
              <a:t>1</a:t>
            </a:r>
            <a:r>
              <a:rPr lang="en-US" altLang="en-US">
                <a:sym typeface="Wingdings" pitchFamily="2" charset="2"/>
              </a:rPr>
              <a:t> in DS)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begin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mark S</a:t>
            </a:r>
            <a:r>
              <a:rPr lang="en-US" altLang="en-US" baseline="-25000">
                <a:sym typeface="Wingdings" pitchFamily="2" charset="2"/>
              </a:rPr>
              <a:t>1</a:t>
            </a:r>
            <a:endParaRPr lang="en-US" altLang="en-US">
              <a:sym typeface="Wingdings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for each input symbol a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    begin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        S</a:t>
            </a:r>
            <a:r>
              <a:rPr lang="en-US" altLang="en-US" baseline="-25000">
                <a:sym typeface="Wingdings" pitchFamily="2" charset="2"/>
              </a:rPr>
              <a:t>2</a:t>
            </a:r>
            <a:r>
              <a:rPr lang="en-US" altLang="en-US">
                <a:sym typeface="Wingdings" pitchFamily="2" charset="2"/>
              </a:rPr>
              <a:t>  </a:t>
            </a:r>
            <a:r>
              <a:rPr lang="en-US" altLang="en-US">
                <a:sym typeface="Symbol" pitchFamily="2" charset="2"/>
              </a:rPr>
              <a:t></a:t>
            </a:r>
            <a:r>
              <a:rPr lang="en-US" altLang="en-US">
                <a:sym typeface="Wingdings" pitchFamily="2" charset="2"/>
              </a:rPr>
              <a:t>-closure(move(S</a:t>
            </a:r>
            <a:r>
              <a:rPr lang="en-US" altLang="en-US" baseline="-25000">
                <a:sym typeface="Wingdings" pitchFamily="2" charset="2"/>
              </a:rPr>
              <a:t>1</a:t>
            </a:r>
            <a:r>
              <a:rPr lang="en-US" altLang="en-US">
                <a:sym typeface="Wingdings" pitchFamily="2" charset="2"/>
              </a:rPr>
              <a:t>,a))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        if (S</a:t>
            </a:r>
            <a:r>
              <a:rPr lang="en-US" altLang="en-US" baseline="-25000">
                <a:sym typeface="Wingdings" pitchFamily="2" charset="2"/>
              </a:rPr>
              <a:t>2</a:t>
            </a:r>
            <a:r>
              <a:rPr lang="en-US" altLang="en-US">
                <a:sym typeface="Wingdings" pitchFamily="2" charset="2"/>
              </a:rPr>
              <a:t> is not in DS) 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	add S</a:t>
            </a:r>
            <a:r>
              <a:rPr lang="en-US" altLang="en-US" baseline="-25000">
                <a:sym typeface="Wingdings" pitchFamily="2" charset="2"/>
              </a:rPr>
              <a:t>2</a:t>
            </a:r>
            <a:r>
              <a:rPr lang="en-US" altLang="en-US">
                <a:sym typeface="Wingdings" pitchFamily="2" charset="2"/>
              </a:rPr>
              <a:t> into DS as an unmarked state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        transfunc[S</a:t>
            </a:r>
            <a:r>
              <a:rPr lang="en-US" altLang="en-US" baseline="-25000">
                <a:sym typeface="Wingdings" pitchFamily="2" charset="2"/>
              </a:rPr>
              <a:t>1</a:t>
            </a:r>
            <a:r>
              <a:rPr lang="en-US" altLang="en-US">
                <a:sym typeface="Wingdings" pitchFamily="2" charset="2"/>
              </a:rPr>
              <a:t>,a]  S</a:t>
            </a:r>
            <a:r>
              <a:rPr lang="en-US" altLang="en-US" baseline="-25000">
                <a:sym typeface="Wingdings" pitchFamily="2" charset="2"/>
              </a:rPr>
              <a:t>2</a:t>
            </a:r>
            <a:endParaRPr lang="en-US" altLang="en-US">
              <a:sym typeface="Wingdings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    end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end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sym typeface="Wingdings" pitchFamily="2" charset="2"/>
              </a:rPr>
              <a:t>a state S in DS is an accepting state of DFA if  a state in S is an accepting state of NFA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ym typeface="Wingdings" pitchFamily="2" charset="2"/>
              </a:rPr>
              <a:t>the start state of DFA is </a:t>
            </a: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-closure({s</a:t>
            </a:r>
            <a:r>
              <a:rPr lang="en-US" altLang="en-US" sz="1800" baseline="-25000">
                <a:sym typeface="Wingdings" pitchFamily="2" charset="2"/>
              </a:rPr>
              <a:t>0</a:t>
            </a:r>
            <a:r>
              <a:rPr lang="en-US" altLang="en-US" sz="1800">
                <a:sym typeface="Wingdings" pitchFamily="2" charset="2"/>
              </a:rPr>
              <a:t>})</a:t>
            </a:r>
            <a:r>
              <a:rPr lang="en-US" altLang="en-US">
                <a:sym typeface="Wingdings" pitchFamily="2" charset="2"/>
              </a:rPr>
              <a:t> </a:t>
            </a:r>
            <a:endParaRPr lang="en-US" altLang="en-US" sz="1800">
              <a:sym typeface="Wingdings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itchFamily="2" charset="2"/>
              </a:rPr>
              <a:t>		  		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C7865C56-22E7-D220-3D69-4F3F54DF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838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B74B034F-154E-C50F-794C-3CA02718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303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set of states to which there is a transition 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a from a state s in S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9BCCE7E2-762F-FAD4-7EE4-AD3866693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743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Text Box 8">
            <a:extLst>
              <a:ext uri="{FF2B5EF4-FFF2-40B4-BE49-F238E27FC236}">
                <a16:creationId xmlns:a16="http://schemas.microsoft.com/office/drawing/2014/main" id="{B521B157-3480-7B8A-19EB-2327CF1A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00200"/>
            <a:ext cx="40798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ym typeface="Symbol" pitchFamily="2" charset="2"/>
              </a:rPr>
              <a:t></a:t>
            </a:r>
            <a:r>
              <a:rPr lang="en-US" altLang="en-US" sz="1400">
                <a:sym typeface="Wingdings" pitchFamily="2" charset="2"/>
              </a:rPr>
              <a:t>-closure({s</a:t>
            </a:r>
            <a:r>
              <a:rPr lang="en-US" altLang="en-US" sz="1400" baseline="-25000">
                <a:sym typeface="Wingdings" pitchFamily="2" charset="2"/>
              </a:rPr>
              <a:t>0</a:t>
            </a:r>
            <a:r>
              <a:rPr lang="en-US" altLang="en-US" sz="1400">
                <a:sym typeface="Wingdings" pitchFamily="2" charset="2"/>
              </a:rPr>
              <a:t>})</a:t>
            </a:r>
            <a:r>
              <a:rPr lang="en-US" altLang="en-US">
                <a:sym typeface="Wingdings" pitchFamily="2" charset="2"/>
              </a:rPr>
              <a:t> </a:t>
            </a:r>
            <a:r>
              <a:rPr lang="en-US" altLang="en-US" sz="1400">
                <a:sym typeface="Wingdings" pitchFamily="2" charset="2"/>
              </a:rPr>
              <a:t>is the </a:t>
            </a:r>
            <a:r>
              <a:rPr lang="en-US" altLang="en-US" sz="1400"/>
              <a:t>set of all states can be accessible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from s</a:t>
            </a:r>
            <a:r>
              <a:rPr lang="en-US" altLang="en-US" sz="1400" baseline="-25000"/>
              <a:t>0</a:t>
            </a:r>
            <a:r>
              <a:rPr lang="en-US" altLang="en-US" sz="1400"/>
              <a:t> by </a:t>
            </a:r>
            <a:r>
              <a:rPr lang="en-US" altLang="en-US" sz="1400">
                <a:sym typeface="Symbol" pitchFamily="2" charset="2"/>
              </a:rPr>
              <a:t>-</a:t>
            </a:r>
            <a:r>
              <a:rPr lang="en-US" altLang="en-US" sz="1400"/>
              <a:t>transition.</a:t>
            </a:r>
            <a:endParaRPr lang="en-US" altLang="en-US" sz="1400"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4FE07EF6-A351-E448-3588-89EA528C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2BDE0B-B2A5-E24B-AFF6-511089837F62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8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A7A3445-BCA1-9426-7315-5ACA8346E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a NFA into a DFA (Example)</a:t>
            </a:r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812353BD-5458-F507-20AE-40C5D82D584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066800"/>
            <a:ext cx="4876800" cy="1447800"/>
            <a:chOff x="1680" y="3168"/>
            <a:chExt cx="3072" cy="912"/>
          </a:xfrm>
        </p:grpSpPr>
        <p:sp>
          <p:nvSpPr>
            <p:cNvPr id="38927" name="Oval 4">
              <a:extLst>
                <a:ext uri="{FF2B5EF4-FFF2-40B4-BE49-F238E27FC236}">
                  <a16:creationId xmlns:a16="http://schemas.microsoft.com/office/drawing/2014/main" id="{0D53F0C0-B71C-207A-BA7D-0C6070273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grpSp>
          <p:nvGrpSpPr>
            <p:cNvPr id="38928" name="Group 5">
              <a:extLst>
                <a:ext uri="{FF2B5EF4-FFF2-40B4-BE49-F238E27FC236}">
                  <a16:creationId xmlns:a16="http://schemas.microsoft.com/office/drawing/2014/main" id="{CF8316E6-6EFA-3CBB-AD1D-7E6A21344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38958" name="Oval 6">
                <a:extLst>
                  <a:ext uri="{FF2B5EF4-FFF2-40B4-BE49-F238E27FC236}">
                    <a16:creationId xmlns:a16="http://schemas.microsoft.com/office/drawing/2014/main" id="{E865C900-7623-1FE4-3BCF-ED588675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38959" name="Oval 7">
                <a:extLst>
                  <a:ext uri="{FF2B5EF4-FFF2-40B4-BE49-F238E27FC236}">
                    <a16:creationId xmlns:a16="http://schemas.microsoft.com/office/drawing/2014/main" id="{66945C18-0F90-B313-1F00-E83AF53FC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/>
              </a:p>
            </p:txBody>
          </p:sp>
        </p:grpSp>
        <p:sp>
          <p:nvSpPr>
            <p:cNvPr id="38929" name="Oval 8">
              <a:extLst>
                <a:ext uri="{FF2B5EF4-FFF2-40B4-BE49-F238E27FC236}">
                  <a16:creationId xmlns:a16="http://schemas.microsoft.com/office/drawing/2014/main" id="{3BA22DFF-2BD7-BEEF-33C7-A6D1DAB1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8930" name="Oval 9">
              <a:extLst>
                <a:ext uri="{FF2B5EF4-FFF2-40B4-BE49-F238E27FC236}">
                  <a16:creationId xmlns:a16="http://schemas.microsoft.com/office/drawing/2014/main" id="{B3784759-5C69-70E5-BCEE-6BB6D88DF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8931" name="Oval 10">
              <a:extLst>
                <a:ext uri="{FF2B5EF4-FFF2-40B4-BE49-F238E27FC236}">
                  <a16:creationId xmlns:a16="http://schemas.microsoft.com/office/drawing/2014/main" id="{C6F5272A-E170-0F30-B3C5-533C45038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8932" name="Oval 11">
              <a:extLst>
                <a:ext uri="{FF2B5EF4-FFF2-40B4-BE49-F238E27FC236}">
                  <a16:creationId xmlns:a16="http://schemas.microsoft.com/office/drawing/2014/main" id="{63561AC1-8838-9F04-7CC4-EB7366CC4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8933" name="Oval 12">
              <a:extLst>
                <a:ext uri="{FF2B5EF4-FFF2-40B4-BE49-F238E27FC236}">
                  <a16:creationId xmlns:a16="http://schemas.microsoft.com/office/drawing/2014/main" id="{EB0599CF-1017-B11D-9947-E6A20B9E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8934" name="Line 13">
              <a:extLst>
                <a:ext uri="{FF2B5EF4-FFF2-40B4-BE49-F238E27FC236}">
                  <a16:creationId xmlns:a16="http://schemas.microsoft.com/office/drawing/2014/main" id="{381F0294-A89F-CBA6-E3B6-632F94DCE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4">
              <a:extLst>
                <a:ext uri="{FF2B5EF4-FFF2-40B4-BE49-F238E27FC236}">
                  <a16:creationId xmlns:a16="http://schemas.microsoft.com/office/drawing/2014/main" id="{3B76CFE4-9B88-1F52-F7CF-C7DBD4A7F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3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15">
              <a:extLst>
                <a:ext uri="{FF2B5EF4-FFF2-40B4-BE49-F238E27FC236}">
                  <a16:creationId xmlns:a16="http://schemas.microsoft.com/office/drawing/2014/main" id="{0062B250-C18B-9610-29E0-F9EBED2AC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5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16">
              <a:extLst>
                <a:ext uri="{FF2B5EF4-FFF2-40B4-BE49-F238E27FC236}">
                  <a16:creationId xmlns:a16="http://schemas.microsoft.com/office/drawing/2014/main" id="{BDECF99E-0133-9A23-E189-465235106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1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17">
              <a:extLst>
                <a:ext uri="{FF2B5EF4-FFF2-40B4-BE49-F238E27FC236}">
                  <a16:creationId xmlns:a16="http://schemas.microsoft.com/office/drawing/2014/main" id="{BDD16ABA-B96F-D891-BB02-B1BF230E9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79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18">
              <a:extLst>
                <a:ext uri="{FF2B5EF4-FFF2-40B4-BE49-F238E27FC236}">
                  <a16:creationId xmlns:a16="http://schemas.microsoft.com/office/drawing/2014/main" id="{46A0720C-5A0B-D8E4-24BA-465ECC11A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19">
              <a:extLst>
                <a:ext uri="{FF2B5EF4-FFF2-40B4-BE49-F238E27FC236}">
                  <a16:creationId xmlns:a16="http://schemas.microsoft.com/office/drawing/2014/main" id="{FB7468E0-9B40-0D42-B12F-66A740600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6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Text Box 20">
              <a:extLst>
                <a:ext uri="{FF2B5EF4-FFF2-40B4-BE49-F238E27FC236}">
                  <a16:creationId xmlns:a16="http://schemas.microsoft.com/office/drawing/2014/main" id="{27A70DF2-A551-696E-9DAA-0CF6E904C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b</a:t>
              </a:r>
            </a:p>
          </p:txBody>
        </p:sp>
        <p:sp>
          <p:nvSpPr>
            <p:cNvPr id="38942" name="Text Box 21">
              <a:extLst>
                <a:ext uri="{FF2B5EF4-FFF2-40B4-BE49-F238E27FC236}">
                  <a16:creationId xmlns:a16="http://schemas.microsoft.com/office/drawing/2014/main" id="{442290CD-83BE-98A8-F702-FD22E38C6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55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8943" name="Text Box 22">
              <a:extLst>
                <a:ext uri="{FF2B5EF4-FFF2-40B4-BE49-F238E27FC236}">
                  <a16:creationId xmlns:a16="http://schemas.microsoft.com/office/drawing/2014/main" id="{AE3A4F75-3C73-CDA4-AEDB-B91DB4D8B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21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8944" name="Text Box 23">
              <a:extLst>
                <a:ext uri="{FF2B5EF4-FFF2-40B4-BE49-F238E27FC236}">
                  <a16:creationId xmlns:a16="http://schemas.microsoft.com/office/drawing/2014/main" id="{593B8DB2-9BE9-FD31-E190-67820F880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0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8945" name="Text Box 24">
              <a:extLst>
                <a:ext uri="{FF2B5EF4-FFF2-40B4-BE49-F238E27FC236}">
                  <a16:creationId xmlns:a16="http://schemas.microsoft.com/office/drawing/2014/main" id="{D395EE22-C556-9965-C564-D5954ACD7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6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8946" name="Text Box 25">
              <a:extLst>
                <a:ext uri="{FF2B5EF4-FFF2-40B4-BE49-F238E27FC236}">
                  <a16:creationId xmlns:a16="http://schemas.microsoft.com/office/drawing/2014/main" id="{35998C4C-C9B6-0D55-8FE0-549DD3D1A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a</a:t>
              </a:r>
            </a:p>
          </p:txBody>
        </p:sp>
        <p:sp>
          <p:nvSpPr>
            <p:cNvPr id="38947" name="Oval 26">
              <a:extLst>
                <a:ext uri="{FF2B5EF4-FFF2-40B4-BE49-F238E27FC236}">
                  <a16:creationId xmlns:a16="http://schemas.microsoft.com/office/drawing/2014/main" id="{CC738EDE-BEB3-4A37-0B7E-15D5AEA3C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8948" name="Oval 27">
              <a:extLst>
                <a:ext uri="{FF2B5EF4-FFF2-40B4-BE49-F238E27FC236}">
                  <a16:creationId xmlns:a16="http://schemas.microsoft.com/office/drawing/2014/main" id="{3442880D-253F-6C12-CBFF-B84A5904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8949" name="Line 28">
              <a:extLst>
                <a:ext uri="{FF2B5EF4-FFF2-40B4-BE49-F238E27FC236}">
                  <a16:creationId xmlns:a16="http://schemas.microsoft.com/office/drawing/2014/main" id="{AD6A9797-4142-F7BA-AA8A-FA4BFCB25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Text Box 29">
              <a:extLst>
                <a:ext uri="{FF2B5EF4-FFF2-40B4-BE49-F238E27FC236}">
                  <a16:creationId xmlns:a16="http://schemas.microsoft.com/office/drawing/2014/main" id="{39761DE2-DCE8-219F-961F-3BB5B9CD4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60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sp>
          <p:nvSpPr>
            <p:cNvPr id="38951" name="Text Box 30">
              <a:extLst>
                <a:ext uri="{FF2B5EF4-FFF2-40B4-BE49-F238E27FC236}">
                  <a16:creationId xmlns:a16="http://schemas.microsoft.com/office/drawing/2014/main" id="{3F4D516D-A28F-E34E-1558-0273C866F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0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cxnSp>
          <p:nvCxnSpPr>
            <p:cNvPr id="38952" name="AutoShape 31">
              <a:extLst>
                <a:ext uri="{FF2B5EF4-FFF2-40B4-BE49-F238E27FC236}">
                  <a16:creationId xmlns:a16="http://schemas.microsoft.com/office/drawing/2014/main" id="{F3E91E9B-7C93-C795-3923-544853E5370E}"/>
                </a:ext>
              </a:extLst>
            </p:cNvPr>
            <p:cNvCxnSpPr>
              <a:cxnSpLocks noChangeShapeType="1"/>
              <a:stCxn id="38948" idx="0"/>
              <a:endCxn id="38933" idx="0"/>
            </p:cNvCxnSpPr>
            <p:nvPr/>
          </p:nvCxnSpPr>
          <p:spPr bwMode="auto">
            <a:xfrm rot="5400000" flipH="1">
              <a:off x="2976" y="2736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53" name="Line 32">
              <a:extLst>
                <a:ext uri="{FF2B5EF4-FFF2-40B4-BE49-F238E27FC236}">
                  <a16:creationId xmlns:a16="http://schemas.microsoft.com/office/drawing/2014/main" id="{9ABE6E40-0E2D-79A1-EAE2-04D2E2CA4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Text Box 33">
              <a:extLst>
                <a:ext uri="{FF2B5EF4-FFF2-40B4-BE49-F238E27FC236}">
                  <a16:creationId xmlns:a16="http://schemas.microsoft.com/office/drawing/2014/main" id="{87DEC3C3-087D-D2DE-D10E-7C395C27E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888"/>
              <a:ext cx="2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</a:t>
              </a:r>
            </a:p>
          </p:txBody>
        </p:sp>
        <p:cxnSp>
          <p:nvCxnSpPr>
            <p:cNvPr id="38955" name="AutoShape 34">
              <a:extLst>
                <a:ext uri="{FF2B5EF4-FFF2-40B4-BE49-F238E27FC236}">
                  <a16:creationId xmlns:a16="http://schemas.microsoft.com/office/drawing/2014/main" id="{1A61BB72-0EE6-6D16-7253-B34F3A4DA1F9}"/>
                </a:ext>
              </a:extLst>
            </p:cNvPr>
            <p:cNvCxnSpPr>
              <a:cxnSpLocks noChangeShapeType="1"/>
              <a:stCxn id="38947" idx="4"/>
              <a:endCxn id="38927" idx="4"/>
            </p:cNvCxnSpPr>
            <p:nvPr/>
          </p:nvCxnSpPr>
          <p:spPr bwMode="auto">
            <a:xfrm rot="16200000" flipH="1">
              <a:off x="3000" y="2520"/>
              <a:ext cx="48" cy="2208"/>
            </a:xfrm>
            <a:prstGeom prst="curvedConnector3">
              <a:avLst>
                <a:gd name="adj1" fmla="val 897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56" name="Line 35">
              <a:extLst>
                <a:ext uri="{FF2B5EF4-FFF2-40B4-BE49-F238E27FC236}">
                  <a16:creationId xmlns:a16="http://schemas.microsoft.com/office/drawing/2014/main" id="{F9AFB627-957E-369F-EEE3-5EB294602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Text Box 36">
              <a:extLst>
                <a:ext uri="{FF2B5EF4-FFF2-40B4-BE49-F238E27FC236}">
                  <a16:creationId xmlns:a16="http://schemas.microsoft.com/office/drawing/2014/main" id="{E1F1C05B-83F7-023A-88CD-AB2BA58E9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0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a</a:t>
              </a:r>
            </a:p>
          </p:txBody>
        </p:sp>
      </p:grpSp>
      <p:sp>
        <p:nvSpPr>
          <p:cNvPr id="38916" name="Text Box 37">
            <a:extLst>
              <a:ext uri="{FF2B5EF4-FFF2-40B4-BE49-F238E27FC236}">
                <a16:creationId xmlns:a16="http://schemas.microsoft.com/office/drawing/2014/main" id="{39B8FE1E-63AE-95B5-F5F1-D81717DC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447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38917" name="Text Box 38">
            <a:extLst>
              <a:ext uri="{FF2B5EF4-FFF2-40B4-BE49-F238E27FC236}">
                <a16:creationId xmlns:a16="http://schemas.microsoft.com/office/drawing/2014/main" id="{DDAB707E-544E-2287-F6FC-07CF02335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47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</a:t>
            </a:r>
          </a:p>
        </p:txBody>
      </p:sp>
      <p:sp>
        <p:nvSpPr>
          <p:cNvPr id="38918" name="Text Box 39">
            <a:extLst>
              <a:ext uri="{FF2B5EF4-FFF2-40B4-BE49-F238E27FC236}">
                <a16:creationId xmlns:a16="http://schemas.microsoft.com/office/drawing/2014/main" id="{32C932DA-A339-D3F0-E08D-E915D5700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43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38919" name="Text Box 40">
            <a:extLst>
              <a:ext uri="{FF2B5EF4-FFF2-40B4-BE49-F238E27FC236}">
                <a16:creationId xmlns:a16="http://schemas.microsoft.com/office/drawing/2014/main" id="{0730209A-43E5-ED71-69E4-97AB9DE9F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</p:txBody>
      </p:sp>
      <p:sp>
        <p:nvSpPr>
          <p:cNvPr id="38920" name="Text Box 41">
            <a:extLst>
              <a:ext uri="{FF2B5EF4-FFF2-40B4-BE49-F238E27FC236}">
                <a16:creationId xmlns:a16="http://schemas.microsoft.com/office/drawing/2014/main" id="{6EE373B8-AE47-8C88-9CA6-4CEC401A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5</a:t>
            </a:r>
          </a:p>
        </p:txBody>
      </p:sp>
      <p:sp>
        <p:nvSpPr>
          <p:cNvPr id="38921" name="Text Box 42">
            <a:extLst>
              <a:ext uri="{FF2B5EF4-FFF2-40B4-BE49-F238E27FC236}">
                <a16:creationId xmlns:a16="http://schemas.microsoft.com/office/drawing/2014/main" id="{92417C91-D8FA-69E5-11F8-87EF7DA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143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</p:txBody>
      </p:sp>
      <p:sp>
        <p:nvSpPr>
          <p:cNvPr id="38922" name="Text Box 43">
            <a:extLst>
              <a:ext uri="{FF2B5EF4-FFF2-40B4-BE49-F238E27FC236}">
                <a16:creationId xmlns:a16="http://schemas.microsoft.com/office/drawing/2014/main" id="{BA7ACBD0-E9D0-709A-6A12-C65638A4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524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38923" name="Text Box 44">
            <a:extLst>
              <a:ext uri="{FF2B5EF4-FFF2-40B4-BE49-F238E27FC236}">
                <a16:creationId xmlns:a16="http://schemas.microsoft.com/office/drawing/2014/main" id="{EB830612-BE9F-6FA7-CF66-95B1C09C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524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38924" name="Text Box 45">
            <a:extLst>
              <a:ext uri="{FF2B5EF4-FFF2-40B4-BE49-F238E27FC236}">
                <a16:creationId xmlns:a16="http://schemas.microsoft.com/office/drawing/2014/main" id="{B1E8CB0F-759A-3FD6-4E84-A4CDCE8B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38925" name="Text Box 48">
            <a:extLst>
              <a:ext uri="{FF2B5EF4-FFF2-40B4-BE49-F238E27FC236}">
                <a16:creationId xmlns:a16="http://schemas.microsoft.com/office/drawing/2014/main" id="{DBFA0D35-E815-9AF4-8E5D-E57932131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628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6" name="Text Box 49">
            <a:extLst>
              <a:ext uri="{FF2B5EF4-FFF2-40B4-BE49-F238E27FC236}">
                <a16:creationId xmlns:a16="http://schemas.microsoft.com/office/drawing/2014/main" id="{1DA5E1A7-B8BA-5471-21B3-CD675278F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75882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itchFamily="2" charset="2"/>
              </a:rPr>
              <a:t>S</a:t>
            </a:r>
            <a:r>
              <a:rPr lang="en-US" altLang="en-US" sz="1800" baseline="-25000">
                <a:sym typeface="Symbol" pitchFamily="2" charset="2"/>
              </a:rPr>
              <a:t>0</a:t>
            </a:r>
            <a:r>
              <a:rPr lang="en-US" altLang="en-US" sz="1800">
                <a:sym typeface="Symbol" pitchFamily="2" charset="2"/>
              </a:rPr>
              <a:t> = </a:t>
            </a:r>
            <a:r>
              <a:rPr lang="en-US" altLang="en-US" sz="1800">
                <a:sym typeface="Wingdings" pitchFamily="2" charset="2"/>
              </a:rPr>
              <a:t>-closure({0}) = {0,1,2,4,7} 	S</a:t>
            </a:r>
            <a:r>
              <a:rPr lang="en-US" altLang="en-US" sz="1800" baseline="-25000">
                <a:sym typeface="Wingdings" pitchFamily="2" charset="2"/>
              </a:rPr>
              <a:t>0</a:t>
            </a:r>
            <a:r>
              <a:rPr lang="en-US" altLang="en-US" sz="1800">
                <a:sym typeface="Wingdings" pitchFamily="2" charset="2"/>
              </a:rPr>
              <a:t> into DS as an unmarked state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itchFamily="2" charset="2"/>
              </a:rPr>
              <a:t>		</a:t>
            </a:r>
            <a:r>
              <a:rPr lang="en-US" altLang="en-US" sz="1800">
                <a:sym typeface="Symbol" pitchFamily="2" charset="2"/>
              </a:rPr>
              <a:t> </a:t>
            </a:r>
            <a:r>
              <a:rPr lang="en-US" altLang="en-US" sz="1800">
                <a:sym typeface="Wingdings" pitchFamily="2" charset="2"/>
              </a:rPr>
              <a:t>mark S</a:t>
            </a:r>
            <a:r>
              <a:rPr lang="en-US" altLang="en-US" sz="1800" baseline="-25000">
                <a:sym typeface="Wingdings" pitchFamily="2" charset="2"/>
              </a:rPr>
              <a:t>0</a:t>
            </a:r>
            <a:endParaRPr lang="en-US" altLang="en-US" sz="180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-closure(move(S</a:t>
            </a:r>
            <a:r>
              <a:rPr lang="en-US" altLang="en-US" sz="1800" baseline="-25000">
                <a:sym typeface="Wingdings" pitchFamily="2" charset="2"/>
              </a:rPr>
              <a:t>0</a:t>
            </a:r>
            <a:r>
              <a:rPr lang="en-US" altLang="en-US" sz="1800">
                <a:sym typeface="Wingdings" pitchFamily="2" charset="2"/>
              </a:rPr>
              <a:t>,a)) = </a:t>
            </a: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-closure({3,8}) = {1,2,3,4,6,7,8} = 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r>
              <a:rPr lang="en-US" altLang="en-US" sz="1800">
                <a:sym typeface="Wingdings" pitchFamily="2" charset="2"/>
              </a:rPr>
              <a:t>       	S</a:t>
            </a:r>
            <a:r>
              <a:rPr lang="en-US" altLang="en-US" sz="1800" baseline="-25000">
                <a:sym typeface="Wingdings" pitchFamily="2" charset="2"/>
              </a:rPr>
              <a:t>1 </a:t>
            </a:r>
            <a:r>
              <a:rPr lang="en-US" altLang="en-US" sz="1800">
                <a:sym typeface="Wingdings" pitchFamily="2" charset="2"/>
              </a:rPr>
              <a:t> into 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-closure(move(S</a:t>
            </a:r>
            <a:r>
              <a:rPr lang="en-US" altLang="en-US" sz="1800" baseline="-25000">
                <a:sym typeface="Wingdings" pitchFamily="2" charset="2"/>
              </a:rPr>
              <a:t>0</a:t>
            </a:r>
            <a:r>
              <a:rPr lang="en-US" altLang="en-US" sz="1800">
                <a:sym typeface="Wingdings" pitchFamily="2" charset="2"/>
              </a:rPr>
              <a:t>,b)) = </a:t>
            </a: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-closure({5}) = {1,2,4,5,6,7} = 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         	S</a:t>
            </a:r>
            <a:r>
              <a:rPr lang="en-US" altLang="en-US" sz="1800" baseline="-25000">
                <a:sym typeface="Wingdings" pitchFamily="2" charset="2"/>
              </a:rPr>
              <a:t>2 </a:t>
            </a:r>
            <a:r>
              <a:rPr lang="en-US" altLang="en-US" sz="1800">
                <a:sym typeface="Wingdings" pitchFamily="2" charset="2"/>
              </a:rPr>
              <a:t> into 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itchFamily="2" charset="2"/>
              </a:rPr>
              <a:t>	transfunc[S</a:t>
            </a:r>
            <a:r>
              <a:rPr lang="en-US" altLang="en-US" sz="1800" baseline="-25000">
                <a:sym typeface="Wingdings" pitchFamily="2" charset="2"/>
              </a:rPr>
              <a:t>0</a:t>
            </a:r>
            <a:r>
              <a:rPr lang="en-US" altLang="en-US" sz="1800">
                <a:sym typeface="Wingdings" pitchFamily="2" charset="2"/>
              </a:rPr>
              <a:t>,a]  S</a:t>
            </a:r>
            <a:r>
              <a:rPr lang="en-US" altLang="en-US" sz="1800" baseline="-25000">
                <a:sym typeface="Wingdings" pitchFamily="2" charset="2"/>
              </a:rPr>
              <a:t>1 	</a:t>
            </a:r>
            <a:r>
              <a:rPr lang="en-US" altLang="en-US" sz="1800">
                <a:sym typeface="Wingdings" pitchFamily="2" charset="2"/>
              </a:rPr>
              <a:t>transfunc[S</a:t>
            </a:r>
            <a:r>
              <a:rPr lang="en-US" altLang="en-US" sz="1800" baseline="-25000">
                <a:sym typeface="Wingdings" pitchFamily="2" charset="2"/>
              </a:rPr>
              <a:t>0</a:t>
            </a:r>
            <a:r>
              <a:rPr lang="en-US" altLang="en-US" sz="1800">
                <a:sym typeface="Wingdings" pitchFamily="2" charset="2"/>
              </a:rPr>
              <a:t>,b]  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endParaRPr lang="en-US" altLang="en-US" sz="180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itchFamily="2" charset="2"/>
              </a:rPr>
              <a:t>		 </a:t>
            </a:r>
            <a:r>
              <a:rPr lang="en-US" altLang="en-US" sz="1800">
                <a:sym typeface="Symbol" pitchFamily="2" charset="2"/>
              </a:rPr>
              <a:t></a:t>
            </a:r>
            <a:r>
              <a:rPr lang="en-US" altLang="en-US" sz="1800">
                <a:sym typeface="Wingdings" pitchFamily="2" charset="2"/>
              </a:rPr>
              <a:t> mark 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endParaRPr lang="en-US" altLang="en-US" sz="180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-closure(move(S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r>
              <a:rPr lang="en-US" altLang="en-US" sz="1800">
                <a:sym typeface="Wingdings" pitchFamily="2" charset="2"/>
              </a:rPr>
              <a:t>,a)) = </a:t>
            </a: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-closure({3,8}) = {1,2,3,4,6,7,8} = 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r>
              <a:rPr lang="en-US" altLang="en-US" sz="1800">
                <a:sym typeface="Wingdings" pitchFamily="2" charset="2"/>
              </a:rPr>
              <a:t>     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-closure(move(S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r>
              <a:rPr lang="en-US" altLang="en-US" sz="1800">
                <a:sym typeface="Wingdings" pitchFamily="2" charset="2"/>
              </a:rPr>
              <a:t>,b)) = </a:t>
            </a: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-closure({5}) = {1,2,4,5,6,7} = 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       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itchFamily="2" charset="2"/>
              </a:rPr>
              <a:t>	transfunc[S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r>
              <a:rPr lang="en-US" altLang="en-US" sz="1800">
                <a:sym typeface="Wingdings" pitchFamily="2" charset="2"/>
              </a:rPr>
              <a:t>,a]  S</a:t>
            </a:r>
            <a:r>
              <a:rPr lang="en-US" altLang="en-US" sz="1800" baseline="-25000">
                <a:sym typeface="Wingdings" pitchFamily="2" charset="2"/>
              </a:rPr>
              <a:t>1 	</a:t>
            </a:r>
            <a:r>
              <a:rPr lang="en-US" altLang="en-US" sz="1800">
                <a:sym typeface="Wingdings" pitchFamily="2" charset="2"/>
              </a:rPr>
              <a:t>transfunc[S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r>
              <a:rPr lang="en-US" altLang="en-US" sz="1800">
                <a:sym typeface="Wingdings" pitchFamily="2" charset="2"/>
              </a:rPr>
              <a:t>,b]  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endParaRPr lang="en-US" altLang="en-US" sz="180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itchFamily="2" charset="2"/>
              </a:rPr>
              <a:t>		 </a:t>
            </a:r>
            <a:r>
              <a:rPr lang="en-US" altLang="en-US" sz="1800">
                <a:sym typeface="Symbol" pitchFamily="2" charset="2"/>
              </a:rPr>
              <a:t></a:t>
            </a:r>
            <a:r>
              <a:rPr lang="en-US" altLang="en-US" sz="1800">
                <a:sym typeface="Wingdings" pitchFamily="2" charset="2"/>
              </a:rPr>
              <a:t> mark 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endParaRPr lang="en-US" altLang="en-US" sz="180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-closure(move(S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,a)) = </a:t>
            </a: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-closure({3,8}) = {1,2,3,4,6,7,8} = S</a:t>
            </a:r>
            <a:r>
              <a:rPr lang="en-US" altLang="en-US" sz="1800" baseline="-25000">
                <a:sym typeface="Wingdings" pitchFamily="2" charset="2"/>
              </a:rPr>
              <a:t>1</a:t>
            </a:r>
            <a:r>
              <a:rPr lang="en-US" altLang="en-US" sz="1800">
                <a:sym typeface="Wingdings" pitchFamily="2" charset="2"/>
              </a:rPr>
              <a:t>     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-closure(move(S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,b)) = </a:t>
            </a:r>
            <a:r>
              <a:rPr lang="en-US" altLang="en-US" sz="1800">
                <a:sym typeface="Symbol" pitchFamily="2" charset="2"/>
              </a:rPr>
              <a:t></a:t>
            </a:r>
            <a:r>
              <a:rPr lang="en-US" altLang="en-US" sz="1800">
                <a:sym typeface="Wingdings" pitchFamily="2" charset="2"/>
              </a:rPr>
              <a:t>-closure({5}) = {1,2,4,5,6,7} = 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       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Wingdings" pitchFamily="2" charset="2"/>
              </a:rPr>
              <a:t>	transfunc[S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,a]  S</a:t>
            </a:r>
            <a:r>
              <a:rPr lang="en-US" altLang="en-US" sz="1800" baseline="-25000">
                <a:sym typeface="Wingdings" pitchFamily="2" charset="2"/>
              </a:rPr>
              <a:t>1 	</a:t>
            </a:r>
            <a:r>
              <a:rPr lang="en-US" altLang="en-US" sz="1800">
                <a:sym typeface="Wingdings" pitchFamily="2" charset="2"/>
              </a:rPr>
              <a:t>transfunc[S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r>
              <a:rPr lang="en-US" altLang="en-US" sz="1800">
                <a:sym typeface="Wingdings" pitchFamily="2" charset="2"/>
              </a:rPr>
              <a:t>,b]  S</a:t>
            </a:r>
            <a:r>
              <a:rPr lang="en-US" altLang="en-US" sz="1800" baseline="-25000">
                <a:sym typeface="Wingdings" pitchFamily="2" charset="2"/>
              </a:rPr>
              <a:t>2</a:t>
            </a:r>
            <a:endParaRPr lang="en-US" altLang="en-US" sz="180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134300DC-692D-6E96-D343-DA088A6A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09B1CB-3CE5-6B47-B97F-4C571416DE80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8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2D36254-0525-7AEC-AA20-AFFEDC507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a NFA into a DFA (Example – cont.)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388E91A6-03C7-7786-BEDA-892E99771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638300"/>
            <a:ext cx="7065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</a:t>
            </a:r>
            <a:r>
              <a:rPr lang="en-US" altLang="en-US" sz="1800" baseline="-25000"/>
              <a:t>0 </a:t>
            </a:r>
            <a:r>
              <a:rPr lang="en-US" altLang="en-US" sz="1800"/>
              <a:t> is the start state of DFA since 0 is a member of S</a:t>
            </a:r>
            <a:r>
              <a:rPr lang="en-US" altLang="en-US" sz="1800" baseline="-25000"/>
              <a:t>0</a:t>
            </a:r>
            <a:r>
              <a:rPr lang="en-US" altLang="en-US" sz="1800"/>
              <a:t>={0,1,2,4,7}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</a:t>
            </a:r>
            <a:r>
              <a:rPr lang="en-US" altLang="en-US" sz="1800" baseline="-25000"/>
              <a:t>1</a:t>
            </a:r>
            <a:r>
              <a:rPr lang="en-US" altLang="en-US" sz="1800"/>
              <a:t> is an accepting state of DFA since 8 is a member of S</a:t>
            </a:r>
            <a:r>
              <a:rPr lang="en-US" altLang="en-US" sz="1800" baseline="-25000"/>
              <a:t>1 </a:t>
            </a:r>
            <a:r>
              <a:rPr lang="en-US" altLang="en-US" sz="1800"/>
              <a:t>= </a:t>
            </a:r>
            <a:r>
              <a:rPr lang="en-US" altLang="en-US" sz="1800">
                <a:sym typeface="Wingdings" pitchFamily="2" charset="2"/>
              </a:rPr>
              <a:t>{1,2,3,4,6,7,8} </a:t>
            </a:r>
          </a:p>
        </p:txBody>
      </p:sp>
      <p:sp>
        <p:nvSpPr>
          <p:cNvPr id="39940" name="Oval 4">
            <a:extLst>
              <a:ext uri="{FF2B5EF4-FFF2-40B4-BE49-F238E27FC236}">
                <a16:creationId xmlns:a16="http://schemas.microsoft.com/office/drawing/2014/main" id="{0164E7D3-88A2-615D-0721-78A14ACC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39941" name="Group 5">
            <a:extLst>
              <a:ext uri="{FF2B5EF4-FFF2-40B4-BE49-F238E27FC236}">
                <a16:creationId xmlns:a16="http://schemas.microsoft.com/office/drawing/2014/main" id="{D3E8F7D5-A2E4-A9B6-6B7F-78DC7F6A3D6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00400"/>
            <a:ext cx="457200" cy="457200"/>
            <a:chOff x="1296" y="1056"/>
            <a:chExt cx="288" cy="288"/>
          </a:xfrm>
        </p:grpSpPr>
        <p:sp>
          <p:nvSpPr>
            <p:cNvPr id="39959" name="Oval 6">
              <a:extLst>
                <a:ext uri="{FF2B5EF4-FFF2-40B4-BE49-F238E27FC236}">
                  <a16:creationId xmlns:a16="http://schemas.microsoft.com/office/drawing/2014/main" id="{C12780EB-8FF8-5D6D-5201-740C2AFD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39960" name="Oval 7">
              <a:extLst>
                <a:ext uri="{FF2B5EF4-FFF2-40B4-BE49-F238E27FC236}">
                  <a16:creationId xmlns:a16="http://schemas.microsoft.com/office/drawing/2014/main" id="{1AA5BE73-6E4A-7663-D840-DFBF938E0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39942" name="Oval 13">
            <a:extLst>
              <a:ext uri="{FF2B5EF4-FFF2-40B4-BE49-F238E27FC236}">
                <a16:creationId xmlns:a16="http://schemas.microsoft.com/office/drawing/2014/main" id="{E0174EDE-6A42-44F1-E665-57C0E5FB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39943" name="Line 14">
            <a:extLst>
              <a:ext uri="{FF2B5EF4-FFF2-40B4-BE49-F238E27FC236}">
                <a16:creationId xmlns:a16="http://schemas.microsoft.com/office/drawing/2014/main" id="{F9186D09-7657-6331-F238-AA363E020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15">
            <a:extLst>
              <a:ext uri="{FF2B5EF4-FFF2-40B4-BE49-F238E27FC236}">
                <a16:creationId xmlns:a16="http://schemas.microsoft.com/office/drawing/2014/main" id="{BF016F2C-F5D5-C8C3-BAAB-9DB1DA1CF6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814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16">
            <a:extLst>
              <a:ext uri="{FF2B5EF4-FFF2-40B4-BE49-F238E27FC236}">
                <a16:creationId xmlns:a16="http://schemas.microsoft.com/office/drawing/2014/main" id="{C2F5DE23-8876-F1E7-2E1A-E6D014D50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2672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7">
            <a:extLst>
              <a:ext uri="{FF2B5EF4-FFF2-40B4-BE49-F238E27FC236}">
                <a16:creationId xmlns:a16="http://schemas.microsoft.com/office/drawing/2014/main" id="{2DB904FA-1F7D-9973-6E7A-08163461F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57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9947" name="AutoShape 18">
            <a:extLst>
              <a:ext uri="{FF2B5EF4-FFF2-40B4-BE49-F238E27FC236}">
                <a16:creationId xmlns:a16="http://schemas.microsoft.com/office/drawing/2014/main" id="{CF7416A8-2BE3-EC0B-6E27-E3E6664CE211}"/>
              </a:ext>
            </a:extLst>
          </p:cNvPr>
          <p:cNvCxnSpPr>
            <a:cxnSpLocks noChangeShapeType="1"/>
            <a:stCxn id="39959" idx="7"/>
            <a:endCxn id="39959" idx="1"/>
          </p:cNvCxnSpPr>
          <p:nvPr/>
        </p:nvCxnSpPr>
        <p:spPr bwMode="auto">
          <a:xfrm rot="-5400000" flipH="1" flipV="1">
            <a:off x="4342606" y="31059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8" name="AutoShape 19">
            <a:extLst>
              <a:ext uri="{FF2B5EF4-FFF2-40B4-BE49-F238E27FC236}">
                <a16:creationId xmlns:a16="http://schemas.microsoft.com/office/drawing/2014/main" id="{C0DD1B59-6978-8DDA-176D-94135B7A85F3}"/>
              </a:ext>
            </a:extLst>
          </p:cNvPr>
          <p:cNvCxnSpPr>
            <a:cxnSpLocks noChangeShapeType="1"/>
            <a:stCxn id="39942" idx="3"/>
            <a:endCxn id="39942" idx="5"/>
          </p:cNvCxnSpPr>
          <p:nvPr/>
        </p:nvCxnSpPr>
        <p:spPr bwMode="auto">
          <a:xfrm rot="16200000" flipH="1">
            <a:off x="4342606" y="5029994"/>
            <a:ext cx="1588" cy="215900"/>
          </a:xfrm>
          <a:prstGeom prst="curvedConnector3">
            <a:avLst>
              <a:gd name="adj1" fmla="val 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AutoShape 20">
            <a:extLst>
              <a:ext uri="{FF2B5EF4-FFF2-40B4-BE49-F238E27FC236}">
                <a16:creationId xmlns:a16="http://schemas.microsoft.com/office/drawing/2014/main" id="{DB4AB0F8-52CC-8026-CBD2-C2595033AB15}"/>
              </a:ext>
            </a:extLst>
          </p:cNvPr>
          <p:cNvCxnSpPr>
            <a:cxnSpLocks noChangeShapeType="1"/>
            <a:stCxn id="39942" idx="7"/>
            <a:endCxn id="39959" idx="6"/>
          </p:cNvCxnSpPr>
          <p:nvPr/>
        </p:nvCxnSpPr>
        <p:spPr bwMode="auto">
          <a:xfrm rot="-5400000">
            <a:off x="3765550" y="4114800"/>
            <a:ext cx="1492250" cy="120650"/>
          </a:xfrm>
          <a:prstGeom prst="curvedConnector4">
            <a:avLst>
              <a:gd name="adj1" fmla="val 10421"/>
              <a:gd name="adj2" fmla="val 2894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0" name="Text Box 22">
            <a:extLst>
              <a:ext uri="{FF2B5EF4-FFF2-40B4-BE49-F238E27FC236}">
                <a16:creationId xmlns:a16="http://schemas.microsoft.com/office/drawing/2014/main" id="{028E6A12-29B5-69EB-1B65-4A4C28CAD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34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39951" name="Text Box 23">
            <a:extLst>
              <a:ext uri="{FF2B5EF4-FFF2-40B4-BE49-F238E27FC236}">
                <a16:creationId xmlns:a16="http://schemas.microsoft.com/office/drawing/2014/main" id="{F557F72A-08DC-5812-72D6-278F3FE9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62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39952" name="Text Box 24">
            <a:extLst>
              <a:ext uri="{FF2B5EF4-FFF2-40B4-BE49-F238E27FC236}">
                <a16:creationId xmlns:a16="http://schemas.microsoft.com/office/drawing/2014/main" id="{1F56309E-7F35-705B-62E9-4463304D5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19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39953" name="Text Box 25">
            <a:extLst>
              <a:ext uri="{FF2B5EF4-FFF2-40B4-BE49-F238E27FC236}">
                <a16:creationId xmlns:a16="http://schemas.microsoft.com/office/drawing/2014/main" id="{B0807B19-F0B9-C44D-46A7-FAEB2FB2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34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39954" name="Text Box 26">
            <a:extLst>
              <a:ext uri="{FF2B5EF4-FFF2-40B4-BE49-F238E27FC236}">
                <a16:creationId xmlns:a16="http://schemas.microsoft.com/office/drawing/2014/main" id="{49ECB885-EC6E-292B-78EF-B462C548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39955" name="Text Box 27">
            <a:extLst>
              <a:ext uri="{FF2B5EF4-FFF2-40B4-BE49-F238E27FC236}">
                <a16:creationId xmlns:a16="http://schemas.microsoft.com/office/drawing/2014/main" id="{84E42BD7-49BA-28D7-D729-E46842EAB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39956" name="Text Box 28">
            <a:extLst>
              <a:ext uri="{FF2B5EF4-FFF2-40B4-BE49-F238E27FC236}">
                <a16:creationId xmlns:a16="http://schemas.microsoft.com/office/drawing/2014/main" id="{F61800E5-24BD-8E5F-8FA3-D78FF4ED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39957" name="Text Box 29">
            <a:extLst>
              <a:ext uri="{FF2B5EF4-FFF2-40B4-BE49-F238E27FC236}">
                <a16:creationId xmlns:a16="http://schemas.microsoft.com/office/drawing/2014/main" id="{90CADD1A-2917-D927-61CA-A338C998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768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sp>
        <p:nvSpPr>
          <p:cNvPr id="39958" name="Text Box 30">
            <a:extLst>
              <a:ext uri="{FF2B5EF4-FFF2-40B4-BE49-F238E27FC236}">
                <a16:creationId xmlns:a16="http://schemas.microsoft.com/office/drawing/2014/main" id="{7FAB9EB2-91E0-2AED-9BC0-DC419756D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D14B5F25-2230-5088-64DF-CF84C8DA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9E27B1-2A19-1C4E-8BCA-CC2F34F964D9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8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8CECD2A-547B-D3DF-0982-05D861A6B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Regular Expressions Directly to DFAs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654DCF9-0D5C-2FB6-1B79-38812C61E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may convert a regular expression into a DFA (without creating a NFA first).</a:t>
            </a:r>
          </a:p>
          <a:p>
            <a:r>
              <a:rPr lang="en-US" altLang="en-US"/>
              <a:t>First we augment the given regular expression by concatenating it with  a special symbol #.</a:t>
            </a:r>
          </a:p>
          <a:p>
            <a:pPr>
              <a:buFontTx/>
              <a:buNone/>
            </a:pPr>
            <a:r>
              <a:rPr lang="en-US" altLang="en-US"/>
              <a:t>		r  </a:t>
            </a:r>
            <a:r>
              <a:rPr lang="en-US" altLang="en-US">
                <a:sym typeface="Wingdings" pitchFamily="2" charset="2"/>
              </a:rPr>
              <a:t>  (r)#   	augmented regular expression</a:t>
            </a:r>
          </a:p>
          <a:p>
            <a:r>
              <a:rPr lang="en-US" altLang="en-US"/>
              <a:t>Then, we create a syntax tree for this augmented regular expression. </a:t>
            </a:r>
          </a:p>
          <a:p>
            <a:r>
              <a:rPr lang="en-US" altLang="en-US"/>
              <a:t>In this syntax tree, all alphabet symbols (plus # and the empty string) in the augmented regular expression will be on the leaves, and all inner nodes will be the operators in that augmented regular expression. </a:t>
            </a:r>
          </a:p>
          <a:p>
            <a:r>
              <a:rPr lang="en-US" altLang="en-US"/>
              <a:t>Then each alphabet symbol (plus #) will  be numbered (position numbers).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891B5223-5F07-30BC-86FB-ABA44320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0C3E1-82EB-8D4C-AB47-78F500B5F6E7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8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D9E9DF5-F5B1-D6B5-F074-7DD936E12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 </a:t>
            </a:r>
            <a:r>
              <a:rPr lang="en-US" altLang="en-US">
                <a:sym typeface="Wingdings" pitchFamily="2" charset="2"/>
              </a:rPr>
              <a:t> DFA (cont.)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39CD67BE-4A65-0641-A1EA-D4924AE8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336675"/>
            <a:ext cx="757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(a|b)</a:t>
            </a:r>
            <a:r>
              <a:rPr lang="en-US" altLang="en-US" baseline="30000"/>
              <a:t> *</a:t>
            </a:r>
            <a:r>
              <a:rPr lang="en-US" altLang="en-US"/>
              <a:t> a   </a:t>
            </a:r>
            <a:r>
              <a:rPr lang="en-US" altLang="en-US">
                <a:sym typeface="Wingdings" pitchFamily="2" charset="2"/>
              </a:rPr>
              <a:t>  </a:t>
            </a:r>
            <a:r>
              <a:rPr lang="en-US" altLang="en-US"/>
              <a:t>(a|b)</a:t>
            </a:r>
            <a:r>
              <a:rPr lang="en-US" altLang="en-US" baseline="30000"/>
              <a:t> *</a:t>
            </a:r>
            <a:r>
              <a:rPr lang="en-US" altLang="en-US"/>
              <a:t> a #	augmented regular expression</a:t>
            </a:r>
            <a:r>
              <a:rPr lang="en-US" altLang="en-US">
                <a:sym typeface="Wingdings" pitchFamily="2" charset="2"/>
              </a:rPr>
              <a:t> </a:t>
            </a:r>
          </a:p>
        </p:txBody>
      </p:sp>
      <p:grpSp>
        <p:nvGrpSpPr>
          <p:cNvPr id="41988" name="Group 26">
            <a:extLst>
              <a:ext uri="{FF2B5EF4-FFF2-40B4-BE49-F238E27FC236}">
                <a16:creationId xmlns:a16="http://schemas.microsoft.com/office/drawing/2014/main" id="{D06086A6-B61C-9D28-90D5-4196E0BBBFC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362200"/>
            <a:ext cx="1962150" cy="2622550"/>
            <a:chOff x="672" y="1488"/>
            <a:chExt cx="1236" cy="1652"/>
          </a:xfrm>
        </p:grpSpPr>
        <p:sp>
          <p:nvSpPr>
            <p:cNvPr id="41990" name="Line 4">
              <a:extLst>
                <a:ext uri="{FF2B5EF4-FFF2-40B4-BE49-F238E27FC236}">
                  <a16:creationId xmlns:a16="http://schemas.microsoft.com/office/drawing/2014/main" id="{D7B8AB4B-2AFB-6075-2362-05DE94F4F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82C970DE-BEAE-F766-018D-3BC9B246A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D7B28FAA-9061-0CE9-981D-7BDADDC86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9E38DB1B-2DB4-6EC8-8BEE-B5A381502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E5D96DD2-282D-DE31-645E-27EDF7E4B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95C726A7-75F2-C66D-4F4B-5379F0FC2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555DE4F2-DD41-A59E-CEA4-7EC93B874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Text Box 13">
              <a:extLst>
                <a:ext uri="{FF2B5EF4-FFF2-40B4-BE49-F238E27FC236}">
                  <a16:creationId xmlns:a16="http://schemas.microsoft.com/office/drawing/2014/main" id="{DE722D2D-181F-1D0D-7B4D-7804FBDDA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88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</a:t>
              </a:r>
              <a:endParaRPr lang="en-US" altLang="en-US" sz="1600"/>
            </a:p>
          </p:txBody>
        </p:sp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B3CC62EA-1730-CE92-93F7-8535A7609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64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*</a:t>
              </a:r>
              <a:endParaRPr lang="en-US" altLang="en-US" sz="1600"/>
            </a:p>
          </p:txBody>
        </p:sp>
        <p:sp>
          <p:nvSpPr>
            <p:cNvPr id="41999" name="Text Box 15">
              <a:extLst>
                <a:ext uri="{FF2B5EF4-FFF2-40B4-BE49-F238E27FC236}">
                  <a16:creationId xmlns:a16="http://schemas.microsoft.com/office/drawing/2014/main" id="{302237ED-28B8-497B-026A-5B3B156E9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76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</a:t>
              </a:r>
              <a:endParaRPr lang="en-US" altLang="en-US" sz="1600"/>
            </a:p>
          </p:txBody>
        </p:sp>
        <p:sp>
          <p:nvSpPr>
            <p:cNvPr id="42000" name="Text Box 16">
              <a:extLst>
                <a:ext uri="{FF2B5EF4-FFF2-40B4-BE49-F238E27FC236}">
                  <a16:creationId xmlns:a16="http://schemas.microsoft.com/office/drawing/2014/main" id="{DC217E64-FA11-E95A-EAE1-102D7D2A2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 |</a:t>
              </a:r>
              <a:endParaRPr lang="en-US" altLang="en-US" sz="1600"/>
            </a:p>
          </p:txBody>
        </p:sp>
        <p:sp>
          <p:nvSpPr>
            <p:cNvPr id="42001" name="Text Box 17">
              <a:extLst>
                <a:ext uri="{FF2B5EF4-FFF2-40B4-BE49-F238E27FC236}">
                  <a16:creationId xmlns:a16="http://schemas.microsoft.com/office/drawing/2014/main" id="{0994842D-A151-C2C4-4F58-80E719294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36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b</a:t>
              </a:r>
              <a:endParaRPr lang="en-US" altLang="en-US" sz="1600"/>
            </a:p>
          </p:txBody>
        </p:sp>
        <p:sp>
          <p:nvSpPr>
            <p:cNvPr id="42002" name="Text Box 18">
              <a:extLst>
                <a:ext uri="{FF2B5EF4-FFF2-40B4-BE49-F238E27FC236}">
                  <a16:creationId xmlns:a16="http://schemas.microsoft.com/office/drawing/2014/main" id="{8766D902-492C-EC9C-1911-EF2AB5EB9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64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a</a:t>
              </a:r>
              <a:endParaRPr lang="en-US" altLang="en-US" sz="1600"/>
            </a:p>
          </p:txBody>
        </p:sp>
        <p:sp>
          <p:nvSpPr>
            <p:cNvPr id="42003" name="Text Box 19">
              <a:extLst>
                <a:ext uri="{FF2B5EF4-FFF2-40B4-BE49-F238E27FC236}">
                  <a16:creationId xmlns:a16="http://schemas.microsoft.com/office/drawing/2014/main" id="{7C828DBF-0C7B-5316-0FFD-C6CE8105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#</a:t>
              </a:r>
              <a:endParaRPr lang="en-US" altLang="en-US" sz="1600"/>
            </a:p>
          </p:txBody>
        </p:sp>
        <p:sp>
          <p:nvSpPr>
            <p:cNvPr id="42004" name="Text Box 20">
              <a:extLst>
                <a:ext uri="{FF2B5EF4-FFF2-40B4-BE49-F238E27FC236}">
                  <a16:creationId xmlns:a16="http://schemas.microsoft.com/office/drawing/2014/main" id="{B9204963-32C8-A389-7ACC-4D324C01F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1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ym typeface="Symbol" pitchFamily="2" charset="2"/>
                </a:rPr>
                <a:t>a</a:t>
              </a:r>
              <a:endParaRPr lang="en-US" altLang="en-US" sz="1600"/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2709B68F-13CD-EDA5-0B8F-E59A697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92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42006" name="Text Box 22">
              <a:extLst>
                <a:ext uri="{FF2B5EF4-FFF2-40B4-BE49-F238E27FC236}">
                  <a16:creationId xmlns:a16="http://schemas.microsoft.com/office/drawing/2014/main" id="{8783829A-959B-9C02-F7AE-BCA6F08B3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92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4</a:t>
              </a:r>
            </a:p>
          </p:txBody>
        </p:sp>
        <p:sp>
          <p:nvSpPr>
            <p:cNvPr id="42007" name="Text Box 23">
              <a:extLst>
                <a:ext uri="{FF2B5EF4-FFF2-40B4-BE49-F238E27FC236}">
                  <a16:creationId xmlns:a16="http://schemas.microsoft.com/office/drawing/2014/main" id="{5C407CAB-878C-FBE9-D702-49ACE4C58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3</a:t>
              </a:r>
            </a:p>
          </p:txBody>
        </p:sp>
        <p:sp>
          <p:nvSpPr>
            <p:cNvPr id="42008" name="Text Box 24">
              <a:extLst>
                <a:ext uri="{FF2B5EF4-FFF2-40B4-BE49-F238E27FC236}">
                  <a16:creationId xmlns:a16="http://schemas.microsoft.com/office/drawing/2014/main" id="{7741D943-7DE7-FF83-5F9C-DE9761A65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2</a:t>
              </a:r>
            </a:p>
          </p:txBody>
        </p:sp>
      </p:grpSp>
      <p:sp>
        <p:nvSpPr>
          <p:cNvPr id="41989" name="Text Box 25">
            <a:extLst>
              <a:ext uri="{FF2B5EF4-FFF2-40B4-BE49-F238E27FC236}">
                <a16:creationId xmlns:a16="http://schemas.microsoft.com/office/drawing/2014/main" id="{8C59DB2F-BFAD-3CB4-B833-A2F4F6D6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403475"/>
            <a:ext cx="492601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Syntax tree of   (a|b)</a:t>
            </a:r>
            <a:r>
              <a:rPr lang="en-US" altLang="en-US" baseline="30000"/>
              <a:t> *</a:t>
            </a:r>
            <a:r>
              <a:rPr lang="en-US" altLang="en-US"/>
              <a:t> a #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  each symbol is numbered (positions)</a:t>
            </a:r>
          </a:p>
          <a:p>
            <a:pPr>
              <a:spcBef>
                <a:spcPct val="0"/>
              </a:spcBef>
            </a:pPr>
            <a:r>
              <a:rPr lang="en-US" altLang="en-US"/>
              <a:t>  each symbol is at a leave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  inner nodes are operators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1BAE8B7E-1131-3671-85D8-847C0AF7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016B21-C096-FC4A-9F19-165D656CF952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8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8719ADC-A914-B23E-B530-B5B98446A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followpos</a:t>
            </a:r>
            <a:endParaRPr lang="en-US" altLang="en-US">
              <a:sym typeface="Wingdings" pitchFamily="2" charset="2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96256B01-4E83-7C6F-8CFF-E22F7136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260475"/>
            <a:ext cx="8415338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Then we define  the function </a:t>
            </a:r>
            <a:r>
              <a:rPr lang="en-US" altLang="en-US" b="1"/>
              <a:t>followpos</a:t>
            </a:r>
            <a:r>
              <a:rPr lang="en-US" altLang="en-US"/>
              <a:t> for the positions (positions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assigned to leaves).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followpos(i)</a:t>
            </a:r>
            <a:r>
              <a:rPr lang="en-US" altLang="en-US"/>
              <a:t>  --  is the set of positions which can follow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		  the position i in the strings generated 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		  the augmented regular expression.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For example,     ( a | b)</a:t>
            </a:r>
            <a:r>
              <a:rPr lang="en-US" altLang="en-US" baseline="30000"/>
              <a:t> *</a:t>
            </a:r>
            <a:r>
              <a:rPr lang="en-US" altLang="en-US"/>
              <a:t> a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	     </a:t>
            </a:r>
            <a:r>
              <a:rPr lang="en-US" altLang="en-US" sz="1800"/>
              <a:t>1   2       3  4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/>
              <a:t>followpos(1) = {1,2,3}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followpos(2) = {1,2,3}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followpos(3) =	 {4}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followpos(4) = {}</a:t>
            </a:r>
            <a:endParaRPr lang="en-US" altLang="en-US" sz="1800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0AE4A26-8484-834B-B8B6-67EADA7A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76800"/>
            <a:ext cx="340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followpos is just defined for leaves,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it is not defined for inner nodes.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9F5404A-BDE0-3973-AE78-0C57A41C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4ACF7-BBE0-3B41-AEEC-8B2DF338915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8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FEDAF1E-38F2-0C0C-B66B-D6CD39994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firstpos, lastpos, nullable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5337165-1F4B-188B-D935-B8E81195A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evaluate followpos, we need three more functions to be defined for the nodes (not just for leaves) of the syntax tree.</a:t>
            </a:r>
          </a:p>
          <a:p>
            <a:endParaRPr lang="en-US" altLang="en-US"/>
          </a:p>
          <a:p>
            <a:r>
              <a:rPr lang="en-US" altLang="en-US" b="1"/>
              <a:t>firstpos(n)</a:t>
            </a:r>
            <a:r>
              <a:rPr lang="en-US" altLang="en-US"/>
              <a:t>  --  the set of the positions of the </a:t>
            </a:r>
            <a:r>
              <a:rPr lang="en-US" altLang="en-US" b="1"/>
              <a:t>first</a:t>
            </a:r>
            <a:r>
              <a:rPr lang="en-US" altLang="en-US"/>
              <a:t> symbols of strings 			     generated by the sub-expression rooted by n.</a:t>
            </a:r>
          </a:p>
          <a:p>
            <a:endParaRPr lang="en-US" altLang="en-US"/>
          </a:p>
          <a:p>
            <a:r>
              <a:rPr lang="en-US" altLang="en-US" b="1"/>
              <a:t>lastpos(n)</a:t>
            </a:r>
            <a:r>
              <a:rPr lang="en-US" altLang="en-US"/>
              <a:t>  --   the set of the positions of the </a:t>
            </a:r>
            <a:r>
              <a:rPr lang="en-US" altLang="en-US" b="1"/>
              <a:t>last</a:t>
            </a:r>
            <a:r>
              <a:rPr lang="en-US" altLang="en-US"/>
              <a:t> symbols of strings 			     generated by the sub-expression rooted by n.</a:t>
            </a:r>
          </a:p>
          <a:p>
            <a:endParaRPr lang="en-US" altLang="en-US"/>
          </a:p>
          <a:p>
            <a:r>
              <a:rPr lang="en-US" altLang="en-US" b="1"/>
              <a:t>nullable(n)</a:t>
            </a:r>
            <a:r>
              <a:rPr lang="en-US" altLang="en-US"/>
              <a:t>  --  </a:t>
            </a:r>
            <a:r>
              <a:rPr lang="en-US" altLang="en-US" i="1"/>
              <a:t>true</a:t>
            </a:r>
            <a:r>
              <a:rPr lang="en-US" altLang="en-US"/>
              <a:t>   if the empty string is a member of strings 			                  generated by the sub-expression rooted by n                        		      </a:t>
            </a:r>
            <a:r>
              <a:rPr lang="en-US" altLang="en-US" i="1"/>
              <a:t>false</a:t>
            </a:r>
            <a:r>
              <a:rPr lang="en-US" altLang="en-US"/>
              <a:t>  otherwise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3D4258EB-DCCF-82DC-5C4E-8F85F26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855C0-C024-1D41-A813-B32F8D273D75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8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97F59A5-011A-B2E6-6573-03935094D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evaluate  firstpos, lastpos, nullable</a:t>
            </a:r>
          </a:p>
        </p:txBody>
      </p:sp>
      <p:graphicFrame>
        <p:nvGraphicFramePr>
          <p:cNvPr id="289925" name="Group 133">
            <a:extLst>
              <a:ext uri="{FF2B5EF4-FFF2-40B4-BE49-F238E27FC236}">
                <a16:creationId xmlns:a16="http://schemas.microsoft.com/office/drawing/2014/main" id="{8ECA22BB-956C-CA42-7F3C-276B2D41301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143000"/>
          <a:ext cx="9296400" cy="4395788"/>
        </p:xfrm>
        <a:graphic>
          <a:graphicData uri="http://schemas.openxmlformats.org/drawingml/2006/table">
            <a:tbl>
              <a:tblPr/>
              <a:tblGrid>
                <a:gridCol w="170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nullable(n)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firstpos(n)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lastpos(n)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leaf labeled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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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leaf labeled with position i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{i}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{i}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|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       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nullable(c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or nullable(c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firstpos(c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 firstpos(c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 lastpos(c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       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nullable(c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and nullable(c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if (nullable(c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firstpos(c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 firstpos(c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else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firstpos(c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if (nullable(c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lastpos(c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 lastpos(c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else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*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firstpos(c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lastpos(c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96" name="Line 79">
            <a:extLst>
              <a:ext uri="{FF2B5EF4-FFF2-40B4-BE49-F238E27FC236}">
                <a16:creationId xmlns:a16="http://schemas.microsoft.com/office/drawing/2014/main" id="{E86CDCC4-5E9A-F210-FF3C-1D1C7A7A6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80">
            <a:extLst>
              <a:ext uri="{FF2B5EF4-FFF2-40B4-BE49-F238E27FC236}">
                <a16:creationId xmlns:a16="http://schemas.microsoft.com/office/drawing/2014/main" id="{D5E1A112-AF41-7930-7C56-7B4F6F027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85">
            <a:extLst>
              <a:ext uri="{FF2B5EF4-FFF2-40B4-BE49-F238E27FC236}">
                <a16:creationId xmlns:a16="http://schemas.microsoft.com/office/drawing/2014/main" id="{1B71FE4C-5302-9CA5-4BE1-833CFF5B2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038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86">
            <a:extLst>
              <a:ext uri="{FF2B5EF4-FFF2-40B4-BE49-F238E27FC236}">
                <a16:creationId xmlns:a16="http://schemas.microsoft.com/office/drawing/2014/main" id="{DA28F588-7A63-12CD-F534-94F96694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38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125">
            <a:extLst>
              <a:ext uri="{FF2B5EF4-FFF2-40B4-BE49-F238E27FC236}">
                <a16:creationId xmlns:a16="http://schemas.microsoft.com/office/drawing/2014/main" id="{7FFE9BE2-C2FF-E26E-BD30-35CBC7E78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CF267656-9B7E-B93F-2B51-19B62A3B4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Token, Patterns and Lexemes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7A61744E-986B-7F9E-70AF-BF3A492E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3503613" cy="5029200"/>
          </a:xfrm>
        </p:spPr>
        <p:txBody>
          <a:bodyPr/>
          <a:lstStyle/>
          <a:p>
            <a:r>
              <a:rPr lang="en-US" altLang="en-US"/>
              <a:t>A token is a set of string over the source alphabet</a:t>
            </a:r>
          </a:p>
          <a:p>
            <a:r>
              <a:rPr lang="en-US" altLang="en-US"/>
              <a:t>A pattern is a rule that describes that set.</a:t>
            </a:r>
          </a:p>
          <a:p>
            <a:r>
              <a:rPr lang="en-US" altLang="en-US"/>
              <a:t>A lexemes is a sequence of characters matching that pattern.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Ex: float  pi = 3.14</a:t>
            </a:r>
          </a:p>
          <a:p>
            <a:pPr lvl="1"/>
            <a:r>
              <a:rPr lang="en-US" altLang="en-US"/>
              <a:t>The substring pi is a lexeme for the token identifier</a:t>
            </a:r>
          </a:p>
          <a:p>
            <a:pPr lvl="1"/>
            <a:endParaRPr lang="en-US" altLang="en-US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6A5A3BE-3CA1-6705-66D2-9F48905B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37A6A-CCB1-CD40-8914-33C2434F12CC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800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2127BCD8-6F8D-E62F-A36E-33C7B704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781175"/>
            <a:ext cx="6021387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4C7ECA41-55E6-B9D3-F50E-5277BD14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79677-77B4-5E46-A699-DF8CB3B7AFDB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800"/>
          </a:p>
        </p:txBody>
      </p:sp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85939F69-604D-26E4-7D74-D8F07B110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evaluate  followpos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738AF373-D1CB-5915-943D-F31F939CA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/>
              <a:t>Two-rules define the function followpos:</a:t>
            </a:r>
          </a:p>
          <a:p>
            <a:pPr marL="457200" indent="-457200"/>
            <a:endParaRPr lang="en-US" altLang="en-US"/>
          </a:p>
          <a:p>
            <a:pPr marL="457200" indent="-457200">
              <a:buFontTx/>
              <a:buAutoNum type="arabicPeriod"/>
            </a:pPr>
            <a:r>
              <a:rPr lang="en-US" altLang="en-US"/>
              <a:t>If </a:t>
            </a:r>
            <a:r>
              <a:rPr lang="en-US" altLang="en-US" b="1"/>
              <a:t>n</a:t>
            </a:r>
            <a:r>
              <a:rPr lang="en-US" altLang="en-US"/>
              <a:t> is concatenation-node with left child c</a:t>
            </a:r>
            <a:r>
              <a:rPr lang="en-US" altLang="en-US" baseline="-25000"/>
              <a:t>1</a:t>
            </a:r>
            <a:r>
              <a:rPr lang="en-US" altLang="en-US"/>
              <a:t> and right child c</a:t>
            </a:r>
            <a:r>
              <a:rPr lang="en-US" altLang="en-US" baseline="-25000"/>
              <a:t>2</a:t>
            </a:r>
            <a:r>
              <a:rPr lang="en-US" altLang="en-US"/>
              <a:t>,             and </a:t>
            </a:r>
            <a:r>
              <a:rPr lang="en-US" altLang="en-US" b="1"/>
              <a:t>i</a:t>
            </a:r>
            <a:r>
              <a:rPr lang="en-US" altLang="en-US"/>
              <a:t> is a position in </a:t>
            </a:r>
            <a:r>
              <a:rPr lang="en-US" altLang="en-US" b="1"/>
              <a:t>lastpos(c</a:t>
            </a:r>
            <a:r>
              <a:rPr lang="en-US" altLang="en-US" b="1" baseline="-25000"/>
              <a:t>1</a:t>
            </a:r>
            <a:r>
              <a:rPr lang="en-US" altLang="en-US" b="1"/>
              <a:t>)</a:t>
            </a:r>
            <a:r>
              <a:rPr lang="en-US" altLang="en-US"/>
              <a:t>, then all positions in </a:t>
            </a:r>
            <a:r>
              <a:rPr lang="en-US" altLang="en-US" b="1"/>
              <a:t>firstpos(c</a:t>
            </a:r>
            <a:r>
              <a:rPr lang="en-US" altLang="en-US" b="1" baseline="-25000"/>
              <a:t>2</a:t>
            </a:r>
            <a:r>
              <a:rPr lang="en-US" altLang="en-US" b="1"/>
              <a:t>)</a:t>
            </a:r>
            <a:r>
              <a:rPr lang="en-US" altLang="en-US"/>
              <a:t> are in </a:t>
            </a:r>
            <a:r>
              <a:rPr lang="en-US" altLang="en-US" b="1"/>
              <a:t>followpos(i)</a:t>
            </a:r>
            <a:r>
              <a:rPr lang="en-US" altLang="en-US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If </a:t>
            </a:r>
            <a:r>
              <a:rPr lang="en-US" altLang="en-US" b="1"/>
              <a:t>n</a:t>
            </a:r>
            <a:r>
              <a:rPr lang="en-US" altLang="en-US"/>
              <a:t> is a star-node, and </a:t>
            </a:r>
            <a:r>
              <a:rPr lang="en-US" altLang="en-US" b="1"/>
              <a:t>i</a:t>
            </a:r>
            <a:r>
              <a:rPr lang="en-US" altLang="en-US"/>
              <a:t> is a position in </a:t>
            </a:r>
            <a:r>
              <a:rPr lang="en-US" altLang="en-US" b="1"/>
              <a:t>lastpos(n),</a:t>
            </a:r>
            <a:r>
              <a:rPr lang="en-US" altLang="en-US"/>
              <a:t> then all positions in </a:t>
            </a:r>
            <a:r>
              <a:rPr lang="en-US" altLang="en-US" b="1"/>
              <a:t>firstpos(n)</a:t>
            </a:r>
            <a:r>
              <a:rPr lang="en-US" altLang="en-US"/>
              <a:t> are in </a:t>
            </a:r>
            <a:r>
              <a:rPr lang="en-US" altLang="en-US" b="1"/>
              <a:t>followpos(i)</a:t>
            </a:r>
            <a:r>
              <a:rPr lang="en-US" altLang="en-US"/>
              <a:t>.</a:t>
            </a:r>
          </a:p>
          <a:p>
            <a:pPr marL="457200" indent="-457200">
              <a:buFontTx/>
              <a:buAutoNum type="arabicPeriod"/>
            </a:pPr>
            <a:endParaRPr lang="en-US" altLang="en-US"/>
          </a:p>
          <a:p>
            <a:pPr marL="457200" indent="-457200"/>
            <a:r>
              <a:rPr lang="en-US" altLang="en-US"/>
              <a:t>If firstpos and lastpos have been computed for each node, followpos   of each position can be computed by making one depth-first traversal of the syntax tree.</a:t>
            </a:r>
          </a:p>
          <a:p>
            <a:pPr marL="457200" indent="-457200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ADF90338-7597-C48D-539A-F6A78369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BF828-B7BA-C847-9B49-EE1AFBE2A91C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8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B60C97D-AD2D-13D8-5B72-4AAA74CD5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-- </a:t>
            </a:r>
            <a:r>
              <a:rPr lang="en-US" altLang="en-US" b="0">
                <a:solidFill>
                  <a:schemeClr val="tx1"/>
                </a:solidFill>
              </a:rPr>
              <a:t>( a | b)</a:t>
            </a:r>
            <a:r>
              <a:rPr lang="en-US" altLang="en-US" b="0" baseline="30000">
                <a:solidFill>
                  <a:schemeClr val="tx1"/>
                </a:solidFill>
              </a:rPr>
              <a:t> *</a:t>
            </a:r>
            <a:r>
              <a:rPr lang="en-US" altLang="en-US" b="0">
                <a:solidFill>
                  <a:schemeClr val="tx1"/>
                </a:solidFill>
              </a:rPr>
              <a:t> a  #</a:t>
            </a:r>
            <a:endParaRPr lang="en-US" altLang="en-US" sz="2400" b="0">
              <a:solidFill>
                <a:schemeClr val="tx1"/>
              </a:solidFill>
            </a:endParaRPr>
          </a:p>
        </p:txBody>
      </p:sp>
      <p:grpSp>
        <p:nvGrpSpPr>
          <p:cNvPr id="47107" name="Group 39">
            <a:extLst>
              <a:ext uri="{FF2B5EF4-FFF2-40B4-BE49-F238E27FC236}">
                <a16:creationId xmlns:a16="http://schemas.microsoft.com/office/drawing/2014/main" id="{1201B371-3DB9-C27C-C4AE-820A6BE3A2A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71600"/>
            <a:ext cx="2689225" cy="2622550"/>
            <a:chOff x="768" y="1104"/>
            <a:chExt cx="1694" cy="1652"/>
          </a:xfrm>
        </p:grpSpPr>
        <p:grpSp>
          <p:nvGrpSpPr>
            <p:cNvPr id="47111" name="Group 3">
              <a:extLst>
                <a:ext uri="{FF2B5EF4-FFF2-40B4-BE49-F238E27FC236}">
                  <a16:creationId xmlns:a16="http://schemas.microsoft.com/office/drawing/2014/main" id="{C901A520-CC9E-8346-439D-9763F9D95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104"/>
              <a:ext cx="1236" cy="1652"/>
              <a:chOff x="672" y="1488"/>
              <a:chExt cx="1236" cy="1652"/>
            </a:xfrm>
          </p:grpSpPr>
          <p:sp>
            <p:nvSpPr>
              <p:cNvPr id="47128" name="Line 4">
                <a:extLst>
                  <a:ext uri="{FF2B5EF4-FFF2-40B4-BE49-F238E27FC236}">
                    <a16:creationId xmlns:a16="http://schemas.microsoft.com/office/drawing/2014/main" id="{2C881543-2BF2-C34C-9343-163AFFC00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9" name="Line 5">
                <a:extLst>
                  <a:ext uri="{FF2B5EF4-FFF2-40B4-BE49-F238E27FC236}">
                    <a16:creationId xmlns:a16="http://schemas.microsoft.com/office/drawing/2014/main" id="{92A41B28-5BA4-0334-A4F0-D6488BD33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0" name="Line 6">
                <a:extLst>
                  <a:ext uri="{FF2B5EF4-FFF2-40B4-BE49-F238E27FC236}">
                    <a16:creationId xmlns:a16="http://schemas.microsoft.com/office/drawing/2014/main" id="{01AD0F59-DDCE-A233-A43A-0C0036AF7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Line 7">
                <a:extLst>
                  <a:ext uri="{FF2B5EF4-FFF2-40B4-BE49-F238E27FC236}">
                    <a16:creationId xmlns:a16="http://schemas.microsoft.com/office/drawing/2014/main" id="{DFDAD20E-7C7F-B4EE-E7C3-4BFEC2AA6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2" name="Line 8">
                <a:extLst>
                  <a:ext uri="{FF2B5EF4-FFF2-40B4-BE49-F238E27FC236}">
                    <a16:creationId xmlns:a16="http://schemas.microsoft.com/office/drawing/2014/main" id="{CFA8CE6B-C984-D8D2-E8DD-41F80F24C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3" name="Line 9">
                <a:extLst>
                  <a:ext uri="{FF2B5EF4-FFF2-40B4-BE49-F238E27FC236}">
                    <a16:creationId xmlns:a16="http://schemas.microsoft.com/office/drawing/2014/main" id="{68BCA32F-A29E-C6DE-13F2-CD4D0F7C8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8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4" name="Line 10">
                <a:extLst>
                  <a:ext uri="{FF2B5EF4-FFF2-40B4-BE49-F238E27FC236}">
                    <a16:creationId xmlns:a16="http://schemas.microsoft.com/office/drawing/2014/main" id="{5BDA4918-6D72-CA75-B4F5-29A3DEEC5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Text Box 11">
                <a:extLst>
                  <a:ext uri="{FF2B5EF4-FFF2-40B4-BE49-F238E27FC236}">
                    <a16:creationId xmlns:a16="http://schemas.microsoft.com/office/drawing/2014/main" id="{08BAD02F-4449-A87B-A3D2-951D7FB0AC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</a:t>
                </a:r>
                <a:endParaRPr lang="en-US" altLang="en-US" sz="1600"/>
              </a:p>
            </p:txBody>
          </p:sp>
          <p:sp>
            <p:nvSpPr>
              <p:cNvPr id="47136" name="Text Box 12">
                <a:extLst>
                  <a:ext uri="{FF2B5EF4-FFF2-40B4-BE49-F238E27FC236}">
                    <a16:creationId xmlns:a16="http://schemas.microsoft.com/office/drawing/2014/main" id="{5195EB1E-2B9F-C031-0327-F39162C87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*</a:t>
                </a:r>
                <a:endParaRPr lang="en-US" altLang="en-US" sz="1600"/>
              </a:p>
            </p:txBody>
          </p:sp>
          <p:sp>
            <p:nvSpPr>
              <p:cNvPr id="47137" name="Text Box 13">
                <a:extLst>
                  <a:ext uri="{FF2B5EF4-FFF2-40B4-BE49-F238E27FC236}">
                    <a16:creationId xmlns:a16="http://schemas.microsoft.com/office/drawing/2014/main" id="{19711B06-7175-9F30-3CFE-B41A742D60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</a:t>
                </a:r>
                <a:endParaRPr lang="en-US" altLang="en-US" sz="1600"/>
              </a:p>
            </p:txBody>
          </p:sp>
          <p:sp>
            <p:nvSpPr>
              <p:cNvPr id="47138" name="Text Box 14">
                <a:extLst>
                  <a:ext uri="{FF2B5EF4-FFF2-40B4-BE49-F238E27FC236}">
                    <a16:creationId xmlns:a16="http://schemas.microsoft.com/office/drawing/2014/main" id="{8CF508C0-E7FD-8380-49E3-0AC6D37FF6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 |</a:t>
                </a:r>
                <a:endParaRPr lang="en-US" altLang="en-US" sz="1600"/>
              </a:p>
            </p:txBody>
          </p:sp>
          <p:sp>
            <p:nvSpPr>
              <p:cNvPr id="47139" name="Text Box 15">
                <a:extLst>
                  <a:ext uri="{FF2B5EF4-FFF2-40B4-BE49-F238E27FC236}">
                    <a16:creationId xmlns:a16="http://schemas.microsoft.com/office/drawing/2014/main" id="{02A3E649-FABC-4C51-ED9C-CB4D990AB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b</a:t>
                </a:r>
                <a:endParaRPr lang="en-US" altLang="en-US" sz="1600"/>
              </a:p>
            </p:txBody>
          </p:sp>
          <p:sp>
            <p:nvSpPr>
              <p:cNvPr id="47140" name="Text Box 16">
                <a:extLst>
                  <a:ext uri="{FF2B5EF4-FFF2-40B4-BE49-F238E27FC236}">
                    <a16:creationId xmlns:a16="http://schemas.microsoft.com/office/drawing/2014/main" id="{35804221-9DC1-C085-FE70-4014D2A24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064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a</a:t>
                </a:r>
                <a:endParaRPr lang="en-US" altLang="en-US" sz="1600"/>
              </a:p>
            </p:txBody>
          </p:sp>
          <p:sp>
            <p:nvSpPr>
              <p:cNvPr id="47141" name="Text Box 17">
                <a:extLst>
                  <a:ext uri="{FF2B5EF4-FFF2-40B4-BE49-F238E27FC236}">
                    <a16:creationId xmlns:a16="http://schemas.microsoft.com/office/drawing/2014/main" id="{38B9D5E8-42DB-8B40-2692-DACF66793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#</a:t>
                </a:r>
                <a:endParaRPr lang="en-US" altLang="en-US" sz="1600"/>
              </a:p>
            </p:txBody>
          </p:sp>
          <p:sp>
            <p:nvSpPr>
              <p:cNvPr id="47142" name="Text Box 18">
                <a:extLst>
                  <a:ext uri="{FF2B5EF4-FFF2-40B4-BE49-F238E27FC236}">
                    <a16:creationId xmlns:a16="http://schemas.microsoft.com/office/drawing/2014/main" id="{D251577E-9243-ECCD-543A-D8E594BAC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736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ym typeface="Symbol" pitchFamily="2" charset="2"/>
                  </a:rPr>
                  <a:t>a</a:t>
                </a:r>
                <a:endParaRPr lang="en-US" altLang="en-US" sz="1600"/>
              </a:p>
            </p:txBody>
          </p:sp>
          <p:sp>
            <p:nvSpPr>
              <p:cNvPr id="47143" name="Text Box 19">
                <a:extLst>
                  <a:ext uri="{FF2B5EF4-FFF2-40B4-BE49-F238E27FC236}">
                    <a16:creationId xmlns:a16="http://schemas.microsoft.com/office/drawing/2014/main" id="{D055D3E6-4827-E6BE-BE50-EBD25D074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92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1</a:t>
                </a:r>
              </a:p>
            </p:txBody>
          </p:sp>
          <p:sp>
            <p:nvSpPr>
              <p:cNvPr id="47144" name="Text Box 20">
                <a:extLst>
                  <a:ext uri="{FF2B5EF4-FFF2-40B4-BE49-F238E27FC236}">
                    <a16:creationId xmlns:a16="http://schemas.microsoft.com/office/drawing/2014/main" id="{7BC10179-B8E6-86DC-C2ED-9D452C61E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92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4</a:t>
                </a:r>
              </a:p>
            </p:txBody>
          </p:sp>
          <p:sp>
            <p:nvSpPr>
              <p:cNvPr id="47145" name="Text Box 21">
                <a:extLst>
                  <a:ext uri="{FF2B5EF4-FFF2-40B4-BE49-F238E27FC236}">
                    <a16:creationId xmlns:a16="http://schemas.microsoft.com/office/drawing/2014/main" id="{6ECB054E-DDB2-9D23-32D3-289AD15C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3</a:t>
                </a:r>
              </a:p>
            </p:txBody>
          </p:sp>
          <p:sp>
            <p:nvSpPr>
              <p:cNvPr id="47146" name="Text Box 22">
                <a:extLst>
                  <a:ext uri="{FF2B5EF4-FFF2-40B4-BE49-F238E27FC236}">
                    <a16:creationId xmlns:a16="http://schemas.microsoft.com/office/drawing/2014/main" id="{333D34D7-6D36-E609-F69C-AAB5454AEA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2</a:t>
                </a:r>
              </a:p>
            </p:txBody>
          </p:sp>
        </p:grpSp>
        <p:sp>
          <p:nvSpPr>
            <p:cNvPr id="47112" name="Text Box 23">
              <a:extLst>
                <a:ext uri="{FF2B5EF4-FFF2-40B4-BE49-F238E27FC236}">
                  <a16:creationId xmlns:a16="http://schemas.microsoft.com/office/drawing/2014/main" id="{B4C636D2-4B1B-9BC7-1EEE-EF3BA8205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35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{1}</a:t>
              </a:r>
            </a:p>
          </p:txBody>
        </p:sp>
        <p:sp>
          <p:nvSpPr>
            <p:cNvPr id="47113" name="Text Box 24">
              <a:extLst>
                <a:ext uri="{FF2B5EF4-FFF2-40B4-BE49-F238E27FC236}">
                  <a16:creationId xmlns:a16="http://schemas.microsoft.com/office/drawing/2014/main" id="{FA48A728-140E-4B80-5F2F-D1F9DF8B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5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{1}</a:t>
              </a:r>
            </a:p>
          </p:txBody>
        </p:sp>
        <p:sp>
          <p:nvSpPr>
            <p:cNvPr id="47114" name="Text Box 25">
              <a:extLst>
                <a:ext uri="{FF2B5EF4-FFF2-40B4-BE49-F238E27FC236}">
                  <a16:creationId xmlns:a16="http://schemas.microsoft.com/office/drawing/2014/main" id="{5BA4300C-DCDB-E62E-0218-0103D61AF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1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{1,2,3}</a:t>
              </a:r>
            </a:p>
          </p:txBody>
        </p:sp>
        <p:sp>
          <p:nvSpPr>
            <p:cNvPr id="47115" name="Text Box 26">
              <a:extLst>
                <a:ext uri="{FF2B5EF4-FFF2-40B4-BE49-F238E27FC236}">
                  <a16:creationId xmlns:a16="http://schemas.microsoft.com/office/drawing/2014/main" id="{CFE88B5B-C8E6-EC26-957A-01CC14213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68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{3}</a:t>
              </a:r>
            </a:p>
          </p:txBody>
        </p:sp>
        <p:sp>
          <p:nvSpPr>
            <p:cNvPr id="47116" name="Text Box 27">
              <a:extLst>
                <a:ext uri="{FF2B5EF4-FFF2-40B4-BE49-F238E27FC236}">
                  <a16:creationId xmlns:a16="http://schemas.microsoft.com/office/drawing/2014/main" id="{6E95EF36-00D7-FAE7-02E3-F659F3A7A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2"/>
              <a:ext cx="4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{1,2,3}</a:t>
              </a:r>
            </a:p>
          </p:txBody>
        </p:sp>
        <p:sp>
          <p:nvSpPr>
            <p:cNvPr id="47117" name="Text Box 28">
              <a:extLst>
                <a:ext uri="{FF2B5EF4-FFF2-40B4-BE49-F238E27FC236}">
                  <a16:creationId xmlns:a16="http://schemas.microsoft.com/office/drawing/2014/main" id="{A920C47C-F9C1-CE62-5553-42786B8B9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3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{1,2}</a:t>
              </a:r>
            </a:p>
          </p:txBody>
        </p:sp>
        <p:sp>
          <p:nvSpPr>
            <p:cNvPr id="47118" name="Text Box 29">
              <a:extLst>
                <a:ext uri="{FF2B5EF4-FFF2-40B4-BE49-F238E27FC236}">
                  <a16:creationId xmlns:a16="http://schemas.microsoft.com/office/drawing/2014/main" id="{C9CD5805-EBC4-998A-4C52-87F03F296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4"/>
              <a:ext cx="3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{1,2}</a:t>
              </a:r>
            </a:p>
          </p:txBody>
        </p:sp>
        <p:sp>
          <p:nvSpPr>
            <p:cNvPr id="47119" name="Text Box 30">
              <a:extLst>
                <a:ext uri="{FF2B5EF4-FFF2-40B4-BE49-F238E27FC236}">
                  <a16:creationId xmlns:a16="http://schemas.microsoft.com/office/drawing/2014/main" id="{125CAB40-0FE5-8B66-6F50-B0B611277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{2}</a:t>
              </a:r>
            </a:p>
          </p:txBody>
        </p:sp>
        <p:sp>
          <p:nvSpPr>
            <p:cNvPr id="47120" name="Text Box 31">
              <a:extLst>
                <a:ext uri="{FF2B5EF4-FFF2-40B4-BE49-F238E27FC236}">
                  <a16:creationId xmlns:a16="http://schemas.microsoft.com/office/drawing/2014/main" id="{5C036596-6292-33D8-1778-CAC7821D1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9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0066"/>
                  </a:solidFill>
                </a:rPr>
                <a:t>{4}</a:t>
              </a:r>
            </a:p>
          </p:txBody>
        </p:sp>
        <p:sp>
          <p:nvSpPr>
            <p:cNvPr id="47121" name="Text Box 32">
              <a:extLst>
                <a:ext uri="{FF2B5EF4-FFF2-40B4-BE49-F238E27FC236}">
                  <a16:creationId xmlns:a16="http://schemas.microsoft.com/office/drawing/2014/main" id="{934D8930-E79C-5C80-BBCC-AF197AD92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104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{4}</a:t>
              </a:r>
            </a:p>
          </p:txBody>
        </p:sp>
        <p:sp>
          <p:nvSpPr>
            <p:cNvPr id="47122" name="Text Box 33">
              <a:extLst>
                <a:ext uri="{FF2B5EF4-FFF2-40B4-BE49-F238E27FC236}">
                  <a16:creationId xmlns:a16="http://schemas.microsoft.com/office/drawing/2014/main" id="{3F4AD736-FA3A-6F8C-AC38-73D54E8D3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{4}</a:t>
              </a:r>
            </a:p>
          </p:txBody>
        </p:sp>
        <p:sp>
          <p:nvSpPr>
            <p:cNvPr id="47123" name="Text Box 34">
              <a:extLst>
                <a:ext uri="{FF2B5EF4-FFF2-40B4-BE49-F238E27FC236}">
                  <a16:creationId xmlns:a16="http://schemas.microsoft.com/office/drawing/2014/main" id="{73925577-9283-9D69-126F-668AB8A92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39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{3}</a:t>
              </a:r>
            </a:p>
          </p:txBody>
        </p:sp>
        <p:sp>
          <p:nvSpPr>
            <p:cNvPr id="47124" name="Text Box 35">
              <a:extLst>
                <a:ext uri="{FF2B5EF4-FFF2-40B4-BE49-F238E27FC236}">
                  <a16:creationId xmlns:a16="http://schemas.microsoft.com/office/drawing/2014/main" id="{265EF80A-1C3B-2463-EFAF-EA4D290AA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8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{3}</a:t>
              </a:r>
            </a:p>
          </p:txBody>
        </p:sp>
        <p:sp>
          <p:nvSpPr>
            <p:cNvPr id="47125" name="Text Box 36">
              <a:extLst>
                <a:ext uri="{FF2B5EF4-FFF2-40B4-BE49-F238E27FC236}">
                  <a16:creationId xmlns:a16="http://schemas.microsoft.com/office/drawing/2014/main" id="{4056D4F5-02CC-4C3A-FA3A-1C713327E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32"/>
              <a:ext cx="3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{1,2}</a:t>
              </a:r>
            </a:p>
          </p:txBody>
        </p:sp>
        <p:sp>
          <p:nvSpPr>
            <p:cNvPr id="47126" name="Text Box 37">
              <a:extLst>
                <a:ext uri="{FF2B5EF4-FFF2-40B4-BE49-F238E27FC236}">
                  <a16:creationId xmlns:a16="http://schemas.microsoft.com/office/drawing/2014/main" id="{295D652D-2085-A4E4-FFD3-5A4485400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{1,2}</a:t>
              </a:r>
            </a:p>
          </p:txBody>
        </p:sp>
        <p:sp>
          <p:nvSpPr>
            <p:cNvPr id="47127" name="Text Box 38">
              <a:extLst>
                <a:ext uri="{FF2B5EF4-FFF2-40B4-BE49-F238E27FC236}">
                  <a16:creationId xmlns:a16="http://schemas.microsoft.com/office/drawing/2014/main" id="{761D83ED-E79C-6B7D-3D18-F146D1C4E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</a:rPr>
                <a:t>{2}</a:t>
              </a:r>
            </a:p>
          </p:txBody>
        </p:sp>
      </p:grpSp>
      <p:sp>
        <p:nvSpPr>
          <p:cNvPr id="47108" name="Text Box 40">
            <a:extLst>
              <a:ext uri="{FF2B5EF4-FFF2-40B4-BE49-F238E27FC236}">
                <a16:creationId xmlns:a16="http://schemas.microsoft.com/office/drawing/2014/main" id="{76C30175-AEBE-73BD-B7BF-BC9B09C1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295400"/>
            <a:ext cx="19526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66"/>
                </a:solidFill>
              </a:rPr>
              <a:t>red– firstpos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blue – lastpos</a:t>
            </a:r>
            <a:r>
              <a:rPr lang="en-US" altLang="en-US"/>
              <a:t> </a:t>
            </a:r>
          </a:p>
        </p:txBody>
      </p:sp>
      <p:sp>
        <p:nvSpPr>
          <p:cNvPr id="47109" name="Text Box 41">
            <a:extLst>
              <a:ext uri="{FF2B5EF4-FFF2-40B4-BE49-F238E27FC236}">
                <a16:creationId xmlns:a16="http://schemas.microsoft.com/office/drawing/2014/main" id="{5C2E3B1C-20C0-4D8E-2EF4-57CDC512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67000"/>
            <a:ext cx="419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Then we can calculate followpos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followpos(1) = {1,2,3}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followpos(2) = {1,2,3}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followpos(3) = {4}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followpos(4) = {}</a:t>
            </a:r>
          </a:p>
        </p:txBody>
      </p:sp>
      <p:sp>
        <p:nvSpPr>
          <p:cNvPr id="47110" name="Text Box 42">
            <a:extLst>
              <a:ext uri="{FF2B5EF4-FFF2-40B4-BE49-F238E27FC236}">
                <a16:creationId xmlns:a16="http://schemas.microsoft.com/office/drawing/2014/main" id="{4888E37D-10C6-041E-AF52-CF2CE289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451475"/>
            <a:ext cx="8307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  After we calculate follow positions, we are ready to create DFA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 for the regular expression.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9AB1EAEB-33B3-1BE4-6D2E-3A14FD9E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DBF15F-C842-E44F-8377-0AF543A7C078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8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72A3C56-690A-5772-C42F-4D7E47509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(RE </a:t>
            </a:r>
            <a:r>
              <a:rPr lang="en-US" altLang="en-US">
                <a:sym typeface="Wingdings" pitchFamily="2" charset="2"/>
              </a:rPr>
              <a:t> DFA)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375BA9F-67E9-6793-EC01-1561BFE48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Create the syntax tree of  (r) #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Calculate the functions: followpos, firstpos, lastpos, nullable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Put firstpos(root) into the states of DFA as an unmarked state.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while</a:t>
            </a:r>
            <a:r>
              <a:rPr lang="en-US" altLang="en-US" sz="2000"/>
              <a:t> (there is an unmarked state S in the states of DFA) </a:t>
            </a:r>
            <a:r>
              <a:rPr lang="en-US" altLang="en-US" sz="2000" i="1"/>
              <a:t>do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mark </a:t>
            </a:r>
            <a:r>
              <a:rPr lang="en-US" altLang="en-US" sz="2000" b="1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/>
              <a:t>for each</a:t>
            </a:r>
            <a:r>
              <a:rPr lang="en-US" altLang="en-US" sz="2000"/>
              <a:t>  input symbol </a:t>
            </a:r>
            <a:r>
              <a:rPr lang="en-US" altLang="en-US" sz="2000" b="1"/>
              <a:t>a</a:t>
            </a:r>
            <a:r>
              <a:rPr lang="en-US" altLang="en-US" sz="2000"/>
              <a:t>  </a:t>
            </a:r>
            <a:r>
              <a:rPr lang="en-US" altLang="en-US" sz="2000" i="1"/>
              <a:t>do</a:t>
            </a:r>
            <a:endParaRPr lang="en-US" altLang="en-US" sz="2000"/>
          </a:p>
          <a:p>
            <a:pPr lvl="2">
              <a:lnSpc>
                <a:spcPct val="90000"/>
              </a:lnSpc>
            </a:pPr>
            <a:r>
              <a:rPr lang="en-US" altLang="en-US" sz="2000"/>
              <a:t>let s</a:t>
            </a:r>
            <a:r>
              <a:rPr lang="en-US" altLang="en-US" sz="2000" baseline="-25000"/>
              <a:t>1</a:t>
            </a:r>
            <a:r>
              <a:rPr lang="en-US" altLang="en-US" sz="2000"/>
              <a:t>,...,s</a:t>
            </a:r>
            <a:r>
              <a:rPr lang="en-US" altLang="en-US" sz="2000" baseline="-25000"/>
              <a:t>n</a:t>
            </a:r>
            <a:r>
              <a:rPr lang="en-US" altLang="en-US" sz="2000"/>
              <a:t> are positions in </a:t>
            </a:r>
            <a:r>
              <a:rPr lang="en-US" altLang="en-US" sz="2000" b="1"/>
              <a:t>S</a:t>
            </a:r>
            <a:r>
              <a:rPr lang="en-US" altLang="en-US" sz="2000"/>
              <a:t> and symbols in those positions are </a:t>
            </a:r>
            <a:r>
              <a:rPr lang="en-US" altLang="en-US" sz="2000" b="1"/>
              <a:t>a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/>
              <a:t>S</a:t>
            </a:r>
            <a:r>
              <a:rPr lang="en-US" altLang="en-US" sz="2000" b="1" baseline="30000"/>
              <a:t>’</a:t>
            </a:r>
            <a:r>
              <a:rPr lang="en-US" altLang="en-US" sz="2000" baseline="-25000"/>
              <a:t>  </a:t>
            </a:r>
            <a:r>
              <a:rPr lang="en-US" altLang="en-US" sz="2000">
                <a:sym typeface="Wingdings" pitchFamily="2" charset="2"/>
              </a:rPr>
              <a:t> followpos(s</a:t>
            </a:r>
            <a:r>
              <a:rPr lang="en-US" altLang="en-US" sz="2000" baseline="-25000">
                <a:sym typeface="Wingdings" pitchFamily="2" charset="2"/>
              </a:rPr>
              <a:t>1</a:t>
            </a:r>
            <a:r>
              <a:rPr lang="en-US" altLang="en-US" sz="2000">
                <a:sym typeface="Wingdings" pitchFamily="2" charset="2"/>
              </a:rPr>
              <a:t>) </a:t>
            </a:r>
            <a:r>
              <a:rPr lang="en-US" altLang="en-US" sz="2000">
                <a:sym typeface="Symbol" pitchFamily="2" charset="2"/>
              </a:rPr>
              <a:t> ... </a:t>
            </a:r>
            <a:r>
              <a:rPr lang="en-US" altLang="en-US" sz="2000">
                <a:sym typeface="Wingdings" pitchFamily="2" charset="2"/>
              </a:rPr>
              <a:t> followpos(s</a:t>
            </a:r>
            <a:r>
              <a:rPr lang="en-US" altLang="en-US" sz="2000" baseline="-25000">
                <a:sym typeface="Wingdings" pitchFamily="2" charset="2"/>
              </a:rPr>
              <a:t>n</a:t>
            </a:r>
            <a:r>
              <a:rPr lang="en-US" altLang="en-US" sz="2000">
                <a:sym typeface="Wingdings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>
                <a:sym typeface="Wingdings" pitchFamily="2" charset="2"/>
              </a:rPr>
              <a:t>move(S,a)</a:t>
            </a:r>
            <a:r>
              <a:rPr lang="en-US" altLang="en-US" sz="2000">
                <a:sym typeface="Wingdings" pitchFamily="2" charset="2"/>
              </a:rPr>
              <a:t>  </a:t>
            </a:r>
            <a:r>
              <a:rPr lang="en-US" altLang="en-US" sz="2000" b="1">
                <a:sym typeface="Wingdings" pitchFamily="2" charset="2"/>
              </a:rPr>
              <a:t>S’</a:t>
            </a:r>
            <a:endParaRPr lang="en-US" altLang="en-US" sz="200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sym typeface="Wingdings" pitchFamily="2" charset="2"/>
              </a:rPr>
              <a:t>if (</a:t>
            </a:r>
            <a:r>
              <a:rPr lang="en-US" altLang="en-US" sz="2000" b="1">
                <a:sym typeface="Wingdings" pitchFamily="2" charset="2"/>
              </a:rPr>
              <a:t>S’</a:t>
            </a:r>
            <a:r>
              <a:rPr lang="en-US" altLang="en-US" sz="2000">
                <a:sym typeface="Wingdings" pitchFamily="2" charset="2"/>
              </a:rPr>
              <a:t> is not empty  and not in the states of DFA)</a:t>
            </a:r>
          </a:p>
          <a:p>
            <a:pPr lvl="3">
              <a:lnSpc>
                <a:spcPct val="90000"/>
              </a:lnSpc>
            </a:pPr>
            <a:r>
              <a:rPr lang="en-US" altLang="en-US" sz="2000">
                <a:sym typeface="Wingdings" pitchFamily="2" charset="2"/>
              </a:rPr>
              <a:t>put </a:t>
            </a:r>
            <a:r>
              <a:rPr lang="en-US" altLang="en-US" sz="2000" b="1">
                <a:sym typeface="Wingdings" pitchFamily="2" charset="2"/>
              </a:rPr>
              <a:t>S’</a:t>
            </a:r>
            <a:r>
              <a:rPr lang="en-US" altLang="en-US" sz="2000">
                <a:sym typeface="Wingdings" pitchFamily="2" charset="2"/>
              </a:rPr>
              <a:t> into the states of DFA as an unmarked state.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altLang="en-US" sz="200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i="1">
                <a:sym typeface="Wingdings" pitchFamily="2" charset="2"/>
              </a:rPr>
              <a:t>the start state of DFA is firstpos(root)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sym typeface="Wingdings" pitchFamily="2" charset="2"/>
              </a:rPr>
              <a:t>the accepting states of DFA are all states containing the position of #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78DAA1E3-C39C-6FA5-BD4E-0A8BD3C3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EF952-3270-E14A-8C31-7FD5A4F24831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8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F2422A3-12AC-C5E8-1D7B-FC9632666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-- </a:t>
            </a:r>
            <a:r>
              <a:rPr lang="en-US" altLang="en-US" b="0">
                <a:solidFill>
                  <a:schemeClr val="tx1"/>
                </a:solidFill>
              </a:rPr>
              <a:t>( a | b)</a:t>
            </a:r>
            <a:r>
              <a:rPr lang="en-US" altLang="en-US" b="0" baseline="30000">
                <a:solidFill>
                  <a:schemeClr val="tx1"/>
                </a:solidFill>
              </a:rPr>
              <a:t> *</a:t>
            </a:r>
            <a:r>
              <a:rPr lang="en-US" altLang="en-US" b="0">
                <a:solidFill>
                  <a:schemeClr val="tx1"/>
                </a:solidFill>
              </a:rPr>
              <a:t> a #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D9D6587-AC76-E27E-2144-850878DE9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followpos(1)={1,2,3}      followpos(2)={1,2,3}     followpos(3)={4}     followpos(4)={}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  <a:r>
              <a:rPr lang="en-US" altLang="en-US" sz="2000"/>
              <a:t>=firstpos(root)={1,2,3}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2" charset="2"/>
              </a:rPr>
              <a:t>		  mark S</a:t>
            </a:r>
            <a:r>
              <a:rPr lang="en-US" altLang="en-US" sz="2000" baseline="-25000">
                <a:sym typeface="Symbol" pitchFamily="2" charset="2"/>
              </a:rPr>
              <a:t>1</a:t>
            </a: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a:  followpos(1) </a:t>
            </a:r>
            <a:r>
              <a:rPr lang="en-US" altLang="en-US" sz="2000">
                <a:sym typeface="Symbol" pitchFamily="2" charset="2"/>
              </a:rPr>
              <a:t> followpos(3)={1,2,3,4}=S</a:t>
            </a:r>
            <a:r>
              <a:rPr lang="en-US" altLang="en-US" sz="2000" baseline="-25000">
                <a:sym typeface="Symbol" pitchFamily="2" charset="2"/>
              </a:rPr>
              <a:t>2</a:t>
            </a:r>
            <a:r>
              <a:rPr lang="en-US" altLang="en-US" sz="2000">
                <a:sym typeface="Symbol" pitchFamily="2" charset="2"/>
              </a:rPr>
              <a:t>		move(S</a:t>
            </a:r>
            <a:r>
              <a:rPr lang="en-US" altLang="en-US" sz="2000" baseline="-25000">
                <a:sym typeface="Symbol" pitchFamily="2" charset="2"/>
              </a:rPr>
              <a:t>1</a:t>
            </a:r>
            <a:r>
              <a:rPr lang="en-US" altLang="en-US" sz="2000">
                <a:sym typeface="Symbol" pitchFamily="2" charset="2"/>
              </a:rPr>
              <a:t>,a)=S</a:t>
            </a:r>
            <a:r>
              <a:rPr lang="en-US" altLang="en-US" sz="2000" baseline="-25000">
                <a:sym typeface="Symbol" pitchFamily="2" charset="2"/>
              </a:rPr>
              <a:t>2</a:t>
            </a: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2" charset="2"/>
              </a:rPr>
              <a:t>b:  followpos(2)={1,2,3}=S</a:t>
            </a:r>
            <a:r>
              <a:rPr lang="en-US" altLang="en-US" sz="2000" baseline="-25000">
                <a:sym typeface="Symbol" pitchFamily="2" charset="2"/>
              </a:rPr>
              <a:t>1</a:t>
            </a:r>
            <a:r>
              <a:rPr lang="en-US" altLang="en-US" sz="2000">
                <a:sym typeface="Symbol" pitchFamily="2" charset="2"/>
              </a:rPr>
              <a:t> 				move(S</a:t>
            </a:r>
            <a:r>
              <a:rPr lang="en-US" altLang="en-US" sz="2000" baseline="-25000">
                <a:sym typeface="Symbol" pitchFamily="2" charset="2"/>
              </a:rPr>
              <a:t>1</a:t>
            </a:r>
            <a:r>
              <a:rPr lang="en-US" altLang="en-US" sz="2000">
                <a:sym typeface="Symbol" pitchFamily="2" charset="2"/>
              </a:rPr>
              <a:t>,b)=S</a:t>
            </a:r>
            <a:r>
              <a:rPr lang="en-US" altLang="en-US" sz="2000" baseline="-25000">
                <a:sym typeface="Symbol" pitchFamily="2" charset="2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2" charset="2"/>
              </a:rPr>
              <a:t>		  mark S</a:t>
            </a:r>
            <a:r>
              <a:rPr lang="en-US" altLang="en-US" sz="2000" baseline="-25000">
                <a:sym typeface="Symbol" pitchFamily="2" charset="2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2" charset="2"/>
              </a:rPr>
              <a:t>a:  </a:t>
            </a:r>
            <a:r>
              <a:rPr lang="en-US" altLang="en-US" sz="2000"/>
              <a:t>followpos(1) </a:t>
            </a:r>
            <a:r>
              <a:rPr lang="en-US" altLang="en-US" sz="2000">
                <a:sym typeface="Symbol" pitchFamily="2" charset="2"/>
              </a:rPr>
              <a:t> followpos(3)={1,2,3,4}=S</a:t>
            </a:r>
            <a:r>
              <a:rPr lang="en-US" altLang="en-US" sz="2000" baseline="-25000">
                <a:sym typeface="Symbol" pitchFamily="2" charset="2"/>
              </a:rPr>
              <a:t>2</a:t>
            </a:r>
            <a:r>
              <a:rPr lang="en-US" altLang="en-US" sz="2000">
                <a:sym typeface="Symbol" pitchFamily="2" charset="2"/>
              </a:rPr>
              <a:t>		move(S</a:t>
            </a:r>
            <a:r>
              <a:rPr lang="en-US" altLang="en-US" sz="2000" baseline="-25000">
                <a:sym typeface="Symbol" pitchFamily="2" charset="2"/>
              </a:rPr>
              <a:t>2</a:t>
            </a:r>
            <a:r>
              <a:rPr lang="en-US" altLang="en-US" sz="2000">
                <a:sym typeface="Symbol" pitchFamily="2" charset="2"/>
              </a:rPr>
              <a:t>,a)=S</a:t>
            </a:r>
            <a:r>
              <a:rPr lang="en-US" altLang="en-US" sz="2000" baseline="-25000">
                <a:sym typeface="Symbol" pitchFamily="2" charset="2"/>
              </a:rPr>
              <a:t>2</a:t>
            </a: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2" charset="2"/>
              </a:rPr>
              <a:t>b:  followpos(2)={1,2,3}=S</a:t>
            </a:r>
            <a:r>
              <a:rPr lang="en-US" altLang="en-US" sz="2000" baseline="-25000">
                <a:sym typeface="Symbol" pitchFamily="2" charset="2"/>
              </a:rPr>
              <a:t>1</a:t>
            </a:r>
            <a:r>
              <a:rPr lang="en-US" altLang="en-US" sz="2000">
                <a:sym typeface="Symbol" pitchFamily="2" charset="2"/>
              </a:rPr>
              <a:t> 				move(S</a:t>
            </a:r>
            <a:r>
              <a:rPr lang="en-US" altLang="en-US" sz="2000" baseline="-25000">
                <a:sym typeface="Symbol" pitchFamily="2" charset="2"/>
              </a:rPr>
              <a:t>2</a:t>
            </a:r>
            <a:r>
              <a:rPr lang="en-US" altLang="en-US" sz="2000">
                <a:sym typeface="Symbol" pitchFamily="2" charset="2"/>
              </a:rPr>
              <a:t>,b)=S</a:t>
            </a:r>
            <a:r>
              <a:rPr lang="en-US" altLang="en-US" sz="2000" baseline="-25000">
                <a:sym typeface="Symbol" pitchFamily="2" charset="2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aseline="-2500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aseline="-2500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aseline="-2500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2" charset="2"/>
              </a:rPr>
              <a:t>start state: S</a:t>
            </a:r>
            <a:r>
              <a:rPr lang="en-US" altLang="en-US" sz="2000" baseline="-25000">
                <a:sym typeface="Symbol" pitchFamily="2" charset="2"/>
              </a:rPr>
              <a:t>1</a:t>
            </a: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2" charset="2"/>
              </a:rPr>
              <a:t>accepting states: {S</a:t>
            </a:r>
            <a:r>
              <a:rPr lang="en-US" altLang="en-US" sz="2000" baseline="-25000">
                <a:sym typeface="Symbol" pitchFamily="2" charset="2"/>
              </a:rPr>
              <a:t>2</a:t>
            </a:r>
            <a:r>
              <a:rPr lang="en-US" altLang="en-US" sz="2000">
                <a:sym typeface="Symbol" pitchFamily="2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sym typeface="Symbol" pitchFamily="2" charset="2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B7C30471-25C4-5A9D-0298-865B973A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858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 </a:t>
            </a:r>
            <a:r>
              <a:rPr lang="en-US" altLang="en-US" sz="1800"/>
              <a:t>1      2         3   4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C6E1AB45-BE4E-9605-7CA0-C6EDB362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49158" name="Group 6">
            <a:extLst>
              <a:ext uri="{FF2B5EF4-FFF2-40B4-BE49-F238E27FC236}">
                <a16:creationId xmlns:a16="http://schemas.microsoft.com/office/drawing/2014/main" id="{BF2514A5-69D5-8B7E-D0A9-DE58F051979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334000"/>
            <a:ext cx="457200" cy="457200"/>
            <a:chOff x="1296" y="1056"/>
            <a:chExt cx="288" cy="288"/>
          </a:xfrm>
        </p:grpSpPr>
        <p:sp>
          <p:nvSpPr>
            <p:cNvPr id="49170" name="Oval 7">
              <a:extLst>
                <a:ext uri="{FF2B5EF4-FFF2-40B4-BE49-F238E27FC236}">
                  <a16:creationId xmlns:a16="http://schemas.microsoft.com/office/drawing/2014/main" id="{DB0EAA0D-E047-19E1-D4A8-57292FC7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49171" name="Oval 8">
              <a:extLst>
                <a:ext uri="{FF2B5EF4-FFF2-40B4-BE49-F238E27FC236}">
                  <a16:creationId xmlns:a16="http://schemas.microsoft.com/office/drawing/2014/main" id="{F2A5E989-8E85-F712-C1FF-3F7312A20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49159" name="Text Box 9">
            <a:extLst>
              <a:ext uri="{FF2B5EF4-FFF2-40B4-BE49-F238E27FC236}">
                <a16:creationId xmlns:a16="http://schemas.microsoft.com/office/drawing/2014/main" id="{B41FC278-571D-0EE1-FBE9-33C85BEC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102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49160" name="Text Box 10">
            <a:extLst>
              <a:ext uri="{FF2B5EF4-FFF2-40B4-BE49-F238E27FC236}">
                <a16:creationId xmlns:a16="http://schemas.microsoft.com/office/drawing/2014/main" id="{03D1DB7D-D147-6516-5414-9CA8818A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102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49161" name="Line 11">
            <a:extLst>
              <a:ext uri="{FF2B5EF4-FFF2-40B4-BE49-F238E27FC236}">
                <a16:creationId xmlns:a16="http://schemas.microsoft.com/office/drawing/2014/main" id="{45C968B8-387A-5769-5392-E30570DEC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56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2">
            <a:extLst>
              <a:ext uri="{FF2B5EF4-FFF2-40B4-BE49-F238E27FC236}">
                <a16:creationId xmlns:a16="http://schemas.microsoft.com/office/drawing/2014/main" id="{A547C3A9-512F-36CD-B3DB-A8BE3B968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9163" name="AutoShape 13">
            <a:extLst>
              <a:ext uri="{FF2B5EF4-FFF2-40B4-BE49-F238E27FC236}">
                <a16:creationId xmlns:a16="http://schemas.microsoft.com/office/drawing/2014/main" id="{7FADE7B6-4A04-E938-EDCB-05DA1F360A0D}"/>
              </a:ext>
            </a:extLst>
          </p:cNvPr>
          <p:cNvCxnSpPr>
            <a:cxnSpLocks noChangeShapeType="1"/>
            <a:stCxn id="49170" idx="4"/>
            <a:endCxn id="49159" idx="2"/>
          </p:cNvCxnSpPr>
          <p:nvPr/>
        </p:nvCxnSpPr>
        <p:spPr bwMode="auto">
          <a:xfrm rot="16200000" flipV="1">
            <a:off x="5861050" y="5175250"/>
            <a:ext cx="44450" cy="1187450"/>
          </a:xfrm>
          <a:prstGeom prst="curvedConnector3">
            <a:avLst>
              <a:gd name="adj1" fmla="val -5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4" name="AutoShape 14">
            <a:extLst>
              <a:ext uri="{FF2B5EF4-FFF2-40B4-BE49-F238E27FC236}">
                <a16:creationId xmlns:a16="http://schemas.microsoft.com/office/drawing/2014/main" id="{126C865C-72F1-6A38-3447-EE7985FA95C3}"/>
              </a:ext>
            </a:extLst>
          </p:cNvPr>
          <p:cNvCxnSpPr>
            <a:cxnSpLocks noChangeShapeType="1"/>
            <a:stCxn id="49159" idx="0"/>
            <a:endCxn id="49159" idx="1"/>
          </p:cNvCxnSpPr>
          <p:nvPr/>
        </p:nvCxnSpPr>
        <p:spPr bwMode="auto">
          <a:xfrm rot="-5400000" flipH="1" flipV="1">
            <a:off x="5113337" y="5402263"/>
            <a:ext cx="168275" cy="184150"/>
          </a:xfrm>
          <a:prstGeom prst="curvedConnector4">
            <a:avLst>
              <a:gd name="adj1" fmla="val -135847"/>
              <a:gd name="adj2" fmla="val 224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5" name="AutoShape 15">
            <a:extLst>
              <a:ext uri="{FF2B5EF4-FFF2-40B4-BE49-F238E27FC236}">
                <a16:creationId xmlns:a16="http://schemas.microsoft.com/office/drawing/2014/main" id="{E670CA89-1E77-59E4-A516-949B4CA6D11D}"/>
              </a:ext>
            </a:extLst>
          </p:cNvPr>
          <p:cNvCxnSpPr>
            <a:cxnSpLocks noChangeShapeType="1"/>
            <a:stCxn id="49170" idx="1"/>
            <a:endCxn id="49160" idx="3"/>
          </p:cNvCxnSpPr>
          <p:nvPr/>
        </p:nvCxnSpPr>
        <p:spPr bwMode="auto">
          <a:xfrm rot="5400000" flipV="1">
            <a:off x="6414294" y="5301456"/>
            <a:ext cx="177800" cy="376238"/>
          </a:xfrm>
          <a:prstGeom prst="curvedConnector4">
            <a:avLst>
              <a:gd name="adj1" fmla="val -166069"/>
              <a:gd name="adj2" fmla="val 1645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6" name="Text Box 16">
            <a:extLst>
              <a:ext uri="{FF2B5EF4-FFF2-40B4-BE49-F238E27FC236}">
                <a16:creationId xmlns:a16="http://schemas.microsoft.com/office/drawing/2014/main" id="{D4065507-9365-946C-F5A7-2B997402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2578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49167" name="Text Box 17">
            <a:extLst>
              <a:ext uri="{FF2B5EF4-FFF2-40B4-BE49-F238E27FC236}">
                <a16:creationId xmlns:a16="http://schemas.microsoft.com/office/drawing/2014/main" id="{9AF2375A-D461-D2E3-E507-21DB7B156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49168" name="Text Box 18">
            <a:extLst>
              <a:ext uri="{FF2B5EF4-FFF2-40B4-BE49-F238E27FC236}">
                <a16:creationId xmlns:a16="http://schemas.microsoft.com/office/drawing/2014/main" id="{BCB641EC-700F-4C64-EDD7-DBAE4506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943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49169" name="Text Box 19">
            <a:extLst>
              <a:ext uri="{FF2B5EF4-FFF2-40B4-BE49-F238E27FC236}">
                <a16:creationId xmlns:a16="http://schemas.microsoft.com/office/drawing/2014/main" id="{98E9B2F1-7121-C0A1-838A-0AC46501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53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>
            <a:extLst>
              <a:ext uri="{FF2B5EF4-FFF2-40B4-BE49-F238E27FC236}">
                <a16:creationId xmlns:a16="http://schemas.microsoft.com/office/drawing/2014/main" id="{C09BB04D-D09F-8F2E-DC44-16AC7A95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B13073-7478-2A4A-B1B8-C7CDE57528C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8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FF2B127-7727-E91B-6182-02954391C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-- </a:t>
            </a:r>
            <a:r>
              <a:rPr lang="en-US" altLang="en-US" b="0">
                <a:solidFill>
                  <a:schemeClr val="tx1"/>
                </a:solidFill>
              </a:rPr>
              <a:t>( a | </a:t>
            </a:r>
            <a:r>
              <a:rPr lang="en-US" altLang="en-US" b="0">
                <a:solidFill>
                  <a:schemeClr val="tx1"/>
                </a:solidFill>
                <a:sym typeface="Symbol" pitchFamily="2" charset="2"/>
              </a:rPr>
              <a:t></a:t>
            </a:r>
            <a:r>
              <a:rPr lang="en-US" altLang="en-US" b="0">
                <a:solidFill>
                  <a:schemeClr val="tx1"/>
                </a:solidFill>
              </a:rPr>
              <a:t>) b c</a:t>
            </a:r>
            <a:r>
              <a:rPr lang="en-US" altLang="en-US" b="0" baseline="30000">
                <a:solidFill>
                  <a:schemeClr val="tx1"/>
                </a:solidFill>
              </a:rPr>
              <a:t>*</a:t>
            </a:r>
            <a:r>
              <a:rPr lang="en-US" altLang="en-US" b="0">
                <a:solidFill>
                  <a:schemeClr val="tx1"/>
                </a:solidFill>
              </a:rPr>
              <a:t> #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18819D5-2DA0-BAC2-B0AC-DCAE33914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85800"/>
            <a:ext cx="199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 sz="1800"/>
              <a:t>1            2     3    4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54242DCA-C77E-512C-8805-AC0BC4E7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906780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followpos(1)={2}    followpos(2)={3,4}     followpos(3)={3,4}     followpos(4)={}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en-US" sz="80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  <a:r>
              <a:rPr lang="en-US" altLang="en-US" sz="2000"/>
              <a:t>=firstpos(root)={1,2}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	  mark S</a:t>
            </a:r>
            <a:r>
              <a:rPr lang="en-US" altLang="en-US" sz="2000" baseline="-25000">
                <a:sym typeface="Symbol" pitchFamily="2" charset="2"/>
              </a:rPr>
              <a:t>1</a:t>
            </a:r>
            <a:endParaRPr lang="en-US" altLang="en-US" sz="200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a:  followpos(1)</a:t>
            </a:r>
            <a:r>
              <a:rPr lang="en-US" altLang="en-US" sz="2000">
                <a:sym typeface="Symbol" pitchFamily="2" charset="2"/>
              </a:rPr>
              <a:t>={2}=S</a:t>
            </a:r>
            <a:r>
              <a:rPr lang="en-US" altLang="en-US" sz="2000" baseline="-25000">
                <a:sym typeface="Symbol" pitchFamily="2" charset="2"/>
              </a:rPr>
              <a:t>2</a:t>
            </a:r>
            <a:r>
              <a:rPr lang="en-US" altLang="en-US" sz="2000">
                <a:sym typeface="Symbol" pitchFamily="2" charset="2"/>
              </a:rPr>
              <a:t>		move(S</a:t>
            </a:r>
            <a:r>
              <a:rPr lang="en-US" altLang="en-US" sz="2000" baseline="-25000">
                <a:sym typeface="Symbol" pitchFamily="2" charset="2"/>
              </a:rPr>
              <a:t>1</a:t>
            </a:r>
            <a:r>
              <a:rPr lang="en-US" altLang="en-US" sz="2000">
                <a:sym typeface="Symbol" pitchFamily="2" charset="2"/>
              </a:rPr>
              <a:t>,a)=S</a:t>
            </a:r>
            <a:r>
              <a:rPr lang="en-US" altLang="en-US" sz="2000" baseline="-25000">
                <a:sym typeface="Symbol" pitchFamily="2" charset="2"/>
              </a:rPr>
              <a:t>2</a:t>
            </a: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b:  followpos(2)={3,4}=S</a:t>
            </a:r>
            <a:r>
              <a:rPr lang="en-US" altLang="en-US" sz="2000" baseline="-25000">
                <a:sym typeface="Symbol" pitchFamily="2" charset="2"/>
              </a:rPr>
              <a:t>3</a:t>
            </a:r>
            <a:r>
              <a:rPr lang="en-US" altLang="en-US" sz="2000">
                <a:sym typeface="Symbol" pitchFamily="2" charset="2"/>
              </a:rPr>
              <a:t> 	move(S</a:t>
            </a:r>
            <a:r>
              <a:rPr lang="en-US" altLang="en-US" sz="2000" baseline="-25000">
                <a:sym typeface="Symbol" pitchFamily="2" charset="2"/>
              </a:rPr>
              <a:t>1</a:t>
            </a:r>
            <a:r>
              <a:rPr lang="en-US" altLang="en-US" sz="2000">
                <a:sym typeface="Symbol" pitchFamily="2" charset="2"/>
              </a:rPr>
              <a:t>,b)=S</a:t>
            </a:r>
            <a:r>
              <a:rPr lang="en-US" altLang="en-US" sz="2000" baseline="-25000">
                <a:sym typeface="Symbol" pitchFamily="2" charset="2"/>
              </a:rPr>
              <a:t>3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	  mark S</a:t>
            </a:r>
            <a:r>
              <a:rPr lang="en-US" altLang="en-US" sz="2000" baseline="-25000">
                <a:sym typeface="Symbol" pitchFamily="2" charset="2"/>
              </a:rPr>
              <a:t>2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b:  </a:t>
            </a:r>
            <a:r>
              <a:rPr lang="en-US" altLang="en-US" sz="2000"/>
              <a:t>followpos(2)</a:t>
            </a:r>
            <a:r>
              <a:rPr lang="en-US" altLang="en-US" sz="2000">
                <a:sym typeface="Symbol" pitchFamily="2" charset="2"/>
              </a:rPr>
              <a:t>={3,4}=S</a:t>
            </a:r>
            <a:r>
              <a:rPr lang="en-US" altLang="en-US" sz="2000" baseline="-25000">
                <a:sym typeface="Symbol" pitchFamily="2" charset="2"/>
              </a:rPr>
              <a:t>3</a:t>
            </a:r>
            <a:r>
              <a:rPr lang="en-US" altLang="en-US" sz="2000">
                <a:sym typeface="Symbol" pitchFamily="2" charset="2"/>
              </a:rPr>
              <a:t>		move(S</a:t>
            </a:r>
            <a:r>
              <a:rPr lang="en-US" altLang="en-US" sz="2000" baseline="-25000">
                <a:sym typeface="Symbol" pitchFamily="2" charset="2"/>
              </a:rPr>
              <a:t>2</a:t>
            </a:r>
            <a:r>
              <a:rPr lang="en-US" altLang="en-US" sz="2000">
                <a:sym typeface="Symbol" pitchFamily="2" charset="2"/>
              </a:rPr>
              <a:t>,b)=S</a:t>
            </a:r>
            <a:r>
              <a:rPr lang="en-US" altLang="en-US" sz="2000" baseline="-25000">
                <a:sym typeface="Symbol" pitchFamily="2" charset="2"/>
              </a:rPr>
              <a:t>3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	  mark S</a:t>
            </a:r>
            <a:r>
              <a:rPr lang="en-US" altLang="en-US" sz="2000" baseline="-25000">
                <a:sym typeface="Symbol" pitchFamily="2" charset="2"/>
              </a:rPr>
              <a:t>3</a:t>
            </a: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c:  followpos(3)={3,4}=S</a:t>
            </a:r>
            <a:r>
              <a:rPr lang="en-US" altLang="en-US" sz="2000" baseline="-25000">
                <a:sym typeface="Symbol" pitchFamily="2" charset="2"/>
              </a:rPr>
              <a:t>3</a:t>
            </a:r>
            <a:r>
              <a:rPr lang="en-US" altLang="en-US" sz="2000">
                <a:sym typeface="Symbol" pitchFamily="2" charset="2"/>
              </a:rPr>
              <a:t> 	move(S</a:t>
            </a:r>
            <a:r>
              <a:rPr lang="en-US" altLang="en-US" sz="2000" baseline="-25000">
                <a:sym typeface="Symbol" pitchFamily="2" charset="2"/>
              </a:rPr>
              <a:t>3</a:t>
            </a:r>
            <a:r>
              <a:rPr lang="en-US" altLang="en-US" sz="2000">
                <a:sym typeface="Symbol" pitchFamily="2" charset="2"/>
              </a:rPr>
              <a:t>,c)=S</a:t>
            </a:r>
            <a:r>
              <a:rPr lang="en-US" altLang="en-US" sz="2000" baseline="-25000">
                <a:sym typeface="Symbol" pitchFamily="2" charset="2"/>
              </a:rPr>
              <a:t>3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en-US" sz="2000" baseline="-25000">
              <a:sym typeface="Symbol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en-US" sz="1000" baseline="-25000">
              <a:sym typeface="Symbol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start state: S</a:t>
            </a:r>
            <a:r>
              <a:rPr lang="en-US" altLang="en-US" sz="2000" baseline="-25000">
                <a:sym typeface="Symbol" pitchFamily="2" charset="2"/>
              </a:rPr>
              <a:t>1</a:t>
            </a: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ym typeface="Symbol" pitchFamily="2" charset="2"/>
              </a:rPr>
              <a:t>accepting states: {S</a:t>
            </a:r>
            <a:r>
              <a:rPr lang="en-US" altLang="en-US" sz="2000" baseline="-25000">
                <a:sym typeface="Symbol" pitchFamily="2" charset="2"/>
              </a:rPr>
              <a:t>3</a:t>
            </a:r>
            <a:r>
              <a:rPr lang="en-US" altLang="en-US" sz="2000">
                <a:sym typeface="Symbol" pitchFamily="2" charset="2"/>
              </a:rPr>
              <a:t>}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5C073EA1-70DD-8504-35EA-7D53E18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37A419BF-2EAD-83F5-15DE-777D4828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50183" name="Group 7">
            <a:extLst>
              <a:ext uri="{FF2B5EF4-FFF2-40B4-BE49-F238E27FC236}">
                <a16:creationId xmlns:a16="http://schemas.microsoft.com/office/drawing/2014/main" id="{22AA046B-7D24-EA7F-9542-174DBDFBE59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5562600"/>
            <a:ext cx="457200" cy="457200"/>
            <a:chOff x="1296" y="1056"/>
            <a:chExt cx="288" cy="288"/>
          </a:xfrm>
        </p:grpSpPr>
        <p:sp>
          <p:nvSpPr>
            <p:cNvPr id="50196" name="Oval 8">
              <a:extLst>
                <a:ext uri="{FF2B5EF4-FFF2-40B4-BE49-F238E27FC236}">
                  <a16:creationId xmlns:a16="http://schemas.microsoft.com/office/drawing/2014/main" id="{8D75FF5E-1B50-8204-54C7-67614A9B0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50197" name="Oval 9">
              <a:extLst>
                <a:ext uri="{FF2B5EF4-FFF2-40B4-BE49-F238E27FC236}">
                  <a16:creationId xmlns:a16="http://schemas.microsoft.com/office/drawing/2014/main" id="{2151E0C2-2377-537D-D2E5-99ADD44E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50184" name="Text Box 10">
            <a:extLst>
              <a:ext uri="{FF2B5EF4-FFF2-40B4-BE49-F238E27FC236}">
                <a16:creationId xmlns:a16="http://schemas.microsoft.com/office/drawing/2014/main" id="{0C3B5474-25C3-0946-6DCA-8BC1FE14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6388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50185" name="Text Box 11">
            <a:extLst>
              <a:ext uri="{FF2B5EF4-FFF2-40B4-BE49-F238E27FC236}">
                <a16:creationId xmlns:a16="http://schemas.microsoft.com/office/drawing/2014/main" id="{85B4D0F0-F5FA-087B-A77A-EA28A5D6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4196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50186" name="Text Box 12">
            <a:extLst>
              <a:ext uri="{FF2B5EF4-FFF2-40B4-BE49-F238E27FC236}">
                <a16:creationId xmlns:a16="http://schemas.microsoft.com/office/drawing/2014/main" id="{6B8447F1-3A75-FA03-3F00-28753E3B5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50187" name="Line 13">
            <a:extLst>
              <a:ext uri="{FF2B5EF4-FFF2-40B4-BE49-F238E27FC236}">
                <a16:creationId xmlns:a16="http://schemas.microsoft.com/office/drawing/2014/main" id="{10357504-99B3-C67D-5CF8-62085BDEE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4">
            <a:extLst>
              <a:ext uri="{FF2B5EF4-FFF2-40B4-BE49-F238E27FC236}">
                <a16:creationId xmlns:a16="http://schemas.microsoft.com/office/drawing/2014/main" id="{D8138B2B-EEED-DD38-42DC-19D2248C3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648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5">
            <a:extLst>
              <a:ext uri="{FF2B5EF4-FFF2-40B4-BE49-F238E27FC236}">
                <a16:creationId xmlns:a16="http://schemas.microsoft.com/office/drawing/2014/main" id="{A2A37157-6501-D46A-2D40-26AF2A4E8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6">
            <a:extLst>
              <a:ext uri="{FF2B5EF4-FFF2-40B4-BE49-F238E27FC236}">
                <a16:creationId xmlns:a16="http://schemas.microsoft.com/office/drawing/2014/main" id="{124EBBA9-3209-0415-49A0-990E7CE8A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724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0191" name="AutoShape 17">
            <a:extLst>
              <a:ext uri="{FF2B5EF4-FFF2-40B4-BE49-F238E27FC236}">
                <a16:creationId xmlns:a16="http://schemas.microsoft.com/office/drawing/2014/main" id="{219D6235-64D3-878C-9827-F791BB04BC1C}"/>
              </a:ext>
            </a:extLst>
          </p:cNvPr>
          <p:cNvCxnSpPr>
            <a:cxnSpLocks noChangeShapeType="1"/>
            <a:stCxn id="50184" idx="2"/>
            <a:endCxn id="50184" idx="0"/>
          </p:cNvCxnSpPr>
          <p:nvPr/>
        </p:nvCxnSpPr>
        <p:spPr bwMode="auto">
          <a:xfrm rot="5400000" flipH="1" flipV="1">
            <a:off x="8322469" y="5806281"/>
            <a:ext cx="336550" cy="1588"/>
          </a:xfrm>
          <a:prstGeom prst="curvedConnector5">
            <a:avLst>
              <a:gd name="adj1" fmla="val -67926"/>
              <a:gd name="adj2" fmla="val 25900000"/>
              <a:gd name="adj3" fmla="val 167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2" name="Text Box 18">
            <a:extLst>
              <a:ext uri="{FF2B5EF4-FFF2-40B4-BE49-F238E27FC236}">
                <a16:creationId xmlns:a16="http://schemas.microsoft.com/office/drawing/2014/main" id="{B37D9099-BE15-9A5A-E513-CF73FE1F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5626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c</a:t>
            </a:r>
          </a:p>
        </p:txBody>
      </p:sp>
      <p:sp>
        <p:nvSpPr>
          <p:cNvPr id="50193" name="Text Box 19">
            <a:extLst>
              <a:ext uri="{FF2B5EF4-FFF2-40B4-BE49-F238E27FC236}">
                <a16:creationId xmlns:a16="http://schemas.microsoft.com/office/drawing/2014/main" id="{6552DE39-00F4-2655-B058-28423780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6482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0194" name="Text Box 20">
            <a:extLst>
              <a:ext uri="{FF2B5EF4-FFF2-40B4-BE49-F238E27FC236}">
                <a16:creationId xmlns:a16="http://schemas.microsoft.com/office/drawing/2014/main" id="{41B25168-1A2E-B595-28DC-5BDB1EA4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876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0195" name="Text Box 21">
            <a:extLst>
              <a:ext uri="{FF2B5EF4-FFF2-40B4-BE49-F238E27FC236}">
                <a16:creationId xmlns:a16="http://schemas.microsoft.com/office/drawing/2014/main" id="{7CB95C71-97EA-2BBD-7482-B6C5B165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6D282AD4-BD91-EBDC-FBDC-007510C7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B2E902-A8FD-FC4B-8CEC-95472C3070E7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8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23C6812-065D-B117-C75F-68EEB68D2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Number of States of a DFA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7E155FA-003E-D6D1-FCDE-AFF5477EB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partition the set of states into two groups:</a:t>
            </a:r>
          </a:p>
          <a:p>
            <a:pPr lvl="1"/>
            <a:r>
              <a:rPr lang="en-US" altLang="en-US"/>
              <a:t>G</a:t>
            </a:r>
            <a:r>
              <a:rPr lang="en-US" altLang="en-US" baseline="-25000"/>
              <a:t>1</a:t>
            </a:r>
            <a:r>
              <a:rPr lang="en-US" altLang="en-US"/>
              <a:t> :  set of accepting states</a:t>
            </a:r>
          </a:p>
          <a:p>
            <a:pPr lvl="1"/>
            <a:r>
              <a:rPr lang="en-US" altLang="en-US"/>
              <a:t>G</a:t>
            </a:r>
            <a:r>
              <a:rPr lang="en-US" altLang="en-US" baseline="-25000"/>
              <a:t>2</a:t>
            </a:r>
            <a:r>
              <a:rPr lang="en-US" altLang="en-US"/>
              <a:t> :  set of non-accepting states</a:t>
            </a:r>
          </a:p>
          <a:p>
            <a:pPr lvl="1"/>
            <a:endParaRPr lang="en-US" altLang="en-US"/>
          </a:p>
          <a:p>
            <a:r>
              <a:rPr lang="en-US" altLang="en-US"/>
              <a:t>For each new group G</a:t>
            </a:r>
          </a:p>
          <a:p>
            <a:pPr lvl="1"/>
            <a:r>
              <a:rPr lang="en-US" altLang="en-US"/>
              <a:t>partition G into subgroups such that states s</a:t>
            </a:r>
            <a:r>
              <a:rPr lang="en-US" altLang="en-US" baseline="-25000"/>
              <a:t>1</a:t>
            </a:r>
            <a:r>
              <a:rPr lang="en-US" altLang="en-US"/>
              <a:t> and s</a:t>
            </a:r>
            <a:r>
              <a:rPr lang="en-US" altLang="en-US" baseline="-25000"/>
              <a:t>2</a:t>
            </a:r>
            <a:r>
              <a:rPr lang="en-US" altLang="en-US"/>
              <a:t> are in the same group iff</a:t>
            </a:r>
          </a:p>
          <a:p>
            <a:pPr lvl="1">
              <a:buFontTx/>
              <a:buNone/>
            </a:pPr>
            <a:r>
              <a:rPr lang="en-US" altLang="en-US"/>
              <a:t>	for all input symbols a, states s</a:t>
            </a:r>
            <a:r>
              <a:rPr lang="en-US" altLang="en-US" baseline="-25000"/>
              <a:t>1</a:t>
            </a:r>
            <a:r>
              <a:rPr lang="en-US" altLang="en-US"/>
              <a:t> and s</a:t>
            </a:r>
            <a:r>
              <a:rPr lang="en-US" altLang="en-US" baseline="-25000"/>
              <a:t>2</a:t>
            </a:r>
            <a:r>
              <a:rPr lang="en-US" altLang="en-US"/>
              <a:t> have transitions to states in the same group.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Start state of the minimized DFA is the group containing                     the start state of the original DFA.</a:t>
            </a:r>
          </a:p>
          <a:p>
            <a:r>
              <a:rPr lang="en-US" altLang="en-US"/>
              <a:t>Accepting states of the minimized DFA are the groups containing       the accepting states of the original DFA.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>
            <a:extLst>
              <a:ext uri="{FF2B5EF4-FFF2-40B4-BE49-F238E27FC236}">
                <a16:creationId xmlns:a16="http://schemas.microsoft.com/office/drawing/2014/main" id="{7773A7BE-3036-0A86-D02A-37AE1338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C91295-15B7-CF41-9D57-D4993E86B23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8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16DCAEB-4B50-A659-CBDE-16DC180F2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DFA - Example</a:t>
            </a:r>
          </a:p>
        </p:txBody>
      </p:sp>
      <p:sp>
        <p:nvSpPr>
          <p:cNvPr id="52227" name="Oval 3">
            <a:extLst>
              <a:ext uri="{FF2B5EF4-FFF2-40B4-BE49-F238E27FC236}">
                <a16:creationId xmlns:a16="http://schemas.microsoft.com/office/drawing/2014/main" id="{96619656-A9EF-3647-5899-5BB89DAE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972CDD1-F741-6E4E-4E77-1DE58A826E6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47800"/>
            <a:ext cx="457200" cy="457200"/>
            <a:chOff x="1296" y="1056"/>
            <a:chExt cx="288" cy="288"/>
          </a:xfrm>
        </p:grpSpPr>
        <p:sp>
          <p:nvSpPr>
            <p:cNvPr id="52263" name="Oval 5">
              <a:extLst>
                <a:ext uri="{FF2B5EF4-FFF2-40B4-BE49-F238E27FC236}">
                  <a16:creationId xmlns:a16="http://schemas.microsoft.com/office/drawing/2014/main" id="{8464508C-B4F3-0188-60CC-CFE829E7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52264" name="Oval 6">
              <a:extLst>
                <a:ext uri="{FF2B5EF4-FFF2-40B4-BE49-F238E27FC236}">
                  <a16:creationId xmlns:a16="http://schemas.microsoft.com/office/drawing/2014/main" id="{45FA8C98-A3D7-39CD-CB76-97462C16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52229" name="Oval 7">
            <a:extLst>
              <a:ext uri="{FF2B5EF4-FFF2-40B4-BE49-F238E27FC236}">
                <a16:creationId xmlns:a16="http://schemas.microsoft.com/office/drawing/2014/main" id="{3982F7B5-1C2E-2947-9E11-ABA2A9967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52230" name="Line 8">
            <a:extLst>
              <a:ext uri="{FF2B5EF4-FFF2-40B4-BE49-F238E27FC236}">
                <a16:creationId xmlns:a16="http://schemas.microsoft.com/office/drawing/2014/main" id="{5808E9AD-3700-F59A-71F5-468420663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9">
            <a:extLst>
              <a:ext uri="{FF2B5EF4-FFF2-40B4-BE49-F238E27FC236}">
                <a16:creationId xmlns:a16="http://schemas.microsoft.com/office/drawing/2014/main" id="{0E9F1546-6FE9-CB79-C72E-353826125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752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10">
            <a:extLst>
              <a:ext uri="{FF2B5EF4-FFF2-40B4-BE49-F238E27FC236}">
                <a16:creationId xmlns:a16="http://schemas.microsoft.com/office/drawing/2014/main" id="{B35D4EE8-A221-36F8-341F-EBC0C4234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11">
            <a:extLst>
              <a:ext uri="{FF2B5EF4-FFF2-40B4-BE49-F238E27FC236}">
                <a16:creationId xmlns:a16="http://schemas.microsoft.com/office/drawing/2014/main" id="{763E70D0-D583-D5F1-FEEA-A8C0A49B4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234" name="AutoShape 12">
            <a:extLst>
              <a:ext uri="{FF2B5EF4-FFF2-40B4-BE49-F238E27FC236}">
                <a16:creationId xmlns:a16="http://schemas.microsoft.com/office/drawing/2014/main" id="{B65DE9B7-8F01-3196-F858-D3517CE3B12D}"/>
              </a:ext>
            </a:extLst>
          </p:cNvPr>
          <p:cNvCxnSpPr>
            <a:cxnSpLocks noChangeShapeType="1"/>
            <a:stCxn id="52227" idx="6"/>
            <a:endCxn id="52263" idx="6"/>
          </p:cNvCxnSpPr>
          <p:nvPr/>
        </p:nvCxnSpPr>
        <p:spPr bwMode="auto">
          <a:xfrm flipV="1">
            <a:off x="2514600" y="1676400"/>
            <a:ext cx="76200" cy="990600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5" name="AutoShape 13">
            <a:extLst>
              <a:ext uri="{FF2B5EF4-FFF2-40B4-BE49-F238E27FC236}">
                <a16:creationId xmlns:a16="http://schemas.microsoft.com/office/drawing/2014/main" id="{7535F1EE-B330-E0AF-F413-C9AF6916AFA9}"/>
              </a:ext>
            </a:extLst>
          </p:cNvPr>
          <p:cNvCxnSpPr>
            <a:cxnSpLocks noChangeShapeType="1"/>
            <a:stCxn id="52263" idx="7"/>
            <a:endCxn id="52263" idx="1"/>
          </p:cNvCxnSpPr>
          <p:nvPr/>
        </p:nvCxnSpPr>
        <p:spPr bwMode="auto">
          <a:xfrm rot="-5400000" flipH="1" flipV="1">
            <a:off x="2361406" y="13533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6" name="AutoShape 15">
            <a:extLst>
              <a:ext uri="{FF2B5EF4-FFF2-40B4-BE49-F238E27FC236}">
                <a16:creationId xmlns:a16="http://schemas.microsoft.com/office/drawing/2014/main" id="{4D48C835-0A79-1FCF-B813-B89C41F48D14}"/>
              </a:ext>
            </a:extLst>
          </p:cNvPr>
          <p:cNvCxnSpPr>
            <a:cxnSpLocks noChangeShapeType="1"/>
            <a:stCxn id="52227" idx="3"/>
            <a:endCxn id="52227" idx="5"/>
          </p:cNvCxnSpPr>
          <p:nvPr/>
        </p:nvCxnSpPr>
        <p:spPr bwMode="auto">
          <a:xfrm rot="16200000" flipH="1">
            <a:off x="2361406" y="2667794"/>
            <a:ext cx="1588" cy="215900"/>
          </a:xfrm>
          <a:prstGeom prst="curvedConnector3">
            <a:avLst>
              <a:gd name="adj1" fmla="val 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7" name="Text Box 16">
            <a:extLst>
              <a:ext uri="{FF2B5EF4-FFF2-40B4-BE49-F238E27FC236}">
                <a16:creationId xmlns:a16="http://schemas.microsoft.com/office/drawing/2014/main" id="{370978BD-B63F-0CEE-2FAB-4D06D023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81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2238" name="Text Box 17">
            <a:extLst>
              <a:ext uri="{FF2B5EF4-FFF2-40B4-BE49-F238E27FC236}">
                <a16:creationId xmlns:a16="http://schemas.microsoft.com/office/drawing/2014/main" id="{4A0311A3-0CAA-ADCD-3FD2-813AC3BD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2239" name="Text Box 18">
            <a:extLst>
              <a:ext uri="{FF2B5EF4-FFF2-40B4-BE49-F238E27FC236}">
                <a16:creationId xmlns:a16="http://schemas.microsoft.com/office/drawing/2014/main" id="{2DCEA74E-E64E-0BAC-A386-D2C0D2FA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906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2240" name="Text Box 19">
            <a:extLst>
              <a:ext uri="{FF2B5EF4-FFF2-40B4-BE49-F238E27FC236}">
                <a16:creationId xmlns:a16="http://schemas.microsoft.com/office/drawing/2014/main" id="{02A399E4-616C-6F35-3B09-DA5DF1F68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764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2241" name="Text Box 20">
            <a:extLst>
              <a:ext uri="{FF2B5EF4-FFF2-40B4-BE49-F238E27FC236}">
                <a16:creationId xmlns:a16="http://schemas.microsoft.com/office/drawing/2014/main" id="{80F3DDD5-3777-B581-C858-C5015973C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71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2242" name="Text Box 21">
            <a:extLst>
              <a:ext uri="{FF2B5EF4-FFF2-40B4-BE49-F238E27FC236}">
                <a16:creationId xmlns:a16="http://schemas.microsoft.com/office/drawing/2014/main" id="{FFD7642C-C900-9C0E-B7F0-C13C96E70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33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2243" name="Text Box 22">
            <a:extLst>
              <a:ext uri="{FF2B5EF4-FFF2-40B4-BE49-F238E27FC236}">
                <a16:creationId xmlns:a16="http://schemas.microsoft.com/office/drawing/2014/main" id="{76E05E6B-ECEF-7F06-1133-0462AD29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1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2244" name="Text Box 23">
            <a:extLst>
              <a:ext uri="{FF2B5EF4-FFF2-40B4-BE49-F238E27FC236}">
                <a16:creationId xmlns:a16="http://schemas.microsoft.com/office/drawing/2014/main" id="{0E382389-7FCA-282D-4F92-1193D071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2245" name="Text Box 24">
            <a:extLst>
              <a:ext uri="{FF2B5EF4-FFF2-40B4-BE49-F238E27FC236}">
                <a16:creationId xmlns:a16="http://schemas.microsoft.com/office/drawing/2014/main" id="{F771FB7B-BA95-D9B8-EEB8-920CF0E5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2246" name="Text Box 25">
            <a:extLst>
              <a:ext uri="{FF2B5EF4-FFF2-40B4-BE49-F238E27FC236}">
                <a16:creationId xmlns:a16="http://schemas.microsoft.com/office/drawing/2014/main" id="{74110045-69DB-449C-E5C7-9F8A4F81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260475"/>
            <a:ext cx="4246563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G</a:t>
            </a:r>
            <a:r>
              <a:rPr lang="en-US" altLang="en-US" baseline="-25000"/>
              <a:t>1</a:t>
            </a:r>
            <a:r>
              <a:rPr lang="en-US" altLang="en-US"/>
              <a:t> = {2}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G</a:t>
            </a:r>
            <a:r>
              <a:rPr lang="en-US" altLang="en-US" baseline="-25000"/>
              <a:t>2</a:t>
            </a:r>
            <a:r>
              <a:rPr lang="en-US" altLang="en-US"/>
              <a:t> = {1,3}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G</a:t>
            </a:r>
            <a:r>
              <a:rPr lang="en-US" altLang="en-US" baseline="-25000"/>
              <a:t>2 </a:t>
            </a:r>
            <a:r>
              <a:rPr lang="en-US" altLang="en-US"/>
              <a:t> cannot be partitioned because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move(1,a)=2	move(1,b)=3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move(3,a)=2	move(2,b)=3</a:t>
            </a:r>
            <a:endParaRPr lang="en-US" altLang="en-US"/>
          </a:p>
        </p:txBody>
      </p:sp>
      <p:sp>
        <p:nvSpPr>
          <p:cNvPr id="52247" name="Text Box 26">
            <a:extLst>
              <a:ext uri="{FF2B5EF4-FFF2-40B4-BE49-F238E27FC236}">
                <a16:creationId xmlns:a16="http://schemas.microsoft.com/office/drawing/2014/main" id="{9A3E52C7-A701-2286-CB81-2F19241C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851275"/>
            <a:ext cx="592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So, the minimized DFA (with minimum states)</a:t>
            </a:r>
          </a:p>
        </p:txBody>
      </p:sp>
      <p:sp>
        <p:nvSpPr>
          <p:cNvPr id="52248" name="Text Box 27">
            <a:extLst>
              <a:ext uri="{FF2B5EF4-FFF2-40B4-BE49-F238E27FC236}">
                <a16:creationId xmlns:a16="http://schemas.microsoft.com/office/drawing/2014/main" id="{C3A1A9CF-D950-CB68-3D62-3F4372224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0540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{1,3}</a:t>
            </a:r>
          </a:p>
        </p:txBody>
      </p:sp>
      <p:sp>
        <p:nvSpPr>
          <p:cNvPr id="52249" name="Oval 28">
            <a:extLst>
              <a:ext uri="{FF2B5EF4-FFF2-40B4-BE49-F238E27FC236}">
                <a16:creationId xmlns:a16="http://schemas.microsoft.com/office/drawing/2014/main" id="{C08F15B9-C814-4BC1-F508-51A8741A6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52250" name="Group 29">
            <a:extLst>
              <a:ext uri="{FF2B5EF4-FFF2-40B4-BE49-F238E27FC236}">
                <a16:creationId xmlns:a16="http://schemas.microsoft.com/office/drawing/2014/main" id="{6F01841A-ED72-0A78-9BBF-A84EA36F205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029200"/>
            <a:ext cx="457200" cy="457200"/>
            <a:chOff x="1296" y="1056"/>
            <a:chExt cx="288" cy="288"/>
          </a:xfrm>
        </p:grpSpPr>
        <p:sp>
          <p:nvSpPr>
            <p:cNvPr id="52261" name="Oval 30">
              <a:extLst>
                <a:ext uri="{FF2B5EF4-FFF2-40B4-BE49-F238E27FC236}">
                  <a16:creationId xmlns:a16="http://schemas.microsoft.com/office/drawing/2014/main" id="{BBDE37F5-A104-0D8E-6BE0-F9A2EEDEA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52262" name="Oval 31">
              <a:extLst>
                <a:ext uri="{FF2B5EF4-FFF2-40B4-BE49-F238E27FC236}">
                  <a16:creationId xmlns:a16="http://schemas.microsoft.com/office/drawing/2014/main" id="{5A4D96C5-06B4-6F8A-4D36-1891AD0B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52251" name="Line 32">
            <a:extLst>
              <a:ext uri="{FF2B5EF4-FFF2-40B4-BE49-F238E27FC236}">
                <a16:creationId xmlns:a16="http://schemas.microsoft.com/office/drawing/2014/main" id="{AD6EE65B-5D1C-1D9B-47F7-68DE794A4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33">
            <a:extLst>
              <a:ext uri="{FF2B5EF4-FFF2-40B4-BE49-F238E27FC236}">
                <a16:creationId xmlns:a16="http://schemas.microsoft.com/office/drawing/2014/main" id="{E16F11F7-6805-26AC-C91A-225CDC98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257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253" name="AutoShape 34">
            <a:extLst>
              <a:ext uri="{FF2B5EF4-FFF2-40B4-BE49-F238E27FC236}">
                <a16:creationId xmlns:a16="http://schemas.microsoft.com/office/drawing/2014/main" id="{2957BA23-5238-E70B-B65A-794187A04713}"/>
              </a:ext>
            </a:extLst>
          </p:cNvPr>
          <p:cNvCxnSpPr>
            <a:cxnSpLocks noChangeShapeType="1"/>
            <a:stCxn id="52249" idx="1"/>
            <a:endCxn id="52249" idx="7"/>
          </p:cNvCxnSpPr>
          <p:nvPr/>
        </p:nvCxnSpPr>
        <p:spPr bwMode="auto">
          <a:xfrm rot="5400000" flipV="1">
            <a:off x="2818606" y="5042694"/>
            <a:ext cx="1588" cy="2159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4" name="AutoShape 35">
            <a:extLst>
              <a:ext uri="{FF2B5EF4-FFF2-40B4-BE49-F238E27FC236}">
                <a16:creationId xmlns:a16="http://schemas.microsoft.com/office/drawing/2014/main" id="{18D0DCC5-C3B0-352E-2DB9-49A661E05F9E}"/>
              </a:ext>
            </a:extLst>
          </p:cNvPr>
          <p:cNvCxnSpPr>
            <a:cxnSpLocks noChangeShapeType="1"/>
            <a:stCxn id="52261" idx="7"/>
            <a:endCxn id="52261" idx="1"/>
          </p:cNvCxnSpPr>
          <p:nvPr/>
        </p:nvCxnSpPr>
        <p:spPr bwMode="auto">
          <a:xfrm rot="-5400000" flipH="1" flipV="1">
            <a:off x="4266406" y="49347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5" name="AutoShape 36">
            <a:extLst>
              <a:ext uri="{FF2B5EF4-FFF2-40B4-BE49-F238E27FC236}">
                <a16:creationId xmlns:a16="http://schemas.microsoft.com/office/drawing/2014/main" id="{670C98C9-FD0C-DBB4-2219-E127D21CA95D}"/>
              </a:ext>
            </a:extLst>
          </p:cNvPr>
          <p:cNvCxnSpPr>
            <a:cxnSpLocks noChangeShapeType="1"/>
            <a:stCxn id="52261" idx="4"/>
            <a:endCxn id="52249" idx="4"/>
          </p:cNvCxnSpPr>
          <p:nvPr/>
        </p:nvCxnSpPr>
        <p:spPr bwMode="auto">
          <a:xfrm rot="16200000" flipV="1">
            <a:off x="3505200" y="4724400"/>
            <a:ext cx="76200" cy="14478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6" name="Text Box 37">
            <a:extLst>
              <a:ext uri="{FF2B5EF4-FFF2-40B4-BE49-F238E27FC236}">
                <a16:creationId xmlns:a16="http://schemas.microsoft.com/office/drawing/2014/main" id="{59C96839-C4EA-B34C-50FD-6B6C7467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2257" name="Text Box 38">
            <a:extLst>
              <a:ext uri="{FF2B5EF4-FFF2-40B4-BE49-F238E27FC236}">
                <a16:creationId xmlns:a16="http://schemas.microsoft.com/office/drawing/2014/main" id="{59D385F1-70EA-A5F1-3BDE-5D1CA92C5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292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2258" name="Text Box 39">
            <a:extLst>
              <a:ext uri="{FF2B5EF4-FFF2-40B4-BE49-F238E27FC236}">
                <a16:creationId xmlns:a16="http://schemas.microsoft.com/office/drawing/2014/main" id="{52B6569E-E1C1-BB3A-64B2-4F6C785E0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10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2259" name="Text Box 40">
            <a:extLst>
              <a:ext uri="{FF2B5EF4-FFF2-40B4-BE49-F238E27FC236}">
                <a16:creationId xmlns:a16="http://schemas.microsoft.com/office/drawing/2014/main" id="{2025CDEE-BB22-8A1A-9119-59879A56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2260" name="Text Box 41">
            <a:extLst>
              <a:ext uri="{FF2B5EF4-FFF2-40B4-BE49-F238E27FC236}">
                <a16:creationId xmlns:a16="http://schemas.microsoft.com/office/drawing/2014/main" id="{352F2A0A-29F5-BC34-D6ED-5B13F310F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05400"/>
            <a:ext cx="40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{2}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4">
            <a:extLst>
              <a:ext uri="{FF2B5EF4-FFF2-40B4-BE49-F238E27FC236}">
                <a16:creationId xmlns:a16="http://schemas.microsoft.com/office/drawing/2014/main" id="{0B078B1C-6289-12B7-2194-2FF5D1CA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0F6C5-9FDE-1245-980F-849A0F9FBE5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8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95DE46C2-B3C2-905C-F7BD-8AF79A915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DFA – Another Example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55FB180D-0FF9-636D-D9A5-F857CE19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BA3A01CA-734D-693C-B2EC-3B7FD840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19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A2B51BA2-9E12-9EC9-48C2-C8CDF6FD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53254" name="Group 6">
            <a:extLst>
              <a:ext uri="{FF2B5EF4-FFF2-40B4-BE49-F238E27FC236}">
                <a16:creationId xmlns:a16="http://schemas.microsoft.com/office/drawing/2014/main" id="{90336118-0F22-3CC7-FDD0-B016D4B3F666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486400"/>
            <a:ext cx="457200" cy="457200"/>
            <a:chOff x="1296" y="1056"/>
            <a:chExt cx="288" cy="288"/>
          </a:xfrm>
        </p:grpSpPr>
        <p:sp>
          <p:nvSpPr>
            <p:cNvPr id="53305" name="Oval 7">
              <a:extLst>
                <a:ext uri="{FF2B5EF4-FFF2-40B4-BE49-F238E27FC236}">
                  <a16:creationId xmlns:a16="http://schemas.microsoft.com/office/drawing/2014/main" id="{61CBBF74-BF45-A8E1-318F-FCC846028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53306" name="Oval 8">
              <a:extLst>
                <a:ext uri="{FF2B5EF4-FFF2-40B4-BE49-F238E27FC236}">
                  <a16:creationId xmlns:a16="http://schemas.microsoft.com/office/drawing/2014/main" id="{BE5099B6-D8D4-6921-5C6A-1400BDC7F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53255" name="Line 9">
            <a:extLst>
              <a:ext uri="{FF2B5EF4-FFF2-40B4-BE49-F238E27FC236}">
                <a16:creationId xmlns:a16="http://schemas.microsoft.com/office/drawing/2014/main" id="{F77B5E38-74B2-07A1-D576-4B317E293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8298A162-96FA-1B7F-86BC-AB811FA50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447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11">
            <a:extLst>
              <a:ext uri="{FF2B5EF4-FFF2-40B4-BE49-F238E27FC236}">
                <a16:creationId xmlns:a16="http://schemas.microsoft.com/office/drawing/2014/main" id="{F466D0D9-2BEA-99D6-6BCA-2680843FA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133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2">
            <a:extLst>
              <a:ext uri="{FF2B5EF4-FFF2-40B4-BE49-F238E27FC236}">
                <a16:creationId xmlns:a16="http://schemas.microsoft.com/office/drawing/2014/main" id="{7F6254F8-1033-FF93-E690-97B36DF7E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3">
            <a:extLst>
              <a:ext uri="{FF2B5EF4-FFF2-40B4-BE49-F238E27FC236}">
                <a16:creationId xmlns:a16="http://schemas.microsoft.com/office/drawing/2014/main" id="{1E1899B3-4E65-9702-954E-5D7BF7537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133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4">
            <a:extLst>
              <a:ext uri="{FF2B5EF4-FFF2-40B4-BE49-F238E27FC236}">
                <a16:creationId xmlns:a16="http://schemas.microsoft.com/office/drawing/2014/main" id="{0C3DC3B7-9C4C-5E68-00F1-3B390E9E09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1447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3261" name="AutoShape 15">
            <a:extLst>
              <a:ext uri="{FF2B5EF4-FFF2-40B4-BE49-F238E27FC236}">
                <a16:creationId xmlns:a16="http://schemas.microsoft.com/office/drawing/2014/main" id="{6B69B22F-785E-76FD-4C6E-78F0DE89447E}"/>
              </a:ext>
            </a:extLst>
          </p:cNvPr>
          <p:cNvCxnSpPr>
            <a:cxnSpLocks noChangeShapeType="1"/>
            <a:stCxn id="53252" idx="7"/>
            <a:endCxn id="53252" idx="1"/>
          </p:cNvCxnSpPr>
          <p:nvPr/>
        </p:nvCxnSpPr>
        <p:spPr bwMode="auto">
          <a:xfrm rot="-5400000" flipH="1" flipV="1">
            <a:off x="2209006" y="1156494"/>
            <a:ext cx="1588" cy="2159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6">
            <a:extLst>
              <a:ext uri="{FF2B5EF4-FFF2-40B4-BE49-F238E27FC236}">
                <a16:creationId xmlns:a16="http://schemas.microsoft.com/office/drawing/2014/main" id="{945A09DF-0DC9-C6EC-1AC7-9A4F6C80820F}"/>
              </a:ext>
            </a:extLst>
          </p:cNvPr>
          <p:cNvCxnSpPr>
            <a:cxnSpLocks noChangeShapeType="1"/>
            <a:stCxn id="53253" idx="3"/>
            <a:endCxn id="53253" idx="5"/>
          </p:cNvCxnSpPr>
          <p:nvPr/>
        </p:nvCxnSpPr>
        <p:spPr bwMode="auto">
          <a:xfrm rot="16200000" flipH="1">
            <a:off x="2209006" y="2820194"/>
            <a:ext cx="1588" cy="215900"/>
          </a:xfrm>
          <a:prstGeom prst="curvedConnector3">
            <a:avLst>
              <a:gd name="adj1" fmla="val 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7">
            <a:extLst>
              <a:ext uri="{FF2B5EF4-FFF2-40B4-BE49-F238E27FC236}">
                <a16:creationId xmlns:a16="http://schemas.microsoft.com/office/drawing/2014/main" id="{2BAB4017-38C7-8226-C8E2-74BB625D2D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590800" y="1981200"/>
            <a:ext cx="6858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4" name="Text Box 18">
            <a:extLst>
              <a:ext uri="{FF2B5EF4-FFF2-40B4-BE49-F238E27FC236}">
                <a16:creationId xmlns:a16="http://schemas.microsoft.com/office/drawing/2014/main" id="{7A643EB3-A421-1E57-6B41-FD9A9D504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3265" name="Text Box 19">
            <a:extLst>
              <a:ext uri="{FF2B5EF4-FFF2-40B4-BE49-F238E27FC236}">
                <a16:creationId xmlns:a16="http://schemas.microsoft.com/office/drawing/2014/main" id="{50FF65D8-D484-E2CA-60F6-521F2DAD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3266" name="Text Box 20">
            <a:extLst>
              <a:ext uri="{FF2B5EF4-FFF2-40B4-BE49-F238E27FC236}">
                <a16:creationId xmlns:a16="http://schemas.microsoft.com/office/drawing/2014/main" id="{8F49BE62-AAD8-2B90-4CCA-67EDF0079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3267" name="Text Box 21">
            <a:extLst>
              <a:ext uri="{FF2B5EF4-FFF2-40B4-BE49-F238E27FC236}">
                <a16:creationId xmlns:a16="http://schemas.microsoft.com/office/drawing/2014/main" id="{92AD4A89-898B-EF47-14C9-39B2BF72A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336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3268" name="Text Box 22">
            <a:extLst>
              <a:ext uri="{FF2B5EF4-FFF2-40B4-BE49-F238E27FC236}">
                <a16:creationId xmlns:a16="http://schemas.microsoft.com/office/drawing/2014/main" id="{053985CB-9736-C0E1-D937-5592A0EF1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716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3269" name="Text Box 23">
            <a:extLst>
              <a:ext uri="{FF2B5EF4-FFF2-40B4-BE49-F238E27FC236}">
                <a16:creationId xmlns:a16="http://schemas.microsoft.com/office/drawing/2014/main" id="{75620430-425A-B5DA-498C-D99D0411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3270" name="Text Box 24">
            <a:extLst>
              <a:ext uri="{FF2B5EF4-FFF2-40B4-BE49-F238E27FC236}">
                <a16:creationId xmlns:a16="http://schemas.microsoft.com/office/drawing/2014/main" id="{EF3D2A85-CED0-E79A-8EF2-635B77E7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716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3271" name="Text Box 25">
            <a:extLst>
              <a:ext uri="{FF2B5EF4-FFF2-40B4-BE49-F238E27FC236}">
                <a16:creationId xmlns:a16="http://schemas.microsoft.com/office/drawing/2014/main" id="{F933D4DE-4039-2B42-9008-A68538BD2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3272" name="Text Box 26">
            <a:extLst>
              <a:ext uri="{FF2B5EF4-FFF2-40B4-BE49-F238E27FC236}">
                <a16:creationId xmlns:a16="http://schemas.microsoft.com/office/drawing/2014/main" id="{6311B336-6A11-0A89-EB58-DB088C04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53273" name="Text Box 27">
            <a:extLst>
              <a:ext uri="{FF2B5EF4-FFF2-40B4-BE49-F238E27FC236}">
                <a16:creationId xmlns:a16="http://schemas.microsoft.com/office/drawing/2014/main" id="{4A5BDDAE-6A1A-2795-BC51-B358BD9C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67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3274" name="Text Box 28">
            <a:extLst>
              <a:ext uri="{FF2B5EF4-FFF2-40B4-BE49-F238E27FC236}">
                <a16:creationId xmlns:a16="http://schemas.microsoft.com/office/drawing/2014/main" id="{C1E4C00C-AE73-E865-94EE-B4CD4579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19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3275" name="Text Box 29">
            <a:extLst>
              <a:ext uri="{FF2B5EF4-FFF2-40B4-BE49-F238E27FC236}">
                <a16:creationId xmlns:a16="http://schemas.microsoft.com/office/drawing/2014/main" id="{C976E110-79AF-CD71-D7CC-7E4A60C3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3276" name="Text Box 30">
            <a:extLst>
              <a:ext uri="{FF2B5EF4-FFF2-40B4-BE49-F238E27FC236}">
                <a16:creationId xmlns:a16="http://schemas.microsoft.com/office/drawing/2014/main" id="{B184FDF0-1C54-BCE1-D09D-5D84836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00200"/>
            <a:ext cx="337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Groups:     {1,2,3}	{4}</a:t>
            </a:r>
          </a:p>
        </p:txBody>
      </p:sp>
      <p:sp>
        <p:nvSpPr>
          <p:cNvPr id="53277" name="Text Box 31">
            <a:extLst>
              <a:ext uri="{FF2B5EF4-FFF2-40B4-BE49-F238E27FC236}">
                <a16:creationId xmlns:a16="http://schemas.microsoft.com/office/drawing/2014/main" id="{D96BA2EE-1B08-A792-A6B6-B93035DBB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209800"/>
            <a:ext cx="1531938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 u="sng"/>
              <a:t>a       	 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1-&gt;2	1-&gt;3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2-&gt;2	2-&gt;3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3-&gt;4	3-&gt;3</a:t>
            </a:r>
          </a:p>
        </p:txBody>
      </p:sp>
      <p:sp>
        <p:nvSpPr>
          <p:cNvPr id="53278" name="Line 32">
            <a:extLst>
              <a:ext uri="{FF2B5EF4-FFF2-40B4-BE49-F238E27FC236}">
                <a16:creationId xmlns:a16="http://schemas.microsoft.com/office/drawing/2014/main" id="{FC46110E-20FF-5F01-CE11-481909800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36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33">
            <a:extLst>
              <a:ext uri="{FF2B5EF4-FFF2-40B4-BE49-F238E27FC236}">
                <a16:creationId xmlns:a16="http://schemas.microsoft.com/office/drawing/2014/main" id="{11B8C22D-803C-659C-61F7-37D033B3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33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Text Box 34">
            <a:extLst>
              <a:ext uri="{FF2B5EF4-FFF2-40B4-BE49-F238E27FC236}">
                <a16:creationId xmlns:a16="http://schemas.microsoft.com/office/drawing/2014/main" id="{9D8B2BF0-2446-F0B4-6C57-7B67B98BB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{1,2}</a:t>
            </a:r>
          </a:p>
        </p:txBody>
      </p:sp>
      <p:sp>
        <p:nvSpPr>
          <p:cNvPr id="53281" name="Text Box 35">
            <a:extLst>
              <a:ext uri="{FF2B5EF4-FFF2-40B4-BE49-F238E27FC236}">
                <a16:creationId xmlns:a16="http://schemas.microsoft.com/office/drawing/2014/main" id="{9DA94A5F-6E5B-7BD2-8628-070B60DF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286000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{3}</a:t>
            </a:r>
          </a:p>
        </p:txBody>
      </p:sp>
      <p:sp>
        <p:nvSpPr>
          <p:cNvPr id="53282" name="Text Box 36">
            <a:extLst>
              <a:ext uri="{FF2B5EF4-FFF2-40B4-BE49-F238E27FC236}">
                <a16:creationId xmlns:a16="http://schemas.microsoft.com/office/drawing/2014/main" id="{CC2151ED-763D-9F3A-4D4F-ACC9802D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no more partitioning</a:t>
            </a:r>
          </a:p>
        </p:txBody>
      </p:sp>
      <p:sp>
        <p:nvSpPr>
          <p:cNvPr id="53283" name="Text Box 37">
            <a:extLst>
              <a:ext uri="{FF2B5EF4-FFF2-40B4-BE49-F238E27FC236}">
                <a16:creationId xmlns:a16="http://schemas.microsoft.com/office/drawing/2014/main" id="{76E719B3-9B6A-217C-5274-D9E6D890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309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So, the minimized DFA</a:t>
            </a:r>
          </a:p>
        </p:txBody>
      </p:sp>
      <p:sp>
        <p:nvSpPr>
          <p:cNvPr id="53284" name="Text Box 38">
            <a:extLst>
              <a:ext uri="{FF2B5EF4-FFF2-40B4-BE49-F238E27FC236}">
                <a16:creationId xmlns:a16="http://schemas.microsoft.com/office/drawing/2014/main" id="{227752DE-4A1F-36EA-8B42-56EF9FE8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29200"/>
            <a:ext cx="520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{1,2}</a:t>
            </a:r>
          </a:p>
        </p:txBody>
      </p:sp>
      <p:sp>
        <p:nvSpPr>
          <p:cNvPr id="53285" name="Oval 39">
            <a:extLst>
              <a:ext uri="{FF2B5EF4-FFF2-40B4-BE49-F238E27FC236}">
                <a16:creationId xmlns:a16="http://schemas.microsoft.com/office/drawing/2014/main" id="{89DA4CA8-6B48-C468-8B7A-D5FC5138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sp>
        <p:nvSpPr>
          <p:cNvPr id="53286" name="Oval 40">
            <a:extLst>
              <a:ext uri="{FF2B5EF4-FFF2-40B4-BE49-F238E27FC236}">
                <a16:creationId xmlns:a16="http://schemas.microsoft.com/office/drawing/2014/main" id="{FEA02E62-D206-A5C7-4BC6-BE01F799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/>
          </a:p>
        </p:txBody>
      </p:sp>
      <p:grpSp>
        <p:nvGrpSpPr>
          <p:cNvPr id="53287" name="Group 41">
            <a:extLst>
              <a:ext uri="{FF2B5EF4-FFF2-40B4-BE49-F238E27FC236}">
                <a16:creationId xmlns:a16="http://schemas.microsoft.com/office/drawing/2014/main" id="{702DB01F-6B2D-0B9C-474A-3F73AAE3AFD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457200" cy="457200"/>
            <a:chOff x="1296" y="1056"/>
            <a:chExt cx="288" cy="288"/>
          </a:xfrm>
        </p:grpSpPr>
        <p:sp>
          <p:nvSpPr>
            <p:cNvPr id="53303" name="Oval 42">
              <a:extLst>
                <a:ext uri="{FF2B5EF4-FFF2-40B4-BE49-F238E27FC236}">
                  <a16:creationId xmlns:a16="http://schemas.microsoft.com/office/drawing/2014/main" id="{4A803BD3-7BF4-C061-1CCB-AF31E224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  <p:sp>
          <p:nvSpPr>
            <p:cNvPr id="53304" name="Oval 43">
              <a:extLst>
                <a:ext uri="{FF2B5EF4-FFF2-40B4-BE49-F238E27FC236}">
                  <a16:creationId xmlns:a16="http://schemas.microsoft.com/office/drawing/2014/main" id="{3DD135A1-60D8-E6F5-1CF3-84759614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/>
            </a:p>
          </p:txBody>
        </p:sp>
      </p:grpSp>
      <p:sp>
        <p:nvSpPr>
          <p:cNvPr id="53288" name="Line 44">
            <a:extLst>
              <a:ext uri="{FF2B5EF4-FFF2-40B4-BE49-F238E27FC236}">
                <a16:creationId xmlns:a16="http://schemas.microsoft.com/office/drawing/2014/main" id="{88E278D1-54F1-B52F-DDED-B4DB9CCD5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724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Line 45">
            <a:extLst>
              <a:ext uri="{FF2B5EF4-FFF2-40B4-BE49-F238E27FC236}">
                <a16:creationId xmlns:a16="http://schemas.microsoft.com/office/drawing/2014/main" id="{925B7C44-BA53-12FE-5858-7124FCFE56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5334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Line 46">
            <a:extLst>
              <a:ext uri="{FF2B5EF4-FFF2-40B4-BE49-F238E27FC236}">
                <a16:creationId xmlns:a16="http://schemas.microsoft.com/office/drawing/2014/main" id="{1BD26C46-8278-D44C-00DD-3AB7123DA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3291" name="AutoShape 47">
            <a:extLst>
              <a:ext uri="{FF2B5EF4-FFF2-40B4-BE49-F238E27FC236}">
                <a16:creationId xmlns:a16="http://schemas.microsoft.com/office/drawing/2014/main" id="{0A5817CF-E7CB-C430-AF85-0FF15220C48F}"/>
              </a:ext>
            </a:extLst>
          </p:cNvPr>
          <p:cNvCxnSpPr>
            <a:cxnSpLocks noChangeShapeType="1"/>
            <a:stCxn id="53285" idx="7"/>
            <a:endCxn id="53285" idx="1"/>
          </p:cNvCxnSpPr>
          <p:nvPr/>
        </p:nvCxnSpPr>
        <p:spPr bwMode="auto">
          <a:xfrm rot="-5400000" flipH="1" flipV="1">
            <a:off x="4037806" y="4966494"/>
            <a:ext cx="1588" cy="2159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92" name="AutoShape 48">
            <a:extLst>
              <a:ext uri="{FF2B5EF4-FFF2-40B4-BE49-F238E27FC236}">
                <a16:creationId xmlns:a16="http://schemas.microsoft.com/office/drawing/2014/main" id="{4FF13991-32AF-81E1-EF3A-004D4A1E18CA}"/>
              </a:ext>
            </a:extLst>
          </p:cNvPr>
          <p:cNvCxnSpPr>
            <a:cxnSpLocks noChangeShapeType="1"/>
            <a:stCxn id="53286" idx="7"/>
            <a:endCxn id="53286" idx="1"/>
          </p:cNvCxnSpPr>
          <p:nvPr/>
        </p:nvCxnSpPr>
        <p:spPr bwMode="auto">
          <a:xfrm rot="-5400000" flipH="1" flipV="1">
            <a:off x="5485606" y="4433094"/>
            <a:ext cx="1588" cy="2159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93" name="AutoShape 49">
            <a:extLst>
              <a:ext uri="{FF2B5EF4-FFF2-40B4-BE49-F238E27FC236}">
                <a16:creationId xmlns:a16="http://schemas.microsoft.com/office/drawing/2014/main" id="{4206CB9E-D6BB-251F-B3E3-9AE9CDE904A1}"/>
              </a:ext>
            </a:extLst>
          </p:cNvPr>
          <p:cNvCxnSpPr>
            <a:cxnSpLocks noChangeShapeType="1"/>
            <a:stCxn id="53305" idx="6"/>
            <a:endCxn id="53286" idx="6"/>
          </p:cNvCxnSpPr>
          <p:nvPr/>
        </p:nvCxnSpPr>
        <p:spPr bwMode="auto">
          <a:xfrm flipH="1" flipV="1">
            <a:off x="5638800" y="4648200"/>
            <a:ext cx="76200" cy="10668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94" name="Line 50">
            <a:extLst>
              <a:ext uri="{FF2B5EF4-FFF2-40B4-BE49-F238E27FC236}">
                <a16:creationId xmlns:a16="http://schemas.microsoft.com/office/drawing/2014/main" id="{CC76767B-7777-4B38-8E27-0DBC1EF9E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Text Box 51">
            <a:extLst>
              <a:ext uri="{FF2B5EF4-FFF2-40B4-BE49-F238E27FC236}">
                <a16:creationId xmlns:a16="http://schemas.microsoft.com/office/drawing/2014/main" id="{D7885D9C-2F76-5D54-A1B1-605578C96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40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{4}</a:t>
            </a:r>
          </a:p>
        </p:txBody>
      </p:sp>
      <p:sp>
        <p:nvSpPr>
          <p:cNvPr id="53296" name="Text Box 52">
            <a:extLst>
              <a:ext uri="{FF2B5EF4-FFF2-40B4-BE49-F238E27FC236}">
                <a16:creationId xmlns:a16="http://schemas.microsoft.com/office/drawing/2014/main" id="{3F637AE0-C7AC-3240-66BE-41FE5B9D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95800"/>
            <a:ext cx="40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{3}</a:t>
            </a:r>
          </a:p>
        </p:txBody>
      </p:sp>
      <p:sp>
        <p:nvSpPr>
          <p:cNvPr id="53297" name="Text Box 54">
            <a:extLst>
              <a:ext uri="{FF2B5EF4-FFF2-40B4-BE49-F238E27FC236}">
                <a16:creationId xmlns:a16="http://schemas.microsoft.com/office/drawing/2014/main" id="{5ABBD335-38EB-E85C-DCE3-E1CB6C21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3298" name="Text Box 55">
            <a:extLst>
              <a:ext uri="{FF2B5EF4-FFF2-40B4-BE49-F238E27FC236}">
                <a16:creationId xmlns:a16="http://schemas.microsoft.com/office/drawing/2014/main" id="{6A1299D4-FA7B-6CD4-E638-FE4A1A2D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953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3299" name="Text Box 56">
            <a:extLst>
              <a:ext uri="{FF2B5EF4-FFF2-40B4-BE49-F238E27FC236}">
                <a16:creationId xmlns:a16="http://schemas.microsoft.com/office/drawing/2014/main" id="{214D8D75-7928-B9E5-8456-8637D513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864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3300" name="Text Box 57">
            <a:extLst>
              <a:ext uri="{FF2B5EF4-FFF2-40B4-BE49-F238E27FC236}">
                <a16:creationId xmlns:a16="http://schemas.microsoft.com/office/drawing/2014/main" id="{462CFF45-B74C-A20C-F579-7C821B71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53301" name="Text Box 58">
            <a:extLst>
              <a:ext uri="{FF2B5EF4-FFF2-40B4-BE49-F238E27FC236}">
                <a16:creationId xmlns:a16="http://schemas.microsoft.com/office/drawing/2014/main" id="{0D56F7B3-CBAE-288D-EAEF-5BDB050B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029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53302" name="Text Box 59">
            <a:extLst>
              <a:ext uri="{FF2B5EF4-FFF2-40B4-BE49-F238E27FC236}">
                <a16:creationId xmlns:a16="http://schemas.microsoft.com/office/drawing/2014/main" id="{ED1FCC71-C1E2-5FA3-59D0-302DF18D7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038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>
            <a:extLst>
              <a:ext uri="{FF2B5EF4-FFF2-40B4-BE49-F238E27FC236}">
                <a16:creationId xmlns:a16="http://schemas.microsoft.com/office/drawing/2014/main" id="{4A00B7B7-BD99-D763-6349-4420018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99C490-EB85-5B40-9D15-EB1F4F18E78E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8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458A44D-0221-4603-525F-3CD10BBE7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Other Issues in Lexical Analyzer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D30103E-11DA-C6C0-DFB1-DA0A919D0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lexical analyzer has to recognize the longest possible string.</a:t>
            </a:r>
          </a:p>
          <a:p>
            <a:pPr lvl="1"/>
            <a:r>
              <a:rPr lang="en-US" altLang="en-US"/>
              <a:t>Ex:  identifier </a:t>
            </a:r>
            <a:r>
              <a:rPr lang="en-US" altLang="en-US">
                <a:latin typeface="Courier New" panose="02070309020205020404" pitchFamily="49" charset="0"/>
              </a:rPr>
              <a:t>newval</a:t>
            </a:r>
            <a:r>
              <a:rPr lang="en-US" altLang="en-US"/>
              <a:t>  --   </a:t>
            </a:r>
            <a:r>
              <a:rPr lang="en-US" altLang="en-US">
                <a:latin typeface="Courier New" panose="02070309020205020404" pitchFamily="49" charset="0"/>
              </a:rPr>
              <a:t>n   ne  new  newv  newva  newval</a:t>
            </a:r>
            <a:endParaRPr lang="en-US" altLang="en-US"/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What is the end of a token? Is there any character which marks the end of a token?</a:t>
            </a:r>
          </a:p>
          <a:p>
            <a:pPr lvl="1"/>
            <a:r>
              <a:rPr lang="en-US" altLang="en-US"/>
              <a:t>It is normally not defined. </a:t>
            </a:r>
          </a:p>
          <a:p>
            <a:pPr lvl="1"/>
            <a:r>
              <a:rPr lang="en-US" altLang="en-US"/>
              <a:t>If the number of characters in a token is fixed, in that case no problem:  + -  </a:t>
            </a:r>
          </a:p>
          <a:p>
            <a:pPr lvl="1"/>
            <a:r>
              <a:rPr lang="en-US" altLang="en-US"/>
              <a:t>But &lt;  </a:t>
            </a:r>
            <a:r>
              <a:rPr lang="en-US" altLang="en-US">
                <a:sym typeface="Wingdings" pitchFamily="2" charset="2"/>
              </a:rPr>
              <a:t>     &lt;    or  &lt;&gt;  (in Pascal)</a:t>
            </a:r>
          </a:p>
          <a:p>
            <a:pPr lvl="1"/>
            <a:r>
              <a:rPr lang="en-US" altLang="en-US">
                <a:sym typeface="Wingdings" pitchFamily="2" charset="2"/>
              </a:rPr>
              <a:t>The end of an identifier : the characters cannot be in an identifier can mark the end of token.</a:t>
            </a:r>
          </a:p>
          <a:p>
            <a:pPr lvl="1"/>
            <a:r>
              <a:rPr lang="en-US" altLang="en-US">
                <a:sym typeface="Wingdings" pitchFamily="2" charset="2"/>
              </a:rPr>
              <a:t>We may need a lookhead</a:t>
            </a:r>
          </a:p>
          <a:p>
            <a:pPr lvl="2"/>
            <a:r>
              <a:rPr lang="en-US" altLang="en-US"/>
              <a:t>In Prolog:   	p :- X is 1.        	p :- X is 1.5.				  The dot  followed by a white space character can mark the end of a number.                               But if that is not the case, the dot must be treated as a part of the number.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A78F7036-B673-6E54-4BEB-804E63F4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F606D-9828-2849-90F5-8F8D74FA7DA3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8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C6439A6-C961-03FA-314D-C97BF73AA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Other Issues in Lexical Analyzer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2F2A5F3-54F9-C038-082C-A23DF240B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Skipping comments</a:t>
            </a:r>
          </a:p>
          <a:p>
            <a:pPr lvl="1"/>
            <a:r>
              <a:rPr lang="en-US" altLang="en-US"/>
              <a:t>Normally we don’t return a comment as a token.</a:t>
            </a:r>
          </a:p>
          <a:p>
            <a:pPr lvl="1"/>
            <a:r>
              <a:rPr lang="en-US" altLang="en-US"/>
              <a:t>We skip a comment, and return the next token (which is not a comment) to the parser.</a:t>
            </a:r>
          </a:p>
          <a:p>
            <a:pPr lvl="1"/>
            <a:r>
              <a:rPr lang="en-US" altLang="en-US"/>
              <a:t>So, the comments are only processed by the lexical analyzer, and the don’t complicate     the syntax of the language.</a:t>
            </a:r>
          </a:p>
          <a:p>
            <a:endParaRPr lang="en-US" altLang="en-US"/>
          </a:p>
          <a:p>
            <a:r>
              <a:rPr lang="en-US" altLang="en-US"/>
              <a:t>Symbol table interface</a:t>
            </a:r>
          </a:p>
          <a:p>
            <a:pPr lvl="1"/>
            <a:r>
              <a:rPr lang="en-US" altLang="en-US"/>
              <a:t>symbol table holds information about tokens (at least lexeme of identifiers)</a:t>
            </a:r>
          </a:p>
          <a:p>
            <a:pPr lvl="1"/>
            <a:r>
              <a:rPr lang="en-US" altLang="en-US"/>
              <a:t>how to implement the symbol table, and what kind of operations.</a:t>
            </a:r>
          </a:p>
          <a:p>
            <a:pPr lvl="2"/>
            <a:r>
              <a:rPr lang="en-US" altLang="en-US"/>
              <a:t>hash table – open addressing, chaining</a:t>
            </a:r>
          </a:p>
          <a:p>
            <a:pPr lvl="2"/>
            <a:r>
              <a:rPr lang="en-US" altLang="en-US"/>
              <a:t>putting into the hash table, finding the position of a token from its lexeme.</a:t>
            </a:r>
          </a:p>
          <a:p>
            <a:endParaRPr lang="en-US" altLang="en-US"/>
          </a:p>
          <a:p>
            <a:r>
              <a:rPr lang="en-US" altLang="en-US"/>
              <a:t>Positions of  the tokens in the file (for the error handling).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602F4D56-9C2E-8837-3222-BCBC9406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9C6E10-F49B-3F47-80F3-B383E7E46C5E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8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8FA86D6-5EA7-FDD6-A935-F750777CF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 of Languages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16780B-1B08-C721-8C14-45792077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Alphabet</a:t>
            </a:r>
            <a:r>
              <a:rPr lang="en-US" altLang="en-US"/>
              <a:t> : a finite set of symbols  (ASCII characters)</a:t>
            </a:r>
          </a:p>
          <a:p>
            <a:r>
              <a:rPr lang="en-US" altLang="en-US" b="1"/>
              <a:t>String</a:t>
            </a:r>
            <a:r>
              <a:rPr lang="en-US" altLang="en-US"/>
              <a:t> : </a:t>
            </a:r>
          </a:p>
          <a:p>
            <a:pPr lvl="1"/>
            <a:r>
              <a:rPr lang="en-US" altLang="en-US"/>
              <a:t>Finite sequence of symbols on an alphabet</a:t>
            </a:r>
          </a:p>
          <a:p>
            <a:pPr lvl="1"/>
            <a:r>
              <a:rPr lang="en-US" altLang="en-US"/>
              <a:t>Sentence and word are also used in terms of string</a:t>
            </a:r>
          </a:p>
          <a:p>
            <a:pPr lvl="1"/>
            <a:r>
              <a:rPr lang="en-US" altLang="en-US">
                <a:sym typeface="Symbol" pitchFamily="2" charset="2"/>
              </a:rPr>
              <a:t>  is the empty string</a:t>
            </a:r>
          </a:p>
          <a:p>
            <a:pPr lvl="1"/>
            <a:r>
              <a:rPr lang="en-US" altLang="en-US">
                <a:sym typeface="Symbol" pitchFamily="2" charset="2"/>
              </a:rPr>
              <a:t>|s| is the length of string s.</a:t>
            </a:r>
          </a:p>
          <a:p>
            <a:r>
              <a:rPr lang="en-US" altLang="en-US" b="1"/>
              <a:t>Language</a:t>
            </a:r>
            <a:r>
              <a:rPr lang="en-US" altLang="en-US"/>
              <a:t>: sets of strings over some fixed alphabet</a:t>
            </a:r>
          </a:p>
          <a:p>
            <a:pPr lvl="1"/>
            <a:r>
              <a:rPr lang="en-US" altLang="en-US">
                <a:sym typeface="Symbol" pitchFamily="2" charset="2"/>
              </a:rPr>
              <a:t> the empty set is a language.</a:t>
            </a:r>
          </a:p>
          <a:p>
            <a:pPr lvl="1"/>
            <a:r>
              <a:rPr lang="en-US" altLang="en-US">
                <a:sym typeface="Symbol" pitchFamily="2" charset="2"/>
              </a:rPr>
              <a:t>{} the set containing empty string is a language</a:t>
            </a:r>
          </a:p>
          <a:p>
            <a:pPr lvl="1"/>
            <a:r>
              <a:rPr lang="en-US" altLang="en-US">
                <a:sym typeface="Symbol" pitchFamily="2" charset="2"/>
              </a:rPr>
              <a:t>The set of well-formed C programs is a language</a:t>
            </a:r>
          </a:p>
          <a:p>
            <a:pPr lvl="1"/>
            <a:r>
              <a:rPr lang="en-US" altLang="en-US">
                <a:sym typeface="Symbol" pitchFamily="2" charset="2"/>
              </a:rPr>
              <a:t>The set of all possible identifiers is a language.</a:t>
            </a:r>
          </a:p>
          <a:p>
            <a:r>
              <a:rPr lang="en-US" altLang="en-US" b="1">
                <a:sym typeface="Symbol" pitchFamily="2" charset="2"/>
              </a:rPr>
              <a:t>Operators on Strings</a:t>
            </a:r>
            <a:r>
              <a:rPr lang="en-US" altLang="en-US">
                <a:sym typeface="Symbol" pitchFamily="2" charset="2"/>
              </a:rPr>
              <a:t>:</a:t>
            </a:r>
          </a:p>
          <a:p>
            <a:pPr lvl="1"/>
            <a:r>
              <a:rPr lang="en-US" altLang="en-US" i="1">
                <a:sym typeface="Symbol" pitchFamily="2" charset="2"/>
              </a:rPr>
              <a:t>Concatenation</a:t>
            </a:r>
            <a:r>
              <a:rPr lang="en-US" altLang="en-US">
                <a:sym typeface="Symbol" pitchFamily="2" charset="2"/>
              </a:rPr>
              <a:t>:  xy represents the concatenation of strings x and y.  s   = s         s = s</a:t>
            </a:r>
          </a:p>
          <a:p>
            <a:pPr lvl="1"/>
            <a:r>
              <a:rPr lang="en-US" altLang="en-US">
                <a:sym typeface="Symbol" pitchFamily="2" charset="2"/>
              </a:rPr>
              <a:t>s</a:t>
            </a:r>
            <a:r>
              <a:rPr lang="en-US" altLang="en-US" baseline="30000">
                <a:sym typeface="Symbol" pitchFamily="2" charset="2"/>
              </a:rPr>
              <a:t>n</a:t>
            </a:r>
            <a:r>
              <a:rPr lang="en-US" altLang="en-US" baseline="-25000">
                <a:sym typeface="Symbol" pitchFamily="2" charset="2"/>
              </a:rPr>
              <a:t>  =  </a:t>
            </a:r>
            <a:r>
              <a:rPr lang="en-US" altLang="en-US">
                <a:sym typeface="Symbol" pitchFamily="2" charset="2"/>
              </a:rPr>
              <a:t>s s s .. s ( n times)     s</a:t>
            </a:r>
            <a:r>
              <a:rPr lang="en-US" altLang="en-US" baseline="30000">
                <a:sym typeface="Symbol" pitchFamily="2" charset="2"/>
              </a:rPr>
              <a:t>0</a:t>
            </a:r>
            <a:r>
              <a:rPr lang="en-US" altLang="en-US" baseline="-25000">
                <a:sym typeface="Symbol" pitchFamily="2" charset="2"/>
              </a:rPr>
              <a:t>  = </a:t>
            </a:r>
            <a:r>
              <a:rPr lang="en-US" altLang="en-US">
                <a:sym typeface="Symbol" pitchFamily="2" charset="2"/>
              </a:rPr>
              <a:t>    </a:t>
            </a:r>
          </a:p>
          <a:p>
            <a:pPr lvl="1"/>
            <a:endParaRPr lang="en-US" altLang="en-US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8A772E91-B260-6D27-28B2-95B25A0F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B0970D-167B-1C49-971B-12B338D6A93C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8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9EB542F-33AB-97C3-AD82-D79088A66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Languages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65E3CF0-4D53-0E4C-8C50-133230519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Concatenation: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</a:t>
            </a:r>
            <a:r>
              <a:rPr lang="en-US" altLang="en-US" sz="1600" baseline="-25000"/>
              <a:t>1</a:t>
            </a:r>
            <a:r>
              <a:rPr lang="en-US" altLang="en-US" sz="1600"/>
              <a:t>L</a:t>
            </a:r>
            <a:r>
              <a:rPr lang="en-US" altLang="en-US" sz="1600" baseline="-25000"/>
              <a:t>2</a:t>
            </a:r>
            <a:r>
              <a:rPr lang="en-US" altLang="en-US" sz="1600"/>
              <a:t> = { s</a:t>
            </a:r>
            <a:r>
              <a:rPr lang="en-US" altLang="en-US" sz="1600" baseline="-25000"/>
              <a:t>1</a:t>
            </a:r>
            <a:r>
              <a:rPr lang="en-US" altLang="en-US" sz="1600"/>
              <a:t>s</a:t>
            </a:r>
            <a:r>
              <a:rPr lang="en-US" altLang="en-US" sz="1600" baseline="-25000"/>
              <a:t>2 </a:t>
            </a:r>
            <a:r>
              <a:rPr lang="en-US" altLang="en-US" sz="1600"/>
              <a:t>| s</a:t>
            </a:r>
            <a:r>
              <a:rPr lang="en-US" altLang="en-US" sz="1600" baseline="-25000"/>
              <a:t>1 </a:t>
            </a:r>
            <a:r>
              <a:rPr lang="en-US" altLang="en-US" sz="1600">
                <a:sym typeface="Symbol" pitchFamily="2" charset="2"/>
              </a:rPr>
              <a:t> L</a:t>
            </a:r>
            <a:r>
              <a:rPr lang="en-US" altLang="en-US" sz="1600" baseline="-25000">
                <a:sym typeface="Symbol" pitchFamily="2" charset="2"/>
              </a:rPr>
              <a:t>1</a:t>
            </a:r>
            <a:r>
              <a:rPr lang="en-US" altLang="en-US" sz="1600">
                <a:sym typeface="Symbol" pitchFamily="2" charset="2"/>
              </a:rPr>
              <a:t>  and  </a:t>
            </a:r>
            <a:r>
              <a:rPr lang="en-US" altLang="en-US" sz="1600"/>
              <a:t>s</a:t>
            </a:r>
            <a:r>
              <a:rPr lang="en-US" altLang="en-US" sz="1600" baseline="-25000"/>
              <a:t>2 </a:t>
            </a:r>
            <a:r>
              <a:rPr lang="en-US" altLang="en-US" sz="1600">
                <a:sym typeface="Symbol" pitchFamily="2" charset="2"/>
              </a:rPr>
              <a:t> L</a:t>
            </a:r>
            <a:r>
              <a:rPr lang="en-US" altLang="en-US" sz="1600" baseline="-25000">
                <a:sym typeface="Symbol" pitchFamily="2" charset="2"/>
              </a:rPr>
              <a:t>2 </a:t>
            </a:r>
            <a:r>
              <a:rPr lang="en-US" altLang="en-US" sz="1600">
                <a:sym typeface="Symbol" pitchFamily="2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</a:t>
            </a:r>
            <a:r>
              <a:rPr lang="en-US" altLang="en-US" sz="1600" baseline="-25000"/>
              <a:t>1</a:t>
            </a:r>
            <a:r>
              <a:rPr lang="en-US" altLang="en-US" sz="1600">
                <a:sym typeface="Symbol" pitchFamily="2" charset="2"/>
              </a:rPr>
              <a:t> </a:t>
            </a:r>
            <a:r>
              <a:rPr lang="en-US" altLang="en-US" sz="1600"/>
              <a:t>L</a:t>
            </a:r>
            <a:r>
              <a:rPr lang="en-US" altLang="en-US" sz="1600" baseline="-25000"/>
              <a:t>2</a:t>
            </a:r>
            <a:r>
              <a:rPr lang="en-US" altLang="en-US" sz="1600"/>
              <a:t> = { s</a:t>
            </a:r>
            <a:r>
              <a:rPr lang="en-US" altLang="en-US" sz="1600" baseline="-25000"/>
              <a:t> </a:t>
            </a:r>
            <a:r>
              <a:rPr lang="en-US" altLang="en-US" sz="1600"/>
              <a:t>| s</a:t>
            </a:r>
            <a:r>
              <a:rPr lang="en-US" altLang="en-US" sz="1600" baseline="-25000"/>
              <a:t> </a:t>
            </a:r>
            <a:r>
              <a:rPr lang="en-US" altLang="en-US" sz="1600">
                <a:sym typeface="Symbol" pitchFamily="2" charset="2"/>
              </a:rPr>
              <a:t> L</a:t>
            </a:r>
            <a:r>
              <a:rPr lang="en-US" altLang="en-US" sz="1600" baseline="-25000">
                <a:sym typeface="Symbol" pitchFamily="2" charset="2"/>
              </a:rPr>
              <a:t>1</a:t>
            </a:r>
            <a:r>
              <a:rPr lang="en-US" altLang="en-US" sz="1600">
                <a:sym typeface="Symbol" pitchFamily="2" charset="2"/>
              </a:rPr>
              <a:t>  or   </a:t>
            </a:r>
            <a:r>
              <a:rPr lang="en-US" altLang="en-US" sz="1600"/>
              <a:t>s</a:t>
            </a:r>
            <a:r>
              <a:rPr lang="en-US" altLang="en-US" sz="1600" baseline="-25000"/>
              <a:t> </a:t>
            </a:r>
            <a:r>
              <a:rPr lang="en-US" altLang="en-US" sz="1600">
                <a:sym typeface="Symbol" pitchFamily="2" charset="2"/>
              </a:rPr>
              <a:t> L</a:t>
            </a:r>
            <a:r>
              <a:rPr lang="en-US" altLang="en-US" sz="1600" baseline="-25000">
                <a:sym typeface="Symbol" pitchFamily="2" charset="2"/>
              </a:rPr>
              <a:t>2 </a:t>
            </a:r>
            <a:r>
              <a:rPr lang="en-US" altLang="en-US" sz="1600">
                <a:sym typeface="Symbol" pitchFamily="2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Exponentiation: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itchFamily="2" charset="2"/>
              </a:rPr>
              <a:t>L</a:t>
            </a:r>
            <a:r>
              <a:rPr lang="en-US" altLang="en-US" sz="1600" baseline="30000">
                <a:sym typeface="Symbol" pitchFamily="2" charset="2"/>
              </a:rPr>
              <a:t>0</a:t>
            </a:r>
            <a:r>
              <a:rPr lang="en-US" altLang="en-US" sz="1600" baseline="-25000">
                <a:sym typeface="Symbol" pitchFamily="2" charset="2"/>
              </a:rPr>
              <a:t>  </a:t>
            </a:r>
            <a:r>
              <a:rPr lang="en-US" altLang="en-US" sz="1600">
                <a:sym typeface="Symbol" pitchFamily="2" charset="2"/>
              </a:rPr>
              <a:t>= {}        L</a:t>
            </a:r>
            <a:r>
              <a:rPr lang="en-US" altLang="en-US" sz="1600" baseline="30000">
                <a:sym typeface="Symbol" pitchFamily="2" charset="2"/>
              </a:rPr>
              <a:t>1</a:t>
            </a:r>
            <a:r>
              <a:rPr lang="en-US" altLang="en-US" sz="1600">
                <a:sym typeface="Symbol" pitchFamily="2" charset="2"/>
              </a:rPr>
              <a:t> = L            L</a:t>
            </a:r>
            <a:r>
              <a:rPr lang="en-US" altLang="en-US" sz="1600" baseline="30000">
                <a:sym typeface="Symbol" pitchFamily="2" charset="2"/>
              </a:rPr>
              <a:t>2</a:t>
            </a:r>
            <a:r>
              <a:rPr lang="en-US" altLang="en-US" sz="1600">
                <a:sym typeface="Symbol" pitchFamily="2" charset="2"/>
              </a:rPr>
              <a:t> = LL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Kleene Closure</a:t>
            </a:r>
          </a:p>
          <a:p>
            <a:pPr lvl="1">
              <a:lnSpc>
                <a:spcPct val="90000"/>
              </a:lnSpc>
            </a:pPr>
            <a:endParaRPr lang="en-US" altLang="en-US" sz="160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itchFamily="2" charset="2"/>
              </a:rPr>
              <a:t>L</a:t>
            </a:r>
            <a:r>
              <a:rPr lang="en-US" altLang="en-US" sz="1600" baseline="30000">
                <a:sym typeface="Symbol" pitchFamily="2" charset="2"/>
              </a:rPr>
              <a:t>*</a:t>
            </a:r>
            <a:r>
              <a:rPr lang="en-US" altLang="en-US" sz="1600">
                <a:sym typeface="Symbol" pitchFamily="2" charset="2"/>
              </a:rPr>
              <a:t> =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Positive Closure</a:t>
            </a:r>
          </a:p>
          <a:p>
            <a:pPr lvl="1">
              <a:lnSpc>
                <a:spcPct val="90000"/>
              </a:lnSpc>
            </a:pPr>
            <a:endParaRPr lang="en-US" altLang="en-US" sz="160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itchFamily="2" charset="2"/>
              </a:rPr>
              <a:t>L</a:t>
            </a:r>
            <a:r>
              <a:rPr lang="en-US" altLang="en-US" sz="1600" baseline="30000">
                <a:sym typeface="Symbol" pitchFamily="2" charset="2"/>
              </a:rPr>
              <a:t>+</a:t>
            </a:r>
            <a:r>
              <a:rPr lang="en-US" altLang="en-US" sz="1600">
                <a:sym typeface="Symbol" pitchFamily="2" charset="2"/>
              </a:rPr>
              <a:t> =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>
                <a:sym typeface="Symbol" pitchFamily="2" charset="2"/>
              </a:rPr>
              <a:t> </a:t>
            </a:r>
          </a:p>
        </p:txBody>
      </p:sp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43CF9390-AA73-F757-B77B-6C953434E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95800"/>
          <a:ext cx="582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7300" imgH="9944100" progId="Equation.3">
                  <p:embed/>
                </p:oleObj>
              </mc:Choice>
              <mc:Fallback>
                <p:oleObj name="Equation" r:id="rId2" imgW="76073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5826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DDC0DAA2-3D51-5AB1-0740-46B74BBD0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638800"/>
          <a:ext cx="582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07300" imgH="9944100" progId="Equation.3">
                  <p:embed/>
                </p:oleObj>
              </mc:Choice>
              <mc:Fallback>
                <p:oleObj name="Equation" r:id="rId4" imgW="76073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5826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ECA8502F-C351-A83A-2240-34B7CE54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03A0B-A4DE-3D4D-B75F-EE794EA6056D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8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67FB569-4867-C5D8-F1B2-C06B5E272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2BEFEBD-F0E5-109D-2401-0FB0A1452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/>
              <a:t> = {a,b,c,d}          L</a:t>
            </a:r>
            <a:r>
              <a:rPr lang="en-US" altLang="en-US" baseline="-25000"/>
              <a:t>2</a:t>
            </a:r>
            <a:r>
              <a:rPr lang="en-US" altLang="en-US"/>
              <a:t> = {1,2}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/>
              <a:t>L</a:t>
            </a:r>
            <a:r>
              <a:rPr lang="en-US" altLang="en-US" baseline="-25000"/>
              <a:t>2 </a:t>
            </a:r>
            <a:r>
              <a:rPr lang="en-US" altLang="en-US"/>
              <a:t> = {a1,a2,b1,b2,c1,c2,d1,d2}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>
                <a:sym typeface="Symbol" pitchFamily="2" charset="2"/>
              </a:rPr>
              <a:t></a:t>
            </a:r>
            <a:r>
              <a:rPr lang="en-US" altLang="en-US"/>
              <a:t> L</a:t>
            </a:r>
            <a:r>
              <a:rPr lang="en-US" altLang="en-US" baseline="-25000"/>
              <a:t>2 </a:t>
            </a:r>
            <a:r>
              <a:rPr lang="en-US" altLang="en-US"/>
              <a:t>= {a,b,c,d,1,2}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 baseline="30000"/>
              <a:t>3</a:t>
            </a:r>
            <a:r>
              <a:rPr lang="en-US" altLang="en-US" baseline="-25000"/>
              <a:t>  </a:t>
            </a:r>
            <a:r>
              <a:rPr lang="en-US" altLang="en-US"/>
              <a:t>= all strings with length three (using a,b,c,d}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 baseline="30000"/>
              <a:t>*   </a:t>
            </a:r>
            <a:r>
              <a:rPr lang="en-US" altLang="en-US"/>
              <a:t>= all strings using letters a,b,c,d and empty string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 baseline="30000"/>
              <a:t>+</a:t>
            </a:r>
            <a:r>
              <a:rPr lang="en-US" altLang="en-US"/>
              <a:t> = doesn’t include the empty string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C901E5B0-D415-365B-9433-9CD37031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A17C2-E5BC-4648-A29C-E9DBA521C3C8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8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52056D3-BAA9-8492-3394-8C6588A88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71E6A7C-C8CA-1114-EECC-84E00DF78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use regular expressions to describe tokens of a programming language.</a:t>
            </a:r>
          </a:p>
          <a:p>
            <a:r>
              <a:rPr lang="en-US" altLang="en-US"/>
              <a:t>A regular expression is built up of simpler regular expressions (using defining rules)</a:t>
            </a:r>
          </a:p>
          <a:p>
            <a:r>
              <a:rPr lang="en-US" altLang="en-US"/>
              <a:t>Each regular expression denotes a language.</a:t>
            </a:r>
          </a:p>
          <a:p>
            <a:r>
              <a:rPr lang="en-US" altLang="en-US"/>
              <a:t>A language denoted by a regular expression is called as a </a:t>
            </a:r>
            <a:r>
              <a:rPr lang="en-US" altLang="en-US" b="1"/>
              <a:t>regular set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806E6017-AB65-6BB4-AB70-291384EC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F8C1FE-4868-8444-8009-9839E968E1F4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8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D62A723-76E1-6326-00C7-B8ED0BAE5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 (Rules)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169D924-C07D-FECC-AA84-1A0158E9C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Regular expressions over alphabet </a:t>
            </a:r>
            <a:r>
              <a:rPr lang="en-US" altLang="en-US">
                <a:sym typeface="Symbol" pitchFamily="2" charset="2"/>
              </a:rPr>
              <a:t>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	</a:t>
            </a:r>
            <a:r>
              <a:rPr lang="en-US" altLang="en-US" u="sng">
                <a:sym typeface="Symbol" pitchFamily="2" charset="2"/>
              </a:rPr>
              <a:t>Reg. Expr</a:t>
            </a:r>
            <a:r>
              <a:rPr lang="en-US" altLang="en-US">
                <a:sym typeface="Symbol" pitchFamily="2" charset="2"/>
              </a:rPr>
              <a:t> 		</a:t>
            </a:r>
            <a:r>
              <a:rPr lang="en-US" altLang="en-US" u="sng">
                <a:sym typeface="Symbol" pitchFamily="2" charset="2"/>
              </a:rPr>
              <a:t>Language it denotes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				{}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	a 		{a}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	(r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) | (r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 		L(r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)  L(r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	(r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) (r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 		L(r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) L(r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	(r)</a:t>
            </a:r>
            <a:r>
              <a:rPr lang="en-US" altLang="en-US" baseline="30000">
                <a:sym typeface="Symbol" pitchFamily="2" charset="2"/>
              </a:rPr>
              <a:t>*			</a:t>
            </a:r>
            <a:r>
              <a:rPr lang="en-US" altLang="en-US">
                <a:sym typeface="Symbol" pitchFamily="2" charset="2"/>
              </a:rPr>
              <a:t>(L(r))</a:t>
            </a:r>
            <a:r>
              <a:rPr lang="en-US" altLang="en-US" baseline="30000">
                <a:sym typeface="Symbol" pitchFamily="2" charset="2"/>
              </a:rPr>
              <a:t>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aseline="30000">
                <a:sym typeface="Symbol" pitchFamily="2" charset="2"/>
              </a:rPr>
              <a:t>	</a:t>
            </a:r>
            <a:r>
              <a:rPr lang="en-US" altLang="en-US">
                <a:sym typeface="Symbol" pitchFamily="2" charset="2"/>
              </a:rPr>
              <a:t>(r)			L(r)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(r)</a:t>
            </a:r>
            <a:r>
              <a:rPr lang="en-US" altLang="en-US" baseline="30000">
                <a:sym typeface="Symbol" pitchFamily="2" charset="2"/>
              </a:rPr>
              <a:t>+</a:t>
            </a:r>
            <a:r>
              <a:rPr lang="en-US" altLang="en-US" baseline="-25000">
                <a:sym typeface="Symbol" pitchFamily="2" charset="2"/>
              </a:rPr>
              <a:t>  </a:t>
            </a:r>
            <a:r>
              <a:rPr lang="en-US" altLang="en-US">
                <a:sym typeface="Symbol" pitchFamily="2" charset="2"/>
              </a:rPr>
              <a:t>=  (r)(r)</a:t>
            </a:r>
            <a:r>
              <a:rPr lang="en-US" altLang="en-US" baseline="30000">
                <a:sym typeface="Symbol" pitchFamily="2" charset="2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(r)?</a:t>
            </a:r>
            <a:r>
              <a:rPr lang="en-US" altLang="en-US" baseline="30000">
                <a:sym typeface="Symbol" pitchFamily="2" charset="2"/>
              </a:rPr>
              <a:t>  </a:t>
            </a:r>
            <a:r>
              <a:rPr lang="en-US" altLang="en-US">
                <a:sym typeface="Symbol" pitchFamily="2" charset="2"/>
              </a:rPr>
              <a:t>=  (r) | </a:t>
            </a:r>
            <a:r>
              <a:rPr lang="en-US" altLang="en-US" baseline="30000">
                <a:sym typeface="Symbol" pitchFamily="2" charset="2"/>
              </a:rPr>
              <a:t> 	</a:t>
            </a:r>
            <a:endParaRPr lang="en-US" altLang="en-US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56AD1D24-7627-7A06-C7D4-38C8029F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827967-1BBC-E040-86B9-0B8933CE3DCB}" type="slidenum">
              <a:rPr lang="en-US" altLang="en-US" sz="8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8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14090F9-6255-3690-6CE2-6EB2B88F3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2F189B3-E572-5C36-CA62-B967609E0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may remove parentheses by using precedence rules.</a:t>
            </a:r>
          </a:p>
          <a:p>
            <a:pPr lvl="1"/>
            <a:r>
              <a:rPr lang="en-US" altLang="en-US"/>
              <a:t>*   		highest</a:t>
            </a:r>
          </a:p>
          <a:p>
            <a:pPr lvl="1"/>
            <a:r>
              <a:rPr lang="en-US" altLang="en-US"/>
              <a:t>concatenation 	next</a:t>
            </a:r>
          </a:p>
          <a:p>
            <a:pPr lvl="1"/>
            <a:r>
              <a:rPr lang="en-US" altLang="en-US"/>
              <a:t>|			lowest</a:t>
            </a:r>
          </a:p>
          <a:p>
            <a:r>
              <a:rPr lang="en-US" altLang="en-US"/>
              <a:t>ab</a:t>
            </a:r>
            <a:r>
              <a:rPr lang="en-US" altLang="en-US" baseline="30000"/>
              <a:t>*</a:t>
            </a:r>
            <a:r>
              <a:rPr lang="en-US" altLang="en-US"/>
              <a:t>|c    means     (a(b)</a:t>
            </a:r>
            <a:r>
              <a:rPr lang="en-US" altLang="en-US" baseline="30000"/>
              <a:t>*</a:t>
            </a:r>
            <a:r>
              <a:rPr lang="en-US" altLang="en-US"/>
              <a:t>)|(c) </a:t>
            </a:r>
          </a:p>
          <a:p>
            <a:endParaRPr lang="en-US" altLang="en-US"/>
          </a:p>
          <a:p>
            <a:r>
              <a:rPr lang="en-US" altLang="en-US"/>
              <a:t>Ex:</a:t>
            </a:r>
          </a:p>
          <a:p>
            <a:pPr lvl="1"/>
            <a:r>
              <a:rPr lang="en-US" altLang="en-US">
                <a:sym typeface="Symbol" pitchFamily="2" charset="2"/>
              </a:rPr>
              <a:t> = {0,1}</a:t>
            </a:r>
          </a:p>
          <a:p>
            <a:pPr lvl="1"/>
            <a:r>
              <a:rPr lang="en-US" altLang="en-US">
                <a:sym typeface="Symbol" pitchFamily="2" charset="2"/>
              </a:rPr>
              <a:t>0|1 =&gt; {0,1}</a:t>
            </a:r>
          </a:p>
          <a:p>
            <a:pPr lvl="1"/>
            <a:r>
              <a:rPr lang="en-US" altLang="en-US">
                <a:sym typeface="Symbol" pitchFamily="2" charset="2"/>
              </a:rPr>
              <a:t>(0|1)(0|1)  =&gt;  {00,01,10,11}</a:t>
            </a:r>
          </a:p>
          <a:p>
            <a:pPr lvl="1"/>
            <a:r>
              <a:rPr lang="en-US" altLang="en-US">
                <a:sym typeface="Symbol" pitchFamily="2" charset="2"/>
              </a:rPr>
              <a:t>0</a:t>
            </a:r>
            <a:r>
              <a:rPr lang="en-US" altLang="en-US" baseline="30000">
                <a:sym typeface="Symbol" pitchFamily="2" charset="2"/>
              </a:rPr>
              <a:t>*</a:t>
            </a:r>
            <a:r>
              <a:rPr lang="en-US" altLang="en-US" baseline="-25000">
                <a:sym typeface="Symbol" pitchFamily="2" charset="2"/>
              </a:rPr>
              <a:t>   </a:t>
            </a:r>
            <a:r>
              <a:rPr lang="en-US" altLang="en-US">
                <a:sym typeface="Symbol" pitchFamily="2" charset="2"/>
              </a:rPr>
              <a:t>=&gt;  {</a:t>
            </a:r>
            <a:r>
              <a:rPr lang="en-US" altLang="en-US" baseline="30000">
                <a:sym typeface="Symbol" pitchFamily="2" charset="2"/>
              </a:rPr>
              <a:t> </a:t>
            </a:r>
            <a:r>
              <a:rPr lang="en-US" altLang="en-US">
                <a:sym typeface="Symbol" pitchFamily="2" charset="2"/>
              </a:rPr>
              <a:t>,0,00,000,0000,....}</a:t>
            </a:r>
          </a:p>
          <a:p>
            <a:pPr lvl="1"/>
            <a:r>
              <a:rPr lang="en-US" altLang="en-US">
                <a:sym typeface="Symbol" pitchFamily="2" charset="2"/>
              </a:rPr>
              <a:t>(0|1)</a:t>
            </a:r>
            <a:r>
              <a:rPr lang="en-US" altLang="en-US" baseline="30000">
                <a:sym typeface="Symbol" pitchFamily="2" charset="2"/>
              </a:rPr>
              <a:t>*</a:t>
            </a:r>
            <a:r>
              <a:rPr lang="en-US" altLang="en-US" baseline="-25000">
                <a:sym typeface="Symbol" pitchFamily="2" charset="2"/>
              </a:rPr>
              <a:t>   </a:t>
            </a:r>
            <a:r>
              <a:rPr lang="en-US" altLang="en-US">
                <a:sym typeface="Symbol" pitchFamily="2" charset="2"/>
              </a:rPr>
              <a:t>=&gt;  all strings with 0 and 1, including the empty string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4532</Words>
  <Application>Microsoft Macintosh PowerPoint</Application>
  <PresentationFormat>A4 Paper (210x297 mm)</PresentationFormat>
  <Paragraphs>691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Times New Roman</vt:lpstr>
      <vt:lpstr>Arial</vt:lpstr>
      <vt:lpstr>Symbol</vt:lpstr>
      <vt:lpstr>Wingdings</vt:lpstr>
      <vt:lpstr>Courier New</vt:lpstr>
      <vt:lpstr>Default Design</vt:lpstr>
      <vt:lpstr>Microsoft Equation 3.0</vt:lpstr>
      <vt:lpstr>Lexical Analyzer</vt:lpstr>
      <vt:lpstr>Token</vt:lpstr>
      <vt:lpstr>Token, Patterns and Lexemes</vt:lpstr>
      <vt:lpstr>Terminology of Languages</vt:lpstr>
      <vt:lpstr>Operations on Languages</vt:lpstr>
      <vt:lpstr>Example</vt:lpstr>
      <vt:lpstr>Regular Expressions</vt:lpstr>
      <vt:lpstr>Regular Expressions (Rules)</vt:lpstr>
      <vt:lpstr>Regular Expressions (cont.)</vt:lpstr>
      <vt:lpstr>Regular Definitions</vt:lpstr>
      <vt:lpstr>Regular Definitions (cont.)</vt:lpstr>
      <vt:lpstr>Finite Automata</vt:lpstr>
      <vt:lpstr>Non-Deterministic Finite Automaton (NFA)</vt:lpstr>
      <vt:lpstr>NFA (Example)</vt:lpstr>
      <vt:lpstr>Deterministic Finite Automaton (DFA)</vt:lpstr>
      <vt:lpstr>Implementing a DFA</vt:lpstr>
      <vt:lpstr>Implementing a NFA</vt:lpstr>
      <vt:lpstr>Converting A Regular Expression into A NFA (Thomson’s Construction)</vt:lpstr>
      <vt:lpstr>Thomson’s Construction (cont.)</vt:lpstr>
      <vt:lpstr>Thomson’s Construction (cont.)</vt:lpstr>
      <vt:lpstr>Thomson’s Construction (Example - (a|b) * a  )</vt:lpstr>
      <vt:lpstr>Converting a NFA into a DFA (subset construction)</vt:lpstr>
      <vt:lpstr>Converting a NFA into a DFA (Example)</vt:lpstr>
      <vt:lpstr>Converting a NFA into a DFA (Example – cont.)</vt:lpstr>
      <vt:lpstr>Converting Regular Expressions Directly to DFAs</vt:lpstr>
      <vt:lpstr>Regular Expression  DFA (cont.)</vt:lpstr>
      <vt:lpstr>followpos</vt:lpstr>
      <vt:lpstr>firstpos, lastpos, nullable</vt:lpstr>
      <vt:lpstr>How to evaluate  firstpos, lastpos, nullable</vt:lpstr>
      <vt:lpstr>How to evaluate  followpos</vt:lpstr>
      <vt:lpstr>Example -- ( a | b) * a  #</vt:lpstr>
      <vt:lpstr>Algorithm (RE  DFA)</vt:lpstr>
      <vt:lpstr>Example -- ( a | b) * a #</vt:lpstr>
      <vt:lpstr>Example -- ( a | ) b c* #</vt:lpstr>
      <vt:lpstr>Minimizing Number of States of a DFA</vt:lpstr>
      <vt:lpstr>Minimizing DFA - Example</vt:lpstr>
      <vt:lpstr>Minimizing DFA – Another Example</vt:lpstr>
      <vt:lpstr>Some Other Issues in Lexical Analyzer</vt:lpstr>
      <vt:lpstr>Some Other Issues in Lexical Analyzer (cont.)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Compiler Design</dc:title>
  <dc:creator>Ilyas Cicekli</dc:creator>
  <cp:lastModifiedBy>Tejal Upadhyay</cp:lastModifiedBy>
  <cp:revision>233</cp:revision>
  <cp:lastPrinted>1999-09-09T03:15:50Z</cp:lastPrinted>
  <dcterms:created xsi:type="dcterms:W3CDTF">1999-01-20T19:57:44Z</dcterms:created>
  <dcterms:modified xsi:type="dcterms:W3CDTF">2023-07-20T05:04:46Z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