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1" r:id="rId2"/>
    <p:sldId id="307" r:id="rId3"/>
    <p:sldId id="309" r:id="rId4"/>
    <p:sldId id="310" r:id="rId5"/>
    <p:sldId id="308" r:id="rId6"/>
    <p:sldId id="312" r:id="rId7"/>
    <p:sldId id="311" r:id="rId8"/>
    <p:sldId id="313" r:id="rId9"/>
    <p:sldId id="284" r:id="rId10"/>
    <p:sldId id="315" r:id="rId11"/>
    <p:sldId id="314" r:id="rId12"/>
    <p:sldId id="288" r:id="rId13"/>
    <p:sldId id="289" r:id="rId14"/>
    <p:sldId id="290" r:id="rId15"/>
    <p:sldId id="291" r:id="rId16"/>
    <p:sldId id="318" r:id="rId17"/>
    <p:sldId id="316" r:id="rId18"/>
    <p:sldId id="317" r:id="rId19"/>
    <p:sldId id="319" r:id="rId20"/>
    <p:sldId id="320" r:id="rId21"/>
    <p:sldId id="321" r:id="rId22"/>
    <p:sldId id="282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09"/>
  </p:normalViewPr>
  <p:slideViewPr>
    <p:cSldViewPr>
      <p:cViewPr varScale="1">
        <p:scale>
          <a:sx n="100" d="100"/>
          <a:sy n="100" d="100"/>
        </p:scale>
        <p:origin x="736" y="160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notesViewPr>
    <p:cSldViewPr>
      <p:cViewPr varScale="1">
        <p:scale>
          <a:sx n="60" d="100"/>
          <a:sy n="60" d="100"/>
        </p:scale>
        <p:origin x="-1698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2AD9BBE9-94A1-25E6-D55D-624C769578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8" rIns="91156" bIns="45578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lec02-parserCFG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6AE6D9DA-B27E-25E2-2ADB-010308568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8" rIns="91156" bIns="4557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B0935B54-7D65-7444-AC7E-64E89B815172}" type="datetime4">
              <a:rPr lang="en-IN"/>
              <a:pPr>
                <a:defRPr/>
              </a:pPr>
              <a:t>21 July 2023</a:t>
            </a:fld>
            <a:endParaRPr lang="en-US"/>
          </a:p>
        </p:txBody>
      </p:sp>
      <p:sp>
        <p:nvSpPr>
          <p:cNvPr id="221188" name="Rectangle 4">
            <a:extLst>
              <a:ext uri="{FF2B5EF4-FFF2-40B4-BE49-F238E27FC236}">
                <a16:creationId xmlns:a16="http://schemas.microsoft.com/office/drawing/2014/main" id="{CBD360E2-723C-8F46-A034-65E1E7D88C7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8" rIns="91156" bIns="45578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>
            <a:extLst>
              <a:ext uri="{FF2B5EF4-FFF2-40B4-BE49-F238E27FC236}">
                <a16:creationId xmlns:a16="http://schemas.microsoft.com/office/drawing/2014/main" id="{8D27D98F-F3EB-58A6-9211-C8F2FC32B5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8" rIns="91156" bIns="4557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9AA45427-137B-6D46-AF7E-03CB8D6EA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44DA604-23F6-252A-443E-654022CC59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5" tIns="46512" rIns="93025" bIns="46512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lec02-parserCFG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FF12F36-97BA-870D-C167-FE4BDE5471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5" tIns="46512" rIns="93025" bIns="4651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7B8B11C2-DF34-DF4D-A44F-C543851E701C}" type="datetime4">
              <a:rPr lang="en-IN"/>
              <a:pPr>
                <a:defRPr/>
              </a:pPr>
              <a:t>21 July 2023</a:t>
            </a:fld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BE11BF2-83B5-C6BD-AC3C-7869A14F327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12788" y="742950"/>
            <a:ext cx="537686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02CB9304-6BD2-BF77-3991-ED16B01E87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5" tIns="46512" rIns="93025" bIns="46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8C3637B1-A819-AE91-B432-CD60E8F84B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5" tIns="46512" rIns="93025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FCCF454D-AE94-8FD3-2D49-2E3D39D2A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5" tIns="46512" rIns="93025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91DCCDD0-76C4-564E-A76C-EA3DCE2F7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4AD157D0-5228-F174-734D-0DB6CE00B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67F1C616-8244-9C88-DE7B-E087D6006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Header Placeholder 3">
            <a:extLst>
              <a:ext uri="{FF2B5EF4-FFF2-40B4-BE49-F238E27FC236}">
                <a16:creationId xmlns:a16="http://schemas.microsoft.com/office/drawing/2014/main" id="{76C08FF1-5458-FB22-CEE2-CAD7BD8FDC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lec02-parserCFG</a:t>
            </a:r>
          </a:p>
        </p:txBody>
      </p:sp>
      <p:sp>
        <p:nvSpPr>
          <p:cNvPr id="26628" name="Date Placeholder 4">
            <a:extLst>
              <a:ext uri="{FF2B5EF4-FFF2-40B4-BE49-F238E27FC236}">
                <a16:creationId xmlns:a16="http://schemas.microsoft.com/office/drawing/2014/main" id="{58FF10C0-CB1F-B22B-996D-3504BD3EEB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6D208E-8114-AD45-94C8-7BE5549F5FF1}" type="datetime4">
              <a:rPr lang="en-US" altLang="en-US" sz="1200" smtClean="0"/>
              <a:pPr/>
              <a:t>July 21, 2023</a:t>
            </a:fld>
            <a:endParaRPr lang="en-US" altLang="en-US" sz="1200"/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FB37242F-B907-D614-B48E-0078869DB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ADE896-875F-B149-927D-E9E2E1E38548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345052-B597-33EB-48D6-8B46C2A63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73A84A-04CA-9306-BACA-A7F2496725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6E9788-2584-1C61-585E-CA008F5EC5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1D200-A557-324F-9457-B69648D026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37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DB9136-036B-08FF-BB23-8A1415A55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6A8A74-EACD-805B-8F73-629875C81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065BE3-6F1F-ABA2-B632-29749AE02C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9471-5B68-F848-81E2-5D440C0832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82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9DEACE-97DF-2A9E-CFA0-CBD5114A3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AE8B0E-6E2D-8FA9-330C-DFCB4BDF65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3F10E6-0B3C-0010-C8D1-E2ED86CCD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48491-8771-4941-A4E2-E7E71BD716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56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ABD11-3C6B-E3DC-632A-17566CB355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866896-2E6A-9DE4-2FF7-630E5E610B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44B90D-7D8C-8E25-4CAD-C30A7355C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9CC63-FA65-8147-8BB1-7D8D35A4CA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6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2FBC8A-9D61-886D-85B9-72B6F02EA5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CB26E1-45AC-6783-49E9-0961C7AFB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43E023-EC46-54A8-2091-29ADB92A45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FA0E6-9909-7044-BF85-0E01C460A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3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842322-1E5B-1048-EFD2-2316FF9752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8A136-5FD9-39C2-6A47-F5240F1B9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30F7F-E231-720B-183C-5534620DE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8E1B0-0655-1548-A5ED-6F2DAAA072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20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577394-1E91-EC3F-95C2-3CB407482D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25F4631-DCA2-0F3E-526A-B99DA2092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AB3F83-7F7B-B00D-72E0-48006738E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623BC-0CF7-654B-B615-1AAD29C45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2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9CE88E9-ECD3-F865-2C0B-C0669B724F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BA6206-C01F-F0C0-E37A-9985A56D2F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822C31-ADFA-39CD-77A9-2EC5A8FBCF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91F98-741A-3448-BB67-BC04806197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65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0D866CE-0E43-7A10-8052-82693DAFEA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1BE08F-D29F-7A64-AD8E-BD72256275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22C9976-1E0A-5199-721E-6341BFF35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24ABC-1772-754A-A8E3-4C280EBCD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4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83B2E-CA51-174D-801C-35E50EE58B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7AEB4-89C1-EDD9-EAF8-88EB19B96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8D485-2CBA-8F37-27C2-B19E5E804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FEC0A-7538-8746-9612-EC9A02029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26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35A56-E092-F991-A217-EAFCAF66F6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C0DC7-228C-D84E-B86A-62FF05F77F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9F964-ED3C-5BB6-2C5C-9CCAD0E07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E0799-2B08-EB40-A6F1-F290C4F95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8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511250-A6E6-9AAC-EEE6-B33207320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264A63-3004-2A2F-C52B-164884BC4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60226D-86BB-C980-1AEB-A28675EF8F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38BB09-5B16-E917-6B53-481C2A9385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3957CB2-B4E6-0329-0D89-FD99BD9D05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F0E01D3A-71C0-0644-ACB1-576B21C020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>
            <a:extLst>
              <a:ext uri="{FF2B5EF4-FFF2-40B4-BE49-F238E27FC236}">
                <a16:creationId xmlns:a16="http://schemas.microsoft.com/office/drawing/2014/main" id="{56BBBC69-E372-60D3-4D20-AB94A53D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CA219F-856B-924D-8C51-A2948A29E746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8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70C857F-B59E-12F1-433C-2C82224FC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Parser</a:t>
            </a:r>
          </a:p>
        </p:txBody>
      </p:sp>
      <p:graphicFrame>
        <p:nvGraphicFramePr>
          <p:cNvPr id="261123" name="Group 3">
            <a:extLst>
              <a:ext uri="{FF2B5EF4-FFF2-40B4-BE49-F238E27FC236}">
                <a16:creationId xmlns:a16="http://schemas.microsoft.com/office/drawing/2014/main" id="{80F8B79B-019E-7511-A236-67E9D16EFDAC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962400"/>
          <a:ext cx="1168400" cy="7620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Lexical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Analyzer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1129" name="Group 9">
            <a:extLst>
              <a:ext uri="{FF2B5EF4-FFF2-40B4-BE49-F238E27FC236}">
                <a16:creationId xmlns:a16="http://schemas.microsoft.com/office/drawing/2014/main" id="{82EA1545-2637-66BC-BA40-59A4F8F71E20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3886200"/>
          <a:ext cx="1168400" cy="975078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Parser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579" marB="455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5" name="Text Box 15">
            <a:extLst>
              <a:ext uri="{FF2B5EF4-FFF2-40B4-BE49-F238E27FC236}">
                <a16:creationId xmlns:a16="http://schemas.microsoft.com/office/drawing/2014/main" id="{D5AC7F28-EF45-8163-DD6B-F13570D9B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source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program</a:t>
            </a:r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BF855592-F38D-0E29-B013-85824F774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DB44A72D-672C-3FD7-0C05-3FF2B83BF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19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4D620FB2-013D-ED3F-CD62-D5F7A2CB8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862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token</a:t>
            </a:r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1C6B702D-0DC5-FC5F-D94B-5794DCE6E7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66CC275A-384F-8277-7CD2-FA7F5CA5B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4430713"/>
            <a:ext cx="1192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get next token</a:t>
            </a:r>
          </a:p>
        </p:txBody>
      </p:sp>
      <p:sp>
        <p:nvSpPr>
          <p:cNvPr id="15381" name="Line 21">
            <a:extLst>
              <a:ext uri="{FF2B5EF4-FFF2-40B4-BE49-F238E27FC236}">
                <a16:creationId xmlns:a16="http://schemas.microsoft.com/office/drawing/2014/main" id="{D276F11F-4C76-1EE5-67B7-31088B5DD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3E4BFF98-71CE-3ED0-CB49-1512EB49E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40005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parse tree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F1BD1917-1A5C-1972-D10E-246D31909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56499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  </a:t>
            </a:r>
            <a:r>
              <a:rPr lang="en-US" altLang="en-US" sz="2800"/>
              <a:t>Parser  works on a stream of tokens.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>
              <a:spcBef>
                <a:spcPct val="0"/>
              </a:spcBef>
            </a:pPr>
            <a:r>
              <a:rPr lang="en-US" altLang="en-US" sz="2800"/>
              <a:t>  The smallest item is a token.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905C0A5-9D8D-A9C0-7D65-6200F6DDC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Leftmost Derivations and Right most Derivations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C7409757-B8B8-95F8-D935-F59C14F55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800"/>
              <a:t>A leftmost derivation is a derivation in which each step expands the leftmost nonterminal</a:t>
            </a:r>
          </a:p>
          <a:p>
            <a:endParaRPr lang="en-IN" altLang="en-US" sz="2800"/>
          </a:p>
          <a:p>
            <a:endParaRPr lang="en-IN" altLang="en-US" sz="2800"/>
          </a:p>
          <a:p>
            <a:endParaRPr lang="en-IN" altLang="en-US" sz="2800"/>
          </a:p>
          <a:p>
            <a:pPr algn="just"/>
            <a:r>
              <a:rPr lang="en-IN" altLang="en-US" sz="2800"/>
              <a:t>A rightmost derivation is a derivation in which each step expands the rightmost nonterminal.</a:t>
            </a:r>
            <a:endParaRPr lang="en-US" altLang="en-US" sz="280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616EAD60-FF61-9F0C-9B5A-D751C596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4BD409-11D8-184B-B14D-A483EACA48AB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261082B9-423B-41CF-C47B-F49B5E22B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685800"/>
          </a:xfrm>
        </p:spPr>
        <p:txBody>
          <a:bodyPr/>
          <a:lstStyle/>
          <a:p>
            <a:r>
              <a:rPr lang="en-US" altLang="en-US"/>
              <a:t>Leftmost Derivation</a:t>
            </a:r>
          </a:p>
        </p:txBody>
      </p:sp>
      <p:pic>
        <p:nvPicPr>
          <p:cNvPr id="25602" name="Content Placeholder 5">
            <a:extLst>
              <a:ext uri="{FF2B5EF4-FFF2-40B4-BE49-F238E27FC236}">
                <a16:creationId xmlns:a16="http://schemas.microsoft.com/office/drawing/2014/main" id="{557169E3-6677-6C43-932A-5CEB0D0CFD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788" y="990600"/>
            <a:ext cx="9217025" cy="5715000"/>
          </a:xfrm>
        </p:spPr>
      </p:pic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899931BB-7B36-7B08-5940-83B397CF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47FCE-53F7-FC4E-85BD-E0681C8133D1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57115620-F50D-E9CC-FE82-01209909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DC4352-3EF7-4B4A-8074-95908ABC41FD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8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884BAC84-8CAD-FF22-9833-F6D385D1C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 Tree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607DBC20-570C-AC64-BB69-CE29DDC4B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39813"/>
            <a:ext cx="743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/>
              <a:t>  Inner nodes of a parse tree are non-terminal symbols.</a:t>
            </a:r>
          </a:p>
          <a:p>
            <a:pPr>
              <a:spcBef>
                <a:spcPct val="0"/>
              </a:spcBef>
            </a:pPr>
            <a:r>
              <a:rPr lang="en-US" altLang="en-US" sz="2000"/>
              <a:t>  The leaves of a parse tree are terminal symbols.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</a:pPr>
            <a:r>
              <a:rPr lang="en-US" altLang="en-US" sz="2000"/>
              <a:t>  A parse tree can be seen as a graphical representation of a derivation</a:t>
            </a:r>
            <a:r>
              <a:rPr lang="en-US" altLang="en-US"/>
              <a:t>.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22F8B67E-BD38-641B-2E37-9BFC810AA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57463"/>
            <a:ext cx="1020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E </a:t>
            </a:r>
            <a:r>
              <a:rPr lang="en-US" altLang="en-US" sz="2000">
                <a:sym typeface="Symbol" pitchFamily="2" charset="2"/>
              </a:rPr>
              <a:t> -E </a:t>
            </a:r>
            <a:endParaRPr lang="en-US" altLang="en-US"/>
          </a:p>
        </p:txBody>
      </p:sp>
      <p:grpSp>
        <p:nvGrpSpPr>
          <p:cNvPr id="26629" name="Group 103">
            <a:extLst>
              <a:ext uri="{FF2B5EF4-FFF2-40B4-BE49-F238E27FC236}">
                <a16:creationId xmlns:a16="http://schemas.microsoft.com/office/drawing/2014/main" id="{44D9C24F-502E-A3C8-823B-01F4CFDB4BE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514600"/>
            <a:ext cx="993775" cy="717550"/>
            <a:chOff x="1392" y="1632"/>
            <a:chExt cx="626" cy="452"/>
          </a:xfrm>
        </p:grpSpPr>
        <p:grpSp>
          <p:nvGrpSpPr>
            <p:cNvPr id="26723" name="Group 13">
              <a:extLst>
                <a:ext uri="{FF2B5EF4-FFF2-40B4-BE49-F238E27FC236}">
                  <a16:creationId xmlns:a16="http://schemas.microsoft.com/office/drawing/2014/main" id="{15DF2B39-8506-7C58-D8B2-A3D4EE2D6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76"/>
              <a:ext cx="432" cy="144"/>
              <a:chOff x="1776" y="1680"/>
              <a:chExt cx="432" cy="144"/>
            </a:xfrm>
          </p:grpSpPr>
          <p:sp>
            <p:nvSpPr>
              <p:cNvPr id="26727" name="Line 5">
                <a:extLst>
                  <a:ext uri="{FF2B5EF4-FFF2-40B4-BE49-F238E27FC236}">
                    <a16:creationId xmlns:a16="http://schemas.microsoft.com/office/drawing/2014/main" id="{125E4CC9-CC3C-B2A7-83AB-21208C6AB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" name="Line 6">
                <a:extLst>
                  <a:ext uri="{FF2B5EF4-FFF2-40B4-BE49-F238E27FC236}">
                    <a16:creationId xmlns:a16="http://schemas.microsoft.com/office/drawing/2014/main" id="{DE15507C-3AAA-49A1-5593-09218A08B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24" name="Text Box 61">
              <a:extLst>
                <a:ext uri="{FF2B5EF4-FFF2-40B4-BE49-F238E27FC236}">
                  <a16:creationId xmlns:a16="http://schemas.microsoft.com/office/drawing/2014/main" id="{7789640F-4026-0937-0BAE-2F82196FB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3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725" name="Text Box 63">
              <a:extLst>
                <a:ext uri="{FF2B5EF4-FFF2-40B4-BE49-F238E27FC236}">
                  <a16:creationId xmlns:a16="http://schemas.microsoft.com/office/drawing/2014/main" id="{1319609C-28F0-B5D1-84D5-08412F872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7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726" name="Text Box 83">
              <a:extLst>
                <a:ext uri="{FF2B5EF4-FFF2-40B4-BE49-F238E27FC236}">
                  <a16:creationId xmlns:a16="http://schemas.microsoft.com/office/drawing/2014/main" id="{6FDF9A5A-0185-1C38-A2B7-C1F98D645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72"/>
              <a:ext cx="1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-</a:t>
              </a:r>
            </a:p>
          </p:txBody>
        </p:sp>
      </p:grpSp>
      <p:grpSp>
        <p:nvGrpSpPr>
          <p:cNvPr id="26630" name="Group 110">
            <a:extLst>
              <a:ext uri="{FF2B5EF4-FFF2-40B4-BE49-F238E27FC236}">
                <a16:creationId xmlns:a16="http://schemas.microsoft.com/office/drawing/2014/main" id="{E4039E23-4864-4969-E0D6-807449A57A81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2590800"/>
            <a:ext cx="1471613" cy="1631950"/>
            <a:chOff x="4752" y="1440"/>
            <a:chExt cx="927" cy="1028"/>
          </a:xfrm>
        </p:grpSpPr>
        <p:grpSp>
          <p:nvGrpSpPr>
            <p:cNvPr id="26702" name="Group 30">
              <a:extLst>
                <a:ext uri="{FF2B5EF4-FFF2-40B4-BE49-F238E27FC236}">
                  <a16:creationId xmlns:a16="http://schemas.microsoft.com/office/drawing/2014/main" id="{6FE275FB-88BE-F86B-B743-743CB8C89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584"/>
              <a:ext cx="720" cy="720"/>
              <a:chOff x="1776" y="2256"/>
              <a:chExt cx="720" cy="720"/>
            </a:xfrm>
          </p:grpSpPr>
          <p:grpSp>
            <p:nvGrpSpPr>
              <p:cNvPr id="26712" name="Group 25">
                <a:extLst>
                  <a:ext uri="{FF2B5EF4-FFF2-40B4-BE49-F238E27FC236}">
                    <a16:creationId xmlns:a16="http://schemas.microsoft.com/office/drawing/2014/main" id="{5098BEF5-8D2E-9FF8-0A8D-76FB448151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2256"/>
                <a:ext cx="720" cy="432"/>
                <a:chOff x="1776" y="2256"/>
                <a:chExt cx="720" cy="432"/>
              </a:xfrm>
            </p:grpSpPr>
            <p:sp>
              <p:nvSpPr>
                <p:cNvPr id="26717" name="Line 8">
                  <a:extLst>
                    <a:ext uri="{FF2B5EF4-FFF2-40B4-BE49-F238E27FC236}">
                      <a16:creationId xmlns:a16="http://schemas.microsoft.com/office/drawing/2014/main" id="{295CBFE3-3C13-7CA2-B9DD-459C8AEB8D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7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8" name="Line 9">
                  <a:extLst>
                    <a:ext uri="{FF2B5EF4-FFF2-40B4-BE49-F238E27FC236}">
                      <a16:creationId xmlns:a16="http://schemas.microsoft.com/office/drawing/2014/main" id="{3DABB14C-DC12-E918-B1C4-6E38948689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719" name="Group 20">
                  <a:extLst>
                    <a:ext uri="{FF2B5EF4-FFF2-40B4-BE49-F238E27FC236}">
                      <a16:creationId xmlns:a16="http://schemas.microsoft.com/office/drawing/2014/main" id="{FCD7328A-CF37-D682-5F6D-FF4413E3E3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0" y="2544"/>
                  <a:ext cx="576" cy="144"/>
                  <a:chOff x="1920" y="2544"/>
                  <a:chExt cx="576" cy="144"/>
                </a:xfrm>
              </p:grpSpPr>
              <p:sp>
                <p:nvSpPr>
                  <p:cNvPr id="26720" name="Line 7">
                    <a:extLst>
                      <a:ext uri="{FF2B5EF4-FFF2-40B4-BE49-F238E27FC236}">
                        <a16:creationId xmlns:a16="http://schemas.microsoft.com/office/drawing/2014/main" id="{00586CD3-A05A-7AD5-E615-335C7F6F7E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1" name="Line 10">
                    <a:extLst>
                      <a:ext uri="{FF2B5EF4-FFF2-40B4-BE49-F238E27FC236}">
                        <a16:creationId xmlns:a16="http://schemas.microsoft.com/office/drawing/2014/main" id="{F8475C51-6D4F-E3C1-DC3A-D27F394845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22" name="Line 11">
                    <a:extLst>
                      <a:ext uri="{FF2B5EF4-FFF2-40B4-BE49-F238E27FC236}">
                        <a16:creationId xmlns:a16="http://schemas.microsoft.com/office/drawing/2014/main" id="{AAC143D0-4B3D-0229-5BC2-FF6DEDAFEA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713" name="Group 21">
                <a:extLst>
                  <a:ext uri="{FF2B5EF4-FFF2-40B4-BE49-F238E27FC236}">
                    <a16:creationId xmlns:a16="http://schemas.microsoft.com/office/drawing/2014/main" id="{6AE26CF5-568B-5CFF-B538-EEBB6DA3F2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2832"/>
                <a:ext cx="576" cy="144"/>
                <a:chOff x="1920" y="2544"/>
                <a:chExt cx="576" cy="144"/>
              </a:xfrm>
            </p:grpSpPr>
            <p:sp>
              <p:nvSpPr>
                <p:cNvPr id="26714" name="Line 22">
                  <a:extLst>
                    <a:ext uri="{FF2B5EF4-FFF2-40B4-BE49-F238E27FC236}">
                      <a16:creationId xmlns:a16="http://schemas.microsoft.com/office/drawing/2014/main" id="{F08184E3-52C2-8C1F-87B7-05B4F65D3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5" name="Line 23">
                  <a:extLst>
                    <a:ext uri="{FF2B5EF4-FFF2-40B4-BE49-F238E27FC236}">
                      <a16:creationId xmlns:a16="http://schemas.microsoft.com/office/drawing/2014/main" id="{1E4F89BD-57CE-719F-31A7-F82B4A60E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6" name="Line 24">
                  <a:extLst>
                    <a:ext uri="{FF2B5EF4-FFF2-40B4-BE49-F238E27FC236}">
                      <a16:creationId xmlns:a16="http://schemas.microsoft.com/office/drawing/2014/main" id="{F40D68E8-9730-0C09-D3DC-06C39BB17B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703" name="Text Box 66">
              <a:extLst>
                <a:ext uri="{FF2B5EF4-FFF2-40B4-BE49-F238E27FC236}">
                  <a16:creationId xmlns:a16="http://schemas.microsoft.com/office/drawing/2014/main" id="{AB21F13C-E6B9-E812-6AB6-A0FAB15EF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968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704" name="Text Box 67">
              <a:extLst>
                <a:ext uri="{FF2B5EF4-FFF2-40B4-BE49-F238E27FC236}">
                  <a16:creationId xmlns:a16="http://schemas.microsoft.com/office/drawing/2014/main" id="{09240979-0957-71D6-5A46-02D7352AD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44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705" name="Text Box 68">
              <a:extLst>
                <a:ext uri="{FF2B5EF4-FFF2-40B4-BE49-F238E27FC236}">
                  <a16:creationId xmlns:a16="http://schemas.microsoft.com/office/drawing/2014/main" id="{958861B2-6661-B47C-819B-DB412E9F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" y="225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706" name="Text Box 69">
              <a:extLst>
                <a:ext uri="{FF2B5EF4-FFF2-40B4-BE49-F238E27FC236}">
                  <a16:creationId xmlns:a16="http://schemas.microsoft.com/office/drawing/2014/main" id="{F119FA57-B124-3EF7-5CEF-6AE531A17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5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707" name="Text Box 72">
              <a:extLst>
                <a:ext uri="{FF2B5EF4-FFF2-40B4-BE49-F238E27FC236}">
                  <a16:creationId xmlns:a16="http://schemas.microsoft.com/office/drawing/2014/main" id="{3FFF5CC3-FB33-CFBA-4910-3AB989278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68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708" name="Text Box 84">
              <a:extLst>
                <a:ext uri="{FF2B5EF4-FFF2-40B4-BE49-F238E27FC236}">
                  <a16:creationId xmlns:a16="http://schemas.microsoft.com/office/drawing/2014/main" id="{B515BEA0-4F52-7675-EDA7-BAD87714B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256"/>
              <a:ext cx="1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</a:t>
              </a:r>
            </a:p>
          </p:txBody>
        </p:sp>
        <p:sp>
          <p:nvSpPr>
            <p:cNvPr id="26709" name="Text Box 88">
              <a:extLst>
                <a:ext uri="{FF2B5EF4-FFF2-40B4-BE49-F238E27FC236}">
                  <a16:creationId xmlns:a16="http://schemas.microsoft.com/office/drawing/2014/main" id="{F4121D98-5E16-7108-5F34-F1D1E108C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680"/>
              <a:ext cx="1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-</a:t>
              </a:r>
            </a:p>
          </p:txBody>
        </p:sp>
        <p:sp>
          <p:nvSpPr>
            <p:cNvPr id="26710" name="Text Box 93">
              <a:extLst>
                <a:ext uri="{FF2B5EF4-FFF2-40B4-BE49-F238E27FC236}">
                  <a16:creationId xmlns:a16="http://schemas.microsoft.com/office/drawing/2014/main" id="{6127CDB1-C01F-1845-5836-69F5D57F7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1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</a:t>
              </a:r>
            </a:p>
          </p:txBody>
        </p:sp>
        <p:sp>
          <p:nvSpPr>
            <p:cNvPr id="26711" name="Text Box 98">
              <a:extLst>
                <a:ext uri="{FF2B5EF4-FFF2-40B4-BE49-F238E27FC236}">
                  <a16:creationId xmlns:a16="http://schemas.microsoft.com/office/drawing/2014/main" id="{F9141D0A-85AE-0803-297E-BC3C22575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0" y="1968"/>
              <a:ext cx="1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)</a:t>
              </a:r>
            </a:p>
          </p:txBody>
        </p:sp>
      </p:grpSp>
      <p:grpSp>
        <p:nvGrpSpPr>
          <p:cNvPr id="26631" name="Group 109">
            <a:extLst>
              <a:ext uri="{FF2B5EF4-FFF2-40B4-BE49-F238E27FC236}">
                <a16:creationId xmlns:a16="http://schemas.microsoft.com/office/drawing/2014/main" id="{3ECD8181-5A2A-CE93-1148-8C585CDD165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90800"/>
            <a:ext cx="1395413" cy="1174750"/>
            <a:chOff x="2880" y="1584"/>
            <a:chExt cx="879" cy="740"/>
          </a:xfrm>
        </p:grpSpPr>
        <p:grpSp>
          <p:nvGrpSpPr>
            <p:cNvPr id="26690" name="Group 14">
              <a:extLst>
                <a:ext uri="{FF2B5EF4-FFF2-40B4-BE49-F238E27FC236}">
                  <a16:creationId xmlns:a16="http://schemas.microsoft.com/office/drawing/2014/main" id="{9D00571F-6A23-15AF-8512-2F3EF63E0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728"/>
              <a:ext cx="720" cy="432"/>
              <a:chOff x="2880" y="1680"/>
              <a:chExt cx="720" cy="432"/>
            </a:xfrm>
          </p:grpSpPr>
          <p:sp>
            <p:nvSpPr>
              <p:cNvPr id="26697" name="Line 15">
                <a:extLst>
                  <a:ext uri="{FF2B5EF4-FFF2-40B4-BE49-F238E27FC236}">
                    <a16:creationId xmlns:a16="http://schemas.microsoft.com/office/drawing/2014/main" id="{011BC09C-8FFC-A920-E728-47E4B8955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8" name="Line 16">
                <a:extLst>
                  <a:ext uri="{FF2B5EF4-FFF2-40B4-BE49-F238E27FC236}">
                    <a16:creationId xmlns:a16="http://schemas.microsoft.com/office/drawing/2014/main" id="{7DFBF239-0CDC-6BCD-1D00-82E926232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Line 17">
                <a:extLst>
                  <a:ext uri="{FF2B5EF4-FFF2-40B4-BE49-F238E27FC236}">
                    <a16:creationId xmlns:a16="http://schemas.microsoft.com/office/drawing/2014/main" id="{CFF3891A-7F62-73E3-7D17-6307745AA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0" name="Line 18">
                <a:extLst>
                  <a:ext uri="{FF2B5EF4-FFF2-40B4-BE49-F238E27FC236}">
                    <a16:creationId xmlns:a16="http://schemas.microsoft.com/office/drawing/2014/main" id="{4AFCE434-F7DC-86D6-5777-FAD7E020A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Line 19">
                <a:extLst>
                  <a:ext uri="{FF2B5EF4-FFF2-40B4-BE49-F238E27FC236}">
                    <a16:creationId xmlns:a16="http://schemas.microsoft.com/office/drawing/2014/main" id="{F813B59C-AF13-4C86-A52B-DBEE51996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91" name="Text Box 62">
              <a:extLst>
                <a:ext uri="{FF2B5EF4-FFF2-40B4-BE49-F238E27FC236}">
                  <a16:creationId xmlns:a16="http://schemas.microsoft.com/office/drawing/2014/main" id="{7866D963-DDF5-5846-EF76-ECECF1A50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8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692" name="Text Box 64">
              <a:extLst>
                <a:ext uri="{FF2B5EF4-FFF2-40B4-BE49-F238E27FC236}">
                  <a16:creationId xmlns:a16="http://schemas.microsoft.com/office/drawing/2014/main" id="{428AD628-3D49-F4E7-5D92-FD58BE902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1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693" name="Text Box 65">
              <a:extLst>
                <a:ext uri="{FF2B5EF4-FFF2-40B4-BE49-F238E27FC236}">
                  <a16:creationId xmlns:a16="http://schemas.microsoft.com/office/drawing/2014/main" id="{4BF9D25F-A48A-37BE-27D9-ED09F5C9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2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694" name="Text Box 89">
              <a:extLst>
                <a:ext uri="{FF2B5EF4-FFF2-40B4-BE49-F238E27FC236}">
                  <a16:creationId xmlns:a16="http://schemas.microsoft.com/office/drawing/2014/main" id="{39CF1605-C4C4-35C4-715B-53E633DDA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824"/>
              <a:ext cx="1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-</a:t>
              </a:r>
            </a:p>
          </p:txBody>
        </p:sp>
        <p:sp>
          <p:nvSpPr>
            <p:cNvPr id="26695" name="Text Box 94">
              <a:extLst>
                <a:ext uri="{FF2B5EF4-FFF2-40B4-BE49-F238E27FC236}">
                  <a16:creationId xmlns:a16="http://schemas.microsoft.com/office/drawing/2014/main" id="{F6049AB2-5081-56C5-CB3C-7216C0698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1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</a:t>
              </a:r>
            </a:p>
          </p:txBody>
        </p:sp>
        <p:sp>
          <p:nvSpPr>
            <p:cNvPr id="26696" name="Text Box 99">
              <a:extLst>
                <a:ext uri="{FF2B5EF4-FFF2-40B4-BE49-F238E27FC236}">
                  <a16:creationId xmlns:a16="http://schemas.microsoft.com/office/drawing/2014/main" id="{5D25A767-B0D8-1F97-F85D-4B35A849B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1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)</a:t>
              </a:r>
            </a:p>
          </p:txBody>
        </p:sp>
      </p:grpSp>
      <p:grpSp>
        <p:nvGrpSpPr>
          <p:cNvPr id="26632" name="Group 113">
            <a:extLst>
              <a:ext uri="{FF2B5EF4-FFF2-40B4-BE49-F238E27FC236}">
                <a16:creationId xmlns:a16="http://schemas.microsoft.com/office/drawing/2014/main" id="{C2C1A635-2C3B-3FE0-19D2-A29816F7ADA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962400"/>
            <a:ext cx="1485900" cy="2089150"/>
            <a:chOff x="3648" y="2400"/>
            <a:chExt cx="936" cy="1316"/>
          </a:xfrm>
        </p:grpSpPr>
        <p:sp>
          <p:nvSpPr>
            <p:cNvPr id="26662" name="Text Box 77">
              <a:extLst>
                <a:ext uri="{FF2B5EF4-FFF2-40B4-BE49-F238E27FC236}">
                  <a16:creationId xmlns:a16="http://schemas.microsoft.com/office/drawing/2014/main" id="{F68063CF-98DC-889F-2EFD-D9F5F12AE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0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663" name="Text Box 81">
              <a:extLst>
                <a:ext uri="{FF2B5EF4-FFF2-40B4-BE49-F238E27FC236}">
                  <a16:creationId xmlns:a16="http://schemas.microsoft.com/office/drawing/2014/main" id="{16D80089-BC23-F4DA-F04E-8A09C7626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21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664" name="Text Box 100">
              <a:extLst>
                <a:ext uri="{FF2B5EF4-FFF2-40B4-BE49-F238E27FC236}">
                  <a16:creationId xmlns:a16="http://schemas.microsoft.com/office/drawing/2014/main" id="{13FDF643-43E0-AB3B-7648-E283695AB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0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id</a:t>
              </a:r>
            </a:p>
          </p:txBody>
        </p:sp>
        <p:grpSp>
          <p:nvGrpSpPr>
            <p:cNvPr id="26665" name="Group 112">
              <a:extLst>
                <a:ext uri="{FF2B5EF4-FFF2-40B4-BE49-F238E27FC236}">
                  <a16:creationId xmlns:a16="http://schemas.microsoft.com/office/drawing/2014/main" id="{9A77F12F-C909-D493-9489-CE5EE2F53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544"/>
              <a:ext cx="879" cy="1172"/>
              <a:chOff x="3984" y="2544"/>
              <a:chExt cx="879" cy="1172"/>
            </a:xfrm>
          </p:grpSpPr>
          <p:grpSp>
            <p:nvGrpSpPr>
              <p:cNvPr id="26666" name="Group 60">
                <a:extLst>
                  <a:ext uri="{FF2B5EF4-FFF2-40B4-BE49-F238E27FC236}">
                    <a16:creationId xmlns:a16="http://schemas.microsoft.com/office/drawing/2014/main" id="{E33B7A65-7C79-7428-1729-FCAA094526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2544"/>
                <a:ext cx="720" cy="1008"/>
                <a:chOff x="4752" y="2448"/>
                <a:chExt cx="720" cy="1008"/>
              </a:xfrm>
            </p:grpSpPr>
            <p:sp>
              <p:nvSpPr>
                <p:cNvPr id="26675" name="Line 44">
                  <a:extLst>
                    <a:ext uri="{FF2B5EF4-FFF2-40B4-BE49-F238E27FC236}">
                      <a16:creationId xmlns:a16="http://schemas.microsoft.com/office/drawing/2014/main" id="{9A0E28DD-4966-FFF3-29D0-02BCEB17F5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72" y="33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676" name="Group 46">
                  <a:extLst>
                    <a:ext uri="{FF2B5EF4-FFF2-40B4-BE49-F238E27FC236}">
                      <a16:creationId xmlns:a16="http://schemas.microsoft.com/office/drawing/2014/main" id="{1F73672A-9182-00C0-5030-AF0755B132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52" y="2448"/>
                  <a:ext cx="720" cy="1008"/>
                  <a:chOff x="3072" y="2304"/>
                  <a:chExt cx="720" cy="1008"/>
                </a:xfrm>
              </p:grpSpPr>
              <p:grpSp>
                <p:nvGrpSpPr>
                  <p:cNvPr id="26677" name="Group 47">
                    <a:extLst>
                      <a:ext uri="{FF2B5EF4-FFF2-40B4-BE49-F238E27FC236}">
                        <a16:creationId xmlns:a16="http://schemas.microsoft.com/office/drawing/2014/main" id="{CF7BC9C6-B27D-AB74-9A24-1E99C32A9F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72" y="2304"/>
                    <a:ext cx="720" cy="720"/>
                    <a:chOff x="1776" y="2256"/>
                    <a:chExt cx="720" cy="720"/>
                  </a:xfrm>
                </p:grpSpPr>
                <p:grpSp>
                  <p:nvGrpSpPr>
                    <p:cNvPr id="26679" name="Group 48">
                      <a:extLst>
                        <a:ext uri="{FF2B5EF4-FFF2-40B4-BE49-F238E27FC236}">
                          <a16:creationId xmlns:a16="http://schemas.microsoft.com/office/drawing/2014/main" id="{5F69C573-46BB-DE5C-0848-E58D372CB0A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2256"/>
                      <a:ext cx="720" cy="432"/>
                      <a:chOff x="1776" y="2256"/>
                      <a:chExt cx="720" cy="432"/>
                    </a:xfrm>
                  </p:grpSpPr>
                  <p:sp>
                    <p:nvSpPr>
                      <p:cNvPr id="26684" name="Line 49">
                        <a:extLst>
                          <a:ext uri="{FF2B5EF4-FFF2-40B4-BE49-F238E27FC236}">
                            <a16:creationId xmlns:a16="http://schemas.microsoft.com/office/drawing/2014/main" id="{4E3EFE58-6C61-8109-A06B-B724858CD1E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7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685" name="Line 50">
                        <a:extLst>
                          <a:ext uri="{FF2B5EF4-FFF2-40B4-BE49-F238E27FC236}">
                            <a16:creationId xmlns:a16="http://schemas.microsoft.com/office/drawing/2014/main" id="{200E8543-388F-6EE6-FAE3-67C185D50FE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1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6686" name="Group 51">
                        <a:extLst>
                          <a:ext uri="{FF2B5EF4-FFF2-40B4-BE49-F238E27FC236}">
                            <a16:creationId xmlns:a16="http://schemas.microsoft.com/office/drawing/2014/main" id="{EDB56339-A5C1-BD96-0F86-8CD3E158641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0" y="2544"/>
                        <a:ext cx="576" cy="144"/>
                        <a:chOff x="1920" y="2544"/>
                        <a:chExt cx="576" cy="144"/>
                      </a:xfrm>
                    </p:grpSpPr>
                    <p:sp>
                      <p:nvSpPr>
                        <p:cNvPr id="26687" name="Line 52">
                          <a:extLst>
                            <a:ext uri="{FF2B5EF4-FFF2-40B4-BE49-F238E27FC236}">
                              <a16:creationId xmlns:a16="http://schemas.microsoft.com/office/drawing/2014/main" id="{FCB77EBF-1DD9-8A3C-12F5-2434DB3E2D1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688" name="Line 53">
                          <a:extLst>
                            <a:ext uri="{FF2B5EF4-FFF2-40B4-BE49-F238E27FC236}">
                              <a16:creationId xmlns:a16="http://schemas.microsoft.com/office/drawing/2014/main" id="{BED3CDAB-A9F0-23C0-C046-04D40F96FE8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04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689" name="Line 54">
                          <a:extLst>
                            <a:ext uri="{FF2B5EF4-FFF2-40B4-BE49-F238E27FC236}">
                              <a16:creationId xmlns:a16="http://schemas.microsoft.com/office/drawing/2014/main" id="{1B7D4465-97CF-39C9-0BA8-37ACA590D25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54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680" name="Group 55">
                      <a:extLst>
                        <a:ext uri="{FF2B5EF4-FFF2-40B4-BE49-F238E27FC236}">
                          <a16:creationId xmlns:a16="http://schemas.microsoft.com/office/drawing/2014/main" id="{ABA9C1F3-30E7-8E31-F191-E4DEFD478D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2832"/>
                      <a:ext cx="576" cy="144"/>
                      <a:chOff x="1920" y="2544"/>
                      <a:chExt cx="576" cy="144"/>
                    </a:xfrm>
                  </p:grpSpPr>
                  <p:sp>
                    <p:nvSpPr>
                      <p:cNvPr id="26681" name="Line 56">
                        <a:extLst>
                          <a:ext uri="{FF2B5EF4-FFF2-40B4-BE49-F238E27FC236}">
                            <a16:creationId xmlns:a16="http://schemas.microsoft.com/office/drawing/2014/main" id="{2759D02F-3252-E99B-0FD4-0A96A43A4F6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20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682" name="Line 57">
                        <a:extLst>
                          <a:ext uri="{FF2B5EF4-FFF2-40B4-BE49-F238E27FC236}">
                            <a16:creationId xmlns:a16="http://schemas.microsoft.com/office/drawing/2014/main" id="{03A111E2-02BD-9075-A0FE-433209DEB19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683" name="Line 58">
                        <a:extLst>
                          <a:ext uri="{FF2B5EF4-FFF2-40B4-BE49-F238E27FC236}">
                            <a16:creationId xmlns:a16="http://schemas.microsoft.com/office/drawing/2014/main" id="{047282ED-DD08-2C9A-25E4-BDED886FCEB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544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6678" name="Line 59">
                    <a:extLst>
                      <a:ext uri="{FF2B5EF4-FFF2-40B4-BE49-F238E27FC236}">
                        <a16:creationId xmlns:a16="http://schemas.microsoft.com/office/drawing/2014/main" id="{07EBE147-5F61-047A-1D5F-798D919A6F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16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667" name="Text Box 78">
                <a:extLst>
                  <a:ext uri="{FF2B5EF4-FFF2-40B4-BE49-F238E27FC236}">
                    <a16:creationId xmlns:a16="http://schemas.microsoft.com/office/drawing/2014/main" id="{A260AD30-FCDF-CDCE-8A9D-807ADAC263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E</a:t>
                </a:r>
              </a:p>
            </p:txBody>
          </p:sp>
          <p:sp>
            <p:nvSpPr>
              <p:cNvPr id="26668" name="Text Box 79">
                <a:extLst>
                  <a:ext uri="{FF2B5EF4-FFF2-40B4-BE49-F238E27FC236}">
                    <a16:creationId xmlns:a16="http://schemas.microsoft.com/office/drawing/2014/main" id="{1BBDF486-1A6C-2FA8-20E2-C698CCD09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92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E</a:t>
                </a:r>
              </a:p>
            </p:txBody>
          </p:sp>
          <p:sp>
            <p:nvSpPr>
              <p:cNvPr id="26669" name="Text Box 80">
                <a:extLst>
                  <a:ext uri="{FF2B5EF4-FFF2-40B4-BE49-F238E27FC236}">
                    <a16:creationId xmlns:a16="http://schemas.microsoft.com/office/drawing/2014/main" id="{195A026A-9051-81E7-A3B3-5DE281D42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E</a:t>
                </a:r>
              </a:p>
            </p:txBody>
          </p:sp>
          <p:sp>
            <p:nvSpPr>
              <p:cNvPr id="26670" name="Text Box 85">
                <a:extLst>
                  <a:ext uri="{FF2B5EF4-FFF2-40B4-BE49-F238E27FC236}">
                    <a16:creationId xmlns:a16="http://schemas.microsoft.com/office/drawing/2014/main" id="{73B1117C-C381-7BF2-4F22-549806FCA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216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+</a:t>
                </a:r>
              </a:p>
            </p:txBody>
          </p:sp>
          <p:sp>
            <p:nvSpPr>
              <p:cNvPr id="26671" name="Text Box 90">
                <a:extLst>
                  <a:ext uri="{FF2B5EF4-FFF2-40B4-BE49-F238E27FC236}">
                    <a16:creationId xmlns:a16="http://schemas.microsoft.com/office/drawing/2014/main" id="{5E541CE5-7BE6-CCE3-1497-8265A17C76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592"/>
                <a:ext cx="1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-</a:t>
                </a:r>
              </a:p>
            </p:txBody>
          </p:sp>
          <p:sp>
            <p:nvSpPr>
              <p:cNvPr id="26672" name="Text Box 91">
                <a:extLst>
                  <a:ext uri="{FF2B5EF4-FFF2-40B4-BE49-F238E27FC236}">
                    <a16:creationId xmlns:a16="http://schemas.microsoft.com/office/drawing/2014/main" id="{2EC7C6AA-0ADD-FC75-3D31-2E7C9DAC5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928"/>
                <a:ext cx="1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(</a:t>
                </a:r>
              </a:p>
            </p:txBody>
          </p:sp>
          <p:sp>
            <p:nvSpPr>
              <p:cNvPr id="26673" name="Text Box 96">
                <a:extLst>
                  <a:ext uri="{FF2B5EF4-FFF2-40B4-BE49-F238E27FC236}">
                    <a16:creationId xmlns:a16="http://schemas.microsoft.com/office/drawing/2014/main" id="{348763F0-7DE5-2B7A-4DD3-AA0C763DC4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1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)</a:t>
                </a:r>
              </a:p>
            </p:txBody>
          </p:sp>
          <p:sp>
            <p:nvSpPr>
              <p:cNvPr id="26674" name="Text Box 101">
                <a:extLst>
                  <a:ext uri="{FF2B5EF4-FFF2-40B4-BE49-F238E27FC236}">
                    <a16:creationId xmlns:a16="http://schemas.microsoft.com/office/drawing/2014/main" id="{820CDA78-28E5-D7D9-0D2C-9D31C1979D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504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id</a:t>
                </a:r>
              </a:p>
            </p:txBody>
          </p:sp>
        </p:grpSp>
      </p:grpSp>
      <p:grpSp>
        <p:nvGrpSpPr>
          <p:cNvPr id="26633" name="Group 111">
            <a:extLst>
              <a:ext uri="{FF2B5EF4-FFF2-40B4-BE49-F238E27FC236}">
                <a16:creationId xmlns:a16="http://schemas.microsoft.com/office/drawing/2014/main" id="{961DA7B2-FDAD-76CA-88C5-E3E7B626D03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62400"/>
            <a:ext cx="1395413" cy="2089150"/>
            <a:chOff x="2064" y="2544"/>
            <a:chExt cx="879" cy="1316"/>
          </a:xfrm>
        </p:grpSpPr>
        <p:grpSp>
          <p:nvGrpSpPr>
            <p:cNvPr id="26638" name="Group 45">
              <a:extLst>
                <a:ext uri="{FF2B5EF4-FFF2-40B4-BE49-F238E27FC236}">
                  <a16:creationId xmlns:a16="http://schemas.microsoft.com/office/drawing/2014/main" id="{3318CC88-AB81-C0FC-6DC5-2AE6B5FFE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720" cy="1008"/>
              <a:chOff x="3072" y="2304"/>
              <a:chExt cx="720" cy="1008"/>
            </a:xfrm>
          </p:grpSpPr>
          <p:grpSp>
            <p:nvGrpSpPr>
              <p:cNvPr id="26649" name="Group 31">
                <a:extLst>
                  <a:ext uri="{FF2B5EF4-FFF2-40B4-BE49-F238E27FC236}">
                    <a16:creationId xmlns:a16="http://schemas.microsoft.com/office/drawing/2014/main" id="{A95686ED-EBCC-1A1F-392A-6CCCC97F08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2304"/>
                <a:ext cx="720" cy="720"/>
                <a:chOff x="1776" y="2256"/>
                <a:chExt cx="720" cy="720"/>
              </a:xfrm>
            </p:grpSpPr>
            <p:grpSp>
              <p:nvGrpSpPr>
                <p:cNvPr id="26651" name="Group 32">
                  <a:extLst>
                    <a:ext uri="{FF2B5EF4-FFF2-40B4-BE49-F238E27FC236}">
                      <a16:creationId xmlns:a16="http://schemas.microsoft.com/office/drawing/2014/main" id="{1561EFC1-DAF3-A6AE-2737-D28900709C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6" y="2256"/>
                  <a:ext cx="720" cy="432"/>
                  <a:chOff x="1776" y="2256"/>
                  <a:chExt cx="720" cy="432"/>
                </a:xfrm>
              </p:grpSpPr>
              <p:sp>
                <p:nvSpPr>
                  <p:cNvPr id="26656" name="Line 33">
                    <a:extLst>
                      <a:ext uri="{FF2B5EF4-FFF2-40B4-BE49-F238E27FC236}">
                        <a16:creationId xmlns:a16="http://schemas.microsoft.com/office/drawing/2014/main" id="{426FA8EA-9FC7-3903-7874-39055090E1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57" name="Line 34">
                    <a:extLst>
                      <a:ext uri="{FF2B5EF4-FFF2-40B4-BE49-F238E27FC236}">
                        <a16:creationId xmlns:a16="http://schemas.microsoft.com/office/drawing/2014/main" id="{C84A5438-E4B8-8116-0771-3456036B03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658" name="Group 35">
                    <a:extLst>
                      <a:ext uri="{FF2B5EF4-FFF2-40B4-BE49-F238E27FC236}">
                        <a16:creationId xmlns:a16="http://schemas.microsoft.com/office/drawing/2014/main" id="{C56146AF-E793-9654-9815-27700A6A01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20" y="2544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26659" name="Line 36">
                      <a:extLst>
                        <a:ext uri="{FF2B5EF4-FFF2-40B4-BE49-F238E27FC236}">
                          <a16:creationId xmlns:a16="http://schemas.microsoft.com/office/drawing/2014/main" id="{6DC0E657-FA27-5DBE-508C-BC491D434A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60" name="Line 37">
                      <a:extLst>
                        <a:ext uri="{FF2B5EF4-FFF2-40B4-BE49-F238E27FC236}">
                          <a16:creationId xmlns:a16="http://schemas.microsoft.com/office/drawing/2014/main" id="{A2EB19F6-4971-B477-7E2E-1B2F32D690A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61" name="Line 38">
                      <a:extLst>
                        <a:ext uri="{FF2B5EF4-FFF2-40B4-BE49-F238E27FC236}">
                          <a16:creationId xmlns:a16="http://schemas.microsoft.com/office/drawing/2014/main" id="{8FAADE68-499F-4725-3C5C-7C44C4CBE09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652" name="Group 39">
                  <a:extLst>
                    <a:ext uri="{FF2B5EF4-FFF2-40B4-BE49-F238E27FC236}">
                      <a16:creationId xmlns:a16="http://schemas.microsoft.com/office/drawing/2014/main" id="{50C8A9ED-C328-9E74-AD04-FB973C87A1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0" y="2832"/>
                  <a:ext cx="576" cy="144"/>
                  <a:chOff x="1920" y="2544"/>
                  <a:chExt cx="576" cy="144"/>
                </a:xfrm>
              </p:grpSpPr>
              <p:sp>
                <p:nvSpPr>
                  <p:cNvPr id="26653" name="Line 40">
                    <a:extLst>
                      <a:ext uri="{FF2B5EF4-FFF2-40B4-BE49-F238E27FC236}">
                        <a16:creationId xmlns:a16="http://schemas.microsoft.com/office/drawing/2014/main" id="{BE97632B-6153-84AF-993F-ECC615E843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54" name="Line 41">
                    <a:extLst>
                      <a:ext uri="{FF2B5EF4-FFF2-40B4-BE49-F238E27FC236}">
                        <a16:creationId xmlns:a16="http://schemas.microsoft.com/office/drawing/2014/main" id="{2D47C54C-B853-5B28-91F6-E5B01FFBAD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55" name="Line 42">
                    <a:extLst>
                      <a:ext uri="{FF2B5EF4-FFF2-40B4-BE49-F238E27FC236}">
                        <a16:creationId xmlns:a16="http://schemas.microsoft.com/office/drawing/2014/main" id="{F6E583E2-879A-4DF3-5163-C25E1E69DB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650" name="Line 43">
                <a:extLst>
                  <a:ext uri="{FF2B5EF4-FFF2-40B4-BE49-F238E27FC236}">
                    <a16:creationId xmlns:a16="http://schemas.microsoft.com/office/drawing/2014/main" id="{9B595D32-4C56-C010-08CF-50FBB018A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9" name="Text Box 71">
              <a:extLst>
                <a:ext uri="{FF2B5EF4-FFF2-40B4-BE49-F238E27FC236}">
                  <a16:creationId xmlns:a16="http://schemas.microsoft.com/office/drawing/2014/main" id="{83CE08F4-2C1B-0AEE-6499-D1B0CAA30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4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640" name="Text Box 73">
              <a:extLst>
                <a:ext uri="{FF2B5EF4-FFF2-40B4-BE49-F238E27FC236}">
                  <a16:creationId xmlns:a16="http://schemas.microsoft.com/office/drawing/2014/main" id="{A9910207-C17D-D988-252B-D28A11565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78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641" name="Text Box 74">
              <a:extLst>
                <a:ext uri="{FF2B5EF4-FFF2-40B4-BE49-F238E27FC236}">
                  <a16:creationId xmlns:a16="http://schemas.microsoft.com/office/drawing/2014/main" id="{D3983BEC-8509-0EFF-CFDF-E9F8BA938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7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642" name="Text Box 75">
              <a:extLst>
                <a:ext uri="{FF2B5EF4-FFF2-40B4-BE49-F238E27FC236}">
                  <a16:creationId xmlns:a16="http://schemas.microsoft.com/office/drawing/2014/main" id="{ECD4E72B-2600-4B28-9447-3F7F6C946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643" name="Text Box 76">
              <a:extLst>
                <a:ext uri="{FF2B5EF4-FFF2-40B4-BE49-F238E27FC236}">
                  <a16:creationId xmlns:a16="http://schemas.microsoft.com/office/drawing/2014/main" id="{60ED746A-C565-7701-B32D-1BC696A07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36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6644" name="Text Box 82">
              <a:extLst>
                <a:ext uri="{FF2B5EF4-FFF2-40B4-BE49-F238E27FC236}">
                  <a16:creationId xmlns:a16="http://schemas.microsoft.com/office/drawing/2014/main" id="{0E4F8120-C26E-A0D5-D92B-426CD58FC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360"/>
              <a:ext cx="1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</a:t>
              </a:r>
            </a:p>
          </p:txBody>
        </p:sp>
        <p:sp>
          <p:nvSpPr>
            <p:cNvPr id="26645" name="Text Box 87">
              <a:extLst>
                <a:ext uri="{FF2B5EF4-FFF2-40B4-BE49-F238E27FC236}">
                  <a16:creationId xmlns:a16="http://schemas.microsoft.com/office/drawing/2014/main" id="{84A74DAE-2D0E-8578-532D-250724C8F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1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-</a:t>
              </a:r>
            </a:p>
          </p:txBody>
        </p:sp>
        <p:sp>
          <p:nvSpPr>
            <p:cNvPr id="26646" name="Text Box 92">
              <a:extLst>
                <a:ext uri="{FF2B5EF4-FFF2-40B4-BE49-F238E27FC236}">
                  <a16:creationId xmlns:a16="http://schemas.microsoft.com/office/drawing/2014/main" id="{B30E851C-3C43-9FDB-E3F0-4AAEFA5D7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072"/>
              <a:ext cx="1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</a:t>
              </a:r>
            </a:p>
          </p:txBody>
        </p:sp>
        <p:sp>
          <p:nvSpPr>
            <p:cNvPr id="26647" name="Text Box 97">
              <a:extLst>
                <a:ext uri="{FF2B5EF4-FFF2-40B4-BE49-F238E27FC236}">
                  <a16:creationId xmlns:a16="http://schemas.microsoft.com/office/drawing/2014/main" id="{58C0FDCB-916F-DEE5-A7A2-FC5279969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072"/>
              <a:ext cx="1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)</a:t>
              </a:r>
            </a:p>
          </p:txBody>
        </p:sp>
        <p:sp>
          <p:nvSpPr>
            <p:cNvPr id="26648" name="Text Box 102">
              <a:extLst>
                <a:ext uri="{FF2B5EF4-FFF2-40B4-BE49-F238E27FC236}">
                  <a16:creationId xmlns:a16="http://schemas.microsoft.com/office/drawing/2014/main" id="{70D817ED-6DA6-F105-8EDB-9F6F95902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4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id</a:t>
              </a:r>
            </a:p>
          </p:txBody>
        </p:sp>
      </p:grpSp>
      <p:sp>
        <p:nvSpPr>
          <p:cNvPr id="26634" name="Text Box 105">
            <a:extLst>
              <a:ext uri="{FF2B5EF4-FFF2-40B4-BE49-F238E27FC236}">
                <a16:creationId xmlns:a16="http://schemas.microsoft.com/office/drawing/2014/main" id="{DE247D2A-45C2-3A96-B434-7EB44CE78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90800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 -(E)</a:t>
            </a:r>
          </a:p>
        </p:txBody>
      </p:sp>
      <p:sp>
        <p:nvSpPr>
          <p:cNvPr id="26635" name="Text Box 106">
            <a:extLst>
              <a:ext uri="{FF2B5EF4-FFF2-40B4-BE49-F238E27FC236}">
                <a16:creationId xmlns:a16="http://schemas.microsoft.com/office/drawing/2014/main" id="{B0EA9365-1753-154C-E2B5-84D15E473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67000"/>
            <a:ext cx="1204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 -(E+E)</a:t>
            </a:r>
          </a:p>
        </p:txBody>
      </p:sp>
      <p:sp>
        <p:nvSpPr>
          <p:cNvPr id="26636" name="Text Box 107">
            <a:extLst>
              <a:ext uri="{FF2B5EF4-FFF2-40B4-BE49-F238E27FC236}">
                <a16:creationId xmlns:a16="http://schemas.microsoft.com/office/drawing/2014/main" id="{4F63E0F8-5BE1-CC5D-63B4-B1F37BB5C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 -(id+E)</a:t>
            </a:r>
          </a:p>
        </p:txBody>
      </p:sp>
      <p:sp>
        <p:nvSpPr>
          <p:cNvPr id="26637" name="Text Box 108">
            <a:extLst>
              <a:ext uri="{FF2B5EF4-FFF2-40B4-BE49-F238E27FC236}">
                <a16:creationId xmlns:a16="http://schemas.microsoft.com/office/drawing/2014/main" id="{6D5AE453-13E6-7C95-4983-97D592361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 -(id+id)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>
            <a:extLst>
              <a:ext uri="{FF2B5EF4-FFF2-40B4-BE49-F238E27FC236}">
                <a16:creationId xmlns:a16="http://schemas.microsoft.com/office/drawing/2014/main" id="{B6685F3C-F98B-1225-63EE-E0BAEE1F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C5AC25-36A0-AA47-8F0A-E8BF55BFCEC9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8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612A59C-6C42-0CDD-D0D7-7D6BCA845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43818EDC-5F09-A5C4-BF7F-1E3CDB185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260475"/>
            <a:ext cx="8205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  A grammar produces more than one parse tree for a sentence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   called as an </a:t>
            </a:r>
            <a:r>
              <a:rPr lang="en-US" altLang="en-US" b="1" i="1"/>
              <a:t>ambiguous</a:t>
            </a:r>
            <a:r>
              <a:rPr lang="en-US" altLang="en-US"/>
              <a:t> grammar.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69D6F34F-4D8D-B520-D4EE-86B8D9C0D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320925"/>
            <a:ext cx="3871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E </a:t>
            </a:r>
            <a:r>
              <a:rPr lang="en-US" altLang="en-US">
                <a:sym typeface="Symbol" pitchFamily="2" charset="2"/>
              </a:rPr>
              <a:t> E+E  id+E  id+E*E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ym typeface="Symbol" pitchFamily="2" charset="2"/>
              </a:rPr>
              <a:t>     id+id*E  id+id*id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01A8B56F-9085-3D30-7A30-9F135A66D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4140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ym typeface="Symbol" pitchFamily="2" charset="2"/>
              </a:rPr>
              <a:t>E  E*E  E+E*E  id+E*E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ym typeface="Symbol" pitchFamily="2" charset="2"/>
              </a:rPr>
              <a:t>     id+id*E  id+id*id</a:t>
            </a:r>
          </a:p>
        </p:txBody>
      </p:sp>
      <p:grpSp>
        <p:nvGrpSpPr>
          <p:cNvPr id="27654" name="Group 69">
            <a:extLst>
              <a:ext uri="{FF2B5EF4-FFF2-40B4-BE49-F238E27FC236}">
                <a16:creationId xmlns:a16="http://schemas.microsoft.com/office/drawing/2014/main" id="{13C37C53-69E5-74FE-D8A7-19C2707ED72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267200"/>
            <a:ext cx="1638300" cy="1784350"/>
            <a:chOff x="4128" y="2640"/>
            <a:chExt cx="1032" cy="1124"/>
          </a:xfrm>
        </p:grpSpPr>
        <p:sp>
          <p:nvSpPr>
            <p:cNvPr id="27676" name="Text Box 37">
              <a:extLst>
                <a:ext uri="{FF2B5EF4-FFF2-40B4-BE49-F238E27FC236}">
                  <a16:creationId xmlns:a16="http://schemas.microsoft.com/office/drawing/2014/main" id="{B49F1AD0-378E-E155-D56A-D7A6048A2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26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7677" name="Text Box 38">
              <a:extLst>
                <a:ext uri="{FF2B5EF4-FFF2-40B4-BE49-F238E27FC236}">
                  <a16:creationId xmlns:a16="http://schemas.microsoft.com/office/drawing/2014/main" id="{8E67BDD5-B80E-A6BD-243F-307C84479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50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id</a:t>
              </a:r>
            </a:p>
          </p:txBody>
        </p:sp>
        <p:sp>
          <p:nvSpPr>
            <p:cNvPr id="27678" name="Line 39">
              <a:extLst>
                <a:ext uri="{FF2B5EF4-FFF2-40B4-BE49-F238E27FC236}">
                  <a16:creationId xmlns:a16="http://schemas.microsoft.com/office/drawing/2014/main" id="{F353B9EC-B27D-3202-C81E-811CFB286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Line 43">
              <a:extLst>
                <a:ext uri="{FF2B5EF4-FFF2-40B4-BE49-F238E27FC236}">
                  <a16:creationId xmlns:a16="http://schemas.microsoft.com/office/drawing/2014/main" id="{3671FD2C-D302-E0B3-4CB2-B97F2E0E8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Text Box 45">
              <a:extLst>
                <a:ext uri="{FF2B5EF4-FFF2-40B4-BE49-F238E27FC236}">
                  <a16:creationId xmlns:a16="http://schemas.microsoft.com/office/drawing/2014/main" id="{19C62CB6-D584-32EE-E428-55E985B0F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7681" name="Text Box 46">
              <a:extLst>
                <a:ext uri="{FF2B5EF4-FFF2-40B4-BE49-F238E27FC236}">
                  <a16:creationId xmlns:a16="http://schemas.microsoft.com/office/drawing/2014/main" id="{7C5CAAD9-2A90-07F5-13E0-A0E6F28A7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264"/>
              <a:ext cx="1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</a:t>
              </a:r>
            </a:p>
          </p:txBody>
        </p:sp>
        <p:sp>
          <p:nvSpPr>
            <p:cNvPr id="27682" name="Text Box 47">
              <a:extLst>
                <a:ext uri="{FF2B5EF4-FFF2-40B4-BE49-F238E27FC236}">
                  <a16:creationId xmlns:a16="http://schemas.microsoft.com/office/drawing/2014/main" id="{BC3B7F44-9CCE-60B3-7979-1AB37B0AF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552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id</a:t>
              </a:r>
            </a:p>
          </p:txBody>
        </p:sp>
        <p:sp>
          <p:nvSpPr>
            <p:cNvPr id="27683" name="Text Box 55">
              <a:extLst>
                <a:ext uri="{FF2B5EF4-FFF2-40B4-BE49-F238E27FC236}">
                  <a16:creationId xmlns:a16="http://schemas.microsoft.com/office/drawing/2014/main" id="{347DEAF2-B78D-0861-A3CB-A629B63F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26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id</a:t>
              </a:r>
            </a:p>
          </p:txBody>
        </p:sp>
        <p:grpSp>
          <p:nvGrpSpPr>
            <p:cNvPr id="27684" name="Group 57">
              <a:extLst>
                <a:ext uri="{FF2B5EF4-FFF2-40B4-BE49-F238E27FC236}">
                  <a16:creationId xmlns:a16="http://schemas.microsoft.com/office/drawing/2014/main" id="{F0BC2D68-3059-E493-0439-1286CEB1D2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640"/>
              <a:ext cx="914" cy="672"/>
              <a:chOff x="4128" y="2544"/>
              <a:chExt cx="914" cy="672"/>
            </a:xfrm>
          </p:grpSpPr>
          <p:sp>
            <p:nvSpPr>
              <p:cNvPr id="27685" name="Line 58">
                <a:extLst>
                  <a:ext uri="{FF2B5EF4-FFF2-40B4-BE49-F238E27FC236}">
                    <a16:creationId xmlns:a16="http://schemas.microsoft.com/office/drawing/2014/main" id="{FB4AD64B-B1C0-FB66-FE86-07AC7DE61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8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59">
                <a:extLst>
                  <a:ext uri="{FF2B5EF4-FFF2-40B4-BE49-F238E27FC236}">
                    <a16:creationId xmlns:a16="http://schemas.microsoft.com/office/drawing/2014/main" id="{8BD756BE-01FD-5D15-7A1B-52FA6DC95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Line 60">
                <a:extLst>
                  <a:ext uri="{FF2B5EF4-FFF2-40B4-BE49-F238E27FC236}">
                    <a16:creationId xmlns:a16="http://schemas.microsoft.com/office/drawing/2014/main" id="{4B4540A5-A78F-DB75-FE7F-20FB65F5B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Text Box 61">
                <a:extLst>
                  <a:ext uri="{FF2B5EF4-FFF2-40B4-BE49-F238E27FC236}">
                    <a16:creationId xmlns:a16="http://schemas.microsoft.com/office/drawing/2014/main" id="{435780F8-FDA2-75EB-29B7-8E6F4254C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E</a:t>
                </a:r>
              </a:p>
            </p:txBody>
          </p:sp>
          <p:sp>
            <p:nvSpPr>
              <p:cNvPr id="27689" name="Line 62">
                <a:extLst>
                  <a:ext uri="{FF2B5EF4-FFF2-40B4-BE49-F238E27FC236}">
                    <a16:creationId xmlns:a16="http://schemas.microsoft.com/office/drawing/2014/main" id="{AC991842-A457-CE5D-C66A-A41230170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Text Box 63">
                <a:extLst>
                  <a:ext uri="{FF2B5EF4-FFF2-40B4-BE49-F238E27FC236}">
                    <a16:creationId xmlns:a16="http://schemas.microsoft.com/office/drawing/2014/main" id="{6812C864-77D3-8128-779A-4400E12EA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E</a:t>
                </a:r>
              </a:p>
            </p:txBody>
          </p:sp>
          <p:sp>
            <p:nvSpPr>
              <p:cNvPr id="27691" name="Line 64">
                <a:extLst>
                  <a:ext uri="{FF2B5EF4-FFF2-40B4-BE49-F238E27FC236}">
                    <a16:creationId xmlns:a16="http://schemas.microsoft.com/office/drawing/2014/main" id="{0397F9A6-30EB-464E-9517-B4F6B7754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Line 65">
                <a:extLst>
                  <a:ext uri="{FF2B5EF4-FFF2-40B4-BE49-F238E27FC236}">
                    <a16:creationId xmlns:a16="http://schemas.microsoft.com/office/drawing/2014/main" id="{AA7A70F3-2B23-7645-F4CB-13C8C32F7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Text Box 66">
                <a:extLst>
                  <a:ext uri="{FF2B5EF4-FFF2-40B4-BE49-F238E27FC236}">
                    <a16:creationId xmlns:a16="http://schemas.microsoft.com/office/drawing/2014/main" id="{719A41A8-3EB7-74C0-FAB9-092FECE65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*</a:t>
                </a:r>
              </a:p>
            </p:txBody>
          </p:sp>
          <p:sp>
            <p:nvSpPr>
              <p:cNvPr id="27694" name="Text Box 67">
                <a:extLst>
                  <a:ext uri="{FF2B5EF4-FFF2-40B4-BE49-F238E27FC236}">
                    <a16:creationId xmlns:a16="http://schemas.microsoft.com/office/drawing/2014/main" id="{324EDB90-25A4-5CB4-7171-98D1469CE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E</a:t>
                </a:r>
              </a:p>
            </p:txBody>
          </p:sp>
          <p:sp>
            <p:nvSpPr>
              <p:cNvPr id="27695" name="Line 68">
                <a:extLst>
                  <a:ext uri="{FF2B5EF4-FFF2-40B4-BE49-F238E27FC236}">
                    <a16:creationId xmlns:a16="http://schemas.microsoft.com/office/drawing/2014/main" id="{D0FAC37D-D13E-3670-408D-74A350990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655" name="Group 72">
            <a:extLst>
              <a:ext uri="{FF2B5EF4-FFF2-40B4-BE49-F238E27FC236}">
                <a16:creationId xmlns:a16="http://schemas.microsoft.com/office/drawing/2014/main" id="{FDC04D6C-913B-A442-C7E3-80CB20722ED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057400"/>
            <a:ext cx="1714500" cy="1784350"/>
            <a:chOff x="3552" y="1104"/>
            <a:chExt cx="1080" cy="1124"/>
          </a:xfrm>
        </p:grpSpPr>
        <p:sp>
          <p:nvSpPr>
            <p:cNvPr id="27656" name="Text Box 9">
              <a:extLst>
                <a:ext uri="{FF2B5EF4-FFF2-40B4-BE49-F238E27FC236}">
                  <a16:creationId xmlns:a16="http://schemas.microsoft.com/office/drawing/2014/main" id="{D5686ACB-36C7-7105-B9E1-B06A53E1A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680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57" name="Line 23">
              <a:extLst>
                <a:ext uri="{FF2B5EF4-FFF2-40B4-BE49-F238E27FC236}">
                  <a16:creationId xmlns:a16="http://schemas.microsoft.com/office/drawing/2014/main" id="{15452ED4-1805-E755-1742-6848D06F0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24">
              <a:extLst>
                <a:ext uri="{FF2B5EF4-FFF2-40B4-BE49-F238E27FC236}">
                  <a16:creationId xmlns:a16="http://schemas.microsoft.com/office/drawing/2014/main" id="{9410A038-A28D-5E60-85CB-C505F337D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25">
              <a:extLst>
                <a:ext uri="{FF2B5EF4-FFF2-40B4-BE49-F238E27FC236}">
                  <a16:creationId xmlns:a16="http://schemas.microsoft.com/office/drawing/2014/main" id="{A9735F8F-953D-95E2-4B96-F389CA5A7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26">
              <a:extLst>
                <a:ext uri="{FF2B5EF4-FFF2-40B4-BE49-F238E27FC236}">
                  <a16:creationId xmlns:a16="http://schemas.microsoft.com/office/drawing/2014/main" id="{B1556AEB-3429-89F8-A292-303F95035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Text Box 28">
              <a:extLst>
                <a:ext uri="{FF2B5EF4-FFF2-40B4-BE49-F238E27FC236}">
                  <a16:creationId xmlns:a16="http://schemas.microsoft.com/office/drawing/2014/main" id="{C869A08C-5DB8-AC43-1901-C5F796FDF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10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7662" name="Text Box 29">
              <a:extLst>
                <a:ext uri="{FF2B5EF4-FFF2-40B4-BE49-F238E27FC236}">
                  <a16:creationId xmlns:a16="http://schemas.microsoft.com/office/drawing/2014/main" id="{FE923F21-A878-CC5F-1B54-90D056806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9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7663" name="Text Box 30">
              <a:extLst>
                <a:ext uri="{FF2B5EF4-FFF2-40B4-BE49-F238E27FC236}">
                  <a16:creationId xmlns:a16="http://schemas.microsoft.com/office/drawing/2014/main" id="{254C5BED-7F70-D2D0-3AD3-737AB3AE0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392"/>
              <a:ext cx="1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</a:t>
              </a:r>
            </a:p>
          </p:txBody>
        </p:sp>
        <p:sp>
          <p:nvSpPr>
            <p:cNvPr id="27664" name="Text Box 34">
              <a:extLst>
                <a:ext uri="{FF2B5EF4-FFF2-40B4-BE49-F238E27FC236}">
                  <a16:creationId xmlns:a16="http://schemas.microsoft.com/office/drawing/2014/main" id="{B4378AAC-8961-2EBC-0DD1-B0ECD9634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68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id</a:t>
              </a:r>
            </a:p>
          </p:txBody>
        </p:sp>
        <p:sp>
          <p:nvSpPr>
            <p:cNvPr id="27665" name="Line 42">
              <a:extLst>
                <a:ext uri="{FF2B5EF4-FFF2-40B4-BE49-F238E27FC236}">
                  <a16:creationId xmlns:a16="http://schemas.microsoft.com/office/drawing/2014/main" id="{B4506AD6-12E5-CA6C-CBE6-371C71C43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Text Box 44">
              <a:extLst>
                <a:ext uri="{FF2B5EF4-FFF2-40B4-BE49-F238E27FC236}">
                  <a16:creationId xmlns:a16="http://schemas.microsoft.com/office/drawing/2014/main" id="{BA6DEF9B-F02A-B20F-477E-3F1AA2A50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728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7667" name="Line 48">
              <a:extLst>
                <a:ext uri="{FF2B5EF4-FFF2-40B4-BE49-F238E27FC236}">
                  <a16:creationId xmlns:a16="http://schemas.microsoft.com/office/drawing/2014/main" id="{D0DFCE88-43F6-6D4F-61B5-1E56AAFE1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Text Box 49">
              <a:extLst>
                <a:ext uri="{FF2B5EF4-FFF2-40B4-BE49-F238E27FC236}">
                  <a16:creationId xmlns:a16="http://schemas.microsoft.com/office/drawing/2014/main" id="{B59FF7CC-E865-ED76-2AB7-B31D21C50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9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7669" name="Line 50">
              <a:extLst>
                <a:ext uri="{FF2B5EF4-FFF2-40B4-BE49-F238E27FC236}">
                  <a16:creationId xmlns:a16="http://schemas.microsoft.com/office/drawing/2014/main" id="{732E0498-1FDE-2DA6-B3FD-74C2314EE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51">
              <a:extLst>
                <a:ext uri="{FF2B5EF4-FFF2-40B4-BE49-F238E27FC236}">
                  <a16:creationId xmlns:a16="http://schemas.microsoft.com/office/drawing/2014/main" id="{ECA681DC-91CB-BFFE-1349-7FEDD58A1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Text Box 52">
              <a:extLst>
                <a:ext uri="{FF2B5EF4-FFF2-40B4-BE49-F238E27FC236}">
                  <a16:creationId xmlns:a16="http://schemas.microsoft.com/office/drawing/2014/main" id="{DB4A8BEB-1A69-095C-B369-3F787ED51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6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*</a:t>
              </a:r>
            </a:p>
          </p:txBody>
        </p:sp>
        <p:sp>
          <p:nvSpPr>
            <p:cNvPr id="27672" name="Text Box 53">
              <a:extLst>
                <a:ext uri="{FF2B5EF4-FFF2-40B4-BE49-F238E27FC236}">
                  <a16:creationId xmlns:a16="http://schemas.microsoft.com/office/drawing/2014/main" id="{3D79A3AF-1947-F7D5-9D21-C75C3472C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728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27673" name="Line 54">
              <a:extLst>
                <a:ext uri="{FF2B5EF4-FFF2-40B4-BE49-F238E27FC236}">
                  <a16:creationId xmlns:a16="http://schemas.microsoft.com/office/drawing/2014/main" id="{7D8D4460-325A-87B4-65DC-0F196C2CF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Text Box 70">
              <a:extLst>
                <a:ext uri="{FF2B5EF4-FFF2-40B4-BE49-F238E27FC236}">
                  <a16:creationId xmlns:a16="http://schemas.microsoft.com/office/drawing/2014/main" id="{2AAF9E8E-76DC-5D5B-E693-3ED64A2EB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id</a:t>
              </a:r>
            </a:p>
          </p:txBody>
        </p:sp>
        <p:sp>
          <p:nvSpPr>
            <p:cNvPr id="27675" name="Text Box 71">
              <a:extLst>
                <a:ext uri="{FF2B5EF4-FFF2-40B4-BE49-F238E27FC236}">
                  <a16:creationId xmlns:a16="http://schemas.microsoft.com/office/drawing/2014/main" id="{9C94185C-7761-9C3D-05FD-0FEC9C320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16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id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59712F28-2CBE-42BF-FECD-FD6B3698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9D94B1-32FC-5646-98F9-194171459249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8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C920D5F-8A70-FD37-B49E-FA8065C06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 (cont.)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3724DF3-BF5D-BE5D-4772-CE822BDB5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the most parsers, the grammar must be unambiguous.</a:t>
            </a:r>
          </a:p>
          <a:p>
            <a:endParaRPr lang="en-US" altLang="en-US"/>
          </a:p>
          <a:p>
            <a:r>
              <a:rPr lang="en-US" altLang="en-US"/>
              <a:t>unambiguous grammar </a:t>
            </a:r>
          </a:p>
          <a:p>
            <a:pPr>
              <a:buFontTx/>
              <a:buNone/>
            </a:pPr>
            <a:r>
              <a:rPr lang="en-US" altLang="en-US">
                <a:sym typeface="Wingdings" pitchFamily="2" charset="2"/>
              </a:rPr>
              <a:t>		  unique selection of the parse tree for a sentence</a:t>
            </a:r>
          </a:p>
          <a:p>
            <a:pPr>
              <a:buFontTx/>
              <a:buNone/>
            </a:pPr>
            <a:endParaRPr lang="en-US" altLang="en-US">
              <a:sym typeface="Wingdings" pitchFamily="2" charset="2"/>
            </a:endParaRPr>
          </a:p>
          <a:p>
            <a:r>
              <a:rPr lang="en-US" altLang="en-US"/>
              <a:t>We should eliminate the ambiguity in the grammar during the design phase of the compiler.</a:t>
            </a:r>
          </a:p>
          <a:p>
            <a:r>
              <a:rPr lang="en-US" altLang="en-US"/>
              <a:t>An unambiguous grammar should be written to eliminate the ambiguity.</a:t>
            </a:r>
          </a:p>
          <a:p>
            <a:r>
              <a:rPr lang="en-US" altLang="en-US"/>
              <a:t>We have to prefer one of the parse trees of a sentence (generated by an ambiguous grammar) to disambiguate that grammar to restrict to this choice.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>
            <a:extLst>
              <a:ext uri="{FF2B5EF4-FFF2-40B4-BE49-F238E27FC236}">
                <a16:creationId xmlns:a16="http://schemas.microsoft.com/office/drawing/2014/main" id="{1021170B-386B-45E8-B3AE-00196BE5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611005-A2A9-B441-B083-26C7EA83B14F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8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A4CDCCD-FBCA-40C9-BC6E-3D813145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 (cont.)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56F622E6-1447-22FD-09E0-1EC3B7973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319213"/>
            <a:ext cx="6102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stmt </a:t>
            </a:r>
            <a:r>
              <a:rPr lang="en-US" altLang="en-US" sz="2000">
                <a:sym typeface="Symbol" pitchFamily="2" charset="2"/>
              </a:rPr>
              <a:t>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if</a:t>
            </a:r>
            <a:r>
              <a:rPr lang="en-US" altLang="en-US" sz="2000">
                <a:sym typeface="Symbol" pitchFamily="2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then</a:t>
            </a:r>
            <a:r>
              <a:rPr lang="en-US" altLang="en-US" sz="2000">
                <a:sym typeface="Symbol" pitchFamily="2" charset="2"/>
              </a:rPr>
              <a:t>  stmt   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            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if</a:t>
            </a:r>
            <a:r>
              <a:rPr lang="en-US" altLang="en-US" sz="2000">
                <a:sym typeface="Symbol" pitchFamily="2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then</a:t>
            </a:r>
            <a:r>
              <a:rPr lang="en-US" altLang="en-US" sz="2000">
                <a:sym typeface="Symbol" pitchFamily="2" charset="2"/>
              </a:rPr>
              <a:t>  stmt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else</a:t>
            </a:r>
            <a:r>
              <a:rPr lang="en-US" altLang="en-US" sz="2000">
                <a:sym typeface="Symbol" pitchFamily="2" charset="2"/>
              </a:rPr>
              <a:t>  stmt    |   otherstmts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23E555CC-4F8A-BB23-C560-9212AA7D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620963"/>
            <a:ext cx="474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</a:t>
            </a:r>
            <a:r>
              <a:rPr lang="en-US" altLang="en-US" sz="2000" baseline="-25000"/>
              <a:t>1</a:t>
            </a:r>
            <a:r>
              <a:rPr lang="en-US" altLang="en-US" sz="2000"/>
              <a:t>  </a:t>
            </a:r>
            <a:r>
              <a:rPr lang="en-US" altLang="en-US" sz="2000">
                <a:latin typeface="Courier New" panose="02070309020205020404" pitchFamily="49" charset="0"/>
              </a:rPr>
              <a:t>then 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</a:t>
            </a:r>
            <a:r>
              <a:rPr lang="en-US" altLang="en-US" sz="2000" baseline="-25000"/>
              <a:t>2</a:t>
            </a:r>
            <a:r>
              <a:rPr lang="en-US" altLang="en-US" sz="2000"/>
              <a:t>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S</a:t>
            </a:r>
            <a:r>
              <a:rPr lang="en-US" altLang="en-US" sz="2000" baseline="-25000"/>
              <a:t>1</a:t>
            </a:r>
            <a:r>
              <a:rPr lang="en-US" altLang="en-US" sz="2000"/>
              <a:t>  </a:t>
            </a:r>
            <a:r>
              <a:rPr lang="en-US" altLang="en-US" sz="2000">
                <a:latin typeface="Courier New" panose="02070309020205020404" pitchFamily="49" charset="0"/>
              </a:rPr>
              <a:t>else 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CD4EB6B5-97AA-14BB-7C68-1A7B795BD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448945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 expr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  stmt      </a:t>
            </a:r>
            <a:r>
              <a:rPr lang="en-US" altLang="en-US" sz="2000">
                <a:latin typeface="Courier New" panose="02070309020205020404" pitchFamily="49" charset="0"/>
              </a:rPr>
              <a:t>else</a:t>
            </a:r>
            <a:r>
              <a:rPr lang="en-US" altLang="en-US" sz="2000"/>
              <a:t>       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         E</a:t>
            </a:r>
            <a:r>
              <a:rPr lang="en-US" altLang="en-US" sz="2000" baseline="-25000"/>
              <a:t>1</a:t>
            </a:r>
            <a:r>
              <a:rPr lang="en-US" altLang="en-US" sz="2000"/>
              <a:t>	  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expr 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 stmt        S</a:t>
            </a:r>
            <a:r>
              <a:rPr lang="en-US" altLang="en-US" sz="2000" baseline="-250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aseline="-25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 	            E</a:t>
            </a:r>
            <a:r>
              <a:rPr lang="en-US" altLang="en-US" sz="2000" baseline="-25000"/>
              <a:t>2 	           </a:t>
            </a:r>
            <a:r>
              <a:rPr lang="en-US" altLang="en-US" sz="2000"/>
              <a:t>S</a:t>
            </a:r>
            <a:r>
              <a:rPr lang="en-US" altLang="en-US" sz="2000" baseline="-25000"/>
              <a:t>1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73A608AE-4829-0F2D-926A-B2BF93554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4918075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 expr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         E</a:t>
            </a:r>
            <a:r>
              <a:rPr lang="en-US" altLang="en-US" sz="2000" baseline="-25000"/>
              <a:t>1</a:t>
            </a:r>
            <a:r>
              <a:rPr lang="en-US" altLang="en-US" sz="2000"/>
              <a:t>    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 expr 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/>
              <a:t>   stmt  </a:t>
            </a:r>
            <a:r>
              <a:rPr lang="en-US" altLang="en-US" sz="2000">
                <a:latin typeface="Courier New" panose="02070309020205020404" pitchFamily="49" charset="0"/>
              </a:rPr>
              <a:t>else</a:t>
            </a:r>
            <a:r>
              <a:rPr lang="en-US" altLang="en-US" sz="2000"/>
              <a:t>  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	           E</a:t>
            </a:r>
            <a:r>
              <a:rPr lang="en-US" altLang="en-US" sz="2000" baseline="-25000"/>
              <a:t>2 	          </a:t>
            </a:r>
            <a:r>
              <a:rPr lang="en-US" altLang="en-US" sz="2000"/>
              <a:t>S</a:t>
            </a:r>
            <a:r>
              <a:rPr lang="en-US" altLang="en-US" sz="2000" baseline="-25000"/>
              <a:t>1 	                  </a:t>
            </a:r>
            <a:r>
              <a:rPr lang="en-US" altLang="en-US" sz="2000"/>
              <a:t>S</a:t>
            </a:r>
            <a:r>
              <a:rPr lang="en-US" altLang="en-US" sz="2000" baseline="-250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aseline="-25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F05F6768-40A9-7EE8-0525-254DC5FAA1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D64852F1-915A-4D26-E579-E75B216DB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DA481008-D311-3F02-944D-EDDB6F0CB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336B9AF3-D97B-1C93-E565-0693B6D27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62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B443F426-F5A1-8415-27F6-DF445EBBB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624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C74E3B20-C814-2AFA-B3D0-93DDD7E5A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62400"/>
            <a:ext cx="2971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368829A9-8666-F604-8A30-5CAECFBA04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572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D1890A05-4172-2061-31AB-5D69F662C2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27E09E14-C28E-9E53-FF9D-4D7EA58FC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572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8508FC7A-C868-7CDC-B2CF-A1CC424B6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5720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36653E27-BB73-09CD-FD75-33775AD568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8C34F561-547A-24B8-E203-6FB4EFC65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1B93BE2F-FF45-601A-E81B-85AD10EFC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A4EF579A-D3B1-5A7D-3ED0-1863BF8ED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962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57C30D8B-B367-7EF9-774E-DFCE0D30FE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572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8E1660BC-5B94-F6BF-C810-1D5D13B5A7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572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23">
            <a:extLst>
              <a:ext uri="{FF2B5EF4-FFF2-40B4-BE49-F238E27FC236}">
                <a16:creationId xmlns:a16="http://schemas.microsoft.com/office/drawing/2014/main" id="{C8903E94-D87C-4569-6EFD-4077237CE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57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39BC2033-A0F7-95EC-7BAC-64908CF7C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572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25">
            <a:extLst>
              <a:ext uri="{FF2B5EF4-FFF2-40B4-BE49-F238E27FC236}">
                <a16:creationId xmlns:a16="http://schemas.microsoft.com/office/drawing/2014/main" id="{34558667-7149-8A26-37EA-E2ABBD63F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Line 26">
            <a:extLst>
              <a:ext uri="{FF2B5EF4-FFF2-40B4-BE49-F238E27FC236}">
                <a16:creationId xmlns:a16="http://schemas.microsoft.com/office/drawing/2014/main" id="{10C713AE-3CF5-7857-A631-30D14B5F2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5720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AutoShape 27">
            <a:extLst>
              <a:ext uri="{FF2B5EF4-FFF2-40B4-BE49-F238E27FC236}">
                <a16:creationId xmlns:a16="http://schemas.microsoft.com/office/drawing/2014/main" id="{ECC739BD-1FCB-DE1D-0B55-DBC52E3AC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648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24" name="AutoShape 28">
            <a:extLst>
              <a:ext uri="{FF2B5EF4-FFF2-40B4-BE49-F238E27FC236}">
                <a16:creationId xmlns:a16="http://schemas.microsoft.com/office/drawing/2014/main" id="{EE11F504-20A9-F90C-476D-270C49A9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816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25" name="AutoShape 29">
            <a:extLst>
              <a:ext uri="{FF2B5EF4-FFF2-40B4-BE49-F238E27FC236}">
                <a16:creationId xmlns:a16="http://schemas.microsoft.com/office/drawing/2014/main" id="{C02130EF-AF60-A70F-57EA-2B4DDD4A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816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26" name="AutoShape 30">
            <a:extLst>
              <a:ext uri="{FF2B5EF4-FFF2-40B4-BE49-F238E27FC236}">
                <a16:creationId xmlns:a16="http://schemas.microsoft.com/office/drawing/2014/main" id="{740D6F6C-CEAD-D01C-7799-7D4A64CED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48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27" name="AutoShape 31">
            <a:extLst>
              <a:ext uri="{FF2B5EF4-FFF2-40B4-BE49-F238E27FC236}">
                <a16:creationId xmlns:a16="http://schemas.microsoft.com/office/drawing/2014/main" id="{53E75FC5-5C11-6BF0-1C0A-AC91DF45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28" name="AutoShape 32">
            <a:extLst>
              <a:ext uri="{FF2B5EF4-FFF2-40B4-BE49-F238E27FC236}">
                <a16:creationId xmlns:a16="http://schemas.microsoft.com/office/drawing/2014/main" id="{91DFE45A-56D7-1261-F5D2-79C4A3EF8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29" name="AutoShape 33">
            <a:extLst>
              <a:ext uri="{FF2B5EF4-FFF2-40B4-BE49-F238E27FC236}">
                <a16:creationId xmlns:a16="http://schemas.microsoft.com/office/drawing/2014/main" id="{04D9E2F0-D417-7AC0-37C6-EE6C47F49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30" name="AutoShape 34">
            <a:extLst>
              <a:ext uri="{FF2B5EF4-FFF2-40B4-BE49-F238E27FC236}">
                <a16:creationId xmlns:a16="http://schemas.microsoft.com/office/drawing/2014/main" id="{1BC09F57-E303-3DFF-754E-E79B2E90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9731" name="Line 35">
            <a:extLst>
              <a:ext uri="{FF2B5EF4-FFF2-40B4-BE49-F238E27FC236}">
                <a16:creationId xmlns:a16="http://schemas.microsoft.com/office/drawing/2014/main" id="{1618E1D8-633E-0853-5109-DC2DB149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6576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A95AA1AC-0801-7CBB-45B5-24FB5945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83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1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9660DD95-87AC-6375-396A-F03170AF0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>
            <a:extLst>
              <a:ext uri="{FF2B5EF4-FFF2-40B4-BE49-F238E27FC236}">
                <a16:creationId xmlns:a16="http://schemas.microsoft.com/office/drawing/2014/main" id="{FBA3C829-07F6-DA42-0E31-1F63F234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609A02-C709-454D-A0E7-D541DCCAFDA5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8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E6E37FF-A1D9-1AA6-460F-DA88D0827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 (cont.)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1413140F-BC91-A14E-9869-C84AE4323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489075"/>
            <a:ext cx="82200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  We prefer the second parse tree (else matches with closest if).</a:t>
            </a:r>
          </a:p>
          <a:p>
            <a:pPr>
              <a:spcBef>
                <a:spcPct val="0"/>
              </a:spcBef>
            </a:pPr>
            <a:r>
              <a:rPr lang="en-US" altLang="en-US"/>
              <a:t>  So, we have to disambiguate our grammar to reflect this choice.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  The unambiguous grammar will be: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CEBC4E62-CDDD-02A1-A6A0-8B042A875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00400"/>
            <a:ext cx="86661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stmt </a:t>
            </a:r>
            <a:r>
              <a:rPr lang="en-US" altLang="en-US" sz="2000">
                <a:sym typeface="Symbol" pitchFamily="2" charset="2"/>
              </a:rPr>
              <a:t>  matchedstmt  |  unmatchedstmt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ym typeface="Symbol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matchedstmt 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if</a:t>
            </a:r>
            <a:r>
              <a:rPr lang="en-US" altLang="en-US" sz="2000">
                <a:sym typeface="Symbol" pitchFamily="2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then</a:t>
            </a:r>
            <a:r>
              <a:rPr lang="en-US" altLang="en-US" sz="2000">
                <a:sym typeface="Symbol" pitchFamily="2" charset="2"/>
              </a:rPr>
              <a:t>  matchedstmt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else</a:t>
            </a:r>
            <a:r>
              <a:rPr lang="en-US" altLang="en-US" sz="2000">
                <a:sym typeface="Symbol" pitchFamily="2" charset="2"/>
              </a:rPr>
              <a:t>  matchedstmt    |   otherstmts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ym typeface="Symbol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unmatchedstmt 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if</a:t>
            </a:r>
            <a:r>
              <a:rPr lang="en-US" altLang="en-US" sz="2000">
                <a:sym typeface="Symbol" pitchFamily="2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then</a:t>
            </a:r>
            <a:r>
              <a:rPr lang="en-US" altLang="en-US" sz="2000">
                <a:sym typeface="Symbol" pitchFamily="2" charset="2"/>
              </a:rPr>
              <a:t>  stmt    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                            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if</a:t>
            </a:r>
            <a:r>
              <a:rPr lang="en-US" altLang="en-US" sz="2000">
                <a:sym typeface="Symbol" pitchFamily="2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then</a:t>
            </a:r>
            <a:r>
              <a:rPr lang="en-US" altLang="en-US" sz="2000">
                <a:sym typeface="Symbol" pitchFamily="2" charset="2"/>
              </a:rPr>
              <a:t>  matchedstmt  </a:t>
            </a:r>
            <a:r>
              <a:rPr lang="en-US" altLang="en-US" sz="2000">
                <a:latin typeface="Courier New" panose="02070309020205020404" pitchFamily="49" charset="0"/>
                <a:sym typeface="Symbol" pitchFamily="2" charset="2"/>
              </a:rPr>
              <a:t>else</a:t>
            </a:r>
            <a:r>
              <a:rPr lang="en-US" altLang="en-US" sz="2000">
                <a:sym typeface="Symbol" pitchFamily="2" charset="2"/>
              </a:rPr>
              <a:t>  unmatchedstmt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B2F36716-51D0-9D86-74EE-F45E15118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ambiguity</a:t>
            </a:r>
          </a:p>
        </p:txBody>
      </p:sp>
      <p:pic>
        <p:nvPicPr>
          <p:cNvPr id="31746" name="Content Placeholder 5">
            <a:extLst>
              <a:ext uri="{FF2B5EF4-FFF2-40B4-BE49-F238E27FC236}">
                <a16:creationId xmlns:a16="http://schemas.microsoft.com/office/drawing/2014/main" id="{94AA1027-602E-1FCE-C66D-594B5F3FB4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4150" y="1295400"/>
            <a:ext cx="3200400" cy="3590925"/>
          </a:xfrm>
        </p:spPr>
      </p:pic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1CB6B880-094D-90DB-4A39-E67CB463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9748D3-E2A9-2C48-B350-C76D67130E4F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4B404DAF-8997-ACFC-D556-75CB9DFD0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Precedence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EDBF-543F-6F1F-6D74-CF8170E9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IN" dirty="0"/>
              <a:t>If we leave the world of pure CFGs, we can often resolve ambiguities through precedence declarations</a:t>
            </a:r>
          </a:p>
          <a:p>
            <a:pPr algn="just">
              <a:defRPr/>
            </a:pPr>
            <a:r>
              <a:rPr lang="en-IN" dirty="0"/>
              <a:t>e.g. multiplication has higher precedence than addition, but lower precedence than exponentiation.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IN" dirty="0"/>
              <a:t>Allows for unambiguous parsing of ambiguous grammars</a:t>
            </a:r>
            <a:endParaRPr lang="en-US" dirty="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15F8338-4B00-12DD-B89B-74AD686B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98B36E-D0BF-3D46-B4AC-5AB6A737CF15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8F6221FC-AFAB-F5C8-0A86-429EE8755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9D06-0808-D006-5976-34D8A2B3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3200" dirty="0"/>
              <a:t>A parse tree is a concrete syntax tree; it shows exactly how the text was derived. </a:t>
            </a:r>
          </a:p>
          <a:p>
            <a:pPr marL="0" indent="0">
              <a:buFontTx/>
              <a:buNone/>
              <a:defRPr/>
            </a:pPr>
            <a:endParaRPr lang="en-IN" sz="3200" dirty="0"/>
          </a:p>
          <a:p>
            <a:pPr>
              <a:defRPr/>
            </a:pPr>
            <a:r>
              <a:rPr lang="en-IN" sz="3200" dirty="0"/>
              <a:t>A more useful structure is an abstract syntax tree, which retains only the essential structure of the input.</a:t>
            </a:r>
            <a:endParaRPr lang="en-US" sz="3200" dirty="0"/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242B02F0-BE8A-FB98-5559-3C609353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8C98E-8E57-A84D-A49F-51663404CD3F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BB33B43D-8840-C824-110B-517873B3D1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8420100" cy="1470025"/>
          </a:xfrm>
        </p:spPr>
        <p:txBody>
          <a:bodyPr/>
          <a:lstStyle/>
          <a:p>
            <a:r>
              <a:rPr lang="en-US" altLang="en-US" sz="4400"/>
              <a:t>Syntax Analysis</a:t>
            </a: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8D74CF9E-5D68-D7B4-F9E6-BB7F537D3E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5900" y="1981200"/>
            <a:ext cx="7886700" cy="3657600"/>
          </a:xfrm>
        </p:spPr>
        <p:txBody>
          <a:bodyPr/>
          <a:lstStyle/>
          <a:p>
            <a:pPr marL="457200" indent="-457200" algn="l">
              <a:buFontTx/>
              <a:buChar char="•"/>
            </a:pPr>
            <a:r>
              <a:rPr lang="en-US" altLang="en-US" sz="3600"/>
              <a:t>Context Free Grammar (CFG)</a:t>
            </a:r>
          </a:p>
          <a:p>
            <a:pPr marL="457200" indent="-457200" algn="l">
              <a:buFontTx/>
              <a:buChar char="•"/>
            </a:pPr>
            <a:r>
              <a:rPr lang="en-US" altLang="en-US" sz="3600"/>
              <a:t>Derivation</a:t>
            </a:r>
          </a:p>
          <a:p>
            <a:pPr marL="457200" indent="-457200" algn="l">
              <a:buFontTx/>
              <a:buChar char="•"/>
            </a:pPr>
            <a:r>
              <a:rPr lang="en-US" altLang="en-US" sz="3600"/>
              <a:t>Concrete and Abstract syntax tree</a:t>
            </a:r>
          </a:p>
          <a:p>
            <a:pPr marL="457200" indent="-457200" algn="l">
              <a:buFontTx/>
              <a:buChar char="•"/>
            </a:pPr>
            <a:r>
              <a:rPr lang="en-US" altLang="en-US" sz="3600"/>
              <a:t>Ambiguity 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F110CE5C-C336-63E5-C813-FD25C141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091596-355B-7E42-B871-6C5F8FCB3226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5AD7A81C-7BFB-EEFA-0313-6E060C139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How to build an AST?</a:t>
            </a:r>
            <a:endParaRPr lang="en-US" altLang="en-US"/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487FDE6D-70A2-A295-C281-587431F74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3200"/>
              <a:t>Typically done through semantic actions. </a:t>
            </a:r>
          </a:p>
          <a:p>
            <a:pPr algn="just"/>
            <a:r>
              <a:rPr lang="en-IN" altLang="en-US" sz="3200"/>
              <a:t>Associate a piece of code to execute with each production. </a:t>
            </a:r>
          </a:p>
          <a:p>
            <a:pPr algn="just"/>
            <a:r>
              <a:rPr lang="en-IN" altLang="en-US" sz="3200"/>
              <a:t>As the input is parsed, execute this code to build the AST. </a:t>
            </a:r>
          </a:p>
          <a:p>
            <a:pPr algn="just"/>
            <a:r>
              <a:rPr lang="en-IN" altLang="en-US" sz="3200"/>
              <a:t>Exact order of code execution depends on the parsing method used.</a:t>
            </a:r>
          </a:p>
          <a:p>
            <a:pPr algn="just"/>
            <a:r>
              <a:rPr lang="en-IN" altLang="en-US" sz="3200"/>
              <a:t>This is called a syntax-directed translation</a:t>
            </a:r>
            <a:endParaRPr lang="en-US" altLang="en-US" sz="3200"/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ABC5C9F1-E470-3AB3-1942-5238C286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A07AB-F4F3-D645-9AAB-95109E1F238A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04F54F78-F1E5-31A0-E122-6FFC42019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EA3F-7DAE-1150-A06F-EAA9BBE2D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Syntax analysis (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parsing</a:t>
            </a:r>
            <a:r>
              <a:rPr lang="en-IN" dirty="0"/>
              <a:t>) extracts the structure from the tokens produced by the scanner. </a:t>
            </a:r>
          </a:p>
          <a:p>
            <a:pPr>
              <a:defRPr/>
            </a:pPr>
            <a:r>
              <a:rPr lang="en-IN" dirty="0"/>
              <a:t>Languages are usually specified by context-free grammars (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CFGs</a:t>
            </a:r>
            <a:r>
              <a:rPr lang="en-IN" dirty="0"/>
              <a:t>). </a:t>
            </a:r>
          </a:p>
          <a:p>
            <a:pPr>
              <a:defRPr/>
            </a:pPr>
            <a:r>
              <a:rPr lang="en-IN" dirty="0"/>
              <a:t>A 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parse tree </a:t>
            </a:r>
            <a:r>
              <a:rPr lang="en-IN" dirty="0"/>
              <a:t>shows how a string can be 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derived </a:t>
            </a:r>
            <a:r>
              <a:rPr lang="en-IN" dirty="0"/>
              <a:t>from a grammar. </a:t>
            </a:r>
          </a:p>
          <a:p>
            <a:pPr>
              <a:defRPr/>
            </a:pPr>
            <a:r>
              <a:rPr lang="en-IN" dirty="0"/>
              <a:t>A grammar is 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ambiguous </a:t>
            </a:r>
            <a:r>
              <a:rPr lang="en-IN" dirty="0"/>
              <a:t>if it can derive the same string multiple ways.</a:t>
            </a:r>
          </a:p>
          <a:p>
            <a:pPr>
              <a:defRPr/>
            </a:pPr>
            <a:r>
              <a:rPr lang="en-IN" dirty="0"/>
              <a:t>There is no algorithm for eliminating ambiguity; it must be done by hand. </a:t>
            </a:r>
          </a:p>
          <a:p>
            <a:pPr>
              <a:defRPr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Abstract syntax trees (ASTs) </a:t>
            </a:r>
            <a:r>
              <a:rPr lang="en-IN" dirty="0"/>
              <a:t>contain an abstract representation of a program's syntax. </a:t>
            </a:r>
          </a:p>
          <a:p>
            <a:pPr>
              <a:defRPr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Semantic actions </a:t>
            </a:r>
            <a:r>
              <a:rPr lang="en-IN" dirty="0"/>
              <a:t>associated with productions can be used to build ASTs.</a:t>
            </a:r>
            <a:endParaRPr lang="en-US" dirty="0"/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FA513803-4F86-6B93-9A1B-3289FCFF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038096-8D5A-2B48-BB04-0620B6C01A9D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42D8DFA0-BFA4-21C8-31BF-EE0375BB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3F7A2-D6D4-674C-9868-50ED783F701E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8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20C996-B6C7-8AD5-38C6-A33971E4D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Parsers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D692520-921B-0704-1F55-D5871665D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en-US" dirty="0"/>
              <a:t>We categorize the parsers into two groups:</a:t>
            </a:r>
          </a:p>
          <a:p>
            <a:pPr marL="800100" lvl="1" indent="-342900">
              <a:defRPr/>
            </a:pPr>
            <a:endParaRPr lang="en-US" altLang="en-US" sz="1800" dirty="0"/>
          </a:p>
          <a:p>
            <a:pPr marL="457200" indent="-457200">
              <a:buFontTx/>
              <a:buAutoNum type="arabicPeriod"/>
              <a:defRPr/>
            </a:pPr>
            <a:r>
              <a:rPr lang="en-US" altLang="en-US" b="1" dirty="0"/>
              <a:t>Top-Down Parser</a:t>
            </a:r>
          </a:p>
          <a:p>
            <a:pPr marL="800100" lvl="1" indent="-342900">
              <a:defRPr/>
            </a:pPr>
            <a:r>
              <a:rPr lang="en-US" altLang="en-US" sz="2000" dirty="0"/>
              <a:t>the parse tree is created top to bottom, starting from the root.</a:t>
            </a:r>
          </a:p>
          <a:p>
            <a:pPr lvl="1">
              <a:defRPr/>
            </a:pPr>
            <a:r>
              <a:rPr lang="en-IN" sz="2000" dirty="0"/>
              <a:t>Beginning with the start symbol, try to guess the productions to apply to end up at the </a:t>
            </a:r>
            <a:r>
              <a:rPr lang="en-US" sz="2000" dirty="0"/>
              <a:t>user's program</a:t>
            </a:r>
          </a:p>
          <a:p>
            <a:pPr lvl="1">
              <a:defRPr/>
            </a:pPr>
            <a:endParaRPr lang="en-US" altLang="en-US" sz="1800" dirty="0"/>
          </a:p>
          <a:p>
            <a:pPr marL="457200" indent="-457200">
              <a:buFontTx/>
              <a:buAutoNum type="arabicPeriod"/>
              <a:defRPr/>
            </a:pPr>
            <a:r>
              <a:rPr lang="en-US" altLang="en-US" b="1" dirty="0"/>
              <a:t>Bottom-Up Parser</a:t>
            </a:r>
          </a:p>
          <a:p>
            <a:pPr marL="800100" lvl="1" indent="-342900">
              <a:defRPr/>
            </a:pPr>
            <a:r>
              <a:rPr lang="en-US" altLang="en-US" sz="2000" dirty="0"/>
              <a:t>the parse is created bottom to top; starting from the leaves</a:t>
            </a:r>
          </a:p>
          <a:p>
            <a:pPr lvl="1">
              <a:defRPr/>
            </a:pPr>
            <a:r>
              <a:rPr lang="en-IN" sz="2000" dirty="0"/>
              <a:t>Beginning with the user's program, try to apply productions in reverse to convert the program back into the start symbol</a:t>
            </a:r>
            <a:endParaRPr lang="en-US" altLang="en-US" sz="2000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sp>
        <p:nvSpPr>
          <p:cNvPr id="15364" name="Footer Placeholder 1">
            <a:extLst>
              <a:ext uri="{FF2B5EF4-FFF2-40B4-BE49-F238E27FC236}">
                <a16:creationId xmlns:a16="http://schemas.microsoft.com/office/drawing/2014/main" id="{082E7391-4807-2892-5867-ECA246FB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6">
            <a:extLst>
              <a:ext uri="{FF2B5EF4-FFF2-40B4-BE49-F238E27FC236}">
                <a16:creationId xmlns:a16="http://schemas.microsoft.com/office/drawing/2014/main" id="{766164D8-F059-D943-E22C-AF2CA8FCE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3488"/>
            <a:ext cx="5791200" cy="50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>
            <a:extLst>
              <a:ext uri="{FF2B5EF4-FFF2-40B4-BE49-F238E27FC236}">
                <a16:creationId xmlns:a16="http://schemas.microsoft.com/office/drawing/2014/main" id="{5FC7ADE8-F77C-2BD3-ABA9-EEED39145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" y="90488"/>
            <a:ext cx="9372600" cy="914400"/>
          </a:xfrm>
        </p:spPr>
        <p:txBody>
          <a:bodyPr/>
          <a:lstStyle/>
          <a:p>
            <a:r>
              <a:rPr lang="en-US" altLang="en-US"/>
              <a:t>Top Down Parser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B2CF78C2-8166-D458-811A-FA8081F6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02B7C-5893-4B4A-A0BE-4EA4E0006DAD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800"/>
          </a:p>
        </p:txBody>
      </p:sp>
      <p:sp>
        <p:nvSpPr>
          <p:cNvPr id="16388" name="Footer Placeholder 7">
            <a:extLst>
              <a:ext uri="{FF2B5EF4-FFF2-40B4-BE49-F238E27FC236}">
                <a16:creationId xmlns:a16="http://schemas.microsoft.com/office/drawing/2014/main" id="{66B22EA7-09E1-CC62-F63C-A606C207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</p:txBody>
      </p:sp>
      <p:sp>
        <p:nvSpPr>
          <p:cNvPr id="16389" name="TextBox 1">
            <a:extLst>
              <a:ext uri="{FF2B5EF4-FFF2-40B4-BE49-F238E27FC236}">
                <a16:creationId xmlns:a16="http://schemas.microsoft.com/office/drawing/2014/main" id="{1C9421AE-2A03-1F50-D70E-D96A7A04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838200"/>
            <a:ext cx="25971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 </a:t>
            </a:r>
            <a:r>
              <a:rPr lang="en-US" altLang="en-US">
                <a:sym typeface="Wingdings" pitchFamily="2" charset="2"/>
              </a:rPr>
              <a:t> T + E</a:t>
            </a:r>
          </a:p>
          <a:p>
            <a:r>
              <a:rPr lang="en-US" altLang="en-US">
                <a:sym typeface="Wingdings" pitchFamily="2" charset="2"/>
              </a:rPr>
              <a:t>E  int + T</a:t>
            </a:r>
          </a:p>
          <a:p>
            <a:r>
              <a:rPr lang="en-US" altLang="en-US">
                <a:sym typeface="Wingdings" pitchFamily="2" charset="2"/>
              </a:rPr>
              <a:t>E  int + (E)</a:t>
            </a:r>
          </a:p>
          <a:p>
            <a:r>
              <a:rPr lang="en-US" altLang="en-US">
                <a:sym typeface="Wingdings" pitchFamily="2" charset="2"/>
              </a:rPr>
              <a:t>E  int + (T + E)</a:t>
            </a:r>
          </a:p>
          <a:p>
            <a:r>
              <a:rPr lang="en-US" altLang="en-US">
                <a:sym typeface="Wingdings" pitchFamily="2" charset="2"/>
              </a:rPr>
              <a:t>E  int + (int + T)</a:t>
            </a:r>
          </a:p>
          <a:p>
            <a:r>
              <a:rPr lang="en-US" altLang="en-US">
                <a:sym typeface="Wingdings" pitchFamily="2" charset="2"/>
              </a:rPr>
              <a:t>E  int + (int +int)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13E9A749-0E14-40EB-3660-D4C78FE54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Challenges in Top-Down Parsing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761E-1B6B-3373-EE14-94F52ABB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2800" dirty="0"/>
              <a:t>Top-down parsing begins with virtually no </a:t>
            </a:r>
            <a:r>
              <a:rPr lang="en-US" sz="2800" dirty="0"/>
              <a:t>information.</a:t>
            </a:r>
          </a:p>
          <a:p>
            <a:pPr lvl="1">
              <a:defRPr/>
            </a:pPr>
            <a:r>
              <a:rPr lang="en-IN" sz="2400" dirty="0"/>
              <a:t>Begins with just the start symbol, which matches e</a:t>
            </a:r>
            <a:r>
              <a:rPr lang="en-US" sz="2400" i="1" dirty="0"/>
              <a:t>very </a:t>
            </a:r>
            <a:r>
              <a:rPr lang="en-US" sz="2400" dirty="0"/>
              <a:t>program</a:t>
            </a:r>
          </a:p>
          <a:p>
            <a:pPr>
              <a:defRPr/>
            </a:pPr>
            <a:endParaRPr lang="en-IN" sz="2800" dirty="0"/>
          </a:p>
          <a:p>
            <a:pPr>
              <a:defRPr/>
            </a:pPr>
            <a:r>
              <a:rPr lang="en-IN" sz="2800" dirty="0"/>
              <a:t>How can we know which productions to apply?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In general, we can't.</a:t>
            </a:r>
          </a:p>
          <a:p>
            <a:pPr lvl="1">
              <a:defRPr/>
            </a:pPr>
            <a:r>
              <a:rPr lang="en-IN" dirty="0"/>
              <a:t>There are some grammars for which the best we can do is guess and backtrack if we're wrong.</a:t>
            </a:r>
          </a:p>
          <a:p>
            <a:pPr lvl="1">
              <a:defRPr/>
            </a:pPr>
            <a:r>
              <a:rPr lang="en-IN" dirty="0"/>
              <a:t>If we have to guess, how do we do it?</a:t>
            </a:r>
            <a:endParaRPr lang="en-US" dirty="0"/>
          </a:p>
          <a:p>
            <a:pPr lvl="1">
              <a:defRPr/>
            </a:pPr>
            <a:endParaRPr lang="en-IN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B6773D16-BC41-DA32-A191-EB1425BC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C22189-EDA7-0042-B030-EC5664450042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800"/>
          </a:p>
        </p:txBody>
      </p:sp>
      <p:sp>
        <p:nvSpPr>
          <p:cNvPr id="17412" name="Footer Placeholder 5">
            <a:extLst>
              <a:ext uri="{FF2B5EF4-FFF2-40B4-BE49-F238E27FC236}">
                <a16:creationId xmlns:a16="http://schemas.microsoft.com/office/drawing/2014/main" id="{B4D1D7D5-543B-CF66-3D15-E6B92906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9882DF1-4E5B-921B-59E3-4594568E5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Parsing as a Search</a:t>
            </a:r>
            <a:endParaRPr lang="en-US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1FEB-B40B-B41A-749B-9E9D70E5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2800" dirty="0"/>
              <a:t>An idea: </a:t>
            </a:r>
            <a:r>
              <a:rPr lang="en-IN" sz="2800" b="1" dirty="0"/>
              <a:t>treat parsing as a graph </a:t>
            </a:r>
            <a:r>
              <a:rPr lang="en-US" sz="2800" b="1" dirty="0"/>
              <a:t>search</a:t>
            </a:r>
            <a:r>
              <a:rPr lang="en-US" sz="2800" dirty="0"/>
              <a:t>.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IN" sz="2800" dirty="0"/>
              <a:t>Each node is a </a:t>
            </a:r>
            <a:r>
              <a:rPr lang="en-IN" sz="2800" b="1" dirty="0"/>
              <a:t>sentential form </a:t>
            </a:r>
            <a:r>
              <a:rPr lang="en-IN" sz="2800" dirty="0"/>
              <a:t>(a string of terminals and </a:t>
            </a:r>
            <a:r>
              <a:rPr lang="en-IN" sz="2800" dirty="0" err="1"/>
              <a:t>nonterminals</a:t>
            </a:r>
            <a:r>
              <a:rPr lang="en-IN" sz="2800" dirty="0"/>
              <a:t> derivable </a:t>
            </a:r>
            <a:r>
              <a:rPr lang="en-US" sz="2800" dirty="0"/>
              <a:t>from the start symbol).</a:t>
            </a:r>
          </a:p>
          <a:p>
            <a:pPr>
              <a:defRPr/>
            </a:pPr>
            <a:endParaRPr lang="en-IN" sz="2800" dirty="0"/>
          </a:p>
          <a:p>
            <a:pPr>
              <a:defRPr/>
            </a:pPr>
            <a:r>
              <a:rPr lang="en-IN" sz="2800" dirty="0"/>
              <a:t>There is an edge from node </a:t>
            </a:r>
            <a:r>
              <a:rPr lang="en-IN" sz="2800" b="1" i="1" dirty="0"/>
              <a:t>α </a:t>
            </a:r>
            <a:r>
              <a:rPr lang="en-IN" sz="2800" dirty="0"/>
              <a:t>to node </a:t>
            </a:r>
            <a:r>
              <a:rPr lang="en-IN" sz="2800" b="1" i="1" dirty="0"/>
              <a:t>β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l-GR" sz="2800" b="1" i="1" dirty="0"/>
              <a:t>α </a:t>
            </a:r>
            <a:r>
              <a:rPr lang="el-GR" sz="2800" dirty="0"/>
              <a:t>⇒ </a:t>
            </a:r>
            <a:r>
              <a:rPr lang="el-GR" sz="2800" b="1" i="1" dirty="0"/>
              <a:t>β</a:t>
            </a:r>
            <a:r>
              <a:rPr lang="el-GR" sz="2800" dirty="0"/>
              <a:t>.</a:t>
            </a:r>
            <a:endParaRPr lang="en-US" sz="2800" dirty="0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0A7D7BF9-265B-1D75-EA3D-E64CCDE7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FE6D06-8159-674E-A886-8CA43644EC37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800"/>
          </a:p>
        </p:txBody>
      </p:sp>
      <p:sp>
        <p:nvSpPr>
          <p:cNvPr id="18436" name="Footer Placeholder 5">
            <a:extLst>
              <a:ext uri="{FF2B5EF4-FFF2-40B4-BE49-F238E27FC236}">
                <a16:creationId xmlns:a16="http://schemas.microsoft.com/office/drawing/2014/main" id="{803AE0E6-7FFD-5370-872F-72D88A5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D875E9A7-A281-D522-2D76-1987BAABB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as a search</a:t>
            </a:r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3477ECE9-795E-D850-99D9-3C255717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9E22F2-9A31-6F49-B94A-798D8A0B29E2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800"/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677AA97E-5673-6B8F-CE6E-20703BA2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4775"/>
            <a:ext cx="73533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Footer Placeholder 6">
            <a:extLst>
              <a:ext uri="{FF2B5EF4-FFF2-40B4-BE49-F238E27FC236}">
                <a16:creationId xmlns:a16="http://schemas.microsoft.com/office/drawing/2014/main" id="{D58B2316-4D42-A3A1-E4FE-50DFAD7C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7C51812C-FE04-AFF0-FA35-E8A65ED92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 Down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0F16-A266-C5A0-E7E6-46D15DA7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b="1" dirty="0"/>
              <a:t>Breadth-First Search</a:t>
            </a:r>
          </a:p>
          <a:p>
            <a:pPr>
              <a:defRPr/>
            </a:pPr>
            <a:r>
              <a:rPr lang="en-IN" dirty="0"/>
              <a:t>Maintain a worklist of sentential forms, initially just the start symbol </a:t>
            </a:r>
            <a:r>
              <a:rPr lang="en-IN" b="1" dirty="0"/>
              <a:t>S</a:t>
            </a:r>
            <a:r>
              <a:rPr lang="en-IN" dirty="0"/>
              <a:t>.</a:t>
            </a:r>
          </a:p>
          <a:p>
            <a:pPr>
              <a:defRPr/>
            </a:pPr>
            <a:r>
              <a:rPr lang="en-IN" dirty="0"/>
              <a:t>While the worklist isn't empty:</a:t>
            </a:r>
          </a:p>
          <a:p>
            <a:pPr lvl="1">
              <a:defRPr/>
            </a:pPr>
            <a:r>
              <a:rPr lang="en-IN" dirty="0"/>
              <a:t>Remove an element from the worklist.</a:t>
            </a:r>
          </a:p>
          <a:p>
            <a:pPr lvl="1">
              <a:defRPr/>
            </a:pPr>
            <a:r>
              <a:rPr lang="en-IN" dirty="0"/>
              <a:t>If it matches the target string, you're done.</a:t>
            </a:r>
          </a:p>
          <a:p>
            <a:pPr lvl="1">
              <a:defRPr/>
            </a:pPr>
            <a:r>
              <a:rPr lang="en-IN" dirty="0"/>
              <a:t>Otherwise, for each possible string that can be derived in one step, add that string to the worklist.</a:t>
            </a:r>
          </a:p>
          <a:p>
            <a:pPr>
              <a:defRPr/>
            </a:pPr>
            <a:r>
              <a:rPr lang="en-IN" dirty="0"/>
              <a:t>Can recover a parse tree by tracking what productions we applied at each step.</a:t>
            </a:r>
            <a:endParaRPr lang="en-US" dirty="0"/>
          </a:p>
        </p:txBody>
      </p:sp>
      <p:sp>
        <p:nvSpPr>
          <p:cNvPr id="20483" name="Footer Placeholder 3">
            <a:extLst>
              <a:ext uri="{FF2B5EF4-FFF2-40B4-BE49-F238E27FC236}">
                <a16:creationId xmlns:a16="http://schemas.microsoft.com/office/drawing/2014/main" id="{0486413D-E0E3-E68B-BC33-A7EB935B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22449923-43F2-D68F-9439-3C0D0BE9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5F5DD-3E77-1040-856B-032C3504EB06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4C3A0110-A97E-6F64-7831-20844B4BF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BFS Example:</a:t>
            </a:r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D8D77ED4-E134-7950-C2FB-FB2E54F3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3DEF4A19-0AC4-7F1E-C60A-D6ECB355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666FC8-AABF-A045-917B-1ACC351159CE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800"/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B62BE199-29E4-DC80-6CC4-3F9DA8B80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276350"/>
            <a:ext cx="74993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7118B0AA-6E5F-8100-B1E8-3E8297C7E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BFS is Slow</a:t>
            </a:r>
            <a:endParaRPr lang="en-US" altLang="en-US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0BEB08B9-92C8-36E3-B00A-EE8AEE273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IN" altLang="en-US"/>
              <a:t>Enormous time and memory usage:</a:t>
            </a:r>
          </a:p>
          <a:p>
            <a:pPr marL="0" indent="0">
              <a:buFontTx/>
              <a:buNone/>
            </a:pPr>
            <a:endParaRPr lang="en-IN" altLang="en-US"/>
          </a:p>
          <a:p>
            <a:pPr marL="0" indent="0">
              <a:buFontTx/>
              <a:buNone/>
            </a:pPr>
            <a:r>
              <a:rPr lang="en-US" altLang="en-US"/>
              <a:t>● Lots of </a:t>
            </a:r>
            <a:r>
              <a:rPr lang="en-US" altLang="en-US" b="1"/>
              <a:t>wasted effort</a:t>
            </a:r>
            <a:r>
              <a:rPr lang="en-US" altLang="en-US"/>
              <a:t>:</a:t>
            </a:r>
          </a:p>
          <a:p>
            <a:pPr marL="0" indent="0">
              <a:buFontTx/>
              <a:buNone/>
            </a:pPr>
            <a:r>
              <a:rPr lang="en-US" altLang="en-US"/>
              <a:t>	</a:t>
            </a:r>
            <a:r>
              <a:rPr lang="en-IN" altLang="en-US"/>
              <a:t>Generates a lot of sentential forms that couldn't </a:t>
            </a:r>
            <a:r>
              <a:rPr lang="en-US" altLang="en-US"/>
              <a:t>possibly match.</a:t>
            </a:r>
          </a:p>
          <a:p>
            <a:pPr marL="0" indent="0">
              <a:buFontTx/>
              <a:buNone/>
            </a:pPr>
            <a:r>
              <a:rPr lang="en-US" altLang="en-US"/>
              <a:t>	</a:t>
            </a:r>
            <a:r>
              <a:rPr lang="en-IN" altLang="en-US"/>
              <a:t>But in general, extremely hard to tell whether a sentential form can 	match – that's the job of </a:t>
            </a:r>
            <a:r>
              <a:rPr lang="en-US" altLang="en-US"/>
              <a:t>parsing!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● High </a:t>
            </a:r>
            <a:r>
              <a:rPr lang="en-US" altLang="en-US" b="1"/>
              <a:t>branching factor</a:t>
            </a:r>
            <a:r>
              <a:rPr lang="en-US" altLang="en-US"/>
              <a:t>:</a:t>
            </a:r>
          </a:p>
          <a:p>
            <a:pPr marL="0" indent="0">
              <a:buFontTx/>
              <a:buNone/>
            </a:pPr>
            <a:r>
              <a:rPr lang="en-US" altLang="en-US"/>
              <a:t>	</a:t>
            </a:r>
            <a:r>
              <a:rPr lang="en-IN" altLang="en-US"/>
              <a:t>Each sentential form can expand in (potentially) many ways for 	each nonterminal it contains.</a:t>
            </a:r>
            <a:endParaRPr lang="en-US" altLang="en-US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FACE0E1C-F1A2-5114-B9C3-873B6612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24F89-B0FE-CF45-99C0-2277035EBAEA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EB60E0F7-75DC-3204-6241-7CCE5931F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982C-3732-DCC5-BD6E-D1160A7F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3200" dirty="0"/>
              <a:t>An </a:t>
            </a:r>
            <a:r>
              <a:rPr lang="en-US" sz="3200" b="1" dirty="0"/>
              <a:t>Alphabet</a:t>
            </a:r>
            <a:r>
              <a:rPr lang="en-US" sz="3200" dirty="0"/>
              <a:t> is a set </a:t>
            </a:r>
            <a:r>
              <a:rPr lang="el-GR" sz="3200" dirty="0"/>
              <a:t>Σ</a:t>
            </a:r>
            <a:r>
              <a:rPr lang="en-US" sz="3200" dirty="0"/>
              <a:t> of input symbols, that act as letters</a:t>
            </a:r>
          </a:p>
          <a:p>
            <a:pPr algn="just">
              <a:defRPr/>
            </a:pPr>
            <a:r>
              <a:rPr lang="en-US" sz="3200" dirty="0"/>
              <a:t>A </a:t>
            </a:r>
            <a:r>
              <a:rPr lang="en-US" sz="3200" b="1" dirty="0"/>
              <a:t>Language </a:t>
            </a:r>
            <a:r>
              <a:rPr lang="en-US" sz="3200" dirty="0"/>
              <a:t>over </a:t>
            </a:r>
            <a:r>
              <a:rPr lang="el-GR" sz="3200" dirty="0"/>
              <a:t>Σ</a:t>
            </a:r>
            <a:r>
              <a:rPr lang="en-US" sz="3200" dirty="0"/>
              <a:t> is a set of strings made from symbols in </a:t>
            </a:r>
            <a:r>
              <a:rPr lang="el-GR" sz="3200" dirty="0"/>
              <a:t>Σ</a:t>
            </a:r>
            <a:endParaRPr lang="en-US" sz="3200" dirty="0"/>
          </a:p>
          <a:p>
            <a:pPr algn="just">
              <a:defRPr/>
            </a:pPr>
            <a:r>
              <a:rPr lang="en-US" sz="3200" dirty="0"/>
              <a:t>When scanning, our alphabets are ASCII and  we produced tokens</a:t>
            </a:r>
          </a:p>
          <a:p>
            <a:pPr algn="just">
              <a:defRPr/>
            </a:pPr>
            <a:r>
              <a:rPr lang="en-US" sz="3200" dirty="0"/>
              <a:t>When parsing,  our alphabets are set of tokens produced from Scanner.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74509D52-8FF0-5A1E-B27E-F9B629C7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0C40F-3DF6-C54F-939F-0A1DDAA93D0D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60353937-F920-A23D-AEDB-F6E11B3C0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Reducing Wasted Effort</a:t>
            </a:r>
            <a:endParaRPr lang="en-US" altLang="en-US"/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086F734-C0ED-12D1-C776-A56DBFFC7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3200"/>
              <a:t>Suppose we're trying to match a string X.</a:t>
            </a:r>
          </a:p>
          <a:p>
            <a:pPr lvl="1" algn="just"/>
            <a:r>
              <a:rPr lang="en-IN" altLang="en-US"/>
              <a:t>Suppose we have a sentential form T</a:t>
            </a:r>
            <a:r>
              <a:rPr lang="en-IN" altLang="en-US" b="1" i="1"/>
              <a:t> </a:t>
            </a:r>
            <a:r>
              <a:rPr lang="en-IN" altLang="en-US"/>
              <a:t>= aB, where a</a:t>
            </a:r>
            <a:r>
              <a:rPr lang="en-IN" altLang="en-US" b="1" i="1"/>
              <a:t> </a:t>
            </a:r>
            <a:r>
              <a:rPr lang="en-IN" altLang="en-US"/>
              <a:t>is a string of terminals and B</a:t>
            </a:r>
            <a:r>
              <a:rPr lang="en-IN" altLang="en-US" b="1" i="1"/>
              <a:t> </a:t>
            </a:r>
            <a:r>
              <a:rPr lang="en-IN" altLang="en-US"/>
              <a:t>is a string of terminals and non terminals.</a:t>
            </a:r>
          </a:p>
          <a:p>
            <a:pPr lvl="1" algn="just"/>
            <a:r>
              <a:rPr lang="en-IN" altLang="en-US"/>
              <a:t>If a</a:t>
            </a:r>
            <a:r>
              <a:rPr lang="en-IN" altLang="en-US" b="1" i="1"/>
              <a:t> </a:t>
            </a:r>
            <a:r>
              <a:rPr lang="en-IN" altLang="en-US"/>
              <a:t>isn't a prefix of X, then no string derived from T</a:t>
            </a:r>
            <a:r>
              <a:rPr lang="en-IN" altLang="en-US" b="1" i="1"/>
              <a:t> </a:t>
            </a:r>
            <a:r>
              <a:rPr lang="en-IN" altLang="en-US"/>
              <a:t>can ever match X.</a:t>
            </a:r>
          </a:p>
          <a:p>
            <a:pPr lvl="1" algn="just"/>
            <a:r>
              <a:rPr lang="en-IN" altLang="en-US"/>
              <a:t>If we can find a way to try to get a prefix of terminals at the front of our sentential forms, then we can start pruning out </a:t>
            </a:r>
            <a:r>
              <a:rPr lang="en-US" altLang="en-US"/>
              <a:t>impossible options.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721E8DDC-C813-57B1-92FA-14EEBBCD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E4D1A1-9EC5-3549-8E62-4680CADED0E5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800"/>
          </a:p>
        </p:txBody>
      </p:sp>
      <p:sp>
        <p:nvSpPr>
          <p:cNvPr id="23556" name="Footer Placeholder 5">
            <a:extLst>
              <a:ext uri="{FF2B5EF4-FFF2-40B4-BE49-F238E27FC236}">
                <a16:creationId xmlns:a16="http://schemas.microsoft.com/office/drawing/2014/main" id="{6CE2F64E-81BB-3BA5-1CDF-3C21283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BBCCD69B-1CEA-0D96-3195-D47E2C69D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Reducing the Branching Factor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C0D7-F3B4-DA9B-1FCD-8A2BBF12D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IN" sz="3200" dirty="0"/>
              <a:t>If a string has many non terminals in it, the branching factor can be high</a:t>
            </a:r>
            <a:r>
              <a:rPr lang="en-IN" dirty="0"/>
              <a:t>.</a:t>
            </a:r>
          </a:p>
          <a:p>
            <a:pPr lvl="1" algn="just">
              <a:defRPr/>
            </a:pPr>
            <a:r>
              <a:rPr lang="en-IN" dirty="0"/>
              <a:t>Sum of the number of productions of each </a:t>
            </a:r>
            <a:r>
              <a:rPr lang="en-US" dirty="0"/>
              <a:t>nonterminal involved.</a:t>
            </a:r>
          </a:p>
          <a:p>
            <a:pPr marL="457200" lvl="1" indent="0" algn="just">
              <a:buFontTx/>
              <a:buNone/>
              <a:defRPr/>
            </a:pPr>
            <a:endParaRPr lang="en-US" dirty="0"/>
          </a:p>
          <a:p>
            <a:pPr algn="just">
              <a:defRPr/>
            </a:pPr>
            <a:r>
              <a:rPr lang="en-IN" sz="3200" dirty="0"/>
              <a:t>If we can restrict which productions we apply, we can keep the  branching factor </a:t>
            </a:r>
            <a:r>
              <a:rPr lang="en-US" sz="3200" dirty="0"/>
              <a:t>lower.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3464A550-3F06-EE71-59AD-5F980DD3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F6137B-B21D-9945-8E4D-DE500120773A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0824F70-5518-2D21-0900-259838DBB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Leftmost Derivations</a:t>
            </a:r>
            <a:endParaRPr lang="en-US" alt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E75F5FD7-E17F-2FEF-A724-E24A5F40D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800"/>
              <a:t>Recall: A </a:t>
            </a:r>
            <a:r>
              <a:rPr lang="en-IN" altLang="en-US" sz="2800" b="1"/>
              <a:t>leftmost derivation </a:t>
            </a:r>
            <a:r>
              <a:rPr lang="en-IN" altLang="en-US" sz="2800"/>
              <a:t>is one where we always expand the leftmost symbol first.</a:t>
            </a:r>
          </a:p>
          <a:p>
            <a:r>
              <a:rPr lang="en-US" altLang="en-US" sz="2800"/>
              <a:t>Updated algorithm:</a:t>
            </a:r>
          </a:p>
          <a:p>
            <a:pPr lvl="1"/>
            <a:r>
              <a:rPr lang="en-IN" altLang="en-US" sz="3200"/>
              <a:t>Do a breadth-first search, </a:t>
            </a:r>
            <a:r>
              <a:rPr lang="en-IN" altLang="en-US" sz="3200" b="1"/>
              <a:t>only considering </a:t>
            </a:r>
            <a:r>
              <a:rPr lang="en-US" altLang="en-US" b="1"/>
              <a:t>leftmost derivations</a:t>
            </a:r>
            <a:r>
              <a:rPr lang="en-US" altLang="en-US"/>
              <a:t>. </a:t>
            </a:r>
          </a:p>
          <a:p>
            <a:pPr lvl="2"/>
            <a:r>
              <a:rPr lang="en-US" altLang="en-US" sz="2400"/>
              <a:t>Drops branching factor.</a:t>
            </a:r>
          </a:p>
          <a:p>
            <a:pPr lvl="2"/>
            <a:r>
              <a:rPr lang="en-IN" altLang="en-US" sz="2400"/>
              <a:t>Increases likelihood that we get a prefix of non terminals.</a:t>
            </a:r>
          </a:p>
          <a:p>
            <a:pPr lvl="1"/>
            <a:r>
              <a:rPr lang="en-IN" altLang="en-US"/>
              <a:t>Prune sentential forms that can't possibly match</a:t>
            </a:r>
            <a:r>
              <a:rPr lang="en-IN" altLang="en-US" sz="2400"/>
              <a:t>.</a:t>
            </a:r>
          </a:p>
          <a:p>
            <a:pPr lvl="2"/>
            <a:r>
              <a:rPr lang="en-US" altLang="en-US" sz="2400"/>
              <a:t>Avoids wasted effort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355A724D-F81B-DC49-01A0-D3E32C01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446534-2CDF-6544-9628-42186A48434C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11DFA2BF-0E9D-C755-3E8D-A489D1075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4114800" cy="914400"/>
          </a:xfrm>
        </p:spPr>
        <p:txBody>
          <a:bodyPr/>
          <a:lstStyle/>
          <a:p>
            <a:pPr algn="l"/>
            <a:r>
              <a:rPr lang="en-US" altLang="en-US"/>
              <a:t>Leftmost derivation example: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FA555FB1-4FA5-F66B-300F-032470662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2286000" cy="5105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E </a:t>
            </a:r>
            <a:r>
              <a:rPr lang="en-US" altLang="en-US">
                <a:sym typeface="Wingdings" pitchFamily="2" charset="2"/>
              </a:rPr>
              <a:t> T</a:t>
            </a:r>
          </a:p>
          <a:p>
            <a:pPr marL="0" indent="0">
              <a:buFontTx/>
              <a:buNone/>
            </a:pPr>
            <a:r>
              <a:rPr lang="en-US" altLang="en-US">
                <a:sym typeface="Wingdings" pitchFamily="2" charset="2"/>
              </a:rPr>
              <a:t>E  T + E</a:t>
            </a:r>
          </a:p>
          <a:p>
            <a:pPr marL="0" indent="0">
              <a:buFontTx/>
              <a:buNone/>
            </a:pPr>
            <a:r>
              <a:rPr lang="en-US" altLang="en-US">
                <a:sym typeface="Wingdings" pitchFamily="2" charset="2"/>
              </a:rPr>
              <a:t>T  int</a:t>
            </a:r>
          </a:p>
          <a:p>
            <a:pPr marL="0" indent="0">
              <a:buFontTx/>
              <a:buNone/>
            </a:pPr>
            <a:r>
              <a:rPr lang="en-US" altLang="en-US">
                <a:sym typeface="Wingdings" pitchFamily="2" charset="2"/>
              </a:rPr>
              <a:t>T  (E)</a:t>
            </a:r>
          </a:p>
          <a:p>
            <a:pPr marL="0" indent="0">
              <a:buFontTx/>
              <a:buNone/>
            </a:pPr>
            <a:r>
              <a:rPr lang="en-US" altLang="en-US"/>
              <a:t>String: int + int 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2A34857E-5C84-93A5-DAA6-25DCB58B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E5DAF8-6A67-304E-8B2C-1AEE035A4AC1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800"/>
          </a:p>
        </p:txBody>
      </p:sp>
      <p:pic>
        <p:nvPicPr>
          <p:cNvPr id="27652" name="Picture 1">
            <a:extLst>
              <a:ext uri="{FF2B5EF4-FFF2-40B4-BE49-F238E27FC236}">
                <a16:creationId xmlns:a16="http://schemas.microsoft.com/office/drawing/2014/main" id="{EB31B445-9F9E-A117-D2F9-081A56C39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36525"/>
            <a:ext cx="4933950" cy="656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7980A1B4-7055-C61A-0DBD-25C8DD61C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Leftmost BFS</a:t>
            </a:r>
            <a:endParaRPr lang="en-US" altLang="en-US" sz="3600"/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96493C8F-1A94-E630-2E53-1634BA145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3200"/>
              <a:t>Substantial improvement over previous method.</a:t>
            </a:r>
          </a:p>
          <a:p>
            <a:pPr algn="just"/>
            <a:r>
              <a:rPr lang="en-IN" altLang="en-US" sz="3200"/>
              <a:t>Will always find a valid parse of a </a:t>
            </a:r>
            <a:r>
              <a:rPr lang="en-US" altLang="en-US" sz="3200"/>
              <a:t>program if one exists.</a:t>
            </a:r>
          </a:p>
          <a:p>
            <a:pPr algn="just"/>
            <a:r>
              <a:rPr lang="en-IN" altLang="en-US" sz="3200"/>
              <a:t>Can easily be modified to find if a </a:t>
            </a:r>
            <a:r>
              <a:rPr lang="en-US" altLang="en-US" sz="3200"/>
              <a:t>program can't be parsed.</a:t>
            </a:r>
          </a:p>
          <a:p>
            <a:pPr algn="just"/>
            <a:r>
              <a:rPr lang="en-IN" altLang="en-US" sz="3200"/>
              <a:t>But, there are still problems. Grammar like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en-US" b="1"/>
              <a:t>A </a:t>
            </a:r>
            <a:r>
              <a:rPr lang="en-US" altLang="en-US"/>
              <a:t>→ </a:t>
            </a:r>
            <a:r>
              <a:rPr lang="en-US" altLang="en-US" b="1"/>
              <a:t>Aa </a:t>
            </a:r>
            <a:r>
              <a:rPr lang="en-US" altLang="en-US"/>
              <a:t>| </a:t>
            </a:r>
            <a:r>
              <a:rPr lang="en-US" altLang="en-US" b="1"/>
              <a:t>Ab </a:t>
            </a:r>
            <a:r>
              <a:rPr lang="en-US" altLang="en-US"/>
              <a:t>| </a:t>
            </a:r>
            <a:r>
              <a:rPr lang="en-US" altLang="en-US" b="1"/>
              <a:t>c </a:t>
            </a:r>
            <a:r>
              <a:rPr lang="en-US" altLang="en-US"/>
              <a:t>creates exponential time and memory for the string: caaaaaaaaa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en-US"/>
              <a:t>Go for another approach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3C252E23-FB31-512F-15DF-563FC933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39E8B-5534-1049-A1FD-AC0F03D73806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A40BD0AF-1ED5-CF8B-9411-A34563DB2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0"/>
              <a:t>Leftmost DFS</a:t>
            </a:r>
            <a:endParaRPr lang="en-US" altLang="en-US" sz="3600"/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459D4289-37B1-5A6B-24C0-0BD18DF997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Idea: Use </a:t>
            </a:r>
            <a:r>
              <a:rPr lang="en-US" altLang="en-US" sz="3200" b="1"/>
              <a:t>depth-first </a:t>
            </a:r>
            <a:r>
              <a:rPr lang="en-US" altLang="en-US" sz="3200"/>
              <a:t>search.</a:t>
            </a:r>
          </a:p>
          <a:p>
            <a:pPr lvl="1"/>
            <a:r>
              <a:rPr lang="en-US" altLang="en-US" sz="3600"/>
              <a:t>Advantages:</a:t>
            </a:r>
          </a:p>
          <a:p>
            <a:pPr lvl="1" algn="just"/>
            <a:r>
              <a:rPr lang="en-IN" altLang="en-US" sz="3200"/>
              <a:t>Lower memory usage: Only considers one </a:t>
            </a:r>
            <a:r>
              <a:rPr lang="en-US" altLang="en-US" sz="3200"/>
              <a:t>branch at a time.</a:t>
            </a:r>
          </a:p>
          <a:p>
            <a:pPr lvl="1" algn="just"/>
            <a:r>
              <a:rPr lang="en-IN" altLang="en-US" sz="3200"/>
              <a:t>High performance: On many grammars, runs </a:t>
            </a:r>
            <a:r>
              <a:rPr lang="en-US" altLang="en-US" sz="3200"/>
              <a:t>very quickly.</a:t>
            </a:r>
          </a:p>
          <a:p>
            <a:pPr algn="just"/>
            <a:r>
              <a:rPr lang="en-IN" altLang="en-US" sz="3200"/>
              <a:t>Easy to implement: Can be written as a set </a:t>
            </a:r>
            <a:r>
              <a:rPr lang="en-US" altLang="en-US" sz="3200"/>
              <a:t>of mutually recursive functions.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ADF190BB-4331-705F-91EA-9B550921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1ACB20-5398-4E4C-A519-5D6838524100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F2F9BAE7-FFC4-D7BA-7441-C521F90AD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pic>
        <p:nvPicPr>
          <p:cNvPr id="30722" name="Content Placeholder 1">
            <a:extLst>
              <a:ext uri="{FF2B5EF4-FFF2-40B4-BE49-F238E27FC236}">
                <a16:creationId xmlns:a16="http://schemas.microsoft.com/office/drawing/2014/main" id="{79D5686C-292F-E6BA-BFD1-2D7385135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2613" y="1219200"/>
            <a:ext cx="6429375" cy="5105400"/>
          </a:xfrm>
        </p:spPr>
      </p:pic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134378E9-BD4E-A701-E41B-FA60ECA8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D81162-7D2C-5E44-900F-358B82A1AA5A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49640F18-5501-2D6D-5FB1-911882AA8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Problems with Leftmost DFS</a:t>
            </a:r>
            <a:endParaRPr lang="en-US" altLang="en-US"/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00E479C3-F87A-7E0C-CC6F-BFD633AE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BF411F-4827-1843-9EA0-0A4D843DDD41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800"/>
          </a:p>
        </p:txBody>
      </p:sp>
      <p:pic>
        <p:nvPicPr>
          <p:cNvPr id="31747" name="Picture 1">
            <a:extLst>
              <a:ext uri="{FF2B5EF4-FFF2-40B4-BE49-F238E27FC236}">
                <a16:creationId xmlns:a16="http://schemas.microsoft.com/office/drawing/2014/main" id="{ACE67157-D2A5-0A7B-8CE8-550CB3CD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035050"/>
            <a:ext cx="47434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3">
            <a:extLst>
              <a:ext uri="{FF2B5EF4-FFF2-40B4-BE49-F238E27FC236}">
                <a16:creationId xmlns:a16="http://schemas.microsoft.com/office/drawing/2014/main" id="{7BC8BA42-68B6-343B-1537-6A32B902D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838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2800"/>
              <a:t>A non Terminal A is said to be left recursive iff A </a:t>
            </a:r>
            <a:r>
              <a:rPr lang="en-US" altLang="en-US" sz="2800">
                <a:sym typeface="Wingdings" pitchFamily="2" charset="2"/>
              </a:rPr>
              <a:t> Aw for some string w.</a:t>
            </a:r>
          </a:p>
          <a:p>
            <a:pPr algn="just">
              <a:spcBef>
                <a:spcPct val="0"/>
              </a:spcBef>
            </a:pPr>
            <a:r>
              <a:rPr lang="en-US" altLang="en-US" sz="2800">
                <a:sym typeface="Wingdings" pitchFamily="2" charset="2"/>
              </a:rPr>
              <a:t>Leftmost DFS may fail in left recursive grammar.</a:t>
            </a:r>
          </a:p>
          <a:p>
            <a:pPr algn="just">
              <a:spcBef>
                <a:spcPct val="0"/>
              </a:spcBef>
            </a:pPr>
            <a:r>
              <a:rPr lang="en-US" altLang="en-US" sz="2800">
                <a:sym typeface="Wingdings" pitchFamily="2" charset="2"/>
              </a:rPr>
              <a:t>It is possible to eliminate left recursion </a:t>
            </a:r>
            <a:endParaRPr lang="en-US" altLang="en-US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DB4A9563-6F2A-F2D5-5636-6F66DDF6E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Leftmost BFS / DFS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E1AC3BE-F931-751B-CF0C-7C7CA4A2D1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763000" cy="368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BFS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DFS</a:t>
                      </a: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92"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Leftmost BFS works on all grammars</a:t>
                      </a:r>
                      <a:endParaRPr lang="en-US" sz="24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Leftmost DFS works on grammars without left recursion.</a:t>
                      </a:r>
                      <a:endParaRPr lang="en-US" sz="24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92"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Worst-case runtime is exponential.</a:t>
                      </a:r>
                      <a:endParaRPr lang="en-US" sz="24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Worst-case runtime is exponential.</a:t>
                      </a:r>
                      <a:endParaRPr lang="en-US" sz="24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92"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Worst-case memory usage is exponential.</a:t>
                      </a:r>
                      <a:endParaRPr lang="en-US" sz="24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Worst-case memory usage is linear.</a:t>
                      </a:r>
                      <a:endParaRPr lang="en-US" sz="24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92"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Rarely used in practice.</a:t>
                      </a:r>
                      <a:endParaRPr lang="en-US" sz="24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Often used in a limited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 as </a:t>
                      </a:r>
                      <a:r>
                        <a:rPr lang="en-US" sz="2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 descent parser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0" name="Slide Number Placeholder 4">
            <a:extLst>
              <a:ext uri="{FF2B5EF4-FFF2-40B4-BE49-F238E27FC236}">
                <a16:creationId xmlns:a16="http://schemas.microsoft.com/office/drawing/2014/main" id="{F95C17A2-B76E-03D1-9302-8DA804C5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25B9CE-DC4B-9D46-BEDD-59AD82AB6B55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046EF32B-466A-ACA5-6B23-DFAF18EAC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Tradeoffs in Prediction</a:t>
            </a:r>
            <a:endParaRPr lang="en-US" altLang="en-US"/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4D228897-1E9B-767E-4F5E-EBFF2C6C3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Predictive parsers are </a:t>
            </a:r>
            <a:r>
              <a:rPr lang="en-US" altLang="en-US" sz="3200" i="1"/>
              <a:t>fast</a:t>
            </a:r>
            <a:r>
              <a:rPr lang="en-US" altLang="en-US" sz="3200"/>
              <a:t>.</a:t>
            </a:r>
          </a:p>
          <a:p>
            <a:pPr lvl="1" algn="just"/>
            <a:r>
              <a:rPr lang="en-IN" altLang="en-US"/>
              <a:t>Many predictive algorithms can be made to </a:t>
            </a:r>
            <a:r>
              <a:rPr lang="en-US" altLang="en-US"/>
              <a:t>run in linear time.</a:t>
            </a:r>
          </a:p>
          <a:p>
            <a:pPr lvl="1"/>
            <a:r>
              <a:rPr lang="en-IN" altLang="en-US"/>
              <a:t>Often can be table-driven for extra </a:t>
            </a:r>
            <a:r>
              <a:rPr lang="en-US" altLang="en-US"/>
              <a:t>performance.</a:t>
            </a:r>
          </a:p>
          <a:p>
            <a:r>
              <a:rPr lang="en-US" altLang="en-US" sz="3200"/>
              <a:t>Predictive parsers are </a:t>
            </a:r>
            <a:r>
              <a:rPr lang="en-US" altLang="en-US" sz="3200" i="1"/>
              <a:t>weak</a:t>
            </a:r>
            <a:r>
              <a:rPr lang="en-US" altLang="en-US" sz="3200"/>
              <a:t>.</a:t>
            </a:r>
          </a:p>
          <a:p>
            <a:pPr lvl="1"/>
            <a:r>
              <a:rPr lang="en-IN" altLang="en-US"/>
              <a:t>Not all grammars can be accepted by </a:t>
            </a:r>
            <a:r>
              <a:rPr lang="en-US" altLang="en-US"/>
              <a:t>predictive parsers.</a:t>
            </a:r>
          </a:p>
          <a:p>
            <a:r>
              <a:rPr lang="en-US" altLang="en-US" sz="3200"/>
              <a:t>Trade </a:t>
            </a:r>
            <a:r>
              <a:rPr lang="en-US" altLang="en-US" sz="3200" i="1"/>
              <a:t>expressiveness </a:t>
            </a:r>
            <a:r>
              <a:rPr lang="en-US" altLang="en-US" sz="3200"/>
              <a:t>for </a:t>
            </a:r>
            <a:r>
              <a:rPr lang="en-US" altLang="en-US" sz="3200" i="1"/>
              <a:t>speed</a:t>
            </a:r>
            <a:r>
              <a:rPr lang="en-US" altLang="en-US" sz="3200"/>
              <a:t>.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86F0112C-C648-71A5-55AD-E3A9ECE2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70B1F7-FD76-3A4A-9887-56EA000B0328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EFA9D731-FBD7-8D61-0501-8C45E7D2D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limit of Regular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269C-A169-9827-CFEB-09C5BD42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Regular Expression are weak to define programing languages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algn="just">
              <a:defRPr/>
            </a:pPr>
            <a:r>
              <a:rPr lang="en-IN" dirty="0"/>
              <a:t>Cannot define a regular expression matching all functions with properly nested block structure.</a:t>
            </a:r>
          </a:p>
          <a:p>
            <a:pPr algn="just">
              <a:defRPr/>
            </a:pPr>
            <a:endParaRPr lang="en-IN" dirty="0"/>
          </a:p>
          <a:p>
            <a:pPr algn="just">
              <a:defRPr/>
            </a:pPr>
            <a:r>
              <a:rPr lang="en-IN" dirty="0"/>
              <a:t>We need more powerful formalism-(CFG) Context Free Grammar which is a superset of RE.</a:t>
            </a:r>
          </a:p>
          <a:p>
            <a:pPr marL="0" indent="0" algn="just">
              <a:buFontTx/>
              <a:buNone/>
              <a:defRPr/>
            </a:pPr>
            <a:endParaRPr lang="en-IN" dirty="0"/>
          </a:p>
          <a:p>
            <a:pPr algn="just">
              <a:defRPr/>
            </a:pPr>
            <a:r>
              <a:rPr lang="en-US" altLang="en-US" dirty="0"/>
              <a:t>The syntax analyzer (parser) checks whether a given source program satisfies the rules implied by a context-free grammar or not.</a:t>
            </a:r>
          </a:p>
          <a:p>
            <a:pPr algn="just">
              <a:defRPr/>
            </a:pPr>
            <a:endParaRPr lang="en-IN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B8544963-B553-4CC3-E9E7-17AB794A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E7CC5C-AEDE-854C-A5B0-862DCAE49263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C2FE7E25-D2FD-2C14-3689-3A84F9EF9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Lookahead Symbols 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D59C-57B4-77D0-15BB-A89475CB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IN" sz="3200" dirty="0"/>
              <a:t>Given just the start symbol, how do you know which productions to use to get to </a:t>
            </a:r>
            <a:r>
              <a:rPr lang="en-US" sz="3200" dirty="0"/>
              <a:t>the input program?</a:t>
            </a:r>
          </a:p>
          <a:p>
            <a:pPr marL="0" indent="0">
              <a:buFontTx/>
              <a:buNone/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Idea: Use </a:t>
            </a:r>
            <a:r>
              <a:rPr lang="en-US" sz="3200" b="1" dirty="0" err="1"/>
              <a:t>lookahead</a:t>
            </a:r>
            <a:r>
              <a:rPr lang="en-US" sz="3200" b="1" dirty="0"/>
              <a:t> tokens</a:t>
            </a:r>
            <a:r>
              <a:rPr lang="en-US" sz="3200" dirty="0"/>
              <a:t>.</a:t>
            </a:r>
          </a:p>
          <a:p>
            <a:pPr>
              <a:defRPr/>
            </a:pPr>
            <a:endParaRPr lang="en-IN" sz="3200" dirty="0"/>
          </a:p>
          <a:p>
            <a:pPr algn="just">
              <a:defRPr/>
            </a:pPr>
            <a:r>
              <a:rPr lang="en-IN" sz="3200" dirty="0"/>
              <a:t>When trying to decide which production to use, look at some number of tokens of the input to help make the decision</a:t>
            </a:r>
            <a:endParaRPr lang="en-US" sz="3200" dirty="0"/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A7EE3CD9-D579-9C53-2497-3BCB8339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ECBFC-5189-0742-B457-E6747E927B07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729FD064-64DB-21F5-D375-AAE936CC4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Predictive Parsing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F8B5F4B-B4AD-51B4-BEB9-17C3156E2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3200"/>
              <a:t>The leftmost DFS/BFS algorithms are </a:t>
            </a:r>
            <a:r>
              <a:rPr lang="en-US" altLang="en-US" sz="3200" b="1"/>
              <a:t>backtracking </a:t>
            </a:r>
            <a:r>
              <a:rPr lang="en-US" altLang="en-US" sz="3200"/>
              <a:t>algorithms.</a:t>
            </a:r>
            <a:r>
              <a:rPr lang="en-US" altLang="en-US"/>
              <a:t>	</a:t>
            </a:r>
          </a:p>
          <a:p>
            <a:pPr lvl="1" algn="just"/>
            <a:r>
              <a:rPr lang="en-IN" altLang="en-US"/>
              <a:t>Guess which production to use, then back up </a:t>
            </a:r>
            <a:r>
              <a:rPr lang="en-US" altLang="en-US"/>
              <a:t>if it doesn't work.</a:t>
            </a:r>
          </a:p>
          <a:p>
            <a:pPr algn="just"/>
            <a:r>
              <a:rPr lang="en-IN" altLang="en-US" sz="3200"/>
              <a:t>There is another class of parsing </a:t>
            </a:r>
            <a:r>
              <a:rPr lang="en-US" altLang="en-US" sz="3200"/>
              <a:t>algorithms called </a:t>
            </a:r>
            <a:r>
              <a:rPr lang="en-US" altLang="en-US" sz="3200" b="1"/>
              <a:t>predictive </a:t>
            </a:r>
            <a:r>
              <a:rPr lang="en-US" altLang="en-US" sz="3200"/>
              <a:t>algorithms</a:t>
            </a:r>
            <a:r>
              <a:rPr lang="en-US" altLang="en-US"/>
              <a:t>.</a:t>
            </a:r>
          </a:p>
          <a:p>
            <a:pPr lvl="1" algn="just"/>
            <a:r>
              <a:rPr lang="en-IN" altLang="en-US"/>
              <a:t>Based on remaining input, predict (</a:t>
            </a:r>
            <a:r>
              <a:rPr lang="en-IN" altLang="en-US" i="1"/>
              <a:t>without backtracking</a:t>
            </a:r>
            <a:r>
              <a:rPr lang="en-IN" altLang="en-US"/>
              <a:t>) which production to use</a:t>
            </a:r>
            <a:endParaRPr lang="en-US" altLang="en-US"/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3460681F-144F-E58A-5174-BC3F5BF7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A13EE9-A0A2-5E4F-8D30-C9A5CD0F81F4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935A3BA9-2E88-17E6-C33A-DB1A125F6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Implementing Predictive Parsing</a:t>
            </a:r>
            <a:endParaRPr lang="en-US" altLang="en-US"/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C15626F6-87DC-56D0-0334-08385C7FD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3200"/>
              <a:t>Predictive parsing is only possible if we can predict which production to use given some </a:t>
            </a:r>
            <a:r>
              <a:rPr lang="en-US" altLang="en-US" sz="3200"/>
              <a:t>number of lookahead tokens.</a:t>
            </a:r>
          </a:p>
          <a:p>
            <a:pPr algn="just"/>
            <a:r>
              <a:rPr lang="en-IN" altLang="en-US" sz="3200"/>
              <a:t>Increasing the number of lookahead tokens,   increases the number of grammars we can </a:t>
            </a:r>
            <a:r>
              <a:rPr lang="en-US" altLang="en-US" sz="3200"/>
              <a:t>parse, but complicates the parser.</a:t>
            </a:r>
          </a:p>
          <a:p>
            <a:pPr algn="just"/>
            <a:r>
              <a:rPr lang="en-IN" altLang="en-US" sz="3200"/>
              <a:t>Decreasing the number of lookahead tokens,  decreases the number of grammars we can </a:t>
            </a:r>
            <a:r>
              <a:rPr lang="en-US" altLang="en-US" sz="3200"/>
              <a:t>parse, but simplifies the parser.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459A2AE9-22D6-9AD2-566C-E3039B1C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848A1A-8E1A-8145-B7B2-9D310934CAED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53C5D345-C8DC-637E-2090-11AD5CCFD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Predictive Parsing</a:t>
            </a:r>
          </a:p>
        </p:txBody>
      </p:sp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9BEC0443-587D-C906-EC98-B8A51712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C4DA37-9CF4-FC4D-B0DE-807A27FFD907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800"/>
          </a:p>
        </p:txBody>
      </p:sp>
      <p:pic>
        <p:nvPicPr>
          <p:cNvPr id="37891" name="Picture 6">
            <a:extLst>
              <a:ext uri="{FF2B5EF4-FFF2-40B4-BE49-F238E27FC236}">
                <a16:creationId xmlns:a16="http://schemas.microsoft.com/office/drawing/2014/main" id="{E5F98D58-A010-2D5E-A872-D720BF67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371600"/>
            <a:ext cx="68103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8D7034E1-FA47-42C4-9A1A-FFD8D4EFC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for Recursive Descent Parser (RDP)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D23D78AC-B1A3-5E59-629A-93D82724A6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219200"/>
            <a:ext cx="7467600" cy="5105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Procedure E() </a:t>
            </a:r>
          </a:p>
          <a:p>
            <a:pPr marL="0" indent="0">
              <a:buFontTx/>
              <a:buNone/>
            </a:pPr>
            <a:r>
              <a:rPr lang="en-US" altLang="en-US"/>
              <a:t>	: Call Procedure T() </a:t>
            </a:r>
          </a:p>
          <a:p>
            <a:pPr marL="0" indent="0">
              <a:buFontTx/>
              <a:buNone/>
            </a:pPr>
            <a:r>
              <a:rPr lang="en-US" altLang="en-US"/>
              <a:t>	| Call Procedure T(), match “+” , Call Procedure E()</a:t>
            </a:r>
          </a:p>
          <a:p>
            <a:pPr marL="0" indent="0">
              <a:buFontTx/>
              <a:buNone/>
            </a:pPr>
            <a:r>
              <a:rPr lang="en-US" altLang="en-US"/>
              <a:t>Procedure T()</a:t>
            </a:r>
          </a:p>
          <a:p>
            <a:pPr marL="0" indent="0">
              <a:buFontTx/>
              <a:buNone/>
            </a:pPr>
            <a:r>
              <a:rPr lang="en-US" altLang="en-US"/>
              <a:t>	: match “int” </a:t>
            </a:r>
          </a:p>
          <a:p>
            <a:pPr marL="0" indent="0">
              <a:buFontTx/>
              <a:buNone/>
            </a:pPr>
            <a:r>
              <a:rPr lang="en-US" altLang="en-US"/>
              <a:t>	| match “(“</a:t>
            </a:r>
          </a:p>
          <a:p>
            <a:pPr marL="0" indent="0">
              <a:buFontTx/>
              <a:buNone/>
            </a:pPr>
            <a:r>
              <a:rPr lang="en-US" altLang="en-US"/>
              <a:t>	Call Procedure E, </a:t>
            </a:r>
          </a:p>
          <a:p>
            <a:pPr marL="0" indent="0">
              <a:buFontTx/>
              <a:buNone/>
            </a:pPr>
            <a:r>
              <a:rPr lang="en-US" altLang="en-US"/>
              <a:t>	match “)”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1CBF78B3-F3D6-C22E-ED3B-5DA78009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21F29-4548-724C-8C84-2671F96F7BFC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800"/>
          </a:p>
        </p:txBody>
      </p:sp>
      <p:pic>
        <p:nvPicPr>
          <p:cNvPr id="38916" name="Picture 5">
            <a:extLst>
              <a:ext uri="{FF2B5EF4-FFF2-40B4-BE49-F238E27FC236}">
                <a16:creationId xmlns:a16="http://schemas.microsoft.com/office/drawing/2014/main" id="{1F70F2AF-C922-D44F-F8AE-17A6E069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15621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DA061B1-22F2-A601-DADF-C9524A3E8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context-free grammar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2BA9D9B-A576-1C4D-43CF-9389FE474F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altLang="en-US" sz="3200"/>
              <a:t>gives a precise syntactic specification of a programming language.</a:t>
            </a:r>
          </a:p>
          <a:p>
            <a:pPr lvl="1" algn="just"/>
            <a:r>
              <a:rPr lang="en-US" altLang="en-US" sz="3200"/>
              <a:t>the design of the grammar is an initial phase of the design of a compiler.</a:t>
            </a:r>
          </a:p>
          <a:p>
            <a:pPr lvl="1"/>
            <a:r>
              <a:rPr lang="en-US" altLang="en-US" sz="3200"/>
              <a:t>a grammar can be directly  converted into a parser by some tools.</a:t>
            </a:r>
            <a:endParaRPr lang="en-US" altLang="en-US" sz="4000"/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C112328B-F3B6-F781-7D42-EA76F149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1A23B1-6EC9-FD44-BB93-51C31E9D1F40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A0C93CC3-5E2A-B2CC-06B1-8408C8D78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34F6-0130-2CC9-A6AA-DB0039FB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55626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CFG is a collection of 4 objects:</a:t>
            </a:r>
          </a:p>
          <a:p>
            <a:pPr lvl="1">
              <a:defRPr/>
            </a:pPr>
            <a:r>
              <a:rPr lang="en-US" dirty="0"/>
              <a:t>Set of non terminals / variables</a:t>
            </a:r>
          </a:p>
          <a:p>
            <a:pPr lvl="1">
              <a:defRPr/>
            </a:pPr>
            <a:r>
              <a:rPr lang="en-US" dirty="0"/>
              <a:t>Set of terminals</a:t>
            </a:r>
          </a:p>
          <a:p>
            <a:pPr lvl="1">
              <a:defRPr/>
            </a:pPr>
            <a:r>
              <a:rPr lang="en-US" dirty="0"/>
              <a:t>Set of production rules</a:t>
            </a:r>
          </a:p>
          <a:p>
            <a:pPr lvl="1">
              <a:defRPr/>
            </a:pPr>
            <a:r>
              <a:rPr lang="en-US" dirty="0"/>
              <a:t>Start symbol</a:t>
            </a:r>
          </a:p>
          <a:p>
            <a:pPr marL="457200" lvl="1" indent="0">
              <a:buFontTx/>
              <a:buNone/>
              <a:defRPr/>
            </a:pPr>
            <a:endParaRPr lang="en-US" i="1" dirty="0"/>
          </a:p>
          <a:p>
            <a:pPr marL="457200" lvl="1" indent="0">
              <a:buFontTx/>
              <a:buNone/>
              <a:defRPr/>
            </a:pPr>
            <a:r>
              <a:rPr lang="en-US" i="1" dirty="0"/>
              <a:t>Non Terminals: E, Op</a:t>
            </a:r>
          </a:p>
          <a:p>
            <a:pPr marL="457200" lvl="1" indent="0">
              <a:buFontTx/>
              <a:buNone/>
              <a:defRPr/>
            </a:pPr>
            <a:r>
              <a:rPr lang="en-US" i="1" dirty="0"/>
              <a:t>Terminals: </a:t>
            </a:r>
            <a:r>
              <a:rPr lang="en-US" i="1" dirty="0" err="1"/>
              <a:t>int</a:t>
            </a:r>
            <a:r>
              <a:rPr lang="en-US" i="1" dirty="0"/>
              <a:t>, (, ), +, -, *, /</a:t>
            </a:r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DCD0FC2F-6949-F8EA-C426-DFC8EB52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181FB-44AA-124D-BCF1-822968FB8D57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800"/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72435155-8BD9-30E9-1FD3-C756A8817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81200"/>
            <a:ext cx="27432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96D1C03-3237-D1A0-8CDF-127A4BA24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Expression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21964622-EE2C-D144-4AD6-F3CA3F5924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0035" y="990600"/>
            <a:ext cx="9372600" cy="5486400"/>
          </a:xfrm>
        </p:spPr>
        <p:txBody>
          <a:bodyPr/>
          <a:lstStyle/>
          <a:p>
            <a:r>
              <a:rPr lang="en-IN" altLang="en-US" dirty="0"/>
              <a:t>Suppose we want to describe all legal arithmetic expressions using addition, subtraction, multiplication, and division. </a:t>
            </a:r>
          </a:p>
          <a:p>
            <a:r>
              <a:rPr lang="en-US" altLang="en-US" dirty="0"/>
              <a:t>Here is one possible CFG: </a:t>
            </a:r>
          </a:p>
          <a:p>
            <a:r>
              <a:rPr lang="en-US" altLang="en-US" dirty="0"/>
              <a:t>Input String is: </a:t>
            </a:r>
            <a:r>
              <a:rPr lang="en-US" altLang="en-US" i="1" dirty="0">
                <a:solidFill>
                  <a:schemeClr val="accent2"/>
                </a:solidFill>
              </a:rPr>
              <a:t>int * (int + int)</a:t>
            </a:r>
          </a:p>
          <a:p>
            <a:endParaRPr lang="en-US" altLang="en-US" dirty="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098E4191-C18D-EC07-6F3A-381DA357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AF2093-2E6B-4940-A21F-1302A71F52A6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800"/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E72B336B-FE3E-3121-7E49-F44506C93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2705100"/>
            <a:ext cx="89439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A9A23F96-A128-FEEC-6315-C86FEC1F2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 for Programing Languages</a:t>
            </a:r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F39F586F-5337-BC0A-0672-1696761A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348C84-E8BB-6C43-BD8B-82A604F4195A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800"/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E39E03AD-1111-5B94-B332-D93FD3FC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6781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94C3CA39-9CDE-901E-0B81-7D937DFC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4229F1-13DD-1244-B05E-C0CA3579C6F0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8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14DB08-3872-FB15-24C7-5BD3BB5B9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025" y="-15875"/>
            <a:ext cx="9372600" cy="914400"/>
          </a:xfrm>
        </p:spPr>
        <p:txBody>
          <a:bodyPr/>
          <a:lstStyle/>
          <a:p>
            <a:r>
              <a:rPr lang="en-US" altLang="en-US"/>
              <a:t>Derivations: sequence of steps to derive a string</a:t>
            </a:r>
          </a:p>
        </p:txBody>
      </p:sp>
      <p:sp>
        <p:nvSpPr>
          <p:cNvPr id="23555" name="Text Box 7">
            <a:extLst>
              <a:ext uri="{FF2B5EF4-FFF2-40B4-BE49-F238E27FC236}">
                <a16:creationId xmlns:a16="http://schemas.microsoft.com/office/drawing/2014/main" id="{D9F61266-EAFE-72A8-6742-1C47A9C13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58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/>
              <a:t>+</a:t>
            </a:r>
          </a:p>
        </p:txBody>
      </p:sp>
      <p:pic>
        <p:nvPicPr>
          <p:cNvPr id="23556" name="Content Placeholder 2">
            <a:extLst>
              <a:ext uri="{FF2B5EF4-FFF2-40B4-BE49-F238E27FC236}">
                <a16:creationId xmlns:a16="http://schemas.microsoft.com/office/drawing/2014/main" id="{2DB79B04-3387-FD7E-F8A2-1311DF149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898525"/>
            <a:ext cx="5486400" cy="59594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2175</Words>
  <Application>Microsoft Macintosh PowerPoint</Application>
  <PresentationFormat>A4 Paper (210x297 mm)</PresentationFormat>
  <Paragraphs>387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Times New Roman</vt:lpstr>
      <vt:lpstr>Arial</vt:lpstr>
      <vt:lpstr>Symbol</vt:lpstr>
      <vt:lpstr>Wingdings</vt:lpstr>
      <vt:lpstr>Courier New</vt:lpstr>
      <vt:lpstr>Default Design</vt:lpstr>
      <vt:lpstr>Parser</vt:lpstr>
      <vt:lpstr>Syntax Analysis</vt:lpstr>
      <vt:lpstr>Formal Language</vt:lpstr>
      <vt:lpstr>The limit of Regular Language</vt:lpstr>
      <vt:lpstr>A context-free grammar </vt:lpstr>
      <vt:lpstr>Formal Definition of CFG</vt:lpstr>
      <vt:lpstr>Arithmetic Expression</vt:lpstr>
      <vt:lpstr>CFG for Programing Languages</vt:lpstr>
      <vt:lpstr>Derivations: sequence of steps to derive a string</vt:lpstr>
      <vt:lpstr>Leftmost Derivations and Right most Derivations</vt:lpstr>
      <vt:lpstr>Leftmost Derivation</vt:lpstr>
      <vt:lpstr>Parse Tree</vt:lpstr>
      <vt:lpstr>Ambiguity</vt:lpstr>
      <vt:lpstr>Ambiguity (cont.)</vt:lpstr>
      <vt:lpstr>Ambiguity (cont.)</vt:lpstr>
      <vt:lpstr>Ambiguity (cont.)</vt:lpstr>
      <vt:lpstr>The ambiguity</vt:lpstr>
      <vt:lpstr>Precedence Declarations</vt:lpstr>
      <vt:lpstr>Abstract Syntax Trees (ASTs)</vt:lpstr>
      <vt:lpstr>How to build an AST?</vt:lpstr>
      <vt:lpstr>Summary</vt:lpstr>
      <vt:lpstr>Parsers</vt:lpstr>
      <vt:lpstr>Top Down Parser</vt:lpstr>
      <vt:lpstr>Challenges in Top-Down Parsing</vt:lpstr>
      <vt:lpstr>Parsing as a Search</vt:lpstr>
      <vt:lpstr>Parsing as a search</vt:lpstr>
      <vt:lpstr>Top Down Approach</vt:lpstr>
      <vt:lpstr>BFS Example:</vt:lpstr>
      <vt:lpstr>BFS is Slow</vt:lpstr>
      <vt:lpstr>Reducing Wasted Effort</vt:lpstr>
      <vt:lpstr>Reducing the Branching Factor</vt:lpstr>
      <vt:lpstr>Leftmost Derivations</vt:lpstr>
      <vt:lpstr>Leftmost derivation example:</vt:lpstr>
      <vt:lpstr>Leftmost BFS</vt:lpstr>
      <vt:lpstr>Leftmost DFS</vt:lpstr>
      <vt:lpstr>Example:</vt:lpstr>
      <vt:lpstr>Problems with Leftmost DFS</vt:lpstr>
      <vt:lpstr>Summary of Leftmost BFS / DFS</vt:lpstr>
      <vt:lpstr>Tradeoffs in Prediction</vt:lpstr>
      <vt:lpstr>Lookahead Symbols </vt:lpstr>
      <vt:lpstr>Predictive Parsing</vt:lpstr>
      <vt:lpstr>Implementing Predictive Parsing</vt:lpstr>
      <vt:lpstr>Predictive Parsing</vt:lpstr>
      <vt:lpstr>Code for Recursive Descent Parser (RDP)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Compiler Design</dc:title>
  <dc:creator>Ilyas Cicekli</dc:creator>
  <cp:lastModifiedBy>Tejal Upadhyay</cp:lastModifiedBy>
  <cp:revision>246</cp:revision>
  <cp:lastPrinted>1999-09-09T03:15:50Z</cp:lastPrinted>
  <dcterms:created xsi:type="dcterms:W3CDTF">1999-01-20T19:57:44Z</dcterms:created>
  <dcterms:modified xsi:type="dcterms:W3CDTF">2023-07-21T08:44:03Z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