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303" r:id="rId2"/>
    <p:sldId id="315" r:id="rId3"/>
    <p:sldId id="316" r:id="rId4"/>
    <p:sldId id="317" r:id="rId5"/>
    <p:sldId id="319" r:id="rId6"/>
    <p:sldId id="343" r:id="rId7"/>
    <p:sldId id="318" r:id="rId8"/>
    <p:sldId id="320" r:id="rId9"/>
    <p:sldId id="344" r:id="rId10"/>
    <p:sldId id="345" r:id="rId11"/>
    <p:sldId id="346" r:id="rId12"/>
    <p:sldId id="321" r:id="rId13"/>
    <p:sldId id="347" r:id="rId14"/>
    <p:sldId id="348" r:id="rId15"/>
    <p:sldId id="322" r:id="rId16"/>
    <p:sldId id="323" r:id="rId17"/>
    <p:sldId id="349" r:id="rId18"/>
    <p:sldId id="350" r:id="rId19"/>
    <p:sldId id="356" r:id="rId20"/>
    <p:sldId id="357" r:id="rId21"/>
    <p:sldId id="361" r:id="rId22"/>
    <p:sldId id="362" r:id="rId23"/>
    <p:sldId id="358" r:id="rId24"/>
    <p:sldId id="359" r:id="rId25"/>
    <p:sldId id="360" r:id="rId26"/>
    <p:sldId id="363" r:id="rId27"/>
    <p:sldId id="324" r:id="rId28"/>
    <p:sldId id="325" r:id="rId29"/>
    <p:sldId id="326" r:id="rId30"/>
    <p:sldId id="351" r:id="rId31"/>
    <p:sldId id="327" r:id="rId32"/>
    <p:sldId id="328" r:id="rId33"/>
    <p:sldId id="329" r:id="rId34"/>
    <p:sldId id="352" r:id="rId35"/>
    <p:sldId id="330" r:id="rId36"/>
    <p:sldId id="331" r:id="rId37"/>
    <p:sldId id="332" r:id="rId38"/>
    <p:sldId id="354" r:id="rId39"/>
    <p:sldId id="355" r:id="rId40"/>
    <p:sldId id="353" r:id="rId41"/>
    <p:sldId id="364" r:id="rId42"/>
    <p:sldId id="333" r:id="rId43"/>
    <p:sldId id="365" r:id="rId44"/>
    <p:sldId id="366" r:id="rId45"/>
    <p:sldId id="367" r:id="rId46"/>
    <p:sldId id="368" r:id="rId47"/>
    <p:sldId id="369" r:id="rId48"/>
    <p:sldId id="376" r:id="rId49"/>
    <p:sldId id="334" r:id="rId50"/>
    <p:sldId id="370" r:id="rId51"/>
    <p:sldId id="371" r:id="rId52"/>
    <p:sldId id="372" r:id="rId53"/>
    <p:sldId id="335" r:id="rId54"/>
    <p:sldId id="373" r:id="rId55"/>
    <p:sldId id="374" r:id="rId56"/>
    <p:sldId id="336" r:id="rId57"/>
    <p:sldId id="337" r:id="rId58"/>
    <p:sldId id="338" r:id="rId59"/>
    <p:sldId id="339" r:id="rId60"/>
    <p:sldId id="340" r:id="rId61"/>
    <p:sldId id="377" r:id="rId62"/>
    <p:sldId id="341" r:id="rId63"/>
    <p:sldId id="378" r:id="rId64"/>
    <p:sldId id="342" r:id="rId65"/>
    <p:sldId id="383" r:id="rId66"/>
    <p:sldId id="384" r:id="rId67"/>
    <p:sldId id="385" r:id="rId68"/>
    <p:sldId id="386" r:id="rId69"/>
    <p:sldId id="379" r:id="rId70"/>
    <p:sldId id="387" r:id="rId71"/>
  </p:sldIdLst>
  <p:sldSz cx="9144000" cy="5715000" type="screen16x10"/>
  <p:notesSz cx="6858000" cy="9144000"/>
  <p:defaultTextStyle>
    <a:defPPr>
      <a:defRPr lang="en-US"/>
    </a:defPPr>
    <a:lvl1pPr marL="0" algn="l" defTabSz="914243" rtl="0" eaLnBrk="1" latinLnBrk="0" hangingPunct="1">
      <a:defRPr sz="1800" kern="1200">
        <a:solidFill>
          <a:schemeClr val="tx1"/>
        </a:solidFill>
        <a:latin typeface="+mn-lt"/>
        <a:ea typeface="+mn-ea"/>
        <a:cs typeface="+mn-cs"/>
      </a:defRPr>
    </a:lvl1pPr>
    <a:lvl2pPr marL="457121" algn="l" defTabSz="914243" rtl="0" eaLnBrk="1" latinLnBrk="0" hangingPunct="1">
      <a:defRPr sz="1800" kern="1200">
        <a:solidFill>
          <a:schemeClr val="tx1"/>
        </a:solidFill>
        <a:latin typeface="+mn-lt"/>
        <a:ea typeface="+mn-ea"/>
        <a:cs typeface="+mn-cs"/>
      </a:defRPr>
    </a:lvl2pPr>
    <a:lvl3pPr marL="914243" algn="l" defTabSz="914243" rtl="0" eaLnBrk="1" latinLnBrk="0" hangingPunct="1">
      <a:defRPr sz="1800" kern="1200">
        <a:solidFill>
          <a:schemeClr val="tx1"/>
        </a:solidFill>
        <a:latin typeface="+mn-lt"/>
        <a:ea typeface="+mn-ea"/>
        <a:cs typeface="+mn-cs"/>
      </a:defRPr>
    </a:lvl3pPr>
    <a:lvl4pPr marL="1371364" algn="l" defTabSz="914243" rtl="0" eaLnBrk="1" latinLnBrk="0" hangingPunct="1">
      <a:defRPr sz="1800" kern="1200">
        <a:solidFill>
          <a:schemeClr val="tx1"/>
        </a:solidFill>
        <a:latin typeface="+mn-lt"/>
        <a:ea typeface="+mn-ea"/>
        <a:cs typeface="+mn-cs"/>
      </a:defRPr>
    </a:lvl4pPr>
    <a:lvl5pPr marL="1828485" algn="l" defTabSz="914243" rtl="0" eaLnBrk="1" latinLnBrk="0" hangingPunct="1">
      <a:defRPr sz="1800" kern="1200">
        <a:solidFill>
          <a:schemeClr val="tx1"/>
        </a:solidFill>
        <a:latin typeface="+mn-lt"/>
        <a:ea typeface="+mn-ea"/>
        <a:cs typeface="+mn-cs"/>
      </a:defRPr>
    </a:lvl5pPr>
    <a:lvl6pPr marL="2285607" algn="l" defTabSz="914243" rtl="0" eaLnBrk="1" latinLnBrk="0" hangingPunct="1">
      <a:defRPr sz="1800" kern="1200">
        <a:solidFill>
          <a:schemeClr val="tx1"/>
        </a:solidFill>
        <a:latin typeface="+mn-lt"/>
        <a:ea typeface="+mn-ea"/>
        <a:cs typeface="+mn-cs"/>
      </a:defRPr>
    </a:lvl6pPr>
    <a:lvl7pPr marL="2742729" algn="l" defTabSz="914243" rtl="0" eaLnBrk="1" latinLnBrk="0" hangingPunct="1">
      <a:defRPr sz="1800" kern="1200">
        <a:solidFill>
          <a:schemeClr val="tx1"/>
        </a:solidFill>
        <a:latin typeface="+mn-lt"/>
        <a:ea typeface="+mn-ea"/>
        <a:cs typeface="+mn-cs"/>
      </a:defRPr>
    </a:lvl7pPr>
    <a:lvl8pPr marL="3199851" algn="l" defTabSz="914243" rtl="0" eaLnBrk="1" latinLnBrk="0" hangingPunct="1">
      <a:defRPr sz="1800" kern="1200">
        <a:solidFill>
          <a:schemeClr val="tx1"/>
        </a:solidFill>
        <a:latin typeface="+mn-lt"/>
        <a:ea typeface="+mn-ea"/>
        <a:cs typeface="+mn-cs"/>
      </a:defRPr>
    </a:lvl8pPr>
    <a:lvl9pPr marL="3656972" algn="l" defTabSz="91424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74" autoAdjust="0"/>
    <p:restoredTop sz="94434" autoAdjust="0"/>
  </p:normalViewPr>
  <p:slideViewPr>
    <p:cSldViewPr>
      <p:cViewPr varScale="1">
        <p:scale>
          <a:sx n="79" d="100"/>
          <a:sy n="79" d="100"/>
        </p:scale>
        <p:origin x="780" y="90"/>
      </p:cViewPr>
      <p:guideLst>
        <p:guide orient="horz" pos="1801"/>
        <p:guide pos="2880"/>
      </p:guideLst>
    </p:cSldViewPr>
  </p:slideViewPr>
  <p:outlineViewPr>
    <p:cViewPr>
      <p:scale>
        <a:sx n="33" d="100"/>
        <a:sy n="33" d="100"/>
      </p:scale>
      <p:origin x="0" y="-5985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slide" Target="slides/slide7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6"/>
            <a:ext cx="7772401" cy="1225021"/>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1" y="3238500"/>
            <a:ext cx="6400800" cy="1460500"/>
          </a:xfrm>
        </p:spPr>
        <p:txBody>
          <a:bodyPr/>
          <a:lstStyle>
            <a:lvl1pPr marL="0" indent="0" algn="ctr">
              <a:buNone/>
              <a:defRPr>
                <a:solidFill>
                  <a:schemeClr val="tx1">
                    <a:tint val="75000"/>
                  </a:schemeClr>
                </a:solidFill>
              </a:defRPr>
            </a:lvl1pPr>
            <a:lvl2pPr marL="457121" indent="0" algn="ctr">
              <a:buNone/>
              <a:defRPr>
                <a:solidFill>
                  <a:schemeClr val="tx1">
                    <a:tint val="75000"/>
                  </a:schemeClr>
                </a:solidFill>
              </a:defRPr>
            </a:lvl2pPr>
            <a:lvl3pPr marL="914243" indent="0" algn="ctr">
              <a:buNone/>
              <a:defRPr>
                <a:solidFill>
                  <a:schemeClr val="tx1">
                    <a:tint val="75000"/>
                  </a:schemeClr>
                </a:solidFill>
              </a:defRPr>
            </a:lvl3pPr>
            <a:lvl4pPr marL="1371364" indent="0" algn="ctr">
              <a:buNone/>
              <a:defRPr>
                <a:solidFill>
                  <a:schemeClr val="tx1">
                    <a:tint val="75000"/>
                  </a:schemeClr>
                </a:solidFill>
              </a:defRPr>
            </a:lvl4pPr>
            <a:lvl5pPr marL="1828485" indent="0" algn="ctr">
              <a:buNone/>
              <a:defRPr>
                <a:solidFill>
                  <a:schemeClr val="tx1">
                    <a:tint val="75000"/>
                  </a:schemeClr>
                </a:solidFill>
              </a:defRPr>
            </a:lvl5pPr>
            <a:lvl6pPr marL="2285607" indent="0" algn="ctr">
              <a:buNone/>
              <a:defRPr>
                <a:solidFill>
                  <a:schemeClr val="tx1">
                    <a:tint val="75000"/>
                  </a:schemeClr>
                </a:solidFill>
              </a:defRPr>
            </a:lvl6pPr>
            <a:lvl7pPr marL="2742729" indent="0" algn="ctr">
              <a:buNone/>
              <a:defRPr>
                <a:solidFill>
                  <a:schemeClr val="tx1">
                    <a:tint val="75000"/>
                  </a:schemeClr>
                </a:solidFill>
              </a:defRPr>
            </a:lvl7pPr>
            <a:lvl8pPr marL="3199851" indent="0" algn="ctr">
              <a:buNone/>
              <a:defRPr>
                <a:solidFill>
                  <a:schemeClr val="tx1">
                    <a:tint val="75000"/>
                  </a:schemeClr>
                </a:solidFill>
              </a:defRPr>
            </a:lvl8pPr>
            <a:lvl9pPr marL="365697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F2D6AE-83E3-4D52-A2BC-C3194E688F37}" type="datetimeFigureOut">
              <a:rPr lang="en-US" smtClean="0"/>
              <a:pPr/>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09AD1-7B30-41D8-BECB-46965389C95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F2D6AE-83E3-4D52-A2BC-C3194E688F37}" type="datetimeFigureOut">
              <a:rPr lang="en-US" smtClean="0"/>
              <a:pPr/>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09AD1-7B30-41D8-BECB-46965389C95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28868"/>
            <a:ext cx="2057400" cy="487627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1" y="228868"/>
            <a:ext cx="6019799"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F2D6AE-83E3-4D52-A2BC-C3194E688F37}" type="datetimeFigureOut">
              <a:rPr lang="en-US" smtClean="0"/>
              <a:pPr/>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09AD1-7B30-41D8-BECB-46965389C95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F2D6AE-83E3-4D52-A2BC-C3194E688F37}" type="datetimeFigureOut">
              <a:rPr lang="en-US" smtClean="0"/>
              <a:pPr/>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09AD1-7B30-41D8-BECB-46965389C95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2" y="3672418"/>
            <a:ext cx="7772401" cy="113506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2" y="2422262"/>
            <a:ext cx="7772401" cy="1250155"/>
          </a:xfrm>
        </p:spPr>
        <p:txBody>
          <a:bodyPr anchor="b"/>
          <a:lstStyle>
            <a:lvl1pPr marL="0" indent="0">
              <a:buNone/>
              <a:defRPr sz="2000">
                <a:solidFill>
                  <a:schemeClr val="tx1">
                    <a:tint val="75000"/>
                  </a:schemeClr>
                </a:solidFill>
              </a:defRPr>
            </a:lvl1pPr>
            <a:lvl2pPr marL="457121" indent="0">
              <a:buNone/>
              <a:defRPr sz="1800">
                <a:solidFill>
                  <a:schemeClr val="tx1">
                    <a:tint val="75000"/>
                  </a:schemeClr>
                </a:solidFill>
              </a:defRPr>
            </a:lvl2pPr>
            <a:lvl3pPr marL="914243" indent="0">
              <a:buNone/>
              <a:defRPr sz="1500">
                <a:solidFill>
                  <a:schemeClr val="tx1">
                    <a:tint val="75000"/>
                  </a:schemeClr>
                </a:solidFill>
              </a:defRPr>
            </a:lvl3pPr>
            <a:lvl4pPr marL="1371364" indent="0">
              <a:buNone/>
              <a:defRPr sz="1400">
                <a:solidFill>
                  <a:schemeClr val="tx1">
                    <a:tint val="75000"/>
                  </a:schemeClr>
                </a:solidFill>
              </a:defRPr>
            </a:lvl4pPr>
            <a:lvl5pPr marL="1828485" indent="0">
              <a:buNone/>
              <a:defRPr sz="1400">
                <a:solidFill>
                  <a:schemeClr val="tx1">
                    <a:tint val="75000"/>
                  </a:schemeClr>
                </a:solidFill>
              </a:defRPr>
            </a:lvl5pPr>
            <a:lvl6pPr marL="2285607" indent="0">
              <a:buNone/>
              <a:defRPr sz="1400">
                <a:solidFill>
                  <a:schemeClr val="tx1">
                    <a:tint val="75000"/>
                  </a:schemeClr>
                </a:solidFill>
              </a:defRPr>
            </a:lvl6pPr>
            <a:lvl7pPr marL="2742729" indent="0">
              <a:buNone/>
              <a:defRPr sz="1400">
                <a:solidFill>
                  <a:schemeClr val="tx1">
                    <a:tint val="75000"/>
                  </a:schemeClr>
                </a:solidFill>
              </a:defRPr>
            </a:lvl7pPr>
            <a:lvl8pPr marL="3199851" indent="0">
              <a:buNone/>
              <a:defRPr sz="1400">
                <a:solidFill>
                  <a:schemeClr val="tx1">
                    <a:tint val="75000"/>
                  </a:schemeClr>
                </a:solidFill>
              </a:defRPr>
            </a:lvl8pPr>
            <a:lvl9pPr marL="3656972"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F2D6AE-83E3-4D52-A2BC-C3194E688F37}" type="datetimeFigureOut">
              <a:rPr lang="en-US" smtClean="0"/>
              <a:pPr/>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09AD1-7B30-41D8-BECB-46965389C95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1" y="1333502"/>
            <a:ext cx="4038601" cy="3771636"/>
          </a:xfrm>
        </p:spPr>
        <p:txBody>
          <a:bodyPr/>
          <a:lstStyle>
            <a:lvl1pPr>
              <a:defRPr sz="27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1" y="1333502"/>
            <a:ext cx="4038601" cy="3771636"/>
          </a:xfrm>
        </p:spPr>
        <p:txBody>
          <a:bodyPr/>
          <a:lstStyle>
            <a:lvl1pPr>
              <a:defRPr sz="27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F2D6AE-83E3-4D52-A2BC-C3194E688F37}" type="datetimeFigureOut">
              <a:rPr lang="en-US" smtClean="0"/>
              <a:pPr/>
              <a:t>10/1/2018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209AD1-7B30-41D8-BECB-46965389C95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79261"/>
            <a:ext cx="4040188" cy="533136"/>
          </a:xfrm>
        </p:spPr>
        <p:txBody>
          <a:bodyPr anchor="b"/>
          <a:lstStyle>
            <a:lvl1pPr marL="0" indent="0">
              <a:buNone/>
              <a:defRPr sz="2400" b="1"/>
            </a:lvl1pPr>
            <a:lvl2pPr marL="457121" indent="0">
              <a:buNone/>
              <a:defRPr sz="2000" b="1"/>
            </a:lvl2pPr>
            <a:lvl3pPr marL="914243" indent="0">
              <a:buNone/>
              <a:defRPr sz="1800" b="1"/>
            </a:lvl3pPr>
            <a:lvl4pPr marL="1371364" indent="0">
              <a:buNone/>
              <a:defRPr sz="1500" b="1"/>
            </a:lvl4pPr>
            <a:lvl5pPr marL="1828485" indent="0">
              <a:buNone/>
              <a:defRPr sz="1500" b="1"/>
            </a:lvl5pPr>
            <a:lvl6pPr marL="2285607" indent="0">
              <a:buNone/>
              <a:defRPr sz="1500" b="1"/>
            </a:lvl6pPr>
            <a:lvl7pPr marL="2742729" indent="0">
              <a:buNone/>
              <a:defRPr sz="1500" b="1"/>
            </a:lvl7pPr>
            <a:lvl8pPr marL="3199851" indent="0">
              <a:buNone/>
              <a:defRPr sz="1500" b="1"/>
            </a:lvl8pPr>
            <a:lvl9pPr marL="3656972"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457200" y="1812395"/>
            <a:ext cx="4040188" cy="3292740"/>
          </a:xfrm>
        </p:spPr>
        <p:txBody>
          <a:bodyPr/>
          <a:lstStyle>
            <a:lvl1pPr>
              <a:defRPr sz="2400"/>
            </a:lvl1pPr>
            <a:lvl2pPr>
              <a:defRPr sz="20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279261"/>
            <a:ext cx="4041775" cy="533136"/>
          </a:xfrm>
        </p:spPr>
        <p:txBody>
          <a:bodyPr anchor="b"/>
          <a:lstStyle>
            <a:lvl1pPr marL="0" indent="0">
              <a:buNone/>
              <a:defRPr sz="2400" b="1"/>
            </a:lvl1pPr>
            <a:lvl2pPr marL="457121" indent="0">
              <a:buNone/>
              <a:defRPr sz="2000" b="1"/>
            </a:lvl2pPr>
            <a:lvl3pPr marL="914243" indent="0">
              <a:buNone/>
              <a:defRPr sz="1800" b="1"/>
            </a:lvl3pPr>
            <a:lvl4pPr marL="1371364" indent="0">
              <a:buNone/>
              <a:defRPr sz="1500" b="1"/>
            </a:lvl4pPr>
            <a:lvl5pPr marL="1828485" indent="0">
              <a:buNone/>
              <a:defRPr sz="1500" b="1"/>
            </a:lvl5pPr>
            <a:lvl6pPr marL="2285607" indent="0">
              <a:buNone/>
              <a:defRPr sz="1500" b="1"/>
            </a:lvl6pPr>
            <a:lvl7pPr marL="2742729" indent="0">
              <a:buNone/>
              <a:defRPr sz="1500" b="1"/>
            </a:lvl7pPr>
            <a:lvl8pPr marL="3199851" indent="0">
              <a:buNone/>
              <a:defRPr sz="1500" b="1"/>
            </a:lvl8pPr>
            <a:lvl9pPr marL="3656972"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4645028" y="1812395"/>
            <a:ext cx="4041775" cy="3292740"/>
          </a:xfrm>
        </p:spPr>
        <p:txBody>
          <a:bodyPr/>
          <a:lstStyle>
            <a:lvl1pPr>
              <a:defRPr sz="2400"/>
            </a:lvl1pPr>
            <a:lvl2pPr>
              <a:defRPr sz="20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F2D6AE-83E3-4D52-A2BC-C3194E688F37}" type="datetimeFigureOut">
              <a:rPr lang="en-US" smtClean="0"/>
              <a:pPr/>
              <a:t>10/1/2018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209AD1-7B30-41D8-BECB-46965389C95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F2D6AE-83E3-4D52-A2BC-C3194E688F37}" type="datetimeFigureOut">
              <a:rPr lang="en-US" smtClean="0"/>
              <a:pPr/>
              <a:t>10/1/2018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209AD1-7B30-41D8-BECB-46965389C95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F2D6AE-83E3-4D52-A2BC-C3194E688F37}" type="datetimeFigureOut">
              <a:rPr lang="en-US" smtClean="0"/>
              <a:pPr/>
              <a:t>10/1/2018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209AD1-7B30-41D8-BECB-46965389C95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27542"/>
            <a:ext cx="3008313" cy="96837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27544"/>
            <a:ext cx="5111750" cy="4877595"/>
          </a:xfrm>
        </p:spPr>
        <p:txBody>
          <a:bodyPr/>
          <a:lstStyle>
            <a:lvl1pPr>
              <a:defRPr sz="3200"/>
            </a:lvl1pPr>
            <a:lvl2pPr>
              <a:defRPr sz="27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4" y="1195918"/>
            <a:ext cx="3008313" cy="3909219"/>
          </a:xfrm>
        </p:spPr>
        <p:txBody>
          <a:bodyPr/>
          <a:lstStyle>
            <a:lvl1pPr marL="0" indent="0">
              <a:buNone/>
              <a:defRPr sz="1400"/>
            </a:lvl1pPr>
            <a:lvl2pPr marL="457121" indent="0">
              <a:buNone/>
              <a:defRPr sz="1200"/>
            </a:lvl2pPr>
            <a:lvl3pPr marL="914243" indent="0">
              <a:buNone/>
              <a:defRPr sz="1100"/>
            </a:lvl3pPr>
            <a:lvl4pPr marL="1371364" indent="0">
              <a:buNone/>
              <a:defRPr sz="800"/>
            </a:lvl4pPr>
            <a:lvl5pPr marL="1828485" indent="0">
              <a:buNone/>
              <a:defRPr sz="800"/>
            </a:lvl5pPr>
            <a:lvl6pPr marL="2285607" indent="0">
              <a:buNone/>
              <a:defRPr sz="800"/>
            </a:lvl6pPr>
            <a:lvl7pPr marL="2742729" indent="0">
              <a:buNone/>
              <a:defRPr sz="800"/>
            </a:lvl7pPr>
            <a:lvl8pPr marL="3199851" indent="0">
              <a:buNone/>
              <a:defRPr sz="800"/>
            </a:lvl8pPr>
            <a:lvl9pPr marL="3656972"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F2D6AE-83E3-4D52-A2BC-C3194E688F37}" type="datetimeFigureOut">
              <a:rPr lang="en-US" smtClean="0"/>
              <a:pPr/>
              <a:t>10/1/2018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209AD1-7B30-41D8-BECB-46965389C95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000500"/>
            <a:ext cx="5486400" cy="47228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9" y="510646"/>
            <a:ext cx="5486400" cy="3429000"/>
          </a:xfrm>
        </p:spPr>
        <p:txBody>
          <a:bodyPr/>
          <a:lstStyle>
            <a:lvl1pPr marL="0" indent="0">
              <a:buNone/>
              <a:defRPr sz="3200"/>
            </a:lvl1pPr>
            <a:lvl2pPr marL="457121" indent="0">
              <a:buNone/>
              <a:defRPr sz="2700"/>
            </a:lvl2pPr>
            <a:lvl3pPr marL="914243" indent="0">
              <a:buNone/>
              <a:defRPr sz="2400"/>
            </a:lvl3pPr>
            <a:lvl4pPr marL="1371364" indent="0">
              <a:buNone/>
              <a:defRPr sz="2000"/>
            </a:lvl4pPr>
            <a:lvl5pPr marL="1828485" indent="0">
              <a:buNone/>
              <a:defRPr sz="2000"/>
            </a:lvl5pPr>
            <a:lvl6pPr marL="2285607" indent="0">
              <a:buNone/>
              <a:defRPr sz="2000"/>
            </a:lvl6pPr>
            <a:lvl7pPr marL="2742729" indent="0">
              <a:buNone/>
              <a:defRPr sz="2000"/>
            </a:lvl7pPr>
            <a:lvl8pPr marL="3199851" indent="0">
              <a:buNone/>
              <a:defRPr sz="2000"/>
            </a:lvl8pPr>
            <a:lvl9pPr marL="3656972" indent="0">
              <a:buNone/>
              <a:defRPr sz="2000"/>
            </a:lvl9pPr>
          </a:lstStyle>
          <a:p>
            <a:endParaRPr lang="en-US"/>
          </a:p>
        </p:txBody>
      </p:sp>
      <p:sp>
        <p:nvSpPr>
          <p:cNvPr id="4" name="Text Placeholder 3"/>
          <p:cNvSpPr>
            <a:spLocks noGrp="1"/>
          </p:cNvSpPr>
          <p:nvPr>
            <p:ph type="body" sz="half" idx="2"/>
          </p:nvPr>
        </p:nvSpPr>
        <p:spPr>
          <a:xfrm>
            <a:off x="1792289" y="4472784"/>
            <a:ext cx="5486400" cy="670719"/>
          </a:xfrm>
        </p:spPr>
        <p:txBody>
          <a:bodyPr/>
          <a:lstStyle>
            <a:lvl1pPr marL="0" indent="0">
              <a:buNone/>
              <a:defRPr sz="1400"/>
            </a:lvl1pPr>
            <a:lvl2pPr marL="457121" indent="0">
              <a:buNone/>
              <a:defRPr sz="1200"/>
            </a:lvl2pPr>
            <a:lvl3pPr marL="914243" indent="0">
              <a:buNone/>
              <a:defRPr sz="1100"/>
            </a:lvl3pPr>
            <a:lvl4pPr marL="1371364" indent="0">
              <a:buNone/>
              <a:defRPr sz="800"/>
            </a:lvl4pPr>
            <a:lvl5pPr marL="1828485" indent="0">
              <a:buNone/>
              <a:defRPr sz="800"/>
            </a:lvl5pPr>
            <a:lvl6pPr marL="2285607" indent="0">
              <a:buNone/>
              <a:defRPr sz="800"/>
            </a:lvl6pPr>
            <a:lvl7pPr marL="2742729" indent="0">
              <a:buNone/>
              <a:defRPr sz="800"/>
            </a:lvl7pPr>
            <a:lvl8pPr marL="3199851" indent="0">
              <a:buNone/>
              <a:defRPr sz="800"/>
            </a:lvl8pPr>
            <a:lvl9pPr marL="3656972"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F2D6AE-83E3-4D52-A2BC-C3194E688F37}" type="datetimeFigureOut">
              <a:rPr lang="en-US" smtClean="0"/>
              <a:pPr/>
              <a:t>10/1/2018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209AD1-7B30-41D8-BECB-46965389C95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1" y="228866"/>
            <a:ext cx="8229600" cy="952500"/>
          </a:xfrm>
          <a:prstGeom prst="rect">
            <a:avLst/>
          </a:prstGeom>
        </p:spPr>
        <p:txBody>
          <a:bodyPr vert="horz" lIns="91424" tIns="45713" rIns="91424" bIns="45713"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1" y="1333502"/>
            <a:ext cx="8229600" cy="3771636"/>
          </a:xfrm>
          <a:prstGeom prst="rect">
            <a:avLst/>
          </a:prstGeom>
        </p:spPr>
        <p:txBody>
          <a:bodyPr vert="horz" lIns="91424" tIns="45713" rIns="91424" bIns="4571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5296960"/>
            <a:ext cx="2133600" cy="304271"/>
          </a:xfrm>
          <a:prstGeom prst="rect">
            <a:avLst/>
          </a:prstGeom>
        </p:spPr>
        <p:txBody>
          <a:bodyPr vert="horz" lIns="91424" tIns="45713" rIns="91424" bIns="45713" rtlCol="0" anchor="ctr"/>
          <a:lstStyle>
            <a:lvl1pPr algn="l">
              <a:defRPr sz="1200">
                <a:solidFill>
                  <a:schemeClr val="tx1">
                    <a:tint val="75000"/>
                  </a:schemeClr>
                </a:solidFill>
              </a:defRPr>
            </a:lvl1pPr>
          </a:lstStyle>
          <a:p>
            <a:fld id="{4CF2D6AE-83E3-4D52-A2BC-C3194E688F37}" type="datetimeFigureOut">
              <a:rPr lang="en-US" smtClean="0"/>
              <a:pPr/>
              <a:t>10/1/2018</a:t>
            </a:fld>
            <a:endParaRPr lang="en-US"/>
          </a:p>
        </p:txBody>
      </p:sp>
      <p:sp>
        <p:nvSpPr>
          <p:cNvPr id="5" name="Footer Placeholder 4"/>
          <p:cNvSpPr>
            <a:spLocks noGrp="1"/>
          </p:cNvSpPr>
          <p:nvPr>
            <p:ph type="ftr" sz="quarter" idx="3"/>
          </p:nvPr>
        </p:nvSpPr>
        <p:spPr>
          <a:xfrm>
            <a:off x="3124201" y="5296960"/>
            <a:ext cx="2895600" cy="304271"/>
          </a:xfrm>
          <a:prstGeom prst="rect">
            <a:avLst/>
          </a:prstGeom>
        </p:spPr>
        <p:txBody>
          <a:bodyPr vert="horz" lIns="91424" tIns="45713" rIns="91424" bIns="45713"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5296960"/>
            <a:ext cx="2133600" cy="304271"/>
          </a:xfrm>
          <a:prstGeom prst="rect">
            <a:avLst/>
          </a:prstGeom>
        </p:spPr>
        <p:txBody>
          <a:bodyPr vert="horz" lIns="91424" tIns="45713" rIns="91424" bIns="45713" rtlCol="0" anchor="ctr"/>
          <a:lstStyle>
            <a:lvl1pPr algn="r">
              <a:defRPr sz="1200">
                <a:solidFill>
                  <a:schemeClr val="tx1">
                    <a:tint val="75000"/>
                  </a:schemeClr>
                </a:solidFill>
              </a:defRPr>
            </a:lvl1pPr>
          </a:lstStyle>
          <a:p>
            <a:fld id="{FB209AD1-7B30-41D8-BECB-46965389C95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243" rtl="0" eaLnBrk="1" latinLnBrk="0" hangingPunct="1">
        <a:spcBef>
          <a:spcPct val="0"/>
        </a:spcBef>
        <a:buNone/>
        <a:defRPr sz="4400" kern="1200">
          <a:solidFill>
            <a:schemeClr val="tx1"/>
          </a:solidFill>
          <a:latin typeface="+mj-lt"/>
          <a:ea typeface="+mj-ea"/>
          <a:cs typeface="+mj-cs"/>
        </a:defRPr>
      </a:lvl1pPr>
    </p:titleStyle>
    <p:bodyStyle>
      <a:lvl1pPr marL="342841" indent="-342841" algn="l" defTabSz="914243"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23" indent="-285701" algn="l" defTabSz="914243"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142803" indent="-228560" algn="l" defTabSz="914243"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925" indent="-228560" algn="l" defTabSz="914243"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046" indent="-228560" algn="l" defTabSz="914243"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167" indent="-228560" algn="l" defTabSz="91424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89" indent="-228560" algn="l" defTabSz="91424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410" indent="-228560" algn="l" defTabSz="91424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532" indent="-228560" algn="l" defTabSz="91424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43" rtl="0" eaLnBrk="1" latinLnBrk="0" hangingPunct="1">
        <a:defRPr sz="1800" kern="1200">
          <a:solidFill>
            <a:schemeClr val="tx1"/>
          </a:solidFill>
          <a:latin typeface="+mn-lt"/>
          <a:ea typeface="+mn-ea"/>
          <a:cs typeface="+mn-cs"/>
        </a:defRPr>
      </a:lvl1pPr>
      <a:lvl2pPr marL="457121" algn="l" defTabSz="914243" rtl="0" eaLnBrk="1" latinLnBrk="0" hangingPunct="1">
        <a:defRPr sz="1800" kern="1200">
          <a:solidFill>
            <a:schemeClr val="tx1"/>
          </a:solidFill>
          <a:latin typeface="+mn-lt"/>
          <a:ea typeface="+mn-ea"/>
          <a:cs typeface="+mn-cs"/>
        </a:defRPr>
      </a:lvl2pPr>
      <a:lvl3pPr marL="914243" algn="l" defTabSz="914243" rtl="0" eaLnBrk="1" latinLnBrk="0" hangingPunct="1">
        <a:defRPr sz="1800" kern="1200">
          <a:solidFill>
            <a:schemeClr val="tx1"/>
          </a:solidFill>
          <a:latin typeface="+mn-lt"/>
          <a:ea typeface="+mn-ea"/>
          <a:cs typeface="+mn-cs"/>
        </a:defRPr>
      </a:lvl3pPr>
      <a:lvl4pPr marL="1371364" algn="l" defTabSz="914243" rtl="0" eaLnBrk="1" latinLnBrk="0" hangingPunct="1">
        <a:defRPr sz="1800" kern="1200">
          <a:solidFill>
            <a:schemeClr val="tx1"/>
          </a:solidFill>
          <a:latin typeface="+mn-lt"/>
          <a:ea typeface="+mn-ea"/>
          <a:cs typeface="+mn-cs"/>
        </a:defRPr>
      </a:lvl4pPr>
      <a:lvl5pPr marL="1828485" algn="l" defTabSz="914243" rtl="0" eaLnBrk="1" latinLnBrk="0" hangingPunct="1">
        <a:defRPr sz="1800" kern="1200">
          <a:solidFill>
            <a:schemeClr val="tx1"/>
          </a:solidFill>
          <a:latin typeface="+mn-lt"/>
          <a:ea typeface="+mn-ea"/>
          <a:cs typeface="+mn-cs"/>
        </a:defRPr>
      </a:lvl5pPr>
      <a:lvl6pPr marL="2285607" algn="l" defTabSz="914243" rtl="0" eaLnBrk="1" latinLnBrk="0" hangingPunct="1">
        <a:defRPr sz="1800" kern="1200">
          <a:solidFill>
            <a:schemeClr val="tx1"/>
          </a:solidFill>
          <a:latin typeface="+mn-lt"/>
          <a:ea typeface="+mn-ea"/>
          <a:cs typeface="+mn-cs"/>
        </a:defRPr>
      </a:lvl6pPr>
      <a:lvl7pPr marL="2742729" algn="l" defTabSz="914243" rtl="0" eaLnBrk="1" latinLnBrk="0" hangingPunct="1">
        <a:defRPr sz="1800" kern="1200">
          <a:solidFill>
            <a:schemeClr val="tx1"/>
          </a:solidFill>
          <a:latin typeface="+mn-lt"/>
          <a:ea typeface="+mn-ea"/>
          <a:cs typeface="+mn-cs"/>
        </a:defRPr>
      </a:lvl7pPr>
      <a:lvl8pPr marL="3199851" algn="l" defTabSz="914243" rtl="0" eaLnBrk="1" latinLnBrk="0" hangingPunct="1">
        <a:defRPr sz="1800" kern="1200">
          <a:solidFill>
            <a:schemeClr val="tx1"/>
          </a:solidFill>
          <a:latin typeface="+mn-lt"/>
          <a:ea typeface="+mn-ea"/>
          <a:cs typeface="+mn-cs"/>
        </a:defRPr>
      </a:lvl8pPr>
      <a:lvl9pPr marL="3656972" algn="l" defTabSz="91424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dirty="0" smtClean="0"/>
              <a:t>TRAFFIC SAFETY</a:t>
            </a:r>
            <a:endParaRPr lang="en-US" sz="3200" b="1" dirty="0"/>
          </a:p>
        </p:txBody>
      </p:sp>
      <p:sp>
        <p:nvSpPr>
          <p:cNvPr id="5" name="Content Placeholder 4"/>
          <p:cNvSpPr>
            <a:spLocks noGrp="1"/>
          </p:cNvSpPr>
          <p:nvPr>
            <p:ph idx="1"/>
          </p:nvPr>
        </p:nvSpPr>
        <p:spPr/>
        <p:txBody>
          <a:bodyPr>
            <a:normAutofit/>
          </a:bodyPr>
          <a:lstStyle/>
          <a:p>
            <a:pPr marL="0" indent="0">
              <a:buNone/>
            </a:pPr>
            <a:r>
              <a:rPr lang="en-US" sz="2500" dirty="0" smtClean="0"/>
              <a:t>What is traffic safety ? and </a:t>
            </a:r>
          </a:p>
          <a:p>
            <a:pPr marL="0" indent="0">
              <a:buNone/>
            </a:pPr>
            <a:r>
              <a:rPr lang="en-US" sz="2500" dirty="0" smtClean="0"/>
              <a:t>What are its objectives ?</a:t>
            </a:r>
          </a:p>
          <a:p>
            <a:pPr marL="0" indent="0">
              <a:buNone/>
            </a:pPr>
            <a:endParaRPr lang="en-US" sz="25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190500"/>
            <a:ext cx="8229600" cy="952500"/>
          </a:xfrm>
        </p:spPr>
        <p:txBody>
          <a:bodyPr>
            <a:normAutofit fontScale="90000"/>
          </a:bodyPr>
          <a:lstStyle/>
          <a:p>
            <a:r>
              <a:rPr lang="en-US" sz="3200" b="1" dirty="0"/>
              <a:t>Causes of road accidents: </a:t>
            </a:r>
            <a:br>
              <a:rPr lang="en-US" sz="3200" b="1" dirty="0"/>
            </a:br>
            <a:r>
              <a:rPr lang="en-US" sz="2700" b="1" dirty="0"/>
              <a:t>The </a:t>
            </a:r>
            <a:r>
              <a:rPr lang="en-US" sz="2700" b="1" dirty="0" smtClean="0"/>
              <a:t>Road User – The Driver</a:t>
            </a:r>
            <a:endParaRPr lang="en-US" sz="3200" b="1" dirty="0"/>
          </a:p>
        </p:txBody>
      </p:sp>
      <p:sp>
        <p:nvSpPr>
          <p:cNvPr id="5" name="Content Placeholder 4"/>
          <p:cNvSpPr>
            <a:spLocks noGrp="1"/>
          </p:cNvSpPr>
          <p:nvPr>
            <p:ph idx="1"/>
          </p:nvPr>
        </p:nvSpPr>
        <p:spPr>
          <a:xfrm>
            <a:off x="457201" y="1143000"/>
            <a:ext cx="8229600" cy="4076700"/>
          </a:xfrm>
        </p:spPr>
        <p:txBody>
          <a:bodyPr>
            <a:normAutofit/>
          </a:bodyPr>
          <a:lstStyle/>
          <a:p>
            <a:pPr algn="just"/>
            <a:r>
              <a:rPr lang="en-US" sz="2300" dirty="0" smtClean="0"/>
              <a:t>The driver is the key factor in the causation of accidents</a:t>
            </a:r>
          </a:p>
          <a:p>
            <a:pPr algn="just"/>
            <a:r>
              <a:rPr lang="en-US" sz="2300" dirty="0" smtClean="0"/>
              <a:t>He drives it, steers it, accelerate and decelerate, stops it. </a:t>
            </a:r>
          </a:p>
          <a:p>
            <a:pPr algn="just"/>
            <a:r>
              <a:rPr lang="en-US" sz="2300" dirty="0" smtClean="0"/>
              <a:t>Driver behavior study offers very deep insights into the cause of accidents and provides valuable guidance for avoidance of accidents. </a:t>
            </a:r>
          </a:p>
          <a:p>
            <a:pPr algn="just"/>
            <a:r>
              <a:rPr lang="en-US" sz="2300" dirty="0" smtClean="0"/>
              <a:t>His behavior influences and controls the vehicle while his behavior itself is controlled by his personality, training and attitudes. </a:t>
            </a:r>
          </a:p>
        </p:txBody>
      </p:sp>
    </p:spTree>
    <p:extLst>
      <p:ext uri="{BB962C8B-B14F-4D97-AF65-F5344CB8AC3E}">
        <p14:creationId xmlns:p14="http://schemas.microsoft.com/office/powerpoint/2010/main" val="39968292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190500"/>
            <a:ext cx="8229600" cy="952500"/>
          </a:xfrm>
        </p:spPr>
        <p:txBody>
          <a:bodyPr>
            <a:normAutofit fontScale="90000"/>
          </a:bodyPr>
          <a:lstStyle/>
          <a:p>
            <a:r>
              <a:rPr lang="en-US" sz="3200" b="1" dirty="0"/>
              <a:t>Causes of road accidents: </a:t>
            </a:r>
            <a:br>
              <a:rPr lang="en-US" sz="3200" b="1" dirty="0"/>
            </a:br>
            <a:r>
              <a:rPr lang="en-US" sz="2700" b="1" dirty="0"/>
              <a:t>The </a:t>
            </a:r>
            <a:r>
              <a:rPr lang="en-US" sz="2700" b="1" dirty="0" smtClean="0"/>
              <a:t>Road User – The Driver</a:t>
            </a:r>
            <a:endParaRPr lang="en-US" sz="3200" b="1" dirty="0"/>
          </a:p>
        </p:txBody>
      </p:sp>
      <p:sp>
        <p:nvSpPr>
          <p:cNvPr id="5" name="Content Placeholder 4"/>
          <p:cNvSpPr>
            <a:spLocks noGrp="1"/>
          </p:cNvSpPr>
          <p:nvPr>
            <p:ph idx="1"/>
          </p:nvPr>
        </p:nvSpPr>
        <p:spPr>
          <a:xfrm>
            <a:off x="457201" y="1143000"/>
            <a:ext cx="8229600" cy="4076700"/>
          </a:xfrm>
        </p:spPr>
        <p:txBody>
          <a:bodyPr>
            <a:normAutofit/>
          </a:bodyPr>
          <a:lstStyle/>
          <a:p>
            <a:pPr algn="just"/>
            <a:r>
              <a:rPr lang="en-US" sz="2300" dirty="0" smtClean="0"/>
              <a:t>The task of a driver in a busy street is very taxing. During the course of his driving he has to:</a:t>
            </a:r>
          </a:p>
          <a:p>
            <a:pPr lvl="1" algn="just"/>
            <a:r>
              <a:rPr lang="en-US" sz="1800" dirty="0" smtClean="0"/>
              <a:t>Overtake many vehicles and be overtaken by some</a:t>
            </a:r>
          </a:p>
          <a:p>
            <a:pPr lvl="1" algn="just"/>
            <a:r>
              <a:rPr lang="en-US" sz="1800" dirty="0" smtClean="0"/>
              <a:t>Perform numerous turning maneuvers</a:t>
            </a:r>
          </a:p>
          <a:p>
            <a:pPr lvl="1" algn="just"/>
            <a:r>
              <a:rPr lang="en-US" sz="1800" dirty="0" smtClean="0"/>
              <a:t>Comprehend dangerous situations as they present themselves at intersections etc. </a:t>
            </a:r>
          </a:p>
          <a:p>
            <a:pPr lvl="1" algn="just"/>
            <a:r>
              <a:rPr lang="en-US" sz="1800" dirty="0" smtClean="0"/>
              <a:t>Deal with a number of pedestrians crossing the street here and there </a:t>
            </a:r>
          </a:p>
          <a:p>
            <a:pPr marL="285750" lvl="1" indent="-285750" algn="just">
              <a:buFont typeface="Arial" panose="020B0604020202020204" pitchFamily="34" charset="0"/>
              <a:buChar char="•"/>
            </a:pPr>
            <a:r>
              <a:rPr lang="en-US" sz="1800" dirty="0" smtClean="0"/>
              <a:t>Hence driving is no longer stress free</a:t>
            </a:r>
            <a:r>
              <a:rPr lang="en-US" sz="1800" dirty="0"/>
              <a:t> </a:t>
            </a:r>
            <a:r>
              <a:rPr lang="en-US" sz="1800" dirty="0" smtClean="0"/>
              <a:t>or relaxation recreation but is in fact the generation of an appreciable cardiovascular stress in a driver</a:t>
            </a:r>
            <a:endParaRPr lang="en-US" sz="2000" dirty="0" smtClean="0"/>
          </a:p>
        </p:txBody>
      </p:sp>
    </p:spTree>
    <p:extLst>
      <p:ext uri="{BB962C8B-B14F-4D97-AF65-F5344CB8AC3E}">
        <p14:creationId xmlns:p14="http://schemas.microsoft.com/office/powerpoint/2010/main" val="15274733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190500"/>
            <a:ext cx="8229600" cy="952500"/>
          </a:xfrm>
        </p:spPr>
        <p:txBody>
          <a:bodyPr>
            <a:normAutofit fontScale="90000"/>
          </a:bodyPr>
          <a:lstStyle/>
          <a:p>
            <a:r>
              <a:rPr lang="en-US" sz="3200" b="1" dirty="0"/>
              <a:t>Causes of road accidents: </a:t>
            </a:r>
            <a:br>
              <a:rPr lang="en-US" sz="3200" b="1" dirty="0"/>
            </a:br>
            <a:r>
              <a:rPr lang="en-US" sz="2700" b="1" dirty="0"/>
              <a:t>The </a:t>
            </a:r>
            <a:r>
              <a:rPr lang="en-US" sz="2700" b="1" dirty="0" smtClean="0"/>
              <a:t>Road User – The Driver</a:t>
            </a:r>
            <a:endParaRPr lang="en-US" sz="3200" b="1" dirty="0"/>
          </a:p>
        </p:txBody>
      </p:sp>
      <p:sp>
        <p:nvSpPr>
          <p:cNvPr id="5" name="Content Placeholder 4"/>
          <p:cNvSpPr>
            <a:spLocks noGrp="1"/>
          </p:cNvSpPr>
          <p:nvPr>
            <p:ph idx="1"/>
          </p:nvPr>
        </p:nvSpPr>
        <p:spPr>
          <a:xfrm>
            <a:off x="457201" y="1143000"/>
            <a:ext cx="8229600" cy="4229100"/>
          </a:xfrm>
        </p:spPr>
        <p:txBody>
          <a:bodyPr>
            <a:normAutofit fontScale="92500" lnSpcReduction="20000"/>
          </a:bodyPr>
          <a:lstStyle/>
          <a:p>
            <a:pPr algn="just"/>
            <a:r>
              <a:rPr lang="en-US" sz="2300" dirty="0" smtClean="0"/>
              <a:t>Hence the major causative factors which contributes to accidents because of driver behavior, attitude and training are listed below:</a:t>
            </a:r>
          </a:p>
          <a:p>
            <a:pPr lvl="1" algn="just"/>
            <a:r>
              <a:rPr lang="en-US" sz="1800" dirty="0" smtClean="0"/>
              <a:t>Excessive speed and rash driving</a:t>
            </a:r>
          </a:p>
          <a:p>
            <a:pPr lvl="1" algn="just"/>
            <a:r>
              <a:rPr lang="en-US" sz="1800" dirty="0" smtClean="0"/>
              <a:t>Carelessness</a:t>
            </a:r>
          </a:p>
          <a:p>
            <a:pPr lvl="1" algn="just"/>
            <a:r>
              <a:rPr lang="en-US" sz="1800" dirty="0" smtClean="0"/>
              <a:t>Violation of rules and regulations</a:t>
            </a:r>
          </a:p>
          <a:p>
            <a:pPr lvl="1" algn="just"/>
            <a:r>
              <a:rPr lang="en-US" sz="1800" dirty="0" smtClean="0"/>
              <a:t>Failure to see and understand the traffic situation, sign and signal.</a:t>
            </a:r>
          </a:p>
          <a:p>
            <a:pPr lvl="1" algn="just"/>
            <a:r>
              <a:rPr lang="en-US" sz="1800" dirty="0" smtClean="0"/>
              <a:t>Temporary effects due to fatigue, sleep or effects of alcohol and drugs. </a:t>
            </a:r>
          </a:p>
          <a:p>
            <a:pPr lvl="1" algn="just"/>
            <a:r>
              <a:rPr lang="en-US" sz="1800" dirty="0" smtClean="0"/>
              <a:t>Age and sex of drivers (young and old drivers cause more accidents)</a:t>
            </a:r>
          </a:p>
          <a:p>
            <a:pPr lvl="1" algn="just"/>
            <a:r>
              <a:rPr lang="en-US" sz="1800" dirty="0" smtClean="0"/>
              <a:t>Marital status (married people cause less accidents)</a:t>
            </a:r>
          </a:p>
          <a:p>
            <a:pPr lvl="1" algn="just"/>
            <a:r>
              <a:rPr lang="en-US" sz="1800" dirty="0" smtClean="0"/>
              <a:t>Driver judgement, skill and emotional make-up (PIEV theory)</a:t>
            </a:r>
          </a:p>
          <a:p>
            <a:pPr lvl="1" algn="just"/>
            <a:r>
              <a:rPr lang="en-US" sz="1800" dirty="0" smtClean="0"/>
              <a:t>Non usage of safety belts, crash helmets</a:t>
            </a:r>
          </a:p>
          <a:p>
            <a:pPr lvl="1" algn="just"/>
            <a:r>
              <a:rPr lang="en-US" sz="1800" dirty="0" smtClean="0"/>
              <a:t>Airbags not available</a:t>
            </a:r>
            <a:endParaRPr lang="en-US" sz="1800" dirty="0"/>
          </a:p>
          <a:p>
            <a:pPr lvl="1" algn="just"/>
            <a:r>
              <a:rPr lang="en-US" sz="1800" dirty="0" smtClean="0"/>
              <a:t>Improper training </a:t>
            </a:r>
          </a:p>
        </p:txBody>
      </p:sp>
    </p:spTree>
    <p:extLst>
      <p:ext uri="{BB962C8B-B14F-4D97-AF65-F5344CB8AC3E}">
        <p14:creationId xmlns:p14="http://schemas.microsoft.com/office/powerpoint/2010/main" val="20324404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190500"/>
            <a:ext cx="8229600" cy="952500"/>
          </a:xfrm>
        </p:spPr>
        <p:txBody>
          <a:bodyPr>
            <a:normAutofit fontScale="90000"/>
          </a:bodyPr>
          <a:lstStyle/>
          <a:p>
            <a:r>
              <a:rPr lang="en-US" sz="3200" b="1" dirty="0"/>
              <a:t>Causes of road accidents: </a:t>
            </a:r>
            <a:br>
              <a:rPr lang="en-US" sz="3200" b="1" dirty="0"/>
            </a:br>
            <a:r>
              <a:rPr lang="en-US" sz="2700" b="1" dirty="0"/>
              <a:t>The </a:t>
            </a:r>
            <a:r>
              <a:rPr lang="en-US" sz="2700" b="1" dirty="0" smtClean="0"/>
              <a:t>Road User – Pedestrians and Passengers</a:t>
            </a:r>
            <a:endParaRPr lang="en-US" sz="3200" b="1" dirty="0"/>
          </a:p>
        </p:txBody>
      </p:sp>
      <p:sp>
        <p:nvSpPr>
          <p:cNvPr id="5" name="Content Placeholder 4"/>
          <p:cNvSpPr>
            <a:spLocks noGrp="1"/>
          </p:cNvSpPr>
          <p:nvPr>
            <p:ph idx="1"/>
          </p:nvPr>
        </p:nvSpPr>
        <p:spPr>
          <a:xfrm>
            <a:off x="457201" y="1143000"/>
            <a:ext cx="8229600" cy="4229100"/>
          </a:xfrm>
        </p:spPr>
        <p:txBody>
          <a:bodyPr>
            <a:normAutofit/>
          </a:bodyPr>
          <a:lstStyle/>
          <a:p>
            <a:pPr algn="just"/>
            <a:r>
              <a:rPr lang="en-US" sz="2400" dirty="0" smtClean="0"/>
              <a:t>Pedestrians</a:t>
            </a:r>
          </a:p>
          <a:p>
            <a:pPr lvl="1" algn="just"/>
            <a:r>
              <a:rPr lang="en-US" sz="1900" dirty="0"/>
              <a:t>Violating regulations</a:t>
            </a:r>
          </a:p>
          <a:p>
            <a:pPr lvl="1" algn="just"/>
            <a:r>
              <a:rPr lang="en-US" sz="1900" dirty="0"/>
              <a:t>Carelessness while using the carriageway meant for </a:t>
            </a:r>
            <a:r>
              <a:rPr lang="en-US" sz="1900" dirty="0" smtClean="0"/>
              <a:t>vehicles</a:t>
            </a:r>
            <a:endParaRPr lang="en-US" sz="2400" dirty="0" smtClean="0"/>
          </a:p>
          <a:p>
            <a:pPr algn="just"/>
            <a:r>
              <a:rPr lang="en-US" sz="2400" dirty="0" smtClean="0"/>
              <a:t>Passengers</a:t>
            </a:r>
          </a:p>
          <a:p>
            <a:pPr lvl="1" algn="just"/>
            <a:r>
              <a:rPr lang="en-US" sz="1900" dirty="0" smtClean="0"/>
              <a:t>Alighting from or getting into moving vehicles</a:t>
            </a:r>
          </a:p>
        </p:txBody>
      </p:sp>
    </p:spTree>
    <p:extLst>
      <p:ext uri="{BB962C8B-B14F-4D97-AF65-F5344CB8AC3E}">
        <p14:creationId xmlns:p14="http://schemas.microsoft.com/office/powerpoint/2010/main" val="15930350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190500"/>
            <a:ext cx="8229600" cy="952500"/>
          </a:xfrm>
        </p:spPr>
        <p:txBody>
          <a:bodyPr>
            <a:normAutofit fontScale="90000"/>
          </a:bodyPr>
          <a:lstStyle/>
          <a:p>
            <a:r>
              <a:rPr lang="en-US" sz="3200" b="1" dirty="0"/>
              <a:t>Causes of road accidents: </a:t>
            </a:r>
            <a:br>
              <a:rPr lang="en-US" sz="3200" b="1" dirty="0"/>
            </a:br>
            <a:r>
              <a:rPr lang="en-US" sz="2700" b="1" dirty="0" smtClean="0"/>
              <a:t>Weather and others</a:t>
            </a:r>
            <a:endParaRPr lang="en-US" sz="3200" b="1" dirty="0"/>
          </a:p>
        </p:txBody>
      </p:sp>
      <p:sp>
        <p:nvSpPr>
          <p:cNvPr id="5" name="Content Placeholder 4"/>
          <p:cNvSpPr>
            <a:spLocks noGrp="1"/>
          </p:cNvSpPr>
          <p:nvPr>
            <p:ph idx="1"/>
          </p:nvPr>
        </p:nvSpPr>
        <p:spPr>
          <a:xfrm>
            <a:off x="457201" y="1143000"/>
            <a:ext cx="8229600" cy="4229100"/>
          </a:xfrm>
        </p:spPr>
        <p:txBody>
          <a:bodyPr>
            <a:normAutofit/>
          </a:bodyPr>
          <a:lstStyle/>
          <a:p>
            <a:pPr algn="just"/>
            <a:r>
              <a:rPr lang="en-US" sz="2400" dirty="0" smtClean="0"/>
              <a:t>Unfavorable weather conditions like mist, fog, snow, dust, heavy rainfall, smoke which restrict normal visibility. </a:t>
            </a:r>
          </a:p>
          <a:p>
            <a:pPr algn="just"/>
            <a:r>
              <a:rPr lang="en-US" sz="2400" dirty="0" smtClean="0"/>
              <a:t>Stray animals on roads</a:t>
            </a:r>
          </a:p>
          <a:p>
            <a:pPr algn="just"/>
            <a:r>
              <a:rPr lang="en-US" sz="2400" dirty="0" smtClean="0"/>
              <a:t>Improper sign boards</a:t>
            </a:r>
          </a:p>
          <a:p>
            <a:pPr algn="just"/>
            <a:r>
              <a:rPr lang="en-US" sz="2400" dirty="0" smtClean="0"/>
              <a:t>Badly located advertisement boards. </a:t>
            </a:r>
          </a:p>
        </p:txBody>
      </p:sp>
    </p:spTree>
    <p:extLst>
      <p:ext uri="{BB962C8B-B14F-4D97-AF65-F5344CB8AC3E}">
        <p14:creationId xmlns:p14="http://schemas.microsoft.com/office/powerpoint/2010/main" val="17972987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dirty="0" smtClean="0"/>
              <a:t>Accident Studies</a:t>
            </a:r>
            <a:endParaRPr lang="en-US" sz="3200" b="1" dirty="0"/>
          </a:p>
        </p:txBody>
      </p:sp>
      <p:sp>
        <p:nvSpPr>
          <p:cNvPr id="5" name="Content Placeholder 4"/>
          <p:cNvSpPr>
            <a:spLocks noGrp="1"/>
          </p:cNvSpPr>
          <p:nvPr>
            <p:ph idx="1"/>
          </p:nvPr>
        </p:nvSpPr>
        <p:spPr/>
        <p:txBody>
          <a:bodyPr>
            <a:normAutofit fontScale="92500" lnSpcReduction="10000"/>
          </a:bodyPr>
          <a:lstStyle/>
          <a:p>
            <a:pPr marL="0" indent="0">
              <a:buNone/>
            </a:pPr>
            <a:r>
              <a:rPr lang="en-US" sz="2500" dirty="0" smtClean="0"/>
              <a:t>The various steps involved in traffic accident studies are:</a:t>
            </a:r>
          </a:p>
          <a:p>
            <a:pPr marL="457200" indent="-457200">
              <a:buAutoNum type="arabicPeriod"/>
            </a:pPr>
            <a:r>
              <a:rPr lang="en-US" sz="2500" dirty="0" smtClean="0"/>
              <a:t>Collection of accident data</a:t>
            </a:r>
          </a:p>
          <a:p>
            <a:pPr marL="457200" indent="-457200">
              <a:buAutoNum type="arabicPeriod"/>
            </a:pPr>
            <a:r>
              <a:rPr lang="en-US" sz="2500" dirty="0" smtClean="0"/>
              <a:t>Preparation of accident reports</a:t>
            </a:r>
          </a:p>
          <a:p>
            <a:pPr marL="457200" indent="-457200">
              <a:buAutoNum type="arabicPeriod"/>
            </a:pPr>
            <a:r>
              <a:rPr lang="en-US" sz="2500" dirty="0" smtClean="0"/>
              <a:t>Preparation of location file</a:t>
            </a:r>
          </a:p>
          <a:p>
            <a:pPr marL="457200" indent="-457200">
              <a:buAutoNum type="arabicPeriod"/>
            </a:pPr>
            <a:r>
              <a:rPr lang="en-US" sz="2500" dirty="0" smtClean="0"/>
              <a:t>Preparation of diagrams showing the type of collision and </a:t>
            </a:r>
          </a:p>
          <a:p>
            <a:pPr marL="457200" indent="-457200">
              <a:buAutoNum type="arabicPeriod"/>
            </a:pPr>
            <a:r>
              <a:rPr lang="en-US" sz="2500" dirty="0" smtClean="0"/>
              <a:t>Application of the above records for suggesting measures to prevent similar accidents at the same location.</a:t>
            </a:r>
          </a:p>
        </p:txBody>
      </p:sp>
    </p:spTree>
    <p:extLst>
      <p:ext uri="{BB962C8B-B14F-4D97-AF65-F5344CB8AC3E}">
        <p14:creationId xmlns:p14="http://schemas.microsoft.com/office/powerpoint/2010/main" val="24363229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3200" b="1" dirty="0" smtClean="0"/>
              <a:t>Collection of accident data (IRC:53-1982)</a:t>
            </a:r>
            <a:endParaRPr lang="en-US" sz="3200" b="1" dirty="0"/>
          </a:p>
        </p:txBody>
      </p:sp>
      <p:sp>
        <p:nvSpPr>
          <p:cNvPr id="5" name="Content Placeholder 4"/>
          <p:cNvSpPr>
            <a:spLocks noGrp="1"/>
          </p:cNvSpPr>
          <p:nvPr>
            <p:ph idx="1"/>
          </p:nvPr>
        </p:nvSpPr>
        <p:spPr/>
        <p:txBody>
          <a:bodyPr>
            <a:normAutofit/>
          </a:bodyPr>
          <a:lstStyle/>
          <a:p>
            <a:pPr marL="457200" indent="-457200" algn="just">
              <a:buAutoNum type="arabicPeriod"/>
            </a:pPr>
            <a:r>
              <a:rPr lang="en-US" sz="2500" b="1" dirty="0" smtClean="0"/>
              <a:t>General: </a:t>
            </a:r>
            <a:r>
              <a:rPr lang="en-US" sz="2500" dirty="0" smtClean="0"/>
              <a:t>Date, time, persons involved in the accident and their particulars, classification of accidents like fatal, serious, minor, property damage only etc.</a:t>
            </a:r>
          </a:p>
          <a:p>
            <a:pPr marL="457200" indent="-457200" algn="just">
              <a:buAutoNum type="arabicPeriod"/>
            </a:pPr>
            <a:r>
              <a:rPr lang="en-US" sz="2500" b="1" dirty="0" smtClean="0"/>
              <a:t>Location: </a:t>
            </a:r>
            <a:r>
              <a:rPr lang="en-US" sz="2500" dirty="0" smtClean="0"/>
              <a:t>description and details of accident supported by diagrams.</a:t>
            </a:r>
          </a:p>
          <a:p>
            <a:pPr marL="457200" indent="-457200" algn="just">
              <a:buAutoNum type="arabicPeriod"/>
            </a:pPr>
            <a:r>
              <a:rPr lang="en-US" sz="2500" b="1" dirty="0" smtClean="0"/>
              <a:t>Details of vehicles involved: </a:t>
            </a:r>
            <a:r>
              <a:rPr lang="en-US" sz="2500" dirty="0" smtClean="0"/>
              <a:t>registration number, make and description of vehicles, loading details, vehicular defects</a:t>
            </a:r>
          </a:p>
        </p:txBody>
      </p:sp>
    </p:spTree>
    <p:extLst>
      <p:ext uri="{BB962C8B-B14F-4D97-AF65-F5344CB8AC3E}">
        <p14:creationId xmlns:p14="http://schemas.microsoft.com/office/powerpoint/2010/main" val="8951270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3200" b="1" dirty="0" smtClean="0"/>
              <a:t>Collection of accident data (IRC:53-1982)</a:t>
            </a:r>
            <a:endParaRPr lang="en-US" sz="3200" b="1" dirty="0"/>
          </a:p>
        </p:txBody>
      </p:sp>
      <p:sp>
        <p:nvSpPr>
          <p:cNvPr id="5" name="Content Placeholder 4"/>
          <p:cNvSpPr>
            <a:spLocks noGrp="1"/>
          </p:cNvSpPr>
          <p:nvPr>
            <p:ph idx="1"/>
          </p:nvPr>
        </p:nvSpPr>
        <p:spPr/>
        <p:txBody>
          <a:bodyPr>
            <a:normAutofit/>
          </a:bodyPr>
          <a:lstStyle/>
          <a:p>
            <a:pPr marL="457200" indent="-457200" algn="just">
              <a:buFont typeface="+mj-lt"/>
              <a:buAutoNum type="arabicPeriod" startAt="4"/>
            </a:pPr>
            <a:r>
              <a:rPr lang="en-US" sz="2500" b="1" dirty="0" smtClean="0"/>
              <a:t>Nature of accident: </a:t>
            </a:r>
            <a:r>
              <a:rPr lang="en-US" sz="2500" dirty="0" smtClean="0"/>
              <a:t>Condition of vehicles involved, details of collision, pedestrians or objects involved, damages, injuries, casualty etc.</a:t>
            </a:r>
          </a:p>
          <a:p>
            <a:pPr marL="457200" indent="-457200" algn="just">
              <a:buFont typeface="+mj-lt"/>
              <a:buAutoNum type="arabicPeriod" startAt="4"/>
            </a:pPr>
            <a:r>
              <a:rPr lang="en-US" sz="2500" b="1" dirty="0" smtClean="0"/>
              <a:t>Road condition: </a:t>
            </a:r>
            <a:r>
              <a:rPr lang="en-US" sz="2500" dirty="0" smtClean="0"/>
              <a:t>Details of road geometrics, whether the road stretch is straight of curved, surface characteristics such as dry, wet or slippery etc. </a:t>
            </a:r>
          </a:p>
          <a:p>
            <a:pPr marL="457200" indent="-457200" algn="just">
              <a:buFont typeface="+mj-lt"/>
              <a:buAutoNum type="arabicPeriod" startAt="4"/>
            </a:pPr>
            <a:r>
              <a:rPr lang="en-US" sz="2500" b="1" dirty="0" smtClean="0"/>
              <a:t>Traffic condition: </a:t>
            </a:r>
            <a:r>
              <a:rPr lang="en-US" sz="2500" dirty="0" smtClean="0"/>
              <a:t>Type of vehicles in the traffic flow, traffic volume and density, etc. </a:t>
            </a:r>
          </a:p>
          <a:p>
            <a:pPr marL="0" indent="0" algn="just">
              <a:buNone/>
            </a:pPr>
            <a:endParaRPr lang="en-US" sz="2500" dirty="0" smtClean="0"/>
          </a:p>
        </p:txBody>
      </p:sp>
    </p:spTree>
    <p:extLst>
      <p:ext uri="{BB962C8B-B14F-4D97-AF65-F5344CB8AC3E}">
        <p14:creationId xmlns:p14="http://schemas.microsoft.com/office/powerpoint/2010/main" val="10202872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3200" b="1" dirty="0" smtClean="0"/>
              <a:t>Collection of accident data (IRC:53-1982)</a:t>
            </a:r>
            <a:endParaRPr lang="en-US" sz="3200" b="1" dirty="0"/>
          </a:p>
        </p:txBody>
      </p:sp>
      <p:sp>
        <p:nvSpPr>
          <p:cNvPr id="5" name="Content Placeholder 4"/>
          <p:cNvSpPr>
            <a:spLocks noGrp="1"/>
          </p:cNvSpPr>
          <p:nvPr>
            <p:ph idx="1"/>
          </p:nvPr>
        </p:nvSpPr>
        <p:spPr/>
        <p:txBody>
          <a:bodyPr>
            <a:normAutofit/>
          </a:bodyPr>
          <a:lstStyle/>
          <a:p>
            <a:pPr marL="457200" indent="-457200" algn="just">
              <a:buFont typeface="+mj-lt"/>
              <a:buAutoNum type="arabicPeriod" startAt="7"/>
            </a:pPr>
            <a:r>
              <a:rPr lang="en-US" sz="2500" b="1" dirty="0" smtClean="0"/>
              <a:t>Primary cause of accident: </a:t>
            </a:r>
            <a:r>
              <a:rPr lang="en-US" sz="2500" dirty="0" smtClean="0"/>
              <a:t>Various possible causes and the primary cause </a:t>
            </a:r>
          </a:p>
          <a:p>
            <a:pPr marL="457200" indent="-457200" algn="just">
              <a:buFont typeface="+mj-lt"/>
              <a:buAutoNum type="arabicPeriod" startAt="7"/>
            </a:pPr>
            <a:r>
              <a:rPr lang="en-US" sz="2500" dirty="0" smtClean="0"/>
              <a:t>Other probable causes</a:t>
            </a:r>
          </a:p>
          <a:p>
            <a:pPr marL="457200" indent="-457200" algn="just">
              <a:buFont typeface="+mj-lt"/>
              <a:buAutoNum type="arabicPeriod" startAt="7"/>
            </a:pPr>
            <a:r>
              <a:rPr lang="en-US" sz="2500" dirty="0" smtClean="0"/>
              <a:t>Accident cost: total cost of accident, such as property damage, personal injuries and casualties, computed in terms of rupees.</a:t>
            </a:r>
          </a:p>
        </p:txBody>
      </p:sp>
    </p:spTree>
    <p:extLst>
      <p:ext uri="{BB962C8B-B14F-4D97-AF65-F5344CB8AC3E}">
        <p14:creationId xmlns:p14="http://schemas.microsoft.com/office/powerpoint/2010/main" val="40334886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dirty="0" smtClean="0"/>
              <a:t>Uses of Collection </a:t>
            </a:r>
            <a:r>
              <a:rPr lang="en-US" sz="3200" b="1" dirty="0"/>
              <a:t>of accident data</a:t>
            </a:r>
          </a:p>
        </p:txBody>
      </p:sp>
      <p:sp>
        <p:nvSpPr>
          <p:cNvPr id="5" name="Content Placeholder 4"/>
          <p:cNvSpPr>
            <a:spLocks noGrp="1"/>
          </p:cNvSpPr>
          <p:nvPr>
            <p:ph idx="1"/>
          </p:nvPr>
        </p:nvSpPr>
        <p:spPr/>
        <p:txBody>
          <a:bodyPr>
            <a:normAutofit/>
          </a:bodyPr>
          <a:lstStyle/>
          <a:p>
            <a:pPr algn="just"/>
            <a:r>
              <a:rPr lang="en-IN" sz="2500" dirty="0"/>
              <a:t>The usefulness of an accurate and comprehensive system of collection and recording accident cannot be </a:t>
            </a:r>
            <a:r>
              <a:rPr lang="en-IN" sz="2500" dirty="0" smtClean="0"/>
              <a:t>over-emphasized.</a:t>
            </a:r>
          </a:p>
          <a:p>
            <a:pPr algn="just"/>
            <a:r>
              <a:rPr lang="en-IN" sz="2500" dirty="0" smtClean="0"/>
              <a:t>Such </a:t>
            </a:r>
            <a:r>
              <a:rPr lang="en-IN" sz="2500" dirty="0"/>
              <a:t>data serve to identify the basic causes of accidents and to suggest means for overcoming the deficiencies that lead to such </a:t>
            </a:r>
            <a:r>
              <a:rPr lang="en-IN" sz="2500" dirty="0" smtClean="0"/>
              <a:t>accidents.</a:t>
            </a:r>
          </a:p>
          <a:p>
            <a:pPr algn="just"/>
            <a:r>
              <a:rPr lang="en-IN" sz="2500" dirty="0" smtClean="0"/>
              <a:t>The </a:t>
            </a:r>
            <a:r>
              <a:rPr lang="en-IN" sz="2500" dirty="0"/>
              <a:t>data have a number of uses</a:t>
            </a:r>
          </a:p>
          <a:p>
            <a:pPr marL="0" indent="0" algn="just">
              <a:buNone/>
            </a:pPr>
            <a:endParaRPr lang="en-US" sz="2500" dirty="0" smtClean="0"/>
          </a:p>
        </p:txBody>
      </p:sp>
    </p:spTree>
    <p:extLst>
      <p:ext uri="{BB962C8B-B14F-4D97-AF65-F5344CB8AC3E}">
        <p14:creationId xmlns:p14="http://schemas.microsoft.com/office/powerpoint/2010/main" val="7239857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87681" y="0"/>
            <a:ext cx="8229600" cy="952500"/>
          </a:xfrm>
        </p:spPr>
        <p:txBody>
          <a:bodyPr>
            <a:normAutofit/>
          </a:bodyPr>
          <a:lstStyle/>
          <a:p>
            <a:r>
              <a:rPr lang="en-US" sz="3200" b="1" dirty="0" smtClean="0"/>
              <a:t>Accident Studies and Analysis</a:t>
            </a:r>
            <a:endParaRPr lang="en-US" sz="3200" b="1" dirty="0"/>
          </a:p>
        </p:txBody>
      </p:sp>
      <p:sp>
        <p:nvSpPr>
          <p:cNvPr id="5" name="Content Placeholder 4"/>
          <p:cNvSpPr>
            <a:spLocks noGrp="1"/>
          </p:cNvSpPr>
          <p:nvPr>
            <p:ph idx="1"/>
          </p:nvPr>
        </p:nvSpPr>
        <p:spPr>
          <a:xfrm>
            <a:off x="487681" y="981456"/>
            <a:ext cx="8229600" cy="4466844"/>
          </a:xfrm>
        </p:spPr>
        <p:txBody>
          <a:bodyPr>
            <a:normAutofit lnSpcReduction="10000"/>
          </a:bodyPr>
          <a:lstStyle/>
          <a:p>
            <a:pPr marL="0" indent="0" algn="just">
              <a:buNone/>
            </a:pPr>
            <a:r>
              <a:rPr lang="en-US" sz="2500" dirty="0" smtClean="0"/>
              <a:t>The problem of accident is very acute in road transportation due to:</a:t>
            </a:r>
          </a:p>
          <a:p>
            <a:pPr marL="457200" indent="-457200" algn="just">
              <a:buFont typeface="+mj-lt"/>
              <a:buAutoNum type="arabicPeriod"/>
            </a:pPr>
            <a:r>
              <a:rPr lang="en-US" sz="2500" dirty="0" smtClean="0"/>
              <a:t>Complex flow pattern of vehicular traffic</a:t>
            </a:r>
          </a:p>
          <a:p>
            <a:pPr marL="457200" indent="-457200" algn="just">
              <a:buFont typeface="+mj-lt"/>
              <a:buAutoNum type="arabicPeriod"/>
            </a:pPr>
            <a:r>
              <a:rPr lang="en-US" sz="2500" dirty="0" smtClean="0"/>
              <a:t>Presence of mixed type of vehicles</a:t>
            </a:r>
          </a:p>
          <a:p>
            <a:pPr marL="457200" indent="-457200" algn="just">
              <a:buFont typeface="+mj-lt"/>
              <a:buAutoNum type="arabicPeriod"/>
            </a:pPr>
            <a:r>
              <a:rPr lang="en-US" sz="2500" dirty="0" smtClean="0"/>
              <a:t>Presence of pedestrians on the road</a:t>
            </a:r>
          </a:p>
          <a:p>
            <a:pPr algn="just"/>
            <a:r>
              <a:rPr lang="en-US" sz="2500" dirty="0" smtClean="0"/>
              <a:t>Traffic accidents may involve property damage, personal injury and also deaths. </a:t>
            </a:r>
          </a:p>
          <a:p>
            <a:pPr algn="just"/>
            <a:r>
              <a:rPr lang="en-US" sz="2500" dirty="0" smtClean="0"/>
              <a:t>Though road accidents cannot be totally prevented, the percentage of accidents can be decreased by suitable traffic engineering and management methods.</a:t>
            </a:r>
          </a:p>
          <a:p>
            <a:pPr marL="457200" indent="-457200" algn="just">
              <a:buFont typeface="+mj-lt"/>
              <a:buAutoNum type="arabicPeriod"/>
            </a:pPr>
            <a:endParaRPr lang="en-US" sz="2500" dirty="0" smtClean="0"/>
          </a:p>
        </p:txBody>
      </p:sp>
    </p:spTree>
    <p:extLst>
      <p:ext uri="{BB962C8B-B14F-4D97-AF65-F5344CB8AC3E}">
        <p14:creationId xmlns:p14="http://schemas.microsoft.com/office/powerpoint/2010/main" val="12338681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10668"/>
            <a:ext cx="8229600" cy="952500"/>
          </a:xfrm>
        </p:spPr>
        <p:txBody>
          <a:bodyPr>
            <a:normAutofit/>
          </a:bodyPr>
          <a:lstStyle/>
          <a:p>
            <a:r>
              <a:rPr lang="en-US" sz="2800" b="1" dirty="0"/>
              <a:t>Collection of accident data </a:t>
            </a:r>
            <a:r>
              <a:rPr lang="en-US" sz="2800" b="1" dirty="0" smtClean="0"/>
              <a:t>– </a:t>
            </a:r>
            <a:br>
              <a:rPr lang="en-US" sz="2800" b="1" dirty="0" smtClean="0"/>
            </a:br>
            <a:r>
              <a:rPr lang="en-US" sz="2800" b="1" dirty="0" smtClean="0"/>
              <a:t>Engineering </a:t>
            </a:r>
            <a:r>
              <a:rPr lang="en-US" sz="2800" b="1" dirty="0"/>
              <a:t>uses:</a:t>
            </a:r>
          </a:p>
        </p:txBody>
      </p:sp>
      <p:sp>
        <p:nvSpPr>
          <p:cNvPr id="5" name="Content Placeholder 4"/>
          <p:cNvSpPr>
            <a:spLocks noGrp="1"/>
          </p:cNvSpPr>
          <p:nvPr>
            <p:ph idx="1"/>
          </p:nvPr>
        </p:nvSpPr>
        <p:spPr>
          <a:xfrm>
            <a:off x="457201" y="963168"/>
            <a:ext cx="8229600" cy="4408932"/>
          </a:xfrm>
        </p:spPr>
        <p:txBody>
          <a:bodyPr>
            <a:normAutofit fontScale="92500" lnSpcReduction="10000"/>
          </a:bodyPr>
          <a:lstStyle/>
          <a:p>
            <a:pPr marL="514350" indent="-514350" algn="just">
              <a:lnSpc>
                <a:spcPct val="110000"/>
              </a:lnSpc>
              <a:buAutoNum type="arabicPeriod"/>
            </a:pPr>
            <a:r>
              <a:rPr lang="en-US" sz="2400" dirty="0" smtClean="0"/>
              <a:t>To</a:t>
            </a:r>
            <a:r>
              <a:rPr lang="en-US" sz="2400" dirty="0" smtClean="0"/>
              <a:t> determine </a:t>
            </a:r>
            <a:r>
              <a:rPr lang="en-US" sz="2400" dirty="0"/>
              <a:t>the adequacy, size, shape and legibility of traffic signs.</a:t>
            </a:r>
          </a:p>
          <a:p>
            <a:pPr marL="514350" indent="-514350" algn="just">
              <a:lnSpc>
                <a:spcPct val="110000"/>
              </a:lnSpc>
              <a:buAutoNum type="arabicPeriod"/>
            </a:pPr>
            <a:r>
              <a:rPr lang="en-US" sz="2400" dirty="0"/>
              <a:t>J</a:t>
            </a:r>
            <a:r>
              <a:rPr lang="en-US" sz="2400" dirty="0" smtClean="0"/>
              <a:t>ustification </a:t>
            </a:r>
            <a:r>
              <a:rPr lang="en-US" sz="2400" dirty="0"/>
              <a:t>for traffic control devices, such as traffic signals.</a:t>
            </a:r>
          </a:p>
          <a:p>
            <a:pPr marL="514350" indent="-514350" algn="just">
              <a:lnSpc>
                <a:spcPct val="110000"/>
              </a:lnSpc>
              <a:buAutoNum type="arabicPeriod"/>
            </a:pPr>
            <a:r>
              <a:rPr lang="en-US" sz="2400" dirty="0"/>
              <a:t>P</a:t>
            </a:r>
            <a:r>
              <a:rPr lang="en-US" sz="2400" dirty="0" smtClean="0"/>
              <a:t>lanning </a:t>
            </a:r>
            <a:r>
              <a:rPr lang="en-US" sz="2400" dirty="0"/>
              <a:t>pedestrian safety features such as underpasses, over bridges, pedestrian barriers, refuge islands, pedestrian signals and street lighting.</a:t>
            </a:r>
          </a:p>
          <a:p>
            <a:pPr marL="514350" indent="-514350" algn="just">
              <a:lnSpc>
                <a:spcPct val="110000"/>
              </a:lnSpc>
              <a:buAutoNum type="arabicPeriod"/>
            </a:pPr>
            <a:r>
              <a:rPr lang="en-US" sz="2400" dirty="0"/>
              <a:t>In determining speed zoning and speed control. </a:t>
            </a:r>
          </a:p>
          <a:p>
            <a:pPr marL="514350" indent="-514350" algn="just">
              <a:lnSpc>
                <a:spcPct val="110000"/>
              </a:lnSpc>
              <a:buFont typeface="+mj-lt"/>
              <a:buAutoNum type="arabicPeriod" startAt="5"/>
            </a:pPr>
            <a:r>
              <a:rPr lang="en-US" sz="2400" dirty="0"/>
              <a:t>In planning traffic regulation measures such as prohibition of on-street parking, one-way streets and prohibited turnings. </a:t>
            </a:r>
          </a:p>
        </p:txBody>
      </p:sp>
    </p:spTree>
    <p:extLst>
      <p:ext uri="{BB962C8B-B14F-4D97-AF65-F5344CB8AC3E}">
        <p14:creationId xmlns:p14="http://schemas.microsoft.com/office/powerpoint/2010/main" val="10953156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10668"/>
            <a:ext cx="8229600" cy="952500"/>
          </a:xfrm>
        </p:spPr>
        <p:txBody>
          <a:bodyPr>
            <a:normAutofit/>
          </a:bodyPr>
          <a:lstStyle/>
          <a:p>
            <a:r>
              <a:rPr lang="en-US" sz="2800" b="1" dirty="0"/>
              <a:t>Collection of accident data </a:t>
            </a:r>
            <a:r>
              <a:rPr lang="en-US" sz="2800" b="1" dirty="0" smtClean="0"/>
              <a:t>– </a:t>
            </a:r>
            <a:br>
              <a:rPr lang="en-US" sz="2800" b="1" dirty="0" smtClean="0"/>
            </a:br>
            <a:r>
              <a:rPr lang="en-US" sz="2800" b="1" dirty="0" smtClean="0"/>
              <a:t>Engineering </a:t>
            </a:r>
            <a:r>
              <a:rPr lang="en-US" sz="2800" b="1" dirty="0"/>
              <a:t>uses:</a:t>
            </a:r>
          </a:p>
        </p:txBody>
      </p:sp>
      <p:sp>
        <p:nvSpPr>
          <p:cNvPr id="5" name="Content Placeholder 4"/>
          <p:cNvSpPr>
            <a:spLocks noGrp="1"/>
          </p:cNvSpPr>
          <p:nvPr>
            <p:ph idx="1"/>
          </p:nvPr>
        </p:nvSpPr>
        <p:spPr>
          <a:xfrm>
            <a:off x="457201" y="963168"/>
            <a:ext cx="8229600" cy="4408932"/>
          </a:xfrm>
        </p:spPr>
        <p:txBody>
          <a:bodyPr>
            <a:normAutofit/>
          </a:bodyPr>
          <a:lstStyle/>
          <a:p>
            <a:pPr marL="514350" indent="-514350" algn="just">
              <a:buFont typeface="+mj-lt"/>
              <a:buAutoNum type="arabicPeriod" startAt="6"/>
            </a:pPr>
            <a:r>
              <a:rPr lang="en-US" sz="2400" dirty="0"/>
              <a:t>In designing safe and efficient street lighting</a:t>
            </a:r>
          </a:p>
          <a:p>
            <a:pPr marL="514350" indent="-514350" algn="just">
              <a:buFont typeface="+mj-lt"/>
              <a:buAutoNum type="arabicPeriod" startAt="6"/>
            </a:pPr>
            <a:r>
              <a:rPr lang="en-US" sz="2400" dirty="0"/>
              <a:t>In designing or redesigning intersection.</a:t>
            </a:r>
          </a:p>
          <a:p>
            <a:pPr marL="514350" indent="-514350" algn="just">
              <a:buFont typeface="+mj-lt"/>
              <a:buAutoNum type="arabicPeriod" startAt="6"/>
            </a:pPr>
            <a:r>
              <a:rPr lang="en-US" sz="2400" dirty="0"/>
              <a:t>In designing and providing channelizing islands, central verges and refuge islands.</a:t>
            </a:r>
          </a:p>
          <a:p>
            <a:pPr marL="514350" indent="-514350" algn="just">
              <a:buFont typeface="+mj-lt"/>
              <a:buAutoNum type="arabicPeriod" startAt="6"/>
            </a:pPr>
            <a:r>
              <a:rPr lang="en-US" sz="2400" dirty="0"/>
              <a:t>In planning safety measures for traffic during construction.</a:t>
            </a:r>
          </a:p>
          <a:p>
            <a:pPr marL="514350" indent="-514350" algn="just">
              <a:buFont typeface="+mj-lt"/>
              <a:buAutoNum type="arabicPeriod" startAt="6"/>
            </a:pPr>
            <a:r>
              <a:rPr lang="en-US" sz="2400" dirty="0"/>
              <a:t>In identifying specific deficiencies in the maintenance procedures and specifications.</a:t>
            </a:r>
          </a:p>
          <a:p>
            <a:pPr marL="514350" indent="-514350" algn="just">
              <a:buFont typeface="+mj-lt"/>
              <a:buAutoNum type="arabicPeriod" startAt="6"/>
            </a:pPr>
            <a:r>
              <a:rPr lang="en-US" sz="2400" dirty="0"/>
              <a:t>In improving the horizontal and vertical alignment.</a:t>
            </a:r>
          </a:p>
          <a:p>
            <a:pPr marL="514350" indent="-514350" algn="just">
              <a:lnSpc>
                <a:spcPct val="110000"/>
              </a:lnSpc>
              <a:buAutoNum type="arabicPeriod"/>
            </a:pPr>
            <a:endParaRPr lang="en-US" sz="2400" dirty="0"/>
          </a:p>
        </p:txBody>
      </p:sp>
    </p:spTree>
    <p:extLst>
      <p:ext uri="{BB962C8B-B14F-4D97-AF65-F5344CB8AC3E}">
        <p14:creationId xmlns:p14="http://schemas.microsoft.com/office/powerpoint/2010/main" val="23271328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10668"/>
            <a:ext cx="8229600" cy="952500"/>
          </a:xfrm>
        </p:spPr>
        <p:txBody>
          <a:bodyPr>
            <a:normAutofit/>
          </a:bodyPr>
          <a:lstStyle/>
          <a:p>
            <a:r>
              <a:rPr lang="en-US" sz="2800" b="1" dirty="0"/>
              <a:t>Collection of accident data </a:t>
            </a:r>
            <a:r>
              <a:rPr lang="en-US" sz="2800" b="1" dirty="0" smtClean="0"/>
              <a:t>– </a:t>
            </a:r>
            <a:br>
              <a:rPr lang="en-US" sz="2800" b="1" dirty="0" smtClean="0"/>
            </a:br>
            <a:r>
              <a:rPr lang="en-US" sz="2800" b="1" dirty="0" smtClean="0"/>
              <a:t>Engineering </a:t>
            </a:r>
            <a:r>
              <a:rPr lang="en-US" sz="2800" b="1" dirty="0"/>
              <a:t>uses:</a:t>
            </a:r>
          </a:p>
        </p:txBody>
      </p:sp>
      <p:sp>
        <p:nvSpPr>
          <p:cNvPr id="5" name="Content Placeholder 4"/>
          <p:cNvSpPr>
            <a:spLocks noGrp="1"/>
          </p:cNvSpPr>
          <p:nvPr>
            <p:ph idx="1"/>
          </p:nvPr>
        </p:nvSpPr>
        <p:spPr>
          <a:xfrm>
            <a:off x="457201" y="963168"/>
            <a:ext cx="8229600" cy="4408932"/>
          </a:xfrm>
        </p:spPr>
        <p:txBody>
          <a:bodyPr>
            <a:normAutofit/>
          </a:bodyPr>
          <a:lstStyle/>
          <a:p>
            <a:pPr marL="514350" indent="-514350" algn="just">
              <a:lnSpc>
                <a:spcPct val="110000"/>
              </a:lnSpc>
              <a:buFont typeface="+mj-lt"/>
              <a:buAutoNum type="arabicPeriod" startAt="12"/>
            </a:pPr>
            <a:r>
              <a:rPr lang="en-IN" sz="2400" dirty="0"/>
              <a:t>In providing adequate sight distances.</a:t>
            </a:r>
          </a:p>
          <a:p>
            <a:pPr marL="514350" indent="-514350" algn="just">
              <a:lnSpc>
                <a:spcPct val="110000"/>
              </a:lnSpc>
              <a:buFont typeface="+mj-lt"/>
              <a:buAutoNum type="arabicPeriod" startAt="12"/>
            </a:pPr>
            <a:r>
              <a:rPr lang="en-IN" sz="2400" dirty="0"/>
              <a:t>In determining suitable width for pavement, shoulders and bridges.</a:t>
            </a:r>
          </a:p>
          <a:p>
            <a:pPr marL="514350" indent="-514350" algn="just">
              <a:lnSpc>
                <a:spcPct val="110000"/>
              </a:lnSpc>
              <a:buFont typeface="+mj-lt"/>
              <a:buAutoNum type="arabicPeriod" startAt="12"/>
            </a:pPr>
            <a:r>
              <a:rPr lang="en-IN" sz="2400" dirty="0"/>
              <a:t>In understanding the deficiency of the pavement surfaces and devising ways and means of improving them.</a:t>
            </a:r>
          </a:p>
          <a:p>
            <a:pPr marL="514350" indent="-514350" algn="just">
              <a:lnSpc>
                <a:spcPct val="110000"/>
              </a:lnSpc>
              <a:buFont typeface="+mj-lt"/>
              <a:buAutoNum type="arabicPeriod" startAt="12"/>
            </a:pPr>
            <a:r>
              <a:rPr lang="en-IN" sz="2400" dirty="0"/>
              <a:t>In determining any deficiencies in super-elevation and camber and rectifying them.</a:t>
            </a:r>
          </a:p>
          <a:p>
            <a:pPr marL="514350" indent="-514350" algn="just">
              <a:lnSpc>
                <a:spcPct val="110000"/>
              </a:lnSpc>
              <a:buFont typeface="+mj-lt"/>
              <a:buAutoNum type="arabicPeriod" startAt="12"/>
            </a:pPr>
            <a:r>
              <a:rPr lang="en-IN" sz="2400" dirty="0"/>
              <a:t>In planning safety measures and guard rails</a:t>
            </a:r>
            <a:r>
              <a:rPr lang="en-IN" sz="2400" dirty="0" smtClean="0"/>
              <a:t>.</a:t>
            </a:r>
            <a:endParaRPr lang="en-IN" sz="2400" dirty="0"/>
          </a:p>
        </p:txBody>
      </p:sp>
    </p:spTree>
    <p:extLst>
      <p:ext uri="{BB962C8B-B14F-4D97-AF65-F5344CB8AC3E}">
        <p14:creationId xmlns:p14="http://schemas.microsoft.com/office/powerpoint/2010/main" val="37206943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114300"/>
            <a:ext cx="8229600" cy="914400"/>
          </a:xfrm>
        </p:spPr>
        <p:txBody>
          <a:bodyPr>
            <a:noAutofit/>
          </a:bodyPr>
          <a:lstStyle/>
          <a:p>
            <a:r>
              <a:rPr lang="en-US" sz="2800" b="1" dirty="0"/>
              <a:t>Collection of accident data – </a:t>
            </a:r>
            <a:r>
              <a:rPr lang="en-US" sz="2800" b="1" dirty="0" smtClean="0"/>
              <a:t/>
            </a:r>
            <a:br>
              <a:rPr lang="en-US" sz="2800" b="1" dirty="0" smtClean="0"/>
            </a:br>
            <a:r>
              <a:rPr lang="en-US" sz="2800" b="1" dirty="0" smtClean="0"/>
              <a:t>Enforcement </a:t>
            </a:r>
            <a:r>
              <a:rPr lang="en-US" sz="2800" b="1" dirty="0"/>
              <a:t>uses</a:t>
            </a:r>
          </a:p>
        </p:txBody>
      </p:sp>
      <p:sp>
        <p:nvSpPr>
          <p:cNvPr id="5" name="Content Placeholder 4"/>
          <p:cNvSpPr>
            <a:spLocks noGrp="1"/>
          </p:cNvSpPr>
          <p:nvPr>
            <p:ph idx="1"/>
          </p:nvPr>
        </p:nvSpPr>
        <p:spPr>
          <a:xfrm>
            <a:off x="457201" y="1028700"/>
            <a:ext cx="8229600" cy="4572000"/>
          </a:xfrm>
        </p:spPr>
        <p:txBody>
          <a:bodyPr>
            <a:noAutofit/>
          </a:bodyPr>
          <a:lstStyle/>
          <a:p>
            <a:pPr marL="457200" indent="-457200" algn="just">
              <a:buAutoNum type="arabicPeriod"/>
            </a:pPr>
            <a:r>
              <a:rPr lang="en-US" sz="2100" dirty="0"/>
              <a:t>In planning deployment of personnel for various duties such as manual control and street patrolling depending upon accident frequency at different locations and during different hours of the day.</a:t>
            </a:r>
          </a:p>
          <a:p>
            <a:pPr marL="457200" indent="-457200" algn="just">
              <a:buAutoNum type="arabicPeriod"/>
            </a:pPr>
            <a:r>
              <a:rPr lang="en-US" sz="2100" dirty="0"/>
              <a:t>In directing enforcement effort.</a:t>
            </a:r>
          </a:p>
          <a:p>
            <a:pPr marL="457200" indent="-457200" algn="just">
              <a:buAutoNum type="arabicPeriod"/>
            </a:pPr>
            <a:r>
              <a:rPr lang="en-US" sz="2100" dirty="0"/>
              <a:t>In controlling pedestrian behavior.</a:t>
            </a:r>
          </a:p>
          <a:p>
            <a:pPr marL="457200" indent="-457200" algn="just">
              <a:buAutoNum type="arabicPeriod"/>
            </a:pPr>
            <a:r>
              <a:rPr lang="en-US" sz="2100" dirty="0"/>
              <a:t>In the safe and efficient operation of traffic control devices.</a:t>
            </a:r>
          </a:p>
          <a:p>
            <a:pPr marL="457200" indent="-457200" algn="just">
              <a:buAutoNum type="arabicPeriod"/>
            </a:pPr>
            <a:r>
              <a:rPr lang="en-US" sz="2100" dirty="0"/>
              <a:t>In enforcing </a:t>
            </a:r>
            <a:r>
              <a:rPr lang="en-US" sz="2100" dirty="0" err="1" smtClean="0"/>
              <a:t>kerb</a:t>
            </a:r>
            <a:r>
              <a:rPr lang="en-US" sz="2100" dirty="0" smtClean="0"/>
              <a:t> </a:t>
            </a:r>
            <a:r>
              <a:rPr lang="en-US" sz="2100" dirty="0"/>
              <a:t>parking regulations.</a:t>
            </a:r>
          </a:p>
          <a:p>
            <a:pPr marL="457200" indent="-457200" algn="just">
              <a:buAutoNum type="arabicPeriod"/>
            </a:pPr>
            <a:r>
              <a:rPr lang="en-US" sz="2100" dirty="0"/>
              <a:t>In planning and enforcing </a:t>
            </a:r>
            <a:r>
              <a:rPr lang="en-US" sz="2100" dirty="0" smtClean="0"/>
              <a:t>vehicle and cycle </a:t>
            </a:r>
            <a:r>
              <a:rPr lang="en-US" sz="2100" dirty="0"/>
              <a:t>inspection measures.</a:t>
            </a:r>
          </a:p>
          <a:p>
            <a:pPr marL="457200" indent="-457200" algn="just">
              <a:buAutoNum type="arabicPeriod"/>
            </a:pPr>
            <a:r>
              <a:rPr lang="en-US" sz="2100" dirty="0" smtClean="0"/>
              <a:t>In </a:t>
            </a:r>
            <a:r>
              <a:rPr lang="en-US" sz="2100" dirty="0"/>
              <a:t>aiding prosecution of offenders in courts</a:t>
            </a:r>
            <a:r>
              <a:rPr lang="en-US" sz="2100" dirty="0" smtClean="0"/>
              <a:t>.</a:t>
            </a:r>
            <a:endParaRPr lang="en-US" sz="2100" dirty="0"/>
          </a:p>
        </p:txBody>
      </p:sp>
    </p:spTree>
    <p:extLst>
      <p:ext uri="{BB962C8B-B14F-4D97-AF65-F5344CB8AC3E}">
        <p14:creationId xmlns:p14="http://schemas.microsoft.com/office/powerpoint/2010/main" val="35520266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3200" b="1" dirty="0"/>
              <a:t>Collection of accident data – Administrative and policy issues</a:t>
            </a:r>
          </a:p>
        </p:txBody>
      </p:sp>
      <p:sp>
        <p:nvSpPr>
          <p:cNvPr id="5" name="Content Placeholder 4"/>
          <p:cNvSpPr>
            <a:spLocks noGrp="1"/>
          </p:cNvSpPr>
          <p:nvPr>
            <p:ph idx="1"/>
          </p:nvPr>
        </p:nvSpPr>
        <p:spPr/>
        <p:txBody>
          <a:bodyPr>
            <a:normAutofit/>
          </a:bodyPr>
          <a:lstStyle/>
          <a:p>
            <a:pPr marL="457200" indent="-457200" algn="just">
              <a:buFont typeface="+mj-lt"/>
              <a:buAutoNum type="arabicPeriod"/>
            </a:pPr>
            <a:r>
              <a:rPr lang="en-IN" sz="2500" dirty="0"/>
              <a:t>In initiating and administering Traffic Safety programmes.</a:t>
            </a:r>
          </a:p>
          <a:p>
            <a:pPr marL="457200" indent="-457200" algn="just">
              <a:buFont typeface="+mj-lt"/>
              <a:buAutoNum type="arabicPeriod"/>
            </a:pPr>
            <a:r>
              <a:rPr lang="en-IN" sz="2500" dirty="0"/>
              <a:t>In evaluating the success of Traffic Safety Programmes.</a:t>
            </a:r>
          </a:p>
          <a:p>
            <a:pPr marL="457200" indent="-457200" algn="just">
              <a:buFont typeface="+mj-lt"/>
              <a:buAutoNum type="arabicPeriod"/>
            </a:pPr>
            <a:r>
              <a:rPr lang="en-IN" sz="2500" dirty="0"/>
              <a:t>In determining the accident costs.</a:t>
            </a:r>
          </a:p>
          <a:p>
            <a:pPr marL="457200" indent="-457200" algn="just">
              <a:buFont typeface="+mj-lt"/>
              <a:buAutoNum type="arabicPeriod"/>
            </a:pPr>
            <a:r>
              <a:rPr lang="en-IN" sz="2500" dirty="0"/>
              <a:t>In identifying the need to amend the legislative measures in force and to take appropriate action to amend them.</a:t>
            </a:r>
          </a:p>
          <a:p>
            <a:pPr marL="0" indent="0">
              <a:buNone/>
            </a:pPr>
            <a:endParaRPr lang="en-US" sz="2500" dirty="0" smtClean="0"/>
          </a:p>
        </p:txBody>
      </p:sp>
    </p:spTree>
    <p:extLst>
      <p:ext uri="{BB962C8B-B14F-4D97-AF65-F5344CB8AC3E}">
        <p14:creationId xmlns:p14="http://schemas.microsoft.com/office/powerpoint/2010/main" val="38385514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3200" b="1" dirty="0"/>
              <a:t>Collection of accident data – Uses for the Motor Vehicle Administrator</a:t>
            </a:r>
          </a:p>
        </p:txBody>
      </p:sp>
      <p:sp>
        <p:nvSpPr>
          <p:cNvPr id="5" name="Content Placeholder 4"/>
          <p:cNvSpPr>
            <a:spLocks noGrp="1"/>
          </p:cNvSpPr>
          <p:nvPr>
            <p:ph idx="1"/>
          </p:nvPr>
        </p:nvSpPr>
        <p:spPr/>
        <p:txBody>
          <a:bodyPr>
            <a:normAutofit/>
          </a:bodyPr>
          <a:lstStyle/>
          <a:p>
            <a:pPr marL="457200" indent="-457200" algn="just">
              <a:buFont typeface="+mj-lt"/>
              <a:buAutoNum type="arabicPeriod"/>
            </a:pPr>
            <a:r>
              <a:rPr lang="en-IN" sz="2500" dirty="0"/>
              <a:t>In reviewing the procedures for licensing drivers.</a:t>
            </a:r>
          </a:p>
          <a:p>
            <a:pPr marL="457200" indent="-457200" algn="just">
              <a:buFont typeface="+mj-lt"/>
              <a:buAutoNum type="arabicPeriod"/>
            </a:pPr>
            <a:r>
              <a:rPr lang="en-IN" sz="2500" dirty="0"/>
              <a:t>In reviewing the procedures for registration and licensing of vehicles</a:t>
            </a:r>
          </a:p>
          <a:p>
            <a:pPr marL="457200" indent="-457200" algn="just">
              <a:buFont typeface="+mj-lt"/>
              <a:buAutoNum type="arabicPeriod"/>
            </a:pPr>
            <a:r>
              <a:rPr lang="en-IN" sz="2500" dirty="0"/>
              <a:t>In reviewing the vehicles inspections </a:t>
            </a:r>
            <a:r>
              <a:rPr lang="en-IN" sz="2500" dirty="0" smtClean="0"/>
              <a:t>requirement</a:t>
            </a:r>
            <a:endParaRPr lang="en-IN" sz="2500" dirty="0"/>
          </a:p>
        </p:txBody>
      </p:sp>
    </p:spTree>
    <p:extLst>
      <p:ext uri="{BB962C8B-B14F-4D97-AF65-F5344CB8AC3E}">
        <p14:creationId xmlns:p14="http://schemas.microsoft.com/office/powerpoint/2010/main" val="31590174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b="1" dirty="0"/>
              <a:t>Collection of accident data - Educational uses</a:t>
            </a:r>
          </a:p>
        </p:txBody>
      </p:sp>
      <p:sp>
        <p:nvSpPr>
          <p:cNvPr id="5" name="Content Placeholder 4"/>
          <p:cNvSpPr>
            <a:spLocks noGrp="1"/>
          </p:cNvSpPr>
          <p:nvPr>
            <p:ph idx="1"/>
          </p:nvPr>
        </p:nvSpPr>
        <p:spPr/>
        <p:txBody>
          <a:bodyPr>
            <a:normAutofit/>
          </a:bodyPr>
          <a:lstStyle/>
          <a:p>
            <a:pPr marL="457200" indent="-457200" algn="just">
              <a:buFont typeface="+mj-lt"/>
              <a:buAutoNum type="arabicPeriod"/>
            </a:pPr>
            <a:r>
              <a:rPr lang="en-IN" sz="2500" dirty="0"/>
              <a:t>In planning and organizing school safety education programmes.</a:t>
            </a:r>
          </a:p>
          <a:p>
            <a:pPr marL="457200" indent="-457200" algn="just">
              <a:buFont typeface="+mj-lt"/>
              <a:buAutoNum type="arabicPeriod"/>
            </a:pPr>
            <a:r>
              <a:rPr lang="en-IN" sz="2500" dirty="0"/>
              <a:t>In planning and organizing driver safety educational programmes</a:t>
            </a:r>
            <a:r>
              <a:rPr lang="en-IN" sz="2500" dirty="0" smtClean="0"/>
              <a:t>.</a:t>
            </a:r>
            <a:endParaRPr lang="en-IN" sz="2500" dirty="0"/>
          </a:p>
        </p:txBody>
      </p:sp>
    </p:spTree>
    <p:extLst>
      <p:ext uri="{BB962C8B-B14F-4D97-AF65-F5344CB8AC3E}">
        <p14:creationId xmlns:p14="http://schemas.microsoft.com/office/powerpoint/2010/main" val="12801059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dirty="0" smtClean="0"/>
              <a:t>Accident report</a:t>
            </a:r>
            <a:endParaRPr lang="en-US" sz="3200" b="1" dirty="0"/>
          </a:p>
        </p:txBody>
      </p:sp>
      <p:sp>
        <p:nvSpPr>
          <p:cNvPr id="5" name="Content Placeholder 4"/>
          <p:cNvSpPr>
            <a:spLocks noGrp="1"/>
          </p:cNvSpPr>
          <p:nvPr>
            <p:ph idx="1"/>
          </p:nvPr>
        </p:nvSpPr>
        <p:spPr>
          <a:xfrm>
            <a:off x="457201" y="1028700"/>
            <a:ext cx="8229600" cy="4343400"/>
          </a:xfrm>
        </p:spPr>
        <p:txBody>
          <a:bodyPr>
            <a:normAutofit fontScale="92500" lnSpcReduction="20000"/>
          </a:bodyPr>
          <a:lstStyle/>
          <a:p>
            <a:pPr algn="just"/>
            <a:r>
              <a:rPr lang="en-US" sz="2700" dirty="0" smtClean="0"/>
              <a:t>The accident should be reported to police authorities who would further collect required details and take legal action especially in more serious accidents involving injuries, casualties or severe damage to property.</a:t>
            </a:r>
          </a:p>
          <a:p>
            <a:pPr algn="just"/>
            <a:r>
              <a:rPr lang="en-US" sz="2700" dirty="0"/>
              <a:t>Accident report of individuals involved may be separately taken</a:t>
            </a:r>
            <a:r>
              <a:rPr lang="en-US" sz="2700" dirty="0" smtClean="0"/>
              <a:t>.</a:t>
            </a:r>
          </a:p>
          <a:p>
            <a:pPr algn="just"/>
            <a:r>
              <a:rPr lang="en-US" sz="2700" dirty="0" smtClean="0"/>
              <a:t>Based on the accident data collected, as discussed in the previous slides, </a:t>
            </a:r>
            <a:r>
              <a:rPr lang="en-US" sz="2700" dirty="0" smtClean="0"/>
              <a:t>an </a:t>
            </a:r>
            <a:r>
              <a:rPr lang="en-US" sz="2700" dirty="0" smtClean="0"/>
              <a:t>accident report is prepared with all the facts which might be useful in subsequent analysis, claims for compensation, evaluation of accident cost.</a:t>
            </a:r>
          </a:p>
          <a:p>
            <a:pPr algn="just"/>
            <a:endParaRPr lang="en-US" sz="2500" dirty="0" smtClean="0"/>
          </a:p>
          <a:p>
            <a:pPr marL="0" indent="0" algn="just">
              <a:buNone/>
            </a:pPr>
            <a:endParaRPr lang="en-US" sz="2500" dirty="0" smtClean="0"/>
          </a:p>
        </p:txBody>
      </p:sp>
    </p:spTree>
    <p:extLst>
      <p:ext uri="{BB962C8B-B14F-4D97-AF65-F5344CB8AC3E}">
        <p14:creationId xmlns:p14="http://schemas.microsoft.com/office/powerpoint/2010/main" val="24611868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dirty="0" smtClean="0"/>
              <a:t>Accident Records</a:t>
            </a:r>
            <a:endParaRPr lang="en-US" sz="3200" b="1" dirty="0"/>
          </a:p>
        </p:txBody>
      </p:sp>
      <p:sp>
        <p:nvSpPr>
          <p:cNvPr id="5" name="Content Placeholder 4"/>
          <p:cNvSpPr>
            <a:spLocks noGrp="1"/>
          </p:cNvSpPr>
          <p:nvPr>
            <p:ph idx="1"/>
          </p:nvPr>
        </p:nvSpPr>
        <p:spPr/>
        <p:txBody>
          <a:bodyPr>
            <a:normAutofit/>
          </a:bodyPr>
          <a:lstStyle/>
          <a:p>
            <a:r>
              <a:rPr lang="en-US" sz="2500" dirty="0" smtClean="0"/>
              <a:t>Accident records are maintained giving all particulars of accidents, location and other details.  </a:t>
            </a:r>
          </a:p>
          <a:p>
            <a:r>
              <a:rPr lang="en-US" sz="2500" dirty="0" smtClean="0"/>
              <a:t>The record may be maintained by means of:</a:t>
            </a:r>
          </a:p>
          <a:p>
            <a:pPr lvl="1"/>
            <a:r>
              <a:rPr lang="en-US" sz="2000" dirty="0" smtClean="0"/>
              <a:t>location files, </a:t>
            </a:r>
          </a:p>
          <a:p>
            <a:pPr lvl="1"/>
            <a:r>
              <a:rPr lang="en-US" sz="2000" dirty="0" smtClean="0"/>
              <a:t>spot maps, </a:t>
            </a:r>
          </a:p>
          <a:p>
            <a:pPr lvl="1"/>
            <a:r>
              <a:rPr lang="en-US" sz="2000" dirty="0" smtClean="0"/>
              <a:t>collision diagrams and </a:t>
            </a:r>
          </a:p>
          <a:p>
            <a:pPr lvl="1"/>
            <a:r>
              <a:rPr lang="en-US" sz="2000" dirty="0" smtClean="0"/>
              <a:t>condition diagrams.</a:t>
            </a:r>
          </a:p>
        </p:txBody>
      </p:sp>
    </p:spTree>
    <p:extLst>
      <p:ext uri="{BB962C8B-B14F-4D97-AF65-F5344CB8AC3E}">
        <p14:creationId xmlns:p14="http://schemas.microsoft.com/office/powerpoint/2010/main" val="825390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3200" b="1" dirty="0"/>
              <a:t>Accident </a:t>
            </a:r>
            <a:r>
              <a:rPr lang="en-US" sz="3200" b="1" dirty="0" smtClean="0"/>
              <a:t>Records</a:t>
            </a:r>
            <a:br>
              <a:rPr lang="en-US" sz="3200" b="1" dirty="0" smtClean="0"/>
            </a:br>
            <a:r>
              <a:rPr lang="en-US" sz="3200" b="1" dirty="0" smtClean="0"/>
              <a:t>Location files</a:t>
            </a:r>
            <a:endParaRPr lang="en-US" sz="3200" b="1" dirty="0"/>
          </a:p>
        </p:txBody>
      </p:sp>
      <p:sp>
        <p:nvSpPr>
          <p:cNvPr id="5" name="Content Placeholder 4"/>
          <p:cNvSpPr>
            <a:spLocks noGrp="1"/>
          </p:cNvSpPr>
          <p:nvPr>
            <p:ph idx="1"/>
          </p:nvPr>
        </p:nvSpPr>
        <p:spPr/>
        <p:txBody>
          <a:bodyPr>
            <a:normAutofit/>
          </a:bodyPr>
          <a:lstStyle/>
          <a:p>
            <a:pPr algn="just"/>
            <a:r>
              <a:rPr lang="en-US" sz="2500" dirty="0" smtClean="0"/>
              <a:t>These are used to keep a record of locations where accidents have taken place within the concerned zone and to identify the locations of high incidence.</a:t>
            </a:r>
          </a:p>
          <a:p>
            <a:pPr algn="just"/>
            <a:r>
              <a:rPr lang="en-US" sz="2500" dirty="0" smtClean="0"/>
              <a:t>Location files should be maintained by each police station for the respective jurisdiction.</a:t>
            </a:r>
          </a:p>
        </p:txBody>
      </p:sp>
    </p:spTree>
    <p:extLst>
      <p:ext uri="{BB962C8B-B14F-4D97-AF65-F5344CB8AC3E}">
        <p14:creationId xmlns:p14="http://schemas.microsoft.com/office/powerpoint/2010/main" val="37222165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4572"/>
            <a:ext cx="8229600" cy="952500"/>
          </a:xfrm>
        </p:spPr>
        <p:txBody>
          <a:bodyPr>
            <a:normAutofit/>
          </a:bodyPr>
          <a:lstStyle/>
          <a:p>
            <a:r>
              <a:rPr lang="en-US" sz="3200" b="1" dirty="0" smtClean="0"/>
              <a:t>Objectives of accident studies</a:t>
            </a:r>
            <a:endParaRPr lang="en-US" sz="3200" b="1" dirty="0"/>
          </a:p>
        </p:txBody>
      </p:sp>
      <p:sp>
        <p:nvSpPr>
          <p:cNvPr id="5" name="Content Placeholder 4"/>
          <p:cNvSpPr>
            <a:spLocks noGrp="1"/>
          </p:cNvSpPr>
          <p:nvPr>
            <p:ph idx="1"/>
          </p:nvPr>
        </p:nvSpPr>
        <p:spPr>
          <a:xfrm>
            <a:off x="457201" y="947928"/>
            <a:ext cx="8229600" cy="4424172"/>
          </a:xfrm>
        </p:spPr>
        <p:txBody>
          <a:bodyPr>
            <a:normAutofit fontScale="92500" lnSpcReduction="20000"/>
          </a:bodyPr>
          <a:lstStyle/>
          <a:p>
            <a:pPr marL="457200" indent="-457200" algn="just">
              <a:buFont typeface="+mj-lt"/>
              <a:buAutoNum type="arabicPeriod"/>
            </a:pPr>
            <a:r>
              <a:rPr lang="en-US" sz="2500" dirty="0" smtClean="0"/>
              <a:t>To study the causes of accidents and to suggest correct treatment at potential locations.</a:t>
            </a:r>
          </a:p>
          <a:p>
            <a:pPr marL="457200" indent="-457200" algn="just">
              <a:buFont typeface="+mj-lt"/>
              <a:buAutoNum type="arabicPeriod"/>
            </a:pPr>
            <a:r>
              <a:rPr lang="en-US" sz="2500" dirty="0" smtClean="0"/>
              <a:t>To evaluate existing design regulation and control measures.</a:t>
            </a:r>
          </a:p>
          <a:p>
            <a:pPr marL="457200" indent="-457200" algn="just">
              <a:buFont typeface="+mj-lt"/>
              <a:buAutoNum type="arabicPeriod"/>
            </a:pPr>
            <a:r>
              <a:rPr lang="en-US" sz="2500" dirty="0" smtClean="0"/>
              <a:t>To support propose changes in design, regulation and control measures in the selected zone.</a:t>
            </a:r>
          </a:p>
          <a:p>
            <a:pPr marL="457200" indent="-457200" algn="just">
              <a:buFont typeface="+mj-lt"/>
              <a:buAutoNum type="arabicPeriod"/>
            </a:pPr>
            <a:r>
              <a:rPr lang="en-US" sz="2500" dirty="0" smtClean="0"/>
              <a:t>To carry out ‘before and after studies’ (BAA)</a:t>
            </a:r>
            <a:r>
              <a:rPr lang="en-US" sz="2500" dirty="0"/>
              <a:t> </a:t>
            </a:r>
            <a:r>
              <a:rPr lang="en-US" sz="2500" dirty="0" smtClean="0"/>
              <a:t>after implementing changes and to demonstrate improvement in accident problems.</a:t>
            </a:r>
          </a:p>
          <a:p>
            <a:pPr marL="457200" indent="-457200" algn="just">
              <a:buFont typeface="+mj-lt"/>
              <a:buAutoNum type="arabicPeriod"/>
            </a:pPr>
            <a:r>
              <a:rPr lang="en-US" sz="2500" dirty="0" smtClean="0"/>
              <a:t>To make computations of financial loss due to accidents and</a:t>
            </a:r>
          </a:p>
          <a:p>
            <a:pPr marL="457200" indent="-457200" algn="just">
              <a:buFont typeface="+mj-lt"/>
              <a:buAutoNum type="arabicPeriod"/>
            </a:pPr>
            <a:r>
              <a:rPr lang="en-US" sz="2500" dirty="0" smtClean="0"/>
              <a:t>To provide economic justification for the improvement measures suggested by traffic engineer.</a:t>
            </a:r>
          </a:p>
        </p:txBody>
      </p:sp>
    </p:spTree>
    <p:extLst>
      <p:ext uri="{BB962C8B-B14F-4D97-AF65-F5344CB8AC3E}">
        <p14:creationId xmlns:p14="http://schemas.microsoft.com/office/powerpoint/2010/main" val="1093945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3200" b="1" dirty="0"/>
              <a:t>Accident </a:t>
            </a:r>
            <a:r>
              <a:rPr lang="en-US" sz="3200" b="1" dirty="0" smtClean="0"/>
              <a:t>Records</a:t>
            </a:r>
            <a:br>
              <a:rPr lang="en-US" sz="3200" b="1" dirty="0" smtClean="0"/>
            </a:br>
            <a:r>
              <a:rPr lang="en-US" sz="3200" b="1" dirty="0" smtClean="0"/>
              <a:t>Spot Maps</a:t>
            </a:r>
            <a:endParaRPr lang="en-US" sz="3200" b="1" dirty="0"/>
          </a:p>
        </p:txBody>
      </p:sp>
      <p:sp>
        <p:nvSpPr>
          <p:cNvPr id="5" name="Content Placeholder 4"/>
          <p:cNvSpPr>
            <a:spLocks noGrp="1"/>
          </p:cNvSpPr>
          <p:nvPr>
            <p:ph idx="1"/>
          </p:nvPr>
        </p:nvSpPr>
        <p:spPr/>
        <p:txBody>
          <a:bodyPr>
            <a:normAutofit/>
          </a:bodyPr>
          <a:lstStyle/>
          <a:p>
            <a:pPr algn="just"/>
            <a:r>
              <a:rPr lang="en-US" sz="2500" dirty="0" smtClean="0"/>
              <a:t>Accident location spot maps show accidents by spots, pins or symbols on the road map of the locality. </a:t>
            </a:r>
          </a:p>
          <a:p>
            <a:pPr algn="just"/>
            <a:r>
              <a:rPr lang="en-US" sz="2500" dirty="0" smtClean="0"/>
              <a:t>A map of suitable scale may be used for preparation of spot maps of urban accidents.</a:t>
            </a:r>
          </a:p>
        </p:txBody>
      </p:sp>
    </p:spTree>
    <p:extLst>
      <p:ext uri="{BB962C8B-B14F-4D97-AF65-F5344CB8AC3E}">
        <p14:creationId xmlns:p14="http://schemas.microsoft.com/office/powerpoint/2010/main" val="38643953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3200" b="1" dirty="0" smtClean="0"/>
              <a:t>Accident Records</a:t>
            </a:r>
            <a:br>
              <a:rPr lang="en-US" sz="3200" b="1" dirty="0" smtClean="0"/>
            </a:br>
            <a:r>
              <a:rPr lang="en-US" sz="3200" b="1" dirty="0" smtClean="0"/>
              <a:t>Collision diagram</a:t>
            </a:r>
            <a:endParaRPr lang="en-US" sz="3200" b="1" dirty="0"/>
          </a:p>
        </p:txBody>
      </p:sp>
      <p:sp>
        <p:nvSpPr>
          <p:cNvPr id="5" name="Content Placeholder 4"/>
          <p:cNvSpPr>
            <a:spLocks noGrp="1"/>
          </p:cNvSpPr>
          <p:nvPr>
            <p:ph idx="1"/>
          </p:nvPr>
        </p:nvSpPr>
        <p:spPr/>
        <p:txBody>
          <a:bodyPr>
            <a:normAutofit lnSpcReduction="10000"/>
          </a:bodyPr>
          <a:lstStyle/>
          <a:p>
            <a:pPr marL="457200" indent="-457200" algn="just">
              <a:buAutoNum type="arabicPeriod"/>
            </a:pPr>
            <a:r>
              <a:rPr lang="en-US" sz="2500" dirty="0" smtClean="0"/>
              <a:t>These diagrams depict the details of accident location and show the approximate path of the vehicles and pedestrians involved in the accidents and also other objects with which the vehicles have collided.</a:t>
            </a:r>
          </a:p>
          <a:p>
            <a:pPr marL="457200" indent="-457200" algn="just">
              <a:buAutoNum type="arabicPeriod"/>
            </a:pPr>
            <a:r>
              <a:rPr lang="en-US" sz="2500" dirty="0" smtClean="0"/>
              <a:t>Collision diagrams are most useful to compare accident pattern before and after the remedial measures have been taken.</a:t>
            </a:r>
          </a:p>
          <a:p>
            <a:pPr marL="457200" indent="-457200" algn="just">
              <a:buAutoNum type="arabicPeriod"/>
            </a:pPr>
            <a:r>
              <a:rPr lang="en-US" sz="2500" dirty="0" smtClean="0"/>
              <a:t>Typical collision diagram is shown in the next slide.</a:t>
            </a:r>
          </a:p>
        </p:txBody>
      </p:sp>
    </p:spTree>
    <p:extLst>
      <p:ext uri="{BB962C8B-B14F-4D97-AF65-F5344CB8AC3E}">
        <p14:creationId xmlns:p14="http://schemas.microsoft.com/office/powerpoint/2010/main" val="39724025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14300"/>
            <a:ext cx="8229600" cy="304800"/>
          </a:xfrm>
        </p:spPr>
        <p:txBody>
          <a:bodyPr>
            <a:noAutofit/>
          </a:bodyPr>
          <a:lstStyle/>
          <a:p>
            <a:r>
              <a:rPr lang="en-US" sz="2400" b="1" dirty="0" smtClean="0"/>
              <a:t>Collision </a:t>
            </a:r>
            <a:r>
              <a:rPr lang="en-US" sz="2400" b="1" dirty="0"/>
              <a:t>D</a:t>
            </a:r>
            <a:r>
              <a:rPr lang="en-US" sz="2400" b="1" dirty="0" smtClean="0"/>
              <a:t>iagram</a:t>
            </a:r>
            <a:endParaRPr lang="en-US" sz="2400" b="1" dirty="0"/>
          </a:p>
        </p:txBody>
      </p:sp>
      <p:pic>
        <p:nvPicPr>
          <p:cNvPr id="6" name="Content Placeholder 5"/>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31378" r="6452" b="30522"/>
          <a:stretch/>
        </p:blipFill>
        <p:spPr>
          <a:xfrm>
            <a:off x="1272540" y="536448"/>
            <a:ext cx="6629400" cy="4800600"/>
          </a:xfrm>
        </p:spPr>
      </p:pic>
      <p:sp>
        <p:nvSpPr>
          <p:cNvPr id="8" name="TextBox 7"/>
          <p:cNvSpPr txBox="1"/>
          <p:nvPr/>
        </p:nvSpPr>
        <p:spPr>
          <a:xfrm>
            <a:off x="1257300" y="5445252"/>
            <a:ext cx="7391400" cy="338554"/>
          </a:xfrm>
          <a:prstGeom prst="rect">
            <a:avLst/>
          </a:prstGeom>
          <a:noFill/>
        </p:spPr>
        <p:txBody>
          <a:bodyPr wrap="square" rtlCol="0">
            <a:spAutoFit/>
          </a:bodyPr>
          <a:lstStyle/>
          <a:p>
            <a:r>
              <a:rPr lang="en-US" sz="1600" dirty="0" smtClean="0"/>
              <a:t>Source: Highway Engineering, </a:t>
            </a:r>
            <a:r>
              <a:rPr lang="en-US" sz="1600" dirty="0" err="1" smtClean="0"/>
              <a:t>S.K.Khanna</a:t>
            </a:r>
            <a:r>
              <a:rPr lang="en-US" sz="1600" dirty="0" smtClean="0"/>
              <a:t> and </a:t>
            </a:r>
            <a:r>
              <a:rPr lang="en-US" sz="1600" dirty="0" err="1" smtClean="0"/>
              <a:t>C.E.G.Justo</a:t>
            </a:r>
            <a:endParaRPr lang="en-IN" sz="1600" dirty="0"/>
          </a:p>
        </p:txBody>
      </p:sp>
    </p:spTree>
    <p:extLst>
      <p:ext uri="{BB962C8B-B14F-4D97-AF65-F5344CB8AC3E}">
        <p14:creationId xmlns:p14="http://schemas.microsoft.com/office/powerpoint/2010/main" val="491958561"/>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114300"/>
            <a:ext cx="8229600" cy="723634"/>
          </a:xfrm>
        </p:spPr>
        <p:txBody>
          <a:bodyPr>
            <a:normAutofit fontScale="90000"/>
          </a:bodyPr>
          <a:lstStyle/>
          <a:p>
            <a:r>
              <a:rPr lang="en-US" sz="3100" b="1" dirty="0" smtClean="0"/>
              <a:t>Accident Records</a:t>
            </a:r>
            <a:r>
              <a:rPr lang="en-US" sz="3200" b="1" dirty="0" smtClean="0"/>
              <a:t/>
            </a:r>
            <a:br>
              <a:rPr lang="en-US" sz="3200" b="1" dirty="0" smtClean="0"/>
            </a:br>
            <a:r>
              <a:rPr lang="en-US" sz="2700" b="1" dirty="0" smtClean="0"/>
              <a:t>Condition Diagram</a:t>
            </a:r>
            <a:endParaRPr lang="en-US" sz="3200" b="1" dirty="0"/>
          </a:p>
        </p:txBody>
      </p:sp>
      <p:sp>
        <p:nvSpPr>
          <p:cNvPr id="5" name="Content Placeholder 4"/>
          <p:cNvSpPr>
            <a:spLocks noGrp="1"/>
          </p:cNvSpPr>
          <p:nvPr>
            <p:ph idx="1"/>
          </p:nvPr>
        </p:nvSpPr>
        <p:spPr>
          <a:xfrm>
            <a:off x="457201" y="952500"/>
            <a:ext cx="8229600" cy="4495800"/>
          </a:xfrm>
        </p:spPr>
        <p:txBody>
          <a:bodyPr>
            <a:noAutofit/>
          </a:bodyPr>
          <a:lstStyle/>
          <a:p>
            <a:pPr marL="0" indent="0" algn="just">
              <a:buNone/>
            </a:pPr>
            <a:r>
              <a:rPr lang="en-US" sz="2000" dirty="0" smtClean="0"/>
              <a:t>A condition diagram is the drawing of the accident location drawn to scale, showing all the important physical features of the road and adjoining area.</a:t>
            </a:r>
          </a:p>
          <a:p>
            <a:pPr marL="0" indent="0" algn="just">
              <a:buNone/>
            </a:pPr>
            <a:r>
              <a:rPr lang="en-US" sz="2000" dirty="0" smtClean="0"/>
              <a:t>The important features </a:t>
            </a:r>
            <a:r>
              <a:rPr lang="en-US" sz="2000" dirty="0" smtClean="0"/>
              <a:t>in </a:t>
            </a:r>
            <a:r>
              <a:rPr lang="en-US" sz="2000" dirty="0" smtClean="0"/>
              <a:t>the condition diagram </a:t>
            </a:r>
            <a:r>
              <a:rPr lang="en-US" sz="2000" dirty="0" smtClean="0"/>
              <a:t>are</a:t>
            </a:r>
            <a:r>
              <a:rPr lang="en-US" sz="2000" dirty="0" smtClean="0"/>
              <a:t>:</a:t>
            </a:r>
          </a:p>
          <a:p>
            <a:pPr marL="457200" indent="-457200" algn="just">
              <a:buAutoNum type="arabicPeriod"/>
            </a:pPr>
            <a:r>
              <a:rPr lang="en-US" sz="2000" dirty="0" smtClean="0"/>
              <a:t>Geometric features of the road such as width of roadway, shoulders, median if any.</a:t>
            </a:r>
          </a:p>
          <a:p>
            <a:pPr marL="457200" indent="-457200" algn="just">
              <a:buAutoNum type="arabicPeriod"/>
            </a:pPr>
            <a:r>
              <a:rPr lang="en-US" sz="2000" dirty="0" smtClean="0"/>
              <a:t>Other geometric details such as curves, </a:t>
            </a:r>
            <a:r>
              <a:rPr lang="en-US" sz="2000" dirty="0" err="1" smtClean="0"/>
              <a:t>kerb</a:t>
            </a:r>
            <a:r>
              <a:rPr lang="en-US" sz="2000" dirty="0" smtClean="0"/>
              <a:t> lines, bridges, culverts, over bridge and underpass electric posts, trees and </a:t>
            </a:r>
          </a:p>
          <a:p>
            <a:pPr marL="457200" indent="-457200" algn="just">
              <a:buAutoNum type="arabicPeriod"/>
            </a:pPr>
            <a:r>
              <a:rPr lang="en-US" sz="2000" dirty="0"/>
              <a:t>A</a:t>
            </a:r>
            <a:r>
              <a:rPr lang="en-US" sz="2000" dirty="0" smtClean="0"/>
              <a:t>ll details of roadway conditions, obstruction to vision, property lines, signs, signals, road side ditches etc.</a:t>
            </a:r>
          </a:p>
          <a:p>
            <a:pPr marL="457200" indent="-457200" algn="just">
              <a:buAutoNum type="arabicPeriod"/>
            </a:pPr>
            <a:r>
              <a:rPr lang="en-US" sz="2000" dirty="0" smtClean="0"/>
              <a:t>Parking regulations</a:t>
            </a:r>
            <a:r>
              <a:rPr lang="en-US" sz="2000" dirty="0" smtClean="0"/>
              <a:t>.</a:t>
            </a:r>
            <a:endParaRPr lang="en-US" sz="2000" dirty="0" smtClean="0"/>
          </a:p>
          <a:p>
            <a:pPr marL="0" indent="0" algn="just">
              <a:buNone/>
            </a:pPr>
            <a:r>
              <a:rPr lang="en-US" sz="2000" dirty="0" smtClean="0"/>
              <a:t>Condition and collision diagrams may be combined together in a single sketch if necessary</a:t>
            </a:r>
            <a:r>
              <a:rPr lang="en-US" sz="2000" dirty="0"/>
              <a:t>. </a:t>
            </a:r>
          </a:p>
        </p:txBody>
      </p:sp>
    </p:spTree>
    <p:extLst>
      <p:ext uri="{BB962C8B-B14F-4D97-AF65-F5344CB8AC3E}">
        <p14:creationId xmlns:p14="http://schemas.microsoft.com/office/powerpoint/2010/main" val="46737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33799" y="0"/>
            <a:ext cx="4953001" cy="495300"/>
          </a:xfrm>
        </p:spPr>
        <p:txBody>
          <a:bodyPr>
            <a:normAutofit/>
          </a:bodyPr>
          <a:lstStyle/>
          <a:p>
            <a:r>
              <a:rPr lang="en-US" sz="2400" b="1" dirty="0" smtClean="0"/>
              <a:t>Condition diagram</a:t>
            </a:r>
            <a:endParaRPr lang="en-US" sz="2400" b="1" dirty="0"/>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t="2000"/>
          <a:stretch/>
        </p:blipFill>
        <p:spPr>
          <a:xfrm>
            <a:off x="12192" y="114300"/>
            <a:ext cx="3530600" cy="5600700"/>
          </a:xfrm>
          <a:prstGeom prst="rect">
            <a:avLst/>
          </a:prstGeom>
        </p:spPr>
      </p:pic>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t="27333" b="10000"/>
          <a:stretch/>
        </p:blipFill>
        <p:spPr>
          <a:xfrm>
            <a:off x="3542792" y="419100"/>
            <a:ext cx="5448808" cy="4680976"/>
          </a:xfrm>
          <a:prstGeom prst="rect">
            <a:avLst/>
          </a:prstGeom>
        </p:spPr>
      </p:pic>
      <p:sp>
        <p:nvSpPr>
          <p:cNvPr id="6" name="TextBox 5"/>
          <p:cNvSpPr txBox="1"/>
          <p:nvPr/>
        </p:nvSpPr>
        <p:spPr>
          <a:xfrm>
            <a:off x="3962400" y="5067300"/>
            <a:ext cx="5029200" cy="461665"/>
          </a:xfrm>
          <a:prstGeom prst="rect">
            <a:avLst/>
          </a:prstGeom>
          <a:noFill/>
        </p:spPr>
        <p:txBody>
          <a:bodyPr wrap="square" rtlCol="0">
            <a:spAutoFit/>
          </a:bodyPr>
          <a:lstStyle/>
          <a:p>
            <a:r>
              <a:rPr lang="en-US" sz="1200" dirty="0" smtClean="0"/>
              <a:t>Source: Traffic Engineering and Transport Planning by L.R </a:t>
            </a:r>
            <a:r>
              <a:rPr lang="en-US" sz="1200" dirty="0" err="1" smtClean="0"/>
              <a:t>Kadiyali</a:t>
            </a:r>
            <a:endParaRPr lang="en-IN" sz="1200" dirty="0"/>
          </a:p>
        </p:txBody>
      </p:sp>
    </p:spTree>
    <p:extLst>
      <p:ext uri="{BB962C8B-B14F-4D97-AF65-F5344CB8AC3E}">
        <p14:creationId xmlns:p14="http://schemas.microsoft.com/office/powerpoint/2010/main" val="521390916"/>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33602" t="17707" r="34187" b="8334"/>
          <a:stretch/>
        </p:blipFill>
        <p:spPr>
          <a:xfrm>
            <a:off x="4876800" y="-1524"/>
            <a:ext cx="4419600" cy="5705302"/>
          </a:xfrm>
          <a:prstGeom prst="rect">
            <a:avLst/>
          </a:prstGeom>
        </p:spPr>
      </p:pic>
      <p:sp>
        <p:nvSpPr>
          <p:cNvPr id="6" name="TextBox 5"/>
          <p:cNvSpPr txBox="1"/>
          <p:nvPr/>
        </p:nvSpPr>
        <p:spPr>
          <a:xfrm>
            <a:off x="914400" y="1181100"/>
            <a:ext cx="2895600" cy="1200329"/>
          </a:xfrm>
          <a:prstGeom prst="rect">
            <a:avLst/>
          </a:prstGeom>
          <a:noFill/>
        </p:spPr>
        <p:txBody>
          <a:bodyPr wrap="square" rtlCol="0">
            <a:spAutoFit/>
          </a:bodyPr>
          <a:lstStyle/>
          <a:p>
            <a:r>
              <a:rPr lang="en-US" dirty="0" smtClean="0"/>
              <a:t>An example for collision Diagram.</a:t>
            </a:r>
          </a:p>
          <a:p>
            <a:endParaRPr lang="en-US" dirty="0"/>
          </a:p>
          <a:p>
            <a:r>
              <a:rPr lang="en-US" dirty="0" smtClean="0"/>
              <a:t>Source: Google images</a:t>
            </a:r>
            <a:endParaRPr lang="en-IN" dirty="0"/>
          </a:p>
        </p:txBody>
      </p:sp>
      <p:pic>
        <p:nvPicPr>
          <p:cNvPr id="8" name="Picture 7"/>
          <p:cNvPicPr>
            <a:picLocks noChangeAspect="1"/>
          </p:cNvPicPr>
          <p:nvPr/>
        </p:nvPicPr>
        <p:blipFill rotWithShape="1">
          <a:blip r:embed="rId3"/>
          <a:srcRect l="32431" t="16666" r="33602" b="5209"/>
          <a:stretch/>
        </p:blipFill>
        <p:spPr>
          <a:xfrm>
            <a:off x="25052" y="18830"/>
            <a:ext cx="4396359" cy="5684947"/>
          </a:xfrm>
          <a:prstGeom prst="rect">
            <a:avLst/>
          </a:prstGeom>
        </p:spPr>
      </p:pic>
    </p:spTree>
    <p:extLst>
      <p:ext uri="{BB962C8B-B14F-4D97-AF65-F5344CB8AC3E}">
        <p14:creationId xmlns:p14="http://schemas.microsoft.com/office/powerpoint/2010/main" val="721783665"/>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3148" t="17707" r="60542" b="11458"/>
          <a:stretch/>
        </p:blipFill>
        <p:spPr>
          <a:xfrm>
            <a:off x="381000" y="266700"/>
            <a:ext cx="4724400" cy="5181600"/>
          </a:xfrm>
          <a:prstGeom prst="rect">
            <a:avLst/>
          </a:prstGeom>
        </p:spPr>
      </p:pic>
      <p:sp>
        <p:nvSpPr>
          <p:cNvPr id="6" name="TextBox 5"/>
          <p:cNvSpPr txBox="1"/>
          <p:nvPr/>
        </p:nvSpPr>
        <p:spPr>
          <a:xfrm>
            <a:off x="5257800" y="1485900"/>
            <a:ext cx="3276600" cy="2780633"/>
          </a:xfrm>
          <a:prstGeom prst="rect">
            <a:avLst/>
          </a:prstGeom>
          <a:noFill/>
        </p:spPr>
        <p:txBody>
          <a:bodyPr wrap="square" rtlCol="0">
            <a:spAutoFit/>
          </a:bodyPr>
          <a:lstStyle/>
          <a:p>
            <a:pPr algn="just">
              <a:lnSpc>
                <a:spcPct val="200000"/>
              </a:lnSpc>
            </a:pPr>
            <a:r>
              <a:rPr lang="en-IN" dirty="0"/>
              <a:t>(</a:t>
            </a:r>
            <a:r>
              <a:rPr lang="en-IN" dirty="0" err="1"/>
              <a:t>i</a:t>
            </a:r>
            <a:r>
              <a:rPr lang="en-IN" dirty="0"/>
              <a:t>) Head on collision</a:t>
            </a:r>
          </a:p>
          <a:p>
            <a:pPr algn="just">
              <a:lnSpc>
                <a:spcPct val="200000"/>
              </a:lnSpc>
            </a:pPr>
            <a:r>
              <a:rPr lang="en-IN" dirty="0"/>
              <a:t>(</a:t>
            </a:r>
            <a:r>
              <a:rPr lang="en-IN" dirty="0" smtClean="0"/>
              <a:t>ii</a:t>
            </a:r>
            <a:r>
              <a:rPr lang="en-IN" dirty="0"/>
              <a:t>) Rear end collision</a:t>
            </a:r>
          </a:p>
          <a:p>
            <a:pPr algn="just">
              <a:lnSpc>
                <a:spcPct val="200000"/>
              </a:lnSpc>
            </a:pPr>
            <a:r>
              <a:rPr lang="en-IN" dirty="0"/>
              <a:t>(iii) Brush/side swipe</a:t>
            </a:r>
          </a:p>
          <a:p>
            <a:pPr algn="just">
              <a:lnSpc>
                <a:spcPct val="200000"/>
              </a:lnSpc>
            </a:pPr>
            <a:r>
              <a:rPr lang="en-IN" dirty="0"/>
              <a:t>(iv) Right angled collision</a:t>
            </a:r>
          </a:p>
          <a:p>
            <a:pPr algn="just">
              <a:lnSpc>
                <a:spcPct val="200000"/>
              </a:lnSpc>
            </a:pPr>
            <a:r>
              <a:rPr lang="en-IN" dirty="0"/>
              <a:t>(v) Right turn collision</a:t>
            </a:r>
          </a:p>
        </p:txBody>
      </p:sp>
    </p:spTree>
    <p:extLst>
      <p:ext uri="{BB962C8B-B14F-4D97-AF65-F5344CB8AC3E}">
        <p14:creationId xmlns:p14="http://schemas.microsoft.com/office/powerpoint/2010/main" val="266590425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28866"/>
            <a:ext cx="8229600" cy="571234"/>
          </a:xfrm>
        </p:spPr>
        <p:txBody>
          <a:bodyPr>
            <a:normAutofit fontScale="90000"/>
          </a:bodyPr>
          <a:lstStyle/>
          <a:p>
            <a:r>
              <a:rPr lang="en-US" sz="3200" b="1" dirty="0" smtClean="0"/>
              <a:t>Accident Data Analysis</a:t>
            </a:r>
            <a:endParaRPr lang="en-US" sz="3200" b="1" dirty="0"/>
          </a:p>
        </p:txBody>
      </p:sp>
      <p:sp>
        <p:nvSpPr>
          <p:cNvPr id="5" name="Content Placeholder 4"/>
          <p:cNvSpPr>
            <a:spLocks noGrp="1"/>
          </p:cNvSpPr>
          <p:nvPr>
            <p:ph idx="1"/>
          </p:nvPr>
        </p:nvSpPr>
        <p:spPr>
          <a:xfrm>
            <a:off x="457201" y="952500"/>
            <a:ext cx="8229600" cy="4191000"/>
          </a:xfrm>
        </p:spPr>
        <p:txBody>
          <a:bodyPr>
            <a:normAutofit fontScale="77500" lnSpcReduction="20000"/>
          </a:bodyPr>
          <a:lstStyle/>
          <a:p>
            <a:pPr marL="0" indent="0" algn="just">
              <a:buNone/>
            </a:pPr>
            <a:r>
              <a:rPr lang="en-IN" sz="2800" dirty="0"/>
              <a:t>The accident data collection involves extensive investigation which involves the following </a:t>
            </a:r>
            <a:r>
              <a:rPr lang="en-IN" sz="2800" dirty="0" smtClean="0"/>
              <a:t>procedure</a:t>
            </a:r>
            <a:r>
              <a:rPr lang="en-IN" sz="2800" dirty="0"/>
              <a:t>:</a:t>
            </a:r>
          </a:p>
          <a:p>
            <a:pPr marL="514350" indent="-514350" algn="just">
              <a:buAutoNum type="arabicPeriod"/>
            </a:pPr>
            <a:r>
              <a:rPr lang="en-IN" sz="3100" b="1" dirty="0" smtClean="0"/>
              <a:t>Reporting:</a:t>
            </a:r>
          </a:p>
          <a:p>
            <a:pPr marL="0" indent="0" algn="just">
              <a:buNone/>
            </a:pPr>
            <a:r>
              <a:rPr lang="en-IN" sz="2800" dirty="0" smtClean="0"/>
              <a:t>It </a:t>
            </a:r>
            <a:r>
              <a:rPr lang="en-IN" sz="2800" dirty="0"/>
              <a:t>involves basic data collection in form of two methods:</a:t>
            </a:r>
          </a:p>
          <a:p>
            <a:pPr marL="0" indent="0" algn="just">
              <a:buNone/>
            </a:pPr>
            <a:r>
              <a:rPr lang="en-IN" sz="2800" b="1" dirty="0"/>
              <a:t>(a) Motorist accident report </a:t>
            </a:r>
            <a:r>
              <a:rPr lang="en-IN" sz="2800" dirty="0"/>
              <a:t>- It is filed by the involved motorist involved in </a:t>
            </a:r>
            <a:r>
              <a:rPr lang="en-IN" sz="2800" dirty="0" smtClean="0"/>
              <a:t>all accidents </a:t>
            </a:r>
            <a:r>
              <a:rPr lang="en-IN" sz="2800" dirty="0"/>
              <a:t>fatal or injurious</a:t>
            </a:r>
            <a:r>
              <a:rPr lang="en-IN" sz="2800" dirty="0" smtClean="0"/>
              <a:t>.</a:t>
            </a:r>
          </a:p>
          <a:p>
            <a:pPr marL="0" indent="0" algn="just">
              <a:buNone/>
            </a:pPr>
            <a:endParaRPr lang="en-IN" sz="800" dirty="0"/>
          </a:p>
          <a:p>
            <a:pPr marL="0" indent="0" algn="just">
              <a:buNone/>
            </a:pPr>
            <a:r>
              <a:rPr lang="en-IN" sz="2800" b="1" dirty="0"/>
              <a:t>(b) Police accident report </a:t>
            </a:r>
            <a:r>
              <a:rPr lang="en-IN" sz="2800" dirty="0"/>
              <a:t>- It is filed by the attendant police officer for all </a:t>
            </a:r>
            <a:r>
              <a:rPr lang="en-IN" sz="2800" dirty="0" smtClean="0"/>
              <a:t>accidents at </a:t>
            </a:r>
            <a:r>
              <a:rPr lang="en-IN" sz="2800" dirty="0"/>
              <a:t>which an officer is present. </a:t>
            </a:r>
            <a:endParaRPr lang="en-IN" sz="2800" dirty="0" smtClean="0"/>
          </a:p>
          <a:p>
            <a:pPr marL="0" indent="0" algn="just">
              <a:buNone/>
            </a:pPr>
            <a:r>
              <a:rPr lang="en-IN" sz="2800" dirty="0" smtClean="0"/>
              <a:t>This </a:t>
            </a:r>
            <a:r>
              <a:rPr lang="en-IN" sz="2800" dirty="0"/>
              <a:t>generally includes fatal accidents or </a:t>
            </a:r>
            <a:r>
              <a:rPr lang="en-IN" sz="2800" dirty="0" smtClean="0"/>
              <a:t>mostly accidents </a:t>
            </a:r>
            <a:r>
              <a:rPr lang="en-IN" sz="2800" dirty="0"/>
              <a:t>involving serious injury required emergency or hospital treatment or </a:t>
            </a:r>
            <a:r>
              <a:rPr lang="en-IN" sz="2800" dirty="0" smtClean="0"/>
              <a:t>which have </a:t>
            </a:r>
            <a:r>
              <a:rPr lang="en-IN" sz="2800" dirty="0"/>
              <a:t>incurred heavy property damage.</a:t>
            </a:r>
            <a:endParaRPr lang="en-US" sz="2500" dirty="0" smtClean="0"/>
          </a:p>
        </p:txBody>
      </p:sp>
    </p:spTree>
    <p:extLst>
      <p:ext uri="{BB962C8B-B14F-4D97-AF65-F5344CB8AC3E}">
        <p14:creationId xmlns:p14="http://schemas.microsoft.com/office/powerpoint/2010/main" val="13062918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28866"/>
            <a:ext cx="8229600" cy="571234"/>
          </a:xfrm>
        </p:spPr>
        <p:txBody>
          <a:bodyPr>
            <a:normAutofit fontScale="90000"/>
          </a:bodyPr>
          <a:lstStyle/>
          <a:p>
            <a:r>
              <a:rPr lang="en-US" sz="3200" b="1" dirty="0" smtClean="0"/>
              <a:t>Accident Data Analysis</a:t>
            </a:r>
            <a:endParaRPr lang="en-US" sz="3200" b="1" dirty="0"/>
          </a:p>
        </p:txBody>
      </p:sp>
      <p:sp>
        <p:nvSpPr>
          <p:cNvPr id="5" name="Content Placeholder 4"/>
          <p:cNvSpPr>
            <a:spLocks noGrp="1"/>
          </p:cNvSpPr>
          <p:nvPr>
            <p:ph idx="1"/>
          </p:nvPr>
        </p:nvSpPr>
        <p:spPr>
          <a:xfrm>
            <a:off x="472441" y="813816"/>
            <a:ext cx="8229600" cy="4648200"/>
          </a:xfrm>
        </p:spPr>
        <p:txBody>
          <a:bodyPr>
            <a:noAutofit/>
          </a:bodyPr>
          <a:lstStyle/>
          <a:p>
            <a:pPr marL="0" indent="0" algn="just">
              <a:buNone/>
            </a:pPr>
            <a:r>
              <a:rPr lang="en-IN" sz="2400" b="1" dirty="0"/>
              <a:t>2. At Scene-Investigation: </a:t>
            </a:r>
            <a:r>
              <a:rPr lang="en-IN" sz="2400" dirty="0"/>
              <a:t>It involves obtaining information at scene such as </a:t>
            </a:r>
            <a:r>
              <a:rPr lang="en-IN" sz="2400" dirty="0" smtClean="0"/>
              <a:t>measurement </a:t>
            </a:r>
            <a:r>
              <a:rPr lang="en-IN" sz="2400" dirty="0"/>
              <a:t>of skid marks, examination of damage of vehicles, photograph of final position </a:t>
            </a:r>
            <a:r>
              <a:rPr lang="en-IN" sz="2400" dirty="0" smtClean="0"/>
              <a:t>of vehicles</a:t>
            </a:r>
            <a:r>
              <a:rPr lang="en-IN" sz="2400" dirty="0"/>
              <a:t>, examination of condition and functioning of traffic control devices and </a:t>
            </a:r>
            <a:r>
              <a:rPr lang="en-IN" sz="2400" dirty="0" smtClean="0"/>
              <a:t>other road equipment.</a:t>
            </a:r>
            <a:endParaRPr lang="en-IN" sz="2400" dirty="0"/>
          </a:p>
          <a:p>
            <a:pPr marL="0" indent="0" algn="just">
              <a:buNone/>
            </a:pPr>
            <a:r>
              <a:rPr lang="en-IN" sz="2400" b="1" dirty="0"/>
              <a:t>3. Technical Preparation: </a:t>
            </a:r>
            <a:r>
              <a:rPr lang="en-IN" sz="2400" dirty="0"/>
              <a:t>This data collection step is needed for organization and </a:t>
            </a:r>
            <a:r>
              <a:rPr lang="en-IN" sz="2400" dirty="0" smtClean="0"/>
              <a:t>interpretation </a:t>
            </a:r>
            <a:r>
              <a:rPr lang="en-IN" sz="2400" dirty="0"/>
              <a:t>of the study made. In this step measurement of grades, sight distance, </a:t>
            </a:r>
            <a:r>
              <a:rPr lang="en-IN" sz="2400" dirty="0" smtClean="0"/>
              <a:t>preparing drawing </a:t>
            </a:r>
            <a:r>
              <a:rPr lang="en-IN" sz="2400" dirty="0"/>
              <a:t>of after accident situation, determination of critical and design speed for </a:t>
            </a:r>
            <a:r>
              <a:rPr lang="en-IN" sz="2400" dirty="0" smtClean="0"/>
              <a:t>curves is </a:t>
            </a:r>
            <a:r>
              <a:rPr lang="en-IN" sz="2400" dirty="0"/>
              <a:t>done.</a:t>
            </a:r>
            <a:endParaRPr lang="en-US" sz="2400" dirty="0" smtClean="0"/>
          </a:p>
        </p:txBody>
      </p:sp>
    </p:spTree>
    <p:extLst>
      <p:ext uri="{BB962C8B-B14F-4D97-AF65-F5344CB8AC3E}">
        <p14:creationId xmlns:p14="http://schemas.microsoft.com/office/powerpoint/2010/main" val="40820564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28866"/>
            <a:ext cx="8229600" cy="571234"/>
          </a:xfrm>
        </p:spPr>
        <p:txBody>
          <a:bodyPr>
            <a:normAutofit fontScale="90000"/>
          </a:bodyPr>
          <a:lstStyle/>
          <a:p>
            <a:r>
              <a:rPr lang="en-US" sz="3200" b="1" dirty="0" smtClean="0"/>
              <a:t>Accident Data Analysis</a:t>
            </a:r>
            <a:endParaRPr lang="en-US" sz="3200" b="1" dirty="0"/>
          </a:p>
        </p:txBody>
      </p:sp>
      <p:sp>
        <p:nvSpPr>
          <p:cNvPr id="5" name="Content Placeholder 4"/>
          <p:cNvSpPr>
            <a:spLocks noGrp="1"/>
          </p:cNvSpPr>
          <p:nvPr>
            <p:ph idx="1"/>
          </p:nvPr>
        </p:nvSpPr>
        <p:spPr>
          <a:xfrm>
            <a:off x="472441" y="813816"/>
            <a:ext cx="8229600" cy="4648200"/>
          </a:xfrm>
        </p:spPr>
        <p:txBody>
          <a:bodyPr>
            <a:noAutofit/>
          </a:bodyPr>
          <a:lstStyle/>
          <a:p>
            <a:pPr marL="0" indent="0" algn="just">
              <a:buNone/>
            </a:pPr>
            <a:r>
              <a:rPr lang="en-IN" sz="2400" b="1" dirty="0"/>
              <a:t>4. Professional Reconstruction: </a:t>
            </a:r>
            <a:r>
              <a:rPr lang="en-IN" sz="2400" dirty="0"/>
              <a:t>In this step effort is made to determine from </a:t>
            </a:r>
            <a:r>
              <a:rPr lang="en-IN" sz="2400" dirty="0" smtClean="0"/>
              <a:t>whatever data </a:t>
            </a:r>
            <a:r>
              <a:rPr lang="en-IN" sz="2400" dirty="0"/>
              <a:t>is available how the accident occurs from the available data. This involves </a:t>
            </a:r>
            <a:r>
              <a:rPr lang="en-IN" sz="2400" dirty="0" smtClean="0"/>
              <a:t>accident reconstruction. It </a:t>
            </a:r>
            <a:r>
              <a:rPr lang="en-IN" sz="2400" dirty="0"/>
              <a:t>is </a:t>
            </a:r>
            <a:r>
              <a:rPr lang="en-IN" sz="2400" dirty="0" smtClean="0"/>
              <a:t>professionally referred </a:t>
            </a:r>
            <a:r>
              <a:rPr lang="en-IN" sz="2400" dirty="0"/>
              <a:t>as determining </a:t>
            </a:r>
            <a:r>
              <a:rPr lang="en-IN" sz="2400" dirty="0" smtClean="0"/>
              <a:t>behavioural </a:t>
            </a:r>
            <a:r>
              <a:rPr lang="en-IN" sz="2400" dirty="0"/>
              <a:t>or mediate causes of accident.</a:t>
            </a:r>
          </a:p>
          <a:p>
            <a:pPr marL="0" indent="0" algn="just">
              <a:buNone/>
            </a:pPr>
            <a:r>
              <a:rPr lang="en-IN" sz="2400" b="1" dirty="0"/>
              <a:t>5. Cause Analysis: </a:t>
            </a:r>
            <a:r>
              <a:rPr lang="en-IN" sz="2400" dirty="0"/>
              <a:t>It is the effort made to determine why the accident occurred from </a:t>
            </a:r>
            <a:r>
              <a:rPr lang="en-IN" sz="2400" dirty="0" smtClean="0"/>
              <a:t>the data </a:t>
            </a:r>
            <a:r>
              <a:rPr lang="en-IN" sz="2400" dirty="0"/>
              <a:t>available and the analysis of accident reconstruction studies</a:t>
            </a:r>
            <a:r>
              <a:rPr lang="en-IN" sz="2400" dirty="0" smtClean="0"/>
              <a:t>.</a:t>
            </a:r>
            <a:endParaRPr lang="en-US" sz="2400" dirty="0" smtClean="0"/>
          </a:p>
        </p:txBody>
      </p:sp>
    </p:spTree>
    <p:extLst>
      <p:ext uri="{BB962C8B-B14F-4D97-AF65-F5344CB8AC3E}">
        <p14:creationId xmlns:p14="http://schemas.microsoft.com/office/powerpoint/2010/main" val="2308900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0"/>
            <a:ext cx="8229600" cy="952500"/>
          </a:xfrm>
        </p:spPr>
        <p:txBody>
          <a:bodyPr>
            <a:normAutofit/>
          </a:bodyPr>
          <a:lstStyle/>
          <a:p>
            <a:r>
              <a:rPr lang="en-US" sz="3200" b="1" dirty="0" smtClean="0"/>
              <a:t>Causes of road accidents</a:t>
            </a:r>
            <a:endParaRPr lang="en-US" sz="3200" b="1" dirty="0"/>
          </a:p>
        </p:txBody>
      </p:sp>
      <p:sp>
        <p:nvSpPr>
          <p:cNvPr id="5" name="Content Placeholder 4"/>
          <p:cNvSpPr>
            <a:spLocks noGrp="1"/>
          </p:cNvSpPr>
          <p:nvPr>
            <p:ph idx="1"/>
          </p:nvPr>
        </p:nvSpPr>
        <p:spPr>
          <a:xfrm>
            <a:off x="457201" y="952500"/>
            <a:ext cx="8229600" cy="4343400"/>
          </a:xfrm>
        </p:spPr>
        <p:txBody>
          <a:bodyPr>
            <a:normAutofit/>
          </a:bodyPr>
          <a:lstStyle/>
          <a:p>
            <a:pPr marL="0" indent="0">
              <a:buNone/>
            </a:pPr>
            <a:r>
              <a:rPr lang="en-US" sz="2500" dirty="0" smtClean="0"/>
              <a:t>There are five basic elements in traffic accident:</a:t>
            </a:r>
          </a:p>
          <a:p>
            <a:pPr marL="457200" indent="-457200">
              <a:buFont typeface="Arial" pitchFamily="34" charset="0"/>
              <a:buAutoNum type="arabicPeriod"/>
            </a:pPr>
            <a:r>
              <a:rPr lang="en-US" sz="2500" dirty="0"/>
              <a:t>Road </a:t>
            </a:r>
            <a:r>
              <a:rPr lang="en-US" sz="2500" dirty="0" smtClean="0"/>
              <a:t>design and </a:t>
            </a:r>
            <a:r>
              <a:rPr lang="en-US" sz="2500" dirty="0"/>
              <a:t>its </a:t>
            </a:r>
            <a:r>
              <a:rPr lang="en-US" sz="2500" dirty="0" smtClean="0"/>
              <a:t>condition</a:t>
            </a:r>
          </a:p>
          <a:p>
            <a:pPr marL="457200" indent="-457200">
              <a:buAutoNum type="arabicPeriod"/>
            </a:pPr>
            <a:r>
              <a:rPr lang="en-US" sz="2500" dirty="0" smtClean="0"/>
              <a:t>Road user </a:t>
            </a:r>
          </a:p>
          <a:p>
            <a:pPr marL="457200" indent="-457200">
              <a:buAutoNum type="arabicPeriod"/>
            </a:pPr>
            <a:r>
              <a:rPr lang="en-US" sz="2500" dirty="0" smtClean="0"/>
              <a:t>Vehicle</a:t>
            </a:r>
          </a:p>
          <a:p>
            <a:pPr marL="457200" indent="-457200">
              <a:buAutoNum type="arabicPeriod"/>
            </a:pPr>
            <a:r>
              <a:rPr lang="en-US" sz="2500" dirty="0" smtClean="0"/>
              <a:t>Traffic</a:t>
            </a:r>
          </a:p>
          <a:p>
            <a:pPr marL="457200" indent="-457200">
              <a:buAutoNum type="arabicPeriod"/>
            </a:pPr>
            <a:r>
              <a:rPr lang="en-US" sz="2500" dirty="0" smtClean="0"/>
              <a:t>Environmental factors</a:t>
            </a:r>
          </a:p>
          <a:p>
            <a:pPr marL="0" indent="0">
              <a:buNone/>
            </a:pPr>
            <a:endParaRPr lang="en-US" sz="2500" dirty="0" smtClean="0"/>
          </a:p>
        </p:txBody>
      </p:sp>
    </p:spTree>
    <p:extLst>
      <p:ext uri="{BB962C8B-B14F-4D97-AF65-F5344CB8AC3E}">
        <p14:creationId xmlns:p14="http://schemas.microsoft.com/office/powerpoint/2010/main" val="19233186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28866"/>
            <a:ext cx="8229600" cy="571234"/>
          </a:xfrm>
        </p:spPr>
        <p:txBody>
          <a:bodyPr>
            <a:normAutofit fontScale="90000"/>
          </a:bodyPr>
          <a:lstStyle/>
          <a:p>
            <a:r>
              <a:rPr lang="en-US" sz="3200" b="1" dirty="0" smtClean="0"/>
              <a:t>Accident Investigations</a:t>
            </a:r>
            <a:endParaRPr lang="en-US" sz="3200" b="1" dirty="0"/>
          </a:p>
        </p:txBody>
      </p:sp>
      <p:sp>
        <p:nvSpPr>
          <p:cNvPr id="5" name="Content Placeholder 4"/>
          <p:cNvSpPr>
            <a:spLocks noGrp="1"/>
          </p:cNvSpPr>
          <p:nvPr>
            <p:ph idx="1"/>
          </p:nvPr>
        </p:nvSpPr>
        <p:spPr>
          <a:xfrm>
            <a:off x="457201" y="952500"/>
            <a:ext cx="8229600" cy="4419600"/>
          </a:xfrm>
        </p:spPr>
        <p:txBody>
          <a:bodyPr>
            <a:normAutofit fontScale="92500" lnSpcReduction="10000"/>
          </a:bodyPr>
          <a:lstStyle/>
          <a:p>
            <a:pPr marL="0" indent="0" algn="just">
              <a:buNone/>
            </a:pPr>
            <a:r>
              <a:rPr lang="en-IN" sz="2300" dirty="0"/>
              <a:t>The purpose is to find the possible causes of accident related to driver, vehicle, and </a:t>
            </a:r>
            <a:r>
              <a:rPr lang="en-IN" sz="2300" dirty="0" smtClean="0"/>
              <a:t>roadway. Accident </a:t>
            </a:r>
            <a:r>
              <a:rPr lang="en-IN" sz="2300" dirty="0"/>
              <a:t>analyses are made to develop information such as:</a:t>
            </a:r>
          </a:p>
          <a:p>
            <a:pPr marL="457200" indent="-457200" algn="just">
              <a:buFont typeface="+mj-lt"/>
              <a:buAutoNum type="arabicPeriod"/>
            </a:pPr>
            <a:r>
              <a:rPr lang="en-IN" sz="2300" b="1" dirty="0" smtClean="0"/>
              <a:t>Driver </a:t>
            </a:r>
            <a:r>
              <a:rPr lang="en-IN" sz="2300" b="1" dirty="0"/>
              <a:t>and Pedestrian </a:t>
            </a:r>
            <a:r>
              <a:rPr lang="en-IN" sz="2300" dirty="0"/>
              <a:t>- Accident occurrence by age groups and relationships of </a:t>
            </a:r>
            <a:r>
              <a:rPr lang="en-IN" sz="2300" dirty="0" smtClean="0"/>
              <a:t>accidents to </a:t>
            </a:r>
            <a:r>
              <a:rPr lang="en-IN" sz="2300" dirty="0"/>
              <a:t>physical capacities and to psychological test </a:t>
            </a:r>
            <a:r>
              <a:rPr lang="en-IN" sz="2300" dirty="0" smtClean="0"/>
              <a:t>results.</a:t>
            </a:r>
          </a:p>
          <a:p>
            <a:pPr marL="457200" indent="-457200" algn="just">
              <a:buFont typeface="+mj-lt"/>
              <a:buAutoNum type="arabicPeriod"/>
            </a:pPr>
            <a:r>
              <a:rPr lang="en-IN" sz="2400" b="1" dirty="0" smtClean="0"/>
              <a:t>Vehicle</a:t>
            </a:r>
            <a:r>
              <a:rPr lang="en-IN" sz="2400" dirty="0" smtClean="0"/>
              <a:t> </a:t>
            </a:r>
            <a:r>
              <a:rPr lang="en-IN" sz="2400" dirty="0"/>
              <a:t>- Accident occurrence related to </a:t>
            </a:r>
            <a:r>
              <a:rPr lang="en-IN" sz="2400" dirty="0" smtClean="0"/>
              <a:t>characteristics </a:t>
            </a:r>
            <a:r>
              <a:rPr lang="en-IN" sz="2400" dirty="0"/>
              <a:t>of vehicle, severity, location </a:t>
            </a:r>
            <a:r>
              <a:rPr lang="en-IN" sz="2400" dirty="0" smtClean="0"/>
              <a:t>and extent </a:t>
            </a:r>
            <a:r>
              <a:rPr lang="en-IN" sz="2400" dirty="0"/>
              <a:t>of damage related to vehicles</a:t>
            </a:r>
            <a:r>
              <a:rPr lang="en-IN" sz="2400" dirty="0" smtClean="0"/>
              <a:t>.</a:t>
            </a:r>
          </a:p>
          <a:p>
            <a:pPr marL="457200" indent="-457200" algn="just">
              <a:buFont typeface="+mj-lt"/>
              <a:buAutoNum type="arabicPeriod"/>
            </a:pPr>
            <a:r>
              <a:rPr lang="en-IN" sz="2400" b="1" dirty="0"/>
              <a:t>Roadway conditions </a:t>
            </a:r>
            <a:r>
              <a:rPr lang="en-IN" sz="2400" dirty="0"/>
              <a:t>- </a:t>
            </a:r>
            <a:r>
              <a:rPr lang="en-IN" sz="2400" dirty="0" smtClean="0"/>
              <a:t>Relationship </a:t>
            </a:r>
            <a:r>
              <a:rPr lang="en-IN" sz="2400" dirty="0"/>
              <a:t>of accident occurrence and severity to </a:t>
            </a:r>
            <a:r>
              <a:rPr lang="en-IN" sz="2400" dirty="0" smtClean="0"/>
              <a:t>characteristics of </a:t>
            </a:r>
            <a:r>
              <a:rPr lang="en-IN" sz="2400" dirty="0"/>
              <a:t>the roadway and roadway condition </a:t>
            </a:r>
            <a:r>
              <a:rPr lang="en-IN" sz="2400" dirty="0" smtClean="0"/>
              <a:t>and changes </a:t>
            </a:r>
            <a:r>
              <a:rPr lang="en-IN" sz="2400" dirty="0"/>
              <a:t>related to roadways.</a:t>
            </a:r>
          </a:p>
          <a:p>
            <a:pPr marL="457200" indent="-457200" algn="just">
              <a:buFont typeface="+mj-lt"/>
              <a:buAutoNum type="arabicPeriod"/>
            </a:pPr>
            <a:endParaRPr lang="en-IN" sz="2400" dirty="0"/>
          </a:p>
          <a:p>
            <a:pPr algn="just"/>
            <a:endParaRPr lang="en-IN" sz="2300" dirty="0" smtClean="0"/>
          </a:p>
          <a:p>
            <a:pPr algn="just"/>
            <a:endParaRPr lang="en-US" sz="2300" dirty="0" smtClean="0"/>
          </a:p>
        </p:txBody>
      </p:sp>
    </p:spTree>
    <p:extLst>
      <p:ext uri="{BB962C8B-B14F-4D97-AF65-F5344CB8AC3E}">
        <p14:creationId xmlns:p14="http://schemas.microsoft.com/office/powerpoint/2010/main" val="16660473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28866"/>
            <a:ext cx="8229600" cy="571234"/>
          </a:xfrm>
        </p:spPr>
        <p:txBody>
          <a:bodyPr>
            <a:normAutofit fontScale="90000"/>
          </a:bodyPr>
          <a:lstStyle/>
          <a:p>
            <a:r>
              <a:rPr lang="en-US" sz="3200" b="1" dirty="0" smtClean="0"/>
              <a:t>Accident Investigations</a:t>
            </a:r>
            <a:endParaRPr lang="en-US" sz="3200" b="1" dirty="0"/>
          </a:p>
        </p:txBody>
      </p:sp>
      <p:sp>
        <p:nvSpPr>
          <p:cNvPr id="5" name="Content Placeholder 4"/>
          <p:cNvSpPr>
            <a:spLocks noGrp="1"/>
          </p:cNvSpPr>
          <p:nvPr>
            <p:ph idx="1"/>
          </p:nvPr>
        </p:nvSpPr>
        <p:spPr>
          <a:xfrm>
            <a:off x="457201" y="952500"/>
            <a:ext cx="8229600" cy="4419600"/>
          </a:xfrm>
        </p:spPr>
        <p:txBody>
          <a:bodyPr>
            <a:normAutofit/>
          </a:bodyPr>
          <a:lstStyle/>
          <a:p>
            <a:pPr algn="just"/>
            <a:r>
              <a:rPr lang="en-IN" sz="2400" dirty="0" smtClean="0"/>
              <a:t>It </a:t>
            </a:r>
            <a:r>
              <a:rPr lang="en-IN" sz="2400" dirty="0"/>
              <a:t>is important to compute accident rate which reflect accident involvement by type of </a:t>
            </a:r>
            <a:r>
              <a:rPr lang="en-IN" sz="2400" dirty="0" smtClean="0"/>
              <a:t>highway.</a:t>
            </a:r>
          </a:p>
          <a:p>
            <a:pPr algn="just"/>
            <a:r>
              <a:rPr lang="en-IN" sz="2400" dirty="0" smtClean="0"/>
              <a:t>These </a:t>
            </a:r>
            <a:r>
              <a:rPr lang="en-IN" sz="2400" dirty="0"/>
              <a:t>rates provide a means of comparing the relative safety of different highway and </a:t>
            </a:r>
            <a:r>
              <a:rPr lang="en-IN" sz="2400" dirty="0" smtClean="0"/>
              <a:t>street system </a:t>
            </a:r>
            <a:r>
              <a:rPr lang="en-IN" sz="2400" dirty="0"/>
              <a:t>and traffic controls. </a:t>
            </a:r>
            <a:endParaRPr lang="en-IN" sz="2400" dirty="0" smtClean="0"/>
          </a:p>
          <a:p>
            <a:pPr algn="just"/>
            <a:r>
              <a:rPr lang="en-IN" sz="2400" dirty="0" smtClean="0"/>
              <a:t>Another </a:t>
            </a:r>
            <a:r>
              <a:rPr lang="en-IN" sz="2400" dirty="0"/>
              <a:t>is accident involvement by the type of drivers and </a:t>
            </a:r>
            <a:r>
              <a:rPr lang="en-IN" sz="2400" dirty="0" smtClean="0"/>
              <a:t>vehicles associated </a:t>
            </a:r>
            <a:r>
              <a:rPr lang="en-IN" sz="2400" dirty="0"/>
              <a:t>with accidents.</a:t>
            </a:r>
            <a:endParaRPr lang="en-US" sz="2400" dirty="0"/>
          </a:p>
          <a:p>
            <a:pPr algn="just"/>
            <a:endParaRPr lang="en-US" sz="2300" dirty="0" smtClean="0"/>
          </a:p>
        </p:txBody>
      </p:sp>
    </p:spTree>
    <p:extLst>
      <p:ext uri="{BB962C8B-B14F-4D97-AF65-F5344CB8AC3E}">
        <p14:creationId xmlns:p14="http://schemas.microsoft.com/office/powerpoint/2010/main" val="34640289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dirty="0" smtClean="0"/>
              <a:t>Accident Rate</a:t>
            </a:r>
            <a:endParaRPr lang="en-US" sz="3200" b="1"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457201" y="1104900"/>
                <a:ext cx="8229600" cy="4000238"/>
              </a:xfrm>
            </p:spPr>
            <p:txBody>
              <a:bodyPr>
                <a:noAutofit/>
              </a:bodyPr>
              <a:lstStyle/>
              <a:p>
                <a:pPr marL="0" indent="0" algn="just">
                  <a:buNone/>
                </a:pPr>
                <a:r>
                  <a:rPr lang="en-IN" sz="2400" b="1" dirty="0" smtClean="0"/>
                  <a:t>1. Accident Rate per </a:t>
                </a:r>
                <a:r>
                  <a:rPr lang="en-IN" sz="2400" b="1" dirty="0" err="1"/>
                  <a:t>Kilometer</a:t>
                </a:r>
                <a:r>
                  <a:rPr lang="en-IN" sz="2400" b="1" dirty="0"/>
                  <a:t> :</a:t>
                </a:r>
              </a:p>
              <a:p>
                <a:pPr algn="just"/>
                <a:r>
                  <a:rPr lang="en-IN" sz="2400" dirty="0"/>
                  <a:t>T</a:t>
                </a:r>
                <a:r>
                  <a:rPr lang="en-IN" sz="2400" dirty="0" smtClean="0"/>
                  <a:t>he </a:t>
                </a:r>
                <a:r>
                  <a:rPr lang="en-IN" sz="2400" dirty="0"/>
                  <a:t>total accident hazard is expressed as the number of accidents of all </a:t>
                </a:r>
                <a:r>
                  <a:rPr lang="en-IN" sz="2400" dirty="0" smtClean="0"/>
                  <a:t>types per </a:t>
                </a:r>
                <a:r>
                  <a:rPr lang="en-IN" sz="2400" dirty="0"/>
                  <a:t>km of each highway and street classification</a:t>
                </a:r>
                <a:r>
                  <a:rPr lang="en-IN" sz="2400" dirty="0" smtClean="0"/>
                  <a:t>.</a:t>
                </a:r>
              </a:p>
              <a:p>
                <a:pPr algn="just"/>
                <a14:m>
                  <m:oMath xmlns:m="http://schemas.openxmlformats.org/officeDocument/2006/math">
                    <m:r>
                      <a:rPr lang="en-US" sz="2600" b="0" i="1" smtClean="0">
                        <a:latin typeface="Cambria Math" panose="02040503050406030204" pitchFamily="18" charset="0"/>
                      </a:rPr>
                      <m:t>𝑅</m:t>
                    </m:r>
                    <m:r>
                      <a:rPr lang="en-US" sz="2600" b="0" i="1" smtClean="0">
                        <a:latin typeface="Cambria Math" panose="02040503050406030204" pitchFamily="18" charset="0"/>
                        <a:ea typeface="Cambria Math" panose="02040503050406030204" pitchFamily="18" charset="0"/>
                      </a:rPr>
                      <m:t>=</m:t>
                    </m:r>
                    <m:f>
                      <m:fPr>
                        <m:ctrlPr>
                          <a:rPr lang="en-US" sz="2600" b="0" i="1" smtClean="0">
                            <a:latin typeface="Cambria Math" panose="02040503050406030204" pitchFamily="18" charset="0"/>
                            <a:ea typeface="Cambria Math" panose="02040503050406030204" pitchFamily="18" charset="0"/>
                          </a:rPr>
                        </m:ctrlPr>
                      </m:fPr>
                      <m:num>
                        <m:r>
                          <a:rPr lang="en-US" sz="2600" b="0" i="1" smtClean="0">
                            <a:latin typeface="Cambria Math" panose="02040503050406030204" pitchFamily="18" charset="0"/>
                            <a:ea typeface="Cambria Math" panose="02040503050406030204" pitchFamily="18" charset="0"/>
                          </a:rPr>
                          <m:t>𝐴</m:t>
                        </m:r>
                      </m:num>
                      <m:den>
                        <m:r>
                          <a:rPr lang="en-US" sz="2600" b="0" i="1" smtClean="0">
                            <a:latin typeface="Cambria Math" panose="02040503050406030204" pitchFamily="18" charset="0"/>
                            <a:ea typeface="Cambria Math" panose="02040503050406030204" pitchFamily="18" charset="0"/>
                          </a:rPr>
                          <m:t>𝐿</m:t>
                        </m:r>
                      </m:den>
                    </m:f>
                  </m:oMath>
                </a14:m>
                <a:r>
                  <a:rPr lang="en-IN" sz="2600" dirty="0" smtClean="0"/>
                  <a:t> </a:t>
                </a:r>
              </a:p>
              <a:p>
                <a:r>
                  <a:rPr lang="en-IN" sz="2300" dirty="0"/>
                  <a:t>where, R = total accident rate per km for one year,  </a:t>
                </a:r>
                <a:r>
                  <a:rPr lang="en-IN" sz="2300" dirty="0" smtClean="0"/>
                  <a:t>  A </a:t>
                </a:r>
                <a:r>
                  <a:rPr lang="en-IN" sz="2300" dirty="0"/>
                  <a:t>= total number of accident </a:t>
                </a:r>
                <a:r>
                  <a:rPr lang="en-IN" sz="2300" dirty="0" smtClean="0"/>
                  <a:t>occurring </a:t>
                </a:r>
                <a:r>
                  <a:rPr lang="en-IN" sz="2300" dirty="0"/>
                  <a:t>in one year, </a:t>
                </a:r>
                <a:r>
                  <a:rPr lang="en-IN" sz="2300" dirty="0" smtClean="0"/>
                  <a:t>  L </a:t>
                </a:r>
                <a:r>
                  <a:rPr lang="en-IN" sz="2300" dirty="0"/>
                  <a:t>= length of control section in </a:t>
                </a:r>
                <a:r>
                  <a:rPr lang="en-IN" sz="2300" dirty="0" err="1" smtClean="0"/>
                  <a:t>kms</a:t>
                </a:r>
                <a:r>
                  <a:rPr lang="en-IN" sz="2300" dirty="0" smtClean="0"/>
                  <a:t>. </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457201" y="1104900"/>
                <a:ext cx="8229600" cy="4000238"/>
              </a:xfrm>
              <a:blipFill rotWithShape="0">
                <a:blip r:embed="rId2"/>
                <a:stretch>
                  <a:fillRect l="-1185" t="-1220" r="-1111"/>
                </a:stretch>
              </a:blipFill>
            </p:spPr>
            <p:txBody>
              <a:bodyPr/>
              <a:lstStyle/>
              <a:p>
                <a:r>
                  <a:rPr lang="en-IN">
                    <a:noFill/>
                  </a:rPr>
                  <a:t> </a:t>
                </a:r>
              </a:p>
            </p:txBody>
          </p:sp>
        </mc:Fallback>
      </mc:AlternateContent>
    </p:spTree>
    <p:extLst>
      <p:ext uri="{BB962C8B-B14F-4D97-AF65-F5344CB8AC3E}">
        <p14:creationId xmlns:p14="http://schemas.microsoft.com/office/powerpoint/2010/main" val="2908660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190500"/>
            <a:ext cx="8229600" cy="647434"/>
          </a:xfrm>
        </p:spPr>
        <p:txBody>
          <a:bodyPr>
            <a:normAutofit/>
          </a:bodyPr>
          <a:lstStyle/>
          <a:p>
            <a:r>
              <a:rPr lang="en-US" sz="3200" b="1" dirty="0" smtClean="0"/>
              <a:t>Accident Rate</a:t>
            </a:r>
            <a:endParaRPr lang="en-US" sz="3200" b="1"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457201" y="837934"/>
                <a:ext cx="8229600" cy="4686566"/>
              </a:xfrm>
            </p:spPr>
            <p:txBody>
              <a:bodyPr>
                <a:noAutofit/>
              </a:bodyPr>
              <a:lstStyle/>
              <a:p>
                <a:pPr marL="0" indent="0" algn="just">
                  <a:buNone/>
                </a:pPr>
                <a:r>
                  <a:rPr lang="en-IN" sz="2400" b="1" dirty="0" smtClean="0"/>
                  <a:t>2. Accident </a:t>
                </a:r>
                <a:r>
                  <a:rPr lang="en-IN" sz="2400" b="1" dirty="0"/>
                  <a:t>involvement Rate :</a:t>
                </a:r>
              </a:p>
              <a:p>
                <a:pPr algn="just"/>
                <a:r>
                  <a:rPr lang="en-IN" sz="2300" dirty="0"/>
                  <a:t>It is expressed as numbers of </a:t>
                </a:r>
                <a:r>
                  <a:rPr lang="en-IN" sz="2300" dirty="0" smtClean="0"/>
                  <a:t>riders </a:t>
                </a:r>
                <a:r>
                  <a:rPr lang="en-IN" sz="2300" dirty="0"/>
                  <a:t>of vehicles with certain characteristics who </a:t>
                </a:r>
                <a:r>
                  <a:rPr lang="en-IN" sz="2300" dirty="0" smtClean="0"/>
                  <a:t>were involved </a:t>
                </a:r>
                <a:r>
                  <a:rPr lang="en-IN" sz="2300" dirty="0"/>
                  <a:t>in accidents per 100 million vehicle-</a:t>
                </a:r>
                <a:r>
                  <a:rPr lang="en-IN" sz="2300" dirty="0" err="1"/>
                  <a:t>kms</a:t>
                </a:r>
                <a:r>
                  <a:rPr lang="en-IN" sz="2300" dirty="0"/>
                  <a:t> of travel</a:t>
                </a:r>
                <a:r>
                  <a:rPr lang="en-IN" sz="2300" dirty="0" smtClean="0"/>
                  <a:t>.</a:t>
                </a:r>
              </a:p>
              <a:p>
                <a:pPr algn="just"/>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×10,00,00,000</m:t>
                        </m:r>
                      </m:num>
                      <m:den>
                        <m:r>
                          <a:rPr lang="en-US" b="0" i="1" smtClean="0">
                            <a:latin typeface="Cambria Math" panose="02040503050406030204" pitchFamily="18" charset="0"/>
                          </a:rPr>
                          <m:t>𝑉</m:t>
                        </m:r>
                      </m:den>
                    </m:f>
                  </m:oMath>
                </a14:m>
                <a:endParaRPr lang="en-IN" sz="2300" dirty="0" smtClean="0"/>
              </a:p>
              <a:p>
                <a:pPr marL="0" indent="0" algn="just">
                  <a:buNone/>
                </a:pPr>
                <a:r>
                  <a:rPr lang="en-IN" sz="2100" dirty="0"/>
                  <a:t>where</a:t>
                </a:r>
                <a:r>
                  <a:rPr lang="en-IN" sz="2100" dirty="0" smtClean="0"/>
                  <a:t>, R </a:t>
                </a:r>
                <a:r>
                  <a:rPr lang="en-IN" sz="2100" dirty="0"/>
                  <a:t>= accident involvement per 100 million vehicle-</a:t>
                </a:r>
                <a:r>
                  <a:rPr lang="en-IN" sz="2100" dirty="0" err="1"/>
                  <a:t>kms</a:t>
                </a:r>
                <a:r>
                  <a:rPr lang="en-IN" sz="2100" dirty="0"/>
                  <a:t> of travel, </a:t>
                </a:r>
                <a:endParaRPr lang="en-IN" sz="2100" dirty="0" smtClean="0"/>
              </a:p>
              <a:p>
                <a:pPr marL="0" indent="0" algn="just">
                  <a:buNone/>
                </a:pPr>
                <a:r>
                  <a:rPr lang="en-IN" sz="2100" dirty="0" smtClean="0"/>
                  <a:t>N </a:t>
                </a:r>
                <a:r>
                  <a:rPr lang="en-IN" sz="2100" dirty="0"/>
                  <a:t>= total </a:t>
                </a:r>
                <a:r>
                  <a:rPr lang="en-IN" sz="2100" dirty="0" smtClean="0"/>
                  <a:t>number of riders </a:t>
                </a:r>
                <a:r>
                  <a:rPr lang="en-IN" sz="2100" dirty="0"/>
                  <a:t>of vehicles involved in accidents during the period of investigation and </a:t>
                </a:r>
                <a:endParaRPr lang="en-IN" sz="2100" dirty="0" smtClean="0"/>
              </a:p>
              <a:p>
                <a:pPr marL="0" indent="0" algn="just">
                  <a:buNone/>
                </a:pPr>
                <a:r>
                  <a:rPr lang="en-IN" sz="2100" dirty="0" smtClean="0"/>
                  <a:t>V =vehicle-</a:t>
                </a:r>
                <a:r>
                  <a:rPr lang="en-IN" sz="2100" dirty="0" err="1" smtClean="0"/>
                  <a:t>kms</a:t>
                </a:r>
                <a:r>
                  <a:rPr lang="en-IN" sz="2100" dirty="0" smtClean="0"/>
                  <a:t> </a:t>
                </a:r>
                <a:r>
                  <a:rPr lang="en-IN" sz="2100" dirty="0"/>
                  <a:t>of travel on road section during the period of </a:t>
                </a:r>
                <a:r>
                  <a:rPr lang="en-IN" sz="2100" dirty="0" smtClean="0"/>
                  <a:t>investigation. </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457201" y="837934"/>
                <a:ext cx="8229600" cy="4686566"/>
              </a:xfrm>
              <a:blipFill rotWithShape="0">
                <a:blip r:embed="rId2"/>
                <a:stretch>
                  <a:fillRect l="-1185" t="-1040" r="-1037"/>
                </a:stretch>
              </a:blipFill>
            </p:spPr>
            <p:txBody>
              <a:bodyPr/>
              <a:lstStyle/>
              <a:p>
                <a:r>
                  <a:rPr lang="en-IN">
                    <a:noFill/>
                  </a:rPr>
                  <a:t> </a:t>
                </a:r>
              </a:p>
            </p:txBody>
          </p:sp>
        </mc:Fallback>
      </mc:AlternateContent>
    </p:spTree>
    <p:extLst>
      <p:ext uri="{BB962C8B-B14F-4D97-AF65-F5344CB8AC3E}">
        <p14:creationId xmlns:p14="http://schemas.microsoft.com/office/powerpoint/2010/main" val="15910500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190500"/>
            <a:ext cx="8229600" cy="647434"/>
          </a:xfrm>
        </p:spPr>
        <p:txBody>
          <a:bodyPr>
            <a:normAutofit/>
          </a:bodyPr>
          <a:lstStyle/>
          <a:p>
            <a:r>
              <a:rPr lang="en-US" sz="3200" b="1" dirty="0" smtClean="0"/>
              <a:t>Accident Rate</a:t>
            </a:r>
            <a:endParaRPr lang="en-US" sz="3200" b="1"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457201" y="952500"/>
                <a:ext cx="8229600" cy="4381766"/>
              </a:xfrm>
            </p:spPr>
            <p:txBody>
              <a:bodyPr>
                <a:noAutofit/>
              </a:bodyPr>
              <a:lstStyle/>
              <a:p>
                <a:pPr marL="0" indent="0" algn="just">
                  <a:buNone/>
                </a:pPr>
                <a:r>
                  <a:rPr lang="en-IN" sz="2300" b="1" dirty="0" smtClean="0"/>
                  <a:t>3. Death rate based on population :</a:t>
                </a:r>
              </a:p>
              <a:p>
                <a:pPr algn="just"/>
                <a:r>
                  <a:rPr lang="en-IN" sz="2100" dirty="0"/>
                  <a:t>The traffic hazard to life in a community is expressed as the number of traffic </a:t>
                </a:r>
                <a:r>
                  <a:rPr lang="en-IN" sz="2100" dirty="0" smtClean="0"/>
                  <a:t>fatalities per 1,00,000 populations. This </a:t>
                </a:r>
                <a:r>
                  <a:rPr lang="en-IN" sz="2100" dirty="0"/>
                  <a:t>rate reflects the accident exposure for entire area</a:t>
                </a:r>
                <a:r>
                  <a:rPr lang="en-IN" sz="2100" dirty="0" smtClean="0"/>
                  <a:t>.</a:t>
                </a:r>
              </a:p>
              <a:p>
                <a:pPr algn="just"/>
                <a14:m>
                  <m:oMath xmlns:m="http://schemas.openxmlformats.org/officeDocument/2006/math">
                    <m:r>
                      <a:rPr lang="en-US" i="1">
                        <a:latin typeface="Cambria Math" panose="02040503050406030204" pitchFamily="18" charset="0"/>
                      </a:rPr>
                      <m:t>𝑅</m:t>
                    </m:r>
                    <m:r>
                      <a:rPr lang="en-US" i="1">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𝐵</m:t>
                        </m:r>
                        <m:r>
                          <a:rPr lang="en-US" i="1">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00</m:t>
                        </m:r>
                        <m:r>
                          <a:rPr lang="en-US" b="0" i="1" smtClean="0">
                            <a:latin typeface="Cambria Math" panose="02040503050406030204" pitchFamily="18" charset="0"/>
                            <a:ea typeface="Cambria Math" panose="02040503050406030204" pitchFamily="18" charset="0"/>
                          </a:rPr>
                          <m:t>,0</m:t>
                        </m:r>
                        <m:r>
                          <a:rPr lang="en-US" i="1">
                            <a:latin typeface="Cambria Math" panose="02040503050406030204" pitchFamily="18" charset="0"/>
                            <a:ea typeface="Cambria Math" panose="02040503050406030204" pitchFamily="18" charset="0"/>
                          </a:rPr>
                          <m:t>00</m:t>
                        </m:r>
                      </m:num>
                      <m:den>
                        <m:r>
                          <a:rPr lang="en-US" b="0" i="1" smtClean="0">
                            <a:latin typeface="Cambria Math" panose="02040503050406030204" pitchFamily="18" charset="0"/>
                            <a:ea typeface="Cambria Math" panose="02040503050406030204" pitchFamily="18" charset="0"/>
                          </a:rPr>
                          <m:t>𝑃</m:t>
                        </m:r>
                      </m:den>
                    </m:f>
                  </m:oMath>
                </a14:m>
                <a:endParaRPr lang="en-IN" sz="2100" dirty="0" smtClean="0"/>
              </a:p>
              <a:p>
                <a:pPr algn="just"/>
                <a:r>
                  <a:rPr lang="en-IN" sz="2100" dirty="0"/>
                  <a:t>where, </a:t>
                </a:r>
                <a:endParaRPr lang="en-IN" sz="2100" dirty="0" smtClean="0"/>
              </a:p>
              <a:p>
                <a:pPr algn="just"/>
                <a:r>
                  <a:rPr lang="en-IN" sz="2100" dirty="0" smtClean="0"/>
                  <a:t>R </a:t>
                </a:r>
                <a:r>
                  <a:rPr lang="en-IN" sz="2100" dirty="0"/>
                  <a:t>= death rate per </a:t>
                </a:r>
                <a:r>
                  <a:rPr lang="en-IN" sz="2100" dirty="0" smtClean="0"/>
                  <a:t>1,00,000 </a:t>
                </a:r>
                <a:r>
                  <a:rPr lang="en-IN" sz="2100" dirty="0"/>
                  <a:t>population, </a:t>
                </a:r>
                <a:endParaRPr lang="en-IN" sz="2100" dirty="0" smtClean="0"/>
              </a:p>
              <a:p>
                <a:pPr algn="just"/>
                <a:r>
                  <a:rPr lang="en-IN" sz="2100" dirty="0" smtClean="0"/>
                  <a:t>B </a:t>
                </a:r>
                <a:r>
                  <a:rPr lang="en-IN" sz="2100" dirty="0"/>
                  <a:t>= total number of traffic death in </a:t>
                </a:r>
                <a:r>
                  <a:rPr lang="en-IN" sz="2100" dirty="0" smtClean="0"/>
                  <a:t>one year </a:t>
                </a:r>
                <a:r>
                  <a:rPr lang="en-IN" sz="2100" dirty="0"/>
                  <a:t>and </a:t>
                </a:r>
                <a:endParaRPr lang="en-IN" sz="2100" dirty="0" smtClean="0"/>
              </a:p>
              <a:p>
                <a:pPr algn="just"/>
                <a:r>
                  <a:rPr lang="en-IN" sz="2100" dirty="0" smtClean="0"/>
                  <a:t>P </a:t>
                </a:r>
                <a:r>
                  <a:rPr lang="en-IN" sz="2100" dirty="0"/>
                  <a:t>= population of </a:t>
                </a:r>
                <a:r>
                  <a:rPr lang="en-IN" sz="2100" dirty="0" smtClean="0"/>
                  <a:t>area</a:t>
                </a:r>
                <a:endParaRPr lang="en-IN" sz="21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457201" y="952500"/>
                <a:ext cx="8229600" cy="4381766"/>
              </a:xfrm>
              <a:blipFill rotWithShape="0">
                <a:blip r:embed="rId2"/>
                <a:stretch>
                  <a:fillRect l="-1111" t="-1113" r="-889"/>
                </a:stretch>
              </a:blipFill>
            </p:spPr>
            <p:txBody>
              <a:bodyPr/>
              <a:lstStyle/>
              <a:p>
                <a:r>
                  <a:rPr lang="en-IN">
                    <a:noFill/>
                  </a:rPr>
                  <a:t> </a:t>
                </a:r>
              </a:p>
            </p:txBody>
          </p:sp>
        </mc:Fallback>
      </mc:AlternateContent>
    </p:spTree>
    <p:extLst>
      <p:ext uri="{BB962C8B-B14F-4D97-AF65-F5344CB8AC3E}">
        <p14:creationId xmlns:p14="http://schemas.microsoft.com/office/powerpoint/2010/main" val="13963098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190500"/>
            <a:ext cx="8229600" cy="647434"/>
          </a:xfrm>
        </p:spPr>
        <p:txBody>
          <a:bodyPr>
            <a:normAutofit/>
          </a:bodyPr>
          <a:lstStyle/>
          <a:p>
            <a:r>
              <a:rPr lang="en-US" sz="3200" b="1" dirty="0" smtClean="0"/>
              <a:t>Accident Rate</a:t>
            </a:r>
            <a:endParaRPr lang="en-US" sz="3200" b="1"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457201" y="837934"/>
                <a:ext cx="8229600" cy="4381766"/>
              </a:xfrm>
            </p:spPr>
            <p:txBody>
              <a:bodyPr>
                <a:noAutofit/>
              </a:bodyPr>
              <a:lstStyle/>
              <a:p>
                <a:pPr marL="0" indent="0" algn="just">
                  <a:buNone/>
                </a:pPr>
                <a:r>
                  <a:rPr lang="en-US" sz="2400" b="1" dirty="0" smtClean="0"/>
                  <a:t>4. </a:t>
                </a:r>
                <a:r>
                  <a:rPr lang="en-IN" sz="2400" b="1" dirty="0"/>
                  <a:t>Death rate based on registration :</a:t>
                </a:r>
              </a:p>
              <a:p>
                <a:pPr algn="just"/>
                <a:r>
                  <a:rPr lang="en-IN" sz="2100" dirty="0"/>
                  <a:t>The traffic hazard to life in a community can also be expressed as the number of </a:t>
                </a:r>
                <a:r>
                  <a:rPr lang="en-IN" sz="2100" dirty="0" smtClean="0"/>
                  <a:t>traffic fatalities </a:t>
                </a:r>
                <a:r>
                  <a:rPr lang="en-IN" sz="2100" dirty="0"/>
                  <a:t>per 10,000 vehicles registered. </a:t>
                </a:r>
                <a:endParaRPr lang="en-IN" sz="2100" dirty="0" smtClean="0"/>
              </a:p>
              <a:p>
                <a:pPr algn="just"/>
                <a:r>
                  <a:rPr lang="en-IN" sz="2100" dirty="0" smtClean="0"/>
                  <a:t>This </a:t>
                </a:r>
                <a:r>
                  <a:rPr lang="en-IN" sz="2100" dirty="0"/>
                  <a:t>rate reflects the accident exposure for </a:t>
                </a:r>
                <a:r>
                  <a:rPr lang="en-IN" sz="2100" dirty="0" smtClean="0"/>
                  <a:t>entire area </a:t>
                </a:r>
                <a:r>
                  <a:rPr lang="en-IN" sz="2100" dirty="0"/>
                  <a:t>and is similar to death rate based on population</a:t>
                </a:r>
                <a:r>
                  <a:rPr lang="en-IN" sz="2100" dirty="0" smtClean="0"/>
                  <a:t>.</a:t>
                </a:r>
              </a:p>
              <a:p>
                <a:pPr algn="just"/>
                <a14:m>
                  <m:oMath xmlns:m="http://schemas.openxmlformats.org/officeDocument/2006/math">
                    <m:r>
                      <a:rPr lang="en-US" i="1" smtClean="0">
                        <a:latin typeface="Cambria Math" panose="02040503050406030204" pitchFamily="18" charset="0"/>
                      </a:rPr>
                      <m:t>𝑅</m:t>
                    </m:r>
                    <m:r>
                      <a:rPr lang="en-US"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𝐵</m:t>
                        </m:r>
                        <m:r>
                          <a:rPr lang="en-US" i="1">
                            <a:latin typeface="Cambria Math" panose="02040503050406030204" pitchFamily="18" charset="0"/>
                            <a:ea typeface="Cambria Math" panose="02040503050406030204" pitchFamily="18" charset="0"/>
                          </a:rPr>
                          <m:t>×10</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000</m:t>
                        </m:r>
                      </m:num>
                      <m:den>
                        <m:r>
                          <a:rPr lang="en-US" b="0" i="1" smtClean="0">
                            <a:latin typeface="Cambria Math" panose="02040503050406030204" pitchFamily="18" charset="0"/>
                            <a:ea typeface="Cambria Math" panose="02040503050406030204" pitchFamily="18" charset="0"/>
                          </a:rPr>
                          <m:t>𝑀</m:t>
                        </m:r>
                      </m:den>
                    </m:f>
                  </m:oMath>
                </a14:m>
                <a:r>
                  <a:rPr lang="en-IN" sz="2100" dirty="0" smtClean="0"/>
                  <a:t> </a:t>
                </a:r>
                <a:r>
                  <a:rPr lang="en-IN" sz="2100" dirty="0"/>
                  <a:t>Where, R = death rate per 10,000 vehicles registered, </a:t>
                </a:r>
                <a:endParaRPr lang="en-IN" sz="2100" dirty="0" smtClean="0"/>
              </a:p>
              <a:p>
                <a:pPr algn="just"/>
                <a:r>
                  <a:rPr lang="en-IN" sz="2100" dirty="0" smtClean="0"/>
                  <a:t>B </a:t>
                </a:r>
                <a:r>
                  <a:rPr lang="en-IN" sz="2100" dirty="0"/>
                  <a:t>= total number of traffic </a:t>
                </a:r>
                <a:r>
                  <a:rPr lang="en-IN" sz="2100" dirty="0" smtClean="0"/>
                  <a:t>death in </a:t>
                </a:r>
                <a:r>
                  <a:rPr lang="en-IN" sz="2100" dirty="0"/>
                  <a:t>one year and </a:t>
                </a:r>
                <a:endParaRPr lang="en-IN" sz="2100" dirty="0" smtClean="0"/>
              </a:p>
              <a:p>
                <a:pPr algn="just"/>
                <a:r>
                  <a:rPr lang="en-IN" sz="2100" dirty="0" smtClean="0"/>
                  <a:t>M </a:t>
                </a:r>
                <a:r>
                  <a:rPr lang="en-IN" sz="2100" dirty="0"/>
                  <a:t>= number of motor vehicles registered in the </a:t>
                </a:r>
                <a:r>
                  <a:rPr lang="en-IN" sz="2100" dirty="0" smtClean="0"/>
                  <a:t>area.</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457201" y="837934"/>
                <a:ext cx="8229600" cy="4381766"/>
              </a:xfrm>
              <a:blipFill rotWithShape="0">
                <a:blip r:embed="rId2"/>
                <a:stretch>
                  <a:fillRect l="-1185" t="-1113" r="-889"/>
                </a:stretch>
              </a:blipFill>
            </p:spPr>
            <p:txBody>
              <a:bodyPr/>
              <a:lstStyle/>
              <a:p>
                <a:r>
                  <a:rPr lang="en-IN">
                    <a:noFill/>
                  </a:rPr>
                  <a:t> </a:t>
                </a:r>
              </a:p>
            </p:txBody>
          </p:sp>
        </mc:Fallback>
      </mc:AlternateContent>
    </p:spTree>
    <p:extLst>
      <p:ext uri="{BB962C8B-B14F-4D97-AF65-F5344CB8AC3E}">
        <p14:creationId xmlns:p14="http://schemas.microsoft.com/office/powerpoint/2010/main" val="5165749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190500"/>
            <a:ext cx="8229600" cy="647434"/>
          </a:xfrm>
        </p:spPr>
        <p:txBody>
          <a:bodyPr>
            <a:normAutofit/>
          </a:bodyPr>
          <a:lstStyle/>
          <a:p>
            <a:r>
              <a:rPr lang="en-US" sz="3200" b="1" dirty="0" smtClean="0"/>
              <a:t>Accident Rate</a:t>
            </a:r>
            <a:endParaRPr lang="en-US" sz="3200" b="1"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457201" y="837934"/>
                <a:ext cx="8229600" cy="4534166"/>
              </a:xfrm>
            </p:spPr>
            <p:txBody>
              <a:bodyPr>
                <a:noAutofit/>
              </a:bodyPr>
              <a:lstStyle/>
              <a:p>
                <a:pPr marL="0" indent="0" algn="just">
                  <a:buNone/>
                </a:pPr>
                <a:r>
                  <a:rPr lang="en-IN" sz="2400" b="1" dirty="0" smtClean="0"/>
                  <a:t>5. Accident </a:t>
                </a:r>
                <a:r>
                  <a:rPr lang="en-IN" sz="2400" b="1" dirty="0"/>
                  <a:t>Rate based on vehicle-</a:t>
                </a:r>
                <a:r>
                  <a:rPr lang="en-IN" sz="2400" b="1" dirty="0" err="1"/>
                  <a:t>kms</a:t>
                </a:r>
                <a:r>
                  <a:rPr lang="en-IN" sz="2400" b="1" dirty="0"/>
                  <a:t> of travel :</a:t>
                </a:r>
              </a:p>
              <a:p>
                <a:pPr algn="just"/>
                <a:r>
                  <a:rPr lang="en-IN" sz="2100" dirty="0"/>
                  <a:t>The accident hazard is expressed as the number of accidents per 100 million vehicle </a:t>
                </a:r>
                <a:r>
                  <a:rPr lang="en-IN" sz="2100" dirty="0" smtClean="0"/>
                  <a:t>km of </a:t>
                </a:r>
                <a:r>
                  <a:rPr lang="en-IN" sz="2100" dirty="0"/>
                  <a:t>travel. </a:t>
                </a:r>
                <a:endParaRPr lang="en-IN" sz="2100" dirty="0" smtClean="0"/>
              </a:p>
              <a:p>
                <a:pPr algn="just"/>
                <a:r>
                  <a:rPr lang="en-IN" sz="2100" dirty="0" smtClean="0"/>
                  <a:t>The </a:t>
                </a:r>
                <a:r>
                  <a:rPr lang="en-IN" sz="2100" dirty="0"/>
                  <a:t>true exposure to accident is nearly approximated by the miles of travel </a:t>
                </a:r>
                <a:r>
                  <a:rPr lang="en-IN" sz="2100" dirty="0" smtClean="0"/>
                  <a:t>of the </a:t>
                </a:r>
                <a:r>
                  <a:rPr lang="en-IN" sz="2100" dirty="0"/>
                  <a:t>motor vehicle than the population or registration</a:t>
                </a:r>
                <a:r>
                  <a:rPr lang="en-IN" sz="2100" dirty="0" smtClean="0"/>
                  <a:t>.</a:t>
                </a:r>
              </a:p>
              <a:p>
                <a:pPr algn="just"/>
                <a14:m>
                  <m:oMath xmlns:m="http://schemas.openxmlformats.org/officeDocument/2006/math">
                    <m:r>
                      <a:rPr lang="en-US" sz="3000" i="1" smtClean="0">
                        <a:latin typeface="Cambria Math" panose="02040503050406030204" pitchFamily="18" charset="0"/>
                      </a:rPr>
                      <m:t>𝑅</m:t>
                    </m:r>
                    <m:r>
                      <a:rPr lang="en-US" sz="3000" i="1" smtClean="0">
                        <a:latin typeface="Cambria Math" panose="02040503050406030204" pitchFamily="18" charset="0"/>
                      </a:rPr>
                      <m:t>= </m:t>
                    </m:r>
                    <m:f>
                      <m:fPr>
                        <m:ctrlPr>
                          <a:rPr lang="en-US" sz="3000" i="1">
                            <a:latin typeface="Cambria Math" panose="02040503050406030204" pitchFamily="18" charset="0"/>
                          </a:rPr>
                        </m:ctrlPr>
                      </m:fPr>
                      <m:num>
                        <m:r>
                          <a:rPr lang="en-US" sz="3000" b="0" i="1" smtClean="0">
                            <a:latin typeface="Cambria Math" panose="02040503050406030204" pitchFamily="18" charset="0"/>
                          </a:rPr>
                          <m:t>𝐶</m:t>
                        </m:r>
                        <m:r>
                          <a:rPr lang="en-US" sz="3000" i="1">
                            <a:latin typeface="Cambria Math" panose="02040503050406030204" pitchFamily="18" charset="0"/>
                            <a:ea typeface="Cambria Math" panose="02040503050406030204" pitchFamily="18" charset="0"/>
                          </a:rPr>
                          <m:t>×1</m:t>
                        </m:r>
                        <m:r>
                          <a:rPr lang="en-US" sz="3000" b="0" i="1" smtClean="0">
                            <a:latin typeface="Cambria Math" panose="02040503050406030204" pitchFamily="18" charset="0"/>
                            <a:ea typeface="Cambria Math" panose="02040503050406030204" pitchFamily="18" charset="0"/>
                          </a:rPr>
                          <m:t>0,</m:t>
                        </m:r>
                        <m:r>
                          <a:rPr lang="en-US" sz="3000" i="1">
                            <a:latin typeface="Cambria Math" panose="02040503050406030204" pitchFamily="18" charset="0"/>
                            <a:ea typeface="Cambria Math" panose="02040503050406030204" pitchFamily="18" charset="0"/>
                          </a:rPr>
                          <m:t>00</m:t>
                        </m:r>
                        <m:r>
                          <a:rPr lang="en-US" sz="3000" b="0" i="1" smtClean="0">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00</m:t>
                        </m:r>
                        <m:r>
                          <a:rPr lang="en-US" sz="3000" b="0" i="1" smtClean="0">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000</m:t>
                        </m:r>
                      </m:num>
                      <m:den>
                        <m:r>
                          <a:rPr lang="en-US" sz="3000" i="1">
                            <a:latin typeface="Cambria Math" panose="02040503050406030204" pitchFamily="18" charset="0"/>
                          </a:rPr>
                          <m:t>𝑉</m:t>
                        </m:r>
                      </m:den>
                    </m:f>
                  </m:oMath>
                </a14:m>
                <a:r>
                  <a:rPr lang="en-IN" sz="3000" dirty="0"/>
                  <a:t> </a:t>
                </a:r>
                <a:endParaRPr lang="en-IN" sz="3000" dirty="0" smtClean="0"/>
              </a:p>
              <a:p>
                <a:pPr algn="just"/>
                <a:r>
                  <a:rPr lang="en-IN" sz="2100" dirty="0" smtClean="0"/>
                  <a:t>Where, R </a:t>
                </a:r>
                <a:r>
                  <a:rPr lang="en-IN" sz="2100" dirty="0"/>
                  <a:t>= accident rate per 100 million vehicle kms of travel, </a:t>
                </a:r>
                <a:endParaRPr lang="en-IN" sz="2100" dirty="0" smtClean="0"/>
              </a:p>
              <a:p>
                <a:pPr algn="just"/>
                <a:r>
                  <a:rPr lang="en-IN" sz="2100" dirty="0" smtClean="0"/>
                  <a:t>C </a:t>
                </a:r>
                <a:r>
                  <a:rPr lang="en-IN" sz="2100" dirty="0"/>
                  <a:t>= number of </a:t>
                </a:r>
                <a:r>
                  <a:rPr lang="en-IN" sz="2100" dirty="0" smtClean="0"/>
                  <a:t>total accidents </a:t>
                </a:r>
                <a:r>
                  <a:rPr lang="en-IN" sz="2100" dirty="0"/>
                  <a:t>in one year and </a:t>
                </a:r>
                <a:endParaRPr lang="en-IN" sz="2100" dirty="0" smtClean="0"/>
              </a:p>
              <a:p>
                <a:pPr algn="just"/>
                <a:r>
                  <a:rPr lang="en-IN" sz="2100" dirty="0" smtClean="0"/>
                  <a:t>V </a:t>
                </a:r>
                <a:r>
                  <a:rPr lang="en-IN" sz="2100" dirty="0"/>
                  <a:t>= vehicle kms of travel in one year</a:t>
                </a:r>
              </a:p>
              <a:p>
                <a:pPr algn="just"/>
                <a:endParaRPr lang="en-IN" sz="2100" dirty="0" smtClean="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457201" y="837934"/>
                <a:ext cx="8229600" cy="4534166"/>
              </a:xfrm>
              <a:blipFill rotWithShape="0">
                <a:blip r:embed="rId2"/>
                <a:stretch>
                  <a:fillRect l="-1185" t="-1075" r="-889" b="-672"/>
                </a:stretch>
              </a:blipFill>
            </p:spPr>
            <p:txBody>
              <a:bodyPr/>
              <a:lstStyle/>
              <a:p>
                <a:r>
                  <a:rPr lang="en-IN">
                    <a:noFill/>
                  </a:rPr>
                  <a:t> </a:t>
                </a:r>
              </a:p>
            </p:txBody>
          </p:sp>
        </mc:Fallback>
      </mc:AlternateContent>
    </p:spTree>
    <p:extLst>
      <p:ext uri="{BB962C8B-B14F-4D97-AF65-F5344CB8AC3E}">
        <p14:creationId xmlns:p14="http://schemas.microsoft.com/office/powerpoint/2010/main" val="1181371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190500"/>
            <a:ext cx="8229600" cy="647434"/>
          </a:xfrm>
        </p:spPr>
        <p:txBody>
          <a:bodyPr>
            <a:normAutofit/>
          </a:bodyPr>
          <a:lstStyle/>
          <a:p>
            <a:r>
              <a:rPr lang="en-US" sz="3200" b="1" dirty="0" smtClean="0"/>
              <a:t>Accident Rate - Numerical</a:t>
            </a:r>
            <a:endParaRPr lang="en-US" sz="3200" b="1" dirty="0"/>
          </a:p>
        </p:txBody>
      </p:sp>
      <p:sp>
        <p:nvSpPr>
          <p:cNvPr id="5" name="Content Placeholder 4"/>
          <p:cNvSpPr>
            <a:spLocks noGrp="1"/>
          </p:cNvSpPr>
          <p:nvPr>
            <p:ph idx="1"/>
          </p:nvPr>
        </p:nvSpPr>
        <p:spPr>
          <a:xfrm>
            <a:off x="457201" y="837934"/>
            <a:ext cx="8229600" cy="4534166"/>
          </a:xfrm>
        </p:spPr>
        <p:txBody>
          <a:bodyPr>
            <a:noAutofit/>
          </a:bodyPr>
          <a:lstStyle/>
          <a:p>
            <a:pPr marL="0" indent="0" algn="just">
              <a:buNone/>
            </a:pPr>
            <a:r>
              <a:rPr lang="en-US" sz="2400" dirty="0" smtClean="0"/>
              <a:t>1. </a:t>
            </a:r>
            <a:r>
              <a:rPr lang="en-IN" sz="2400" dirty="0"/>
              <a:t>The Motor </a:t>
            </a:r>
            <a:r>
              <a:rPr lang="en-IN" sz="2400" dirty="0" smtClean="0"/>
              <a:t>vehicle fuel </a:t>
            </a:r>
            <a:r>
              <a:rPr lang="en-IN" sz="2400" dirty="0"/>
              <a:t>consumption in a city is 5.082 million </a:t>
            </a:r>
            <a:r>
              <a:rPr lang="en-IN" sz="2400" dirty="0" err="1"/>
              <a:t>liters</a:t>
            </a:r>
            <a:r>
              <a:rPr lang="en-IN" sz="2400" dirty="0"/>
              <a:t>, there were 3114 motor </a:t>
            </a:r>
            <a:r>
              <a:rPr lang="en-IN" sz="2400" dirty="0" smtClean="0"/>
              <a:t>vehicle fatalities</a:t>
            </a:r>
            <a:r>
              <a:rPr lang="en-IN" sz="2400" dirty="0"/>
              <a:t>, 355,799 motor vehicle injuries, 6,721,049 motor vehicle registrations and an </a:t>
            </a:r>
            <a:r>
              <a:rPr lang="en-IN" sz="2400" dirty="0" smtClean="0"/>
              <a:t>estimated population </a:t>
            </a:r>
            <a:r>
              <a:rPr lang="en-IN" sz="2400" dirty="0"/>
              <a:t>of 18,190,238. </a:t>
            </a:r>
            <a:r>
              <a:rPr lang="en-IN" sz="2400" dirty="0" err="1"/>
              <a:t>Kilometer</a:t>
            </a:r>
            <a:r>
              <a:rPr lang="en-IN" sz="2400" dirty="0"/>
              <a:t> of travel per </a:t>
            </a:r>
            <a:r>
              <a:rPr lang="en-IN" sz="2400" dirty="0" err="1"/>
              <a:t>liter</a:t>
            </a:r>
            <a:r>
              <a:rPr lang="en-IN" sz="2400" dirty="0"/>
              <a:t> of fuel is 12.42 km/</a:t>
            </a:r>
            <a:r>
              <a:rPr lang="en-IN" sz="2400" dirty="0" err="1"/>
              <a:t>liter</a:t>
            </a:r>
            <a:r>
              <a:rPr lang="en-IN" sz="2400" dirty="0"/>
              <a:t>. </a:t>
            </a:r>
            <a:r>
              <a:rPr lang="en-IN" sz="2400" dirty="0" smtClean="0"/>
              <a:t>Calculate registration </a:t>
            </a:r>
            <a:r>
              <a:rPr lang="en-IN" sz="2400" dirty="0"/>
              <a:t>death rate, population death rate and accident rate per vehicle km.</a:t>
            </a:r>
            <a:endParaRPr lang="en-IN" sz="2400" dirty="0" smtClean="0"/>
          </a:p>
        </p:txBody>
      </p:sp>
    </p:spTree>
    <p:extLst>
      <p:ext uri="{BB962C8B-B14F-4D97-AF65-F5344CB8AC3E}">
        <p14:creationId xmlns:p14="http://schemas.microsoft.com/office/powerpoint/2010/main" val="19084956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29654"/>
          <a:stretch/>
        </p:blipFill>
        <p:spPr>
          <a:xfrm>
            <a:off x="1828800" y="4572"/>
            <a:ext cx="5105400" cy="5725902"/>
          </a:xfrm>
        </p:spPr>
      </p:pic>
    </p:spTree>
    <p:extLst>
      <p:ext uri="{BB962C8B-B14F-4D97-AF65-F5344CB8AC3E}">
        <p14:creationId xmlns:p14="http://schemas.microsoft.com/office/powerpoint/2010/main" val="1713605103"/>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190500"/>
            <a:ext cx="8229600" cy="952500"/>
          </a:xfrm>
        </p:spPr>
        <p:txBody>
          <a:bodyPr>
            <a:normAutofit/>
          </a:bodyPr>
          <a:lstStyle/>
          <a:p>
            <a:r>
              <a:rPr lang="en-US" sz="2800" b="1" dirty="0" smtClean="0"/>
              <a:t>Analysis of Individual Traffic Accidents/Accident Reconstruction</a:t>
            </a:r>
            <a:endParaRPr lang="en-US" sz="2800" b="1" dirty="0"/>
          </a:p>
        </p:txBody>
      </p:sp>
      <p:sp>
        <p:nvSpPr>
          <p:cNvPr id="5" name="Content Placeholder 4"/>
          <p:cNvSpPr>
            <a:spLocks noGrp="1"/>
          </p:cNvSpPr>
          <p:nvPr>
            <p:ph idx="1"/>
          </p:nvPr>
        </p:nvSpPr>
        <p:spPr>
          <a:xfrm>
            <a:off x="457201" y="1257300"/>
            <a:ext cx="8229600" cy="4038600"/>
          </a:xfrm>
        </p:spPr>
        <p:txBody>
          <a:bodyPr>
            <a:normAutofit/>
          </a:bodyPr>
          <a:lstStyle/>
          <a:p>
            <a:pPr algn="just"/>
            <a:r>
              <a:rPr lang="en-US" sz="2400" dirty="0" smtClean="0"/>
              <a:t>Each road accident is to be analyzed by the traffic engineer to draw sound conclusions with reference to the major cause of the accident and other contributing causes. </a:t>
            </a:r>
          </a:p>
          <a:p>
            <a:pPr algn="just"/>
            <a:r>
              <a:rPr lang="en-IN" sz="2400" dirty="0"/>
              <a:t>Accident reconstruction deals with </a:t>
            </a:r>
            <a:r>
              <a:rPr lang="en-IN" sz="2400" dirty="0" smtClean="0"/>
              <a:t>representing the </a:t>
            </a:r>
            <a:r>
              <a:rPr lang="en-IN" sz="2400" dirty="0"/>
              <a:t>accidents occurred in schematic diagram </a:t>
            </a:r>
            <a:r>
              <a:rPr lang="en-IN" sz="2400" dirty="0" smtClean="0"/>
              <a:t>to determine </a:t>
            </a:r>
            <a:r>
              <a:rPr lang="en-IN" sz="2400" dirty="0"/>
              <a:t>the pre-collision speed which helps in regulating or enforcing rules to control or </a:t>
            </a:r>
            <a:r>
              <a:rPr lang="en-IN" sz="2400" dirty="0" smtClean="0"/>
              <a:t>check movement </a:t>
            </a:r>
            <a:r>
              <a:rPr lang="en-IN" sz="2400" dirty="0"/>
              <a:t>of vehicles on road at high speed.</a:t>
            </a:r>
            <a:endParaRPr lang="en-US" sz="2400" dirty="0" smtClean="0"/>
          </a:p>
        </p:txBody>
      </p:sp>
    </p:spTree>
    <p:extLst>
      <p:ext uri="{BB962C8B-B14F-4D97-AF65-F5344CB8AC3E}">
        <p14:creationId xmlns:p14="http://schemas.microsoft.com/office/powerpoint/2010/main" val="8095987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114300"/>
            <a:ext cx="8229600" cy="952500"/>
          </a:xfrm>
        </p:spPr>
        <p:txBody>
          <a:bodyPr>
            <a:normAutofit fontScale="90000"/>
          </a:bodyPr>
          <a:lstStyle/>
          <a:p>
            <a:r>
              <a:rPr lang="en-US" sz="3200" b="1" dirty="0"/>
              <a:t>Causes of road accidents: </a:t>
            </a:r>
            <a:br>
              <a:rPr lang="en-US" sz="3200" b="1" dirty="0"/>
            </a:br>
            <a:r>
              <a:rPr lang="en-US" sz="2700" b="1" dirty="0"/>
              <a:t>Road </a:t>
            </a:r>
            <a:r>
              <a:rPr lang="en-US" sz="2700" b="1" dirty="0" smtClean="0"/>
              <a:t>Design</a:t>
            </a:r>
            <a:endParaRPr lang="en-US" sz="3200" b="1" dirty="0"/>
          </a:p>
        </p:txBody>
      </p:sp>
      <p:sp>
        <p:nvSpPr>
          <p:cNvPr id="5" name="Content Placeholder 4"/>
          <p:cNvSpPr>
            <a:spLocks noGrp="1"/>
          </p:cNvSpPr>
          <p:nvPr>
            <p:ph idx="1"/>
          </p:nvPr>
        </p:nvSpPr>
        <p:spPr>
          <a:xfrm>
            <a:off x="457201" y="1066800"/>
            <a:ext cx="8229600" cy="4038338"/>
          </a:xfrm>
        </p:spPr>
        <p:txBody>
          <a:bodyPr>
            <a:normAutofit/>
          </a:bodyPr>
          <a:lstStyle/>
          <a:p>
            <a:pPr marL="401638" lvl="1" indent="-401638">
              <a:buFont typeface="Arial" panose="020B0604020202020204" pitchFamily="34" charset="0"/>
              <a:buChar char="•"/>
            </a:pPr>
            <a:r>
              <a:rPr lang="en-US" sz="2400" dirty="0" smtClean="0"/>
              <a:t>Defective </a:t>
            </a:r>
            <a:r>
              <a:rPr lang="en-US" sz="2400" dirty="0"/>
              <a:t>geometric design like inadequate sight distance on horizontal and vertical curves, </a:t>
            </a:r>
          </a:p>
          <a:p>
            <a:pPr marL="401638" lvl="1" indent="-401638">
              <a:buFont typeface="Arial" panose="020B0604020202020204" pitchFamily="34" charset="0"/>
              <a:buChar char="•"/>
            </a:pPr>
            <a:r>
              <a:rPr lang="en-US" sz="2400" dirty="0" smtClean="0"/>
              <a:t>Improper </a:t>
            </a:r>
            <a:r>
              <a:rPr lang="en-US" sz="2400" dirty="0"/>
              <a:t>curve </a:t>
            </a:r>
            <a:r>
              <a:rPr lang="en-US" sz="2400" dirty="0" smtClean="0"/>
              <a:t>design</a:t>
            </a:r>
          </a:p>
          <a:p>
            <a:pPr marL="1258740" lvl="3" indent="-401638"/>
            <a:r>
              <a:rPr lang="en-US" dirty="0" smtClean="0"/>
              <a:t>The vertical curves should be made to blend homogenously with horizontal curves, </a:t>
            </a:r>
            <a:endParaRPr lang="en-US" dirty="0"/>
          </a:p>
          <a:p>
            <a:pPr marL="401638" lvl="1" indent="-401638">
              <a:buFont typeface="Arial" panose="020B0604020202020204" pitchFamily="34" charset="0"/>
              <a:buChar char="•"/>
            </a:pPr>
            <a:r>
              <a:rPr lang="en-US" sz="2400" dirty="0" smtClean="0"/>
              <a:t>Inadequate </a:t>
            </a:r>
            <a:r>
              <a:rPr lang="en-US" sz="2400" dirty="0"/>
              <a:t>width of carriage </a:t>
            </a:r>
            <a:r>
              <a:rPr lang="en-US" sz="2400" dirty="0" smtClean="0"/>
              <a:t>way </a:t>
            </a:r>
          </a:p>
          <a:p>
            <a:pPr marL="1258740" lvl="3" indent="-401638" algn="just"/>
            <a:r>
              <a:rPr lang="en-US" dirty="0" smtClean="0"/>
              <a:t>Most of the roads are single lane. It is a major cause of accident because of inherent danger on such roads during overtaking and crossing. </a:t>
            </a:r>
            <a:endParaRPr lang="en-US" sz="2400" dirty="0"/>
          </a:p>
          <a:p>
            <a:pPr marL="0" indent="0">
              <a:buNone/>
            </a:pPr>
            <a:endParaRPr lang="en-US" sz="2500" dirty="0" smtClean="0"/>
          </a:p>
        </p:txBody>
      </p:sp>
    </p:spTree>
    <p:extLst>
      <p:ext uri="{BB962C8B-B14F-4D97-AF65-F5344CB8AC3E}">
        <p14:creationId xmlns:p14="http://schemas.microsoft.com/office/powerpoint/2010/main" val="3673681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190500"/>
            <a:ext cx="8229600" cy="952500"/>
          </a:xfrm>
        </p:spPr>
        <p:txBody>
          <a:bodyPr>
            <a:normAutofit/>
          </a:bodyPr>
          <a:lstStyle/>
          <a:p>
            <a:r>
              <a:rPr lang="en-US" sz="2800" b="1" dirty="0" smtClean="0"/>
              <a:t>Analysis of Individual Traffic Accidents/Accident Reconstruction</a:t>
            </a:r>
            <a:endParaRPr lang="en-US" sz="2800" b="1" dirty="0"/>
          </a:p>
        </p:txBody>
      </p:sp>
      <p:sp>
        <p:nvSpPr>
          <p:cNvPr id="5" name="Content Placeholder 4"/>
          <p:cNvSpPr>
            <a:spLocks noGrp="1"/>
          </p:cNvSpPr>
          <p:nvPr>
            <p:ph idx="1"/>
          </p:nvPr>
        </p:nvSpPr>
        <p:spPr>
          <a:xfrm>
            <a:off x="457201" y="1257300"/>
            <a:ext cx="8229600" cy="4038600"/>
          </a:xfrm>
        </p:spPr>
        <p:txBody>
          <a:bodyPr>
            <a:normAutofit/>
          </a:bodyPr>
          <a:lstStyle/>
          <a:p>
            <a:pPr marL="0" indent="0">
              <a:buNone/>
            </a:pPr>
            <a:r>
              <a:rPr lang="en-IN" sz="2400" dirty="0"/>
              <a:t>The following data are required to determine </a:t>
            </a:r>
            <a:r>
              <a:rPr lang="en-IN" sz="2400" dirty="0" smtClean="0"/>
              <a:t>the pre-collision </a:t>
            </a:r>
            <a:r>
              <a:rPr lang="en-IN" sz="2400" dirty="0"/>
              <a:t>speed:</a:t>
            </a:r>
          </a:p>
          <a:p>
            <a:r>
              <a:rPr lang="en-IN" sz="2400" dirty="0"/>
              <a:t>1. Mass of the vehicle</a:t>
            </a:r>
          </a:p>
          <a:p>
            <a:r>
              <a:rPr lang="en-IN" sz="2400" dirty="0"/>
              <a:t>2. Velocities after collision</a:t>
            </a:r>
          </a:p>
          <a:p>
            <a:r>
              <a:rPr lang="en-IN" sz="2400" dirty="0"/>
              <a:t>3. Path of each vehicle as it approaches </a:t>
            </a:r>
            <a:r>
              <a:rPr lang="en-IN" sz="2400" dirty="0" smtClean="0"/>
              <a:t>collision point</a:t>
            </a:r>
            <a:endParaRPr lang="en-US" sz="2400" dirty="0" smtClean="0"/>
          </a:p>
        </p:txBody>
      </p:sp>
    </p:spTree>
    <p:extLst>
      <p:ext uri="{BB962C8B-B14F-4D97-AF65-F5344CB8AC3E}">
        <p14:creationId xmlns:p14="http://schemas.microsoft.com/office/powerpoint/2010/main" val="27429124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114300"/>
            <a:ext cx="8229600" cy="914400"/>
          </a:xfrm>
        </p:spPr>
        <p:txBody>
          <a:bodyPr>
            <a:normAutofit/>
          </a:bodyPr>
          <a:lstStyle/>
          <a:p>
            <a:r>
              <a:rPr lang="en-US" sz="2700" b="1" dirty="0" smtClean="0"/>
              <a:t>Analysis of Individual Traffic Accidents/Accident Reconstruction</a:t>
            </a:r>
            <a:endParaRPr lang="en-US" sz="2700" b="1" dirty="0"/>
          </a:p>
        </p:txBody>
      </p:sp>
      <p:sp>
        <p:nvSpPr>
          <p:cNvPr id="5" name="Content Placeholder 4"/>
          <p:cNvSpPr>
            <a:spLocks noGrp="1"/>
          </p:cNvSpPr>
          <p:nvPr>
            <p:ph idx="1"/>
          </p:nvPr>
        </p:nvSpPr>
        <p:spPr>
          <a:xfrm>
            <a:off x="457201" y="1104900"/>
            <a:ext cx="8229600" cy="4191000"/>
          </a:xfrm>
        </p:spPr>
        <p:txBody>
          <a:bodyPr>
            <a:normAutofit fontScale="92500" lnSpcReduction="20000"/>
          </a:bodyPr>
          <a:lstStyle/>
          <a:p>
            <a:pPr marL="0" indent="0" algn="just">
              <a:buNone/>
            </a:pPr>
            <a:r>
              <a:rPr lang="en-US" sz="2400" dirty="0" smtClean="0"/>
              <a:t>A few simple types of vehicular accidents are listed under the following categories:</a:t>
            </a:r>
          </a:p>
          <a:p>
            <a:pPr marL="457200" indent="-457200" algn="just">
              <a:buFont typeface="+mj-lt"/>
              <a:buAutoNum type="arabicPeriod"/>
            </a:pPr>
            <a:r>
              <a:rPr lang="en-US" sz="2400" dirty="0" smtClean="0"/>
              <a:t>A moving vehicle collides with a stationary object which is collapsible (hollow electric pole)</a:t>
            </a:r>
          </a:p>
          <a:p>
            <a:pPr marL="457200" indent="-457200" algn="just">
              <a:buFont typeface="+mj-lt"/>
              <a:buAutoNum type="arabicPeriod"/>
            </a:pPr>
            <a:r>
              <a:rPr lang="en-US" sz="2400" dirty="0"/>
              <a:t>A moving vehicle collides with a stationary object which </a:t>
            </a:r>
            <a:r>
              <a:rPr lang="en-US" sz="2400" dirty="0" smtClean="0"/>
              <a:t>is a rigid structure</a:t>
            </a:r>
          </a:p>
          <a:p>
            <a:pPr marL="457200" indent="-457200" algn="just">
              <a:buFont typeface="+mj-lt"/>
              <a:buAutoNum type="arabicPeriod"/>
            </a:pPr>
            <a:r>
              <a:rPr lang="en-US" sz="2400" dirty="0"/>
              <a:t>A moving vehicle collides with </a:t>
            </a:r>
            <a:r>
              <a:rPr lang="en-US" sz="2400" dirty="0" smtClean="0"/>
              <a:t>a movable object like a parked car etc.</a:t>
            </a:r>
          </a:p>
          <a:p>
            <a:pPr marL="457200" indent="-457200" algn="just">
              <a:buFont typeface="+mj-lt"/>
              <a:buAutoNum type="arabicPeriod"/>
            </a:pPr>
            <a:r>
              <a:rPr lang="en-US" sz="2400" dirty="0" smtClean="0"/>
              <a:t>Two vehicles approaching from different directions collide at an intersection</a:t>
            </a:r>
          </a:p>
          <a:p>
            <a:pPr marL="457200" indent="-457200" algn="just">
              <a:buFont typeface="+mj-lt"/>
              <a:buAutoNum type="arabicPeriod"/>
            </a:pPr>
            <a:r>
              <a:rPr lang="en-US" sz="2400" dirty="0" smtClean="0"/>
              <a:t>Head-on collision of two </a:t>
            </a:r>
            <a:r>
              <a:rPr lang="en-US" sz="2400" dirty="0"/>
              <a:t>vehicles approaching </a:t>
            </a:r>
            <a:r>
              <a:rPr lang="en-US" sz="2400" dirty="0" smtClean="0"/>
              <a:t>from opposite directions</a:t>
            </a:r>
          </a:p>
          <a:p>
            <a:pPr marL="457200" indent="-457200" algn="just">
              <a:buFont typeface="+mj-lt"/>
              <a:buAutoNum type="arabicPeriod"/>
            </a:pPr>
            <a:r>
              <a:rPr lang="en-US" sz="2400" dirty="0" smtClean="0"/>
              <a:t>Rear end collision of two moving vehicles</a:t>
            </a:r>
            <a:r>
              <a:rPr lang="en-US" sz="2400" dirty="0"/>
              <a:t>.</a:t>
            </a:r>
            <a:endParaRPr lang="en-US" sz="2400" dirty="0" smtClean="0"/>
          </a:p>
        </p:txBody>
      </p:sp>
    </p:spTree>
    <p:extLst>
      <p:ext uri="{BB962C8B-B14F-4D97-AF65-F5344CB8AC3E}">
        <p14:creationId xmlns:p14="http://schemas.microsoft.com/office/powerpoint/2010/main" val="40193553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114300"/>
            <a:ext cx="8229600" cy="914400"/>
          </a:xfrm>
        </p:spPr>
        <p:txBody>
          <a:bodyPr>
            <a:normAutofit/>
          </a:bodyPr>
          <a:lstStyle/>
          <a:p>
            <a:r>
              <a:rPr lang="en-US" sz="2700" b="1" dirty="0" smtClean="0"/>
              <a:t>Analysis of Individual Traffic Accidents/Accident Reconstruction</a:t>
            </a:r>
            <a:endParaRPr lang="en-US" sz="2700" b="1" dirty="0"/>
          </a:p>
        </p:txBody>
      </p:sp>
      <p:sp>
        <p:nvSpPr>
          <p:cNvPr id="5" name="Content Placeholder 4"/>
          <p:cNvSpPr>
            <a:spLocks noGrp="1"/>
          </p:cNvSpPr>
          <p:nvPr>
            <p:ph idx="1"/>
          </p:nvPr>
        </p:nvSpPr>
        <p:spPr>
          <a:xfrm>
            <a:off x="457201" y="1104900"/>
            <a:ext cx="8229600" cy="4191000"/>
          </a:xfrm>
        </p:spPr>
        <p:txBody>
          <a:bodyPr>
            <a:normAutofit/>
          </a:bodyPr>
          <a:lstStyle/>
          <a:p>
            <a:pPr marL="0" indent="0" algn="just">
              <a:buNone/>
            </a:pPr>
            <a:r>
              <a:rPr lang="en-US" sz="2400" dirty="0" smtClean="0"/>
              <a:t>Hence summarizing the 6 types of collisions we discussed in the last slide:</a:t>
            </a:r>
          </a:p>
          <a:p>
            <a:r>
              <a:rPr lang="en-IN" sz="2400" dirty="0"/>
              <a:t>The collision may be of two types collinear impact or angular </a:t>
            </a:r>
            <a:r>
              <a:rPr lang="en-IN" sz="2400" dirty="0" smtClean="0"/>
              <a:t>collision. Collinear </a:t>
            </a:r>
            <a:r>
              <a:rPr lang="en-IN" sz="2400" dirty="0"/>
              <a:t>impact can </a:t>
            </a:r>
            <a:r>
              <a:rPr lang="en-IN" sz="2400" dirty="0" smtClean="0"/>
              <a:t>be again </a:t>
            </a:r>
            <a:r>
              <a:rPr lang="en-IN" sz="2400" dirty="0"/>
              <a:t>divided into two types :</a:t>
            </a:r>
          </a:p>
          <a:p>
            <a:r>
              <a:rPr lang="en-IN" sz="2400" dirty="0"/>
              <a:t>1. Rear end collision</a:t>
            </a:r>
          </a:p>
          <a:p>
            <a:r>
              <a:rPr lang="en-IN" sz="2400" dirty="0"/>
              <a:t>2. </a:t>
            </a:r>
            <a:r>
              <a:rPr lang="en-IN" sz="2400" dirty="0" smtClean="0"/>
              <a:t>Head-on</a:t>
            </a:r>
            <a:r>
              <a:rPr lang="en-IN" sz="2400" dirty="0"/>
              <a:t> </a:t>
            </a:r>
            <a:r>
              <a:rPr lang="en-IN" sz="2400" dirty="0" smtClean="0"/>
              <a:t>collision</a:t>
            </a:r>
            <a:r>
              <a:rPr lang="en-IN" sz="2400" dirty="0"/>
              <a:t>.</a:t>
            </a:r>
          </a:p>
          <a:p>
            <a:pPr marL="0" indent="0">
              <a:buNone/>
            </a:pPr>
            <a:r>
              <a:rPr lang="en-IN" sz="2400" dirty="0"/>
              <a:t>It can be determined by two theories:</a:t>
            </a:r>
          </a:p>
          <a:p>
            <a:pPr marL="0" indent="0">
              <a:buNone/>
            </a:pPr>
            <a:r>
              <a:rPr lang="en-IN" sz="2400" b="1" dirty="0"/>
              <a:t>1. Poisson Impact Theory</a:t>
            </a:r>
          </a:p>
          <a:p>
            <a:pPr marL="0" indent="0">
              <a:buNone/>
            </a:pPr>
            <a:r>
              <a:rPr lang="en-IN" sz="2400" b="1" dirty="0"/>
              <a:t>2. Energy Theory</a:t>
            </a:r>
            <a:endParaRPr lang="en-US" sz="2400" b="1" dirty="0" smtClean="0"/>
          </a:p>
        </p:txBody>
      </p:sp>
    </p:spTree>
    <p:extLst>
      <p:ext uri="{BB962C8B-B14F-4D97-AF65-F5344CB8AC3E}">
        <p14:creationId xmlns:p14="http://schemas.microsoft.com/office/powerpoint/2010/main" val="13491620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28866"/>
            <a:ext cx="8229600" cy="647434"/>
          </a:xfrm>
        </p:spPr>
        <p:txBody>
          <a:bodyPr>
            <a:normAutofit/>
          </a:bodyPr>
          <a:lstStyle/>
          <a:p>
            <a:r>
              <a:rPr lang="en-US" sz="2700" b="1" dirty="0" smtClean="0"/>
              <a:t>Important Assumptions in Accident Analysis</a:t>
            </a:r>
            <a:endParaRPr lang="en-US" sz="2700" b="1" dirty="0"/>
          </a:p>
        </p:txBody>
      </p:sp>
      <p:sp>
        <p:nvSpPr>
          <p:cNvPr id="5" name="Content Placeholder 4"/>
          <p:cNvSpPr>
            <a:spLocks noGrp="1"/>
          </p:cNvSpPr>
          <p:nvPr>
            <p:ph idx="1"/>
          </p:nvPr>
        </p:nvSpPr>
        <p:spPr>
          <a:xfrm>
            <a:off x="457201" y="952500"/>
            <a:ext cx="8229600" cy="4152638"/>
          </a:xfrm>
        </p:spPr>
        <p:txBody>
          <a:bodyPr>
            <a:normAutofit/>
          </a:bodyPr>
          <a:lstStyle/>
          <a:p>
            <a:pPr marL="0" indent="0">
              <a:buNone/>
            </a:pPr>
            <a:r>
              <a:rPr lang="en-US" sz="2500" dirty="0" smtClean="0"/>
              <a:t>In order to simplify the analysis, the following assumptions are made:</a:t>
            </a:r>
          </a:p>
          <a:p>
            <a:pPr marL="0" indent="0">
              <a:buNone/>
            </a:pPr>
            <a:r>
              <a:rPr lang="en-US" sz="2500" b="1" dirty="0" smtClean="0"/>
              <a:t>Assumption 1:</a:t>
            </a:r>
          </a:p>
          <a:p>
            <a:pPr marL="0" indent="0" algn="just">
              <a:buNone/>
            </a:pPr>
            <a:r>
              <a:rPr lang="en-US" sz="2500" dirty="0" smtClean="0"/>
              <a:t>When skid marks are present, the skid distances are measured to find the actual braking distances and it is assumed that 100% skid has occurred due to braking. When skid marks are not at all visible, it may be assumed as a free collision, without the brakes being applied or due to brake failure. </a:t>
            </a:r>
          </a:p>
        </p:txBody>
      </p:sp>
    </p:spTree>
    <p:extLst>
      <p:ext uri="{BB962C8B-B14F-4D97-AF65-F5344CB8AC3E}">
        <p14:creationId xmlns:p14="http://schemas.microsoft.com/office/powerpoint/2010/main" val="30927351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114300"/>
            <a:ext cx="8229600" cy="609600"/>
          </a:xfrm>
        </p:spPr>
        <p:txBody>
          <a:bodyPr>
            <a:normAutofit/>
          </a:bodyPr>
          <a:lstStyle/>
          <a:p>
            <a:r>
              <a:rPr lang="en-US" sz="2700" b="1" dirty="0" smtClean="0"/>
              <a:t>Important Assumptions in Accident Analysis</a:t>
            </a:r>
            <a:endParaRPr lang="en-US" sz="2700" b="1"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457201" y="723900"/>
                <a:ext cx="8229600" cy="4648200"/>
              </a:xfrm>
            </p:spPr>
            <p:txBody>
              <a:bodyPr>
                <a:noAutofit/>
              </a:bodyPr>
              <a:lstStyle/>
              <a:p>
                <a:pPr marL="0" indent="0">
                  <a:buNone/>
                </a:pPr>
                <a:r>
                  <a:rPr lang="en-US" sz="2000" b="1" dirty="0" smtClean="0"/>
                  <a:t>Assumption 2:</a:t>
                </a:r>
              </a:p>
              <a:p>
                <a:pPr algn="just"/>
                <a:r>
                  <a:rPr lang="en-US" sz="2000" dirty="0" smtClean="0"/>
                  <a:t>When two vehicles of masses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𝑎</m:t>
                        </m:r>
                        <m:r>
                          <a:rPr lang="en-US" sz="2000" b="0" i="1" smtClean="0">
                            <a:latin typeface="Cambria Math" panose="02040503050406030204" pitchFamily="18" charset="0"/>
                          </a:rPr>
                          <m:t> </m:t>
                        </m:r>
                      </m:sub>
                    </m:sSub>
                  </m:oMath>
                </a14:m>
                <a:r>
                  <a:rPr lang="en-US" sz="2000" dirty="0" smtClean="0"/>
                  <a:t>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b="0" i="1" smtClean="0">
                            <a:latin typeface="Cambria Math" panose="02040503050406030204" pitchFamily="18" charset="0"/>
                          </a:rPr>
                          <m:t>𝑏</m:t>
                        </m:r>
                        <m:r>
                          <a:rPr lang="en-US" sz="2000" i="1">
                            <a:latin typeface="Cambria Math" panose="02040503050406030204" pitchFamily="18" charset="0"/>
                          </a:rPr>
                          <m:t> </m:t>
                        </m:r>
                      </m:sub>
                    </m:sSub>
                  </m:oMath>
                </a14:m>
                <a:r>
                  <a:rPr lang="en-US" sz="2000" dirty="0" smtClean="0"/>
                  <a:t>with speeds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𝑣</m:t>
                        </m:r>
                      </m:e>
                      <m:sub>
                        <m:r>
                          <a:rPr lang="en-US" sz="2000" i="1">
                            <a:latin typeface="Cambria Math" panose="02040503050406030204" pitchFamily="18" charset="0"/>
                          </a:rPr>
                          <m:t>𝑎</m:t>
                        </m:r>
                        <m:r>
                          <a:rPr lang="en-US" sz="2000" i="1">
                            <a:latin typeface="Cambria Math" panose="02040503050406030204" pitchFamily="18" charset="0"/>
                          </a:rPr>
                          <m:t> </m:t>
                        </m:r>
                      </m:sub>
                    </m:sSub>
                  </m:oMath>
                </a14:m>
                <a:r>
                  <a:rPr lang="en-US" sz="2000" dirty="0" smtClean="0"/>
                  <a:t> and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𝑏</m:t>
                        </m:r>
                        <m:r>
                          <a:rPr lang="en-US" sz="2000" i="1">
                            <a:latin typeface="Cambria Math" panose="02040503050406030204" pitchFamily="18" charset="0"/>
                          </a:rPr>
                          <m:t> </m:t>
                        </m:r>
                      </m:sub>
                    </m:sSub>
                  </m:oMath>
                </a14:m>
                <a:r>
                  <a:rPr lang="en-US" sz="2000" dirty="0" smtClean="0"/>
                  <a:t>collide, if it is assumed that both are perfectly plastic bodies, both would move together with the same speed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𝑣</m:t>
                        </m:r>
                      </m:e>
                      <m:sup>
                        <m:r>
                          <a:rPr lang="en-US" sz="2000" b="0" i="1" smtClean="0">
                            <a:latin typeface="Cambria Math" panose="02040503050406030204" pitchFamily="18" charset="0"/>
                          </a:rPr>
                          <m:t>′</m:t>
                        </m:r>
                      </m:sup>
                    </m:sSup>
                  </m:oMath>
                </a14:m>
                <a:r>
                  <a:rPr lang="en-US" sz="2000" dirty="0" smtClean="0"/>
                  <a:t> after impact; the relationship may be expressed as the total momentum before impact is </a:t>
                </a:r>
                <a:r>
                  <a:rPr lang="en-US" sz="2000" dirty="0"/>
                  <a:t>equal to the total momentum  </a:t>
                </a:r>
                <a:r>
                  <a:rPr lang="en-US" sz="2000" dirty="0" smtClean="0"/>
                  <a:t>after impact. It is expressed as:</a:t>
                </a:r>
              </a:p>
              <a:p>
                <a:pPr marL="0" indent="0" algn="just">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𝑎</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𝑎</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𝑏</m:t>
                          </m:r>
                        </m:sub>
                      </m:sSub>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m:t>
                          </m:r>
                          <m:r>
                            <a:rPr lang="en-US" sz="2000" i="1">
                              <a:latin typeface="Cambria Math" panose="02040503050406030204" pitchFamily="18" charset="0"/>
                            </a:rPr>
                            <m:t>𝑣</m:t>
                          </m:r>
                        </m:e>
                        <m:sub>
                          <m:r>
                            <a:rPr lang="en-US" sz="2000" b="0" i="1" smtClean="0">
                              <a:latin typeface="Cambria Math" panose="02040503050406030204" pitchFamily="18" charset="0"/>
                            </a:rPr>
                            <m:t>𝑏</m:t>
                          </m:r>
                        </m:sub>
                      </m:sSub>
                      <m:r>
                        <a:rPr lang="en-US" sz="2000" b="0" i="0" smtClean="0">
                          <a:latin typeface="Cambria Math" panose="02040503050406030204" pitchFamily="18" charset="0"/>
                        </a:rPr>
                        <m:t>=</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𝑎</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𝑏</m:t>
                          </m:r>
                        </m:sub>
                      </m:sSub>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𝑣</m:t>
                          </m:r>
                        </m:e>
                        <m:sup>
                          <m:r>
                            <a:rPr lang="en-US" sz="2000" b="0" i="1" smtClean="0">
                              <a:latin typeface="Cambria Math" panose="02040503050406030204" pitchFamily="18" charset="0"/>
                            </a:rPr>
                            <m:t>′</m:t>
                          </m:r>
                        </m:sup>
                      </m:sSup>
                    </m:oMath>
                  </m:oMathPara>
                </a14:m>
                <a:endParaRPr lang="en-US" sz="2000" dirty="0" smtClean="0"/>
              </a:p>
              <a:p>
                <a:pPr algn="just"/>
                <a:r>
                  <a:rPr lang="en-US" sz="2000" dirty="0" smtClean="0"/>
                  <a:t>If both bodies are assumed perfectly elastic, the coefficient of restitution, ‘e’ will be unity and the relationship is given by: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m:t>
                        </m:r>
                        <m:r>
                          <a:rPr lang="en-US" sz="2000" b="0" i="1" smtClean="0">
                            <a:latin typeface="Cambria Math" panose="02040503050406030204" pitchFamily="18" charset="0"/>
                          </a:rPr>
                          <m:t>𝑣</m:t>
                        </m:r>
                      </m:e>
                      <m:sub>
                        <m:r>
                          <a:rPr lang="en-US" sz="2000" i="1">
                            <a:latin typeface="Cambria Math" panose="02040503050406030204" pitchFamily="18" charset="0"/>
                          </a:rPr>
                          <m:t>𝑎</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𝑣</m:t>
                        </m:r>
                      </m:e>
                      <m:sub>
                        <m:r>
                          <a:rPr lang="en-US" sz="2000" i="1">
                            <a:latin typeface="Cambria Math" panose="02040503050406030204" pitchFamily="18" charset="0"/>
                          </a:rPr>
                          <m:t>𝑏</m:t>
                        </m:r>
                      </m:sub>
                    </m:sSub>
                  </m:oMath>
                </a14:m>
                <a:r>
                  <a:rPr lang="en-US" sz="2000" dirty="0" smtClean="0"/>
                  <a:t>) </a:t>
                </a:r>
                <a14:m>
                  <m:oMath xmlns:m="http://schemas.openxmlformats.org/officeDocument/2006/math">
                    <m:r>
                      <a:rPr lang="en-US" sz="2000">
                        <a:latin typeface="Cambria Math" panose="02040503050406030204" pitchFamily="18" charset="0"/>
                      </a:rPr>
                      <m:t>=</m:t>
                    </m:r>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m:t>
                        </m:r>
                        <m:r>
                          <a:rPr lang="en-US" sz="2000" b="0" i="1" smtClean="0">
                            <a:latin typeface="Cambria Math" panose="02040503050406030204" pitchFamily="18" charset="0"/>
                          </a:rPr>
                          <m:t>𝑣</m:t>
                        </m:r>
                      </m:e>
                      <m:sub>
                        <m:r>
                          <a:rPr lang="en-US" sz="2000" b="0" i="1" smtClean="0">
                            <a:latin typeface="Cambria Math" panose="02040503050406030204" pitchFamily="18" charset="0"/>
                          </a:rPr>
                          <m:t>𝑏</m:t>
                        </m:r>
                      </m:sub>
                      <m:sup>
                        <m:r>
                          <a:rPr lang="en-US" sz="2000" b="0" i="1" smtClean="0">
                            <a:latin typeface="Cambria Math" panose="02040503050406030204" pitchFamily="18" charset="0"/>
                          </a:rPr>
                          <m:t>  ′</m:t>
                        </m:r>
                      </m:sup>
                    </m:sSubSup>
                    <m:r>
                      <a:rPr lang="en-US" sz="2000" b="0" i="1" smtClean="0">
                        <a:latin typeface="Cambria Math" panose="02040503050406030204" pitchFamily="18" charset="0"/>
                      </a:rPr>
                      <m:t>− </m:t>
                    </m:r>
                    <m:sSubSup>
                      <m:sSubSupPr>
                        <m:ctrlPr>
                          <a:rPr lang="en-US" sz="2000" i="1">
                            <a:latin typeface="Cambria Math" panose="02040503050406030204" pitchFamily="18" charset="0"/>
                          </a:rPr>
                        </m:ctrlPr>
                      </m:sSubSupPr>
                      <m:e>
                        <m:r>
                          <a:rPr lang="en-US" sz="2000" i="1">
                            <a:latin typeface="Cambria Math" panose="02040503050406030204" pitchFamily="18" charset="0"/>
                          </a:rPr>
                          <m:t>𝑣</m:t>
                        </m:r>
                      </m:e>
                      <m:sub>
                        <m:r>
                          <a:rPr lang="en-US" sz="2000" b="0" i="1" smtClean="0">
                            <a:latin typeface="Cambria Math" panose="02040503050406030204" pitchFamily="18" charset="0"/>
                          </a:rPr>
                          <m:t>𝑎</m:t>
                        </m:r>
                      </m:sub>
                      <m:sup>
                        <m:r>
                          <a:rPr lang="en-US" sz="2000" i="1">
                            <a:latin typeface="Cambria Math" panose="02040503050406030204" pitchFamily="18" charset="0"/>
                          </a:rPr>
                          <m:t>  ′</m:t>
                        </m:r>
                      </m:sup>
                    </m:sSubSup>
                  </m:oMath>
                </a14:m>
                <a:r>
                  <a:rPr lang="en-US" sz="2000" dirty="0" smtClean="0"/>
                  <a:t>). </a:t>
                </a:r>
              </a:p>
              <a:p>
                <a:pPr algn="just"/>
                <a:r>
                  <a:rPr lang="en-US" sz="2000" dirty="0" smtClean="0"/>
                  <a:t>In case if ‘e’ is less than unity and the value of ‘e’ is known (experimentally, or assumed) the relation becomes: </a:t>
                </a:r>
              </a:p>
              <a:p>
                <a:pPr marL="0" indent="0" algn="just">
                  <a:buNone/>
                </a:pPr>
                <a:r>
                  <a:rPr lang="en-US" sz="2000" dirty="0"/>
                  <a:t> </a:t>
                </a:r>
                <a:r>
                  <a:rPr lang="en-US" sz="2000" dirty="0" smtClean="0"/>
                  <a:t>   e</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rPr>
                          <m:t>𝑣</m:t>
                        </m:r>
                      </m:e>
                      <m:sub>
                        <m:r>
                          <a:rPr lang="en-US" sz="2000" i="1">
                            <a:latin typeface="Cambria Math" panose="02040503050406030204" pitchFamily="18" charset="0"/>
                          </a:rPr>
                          <m:t>𝑎</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𝑏</m:t>
                        </m:r>
                      </m:sub>
                    </m:sSub>
                  </m:oMath>
                </a14:m>
                <a:r>
                  <a:rPr lang="en-US" sz="2000" dirty="0"/>
                  <a:t>) </a:t>
                </a:r>
                <a14:m>
                  <m:oMath xmlns:m="http://schemas.openxmlformats.org/officeDocument/2006/math">
                    <m:r>
                      <a:rPr lang="en-US" sz="200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m:t>
                        </m:r>
                        <m:r>
                          <a:rPr lang="en-US" sz="2000" i="1">
                            <a:latin typeface="Cambria Math" panose="02040503050406030204" pitchFamily="18" charset="0"/>
                          </a:rPr>
                          <m:t>𝑣</m:t>
                        </m:r>
                      </m:e>
                      <m:sub>
                        <m:r>
                          <a:rPr lang="en-US" sz="2000" i="1">
                            <a:latin typeface="Cambria Math" panose="02040503050406030204" pitchFamily="18" charset="0"/>
                          </a:rPr>
                          <m:t>𝑏</m:t>
                        </m:r>
                      </m:sub>
                      <m:sup>
                        <m:r>
                          <a:rPr lang="en-US" sz="2000" i="1">
                            <a:latin typeface="Cambria Math" panose="02040503050406030204" pitchFamily="18" charset="0"/>
                          </a:rPr>
                          <m:t>  ′</m:t>
                        </m:r>
                      </m:sup>
                    </m:sSubSup>
                    <m:r>
                      <a:rPr lang="en-US" sz="2000" i="1">
                        <a:latin typeface="Cambria Math" panose="02040503050406030204" pitchFamily="18" charset="0"/>
                      </a:rPr>
                      <m:t>− </m:t>
                    </m:r>
                    <m:sSubSup>
                      <m:sSubSupPr>
                        <m:ctrlPr>
                          <a:rPr lang="en-US" sz="2000" i="1">
                            <a:latin typeface="Cambria Math" panose="02040503050406030204" pitchFamily="18" charset="0"/>
                          </a:rPr>
                        </m:ctrlPr>
                      </m:sSubSupPr>
                      <m:e>
                        <m:r>
                          <a:rPr lang="en-US" sz="2000" i="1">
                            <a:latin typeface="Cambria Math" panose="02040503050406030204" pitchFamily="18" charset="0"/>
                          </a:rPr>
                          <m:t>𝑣</m:t>
                        </m:r>
                      </m:e>
                      <m:sub>
                        <m:r>
                          <a:rPr lang="en-US" sz="2000" i="1">
                            <a:latin typeface="Cambria Math" panose="02040503050406030204" pitchFamily="18" charset="0"/>
                          </a:rPr>
                          <m:t>𝑎</m:t>
                        </m:r>
                      </m:sub>
                      <m:sup>
                        <m:r>
                          <a:rPr lang="en-US" sz="2000" i="1">
                            <a:latin typeface="Cambria Math" panose="02040503050406030204" pitchFamily="18" charset="0"/>
                          </a:rPr>
                          <m:t>  ′</m:t>
                        </m:r>
                      </m:sup>
                    </m:sSubSup>
                  </m:oMath>
                </a14:m>
                <a:r>
                  <a:rPr lang="en-US" sz="2000" dirty="0" smtClean="0"/>
                  <a:t>).</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457201" y="723900"/>
                <a:ext cx="8229600" cy="4648200"/>
              </a:xfrm>
              <a:blipFill rotWithShape="0">
                <a:blip r:embed="rId2"/>
                <a:stretch>
                  <a:fillRect l="-815" t="-787" r="-741" b="-1444"/>
                </a:stretch>
              </a:blipFill>
            </p:spPr>
            <p:txBody>
              <a:bodyPr/>
              <a:lstStyle/>
              <a:p>
                <a:r>
                  <a:rPr lang="en-IN">
                    <a:noFill/>
                  </a:rPr>
                  <a:t> </a:t>
                </a:r>
              </a:p>
            </p:txBody>
          </p:sp>
        </mc:Fallback>
      </mc:AlternateContent>
    </p:spTree>
    <p:extLst>
      <p:ext uri="{BB962C8B-B14F-4D97-AF65-F5344CB8AC3E}">
        <p14:creationId xmlns:p14="http://schemas.microsoft.com/office/powerpoint/2010/main" val="31079821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114300"/>
            <a:ext cx="8229600" cy="609600"/>
          </a:xfrm>
        </p:spPr>
        <p:txBody>
          <a:bodyPr>
            <a:normAutofit/>
          </a:bodyPr>
          <a:lstStyle/>
          <a:p>
            <a:r>
              <a:rPr lang="en-US" sz="2700" b="1" dirty="0" smtClean="0"/>
              <a:t>Important Assumptions in Accident Analysis</a:t>
            </a:r>
            <a:endParaRPr lang="en-US" sz="2700" b="1" dirty="0"/>
          </a:p>
        </p:txBody>
      </p:sp>
      <p:sp>
        <p:nvSpPr>
          <p:cNvPr id="5" name="Content Placeholder 4"/>
          <p:cNvSpPr>
            <a:spLocks noGrp="1"/>
          </p:cNvSpPr>
          <p:nvPr>
            <p:ph idx="1"/>
          </p:nvPr>
        </p:nvSpPr>
        <p:spPr>
          <a:xfrm>
            <a:off x="457201" y="723900"/>
            <a:ext cx="8229600" cy="4648200"/>
          </a:xfrm>
        </p:spPr>
        <p:txBody>
          <a:bodyPr>
            <a:normAutofit/>
          </a:bodyPr>
          <a:lstStyle/>
          <a:p>
            <a:pPr marL="0" indent="0" algn="just">
              <a:buNone/>
            </a:pPr>
            <a:r>
              <a:rPr lang="en-US" sz="2400" b="1" dirty="0" smtClean="0"/>
              <a:t>Assumption 3:</a:t>
            </a:r>
          </a:p>
          <a:p>
            <a:pPr algn="just"/>
            <a:r>
              <a:rPr lang="en-US" sz="2400" dirty="0" smtClean="0"/>
              <a:t>The impact of the vehicles may be either direct or oblique, at a known angle.</a:t>
            </a:r>
          </a:p>
          <a:p>
            <a:pPr marL="0" indent="0" algn="just">
              <a:buNone/>
            </a:pPr>
            <a:r>
              <a:rPr lang="en-US" sz="2400" b="1" dirty="0"/>
              <a:t>Assumption </a:t>
            </a:r>
            <a:r>
              <a:rPr lang="en-US" sz="2400" b="1" dirty="0" smtClean="0"/>
              <a:t>4:</a:t>
            </a:r>
          </a:p>
          <a:p>
            <a:pPr algn="just"/>
            <a:r>
              <a:rPr lang="en-US" sz="2400" dirty="0" smtClean="0"/>
              <a:t>The friction coefficient of the pavement surface under the prevailing conditions may either be determined by field test or be suitably assumed. The friction coefficient is assumed uniform throughout the skid distance.</a:t>
            </a:r>
            <a:endParaRPr lang="en-US" sz="2400" dirty="0"/>
          </a:p>
          <a:p>
            <a:pPr marL="0" indent="0">
              <a:buNone/>
            </a:pPr>
            <a:endParaRPr lang="en-US" sz="2400" dirty="0" smtClean="0"/>
          </a:p>
          <a:p>
            <a:pPr marL="0" indent="0" algn="just">
              <a:buNone/>
            </a:pPr>
            <a:endParaRPr lang="en-US" sz="2000" dirty="0" smtClean="0"/>
          </a:p>
          <a:p>
            <a:pPr marL="0" indent="0" algn="just">
              <a:buNone/>
            </a:pPr>
            <a:endParaRPr lang="en-US" sz="2200" dirty="0" smtClean="0"/>
          </a:p>
          <a:p>
            <a:pPr marL="0" indent="0" algn="just">
              <a:buNone/>
            </a:pPr>
            <a:endParaRPr lang="en-US" sz="2300" dirty="0" smtClean="0"/>
          </a:p>
        </p:txBody>
      </p:sp>
    </p:spTree>
    <p:extLst>
      <p:ext uri="{BB962C8B-B14F-4D97-AF65-F5344CB8AC3E}">
        <p14:creationId xmlns:p14="http://schemas.microsoft.com/office/powerpoint/2010/main" val="13912372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dirty="0" smtClean="0"/>
              <a:t>Road Accidents Safety Measures</a:t>
            </a:r>
            <a:endParaRPr lang="en-US" sz="3200" b="1" dirty="0"/>
          </a:p>
        </p:txBody>
      </p:sp>
      <p:sp>
        <p:nvSpPr>
          <p:cNvPr id="5" name="Content Placeholder 4"/>
          <p:cNvSpPr>
            <a:spLocks noGrp="1"/>
          </p:cNvSpPr>
          <p:nvPr>
            <p:ph idx="1"/>
          </p:nvPr>
        </p:nvSpPr>
        <p:spPr/>
        <p:txBody>
          <a:bodyPr>
            <a:normAutofit/>
          </a:bodyPr>
          <a:lstStyle/>
          <a:p>
            <a:pPr algn="just"/>
            <a:r>
              <a:rPr lang="en-IN" sz="2600" dirty="0"/>
              <a:t>The ultimate goal is to develop certain improvement measures to mitigate the </a:t>
            </a:r>
            <a:r>
              <a:rPr lang="en-IN" sz="2600" dirty="0" smtClean="0"/>
              <a:t>circumstances leading </a:t>
            </a:r>
            <a:r>
              <a:rPr lang="en-IN" sz="2600" dirty="0"/>
              <a:t>to the accidents. The measures to decrease the accident rates are generally </a:t>
            </a:r>
            <a:r>
              <a:rPr lang="en-IN" sz="2600" dirty="0" smtClean="0"/>
              <a:t>divided into </a:t>
            </a:r>
            <a:r>
              <a:rPr lang="en-IN" sz="2600" dirty="0"/>
              <a:t>three </a:t>
            </a:r>
            <a:r>
              <a:rPr lang="en-IN" sz="2600" dirty="0" smtClean="0"/>
              <a:t>groups</a:t>
            </a:r>
            <a:endParaRPr lang="en-US" sz="2600" dirty="0" smtClean="0"/>
          </a:p>
          <a:p>
            <a:pPr marL="457200" indent="-457200">
              <a:buFont typeface="+mj-lt"/>
              <a:buAutoNum type="arabicPeriod"/>
            </a:pPr>
            <a:r>
              <a:rPr lang="en-US" sz="2600" dirty="0" smtClean="0"/>
              <a:t>Engineering</a:t>
            </a:r>
          </a:p>
          <a:p>
            <a:pPr marL="457200" indent="-457200">
              <a:buFont typeface="+mj-lt"/>
              <a:buAutoNum type="arabicPeriod"/>
            </a:pPr>
            <a:r>
              <a:rPr lang="en-US" sz="2600" dirty="0" smtClean="0"/>
              <a:t>Enforcement</a:t>
            </a:r>
          </a:p>
          <a:p>
            <a:pPr marL="457200" indent="-457200">
              <a:buFont typeface="+mj-lt"/>
              <a:buAutoNum type="arabicPeriod"/>
            </a:pPr>
            <a:r>
              <a:rPr lang="en-US" sz="2600" dirty="0" smtClean="0"/>
              <a:t>Education</a:t>
            </a:r>
          </a:p>
        </p:txBody>
      </p:sp>
    </p:spTree>
    <p:extLst>
      <p:ext uri="{BB962C8B-B14F-4D97-AF65-F5344CB8AC3E}">
        <p14:creationId xmlns:p14="http://schemas.microsoft.com/office/powerpoint/2010/main" val="35571595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3200" b="1" dirty="0"/>
              <a:t>Road Accidents Safety </a:t>
            </a:r>
            <a:r>
              <a:rPr lang="en-US" sz="3200" b="1" dirty="0" smtClean="0"/>
              <a:t>Measures</a:t>
            </a:r>
            <a:br>
              <a:rPr lang="en-US" sz="3200" b="1" dirty="0" smtClean="0"/>
            </a:br>
            <a:r>
              <a:rPr lang="en-US" sz="3200" b="1" dirty="0" smtClean="0"/>
              <a:t>Engineering</a:t>
            </a:r>
            <a:endParaRPr lang="en-US" sz="3200" b="1" dirty="0"/>
          </a:p>
        </p:txBody>
      </p:sp>
      <p:sp>
        <p:nvSpPr>
          <p:cNvPr id="5" name="Content Placeholder 4"/>
          <p:cNvSpPr>
            <a:spLocks noGrp="1"/>
          </p:cNvSpPr>
          <p:nvPr>
            <p:ph idx="1"/>
          </p:nvPr>
        </p:nvSpPr>
        <p:spPr/>
        <p:txBody>
          <a:bodyPr>
            <a:normAutofit lnSpcReduction="10000"/>
          </a:bodyPr>
          <a:lstStyle/>
          <a:p>
            <a:r>
              <a:rPr lang="en-US" sz="2500" b="1" dirty="0" smtClean="0"/>
              <a:t>Road Design:</a:t>
            </a:r>
          </a:p>
          <a:p>
            <a:pPr marL="0" indent="0" algn="just">
              <a:buNone/>
            </a:pPr>
            <a:r>
              <a:rPr lang="en-US" sz="2500" dirty="0" smtClean="0"/>
              <a:t>The geometric design features of the road such as sight distances, width of pavement, width of shoulders, horizontal and vertical alignment, intersection design details are to be checked and corrected if necessary. </a:t>
            </a:r>
          </a:p>
          <a:p>
            <a:pPr algn="just"/>
            <a:r>
              <a:rPr lang="en-US" sz="2500" b="1" dirty="0" smtClean="0"/>
              <a:t>Preventive Maintenance of Vehicles:</a:t>
            </a:r>
          </a:p>
          <a:p>
            <a:pPr marL="0" indent="0" algn="just">
              <a:buNone/>
            </a:pPr>
            <a:r>
              <a:rPr lang="en-US" sz="2500" dirty="0" smtClean="0"/>
              <a:t>Braking and steering system, indicators, lighting system, condition of </a:t>
            </a:r>
            <a:r>
              <a:rPr lang="en-US" sz="2500" dirty="0" err="1" smtClean="0"/>
              <a:t>tyres</a:t>
            </a:r>
            <a:r>
              <a:rPr lang="en-US" sz="2500" dirty="0"/>
              <a:t> </a:t>
            </a:r>
            <a:r>
              <a:rPr lang="en-US" sz="2500" dirty="0" smtClean="0"/>
              <a:t>and overall condition of vehicle needs to be checked and kept healthy. </a:t>
            </a:r>
          </a:p>
        </p:txBody>
      </p:sp>
    </p:spTree>
    <p:extLst>
      <p:ext uri="{BB962C8B-B14F-4D97-AF65-F5344CB8AC3E}">
        <p14:creationId xmlns:p14="http://schemas.microsoft.com/office/powerpoint/2010/main" val="15559911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3200" b="1" dirty="0"/>
              <a:t>Road Accidents Safety Measures</a:t>
            </a:r>
            <a:br>
              <a:rPr lang="en-US" sz="3200" b="1" dirty="0"/>
            </a:br>
            <a:r>
              <a:rPr lang="en-US" sz="3200" b="1" dirty="0"/>
              <a:t>Engineering</a:t>
            </a:r>
          </a:p>
        </p:txBody>
      </p:sp>
      <p:sp>
        <p:nvSpPr>
          <p:cNvPr id="5" name="Content Placeholder 4"/>
          <p:cNvSpPr>
            <a:spLocks noGrp="1"/>
          </p:cNvSpPr>
          <p:nvPr>
            <p:ph idx="1"/>
          </p:nvPr>
        </p:nvSpPr>
        <p:spPr/>
        <p:txBody>
          <a:bodyPr>
            <a:normAutofit/>
          </a:bodyPr>
          <a:lstStyle/>
          <a:p>
            <a:r>
              <a:rPr lang="en-US" sz="2500" dirty="0" smtClean="0"/>
              <a:t>Before and After Studies</a:t>
            </a:r>
          </a:p>
          <a:p>
            <a:r>
              <a:rPr lang="en-US" sz="2500" dirty="0" smtClean="0"/>
              <a:t>Visual guidance to a driver</a:t>
            </a:r>
          </a:p>
          <a:p>
            <a:r>
              <a:rPr lang="en-US" sz="2500" dirty="0" smtClean="0"/>
              <a:t>Road Lighting:</a:t>
            </a:r>
          </a:p>
          <a:p>
            <a:pPr lvl="1"/>
            <a:r>
              <a:rPr lang="en-US" sz="2000" dirty="0" smtClean="0"/>
              <a:t>Proper road lighting can decrease the chance of accidents</a:t>
            </a:r>
          </a:p>
          <a:p>
            <a:pPr lvl="1"/>
            <a:r>
              <a:rPr lang="en-US" sz="2000" dirty="0" smtClean="0"/>
              <a:t>Lighting is particularly desirable at intersections, bridge sites and at places where there are restrictions to traffic movements. </a:t>
            </a:r>
          </a:p>
          <a:p>
            <a:pPr marL="0" indent="0">
              <a:buNone/>
            </a:pPr>
            <a:endParaRPr lang="en-US" sz="2500" dirty="0" smtClean="0"/>
          </a:p>
        </p:txBody>
      </p:sp>
    </p:spTree>
    <p:extLst>
      <p:ext uri="{BB962C8B-B14F-4D97-AF65-F5344CB8AC3E}">
        <p14:creationId xmlns:p14="http://schemas.microsoft.com/office/powerpoint/2010/main" val="18117833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23645" t="22917" r="23645" b="10417"/>
          <a:stretch/>
        </p:blipFill>
        <p:spPr>
          <a:xfrm>
            <a:off x="457200" y="571500"/>
            <a:ext cx="6429375" cy="4572000"/>
          </a:xfrm>
          <a:prstGeom prst="rect">
            <a:avLst/>
          </a:prstGeom>
        </p:spPr>
      </p:pic>
      <p:sp>
        <p:nvSpPr>
          <p:cNvPr id="6" name="TextBox 5"/>
          <p:cNvSpPr txBox="1"/>
          <p:nvPr/>
        </p:nvSpPr>
        <p:spPr>
          <a:xfrm>
            <a:off x="6477001" y="2534334"/>
            <a:ext cx="2237096" cy="830997"/>
          </a:xfrm>
          <a:prstGeom prst="rect">
            <a:avLst/>
          </a:prstGeom>
          <a:noFill/>
        </p:spPr>
        <p:txBody>
          <a:bodyPr wrap="square" rtlCol="0">
            <a:spAutoFit/>
          </a:bodyPr>
          <a:lstStyle/>
          <a:p>
            <a:pPr algn="ctr"/>
            <a:r>
              <a:rPr lang="en-US" sz="2400" b="1" dirty="0" smtClean="0"/>
              <a:t>Bifurcation of Highway</a:t>
            </a:r>
            <a:endParaRPr lang="en-IN" sz="2400" b="1" dirty="0"/>
          </a:p>
        </p:txBody>
      </p:sp>
    </p:spTree>
    <p:extLst>
      <p:ext uri="{BB962C8B-B14F-4D97-AF65-F5344CB8AC3E}">
        <p14:creationId xmlns:p14="http://schemas.microsoft.com/office/powerpoint/2010/main" val="122239624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114300"/>
            <a:ext cx="8229600" cy="952500"/>
          </a:xfrm>
        </p:spPr>
        <p:txBody>
          <a:bodyPr>
            <a:normAutofit fontScale="90000"/>
          </a:bodyPr>
          <a:lstStyle/>
          <a:p>
            <a:r>
              <a:rPr lang="en-US" sz="3200" b="1" dirty="0"/>
              <a:t>Causes of road accidents: </a:t>
            </a:r>
            <a:br>
              <a:rPr lang="en-US" sz="3200" b="1" dirty="0"/>
            </a:br>
            <a:r>
              <a:rPr lang="en-US" sz="2700" b="1" dirty="0"/>
              <a:t>Road </a:t>
            </a:r>
            <a:r>
              <a:rPr lang="en-US" sz="2700" b="1" dirty="0" smtClean="0"/>
              <a:t>Design</a:t>
            </a:r>
            <a:endParaRPr lang="en-US" sz="3200" b="1" dirty="0"/>
          </a:p>
        </p:txBody>
      </p:sp>
      <p:sp>
        <p:nvSpPr>
          <p:cNvPr id="5" name="Content Placeholder 4"/>
          <p:cNvSpPr>
            <a:spLocks noGrp="1"/>
          </p:cNvSpPr>
          <p:nvPr>
            <p:ph idx="1"/>
          </p:nvPr>
        </p:nvSpPr>
        <p:spPr>
          <a:xfrm>
            <a:off x="457201" y="1066800"/>
            <a:ext cx="8229600" cy="4038338"/>
          </a:xfrm>
        </p:spPr>
        <p:txBody>
          <a:bodyPr>
            <a:normAutofit/>
          </a:bodyPr>
          <a:lstStyle/>
          <a:p>
            <a:pPr marL="401638" lvl="1" indent="-401638">
              <a:buFont typeface="Arial" panose="020B0604020202020204" pitchFamily="34" charset="0"/>
              <a:buChar char="•"/>
            </a:pPr>
            <a:r>
              <a:rPr lang="en-US" sz="2400" dirty="0" smtClean="0"/>
              <a:t>Shoulder width </a:t>
            </a:r>
          </a:p>
          <a:p>
            <a:pPr marL="1258740" lvl="3" indent="-401638"/>
            <a:r>
              <a:rPr lang="en-US" sz="1800" dirty="0" smtClean="0"/>
              <a:t>Shoulders are needed for parking stopped vehicles, but In India we use it for overtaking </a:t>
            </a:r>
          </a:p>
          <a:p>
            <a:pPr marL="1258740" lvl="3" indent="-401638"/>
            <a:r>
              <a:rPr lang="en-US" sz="1800" dirty="0" smtClean="0"/>
              <a:t>In rainy season they become weak and collapses</a:t>
            </a:r>
          </a:p>
          <a:p>
            <a:pPr marL="401638" lvl="1" indent="-401638">
              <a:buFont typeface="Arial" panose="020B0604020202020204" pitchFamily="34" charset="0"/>
              <a:buChar char="•"/>
            </a:pPr>
            <a:r>
              <a:rPr lang="en-US" sz="2400" dirty="0" smtClean="0"/>
              <a:t>Improper </a:t>
            </a:r>
            <a:r>
              <a:rPr lang="en-US" sz="2400" dirty="0"/>
              <a:t>lighting and</a:t>
            </a:r>
          </a:p>
          <a:p>
            <a:pPr marL="401638" lvl="1" indent="-401638">
              <a:buFont typeface="Arial" panose="020B0604020202020204" pitchFamily="34" charset="0"/>
              <a:buChar char="•"/>
            </a:pPr>
            <a:r>
              <a:rPr lang="en-US" sz="2400" dirty="0"/>
              <a:t>Improper traffic control </a:t>
            </a:r>
            <a:r>
              <a:rPr lang="en-US" sz="2400" dirty="0" smtClean="0"/>
              <a:t>devices</a:t>
            </a:r>
          </a:p>
          <a:p>
            <a:pPr marL="401638" lvl="1" indent="-401638">
              <a:buFont typeface="Arial" panose="020B0604020202020204" pitchFamily="34" charset="0"/>
              <a:buChar char="•"/>
            </a:pPr>
            <a:r>
              <a:rPr lang="en-US" sz="2400" dirty="0" smtClean="0"/>
              <a:t>Super elevation </a:t>
            </a:r>
          </a:p>
          <a:p>
            <a:pPr marL="1258740" lvl="3" indent="-401638"/>
            <a:r>
              <a:rPr lang="en-US" sz="1800" dirty="0" smtClean="0"/>
              <a:t>deficiency causes serious accidents</a:t>
            </a:r>
          </a:p>
          <a:p>
            <a:pPr lvl="1"/>
            <a:endParaRPr lang="en-US" sz="1900" dirty="0"/>
          </a:p>
          <a:p>
            <a:pPr marL="0" indent="0">
              <a:buNone/>
            </a:pPr>
            <a:endParaRPr lang="en-US" sz="2500" dirty="0" smtClean="0"/>
          </a:p>
        </p:txBody>
      </p:sp>
    </p:spTree>
    <p:extLst>
      <p:ext uri="{BB962C8B-B14F-4D97-AF65-F5344CB8AC3E}">
        <p14:creationId xmlns:p14="http://schemas.microsoft.com/office/powerpoint/2010/main" val="33017739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30674" t="21875" r="33602" b="5209"/>
          <a:stretch/>
        </p:blipFill>
        <p:spPr>
          <a:xfrm>
            <a:off x="1295400" y="190500"/>
            <a:ext cx="4648200" cy="5334000"/>
          </a:xfrm>
          <a:prstGeom prst="rect">
            <a:avLst/>
          </a:prstGeom>
        </p:spPr>
      </p:pic>
      <p:sp>
        <p:nvSpPr>
          <p:cNvPr id="6" name="TextBox 5"/>
          <p:cNvSpPr txBox="1"/>
          <p:nvPr/>
        </p:nvSpPr>
        <p:spPr>
          <a:xfrm>
            <a:off x="5943600" y="2534334"/>
            <a:ext cx="2770497" cy="1200329"/>
          </a:xfrm>
          <a:prstGeom prst="rect">
            <a:avLst/>
          </a:prstGeom>
          <a:noFill/>
        </p:spPr>
        <p:txBody>
          <a:bodyPr wrap="square" rtlCol="0">
            <a:spAutoFit/>
          </a:bodyPr>
          <a:lstStyle/>
          <a:p>
            <a:pPr algn="ctr"/>
            <a:r>
              <a:rPr lang="en-US" sz="2400" b="1" dirty="0" smtClean="0"/>
              <a:t>Road seems to be stopped by a dense forest</a:t>
            </a:r>
            <a:endParaRPr lang="en-IN" sz="2400" b="1" dirty="0"/>
          </a:p>
        </p:txBody>
      </p:sp>
    </p:spTree>
    <p:extLst>
      <p:ext uri="{BB962C8B-B14F-4D97-AF65-F5344CB8AC3E}">
        <p14:creationId xmlns:p14="http://schemas.microsoft.com/office/powerpoint/2010/main" val="3702409601"/>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b="1" dirty="0"/>
              <a:t>Road Accidents Safety Measures</a:t>
            </a:r>
            <a:br>
              <a:rPr lang="en-US" sz="2800" b="1" dirty="0"/>
            </a:br>
            <a:r>
              <a:rPr lang="en-US" sz="2800" b="1" dirty="0"/>
              <a:t>Engineering</a:t>
            </a:r>
          </a:p>
        </p:txBody>
      </p:sp>
      <p:sp>
        <p:nvSpPr>
          <p:cNvPr id="5" name="Content Placeholder 4"/>
          <p:cNvSpPr>
            <a:spLocks noGrp="1"/>
          </p:cNvSpPr>
          <p:nvPr>
            <p:ph idx="1"/>
          </p:nvPr>
        </p:nvSpPr>
        <p:spPr/>
        <p:txBody>
          <a:bodyPr>
            <a:normAutofit fontScale="85000" lnSpcReduction="10000"/>
          </a:bodyPr>
          <a:lstStyle/>
          <a:p>
            <a:pPr marL="0" indent="0" algn="just">
              <a:buNone/>
            </a:pPr>
            <a:r>
              <a:rPr lang="en-US" sz="2800" b="1" dirty="0" smtClean="0"/>
              <a:t>Road Reconstruction:</a:t>
            </a:r>
          </a:p>
          <a:p>
            <a:pPr algn="just"/>
            <a:r>
              <a:rPr lang="en-IN" sz="2800" dirty="0"/>
              <a:t>The number of vehicles on the road increases from year to year, which introduces </a:t>
            </a:r>
            <a:r>
              <a:rPr lang="en-IN" sz="2800" dirty="0" smtClean="0"/>
              <a:t>complications into </a:t>
            </a:r>
            <a:r>
              <a:rPr lang="en-IN" sz="2800" dirty="0"/>
              <a:t>organization of traffic, sharply reduces the operation and transportation characteristic </a:t>
            </a:r>
            <a:r>
              <a:rPr lang="en-IN" sz="2800" dirty="0" smtClean="0"/>
              <a:t>of roads </a:t>
            </a:r>
            <a:r>
              <a:rPr lang="en-IN" sz="2800" dirty="0"/>
              <a:t>and lead to the growth of accident rate. </a:t>
            </a:r>
            <a:endParaRPr lang="en-IN" sz="2800" dirty="0" smtClean="0"/>
          </a:p>
          <a:p>
            <a:pPr algn="just"/>
            <a:r>
              <a:rPr lang="en-IN" sz="2800" dirty="0" smtClean="0"/>
              <a:t>This </a:t>
            </a:r>
            <a:r>
              <a:rPr lang="en-IN" sz="2800" dirty="0"/>
              <a:t>leads to the need of re constructing road.</a:t>
            </a:r>
          </a:p>
          <a:p>
            <a:pPr algn="just"/>
            <a:r>
              <a:rPr lang="en-IN" sz="2800" dirty="0"/>
              <a:t>The places of accidents need to be properly marked so that the reconstruction can be </a:t>
            </a:r>
            <a:r>
              <a:rPr lang="en-IN" sz="2800" dirty="0" smtClean="0"/>
              <a:t>planned accordingly</a:t>
            </a:r>
            <a:r>
              <a:rPr lang="en-IN" sz="2800" dirty="0"/>
              <a:t>.</a:t>
            </a:r>
            <a:endParaRPr lang="en-US" sz="2500" dirty="0" smtClean="0"/>
          </a:p>
        </p:txBody>
      </p:sp>
    </p:spTree>
    <p:extLst>
      <p:ext uri="{BB962C8B-B14F-4D97-AF65-F5344CB8AC3E}">
        <p14:creationId xmlns:p14="http://schemas.microsoft.com/office/powerpoint/2010/main" val="25521321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30223" t="26167" r="30088" b="24007"/>
          <a:stretch/>
        </p:blipFill>
        <p:spPr>
          <a:xfrm>
            <a:off x="1143000" y="114301"/>
            <a:ext cx="6909748" cy="4876800"/>
          </a:xfrm>
          <a:prstGeom prst="rect">
            <a:avLst/>
          </a:prstGeom>
        </p:spPr>
      </p:pic>
      <p:sp>
        <p:nvSpPr>
          <p:cNvPr id="6" name="TextBox 5"/>
          <p:cNvSpPr txBox="1"/>
          <p:nvPr/>
        </p:nvSpPr>
        <p:spPr>
          <a:xfrm>
            <a:off x="3048000" y="5076803"/>
            <a:ext cx="4038600" cy="461665"/>
          </a:xfrm>
          <a:prstGeom prst="rect">
            <a:avLst/>
          </a:prstGeom>
          <a:noFill/>
        </p:spPr>
        <p:txBody>
          <a:bodyPr wrap="square" rtlCol="0">
            <a:spAutoFit/>
          </a:bodyPr>
          <a:lstStyle/>
          <a:p>
            <a:pPr algn="ctr"/>
            <a:r>
              <a:rPr lang="en-US" sz="2400" b="1" dirty="0" smtClean="0"/>
              <a:t>Road Reconstruction</a:t>
            </a:r>
            <a:endParaRPr lang="en-IN" sz="2400" b="1" dirty="0"/>
          </a:p>
        </p:txBody>
      </p:sp>
    </p:spTree>
    <p:extLst>
      <p:ext uri="{BB962C8B-B14F-4D97-AF65-F5344CB8AC3E}">
        <p14:creationId xmlns:p14="http://schemas.microsoft.com/office/powerpoint/2010/main" val="3812488434"/>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b="1" dirty="0"/>
              <a:t>Road Accidents Safety Measures</a:t>
            </a:r>
            <a:br>
              <a:rPr lang="en-US" sz="2800" b="1" dirty="0"/>
            </a:br>
            <a:r>
              <a:rPr lang="en-US" sz="2800" b="1" dirty="0"/>
              <a:t>Engineering</a:t>
            </a:r>
          </a:p>
        </p:txBody>
      </p:sp>
      <p:sp>
        <p:nvSpPr>
          <p:cNvPr id="5" name="Content Placeholder 4"/>
          <p:cNvSpPr>
            <a:spLocks noGrp="1"/>
          </p:cNvSpPr>
          <p:nvPr>
            <p:ph idx="1"/>
          </p:nvPr>
        </p:nvSpPr>
        <p:spPr>
          <a:xfrm>
            <a:off x="457201" y="1181366"/>
            <a:ext cx="8229600" cy="3923772"/>
          </a:xfrm>
        </p:spPr>
        <p:txBody>
          <a:bodyPr>
            <a:normAutofit/>
          </a:bodyPr>
          <a:lstStyle/>
          <a:p>
            <a:pPr marL="0" indent="0">
              <a:buNone/>
            </a:pPr>
            <a:r>
              <a:rPr lang="en-IN" sz="2800" b="1" dirty="0" smtClean="0"/>
              <a:t>Channelization:</a:t>
            </a:r>
            <a:endParaRPr lang="en-IN" sz="2800" b="1" dirty="0"/>
          </a:p>
          <a:p>
            <a:pPr algn="just"/>
            <a:r>
              <a:rPr lang="en-IN" sz="2400" dirty="0" smtClean="0"/>
              <a:t>Channelization </a:t>
            </a:r>
            <a:r>
              <a:rPr lang="en-IN" sz="2400" dirty="0"/>
              <a:t>of traffic at intersection separates the traffic stream travelling in </a:t>
            </a:r>
            <a:r>
              <a:rPr lang="en-IN" sz="2400" dirty="0" smtClean="0"/>
              <a:t>different direction</a:t>
            </a:r>
            <a:r>
              <a:rPr lang="en-IN" sz="2400" dirty="0"/>
              <a:t>, providing them a separate lane that corresponds to their convenient path and </a:t>
            </a:r>
            <a:r>
              <a:rPr lang="en-IN" sz="2400" dirty="0" smtClean="0"/>
              <a:t>spreading </a:t>
            </a:r>
            <a:r>
              <a:rPr lang="en-IN" sz="2400" dirty="0"/>
              <a:t>as far as possible the points of conflict between crossing traffic streams</a:t>
            </a:r>
            <a:r>
              <a:rPr lang="en-IN" sz="2400" dirty="0" smtClean="0"/>
              <a:t>.</a:t>
            </a:r>
          </a:p>
          <a:p>
            <a:pPr marL="0" indent="0" algn="just">
              <a:buNone/>
            </a:pPr>
            <a:endParaRPr lang="en-US" sz="2400" dirty="0" smtClean="0"/>
          </a:p>
        </p:txBody>
      </p:sp>
    </p:spTree>
    <p:extLst>
      <p:ext uri="{BB962C8B-B14F-4D97-AF65-F5344CB8AC3E}">
        <p14:creationId xmlns:p14="http://schemas.microsoft.com/office/powerpoint/2010/main" val="37006469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30674" t="17708" r="31259" b="7292"/>
          <a:stretch/>
        </p:blipFill>
        <p:spPr>
          <a:xfrm>
            <a:off x="533400" y="114300"/>
            <a:ext cx="4953000" cy="5486400"/>
          </a:xfrm>
          <a:prstGeom prst="rect">
            <a:avLst/>
          </a:prstGeom>
        </p:spPr>
      </p:pic>
      <p:sp>
        <p:nvSpPr>
          <p:cNvPr id="3" name="Rectangle 2"/>
          <p:cNvSpPr/>
          <p:nvPr/>
        </p:nvSpPr>
        <p:spPr>
          <a:xfrm>
            <a:off x="6019800" y="2395835"/>
            <a:ext cx="2616422" cy="461665"/>
          </a:xfrm>
          <a:prstGeom prst="rect">
            <a:avLst/>
          </a:prstGeom>
        </p:spPr>
        <p:txBody>
          <a:bodyPr wrap="none">
            <a:spAutoFit/>
          </a:bodyPr>
          <a:lstStyle/>
          <a:p>
            <a:r>
              <a:rPr lang="en-IN" sz="2400" b="1" dirty="0"/>
              <a:t>Channelization</a:t>
            </a:r>
          </a:p>
        </p:txBody>
      </p:sp>
    </p:spTree>
    <p:extLst>
      <p:ext uri="{BB962C8B-B14F-4D97-AF65-F5344CB8AC3E}">
        <p14:creationId xmlns:p14="http://schemas.microsoft.com/office/powerpoint/2010/main" val="1469175253"/>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114300"/>
            <a:ext cx="8229600" cy="952500"/>
          </a:xfrm>
        </p:spPr>
        <p:txBody>
          <a:bodyPr>
            <a:normAutofit/>
          </a:bodyPr>
          <a:lstStyle/>
          <a:p>
            <a:r>
              <a:rPr lang="en-US" sz="2600" b="1" dirty="0"/>
              <a:t>Road Accidents Safety Measures</a:t>
            </a:r>
            <a:br>
              <a:rPr lang="en-US" sz="2600" b="1" dirty="0"/>
            </a:br>
            <a:r>
              <a:rPr lang="en-US" sz="2600" b="1" dirty="0"/>
              <a:t>Engineering</a:t>
            </a:r>
          </a:p>
        </p:txBody>
      </p:sp>
      <p:sp>
        <p:nvSpPr>
          <p:cNvPr id="5" name="Content Placeholder 4"/>
          <p:cNvSpPr>
            <a:spLocks noGrp="1"/>
          </p:cNvSpPr>
          <p:nvPr>
            <p:ph idx="1"/>
          </p:nvPr>
        </p:nvSpPr>
        <p:spPr>
          <a:xfrm>
            <a:off x="457201" y="1066800"/>
            <a:ext cx="8229600" cy="4305300"/>
          </a:xfrm>
        </p:spPr>
        <p:txBody>
          <a:bodyPr>
            <a:noAutofit/>
          </a:bodyPr>
          <a:lstStyle/>
          <a:p>
            <a:pPr marL="0" indent="0">
              <a:buNone/>
            </a:pPr>
            <a:r>
              <a:rPr lang="en-US" sz="2000" dirty="0" smtClean="0"/>
              <a:t>Traffic </a:t>
            </a:r>
            <a:r>
              <a:rPr lang="en-US" sz="2000" dirty="0"/>
              <a:t>Control </a:t>
            </a:r>
            <a:r>
              <a:rPr lang="en-US" sz="2000" dirty="0" smtClean="0"/>
              <a:t>Devices/Road Signs:</a:t>
            </a:r>
          </a:p>
          <a:p>
            <a:r>
              <a:rPr lang="en-US" sz="1800" dirty="0" smtClean="0"/>
              <a:t>Existing </a:t>
            </a:r>
            <a:r>
              <a:rPr lang="en-US" sz="1800" dirty="0"/>
              <a:t>Signals may be redesigned or new signals introduced if necessary at uncontrolled </a:t>
            </a:r>
            <a:r>
              <a:rPr lang="en-US" sz="1800" dirty="0" smtClean="0"/>
              <a:t>intersections.</a:t>
            </a:r>
          </a:p>
          <a:p>
            <a:r>
              <a:rPr lang="en-US" sz="1800" dirty="0" smtClean="0"/>
              <a:t>All </a:t>
            </a:r>
            <a:r>
              <a:rPr lang="en-US" sz="1800" dirty="0"/>
              <a:t>traffic control device like speed limit signs, warning </a:t>
            </a:r>
            <a:r>
              <a:rPr lang="en-US" sz="1800" dirty="0" smtClean="0"/>
              <a:t>signs</a:t>
            </a:r>
            <a:r>
              <a:rPr lang="en-US" sz="1800" dirty="0"/>
              <a:t> </a:t>
            </a:r>
            <a:r>
              <a:rPr lang="en-US" sz="1800" dirty="0" smtClean="0"/>
              <a:t>are to be installed where ever necessary. </a:t>
            </a:r>
            <a:endParaRPr lang="en-IN" sz="1800" b="1" dirty="0"/>
          </a:p>
          <a:p>
            <a:pPr algn="just"/>
            <a:r>
              <a:rPr lang="en-IN" sz="1800" dirty="0"/>
              <a:t>Road signs are integral part of safety as they ensure safety of the driver himself (warning </a:t>
            </a:r>
            <a:r>
              <a:rPr lang="en-IN" sz="1800" dirty="0" smtClean="0"/>
              <a:t>signs) and </a:t>
            </a:r>
            <a:r>
              <a:rPr lang="en-IN" sz="1800" dirty="0"/>
              <a:t>safety of the other vehicles and pedestrians on </a:t>
            </a:r>
            <a:r>
              <a:rPr lang="en-IN" sz="1800" dirty="0" smtClean="0"/>
              <a:t>road.</a:t>
            </a:r>
          </a:p>
          <a:p>
            <a:pPr algn="just"/>
            <a:r>
              <a:rPr lang="en-IN" sz="1800" dirty="0" smtClean="0"/>
              <a:t> </a:t>
            </a:r>
            <a:r>
              <a:rPr lang="en-IN" sz="1800" dirty="0"/>
              <a:t>Driver should </a:t>
            </a:r>
            <a:r>
              <a:rPr lang="en-IN" sz="1800" dirty="0" smtClean="0"/>
              <a:t>be able </a:t>
            </a:r>
            <a:r>
              <a:rPr lang="en-IN" sz="1800" dirty="0"/>
              <a:t>to read the sign from a distance so that he has enough time to understand and respond. </a:t>
            </a:r>
            <a:endParaRPr lang="en-IN" sz="1800" dirty="0" smtClean="0"/>
          </a:p>
          <a:p>
            <a:pPr algn="just"/>
            <a:r>
              <a:rPr lang="en-IN" sz="1800" dirty="0" smtClean="0"/>
              <a:t>It is essential </a:t>
            </a:r>
            <a:r>
              <a:rPr lang="en-IN" sz="1800" dirty="0"/>
              <a:t>that they are installed and have correct shape, colour, size and location. </a:t>
            </a:r>
            <a:endParaRPr lang="en-IN" sz="1800" dirty="0" smtClean="0"/>
          </a:p>
          <a:p>
            <a:pPr algn="just"/>
            <a:r>
              <a:rPr lang="en-IN" sz="1800" dirty="0" smtClean="0"/>
              <a:t>It </a:t>
            </a:r>
            <a:r>
              <a:rPr lang="en-IN" sz="1800" dirty="0"/>
              <a:t>is </a:t>
            </a:r>
            <a:r>
              <a:rPr lang="en-IN" sz="1800" dirty="0" smtClean="0"/>
              <a:t>required to </a:t>
            </a:r>
            <a:r>
              <a:rPr lang="en-IN" sz="1800" dirty="0"/>
              <a:t>maintain them as well, without maintenance in sound condition just their </a:t>
            </a:r>
            <a:r>
              <a:rPr lang="en-IN" sz="1800" dirty="0" smtClean="0"/>
              <a:t>instalment would not </a:t>
            </a:r>
            <a:r>
              <a:rPr lang="en-IN" sz="1800" dirty="0"/>
              <a:t>be beneficial.</a:t>
            </a:r>
            <a:endParaRPr lang="en-US" sz="1800" dirty="0" smtClean="0"/>
          </a:p>
        </p:txBody>
      </p:sp>
    </p:spTree>
    <p:extLst>
      <p:ext uri="{BB962C8B-B14F-4D97-AF65-F5344CB8AC3E}">
        <p14:creationId xmlns:p14="http://schemas.microsoft.com/office/powerpoint/2010/main" val="27740455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14300"/>
            <a:ext cx="8610600" cy="609600"/>
          </a:xfrm>
        </p:spPr>
        <p:txBody>
          <a:bodyPr>
            <a:normAutofit/>
          </a:bodyPr>
          <a:lstStyle/>
          <a:p>
            <a:r>
              <a:rPr lang="en-US" sz="2500" b="1" dirty="0"/>
              <a:t>Road Accidents Safety </a:t>
            </a:r>
            <a:r>
              <a:rPr lang="en-US" sz="2500" b="1" dirty="0" smtClean="0"/>
              <a:t>Measures - Enforcement</a:t>
            </a:r>
            <a:endParaRPr lang="en-US" sz="2500" b="1" dirty="0"/>
          </a:p>
        </p:txBody>
      </p:sp>
      <p:sp>
        <p:nvSpPr>
          <p:cNvPr id="5" name="Content Placeholder 4"/>
          <p:cNvSpPr>
            <a:spLocks noGrp="1"/>
          </p:cNvSpPr>
          <p:nvPr>
            <p:ph idx="1"/>
          </p:nvPr>
        </p:nvSpPr>
        <p:spPr>
          <a:xfrm>
            <a:off x="457201" y="723900"/>
            <a:ext cx="8229600" cy="4572000"/>
          </a:xfrm>
        </p:spPr>
        <p:txBody>
          <a:bodyPr>
            <a:normAutofit/>
          </a:bodyPr>
          <a:lstStyle/>
          <a:p>
            <a:pPr algn="just"/>
            <a:r>
              <a:rPr lang="en-IN" sz="2200" dirty="0"/>
              <a:t>The various measures of enforcement that may be useful to prevent accidents at spots </a:t>
            </a:r>
            <a:r>
              <a:rPr lang="en-IN" sz="2200" dirty="0" smtClean="0"/>
              <a:t>prone to </a:t>
            </a:r>
            <a:r>
              <a:rPr lang="en-IN" sz="2200" dirty="0"/>
              <a:t>accidents are enumerated below. </a:t>
            </a:r>
            <a:endParaRPr lang="en-IN" sz="2200" dirty="0" smtClean="0"/>
          </a:p>
          <a:p>
            <a:pPr algn="just"/>
            <a:r>
              <a:rPr lang="en-IN" sz="2200" dirty="0" smtClean="0"/>
              <a:t>These </a:t>
            </a:r>
            <a:r>
              <a:rPr lang="en-IN" sz="2200" dirty="0"/>
              <a:t>rules are revised from time to time to make </a:t>
            </a:r>
            <a:r>
              <a:rPr lang="en-IN" sz="2200" dirty="0" smtClean="0"/>
              <a:t>them more </a:t>
            </a:r>
            <a:r>
              <a:rPr lang="en-IN" sz="2200" dirty="0"/>
              <a:t>comprehensive</a:t>
            </a:r>
            <a:r>
              <a:rPr lang="en-IN" sz="2200" dirty="0" smtClean="0"/>
              <a:t>.</a:t>
            </a:r>
          </a:p>
          <a:p>
            <a:pPr algn="just"/>
            <a:r>
              <a:rPr lang="en-US" sz="2400" b="1" dirty="0" smtClean="0"/>
              <a:t>(a) Speed Control:</a:t>
            </a:r>
          </a:p>
          <a:p>
            <a:pPr lvl="1" algn="just"/>
            <a:r>
              <a:rPr lang="en-US" sz="1900" dirty="0" smtClean="0"/>
              <a:t>Installation of speed limits and warning signs at all critical locations of the roads</a:t>
            </a:r>
          </a:p>
          <a:p>
            <a:pPr lvl="1" algn="just"/>
            <a:r>
              <a:rPr lang="en-US" sz="1900" dirty="0" smtClean="0"/>
              <a:t>Checking over-speeding of vehicles by conducting surprise spot speed tests and levying fines/ legal action on drivers who violate speed limits. </a:t>
            </a:r>
          </a:p>
          <a:p>
            <a:pPr lvl="1" algn="just"/>
            <a:r>
              <a:rPr lang="en-US" sz="1900" dirty="0"/>
              <a:t> </a:t>
            </a:r>
            <a:r>
              <a:rPr lang="en-US" sz="1900" dirty="0" smtClean="0"/>
              <a:t>Installation of Speed breakers for control of vehicular speeds at intersections and residential areas. </a:t>
            </a:r>
          </a:p>
        </p:txBody>
      </p:sp>
    </p:spTree>
    <p:extLst>
      <p:ext uri="{BB962C8B-B14F-4D97-AF65-F5344CB8AC3E}">
        <p14:creationId xmlns:p14="http://schemas.microsoft.com/office/powerpoint/2010/main" val="31702524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14300"/>
            <a:ext cx="8610600" cy="609600"/>
          </a:xfrm>
        </p:spPr>
        <p:txBody>
          <a:bodyPr>
            <a:normAutofit/>
          </a:bodyPr>
          <a:lstStyle/>
          <a:p>
            <a:r>
              <a:rPr lang="en-US" sz="2500" b="1" dirty="0"/>
              <a:t>Road Accidents Safety </a:t>
            </a:r>
            <a:r>
              <a:rPr lang="en-US" sz="2500" b="1" dirty="0" smtClean="0"/>
              <a:t>Measures - Enforcement</a:t>
            </a:r>
            <a:endParaRPr lang="en-US" sz="2500" b="1" dirty="0"/>
          </a:p>
        </p:txBody>
      </p:sp>
      <p:sp>
        <p:nvSpPr>
          <p:cNvPr id="5" name="Content Placeholder 4"/>
          <p:cNvSpPr>
            <a:spLocks noGrp="1"/>
          </p:cNvSpPr>
          <p:nvPr>
            <p:ph idx="1"/>
          </p:nvPr>
        </p:nvSpPr>
        <p:spPr>
          <a:xfrm>
            <a:off x="457201" y="723900"/>
            <a:ext cx="8229600" cy="4572000"/>
          </a:xfrm>
        </p:spPr>
        <p:txBody>
          <a:bodyPr>
            <a:normAutofit/>
          </a:bodyPr>
          <a:lstStyle/>
          <a:p>
            <a:pPr marL="0" indent="0">
              <a:buNone/>
            </a:pPr>
            <a:r>
              <a:rPr lang="en-IN" sz="2400" b="1" dirty="0" smtClean="0"/>
              <a:t>(b) Training </a:t>
            </a:r>
            <a:r>
              <a:rPr lang="en-IN" sz="2400" b="1" dirty="0"/>
              <a:t>and </a:t>
            </a:r>
            <a:r>
              <a:rPr lang="en-IN" sz="2400" b="1" dirty="0" smtClean="0"/>
              <a:t>supervision:</a:t>
            </a:r>
            <a:endParaRPr lang="en-IN" sz="2400" b="1" dirty="0"/>
          </a:p>
          <a:p>
            <a:pPr algn="just"/>
            <a:r>
              <a:rPr lang="en-IN" sz="2400" dirty="0"/>
              <a:t>The transport authorities should be strict while issuing licence to drivers of public </a:t>
            </a:r>
            <a:r>
              <a:rPr lang="en-IN" sz="2400" dirty="0" smtClean="0"/>
              <a:t>service vehicles </a:t>
            </a:r>
            <a:r>
              <a:rPr lang="en-IN" sz="2400" dirty="0"/>
              <a:t>and taxis. </a:t>
            </a:r>
            <a:endParaRPr lang="en-IN" sz="2400" dirty="0" smtClean="0"/>
          </a:p>
          <a:p>
            <a:pPr algn="just"/>
            <a:r>
              <a:rPr lang="en-IN" sz="2400" dirty="0" smtClean="0"/>
              <a:t>Driving </a:t>
            </a:r>
            <a:r>
              <a:rPr lang="en-IN" sz="2400" dirty="0"/>
              <a:t>licence of the driver may be renewed after specified period, </a:t>
            </a:r>
            <a:r>
              <a:rPr lang="en-IN" sz="2400" dirty="0" smtClean="0"/>
              <a:t>only after </a:t>
            </a:r>
            <a:r>
              <a:rPr lang="en-IN" sz="2400" dirty="0"/>
              <a:t>conducting some tests to check whether the driver is </a:t>
            </a:r>
            <a:r>
              <a:rPr lang="en-IN" sz="2400" dirty="0" smtClean="0"/>
              <a:t>fit.</a:t>
            </a:r>
          </a:p>
          <a:p>
            <a:pPr marL="0" indent="0">
              <a:buNone/>
            </a:pPr>
            <a:r>
              <a:rPr lang="en-US" sz="2400" b="1" dirty="0" smtClean="0"/>
              <a:t>(c) </a:t>
            </a:r>
            <a:r>
              <a:rPr lang="en-IN" sz="2400" b="1" dirty="0"/>
              <a:t>Medical check</a:t>
            </a:r>
          </a:p>
          <a:p>
            <a:r>
              <a:rPr lang="en-IN" sz="2400" dirty="0"/>
              <a:t>The drivers should be tested for vision and reaction time at prescribed intervals of time</a:t>
            </a:r>
            <a:endParaRPr lang="en-US" sz="2400" dirty="0" smtClean="0"/>
          </a:p>
        </p:txBody>
      </p:sp>
    </p:spTree>
    <p:extLst>
      <p:ext uri="{BB962C8B-B14F-4D97-AF65-F5344CB8AC3E}">
        <p14:creationId xmlns:p14="http://schemas.microsoft.com/office/powerpoint/2010/main" val="18091534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14300"/>
            <a:ext cx="8610600" cy="609600"/>
          </a:xfrm>
        </p:spPr>
        <p:txBody>
          <a:bodyPr>
            <a:normAutofit/>
          </a:bodyPr>
          <a:lstStyle/>
          <a:p>
            <a:r>
              <a:rPr lang="en-US" sz="2500" b="1" dirty="0"/>
              <a:t>Road Accidents Safety </a:t>
            </a:r>
            <a:r>
              <a:rPr lang="en-US" sz="2500" b="1" dirty="0" smtClean="0"/>
              <a:t>Measures - Education</a:t>
            </a:r>
            <a:endParaRPr lang="en-US" sz="2500" b="1" dirty="0"/>
          </a:p>
        </p:txBody>
      </p:sp>
      <p:sp>
        <p:nvSpPr>
          <p:cNvPr id="5" name="Content Placeholder 4"/>
          <p:cNvSpPr>
            <a:spLocks noGrp="1"/>
          </p:cNvSpPr>
          <p:nvPr>
            <p:ph idx="1"/>
          </p:nvPr>
        </p:nvSpPr>
        <p:spPr>
          <a:xfrm>
            <a:off x="457201" y="723900"/>
            <a:ext cx="8229600" cy="4572000"/>
          </a:xfrm>
        </p:spPr>
        <p:txBody>
          <a:bodyPr>
            <a:normAutofit fontScale="92500"/>
          </a:bodyPr>
          <a:lstStyle/>
          <a:p>
            <a:pPr marL="0" indent="0" algn="just">
              <a:buNone/>
            </a:pPr>
            <a:r>
              <a:rPr lang="en-IN" sz="2400" b="1" dirty="0"/>
              <a:t>Education of road </a:t>
            </a:r>
            <a:r>
              <a:rPr lang="en-IN" sz="2400" b="1" dirty="0" smtClean="0"/>
              <a:t>users:</a:t>
            </a:r>
            <a:endParaRPr lang="en-IN" sz="2400" b="1" dirty="0"/>
          </a:p>
          <a:p>
            <a:pPr algn="just"/>
            <a:r>
              <a:rPr lang="en-IN" sz="2400" dirty="0"/>
              <a:t>The passengers and pedestrians should be taught the rules of the road, correct manner </a:t>
            </a:r>
            <a:r>
              <a:rPr lang="en-IN" sz="2400" dirty="0" smtClean="0"/>
              <a:t>of crossing </a:t>
            </a:r>
            <a:r>
              <a:rPr lang="en-IN" sz="2400" dirty="0"/>
              <a:t>etc. by introducing necessary instruction in the schools for the children and by </a:t>
            </a:r>
            <a:r>
              <a:rPr lang="en-IN" sz="2400" dirty="0" smtClean="0"/>
              <a:t>the help </a:t>
            </a:r>
            <a:r>
              <a:rPr lang="en-IN" sz="2400" dirty="0"/>
              <a:t>of posters exhibiting the serious results due to carelessness of road users.</a:t>
            </a:r>
          </a:p>
          <a:p>
            <a:pPr marL="0" indent="0" algn="just">
              <a:buNone/>
            </a:pPr>
            <a:r>
              <a:rPr lang="en-IN" sz="2400" b="1" dirty="0"/>
              <a:t>Safety drive</a:t>
            </a:r>
          </a:p>
          <a:p>
            <a:pPr algn="just"/>
            <a:r>
              <a:rPr lang="en-IN" sz="2400" dirty="0"/>
              <a:t>Imposing traffic safety week when the road users are properly directed by the help of </a:t>
            </a:r>
            <a:r>
              <a:rPr lang="en-IN" sz="2400" dirty="0" smtClean="0"/>
              <a:t>traffic police </a:t>
            </a:r>
            <a:r>
              <a:rPr lang="en-IN" sz="2400" dirty="0"/>
              <a:t>as a means of training the public. </a:t>
            </a:r>
            <a:endParaRPr lang="en-IN" sz="2400" dirty="0" smtClean="0"/>
          </a:p>
          <a:p>
            <a:pPr algn="just"/>
            <a:r>
              <a:rPr lang="en-IN" sz="2400" dirty="0" smtClean="0"/>
              <a:t>Training </a:t>
            </a:r>
            <a:r>
              <a:rPr lang="en-IN" sz="2400" dirty="0"/>
              <a:t>courses and workshops should be </a:t>
            </a:r>
            <a:r>
              <a:rPr lang="en-IN" sz="2400" dirty="0" smtClean="0"/>
              <a:t>organized for </a:t>
            </a:r>
            <a:r>
              <a:rPr lang="en-IN" sz="2400" dirty="0"/>
              <a:t>drivers in different parts of the country.</a:t>
            </a:r>
            <a:endParaRPr lang="en-US" sz="2400" dirty="0" smtClean="0"/>
          </a:p>
        </p:txBody>
      </p:sp>
    </p:spTree>
    <p:extLst>
      <p:ext uri="{BB962C8B-B14F-4D97-AF65-F5344CB8AC3E}">
        <p14:creationId xmlns:p14="http://schemas.microsoft.com/office/powerpoint/2010/main" val="770945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35052"/>
            <a:ext cx="8229600" cy="688848"/>
          </a:xfrm>
        </p:spPr>
        <p:txBody>
          <a:bodyPr>
            <a:normAutofit/>
          </a:bodyPr>
          <a:lstStyle/>
          <a:p>
            <a:r>
              <a:rPr lang="en-US" sz="2400" b="1" dirty="0" smtClean="0"/>
              <a:t>Question Bank</a:t>
            </a:r>
            <a:endParaRPr lang="en-US" sz="2400" b="1" dirty="0"/>
          </a:p>
        </p:txBody>
      </p:sp>
      <p:sp>
        <p:nvSpPr>
          <p:cNvPr id="5" name="Content Placeholder 4"/>
          <p:cNvSpPr>
            <a:spLocks noGrp="1"/>
          </p:cNvSpPr>
          <p:nvPr>
            <p:ph idx="1"/>
          </p:nvPr>
        </p:nvSpPr>
        <p:spPr>
          <a:xfrm>
            <a:off x="381000" y="723900"/>
            <a:ext cx="8305801" cy="4648200"/>
          </a:xfrm>
        </p:spPr>
        <p:txBody>
          <a:bodyPr>
            <a:normAutofit/>
          </a:bodyPr>
          <a:lstStyle/>
          <a:p>
            <a:pPr marL="457200" indent="-457200" algn="just">
              <a:buFont typeface="+mj-lt"/>
              <a:buAutoNum type="arabicPeriod"/>
            </a:pPr>
            <a:r>
              <a:rPr lang="en-US" sz="2000" dirty="0" smtClean="0"/>
              <a:t>Why is the </a:t>
            </a:r>
            <a:r>
              <a:rPr lang="en-US" sz="2000" dirty="0"/>
              <a:t>problem of accident is very acute in road </a:t>
            </a:r>
            <a:r>
              <a:rPr lang="en-US" sz="2000" dirty="0" smtClean="0"/>
              <a:t>transportation ? </a:t>
            </a:r>
          </a:p>
          <a:p>
            <a:pPr marL="457200" indent="-457200" algn="just">
              <a:buFont typeface="+mj-lt"/>
              <a:buAutoNum type="arabicPeriod"/>
            </a:pPr>
            <a:r>
              <a:rPr lang="en-US" sz="2000" dirty="0" smtClean="0"/>
              <a:t>Enlist six objectives of road accidents.</a:t>
            </a:r>
          </a:p>
          <a:p>
            <a:pPr marL="457200" indent="-457200" algn="just">
              <a:buFont typeface="+mj-lt"/>
              <a:buAutoNum type="arabicPeriod"/>
            </a:pPr>
            <a:r>
              <a:rPr lang="en-IN" sz="2000" dirty="0" smtClean="0"/>
              <a:t>Explain how improper Road </a:t>
            </a:r>
            <a:r>
              <a:rPr lang="en-IN" sz="2000" dirty="0"/>
              <a:t>design and its </a:t>
            </a:r>
            <a:r>
              <a:rPr lang="en-IN" sz="2000" dirty="0" smtClean="0"/>
              <a:t>condition cause accidents. </a:t>
            </a:r>
            <a:endParaRPr lang="en-IN" sz="2000" dirty="0"/>
          </a:p>
          <a:p>
            <a:pPr marL="457200" indent="-457200" algn="just">
              <a:buFont typeface="+mj-lt"/>
              <a:buAutoNum type="arabicPeriod"/>
            </a:pPr>
            <a:r>
              <a:rPr lang="en-IN" sz="2000" dirty="0" smtClean="0"/>
              <a:t>Discuss how Road user contributes in Road Accidents.  </a:t>
            </a:r>
            <a:endParaRPr lang="en-IN" sz="2000" dirty="0"/>
          </a:p>
          <a:p>
            <a:pPr marL="457200" indent="-457200" algn="just">
              <a:buFont typeface="+mj-lt"/>
              <a:buAutoNum type="arabicPeriod"/>
            </a:pPr>
            <a:r>
              <a:rPr lang="en-IN" sz="2000" dirty="0" smtClean="0"/>
              <a:t>Discuss how the ‘Vehicle’ contributes in road accidents. </a:t>
            </a:r>
            <a:endParaRPr lang="en-IN" sz="2000" dirty="0"/>
          </a:p>
          <a:p>
            <a:pPr marL="457200" indent="-457200" algn="just">
              <a:buFont typeface="+mj-lt"/>
              <a:buAutoNum type="arabicPeriod"/>
            </a:pPr>
            <a:r>
              <a:rPr lang="en-IN" sz="2000" dirty="0"/>
              <a:t>Discuss how </a:t>
            </a:r>
            <a:r>
              <a:rPr lang="en-IN" sz="2000" dirty="0" smtClean="0"/>
              <a:t>Road Traffic and Environmental Factors cause </a:t>
            </a:r>
            <a:r>
              <a:rPr lang="en-IN" sz="2000" dirty="0"/>
              <a:t>Road Accidents.  </a:t>
            </a:r>
            <a:endParaRPr lang="en-IN" sz="2000" dirty="0" smtClean="0"/>
          </a:p>
          <a:p>
            <a:pPr marL="457200" indent="-457200" algn="just">
              <a:buFont typeface="+mj-lt"/>
              <a:buAutoNum type="arabicPeriod"/>
            </a:pPr>
            <a:r>
              <a:rPr lang="en-US" sz="2000" dirty="0" smtClean="0"/>
              <a:t>Enlist the five steps involved in accident data studies.</a:t>
            </a:r>
          </a:p>
          <a:p>
            <a:pPr marL="457200" indent="-457200" algn="just">
              <a:buFont typeface="+mj-lt"/>
              <a:buAutoNum type="arabicPeriod"/>
            </a:pPr>
            <a:r>
              <a:rPr lang="en-US" sz="2000" dirty="0" smtClean="0"/>
              <a:t>Discuss accident data collection as per IRC:53-1982.</a:t>
            </a:r>
          </a:p>
          <a:p>
            <a:pPr marL="457200" indent="-457200" algn="just">
              <a:buFont typeface="+mj-lt"/>
              <a:buAutoNum type="arabicPeriod"/>
            </a:pPr>
            <a:r>
              <a:rPr lang="en-US" sz="2000" dirty="0" smtClean="0"/>
              <a:t>Explain the ‘Engineering uses’ of Accident Data Collection. </a:t>
            </a:r>
          </a:p>
          <a:p>
            <a:pPr marL="457200" indent="-457200" algn="just">
              <a:buFont typeface="+mj-lt"/>
              <a:buAutoNum type="arabicPeriod"/>
            </a:pPr>
            <a:endParaRPr lang="en-US" sz="2000" dirty="0" smtClean="0"/>
          </a:p>
          <a:p>
            <a:pPr marL="457200" indent="-457200" algn="just">
              <a:buFont typeface="+mj-lt"/>
              <a:buAutoNum type="arabicPeriod"/>
            </a:pPr>
            <a:endParaRPr lang="en-US" sz="2000" dirty="0" smtClean="0"/>
          </a:p>
          <a:p>
            <a:pPr marL="457200" indent="-457200" algn="just">
              <a:buFont typeface="+mj-lt"/>
              <a:buAutoNum type="arabicPeriod"/>
            </a:pPr>
            <a:endParaRPr lang="en-IN" sz="2000" dirty="0" smtClean="0"/>
          </a:p>
          <a:p>
            <a:pPr marL="457200" indent="-457200" algn="just">
              <a:buFont typeface="+mj-lt"/>
              <a:buAutoNum type="arabicPeriod"/>
            </a:pPr>
            <a:endParaRPr lang="en-US" sz="2000" dirty="0" smtClean="0"/>
          </a:p>
          <a:p>
            <a:pPr marL="457200" indent="-457200" algn="just">
              <a:buFont typeface="+mj-lt"/>
              <a:buAutoNum type="arabicPeriod"/>
            </a:pPr>
            <a:endParaRPr lang="en-US" sz="2000" dirty="0"/>
          </a:p>
        </p:txBody>
      </p:sp>
    </p:spTree>
    <p:extLst>
      <p:ext uri="{BB962C8B-B14F-4D97-AF65-F5344CB8AC3E}">
        <p14:creationId xmlns:p14="http://schemas.microsoft.com/office/powerpoint/2010/main" val="29967488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345" y="10668"/>
            <a:ext cx="8229600" cy="952500"/>
          </a:xfrm>
        </p:spPr>
        <p:txBody>
          <a:bodyPr>
            <a:normAutofit fontScale="90000"/>
          </a:bodyPr>
          <a:lstStyle/>
          <a:p>
            <a:r>
              <a:rPr lang="en-US" sz="3200" b="1" dirty="0"/>
              <a:t>Causes of road </a:t>
            </a:r>
            <a:r>
              <a:rPr lang="en-US" sz="3200" b="1" dirty="0" smtClean="0"/>
              <a:t>accidents: </a:t>
            </a:r>
            <a:br>
              <a:rPr lang="en-US" sz="3200" b="1" dirty="0" smtClean="0"/>
            </a:br>
            <a:r>
              <a:rPr lang="en-US" sz="2700" b="1" dirty="0" smtClean="0"/>
              <a:t>Road </a:t>
            </a:r>
            <a:r>
              <a:rPr lang="en-US" sz="2700" b="1" dirty="0"/>
              <a:t>C</a:t>
            </a:r>
            <a:r>
              <a:rPr lang="en-US" sz="2700" b="1" dirty="0" smtClean="0"/>
              <a:t>ondition</a:t>
            </a:r>
            <a:endParaRPr lang="en-US" sz="2700" b="1" dirty="0"/>
          </a:p>
        </p:txBody>
      </p:sp>
      <p:sp>
        <p:nvSpPr>
          <p:cNvPr id="5" name="Content Placeholder 4"/>
          <p:cNvSpPr>
            <a:spLocks noGrp="1"/>
          </p:cNvSpPr>
          <p:nvPr>
            <p:ph idx="1"/>
          </p:nvPr>
        </p:nvSpPr>
        <p:spPr>
          <a:xfrm>
            <a:off x="457201" y="963168"/>
            <a:ext cx="8229600" cy="4485132"/>
          </a:xfrm>
        </p:spPr>
        <p:txBody>
          <a:bodyPr>
            <a:normAutofit lnSpcReduction="10000"/>
          </a:bodyPr>
          <a:lstStyle/>
          <a:p>
            <a:pPr algn="just"/>
            <a:r>
              <a:rPr lang="en-US" sz="2300" dirty="0" smtClean="0"/>
              <a:t>The characteristics of road has great influence on the causation of accident.</a:t>
            </a:r>
          </a:p>
          <a:p>
            <a:pPr algn="just"/>
            <a:r>
              <a:rPr lang="en-US" sz="2300" dirty="0" smtClean="0"/>
              <a:t>Pavement Surface Characteristics:</a:t>
            </a:r>
          </a:p>
          <a:p>
            <a:pPr lvl="1" algn="just"/>
            <a:r>
              <a:rPr lang="en-US" sz="1800" dirty="0" smtClean="0"/>
              <a:t>Slippery or skidding road surface, water-logging, potholes, ruts and other damaged conditions of the road surface.</a:t>
            </a:r>
          </a:p>
          <a:p>
            <a:pPr lvl="1" algn="just"/>
            <a:r>
              <a:rPr lang="en-US" sz="1800" dirty="0" smtClean="0"/>
              <a:t>These conditions determine to a large extent the safety of a vehicle when negotiating a curve or when suddenly applying the brakes. </a:t>
            </a:r>
          </a:p>
          <a:p>
            <a:pPr algn="just"/>
            <a:r>
              <a:rPr lang="en-US" sz="2300" dirty="0" smtClean="0"/>
              <a:t>Temporary obstruction to line of sight resulting in reduction of sight distance.</a:t>
            </a:r>
          </a:p>
          <a:p>
            <a:pPr algn="just"/>
            <a:r>
              <a:rPr lang="en-US" sz="2300" dirty="0" smtClean="0"/>
              <a:t>Deficiency in road signs and road markings</a:t>
            </a:r>
          </a:p>
          <a:p>
            <a:pPr lvl="1" algn="just"/>
            <a:r>
              <a:rPr lang="en-US" sz="1800" dirty="0" smtClean="0"/>
              <a:t>Properly designed and maintained road signs inform the driver the need for caution and can avert many accidents</a:t>
            </a:r>
          </a:p>
          <a:p>
            <a:pPr lvl="1" algn="just"/>
            <a:r>
              <a:rPr lang="en-US" sz="1800" dirty="0" smtClean="0"/>
              <a:t>Similarly road marking can also prevent accidents.</a:t>
            </a:r>
          </a:p>
        </p:txBody>
      </p:sp>
    </p:spTree>
    <p:extLst>
      <p:ext uri="{BB962C8B-B14F-4D97-AF65-F5344CB8AC3E}">
        <p14:creationId xmlns:p14="http://schemas.microsoft.com/office/powerpoint/2010/main" val="20861929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35052"/>
            <a:ext cx="8229600" cy="688848"/>
          </a:xfrm>
        </p:spPr>
        <p:txBody>
          <a:bodyPr>
            <a:normAutofit/>
          </a:bodyPr>
          <a:lstStyle/>
          <a:p>
            <a:r>
              <a:rPr lang="en-US" sz="2400" b="1" dirty="0" smtClean="0"/>
              <a:t>Question Bank</a:t>
            </a:r>
            <a:endParaRPr lang="en-US" sz="2400" b="1" dirty="0"/>
          </a:p>
        </p:txBody>
      </p:sp>
      <p:sp>
        <p:nvSpPr>
          <p:cNvPr id="5" name="Content Placeholder 4"/>
          <p:cNvSpPr>
            <a:spLocks noGrp="1"/>
          </p:cNvSpPr>
          <p:nvPr>
            <p:ph idx="1"/>
          </p:nvPr>
        </p:nvSpPr>
        <p:spPr>
          <a:xfrm>
            <a:off x="381000" y="723900"/>
            <a:ext cx="8305801" cy="4648200"/>
          </a:xfrm>
        </p:spPr>
        <p:txBody>
          <a:bodyPr>
            <a:normAutofit/>
          </a:bodyPr>
          <a:lstStyle/>
          <a:p>
            <a:pPr marL="457200" indent="-457200" algn="just">
              <a:buFont typeface="+mj-lt"/>
              <a:buAutoNum type="arabicPeriod" startAt="10"/>
            </a:pPr>
            <a:r>
              <a:rPr lang="en-US" sz="2000" dirty="0"/>
              <a:t>Explain the </a:t>
            </a:r>
            <a:r>
              <a:rPr lang="en-US" sz="2000" dirty="0" smtClean="0"/>
              <a:t>‘Enforcement </a:t>
            </a:r>
            <a:r>
              <a:rPr lang="en-US" sz="2000" dirty="0"/>
              <a:t>uses’ of Accident Data Collection</a:t>
            </a:r>
            <a:r>
              <a:rPr lang="en-US" sz="2000" dirty="0" smtClean="0"/>
              <a:t>.</a:t>
            </a:r>
          </a:p>
          <a:p>
            <a:pPr marL="457200" indent="-457200" algn="just">
              <a:buFont typeface="+mj-lt"/>
              <a:buAutoNum type="arabicPeriod" startAt="10"/>
            </a:pPr>
            <a:r>
              <a:rPr lang="en-US" sz="2000" dirty="0" smtClean="0"/>
              <a:t> With a near sketch explain Condition Diagram</a:t>
            </a:r>
          </a:p>
          <a:p>
            <a:pPr marL="457200" indent="-457200" algn="just">
              <a:buFont typeface="+mj-lt"/>
              <a:buAutoNum type="arabicPeriod" startAt="10"/>
            </a:pPr>
            <a:r>
              <a:rPr lang="en-US" sz="2000" dirty="0"/>
              <a:t>With a near sketch explain </a:t>
            </a:r>
            <a:r>
              <a:rPr lang="en-US" sz="2000" dirty="0" smtClean="0"/>
              <a:t>Collision Diagram</a:t>
            </a:r>
          </a:p>
          <a:p>
            <a:pPr marL="457200" indent="-457200" algn="just">
              <a:buFont typeface="+mj-lt"/>
              <a:buAutoNum type="arabicPeriod" startAt="10"/>
            </a:pPr>
            <a:endParaRPr lang="en-US" sz="2000" dirty="0"/>
          </a:p>
          <a:p>
            <a:pPr marL="457200" indent="-457200" algn="just">
              <a:buFont typeface="+mj-lt"/>
              <a:buAutoNum type="arabicPeriod" startAt="10"/>
            </a:pPr>
            <a:endParaRPr lang="en-US" sz="2000" dirty="0" smtClean="0"/>
          </a:p>
          <a:p>
            <a:pPr marL="457200" indent="-457200" algn="just">
              <a:buFont typeface="+mj-lt"/>
              <a:buAutoNum type="arabicPeriod" startAt="10"/>
            </a:pPr>
            <a:endParaRPr lang="en-US" sz="2000" dirty="0"/>
          </a:p>
          <a:p>
            <a:pPr marL="457200" indent="-457200" algn="just">
              <a:buFont typeface="+mj-lt"/>
              <a:buAutoNum type="arabicPeriod" startAt="10"/>
            </a:pPr>
            <a:endParaRPr lang="en-US" sz="2000" dirty="0" smtClean="0"/>
          </a:p>
          <a:p>
            <a:pPr marL="457200" indent="-457200" algn="just">
              <a:buFont typeface="+mj-lt"/>
              <a:buAutoNum type="arabicPeriod" startAt="10"/>
            </a:pPr>
            <a:endParaRPr lang="en-US" sz="2000" dirty="0" smtClean="0"/>
          </a:p>
          <a:p>
            <a:pPr marL="457200" indent="-457200" algn="just">
              <a:buFont typeface="+mj-lt"/>
              <a:buAutoNum type="arabicPeriod" startAt="10"/>
            </a:pPr>
            <a:endParaRPr lang="en-IN" sz="2000" dirty="0" smtClean="0"/>
          </a:p>
          <a:p>
            <a:pPr marL="457200" indent="-457200" algn="just">
              <a:buFont typeface="+mj-lt"/>
              <a:buAutoNum type="arabicPeriod" startAt="10"/>
            </a:pPr>
            <a:endParaRPr lang="en-US" sz="2000" dirty="0" smtClean="0"/>
          </a:p>
          <a:p>
            <a:pPr marL="457200" indent="-457200" algn="just">
              <a:buFont typeface="+mj-lt"/>
              <a:buAutoNum type="arabicPeriod" startAt="10"/>
            </a:pPr>
            <a:endParaRPr lang="en-US" sz="2000" dirty="0"/>
          </a:p>
        </p:txBody>
      </p:sp>
    </p:spTree>
    <p:extLst>
      <p:ext uri="{BB962C8B-B14F-4D97-AF65-F5344CB8AC3E}">
        <p14:creationId xmlns:p14="http://schemas.microsoft.com/office/powerpoint/2010/main" val="23569680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9393" y="114300"/>
            <a:ext cx="8229600" cy="952500"/>
          </a:xfrm>
        </p:spPr>
        <p:txBody>
          <a:bodyPr>
            <a:normAutofit fontScale="90000"/>
          </a:bodyPr>
          <a:lstStyle/>
          <a:p>
            <a:r>
              <a:rPr lang="en-US" sz="3200" b="1" dirty="0"/>
              <a:t>Causes of road accidents: </a:t>
            </a:r>
            <a:r>
              <a:rPr lang="en-US" sz="3200" b="1" dirty="0" smtClean="0"/>
              <a:t/>
            </a:r>
            <a:br>
              <a:rPr lang="en-US" sz="3200" b="1" dirty="0" smtClean="0"/>
            </a:br>
            <a:r>
              <a:rPr lang="en-US" sz="2700" b="1" dirty="0" smtClean="0"/>
              <a:t>The Vehicle</a:t>
            </a:r>
            <a:endParaRPr lang="en-US" sz="2700" b="1" dirty="0"/>
          </a:p>
        </p:txBody>
      </p:sp>
      <p:sp>
        <p:nvSpPr>
          <p:cNvPr id="5" name="Content Placeholder 4"/>
          <p:cNvSpPr>
            <a:spLocks noGrp="1"/>
          </p:cNvSpPr>
          <p:nvPr>
            <p:ph idx="1"/>
          </p:nvPr>
        </p:nvSpPr>
        <p:spPr>
          <a:xfrm>
            <a:off x="457201" y="1066800"/>
            <a:ext cx="8229600" cy="4152900"/>
          </a:xfrm>
        </p:spPr>
        <p:txBody>
          <a:bodyPr>
            <a:normAutofit lnSpcReduction="10000"/>
          </a:bodyPr>
          <a:lstStyle/>
          <a:p>
            <a:r>
              <a:rPr lang="en-US" sz="2300" dirty="0" smtClean="0"/>
              <a:t>Braking System</a:t>
            </a:r>
          </a:p>
          <a:p>
            <a:pPr lvl="1"/>
            <a:r>
              <a:rPr lang="en-US" sz="1800" dirty="0"/>
              <a:t>Failure of brakes, </a:t>
            </a:r>
            <a:r>
              <a:rPr lang="en-US" sz="1800" dirty="0" smtClean="0"/>
              <a:t>wheels getting locked while braking (No ABS)</a:t>
            </a:r>
          </a:p>
          <a:p>
            <a:r>
              <a:rPr lang="en-US" sz="2300" dirty="0" smtClean="0"/>
              <a:t>Lighting System</a:t>
            </a:r>
          </a:p>
          <a:p>
            <a:pPr lvl="1"/>
            <a:r>
              <a:rPr lang="en-US" sz="1800" dirty="0"/>
              <a:t>Driving without head light and rear lights at night</a:t>
            </a:r>
          </a:p>
          <a:p>
            <a:pPr lvl="1"/>
            <a:r>
              <a:rPr lang="en-US" sz="1800" dirty="0"/>
              <a:t>4wheelers driving with one head lamp(the other is not working)</a:t>
            </a:r>
          </a:p>
          <a:p>
            <a:pPr lvl="1"/>
            <a:r>
              <a:rPr lang="en-US" sz="1800" dirty="0"/>
              <a:t>Driving with high beam</a:t>
            </a:r>
          </a:p>
          <a:p>
            <a:pPr lvl="1"/>
            <a:r>
              <a:rPr lang="en-US" sz="1800" dirty="0"/>
              <a:t>Direction Indicators</a:t>
            </a:r>
          </a:p>
          <a:p>
            <a:pPr lvl="1"/>
            <a:r>
              <a:rPr lang="en-US" sz="1800" dirty="0"/>
              <a:t>Parking a car on highway shoulder without parking light/stop lamp</a:t>
            </a:r>
          </a:p>
          <a:p>
            <a:pPr lvl="1"/>
            <a:r>
              <a:rPr lang="en-US" sz="1800" dirty="0"/>
              <a:t>Improper usage of </a:t>
            </a:r>
            <a:r>
              <a:rPr lang="en-US" sz="1800" dirty="0" smtClean="0"/>
              <a:t>dippers</a:t>
            </a:r>
          </a:p>
          <a:p>
            <a:r>
              <a:rPr lang="en-US" sz="2300" dirty="0"/>
              <a:t>Tires</a:t>
            </a:r>
          </a:p>
          <a:p>
            <a:pPr lvl="1"/>
            <a:r>
              <a:rPr lang="en-US" sz="1800" dirty="0"/>
              <a:t>Puncture and blowouts</a:t>
            </a:r>
          </a:p>
          <a:p>
            <a:pPr lvl="1"/>
            <a:r>
              <a:rPr lang="en-US" sz="1800" dirty="0"/>
              <a:t>Bald tire causes skidding and hydroplaning</a:t>
            </a:r>
          </a:p>
          <a:p>
            <a:endParaRPr lang="en-US" sz="2300" dirty="0" smtClean="0"/>
          </a:p>
          <a:p>
            <a:pPr marL="457122" lvl="1" indent="0">
              <a:buNone/>
            </a:pPr>
            <a:endParaRPr lang="en-US" sz="1800" dirty="0" smtClean="0"/>
          </a:p>
        </p:txBody>
      </p:sp>
    </p:spTree>
    <p:extLst>
      <p:ext uri="{BB962C8B-B14F-4D97-AF65-F5344CB8AC3E}">
        <p14:creationId xmlns:p14="http://schemas.microsoft.com/office/powerpoint/2010/main" val="31904991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9393" y="114300"/>
            <a:ext cx="8229600" cy="952500"/>
          </a:xfrm>
        </p:spPr>
        <p:txBody>
          <a:bodyPr>
            <a:normAutofit fontScale="90000"/>
          </a:bodyPr>
          <a:lstStyle/>
          <a:p>
            <a:r>
              <a:rPr lang="en-US" sz="3200" b="1" dirty="0"/>
              <a:t>Causes of road accidents: </a:t>
            </a:r>
            <a:r>
              <a:rPr lang="en-US" sz="3200" b="1" dirty="0" smtClean="0"/>
              <a:t/>
            </a:r>
            <a:br>
              <a:rPr lang="en-US" sz="3200" b="1" dirty="0" smtClean="0"/>
            </a:br>
            <a:r>
              <a:rPr lang="en-US" sz="2700" b="1" dirty="0" smtClean="0"/>
              <a:t>The Vehicle</a:t>
            </a:r>
            <a:endParaRPr lang="en-US" sz="2700" b="1" dirty="0"/>
          </a:p>
        </p:txBody>
      </p:sp>
      <p:sp>
        <p:nvSpPr>
          <p:cNvPr id="5" name="Content Placeholder 4"/>
          <p:cNvSpPr>
            <a:spLocks noGrp="1"/>
          </p:cNvSpPr>
          <p:nvPr>
            <p:ph idx="1"/>
          </p:nvPr>
        </p:nvSpPr>
        <p:spPr>
          <a:xfrm>
            <a:off x="457201" y="1066800"/>
            <a:ext cx="8229600" cy="4152900"/>
          </a:xfrm>
        </p:spPr>
        <p:txBody>
          <a:bodyPr>
            <a:normAutofit/>
          </a:bodyPr>
          <a:lstStyle/>
          <a:p>
            <a:r>
              <a:rPr lang="en-US" sz="2300" dirty="0" smtClean="0"/>
              <a:t>Vehicle body and its features</a:t>
            </a:r>
          </a:p>
          <a:p>
            <a:pPr lvl="1"/>
            <a:r>
              <a:rPr lang="en-US" sz="1800" dirty="0" smtClean="0"/>
              <a:t>Shape and dimension of drivers seat</a:t>
            </a:r>
          </a:p>
          <a:p>
            <a:pPr lvl="1"/>
            <a:r>
              <a:rPr lang="en-US" sz="1800" dirty="0" smtClean="0"/>
              <a:t>Arrangement of dials on the dashboard</a:t>
            </a:r>
          </a:p>
          <a:p>
            <a:pPr lvl="1"/>
            <a:r>
              <a:rPr lang="en-US" sz="1800" dirty="0" smtClean="0"/>
              <a:t>Positioning of controls on the drivers seat</a:t>
            </a:r>
          </a:p>
          <a:p>
            <a:pPr lvl="1"/>
            <a:r>
              <a:rPr lang="en-US" sz="1800" dirty="0" smtClean="0"/>
              <a:t>Visibility of driver from the seat</a:t>
            </a:r>
          </a:p>
          <a:p>
            <a:pPr lvl="1"/>
            <a:r>
              <a:rPr lang="en-US" sz="1800" dirty="0" smtClean="0"/>
              <a:t>Noise level in the vehicle</a:t>
            </a:r>
          </a:p>
          <a:p>
            <a:pPr lvl="1"/>
            <a:r>
              <a:rPr lang="en-US" sz="1800" dirty="0" smtClean="0"/>
              <a:t>Concentration of carbon Monoxide in the vehicle</a:t>
            </a:r>
          </a:p>
          <a:p>
            <a:pPr lvl="1"/>
            <a:r>
              <a:rPr lang="en-US" sz="1800" dirty="0" smtClean="0"/>
              <a:t>Blind spots in the vehicle (bonnet and wind screen pillars)</a:t>
            </a:r>
          </a:p>
          <a:p>
            <a:pPr lvl="1"/>
            <a:r>
              <a:rPr lang="en-US" sz="1800" dirty="0" smtClean="0"/>
              <a:t>Door locks</a:t>
            </a:r>
          </a:p>
          <a:p>
            <a:r>
              <a:rPr lang="en-US" sz="2300" dirty="0" smtClean="0"/>
              <a:t>Maintenance</a:t>
            </a:r>
          </a:p>
          <a:p>
            <a:pPr lvl="1"/>
            <a:r>
              <a:rPr lang="en-US" sz="1800" dirty="0" smtClean="0"/>
              <a:t>Improper maintenance</a:t>
            </a:r>
          </a:p>
          <a:p>
            <a:endParaRPr lang="en-US" sz="2300" dirty="0"/>
          </a:p>
          <a:p>
            <a:endParaRPr lang="en-US" sz="2300" dirty="0" smtClean="0"/>
          </a:p>
        </p:txBody>
      </p:sp>
    </p:spTree>
    <p:extLst>
      <p:ext uri="{BB962C8B-B14F-4D97-AF65-F5344CB8AC3E}">
        <p14:creationId xmlns:p14="http://schemas.microsoft.com/office/powerpoint/2010/main" val="31997568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hemi">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1996</TotalTime>
  <Words>3982</Words>
  <Application>Microsoft Office PowerPoint</Application>
  <PresentationFormat>On-screen Show (16:10)</PresentationFormat>
  <Paragraphs>392</Paragraphs>
  <Slides>70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70</vt:i4>
      </vt:variant>
    </vt:vector>
  </HeadingPairs>
  <TitlesOfParts>
    <vt:vector size="74" baseType="lpstr">
      <vt:lpstr>Arial</vt:lpstr>
      <vt:lpstr>Bookman Old Style</vt:lpstr>
      <vt:lpstr>Cambria Math</vt:lpstr>
      <vt:lpstr>Office Theme</vt:lpstr>
      <vt:lpstr>TRAFFIC SAFETY</vt:lpstr>
      <vt:lpstr>Accident Studies and Analysis</vt:lpstr>
      <vt:lpstr>Objectives of accident studies</vt:lpstr>
      <vt:lpstr>Causes of road accidents</vt:lpstr>
      <vt:lpstr>Causes of road accidents:  Road Design</vt:lpstr>
      <vt:lpstr>Causes of road accidents:  Road Design</vt:lpstr>
      <vt:lpstr>Causes of road accidents:  Road Condition</vt:lpstr>
      <vt:lpstr>Causes of road accidents:  The Vehicle</vt:lpstr>
      <vt:lpstr>Causes of road accidents:  The Vehicle</vt:lpstr>
      <vt:lpstr>Causes of road accidents:  The Road User – The Driver</vt:lpstr>
      <vt:lpstr>Causes of road accidents:  The Road User – The Driver</vt:lpstr>
      <vt:lpstr>Causes of road accidents:  The Road User – The Driver</vt:lpstr>
      <vt:lpstr>Causes of road accidents:  The Road User – Pedestrians and Passengers</vt:lpstr>
      <vt:lpstr>Causes of road accidents:  Weather and others</vt:lpstr>
      <vt:lpstr>Accident Studies</vt:lpstr>
      <vt:lpstr>Collection of accident data (IRC:53-1982)</vt:lpstr>
      <vt:lpstr>Collection of accident data (IRC:53-1982)</vt:lpstr>
      <vt:lpstr>Collection of accident data (IRC:53-1982)</vt:lpstr>
      <vt:lpstr>Uses of Collection of accident data</vt:lpstr>
      <vt:lpstr>Collection of accident data –  Engineering uses:</vt:lpstr>
      <vt:lpstr>Collection of accident data –  Engineering uses:</vt:lpstr>
      <vt:lpstr>Collection of accident data –  Engineering uses:</vt:lpstr>
      <vt:lpstr>Collection of accident data –  Enforcement uses</vt:lpstr>
      <vt:lpstr>Collection of accident data – Administrative and policy issues</vt:lpstr>
      <vt:lpstr>Collection of accident data – Uses for the Motor Vehicle Administrator</vt:lpstr>
      <vt:lpstr>Collection of accident data - Educational uses</vt:lpstr>
      <vt:lpstr>Accident report</vt:lpstr>
      <vt:lpstr>Accident Records</vt:lpstr>
      <vt:lpstr>Accident Records Location files</vt:lpstr>
      <vt:lpstr>Accident Records Spot Maps</vt:lpstr>
      <vt:lpstr>Accident Records Collision diagram</vt:lpstr>
      <vt:lpstr>Collision Diagram</vt:lpstr>
      <vt:lpstr>Accident Records Condition Diagram</vt:lpstr>
      <vt:lpstr>Condition diagram</vt:lpstr>
      <vt:lpstr>PowerPoint Presentation</vt:lpstr>
      <vt:lpstr>PowerPoint Presentation</vt:lpstr>
      <vt:lpstr>Accident Data Analysis</vt:lpstr>
      <vt:lpstr>Accident Data Analysis</vt:lpstr>
      <vt:lpstr>Accident Data Analysis</vt:lpstr>
      <vt:lpstr>Accident Investigations</vt:lpstr>
      <vt:lpstr>Accident Investigations</vt:lpstr>
      <vt:lpstr>Accident Rate</vt:lpstr>
      <vt:lpstr>Accident Rate</vt:lpstr>
      <vt:lpstr>Accident Rate</vt:lpstr>
      <vt:lpstr>Accident Rate</vt:lpstr>
      <vt:lpstr>Accident Rate</vt:lpstr>
      <vt:lpstr>Accident Rate - Numerical</vt:lpstr>
      <vt:lpstr>PowerPoint Presentation</vt:lpstr>
      <vt:lpstr>Analysis of Individual Traffic Accidents/Accident Reconstruction</vt:lpstr>
      <vt:lpstr>Analysis of Individual Traffic Accidents/Accident Reconstruction</vt:lpstr>
      <vt:lpstr>Analysis of Individual Traffic Accidents/Accident Reconstruction</vt:lpstr>
      <vt:lpstr>Analysis of Individual Traffic Accidents/Accident Reconstruction</vt:lpstr>
      <vt:lpstr>Important Assumptions in Accident Analysis</vt:lpstr>
      <vt:lpstr>Important Assumptions in Accident Analysis</vt:lpstr>
      <vt:lpstr>Important Assumptions in Accident Analysis</vt:lpstr>
      <vt:lpstr>Road Accidents Safety Measures</vt:lpstr>
      <vt:lpstr>Road Accidents Safety Measures Engineering</vt:lpstr>
      <vt:lpstr>Road Accidents Safety Measures Engineering</vt:lpstr>
      <vt:lpstr>PowerPoint Presentation</vt:lpstr>
      <vt:lpstr>PowerPoint Presentation</vt:lpstr>
      <vt:lpstr>Road Accidents Safety Measures Engineering</vt:lpstr>
      <vt:lpstr>PowerPoint Presentation</vt:lpstr>
      <vt:lpstr>Road Accidents Safety Measures Engineering</vt:lpstr>
      <vt:lpstr>PowerPoint Presentation</vt:lpstr>
      <vt:lpstr>Road Accidents Safety Measures Engineering</vt:lpstr>
      <vt:lpstr>Road Accidents Safety Measures - Enforcement</vt:lpstr>
      <vt:lpstr>Road Accidents Safety Measures - Enforcement</vt:lpstr>
      <vt:lpstr>Road Accidents Safety Measures - Education</vt:lpstr>
      <vt:lpstr>Question Bank</vt:lpstr>
      <vt:lpstr>Question Bank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SONY</dc:creator>
  <cp:lastModifiedBy>Hemanth Kamplimath</cp:lastModifiedBy>
  <cp:revision>167</cp:revision>
  <dcterms:created xsi:type="dcterms:W3CDTF">2016-07-12T16:29:22Z</dcterms:created>
  <dcterms:modified xsi:type="dcterms:W3CDTF">2018-10-01T03:17:12Z</dcterms:modified>
</cp:coreProperties>
</file>