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87" r:id="rId5"/>
    <p:sldId id="288" r:id="rId6"/>
    <p:sldId id="259" r:id="rId7"/>
    <p:sldId id="261" r:id="rId8"/>
    <p:sldId id="262" r:id="rId9"/>
    <p:sldId id="264" r:id="rId10"/>
    <p:sldId id="265" r:id="rId11"/>
    <p:sldId id="266" r:id="rId12"/>
    <p:sldId id="290" r:id="rId13"/>
    <p:sldId id="291" r:id="rId14"/>
    <p:sldId id="292" r:id="rId15"/>
    <p:sldId id="293" r:id="rId16"/>
    <p:sldId id="267" r:id="rId17"/>
    <p:sldId id="289"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3" r:id="rId33"/>
    <p:sldId id="284" r:id="rId34"/>
    <p:sldId id="294" r:id="rId35"/>
    <p:sldId id="295" r:id="rId36"/>
    <p:sldId id="296" r:id="rId37"/>
    <p:sldId id="297" r:id="rId38"/>
    <p:sldId id="298" r:id="rId39"/>
    <p:sldId id="299" r:id="rId40"/>
    <p:sldId id="320" r:id="rId41"/>
    <p:sldId id="300" r:id="rId42"/>
    <p:sldId id="301" r:id="rId43"/>
    <p:sldId id="319"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6BB64F5-8215-4EE7-8F9C-51707C38E03C}"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9D944-EE43-4E07-BA3C-F118725977DA}" type="slidenum">
              <a:rPr lang="en-IN" smtClean="0"/>
              <a:t>‹#›</a:t>
            </a:fld>
            <a:endParaRPr lang="en-IN"/>
          </a:p>
        </p:txBody>
      </p:sp>
    </p:spTree>
    <p:extLst>
      <p:ext uri="{BB962C8B-B14F-4D97-AF65-F5344CB8AC3E}">
        <p14:creationId xmlns:p14="http://schemas.microsoft.com/office/powerpoint/2010/main" val="137130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BB64F5-8215-4EE7-8F9C-51707C38E03C}"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9D944-EE43-4E07-BA3C-F118725977DA}" type="slidenum">
              <a:rPr lang="en-IN" smtClean="0"/>
              <a:t>‹#›</a:t>
            </a:fld>
            <a:endParaRPr lang="en-IN"/>
          </a:p>
        </p:txBody>
      </p:sp>
    </p:spTree>
    <p:extLst>
      <p:ext uri="{BB962C8B-B14F-4D97-AF65-F5344CB8AC3E}">
        <p14:creationId xmlns:p14="http://schemas.microsoft.com/office/powerpoint/2010/main" val="425124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BB64F5-8215-4EE7-8F9C-51707C38E03C}"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9D944-EE43-4E07-BA3C-F118725977DA}" type="slidenum">
              <a:rPr lang="en-IN" smtClean="0"/>
              <a:t>‹#›</a:t>
            </a:fld>
            <a:endParaRPr lang="en-IN"/>
          </a:p>
        </p:txBody>
      </p:sp>
    </p:spTree>
    <p:extLst>
      <p:ext uri="{BB962C8B-B14F-4D97-AF65-F5344CB8AC3E}">
        <p14:creationId xmlns:p14="http://schemas.microsoft.com/office/powerpoint/2010/main" val="2364513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8"/>
            <a:ext cx="10363201" cy="1470025"/>
          </a:xfrm>
        </p:spPr>
        <p:txBody>
          <a:bodyPr/>
          <a:lstStyle/>
          <a:p>
            <a:r>
              <a:rPr lang="en-US"/>
              <a:t>Click to edit Master title style</a:t>
            </a:r>
          </a:p>
        </p:txBody>
      </p:sp>
      <p:sp>
        <p:nvSpPr>
          <p:cNvPr id="3" name="Subtitle 2"/>
          <p:cNvSpPr>
            <a:spLocks noGrp="1"/>
          </p:cNvSpPr>
          <p:nvPr>
            <p:ph type="subTitle" idx="1"/>
          </p:nvPr>
        </p:nvSpPr>
        <p:spPr>
          <a:xfrm>
            <a:off x="1828801" y="3886200"/>
            <a:ext cx="8534400" cy="1752600"/>
          </a:xfrm>
        </p:spPr>
        <p:txBody>
          <a:bodyPr/>
          <a:lstStyle>
            <a:lvl1pPr marL="0" indent="0" algn="ctr">
              <a:buNone/>
              <a:defRPr>
                <a:solidFill>
                  <a:schemeClr val="tx1">
                    <a:tint val="75000"/>
                  </a:schemeClr>
                </a:solidFill>
              </a:defRPr>
            </a:lvl1pPr>
            <a:lvl2pPr marL="548545" indent="0" algn="ctr">
              <a:buNone/>
              <a:defRPr>
                <a:solidFill>
                  <a:schemeClr val="tx1">
                    <a:tint val="75000"/>
                  </a:schemeClr>
                </a:solidFill>
              </a:defRPr>
            </a:lvl2pPr>
            <a:lvl3pPr marL="1097092" indent="0" algn="ctr">
              <a:buNone/>
              <a:defRPr>
                <a:solidFill>
                  <a:schemeClr val="tx1">
                    <a:tint val="75000"/>
                  </a:schemeClr>
                </a:solidFill>
              </a:defRPr>
            </a:lvl3pPr>
            <a:lvl4pPr marL="1645637" indent="0" algn="ctr">
              <a:buNone/>
              <a:defRPr>
                <a:solidFill>
                  <a:schemeClr val="tx1">
                    <a:tint val="75000"/>
                  </a:schemeClr>
                </a:solidFill>
              </a:defRPr>
            </a:lvl4pPr>
            <a:lvl5pPr marL="2194182" indent="0" algn="ctr">
              <a:buNone/>
              <a:defRPr>
                <a:solidFill>
                  <a:schemeClr val="tx1">
                    <a:tint val="75000"/>
                  </a:schemeClr>
                </a:solidFill>
              </a:defRPr>
            </a:lvl5pPr>
            <a:lvl6pPr marL="2742728" indent="0" algn="ctr">
              <a:buNone/>
              <a:defRPr>
                <a:solidFill>
                  <a:schemeClr val="tx1">
                    <a:tint val="75000"/>
                  </a:schemeClr>
                </a:solidFill>
              </a:defRPr>
            </a:lvl6pPr>
            <a:lvl7pPr marL="3291275" indent="0" algn="ctr">
              <a:buNone/>
              <a:defRPr>
                <a:solidFill>
                  <a:schemeClr val="tx1">
                    <a:tint val="75000"/>
                  </a:schemeClr>
                </a:solidFill>
              </a:defRPr>
            </a:lvl7pPr>
            <a:lvl8pPr marL="3839821" indent="0" algn="ctr">
              <a:buNone/>
              <a:defRPr>
                <a:solidFill>
                  <a:schemeClr val="tx1">
                    <a:tint val="75000"/>
                  </a:schemeClr>
                </a:solidFill>
              </a:defRPr>
            </a:lvl8pPr>
            <a:lvl9pPr marL="438836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F2D6AE-83E3-4D52-A2BC-C3194E688F37}" type="datetimeFigureOut">
              <a:rPr lang="en-US" smtClean="0">
                <a:solidFill>
                  <a:prstClr val="black">
                    <a:tint val="75000"/>
                  </a:prstClr>
                </a:solidFill>
              </a:rPr>
              <a:pPr/>
              <a:t>29-Apr-21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003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F2D6AE-83E3-4D52-A2BC-C3194E688F37}" type="datetimeFigureOut">
              <a:rPr lang="en-US" smtClean="0">
                <a:solidFill>
                  <a:prstClr val="black">
                    <a:tint val="75000"/>
                  </a:prstClr>
                </a:solidFill>
              </a:rPr>
              <a:pPr/>
              <a:t>29-Apr-21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8792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1" cy="1362074"/>
          </a:xfrm>
        </p:spPr>
        <p:txBody>
          <a:bodyPr anchor="t"/>
          <a:lstStyle>
            <a:lvl1pPr algn="l">
              <a:defRPr sz="4800" b="1" cap="all"/>
            </a:lvl1pPr>
          </a:lstStyle>
          <a:p>
            <a:r>
              <a:rPr lang="en-US"/>
              <a:t>Click to edit Master title style</a:t>
            </a:r>
          </a:p>
        </p:txBody>
      </p:sp>
      <p:sp>
        <p:nvSpPr>
          <p:cNvPr id="3" name="Text Placeholder 2"/>
          <p:cNvSpPr>
            <a:spLocks noGrp="1"/>
          </p:cNvSpPr>
          <p:nvPr>
            <p:ph type="body" idx="1"/>
          </p:nvPr>
        </p:nvSpPr>
        <p:spPr>
          <a:xfrm>
            <a:off x="963084" y="2906715"/>
            <a:ext cx="10363201" cy="1500186"/>
          </a:xfrm>
        </p:spPr>
        <p:txBody>
          <a:bodyPr anchor="b"/>
          <a:lstStyle>
            <a:lvl1pPr marL="0" indent="0">
              <a:buNone/>
              <a:defRPr sz="2400">
                <a:solidFill>
                  <a:schemeClr val="tx1">
                    <a:tint val="75000"/>
                  </a:schemeClr>
                </a:solidFill>
              </a:defRPr>
            </a:lvl1pPr>
            <a:lvl2pPr marL="548545" indent="0">
              <a:buNone/>
              <a:defRPr sz="2160">
                <a:solidFill>
                  <a:schemeClr val="tx1">
                    <a:tint val="75000"/>
                  </a:schemeClr>
                </a:solidFill>
              </a:defRPr>
            </a:lvl2pPr>
            <a:lvl3pPr marL="1097092" indent="0">
              <a:buNone/>
              <a:defRPr sz="1800">
                <a:solidFill>
                  <a:schemeClr val="tx1">
                    <a:tint val="75000"/>
                  </a:schemeClr>
                </a:solidFill>
              </a:defRPr>
            </a:lvl3pPr>
            <a:lvl4pPr marL="1645637" indent="0">
              <a:buNone/>
              <a:defRPr sz="1680">
                <a:solidFill>
                  <a:schemeClr val="tx1">
                    <a:tint val="75000"/>
                  </a:schemeClr>
                </a:solidFill>
              </a:defRPr>
            </a:lvl4pPr>
            <a:lvl5pPr marL="2194182" indent="0">
              <a:buNone/>
              <a:defRPr sz="1680">
                <a:solidFill>
                  <a:schemeClr val="tx1">
                    <a:tint val="75000"/>
                  </a:schemeClr>
                </a:solidFill>
              </a:defRPr>
            </a:lvl5pPr>
            <a:lvl6pPr marL="2742728" indent="0">
              <a:buNone/>
              <a:defRPr sz="1680">
                <a:solidFill>
                  <a:schemeClr val="tx1">
                    <a:tint val="75000"/>
                  </a:schemeClr>
                </a:solidFill>
              </a:defRPr>
            </a:lvl6pPr>
            <a:lvl7pPr marL="3291275" indent="0">
              <a:buNone/>
              <a:defRPr sz="1680">
                <a:solidFill>
                  <a:schemeClr val="tx1">
                    <a:tint val="75000"/>
                  </a:schemeClr>
                </a:solidFill>
              </a:defRPr>
            </a:lvl7pPr>
            <a:lvl8pPr marL="3839821" indent="0">
              <a:buNone/>
              <a:defRPr sz="1680">
                <a:solidFill>
                  <a:schemeClr val="tx1">
                    <a:tint val="75000"/>
                  </a:schemeClr>
                </a:solidFill>
              </a:defRPr>
            </a:lvl8pPr>
            <a:lvl9pPr marL="4388366"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F2D6AE-83E3-4D52-A2BC-C3194E688F37}" type="datetimeFigureOut">
              <a:rPr lang="en-US" smtClean="0">
                <a:solidFill>
                  <a:prstClr val="black">
                    <a:tint val="75000"/>
                  </a:prstClr>
                </a:solidFill>
              </a:rPr>
              <a:pPr/>
              <a:t>29-Apr-21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958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2" y="1600203"/>
            <a:ext cx="5384801" cy="4525963"/>
          </a:xfrm>
        </p:spPr>
        <p:txBody>
          <a:bodyPr/>
          <a:lstStyle>
            <a:lvl1pPr>
              <a:defRPr sz="324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600203"/>
            <a:ext cx="5384801" cy="4525963"/>
          </a:xfrm>
        </p:spPr>
        <p:txBody>
          <a:bodyPr/>
          <a:lstStyle>
            <a:lvl1pPr>
              <a:defRPr sz="324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F2D6AE-83E3-4D52-A2BC-C3194E688F37}" type="datetimeFigureOut">
              <a:rPr lang="en-US" smtClean="0">
                <a:solidFill>
                  <a:prstClr val="black">
                    <a:tint val="75000"/>
                  </a:prstClr>
                </a:solidFill>
              </a:rPr>
              <a:pPr/>
              <a:t>29-Apr-21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1241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880" b="1"/>
            </a:lvl1pPr>
            <a:lvl2pPr marL="548545" indent="0">
              <a:buNone/>
              <a:defRPr sz="2400" b="1"/>
            </a:lvl2pPr>
            <a:lvl3pPr marL="1097092" indent="0">
              <a:buNone/>
              <a:defRPr sz="2160" b="1"/>
            </a:lvl3pPr>
            <a:lvl4pPr marL="1645637" indent="0">
              <a:buNone/>
              <a:defRPr sz="1800" b="1"/>
            </a:lvl4pPr>
            <a:lvl5pPr marL="2194182" indent="0">
              <a:buNone/>
              <a:defRPr sz="1800" b="1"/>
            </a:lvl5pPr>
            <a:lvl6pPr marL="2742728" indent="0">
              <a:buNone/>
              <a:defRPr sz="1800" b="1"/>
            </a:lvl6pPr>
            <a:lvl7pPr marL="3291275" indent="0">
              <a:buNone/>
              <a:defRPr sz="1800" b="1"/>
            </a:lvl7pPr>
            <a:lvl8pPr marL="3839821" indent="0">
              <a:buNone/>
              <a:defRPr sz="1800" b="1"/>
            </a:lvl8pPr>
            <a:lvl9pPr marL="4388366"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4"/>
            <a:ext cx="5386917" cy="3951288"/>
          </a:xfrm>
        </p:spPr>
        <p:txBody>
          <a:bodyPr/>
          <a:lstStyle>
            <a:lvl1pPr>
              <a:defRPr sz="2880"/>
            </a:lvl1pPr>
            <a:lvl2pPr>
              <a:defRPr sz="240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2880" b="1"/>
            </a:lvl1pPr>
            <a:lvl2pPr marL="548545" indent="0">
              <a:buNone/>
              <a:defRPr sz="2400" b="1"/>
            </a:lvl2pPr>
            <a:lvl3pPr marL="1097092" indent="0">
              <a:buNone/>
              <a:defRPr sz="2160" b="1"/>
            </a:lvl3pPr>
            <a:lvl4pPr marL="1645637" indent="0">
              <a:buNone/>
              <a:defRPr sz="1800" b="1"/>
            </a:lvl4pPr>
            <a:lvl5pPr marL="2194182" indent="0">
              <a:buNone/>
              <a:defRPr sz="1800" b="1"/>
            </a:lvl5pPr>
            <a:lvl6pPr marL="2742728" indent="0">
              <a:buNone/>
              <a:defRPr sz="1800" b="1"/>
            </a:lvl6pPr>
            <a:lvl7pPr marL="3291275" indent="0">
              <a:buNone/>
              <a:defRPr sz="1800" b="1"/>
            </a:lvl7pPr>
            <a:lvl8pPr marL="3839821" indent="0">
              <a:buNone/>
              <a:defRPr sz="1800" b="1"/>
            </a:lvl8pPr>
            <a:lvl9pPr marL="438836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2" y="2174874"/>
            <a:ext cx="5389033" cy="3951288"/>
          </a:xfrm>
        </p:spPr>
        <p:txBody>
          <a:bodyPr/>
          <a:lstStyle>
            <a:lvl1pPr>
              <a:defRPr sz="2880"/>
            </a:lvl1pPr>
            <a:lvl2pPr>
              <a:defRPr sz="240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F2D6AE-83E3-4D52-A2BC-C3194E688F37}" type="datetimeFigureOut">
              <a:rPr lang="en-US" smtClean="0">
                <a:solidFill>
                  <a:prstClr val="black">
                    <a:tint val="75000"/>
                  </a:prstClr>
                </a:solidFill>
              </a:rPr>
              <a:pPr/>
              <a:t>29-Apr-21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4987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F2D6AE-83E3-4D52-A2BC-C3194E688F37}" type="datetimeFigureOut">
              <a:rPr lang="en-US" smtClean="0">
                <a:solidFill>
                  <a:prstClr val="black">
                    <a:tint val="75000"/>
                  </a:prstClr>
                </a:solidFill>
              </a:rPr>
              <a:pPr/>
              <a:t>29-Apr-21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7121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2D6AE-83E3-4D52-A2BC-C3194E688F37}" type="datetimeFigureOut">
              <a:rPr lang="en-US" smtClean="0">
                <a:solidFill>
                  <a:prstClr val="black">
                    <a:tint val="75000"/>
                  </a:prstClr>
                </a:solidFill>
              </a:rPr>
              <a:pPr/>
              <a:t>29-Apr-21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9050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1"/>
            <a:ext cx="4011084" cy="1162050"/>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4766735" y="273053"/>
            <a:ext cx="6815667" cy="5853114"/>
          </a:xfrm>
        </p:spPr>
        <p:txBody>
          <a:bodyPr/>
          <a:lstStyle>
            <a:lvl1pPr>
              <a:defRPr sz="3840"/>
            </a:lvl1pPr>
            <a:lvl2pPr>
              <a:defRPr sz="324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2"/>
            <a:ext cx="4011084" cy="4691063"/>
          </a:xfrm>
        </p:spPr>
        <p:txBody>
          <a:bodyPr/>
          <a:lstStyle>
            <a:lvl1pPr marL="0" indent="0">
              <a:buNone/>
              <a:defRPr sz="1680"/>
            </a:lvl1pPr>
            <a:lvl2pPr marL="548545" indent="0">
              <a:buNone/>
              <a:defRPr sz="1440"/>
            </a:lvl2pPr>
            <a:lvl3pPr marL="1097092" indent="0">
              <a:buNone/>
              <a:defRPr sz="1320"/>
            </a:lvl3pPr>
            <a:lvl4pPr marL="1645637" indent="0">
              <a:buNone/>
              <a:defRPr sz="960"/>
            </a:lvl4pPr>
            <a:lvl5pPr marL="2194182" indent="0">
              <a:buNone/>
              <a:defRPr sz="960"/>
            </a:lvl5pPr>
            <a:lvl6pPr marL="2742728" indent="0">
              <a:buNone/>
              <a:defRPr sz="960"/>
            </a:lvl6pPr>
            <a:lvl7pPr marL="3291275" indent="0">
              <a:buNone/>
              <a:defRPr sz="960"/>
            </a:lvl7pPr>
            <a:lvl8pPr marL="3839821" indent="0">
              <a:buNone/>
              <a:defRPr sz="960"/>
            </a:lvl8pPr>
            <a:lvl9pPr marL="4388366"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4CF2D6AE-83E3-4D52-A2BC-C3194E688F37}" type="datetimeFigureOut">
              <a:rPr lang="en-US" smtClean="0">
                <a:solidFill>
                  <a:prstClr val="black">
                    <a:tint val="75000"/>
                  </a:prstClr>
                </a:solidFill>
              </a:rPr>
              <a:pPr/>
              <a:t>29-Apr-21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044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BB64F5-8215-4EE7-8F9C-51707C38E03C}"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9D944-EE43-4E07-BA3C-F118725977DA}" type="slidenum">
              <a:rPr lang="en-IN" smtClean="0"/>
              <a:t>‹#›</a:t>
            </a:fld>
            <a:endParaRPr lang="en-IN"/>
          </a:p>
        </p:txBody>
      </p:sp>
    </p:spTree>
    <p:extLst>
      <p:ext uri="{BB962C8B-B14F-4D97-AF65-F5344CB8AC3E}">
        <p14:creationId xmlns:p14="http://schemas.microsoft.com/office/powerpoint/2010/main" val="4240198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1"/>
            <a:ext cx="7315200" cy="566737"/>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389719" y="612775"/>
            <a:ext cx="7315200" cy="4114800"/>
          </a:xfrm>
        </p:spPr>
        <p:txBody>
          <a:bodyPr/>
          <a:lstStyle>
            <a:lvl1pPr marL="0" indent="0">
              <a:buNone/>
              <a:defRPr sz="3840"/>
            </a:lvl1pPr>
            <a:lvl2pPr marL="548545" indent="0">
              <a:buNone/>
              <a:defRPr sz="3240"/>
            </a:lvl2pPr>
            <a:lvl3pPr marL="1097092" indent="0">
              <a:buNone/>
              <a:defRPr sz="2880"/>
            </a:lvl3pPr>
            <a:lvl4pPr marL="1645637" indent="0">
              <a:buNone/>
              <a:defRPr sz="2400"/>
            </a:lvl4pPr>
            <a:lvl5pPr marL="2194182" indent="0">
              <a:buNone/>
              <a:defRPr sz="2400"/>
            </a:lvl5pPr>
            <a:lvl6pPr marL="2742728" indent="0">
              <a:buNone/>
              <a:defRPr sz="2400"/>
            </a:lvl6pPr>
            <a:lvl7pPr marL="3291275" indent="0">
              <a:buNone/>
              <a:defRPr sz="2400"/>
            </a:lvl7pPr>
            <a:lvl8pPr marL="3839821" indent="0">
              <a:buNone/>
              <a:defRPr sz="2400"/>
            </a:lvl8pPr>
            <a:lvl9pPr marL="4388366" indent="0">
              <a:buNone/>
              <a:defRPr sz="2400"/>
            </a:lvl9pPr>
          </a:lstStyle>
          <a:p>
            <a:endParaRPr lang="en-US"/>
          </a:p>
        </p:txBody>
      </p:sp>
      <p:sp>
        <p:nvSpPr>
          <p:cNvPr id="4" name="Text Placeholder 3"/>
          <p:cNvSpPr>
            <a:spLocks noGrp="1"/>
          </p:cNvSpPr>
          <p:nvPr>
            <p:ph type="body" sz="half" idx="2"/>
          </p:nvPr>
        </p:nvSpPr>
        <p:spPr>
          <a:xfrm>
            <a:off x="2389719" y="5367341"/>
            <a:ext cx="7315200" cy="804863"/>
          </a:xfrm>
        </p:spPr>
        <p:txBody>
          <a:bodyPr/>
          <a:lstStyle>
            <a:lvl1pPr marL="0" indent="0">
              <a:buNone/>
              <a:defRPr sz="1680"/>
            </a:lvl1pPr>
            <a:lvl2pPr marL="548545" indent="0">
              <a:buNone/>
              <a:defRPr sz="1440"/>
            </a:lvl2pPr>
            <a:lvl3pPr marL="1097092" indent="0">
              <a:buNone/>
              <a:defRPr sz="1320"/>
            </a:lvl3pPr>
            <a:lvl4pPr marL="1645637" indent="0">
              <a:buNone/>
              <a:defRPr sz="960"/>
            </a:lvl4pPr>
            <a:lvl5pPr marL="2194182" indent="0">
              <a:buNone/>
              <a:defRPr sz="960"/>
            </a:lvl5pPr>
            <a:lvl6pPr marL="2742728" indent="0">
              <a:buNone/>
              <a:defRPr sz="960"/>
            </a:lvl6pPr>
            <a:lvl7pPr marL="3291275" indent="0">
              <a:buNone/>
              <a:defRPr sz="960"/>
            </a:lvl7pPr>
            <a:lvl8pPr marL="3839821" indent="0">
              <a:buNone/>
              <a:defRPr sz="960"/>
            </a:lvl8pPr>
            <a:lvl9pPr marL="4388366"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4CF2D6AE-83E3-4D52-A2BC-C3194E688F37}" type="datetimeFigureOut">
              <a:rPr lang="en-US" smtClean="0">
                <a:solidFill>
                  <a:prstClr val="black">
                    <a:tint val="75000"/>
                  </a:prstClr>
                </a:solidFill>
              </a:rPr>
              <a:pPr/>
              <a:t>29-Apr-21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68885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F2D6AE-83E3-4D52-A2BC-C3194E688F37}" type="datetimeFigureOut">
              <a:rPr lang="en-US" smtClean="0">
                <a:solidFill>
                  <a:prstClr val="black">
                    <a:tint val="75000"/>
                  </a:prstClr>
                </a:solidFill>
              </a:rPr>
              <a:pPr/>
              <a:t>29-Apr-21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8447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2"/>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74642"/>
            <a:ext cx="8026399"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F2D6AE-83E3-4D52-A2BC-C3194E688F37}" type="datetimeFigureOut">
              <a:rPr lang="en-US" smtClean="0">
                <a:solidFill>
                  <a:prstClr val="black">
                    <a:tint val="75000"/>
                  </a:prstClr>
                </a:solidFill>
              </a:rPr>
              <a:pPr/>
              <a:t>29-Apr-21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09AD1-7B30-41D8-BECB-46965389C9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617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B64F5-8215-4EE7-8F9C-51707C38E03C}"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9D944-EE43-4E07-BA3C-F118725977DA}" type="slidenum">
              <a:rPr lang="en-IN" smtClean="0"/>
              <a:t>‹#›</a:t>
            </a:fld>
            <a:endParaRPr lang="en-IN"/>
          </a:p>
        </p:txBody>
      </p:sp>
    </p:spTree>
    <p:extLst>
      <p:ext uri="{BB962C8B-B14F-4D97-AF65-F5344CB8AC3E}">
        <p14:creationId xmlns:p14="http://schemas.microsoft.com/office/powerpoint/2010/main" val="24078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6BB64F5-8215-4EE7-8F9C-51707C38E03C}"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9D944-EE43-4E07-BA3C-F118725977DA}" type="slidenum">
              <a:rPr lang="en-IN" smtClean="0"/>
              <a:t>‹#›</a:t>
            </a:fld>
            <a:endParaRPr lang="en-IN"/>
          </a:p>
        </p:txBody>
      </p:sp>
    </p:spTree>
    <p:extLst>
      <p:ext uri="{BB962C8B-B14F-4D97-AF65-F5344CB8AC3E}">
        <p14:creationId xmlns:p14="http://schemas.microsoft.com/office/powerpoint/2010/main" val="121699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6BB64F5-8215-4EE7-8F9C-51707C38E03C}" type="datetimeFigureOut">
              <a:rPr lang="en-IN" smtClean="0"/>
              <a:t>29-04-2021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9D944-EE43-4E07-BA3C-F118725977DA}" type="slidenum">
              <a:rPr lang="en-IN" smtClean="0"/>
              <a:t>‹#›</a:t>
            </a:fld>
            <a:endParaRPr lang="en-IN"/>
          </a:p>
        </p:txBody>
      </p:sp>
    </p:spTree>
    <p:extLst>
      <p:ext uri="{BB962C8B-B14F-4D97-AF65-F5344CB8AC3E}">
        <p14:creationId xmlns:p14="http://schemas.microsoft.com/office/powerpoint/2010/main" val="365307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6BB64F5-8215-4EE7-8F9C-51707C38E03C}" type="datetimeFigureOut">
              <a:rPr lang="en-IN" smtClean="0"/>
              <a:t>29-04-2021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9D944-EE43-4E07-BA3C-F118725977DA}" type="slidenum">
              <a:rPr lang="en-IN" smtClean="0"/>
              <a:t>‹#›</a:t>
            </a:fld>
            <a:endParaRPr lang="en-IN"/>
          </a:p>
        </p:txBody>
      </p:sp>
    </p:spTree>
    <p:extLst>
      <p:ext uri="{BB962C8B-B14F-4D97-AF65-F5344CB8AC3E}">
        <p14:creationId xmlns:p14="http://schemas.microsoft.com/office/powerpoint/2010/main" val="419716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B64F5-8215-4EE7-8F9C-51707C38E03C}" type="datetimeFigureOut">
              <a:rPr lang="en-IN" smtClean="0"/>
              <a:t>29-04-2021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A9D944-EE43-4E07-BA3C-F118725977DA}" type="slidenum">
              <a:rPr lang="en-IN" smtClean="0"/>
              <a:t>‹#›</a:t>
            </a:fld>
            <a:endParaRPr lang="en-IN"/>
          </a:p>
        </p:txBody>
      </p:sp>
    </p:spTree>
    <p:extLst>
      <p:ext uri="{BB962C8B-B14F-4D97-AF65-F5344CB8AC3E}">
        <p14:creationId xmlns:p14="http://schemas.microsoft.com/office/powerpoint/2010/main" val="113004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B64F5-8215-4EE7-8F9C-51707C38E03C}"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9D944-EE43-4E07-BA3C-F118725977DA}" type="slidenum">
              <a:rPr lang="en-IN" smtClean="0"/>
              <a:t>‹#›</a:t>
            </a:fld>
            <a:endParaRPr lang="en-IN"/>
          </a:p>
        </p:txBody>
      </p:sp>
    </p:spTree>
    <p:extLst>
      <p:ext uri="{BB962C8B-B14F-4D97-AF65-F5344CB8AC3E}">
        <p14:creationId xmlns:p14="http://schemas.microsoft.com/office/powerpoint/2010/main" val="189968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B64F5-8215-4EE7-8F9C-51707C38E03C}"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9D944-EE43-4E07-BA3C-F118725977DA}" type="slidenum">
              <a:rPr lang="en-IN" smtClean="0"/>
              <a:t>‹#›</a:t>
            </a:fld>
            <a:endParaRPr lang="en-IN"/>
          </a:p>
        </p:txBody>
      </p:sp>
    </p:spTree>
    <p:extLst>
      <p:ext uri="{BB962C8B-B14F-4D97-AF65-F5344CB8AC3E}">
        <p14:creationId xmlns:p14="http://schemas.microsoft.com/office/powerpoint/2010/main" val="362448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B64F5-8215-4EE7-8F9C-51707C38E03C}" type="datetimeFigureOut">
              <a:rPr lang="en-IN" smtClean="0"/>
              <a:t>29-04-2021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9D944-EE43-4E07-BA3C-F118725977DA}" type="slidenum">
              <a:rPr lang="en-IN" smtClean="0"/>
              <a:t>‹#›</a:t>
            </a:fld>
            <a:endParaRPr lang="en-IN"/>
          </a:p>
        </p:txBody>
      </p:sp>
    </p:spTree>
    <p:extLst>
      <p:ext uri="{BB962C8B-B14F-4D97-AF65-F5344CB8AC3E}">
        <p14:creationId xmlns:p14="http://schemas.microsoft.com/office/powerpoint/2010/main" val="3609232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74639"/>
            <a:ext cx="10972800" cy="1143000"/>
          </a:xfrm>
          <a:prstGeom prst="rect">
            <a:avLst/>
          </a:prstGeom>
        </p:spPr>
        <p:txBody>
          <a:bodyPr vert="horz" lIns="91424" tIns="45713" rIns="91424" bIns="45713" rtlCol="0" anchor="ctr">
            <a:normAutofit/>
          </a:bodyPr>
          <a:lstStyle/>
          <a:p>
            <a:r>
              <a:rPr lang="en-US"/>
              <a:t>Click to edit Master title style</a:t>
            </a:r>
          </a:p>
        </p:txBody>
      </p:sp>
      <p:sp>
        <p:nvSpPr>
          <p:cNvPr id="3" name="Text Placeholder 2"/>
          <p:cNvSpPr>
            <a:spLocks noGrp="1"/>
          </p:cNvSpPr>
          <p:nvPr>
            <p:ph type="body" idx="1"/>
          </p:nvPr>
        </p:nvSpPr>
        <p:spPr>
          <a:xfrm>
            <a:off x="609601" y="1600203"/>
            <a:ext cx="10972800" cy="4525963"/>
          </a:xfrm>
          <a:prstGeom prst="rect">
            <a:avLst/>
          </a:prstGeom>
        </p:spPr>
        <p:txBody>
          <a:bodyPr vert="horz" lIns="91424" tIns="45713" rIns="91424" bIns="4571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24" tIns="45713" rIns="91424" bIns="45713" rtlCol="0" anchor="ctr"/>
          <a:lstStyle>
            <a:lvl1pPr algn="l">
              <a:defRPr sz="1440">
                <a:solidFill>
                  <a:schemeClr val="tx1">
                    <a:tint val="75000"/>
                  </a:schemeClr>
                </a:solidFill>
              </a:defRPr>
            </a:lvl1pPr>
          </a:lstStyle>
          <a:p>
            <a:pPr defTabSz="1097092"/>
            <a:fld id="{4CF2D6AE-83E3-4D52-A2BC-C3194E688F37}" type="datetimeFigureOut">
              <a:rPr lang="en-US" smtClean="0">
                <a:solidFill>
                  <a:prstClr val="black">
                    <a:tint val="75000"/>
                  </a:prstClr>
                </a:solidFill>
              </a:rPr>
              <a:pPr defTabSz="1097092"/>
              <a:t>29-Apr-21</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24" tIns="45713" rIns="91424" bIns="45713" rtlCol="0" anchor="ctr"/>
          <a:lstStyle>
            <a:lvl1pPr algn="ctr">
              <a:defRPr sz="1440">
                <a:solidFill>
                  <a:schemeClr val="tx1">
                    <a:tint val="75000"/>
                  </a:schemeClr>
                </a:solidFill>
              </a:defRPr>
            </a:lvl1pPr>
          </a:lstStyle>
          <a:p>
            <a:pPr defTabSz="1097092"/>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24" tIns="45713" rIns="91424" bIns="45713" rtlCol="0" anchor="ctr"/>
          <a:lstStyle>
            <a:lvl1pPr algn="r">
              <a:defRPr sz="1440">
                <a:solidFill>
                  <a:schemeClr val="tx1">
                    <a:tint val="75000"/>
                  </a:schemeClr>
                </a:solidFill>
              </a:defRPr>
            </a:lvl1pPr>
          </a:lstStyle>
          <a:p>
            <a:pPr defTabSz="1097092"/>
            <a:fld id="{FB209AD1-7B30-41D8-BECB-46965389C958}" type="slidenum">
              <a:rPr lang="en-US" smtClean="0">
                <a:solidFill>
                  <a:prstClr val="black">
                    <a:tint val="75000"/>
                  </a:prstClr>
                </a:solidFill>
              </a:rPr>
              <a:pPr defTabSz="1097092"/>
              <a:t>‹#›</a:t>
            </a:fld>
            <a:endParaRPr lang="en-US">
              <a:solidFill>
                <a:prstClr val="black">
                  <a:tint val="75000"/>
                </a:prstClr>
              </a:solidFill>
            </a:endParaRPr>
          </a:p>
        </p:txBody>
      </p:sp>
    </p:spTree>
    <p:extLst>
      <p:ext uri="{BB962C8B-B14F-4D97-AF65-F5344CB8AC3E}">
        <p14:creationId xmlns:p14="http://schemas.microsoft.com/office/powerpoint/2010/main" val="1101437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097092" rtl="0" eaLnBrk="1" latinLnBrk="0" hangingPunct="1">
        <a:spcBef>
          <a:spcPct val="0"/>
        </a:spcBef>
        <a:buNone/>
        <a:defRPr sz="5280" kern="1200">
          <a:solidFill>
            <a:schemeClr val="tx1"/>
          </a:solidFill>
          <a:latin typeface="+mj-lt"/>
          <a:ea typeface="+mj-ea"/>
          <a:cs typeface="+mj-cs"/>
        </a:defRPr>
      </a:lvl1pPr>
    </p:titleStyle>
    <p:bodyStyle>
      <a:lvl1pPr marL="411409" indent="-411409" algn="l" defTabSz="1097092" rtl="0" eaLnBrk="1" latinLnBrk="0" hangingPunct="1">
        <a:spcBef>
          <a:spcPct val="20000"/>
        </a:spcBef>
        <a:buFont typeface="Arial" pitchFamily="34" charset="0"/>
        <a:buChar char="•"/>
        <a:defRPr sz="3840" kern="1200">
          <a:solidFill>
            <a:schemeClr val="tx1"/>
          </a:solidFill>
          <a:latin typeface="+mn-lt"/>
          <a:ea typeface="+mn-ea"/>
          <a:cs typeface="+mn-cs"/>
        </a:defRPr>
      </a:lvl1pPr>
      <a:lvl2pPr marL="891388" indent="-342841" algn="l" defTabSz="1097092" rtl="0" eaLnBrk="1" latinLnBrk="0" hangingPunct="1">
        <a:spcBef>
          <a:spcPct val="20000"/>
        </a:spcBef>
        <a:buFont typeface="Arial" pitchFamily="34" charset="0"/>
        <a:buChar char="–"/>
        <a:defRPr sz="3240" kern="1200">
          <a:solidFill>
            <a:schemeClr val="tx1"/>
          </a:solidFill>
          <a:latin typeface="+mn-lt"/>
          <a:ea typeface="+mn-ea"/>
          <a:cs typeface="+mn-cs"/>
        </a:defRPr>
      </a:lvl2pPr>
      <a:lvl3pPr marL="1371364" indent="-274272" algn="l" defTabSz="1097092" rtl="0" eaLnBrk="1" latinLnBrk="0" hangingPunct="1">
        <a:spcBef>
          <a:spcPct val="20000"/>
        </a:spcBef>
        <a:buFont typeface="Arial" pitchFamily="34" charset="0"/>
        <a:buChar char="•"/>
        <a:defRPr sz="2880" kern="1200">
          <a:solidFill>
            <a:schemeClr val="tx1"/>
          </a:solidFill>
          <a:latin typeface="+mn-lt"/>
          <a:ea typeface="+mn-ea"/>
          <a:cs typeface="+mn-cs"/>
        </a:defRPr>
      </a:lvl3pPr>
      <a:lvl4pPr marL="1919910"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68455"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17000"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547"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092"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2638" indent="-274272" algn="l" defTabSz="109709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97092" rtl="0" eaLnBrk="1" latinLnBrk="0" hangingPunct="1">
        <a:defRPr sz="2160" kern="1200">
          <a:solidFill>
            <a:schemeClr val="tx1"/>
          </a:solidFill>
          <a:latin typeface="+mn-lt"/>
          <a:ea typeface="+mn-ea"/>
          <a:cs typeface="+mn-cs"/>
        </a:defRPr>
      </a:lvl1pPr>
      <a:lvl2pPr marL="548545" algn="l" defTabSz="1097092" rtl="0" eaLnBrk="1" latinLnBrk="0" hangingPunct="1">
        <a:defRPr sz="2160" kern="1200">
          <a:solidFill>
            <a:schemeClr val="tx1"/>
          </a:solidFill>
          <a:latin typeface="+mn-lt"/>
          <a:ea typeface="+mn-ea"/>
          <a:cs typeface="+mn-cs"/>
        </a:defRPr>
      </a:lvl2pPr>
      <a:lvl3pPr marL="1097092" algn="l" defTabSz="1097092" rtl="0" eaLnBrk="1" latinLnBrk="0" hangingPunct="1">
        <a:defRPr sz="2160" kern="1200">
          <a:solidFill>
            <a:schemeClr val="tx1"/>
          </a:solidFill>
          <a:latin typeface="+mn-lt"/>
          <a:ea typeface="+mn-ea"/>
          <a:cs typeface="+mn-cs"/>
        </a:defRPr>
      </a:lvl3pPr>
      <a:lvl4pPr marL="1645637" algn="l" defTabSz="1097092" rtl="0" eaLnBrk="1" latinLnBrk="0" hangingPunct="1">
        <a:defRPr sz="2160" kern="1200">
          <a:solidFill>
            <a:schemeClr val="tx1"/>
          </a:solidFill>
          <a:latin typeface="+mn-lt"/>
          <a:ea typeface="+mn-ea"/>
          <a:cs typeface="+mn-cs"/>
        </a:defRPr>
      </a:lvl4pPr>
      <a:lvl5pPr marL="2194182" algn="l" defTabSz="1097092" rtl="0" eaLnBrk="1" latinLnBrk="0" hangingPunct="1">
        <a:defRPr sz="2160" kern="1200">
          <a:solidFill>
            <a:schemeClr val="tx1"/>
          </a:solidFill>
          <a:latin typeface="+mn-lt"/>
          <a:ea typeface="+mn-ea"/>
          <a:cs typeface="+mn-cs"/>
        </a:defRPr>
      </a:lvl5pPr>
      <a:lvl6pPr marL="2742728" algn="l" defTabSz="1097092" rtl="0" eaLnBrk="1" latinLnBrk="0" hangingPunct="1">
        <a:defRPr sz="2160" kern="1200">
          <a:solidFill>
            <a:schemeClr val="tx1"/>
          </a:solidFill>
          <a:latin typeface="+mn-lt"/>
          <a:ea typeface="+mn-ea"/>
          <a:cs typeface="+mn-cs"/>
        </a:defRPr>
      </a:lvl6pPr>
      <a:lvl7pPr marL="3291275" algn="l" defTabSz="1097092" rtl="0" eaLnBrk="1" latinLnBrk="0" hangingPunct="1">
        <a:defRPr sz="2160" kern="1200">
          <a:solidFill>
            <a:schemeClr val="tx1"/>
          </a:solidFill>
          <a:latin typeface="+mn-lt"/>
          <a:ea typeface="+mn-ea"/>
          <a:cs typeface="+mn-cs"/>
        </a:defRPr>
      </a:lvl7pPr>
      <a:lvl8pPr marL="3839821" algn="l" defTabSz="1097092" rtl="0" eaLnBrk="1" latinLnBrk="0" hangingPunct="1">
        <a:defRPr sz="2160" kern="1200">
          <a:solidFill>
            <a:schemeClr val="tx1"/>
          </a:solidFill>
          <a:latin typeface="+mn-lt"/>
          <a:ea typeface="+mn-ea"/>
          <a:cs typeface="+mn-cs"/>
        </a:defRPr>
      </a:lvl8pPr>
      <a:lvl9pPr marL="4388366" algn="l" defTabSz="1097092"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gif"/></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13.xml"/><Relationship Id="rId4" Type="http://schemas.openxmlformats.org/officeDocument/2006/relationships/image" Target="../media/image1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gi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gif"/><Relationship Id="rId1" Type="http://schemas.openxmlformats.org/officeDocument/2006/relationships/slideLayout" Target="../slideLayouts/slideLayout13.xml"/><Relationship Id="rId5" Type="http://schemas.openxmlformats.org/officeDocument/2006/relationships/image" Target="../media/image27.jpeg"/><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gi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13.xml"/><Relationship Id="rId5" Type="http://schemas.openxmlformats.org/officeDocument/2006/relationships/image" Target="../media/image33.jpeg"/><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gi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gi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gif"/><Relationship Id="rId1" Type="http://schemas.openxmlformats.org/officeDocument/2006/relationships/slideLayout" Target="../slideLayouts/slideLayout13.xml"/><Relationship Id="rId4" Type="http://schemas.openxmlformats.org/officeDocument/2006/relationships/image" Target="../media/image42.gif"/></Relationships>
</file>

<file path=ppt/slides/_rels/slide31.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gif"/><Relationship Id="rId1" Type="http://schemas.openxmlformats.org/officeDocument/2006/relationships/slideLayout" Target="../slideLayouts/slideLayout13.xml"/><Relationship Id="rId4" Type="http://schemas.openxmlformats.org/officeDocument/2006/relationships/image" Target="../media/image4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TRAFFIC SIGNS</a:t>
            </a:r>
          </a:p>
        </p:txBody>
      </p:sp>
      <p:sp>
        <p:nvSpPr>
          <p:cNvPr id="5" name="Content Placeholder 4"/>
          <p:cNvSpPr>
            <a:spLocks noGrp="1"/>
          </p:cNvSpPr>
          <p:nvPr>
            <p:ph idx="1"/>
          </p:nvPr>
        </p:nvSpPr>
        <p:spPr>
          <a:xfrm>
            <a:off x="609601" y="1042988"/>
            <a:ext cx="10972800" cy="5357812"/>
          </a:xfrm>
        </p:spPr>
        <p:txBody>
          <a:bodyPr>
            <a:normAutofit/>
          </a:bodyPr>
          <a:lstStyle/>
          <a:p>
            <a:pPr marL="0" indent="0">
              <a:buNone/>
            </a:pPr>
            <a:r>
              <a:rPr lang="en-US" sz="3000" b="1" dirty="0"/>
              <a:t>Importance of Traffic Signs:</a:t>
            </a:r>
          </a:p>
          <a:p>
            <a:pPr marL="514350" indent="-514350">
              <a:buFont typeface="+mj-lt"/>
              <a:buAutoNum type="arabicPeriod"/>
            </a:pPr>
            <a:r>
              <a:rPr lang="en-US" sz="3000" dirty="0"/>
              <a:t>They give timely warning of hazardous situations when they are not self relevant.</a:t>
            </a:r>
          </a:p>
          <a:p>
            <a:pPr marL="514350" indent="-514350">
              <a:buFont typeface="+mj-lt"/>
              <a:buAutoNum type="arabicPeriod"/>
            </a:pPr>
            <a:r>
              <a:rPr lang="en-US" sz="3000" dirty="0"/>
              <a:t>They are of great help in regulating traffic by imparting messages to drivers about the need to stop, give way and limit their speeds.</a:t>
            </a:r>
          </a:p>
          <a:p>
            <a:pPr marL="514350" indent="-514350">
              <a:buFont typeface="+mj-lt"/>
              <a:buAutoNum type="arabicPeriod"/>
            </a:pPr>
            <a:r>
              <a:rPr lang="en-US" sz="3000" dirty="0"/>
              <a:t>They give information about highway routes, directions and point of interest. </a:t>
            </a:r>
          </a:p>
          <a:p>
            <a:pPr marL="0" indent="0">
              <a:buNone/>
            </a:pPr>
            <a:endParaRPr lang="en-US" sz="3000" dirty="0"/>
          </a:p>
        </p:txBody>
      </p:sp>
    </p:spTree>
    <p:extLst>
      <p:ext uri="{BB962C8B-B14F-4D97-AF65-F5344CB8AC3E}">
        <p14:creationId xmlns:p14="http://schemas.microsoft.com/office/powerpoint/2010/main" val="3120083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Parking and Pedestrian Sign</a:t>
            </a:r>
          </a:p>
        </p:txBody>
      </p:sp>
      <p:sp>
        <p:nvSpPr>
          <p:cNvPr id="5" name="Content Placeholder 4"/>
          <p:cNvSpPr>
            <a:spLocks noGrp="1"/>
          </p:cNvSpPr>
          <p:nvPr>
            <p:ph idx="1"/>
          </p:nvPr>
        </p:nvSpPr>
        <p:spPr>
          <a:xfrm>
            <a:off x="609601" y="1171575"/>
            <a:ext cx="10972800" cy="5229225"/>
          </a:xfrm>
        </p:spPr>
        <p:txBody>
          <a:bodyPr>
            <a:normAutofit/>
          </a:bodyPr>
          <a:lstStyle/>
          <a:p>
            <a:pPr marL="0" indent="0">
              <a:buNone/>
            </a:pPr>
            <a:r>
              <a:rPr lang="en-IN" sz="3200" b="1" dirty="0"/>
              <a:t>Parking signs: </a:t>
            </a:r>
          </a:p>
          <a:p>
            <a:pPr algn="just"/>
            <a:r>
              <a:rPr lang="en-IN" sz="3200" dirty="0"/>
              <a:t>They include parking signs which indicate not only parking prohibitions or restrictions, but also indicate places where parking is permitted, the type of vehicle to be parked, duration for parking etc.</a:t>
            </a:r>
          </a:p>
          <a:p>
            <a:pPr marL="0" indent="0" algn="just">
              <a:buNone/>
            </a:pPr>
            <a:r>
              <a:rPr lang="en-IN" sz="3200" b="1" dirty="0"/>
              <a:t>Pedestrian series: </a:t>
            </a:r>
          </a:p>
          <a:p>
            <a:pPr algn="just"/>
            <a:r>
              <a:rPr lang="en-IN" sz="3200" dirty="0"/>
              <a:t>These signs are meant for the safety of pedestrians and include signs indicating pedestrian only roads, pedestrian crossing sites etc.</a:t>
            </a:r>
            <a:endParaRPr lang="en-US" sz="3000" dirty="0"/>
          </a:p>
        </p:txBody>
      </p:sp>
    </p:spTree>
    <p:extLst>
      <p:ext uri="{BB962C8B-B14F-4D97-AF65-F5344CB8AC3E}">
        <p14:creationId xmlns:p14="http://schemas.microsoft.com/office/powerpoint/2010/main" val="2224307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IN" sz="3200" b="1" dirty="0"/>
              <a:t>Cautionary/Warning Signs</a:t>
            </a:r>
            <a:endParaRPr lang="en-US" sz="3200" b="1" dirty="0"/>
          </a:p>
        </p:txBody>
      </p:sp>
      <p:sp>
        <p:nvSpPr>
          <p:cNvPr id="5" name="Content Placeholder 4"/>
          <p:cNvSpPr>
            <a:spLocks noGrp="1"/>
          </p:cNvSpPr>
          <p:nvPr>
            <p:ph idx="1"/>
          </p:nvPr>
        </p:nvSpPr>
        <p:spPr>
          <a:xfrm>
            <a:off x="609601" y="1171575"/>
            <a:ext cx="10972800" cy="5229225"/>
          </a:xfrm>
        </p:spPr>
        <p:txBody>
          <a:bodyPr>
            <a:normAutofit fontScale="92500" lnSpcReduction="10000"/>
          </a:bodyPr>
          <a:lstStyle/>
          <a:p>
            <a:pPr algn="just"/>
            <a:r>
              <a:rPr lang="en-IN" sz="3200" dirty="0"/>
              <a:t>Cautionary/Warning signs are triangular in shape with red border and black symbol in white background.</a:t>
            </a:r>
          </a:p>
          <a:p>
            <a:pPr algn="just"/>
            <a:r>
              <a:rPr lang="en-IN" sz="3200" dirty="0"/>
              <a:t>It is used to caution and alert the road users to potential danger or existence of certain hazardous conditions either on or adjacent to the roadway so that they take the desired action. </a:t>
            </a:r>
          </a:p>
          <a:p>
            <a:pPr algn="just"/>
            <a:r>
              <a:rPr lang="en-IN" sz="3200" dirty="0"/>
              <a:t>These signs indicate a need for special caution by road users and may require a reduction in speed or some other manoeuvre. </a:t>
            </a:r>
          </a:p>
          <a:p>
            <a:pPr algn="just"/>
            <a:r>
              <a:rPr lang="en-IN" sz="3200" dirty="0"/>
              <a:t>Some examples of these signs are Hairpin Bend, Narrow Bridge, Gap in Median, School Ahead etc.</a:t>
            </a:r>
            <a:endParaRPr lang="en-US" sz="3000" dirty="0"/>
          </a:p>
        </p:txBody>
      </p:sp>
    </p:spTree>
    <p:extLst>
      <p:ext uri="{BB962C8B-B14F-4D97-AF65-F5344CB8AC3E}">
        <p14:creationId xmlns:p14="http://schemas.microsoft.com/office/powerpoint/2010/main" val="1501297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IN" sz="3200" b="1" dirty="0" err="1"/>
              <a:t>Informatory</a:t>
            </a:r>
            <a:r>
              <a:rPr lang="en-IN" sz="3200" b="1" dirty="0"/>
              <a:t> Signs</a:t>
            </a:r>
            <a:endParaRPr lang="en-US" sz="3200" b="1" dirty="0"/>
          </a:p>
        </p:txBody>
      </p:sp>
      <p:sp>
        <p:nvSpPr>
          <p:cNvPr id="5" name="Content Placeholder 4"/>
          <p:cNvSpPr>
            <a:spLocks noGrp="1"/>
          </p:cNvSpPr>
          <p:nvPr>
            <p:ph idx="1"/>
          </p:nvPr>
        </p:nvSpPr>
        <p:spPr>
          <a:xfrm>
            <a:off x="609601" y="1171575"/>
            <a:ext cx="10972800" cy="5229225"/>
          </a:xfrm>
        </p:spPr>
        <p:txBody>
          <a:bodyPr>
            <a:normAutofit lnSpcReduction="10000"/>
          </a:bodyPr>
          <a:lstStyle/>
          <a:p>
            <a:pPr algn="just"/>
            <a:r>
              <a:rPr lang="en-IN" sz="2600" dirty="0"/>
              <a:t>Informative signs also called guide signs, are provided to assist the drivers to reach their desired destinations. </a:t>
            </a:r>
          </a:p>
          <a:p>
            <a:pPr algn="just"/>
            <a:r>
              <a:rPr lang="en-IN" sz="2600" dirty="0"/>
              <a:t>These are predominantly meant for the drivers who are unfamiliar to the place.</a:t>
            </a:r>
          </a:p>
          <a:p>
            <a:pPr algn="just"/>
            <a:r>
              <a:rPr lang="en-IN" sz="2600" dirty="0"/>
              <a:t>All </a:t>
            </a:r>
            <a:r>
              <a:rPr lang="en-IN" sz="2600" dirty="0" err="1"/>
              <a:t>Informatory</a:t>
            </a:r>
            <a:r>
              <a:rPr lang="en-IN" sz="2600" dirty="0"/>
              <a:t> signs and Guiding signs for facilities are rectangular in shape.</a:t>
            </a:r>
          </a:p>
          <a:p>
            <a:r>
              <a:rPr lang="en-IN" sz="2800" dirty="0"/>
              <a:t>Some of the examples for these type of signs are route markers, destination signs, mile posts, service information, recreational and cultural interest area etc.</a:t>
            </a:r>
            <a:endParaRPr lang="en-IN" sz="2600" dirty="0"/>
          </a:p>
          <a:p>
            <a:pPr algn="just"/>
            <a:r>
              <a:rPr lang="en-IN" sz="2600" dirty="0" err="1"/>
              <a:t>Informatory</a:t>
            </a:r>
            <a:r>
              <a:rPr lang="en-IN" sz="2600" dirty="0"/>
              <a:t> Signs for facilities indicates location and direction to facilities like "fuel station" or "eating place" or "parking" and shall be a symbol within a rectangular board with blue background.</a:t>
            </a:r>
          </a:p>
          <a:p>
            <a:pPr algn="just"/>
            <a:endParaRPr lang="en-US" sz="2600" dirty="0"/>
          </a:p>
        </p:txBody>
      </p:sp>
    </p:spTree>
    <p:extLst>
      <p:ext uri="{BB962C8B-B14F-4D97-AF65-F5344CB8AC3E}">
        <p14:creationId xmlns:p14="http://schemas.microsoft.com/office/powerpoint/2010/main" val="34813309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IN" sz="3200" b="1" dirty="0" err="1"/>
              <a:t>Informatory</a:t>
            </a:r>
            <a:r>
              <a:rPr lang="en-IN" sz="3200" b="1" dirty="0"/>
              <a:t> Signs</a:t>
            </a:r>
            <a:endParaRPr lang="en-US" sz="3200" b="1" dirty="0"/>
          </a:p>
        </p:txBody>
      </p:sp>
      <p:sp>
        <p:nvSpPr>
          <p:cNvPr id="5" name="Content Placeholder 4"/>
          <p:cNvSpPr>
            <a:spLocks noGrp="1"/>
          </p:cNvSpPr>
          <p:nvPr>
            <p:ph idx="1"/>
          </p:nvPr>
        </p:nvSpPr>
        <p:spPr>
          <a:xfrm>
            <a:off x="609601" y="1171575"/>
            <a:ext cx="10972800" cy="5229225"/>
          </a:xfrm>
        </p:spPr>
        <p:txBody>
          <a:bodyPr>
            <a:normAutofit/>
          </a:bodyPr>
          <a:lstStyle/>
          <a:p>
            <a:r>
              <a:rPr lang="en-IN" sz="2800" dirty="0"/>
              <a:t>Destination signs are used to indicate the direction to the critical destination points, and to mark important intersections. </a:t>
            </a:r>
          </a:p>
          <a:p>
            <a:r>
              <a:rPr lang="en-IN" sz="2800" dirty="0"/>
              <a:t>They are, in general, rectangular with the long dimension in the horizontal direction. They are colour coded as white letters with green background.</a:t>
            </a:r>
            <a:endParaRPr lang="en-US" sz="2600" dirty="0"/>
          </a:p>
        </p:txBody>
      </p:sp>
    </p:spTree>
    <p:extLst>
      <p:ext uri="{BB962C8B-B14F-4D97-AF65-F5344CB8AC3E}">
        <p14:creationId xmlns:p14="http://schemas.microsoft.com/office/powerpoint/2010/main" val="3910802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ttp://www.chandigarhtrafficpolice.org/trafficsigns/sign_types/negative_instruction.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413" y="2067718"/>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7164" y="4394197"/>
            <a:ext cx="1771649" cy="1200329"/>
          </a:xfrm>
          <a:prstGeom prst="rect">
            <a:avLst/>
          </a:prstGeom>
        </p:spPr>
        <p:txBody>
          <a:bodyPr wrap="square">
            <a:spAutoFit/>
          </a:bodyPr>
          <a:lstStyle/>
          <a:p>
            <a:r>
              <a:rPr lang="en-IN" dirty="0"/>
              <a:t>Red circle instructs what should not be done.</a:t>
            </a:r>
          </a:p>
        </p:txBody>
      </p:sp>
      <p:pic>
        <p:nvPicPr>
          <p:cNvPr id="1028" name="Picture 4" descr="http://www.chandigarhtrafficpolice.org/trafficsigns/sign_types/positive_instruc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6" y="2067717"/>
            <a:ext cx="1687513" cy="1687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737283" y="4532696"/>
            <a:ext cx="2353392" cy="923330"/>
          </a:xfrm>
          <a:prstGeom prst="rect">
            <a:avLst/>
          </a:prstGeom>
        </p:spPr>
        <p:txBody>
          <a:bodyPr wrap="square">
            <a:spAutoFit/>
          </a:bodyPr>
          <a:lstStyle/>
          <a:p>
            <a:r>
              <a:rPr lang="en-IN" dirty="0">
                <a:solidFill>
                  <a:srgbClr val="000000"/>
                </a:solidFill>
                <a:latin typeface="+mj-lt"/>
              </a:rPr>
              <a:t>Blue circle instructs what should be done.</a:t>
            </a:r>
            <a:endParaRPr lang="en-IN" dirty="0">
              <a:latin typeface="+mj-lt"/>
            </a:endParaRPr>
          </a:p>
        </p:txBody>
      </p:sp>
      <p:pic>
        <p:nvPicPr>
          <p:cNvPr id="1030" name="Picture 6" descr="http://www.chandigarhtrafficpolice.org/trafficsigns/sign_types/triangle_warn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838" y="2136256"/>
            <a:ext cx="1801812" cy="155328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527671" y="4809695"/>
            <a:ext cx="2143536" cy="369332"/>
          </a:xfrm>
          <a:prstGeom prst="rect">
            <a:avLst/>
          </a:prstGeom>
        </p:spPr>
        <p:txBody>
          <a:bodyPr wrap="none">
            <a:spAutoFit/>
          </a:bodyPr>
          <a:lstStyle/>
          <a:p>
            <a:r>
              <a:rPr lang="en-IN" dirty="0"/>
              <a:t>Triangle cautions</a:t>
            </a:r>
          </a:p>
        </p:txBody>
      </p:sp>
      <p:pic>
        <p:nvPicPr>
          <p:cNvPr id="1032" name="Picture 8" descr="http://www.chandigarhtrafficpolice.org/trafficsigns/sign_types/information_direc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1012" y="2067717"/>
            <a:ext cx="1373188" cy="18897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839342" y="4809695"/>
            <a:ext cx="2743059" cy="369332"/>
          </a:xfrm>
          <a:prstGeom prst="rect">
            <a:avLst/>
          </a:prstGeom>
        </p:spPr>
        <p:txBody>
          <a:bodyPr wrap="none">
            <a:spAutoFit/>
          </a:bodyPr>
          <a:lstStyle/>
          <a:p>
            <a:r>
              <a:rPr lang="en-IN" dirty="0"/>
              <a:t>Blue rectangle informs</a:t>
            </a:r>
          </a:p>
        </p:txBody>
      </p:sp>
    </p:spTree>
    <p:extLst>
      <p:ext uri="{BB962C8B-B14F-4D97-AF65-F5344CB8AC3E}">
        <p14:creationId xmlns:p14="http://schemas.microsoft.com/office/powerpoint/2010/main" val="209085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handigarhtrafficpolice.org/trafficsigns/gif/stopandgiveway/stop.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699" y="1714499"/>
            <a:ext cx="2747964" cy="27479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handigarhtrafficpolice.org/trafficsigns/stopandgiveway/stop_sign_situ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0312" y="604836"/>
            <a:ext cx="7988300" cy="5479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905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handigarhtrafficpolice.org/trafficsigns/stopandgiveway/give_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224" y="576263"/>
            <a:ext cx="7221717" cy="52244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handigarhtrafficpolice.org/trafficsigns/gif/stopandgiveway/give_wa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 y="1485900"/>
            <a:ext cx="282892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135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chandigarhtrafficpolice.org/trafficsigns/gif/prohibitirysigns/straight_prohibited.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878805"/>
            <a:ext cx="2262187" cy="227736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chandigarhtrafficpolice.org/trafficsigns/prohibitirysigns/straight_prohibited_sign.j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509048"/>
            <a:ext cx="8316582" cy="58346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28675" y="4714875"/>
            <a:ext cx="2314575" cy="1384995"/>
          </a:xfrm>
          <a:prstGeom prst="rect">
            <a:avLst/>
          </a:prstGeom>
          <a:noFill/>
        </p:spPr>
        <p:txBody>
          <a:bodyPr wrap="square" rtlCol="0">
            <a:spAutoFit/>
          </a:bodyPr>
          <a:lstStyle/>
          <a:p>
            <a:r>
              <a:rPr lang="en-US" sz="2800" b="1" dirty="0"/>
              <a:t>Straight Prohibited/No entry</a:t>
            </a:r>
            <a:endParaRPr lang="en-IN" sz="2800" b="1" dirty="0"/>
          </a:p>
        </p:txBody>
      </p:sp>
    </p:spTree>
    <p:extLst>
      <p:ext uri="{BB962C8B-B14F-4D97-AF65-F5344CB8AC3E}">
        <p14:creationId xmlns:p14="http://schemas.microsoft.com/office/powerpoint/2010/main" val="2902685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chandigarhtrafficpolice.org/trafficsigns/gif/prohibitirysigns/no_entry.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449" y="1821656"/>
            <a:ext cx="2021682" cy="20216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chandigarhtrafficpolice.org/trafficsigns/prohibitirysigns/sig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75" y="835818"/>
            <a:ext cx="8183394" cy="48077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00088" y="4286250"/>
            <a:ext cx="2085975" cy="584775"/>
          </a:xfrm>
          <a:prstGeom prst="rect">
            <a:avLst/>
          </a:prstGeom>
          <a:noFill/>
        </p:spPr>
        <p:txBody>
          <a:bodyPr wrap="square" rtlCol="0">
            <a:spAutoFit/>
          </a:bodyPr>
          <a:lstStyle/>
          <a:p>
            <a:r>
              <a:rPr lang="en-US" sz="3200" b="1" dirty="0"/>
              <a:t>No Entry</a:t>
            </a:r>
            <a:endParaRPr lang="en-IN" sz="3200" b="1" dirty="0"/>
          </a:p>
        </p:txBody>
      </p:sp>
      <p:sp>
        <p:nvSpPr>
          <p:cNvPr id="3" name="Rectangle 2"/>
          <p:cNvSpPr/>
          <p:nvPr/>
        </p:nvSpPr>
        <p:spPr>
          <a:xfrm>
            <a:off x="1351672" y="5786259"/>
            <a:ext cx="10187697" cy="923330"/>
          </a:xfrm>
          <a:prstGeom prst="rect">
            <a:avLst/>
          </a:prstGeom>
        </p:spPr>
        <p:txBody>
          <a:bodyPr wrap="square">
            <a:spAutoFit/>
          </a:bodyPr>
          <a:lstStyle/>
          <a:p>
            <a:pPr algn="just"/>
            <a:r>
              <a:rPr lang="en-IN" b="0" i="0" dirty="0">
                <a:solidFill>
                  <a:srgbClr val="555555"/>
                </a:solidFill>
                <a:effectLst/>
                <a:latin typeface="+mj-lt"/>
              </a:rPr>
              <a:t>Certain pockets of an area or road are demarcated as no entry areas for traffic. This could be entry to a restricted area or no traffic zone. So the driver should obey it and divert his route.</a:t>
            </a:r>
            <a:endParaRPr lang="en-IN" dirty="0">
              <a:latin typeface="+mj-lt"/>
            </a:endParaRPr>
          </a:p>
        </p:txBody>
      </p:sp>
    </p:spTree>
    <p:extLst>
      <p:ext uri="{BB962C8B-B14F-4D97-AF65-F5344CB8AC3E}">
        <p14:creationId xmlns:p14="http://schemas.microsoft.com/office/powerpoint/2010/main" val="1933849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One way sign</a:t>
            </a:r>
          </a:p>
        </p:txBody>
      </p:sp>
      <p:pic>
        <p:nvPicPr>
          <p:cNvPr id="5122" name="Picture 2" descr="http://www.chandigarhtrafficpolice.org/trafficsigns/prohibitirysigns/one_way_no_entr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8947" y="1157288"/>
            <a:ext cx="8424548" cy="51863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chandigarhtrafficpolice.org/trafficsigns/gif/prohibitirysigns/oneways_sign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78" y="1283241"/>
            <a:ext cx="2090737" cy="209073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www.chandigarhtrafficpolice.org/trafficsigns/gif/prohibitirysigns/oneways_signs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156" y="3814256"/>
            <a:ext cx="1972182" cy="1972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530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TRAFFIC SIGNS- General Principles </a:t>
            </a:r>
          </a:p>
        </p:txBody>
      </p:sp>
      <p:sp>
        <p:nvSpPr>
          <p:cNvPr id="5" name="Content Placeholder 4"/>
          <p:cNvSpPr>
            <a:spLocks noGrp="1"/>
          </p:cNvSpPr>
          <p:nvPr>
            <p:ph idx="1"/>
          </p:nvPr>
        </p:nvSpPr>
        <p:spPr>
          <a:xfrm>
            <a:off x="609601" y="842963"/>
            <a:ext cx="10972800" cy="5557837"/>
          </a:xfrm>
        </p:spPr>
        <p:txBody>
          <a:bodyPr>
            <a:normAutofit/>
          </a:bodyPr>
          <a:lstStyle/>
          <a:p>
            <a:pPr marL="514350" indent="-514350" algn="just">
              <a:buAutoNum type="arabicPeriod"/>
            </a:pPr>
            <a:r>
              <a:rPr lang="en-US" sz="2600" dirty="0"/>
              <a:t>Traffic Signs should be installed only by the authority of law. </a:t>
            </a:r>
          </a:p>
          <a:p>
            <a:pPr marL="514350" indent="-514350" algn="just">
              <a:buAutoNum type="arabicPeriod"/>
            </a:pPr>
            <a:r>
              <a:rPr lang="en-US" sz="2600" dirty="0"/>
              <a:t>For imparting a sense of respect towards signs, proper enforcement measures should be undertaken.</a:t>
            </a:r>
          </a:p>
          <a:p>
            <a:pPr marL="514350" indent="-514350" algn="just">
              <a:buAutoNum type="arabicPeriod"/>
            </a:pPr>
            <a:r>
              <a:rPr lang="en-US" sz="2600" dirty="0"/>
              <a:t>Signs should be put up only after traffic engineering studies and sound judgement.</a:t>
            </a:r>
          </a:p>
          <a:p>
            <a:pPr marL="514350" indent="-514350" algn="just">
              <a:buAutoNum type="arabicPeriod"/>
            </a:pPr>
            <a:r>
              <a:rPr lang="en-US" sz="2600" dirty="0"/>
              <a:t>Excessive use of signs should not be resorted to. If used in excess, they tend to lose their effectiveness.</a:t>
            </a:r>
          </a:p>
          <a:p>
            <a:pPr marL="514350" indent="-514350" algn="just">
              <a:buFont typeface="Arial" pitchFamily="34" charset="0"/>
              <a:buAutoNum type="arabicPeriod"/>
            </a:pPr>
            <a:r>
              <a:rPr lang="en-US" sz="2600" dirty="0"/>
              <a:t>It should command attention from the road users. The signs should be designed for the foreseeable traffic conditions and speed on the roads on which they are proposed to be used.</a:t>
            </a:r>
          </a:p>
          <a:p>
            <a:pPr marL="514350" indent="-514350" algn="just">
              <a:buFont typeface="Arial" pitchFamily="34" charset="0"/>
              <a:buAutoNum type="arabicPeriod"/>
            </a:pPr>
            <a:endParaRPr lang="en-US" sz="2600" dirty="0"/>
          </a:p>
        </p:txBody>
      </p:sp>
    </p:spTree>
    <p:extLst>
      <p:ext uri="{BB962C8B-B14F-4D97-AF65-F5344CB8AC3E}">
        <p14:creationId xmlns:p14="http://schemas.microsoft.com/office/powerpoint/2010/main" val="2344795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IN" sz="2400" b="1" dirty="0"/>
              <a:t>Vehicles prohibited in both directions</a:t>
            </a:r>
            <a:endParaRPr lang="en-US" sz="2400" b="1" dirty="0"/>
          </a:p>
        </p:txBody>
      </p:sp>
      <p:pic>
        <p:nvPicPr>
          <p:cNvPr id="6146" name="Picture 2" descr="http://www.chandigarhtrafficpolice.org/trafficsigns/gif/prohibitirysigns/vehicles_prohibited.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9624" y="2050255"/>
            <a:ext cx="2164557" cy="21645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1" y="5450083"/>
            <a:ext cx="9553575" cy="923330"/>
          </a:xfrm>
          <a:prstGeom prst="rect">
            <a:avLst/>
          </a:prstGeom>
        </p:spPr>
        <p:txBody>
          <a:bodyPr wrap="square">
            <a:spAutoFit/>
          </a:bodyPr>
          <a:lstStyle/>
          <a:p>
            <a:pPr algn="just"/>
            <a:r>
              <a:rPr lang="en-IN" b="0" i="0" dirty="0">
                <a:solidFill>
                  <a:srgbClr val="555555"/>
                </a:solidFill>
                <a:effectLst/>
                <a:latin typeface="+mj-lt"/>
              </a:rPr>
              <a:t>This sign directs that the demarcated area beyond it is prohibited for traffic flow from both sides. There could be number of reasons for installing this sign such as pedestrian area only, area under repair, security reasons etc.</a:t>
            </a:r>
            <a:endParaRPr lang="en-IN" dirty="0">
              <a:latin typeface="+mj-lt"/>
            </a:endParaRPr>
          </a:p>
        </p:txBody>
      </p:sp>
      <p:pic>
        <p:nvPicPr>
          <p:cNvPr id="6148" name="Picture 4" descr="http://www.chandigarhtrafficpolice.org/trafficsigns/prohibitirysigns/vehicles_prohibit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188" y="1098945"/>
            <a:ext cx="6096000" cy="40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152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Horn Prohibited</a:t>
            </a:r>
          </a:p>
        </p:txBody>
      </p:sp>
      <p:pic>
        <p:nvPicPr>
          <p:cNvPr id="7170" name="Picture 2" descr="http://www.chandigarhtrafficpolice.org/trafficsigns/prohibitirysigns/horn_prohibited_sign.situ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3887" y="1402557"/>
            <a:ext cx="6998979" cy="46696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chandigarhtrafficpolice.org/trafficsigns/gif/prohibitirysigns/horn_prohibi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2216945"/>
            <a:ext cx="2912268" cy="291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2617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Cycles Prohibited</a:t>
            </a:r>
          </a:p>
        </p:txBody>
      </p:sp>
      <p:pic>
        <p:nvPicPr>
          <p:cNvPr id="8194" name="Picture 2" descr="http://www.chandigarhtrafficpolice.org/trafficsigns/gif/prohibitirysigns/cycles_prhibited.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9637" y="1950243"/>
            <a:ext cx="2605087" cy="260508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www.chandigarhtrafficpolice.org/trafficsigns/prohibitirysigns/cycle_prohibt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924" y="1219197"/>
            <a:ext cx="6873875" cy="490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253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Pedestrian Prohibited</a:t>
            </a:r>
          </a:p>
        </p:txBody>
      </p:sp>
      <p:pic>
        <p:nvPicPr>
          <p:cNvPr id="9218" name="Picture 2" descr="http://www.chandigarhtrafficpolice.org/trafficsigns/gif/prohibitirysigns/pedestrian_prohibited.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212" y="2478880"/>
            <a:ext cx="2405063" cy="240506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www.chandigarhtrafficpolice.org/trafficsigns/prohibitirysigns/pedestrian_prohibit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387" y="1328738"/>
            <a:ext cx="6926579" cy="432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1102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IN" sz="3200" b="1" dirty="0"/>
              <a:t>Right/left turn prohibited</a:t>
            </a:r>
            <a:endParaRPr lang="en-US" sz="3200" b="1" dirty="0"/>
          </a:p>
        </p:txBody>
      </p:sp>
      <p:pic>
        <p:nvPicPr>
          <p:cNvPr id="10242" name="Picture 2" descr="http://www.chandigarhtrafficpolice.org/trafficsigns/gif/prohibitirysigns/right_turn_prohibited.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178718"/>
            <a:ext cx="2180589" cy="218058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chandigarhtrafficpolice.org/trafficsigns/gif/prohibitirysigns/left_turn_prohibi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482" y="3457572"/>
            <a:ext cx="2221708" cy="222170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www.chandigarhtrafficpolice.org/trafficsigns/prohibitirysigns/lright_turn_prohibited_sign.situ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1713" y="1178718"/>
            <a:ext cx="7599046" cy="4749404"/>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http://www.chandigarhtrafficpolice.org/trafficsigns/prohibitirysigns/left_turn_prohibited_sign.situa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3236" y="1650205"/>
            <a:ext cx="6096000" cy="40290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71476" y="5973916"/>
            <a:ext cx="11615738" cy="646331"/>
          </a:xfrm>
          <a:prstGeom prst="rect">
            <a:avLst/>
          </a:prstGeom>
        </p:spPr>
        <p:txBody>
          <a:bodyPr wrap="square">
            <a:spAutoFit/>
          </a:bodyPr>
          <a:lstStyle/>
          <a:p>
            <a:pPr algn="just"/>
            <a:r>
              <a:rPr lang="en-IN" b="0" i="0" dirty="0">
                <a:solidFill>
                  <a:srgbClr val="000000"/>
                </a:solidFill>
                <a:effectLst/>
                <a:latin typeface="+mj-lt"/>
              </a:rPr>
              <a:t>These signs are used at places where vehicles are not allowed to make a turn to the right or left. The signs are also used at the inter-sections of one-way street to supplement the one-way sign.</a:t>
            </a:r>
            <a:endParaRPr lang="en-IN" dirty="0">
              <a:latin typeface="+mj-lt"/>
            </a:endParaRPr>
          </a:p>
        </p:txBody>
      </p:sp>
    </p:spTree>
    <p:extLst>
      <p:ext uri="{BB962C8B-B14F-4D97-AF65-F5344CB8AC3E}">
        <p14:creationId xmlns:p14="http://schemas.microsoft.com/office/powerpoint/2010/main" val="15447697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Overtaking Prohibited</a:t>
            </a:r>
          </a:p>
        </p:txBody>
      </p:sp>
      <p:pic>
        <p:nvPicPr>
          <p:cNvPr id="11266" name="Picture 2" descr="http://www.chandigarhtrafficpolice.org/trafficsigns/gif/prohibitirysigns/overtaking_prohibited.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761" y="1635917"/>
            <a:ext cx="2450307" cy="24503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91914" y="5796260"/>
            <a:ext cx="8967788" cy="646331"/>
          </a:xfrm>
          <a:prstGeom prst="rect">
            <a:avLst/>
          </a:prstGeom>
        </p:spPr>
        <p:txBody>
          <a:bodyPr wrap="square">
            <a:spAutoFit/>
          </a:bodyPr>
          <a:lstStyle/>
          <a:p>
            <a:r>
              <a:rPr lang="en-IN" b="0" i="0" dirty="0">
                <a:solidFill>
                  <a:srgbClr val="000000"/>
                </a:solidFill>
                <a:effectLst/>
                <a:latin typeface="+mj-lt"/>
              </a:rPr>
              <a:t>This sign is erected at the beginning of such sections of highways where sight distance is restricted and overtaking will be dangerous.</a:t>
            </a:r>
            <a:endParaRPr lang="en-IN" dirty="0">
              <a:latin typeface="+mj-lt"/>
            </a:endParaRPr>
          </a:p>
        </p:txBody>
      </p:sp>
      <p:pic>
        <p:nvPicPr>
          <p:cNvPr id="11268" name="Picture 4" descr="http://www.chandigarhtrafficpolice.org/trafficsigns/prohibitirysigns/overtaking_prohibit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975" y="1033611"/>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787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chandigarhtrafficpolice.org/trafficsigns/gif/prohibitirysigns/all_motor_vehicles_prohibi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 y="147637"/>
            <a:ext cx="2319337" cy="231933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www.chandigarhtrafficpolice.org/trafficsigns/gif/prohibitirysigns/truck_prohibi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3410128"/>
            <a:ext cx="2319337" cy="231933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www.chandigarhtrafficpolice.org/trafficsigns/prohibitirysigns/all_motor_vehicles_prohibi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011" y="717127"/>
            <a:ext cx="7905202" cy="51507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0025" y="2584608"/>
            <a:ext cx="3286126" cy="707886"/>
          </a:xfrm>
          <a:prstGeom prst="rect">
            <a:avLst/>
          </a:prstGeom>
        </p:spPr>
        <p:txBody>
          <a:bodyPr wrap="square">
            <a:spAutoFit/>
          </a:bodyPr>
          <a:lstStyle/>
          <a:p>
            <a:pPr algn="ctr"/>
            <a:r>
              <a:rPr lang="en-IN" sz="2000" b="1" dirty="0"/>
              <a:t>All motor vehicles prohibited</a:t>
            </a:r>
          </a:p>
        </p:txBody>
      </p:sp>
      <p:sp>
        <p:nvSpPr>
          <p:cNvPr id="6" name="TextBox 5"/>
          <p:cNvSpPr txBox="1"/>
          <p:nvPr/>
        </p:nvSpPr>
        <p:spPr>
          <a:xfrm>
            <a:off x="757238" y="5972175"/>
            <a:ext cx="2062161" cy="707886"/>
          </a:xfrm>
          <a:prstGeom prst="rect">
            <a:avLst/>
          </a:prstGeom>
          <a:noFill/>
        </p:spPr>
        <p:txBody>
          <a:bodyPr wrap="square" rtlCol="0">
            <a:spAutoFit/>
          </a:bodyPr>
          <a:lstStyle/>
          <a:p>
            <a:pPr algn="ctr"/>
            <a:r>
              <a:rPr lang="en-US" sz="2000" b="1" dirty="0"/>
              <a:t>Trucks Prohibited</a:t>
            </a:r>
            <a:endParaRPr lang="en-IN" sz="2000" b="1" dirty="0"/>
          </a:p>
        </p:txBody>
      </p:sp>
      <p:pic>
        <p:nvPicPr>
          <p:cNvPr id="12296" name="Picture 8" descr="http://www.chandigarhtrafficpolice.org/trafficsigns/prohibitirysigns/trucks_prohibite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0475" y="787001"/>
            <a:ext cx="7760738" cy="5080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871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endParaRPr lang="en-US" sz="3200" b="1" dirty="0"/>
          </a:p>
        </p:txBody>
      </p:sp>
      <p:pic>
        <p:nvPicPr>
          <p:cNvPr id="13314" name="Picture 2" descr="http://www.chandigarhtrafficpolice.org/trafficsigns/gif/prohibitirysigns/bullock_hand_cart_prohbited.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835942"/>
            <a:ext cx="2736057" cy="27360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412082" y="5940298"/>
            <a:ext cx="9575006" cy="646331"/>
          </a:xfrm>
          <a:prstGeom prst="rect">
            <a:avLst/>
          </a:prstGeom>
        </p:spPr>
        <p:txBody>
          <a:bodyPr wrap="square">
            <a:spAutoFit/>
          </a:bodyPr>
          <a:lstStyle/>
          <a:p>
            <a:pPr algn="just"/>
            <a:r>
              <a:rPr lang="en-IN" b="0" i="0" dirty="0">
                <a:solidFill>
                  <a:srgbClr val="000000"/>
                </a:solidFill>
                <a:effectLst/>
                <a:latin typeface="+mj-lt"/>
              </a:rPr>
              <a:t>This sign is erected on each entry to the road where all types of slow moving vehicles except cycles are to be prohibited.</a:t>
            </a:r>
            <a:endParaRPr lang="en-IN" dirty="0">
              <a:latin typeface="+mj-lt"/>
            </a:endParaRPr>
          </a:p>
        </p:txBody>
      </p:sp>
      <p:pic>
        <p:nvPicPr>
          <p:cNvPr id="13316" name="Picture 4" descr="http://www.chandigarhtrafficpolice.org/trafficsigns/prohibitirysigns/bullock_cart_hand_cart_pro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3532" y="976112"/>
            <a:ext cx="7504522" cy="483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271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handigarhtrafficpolice.org/trafficsigns/gif/prohibitirysigns/no_parking.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5337" y="1735930"/>
            <a:ext cx="2662237" cy="26622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handigarhtrafficpolice.org/trafficsigns/prohibitirysigns/no_park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634832"/>
            <a:ext cx="6902450" cy="46483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1" y="5618164"/>
            <a:ext cx="11277599" cy="923330"/>
          </a:xfrm>
          <a:prstGeom prst="rect">
            <a:avLst/>
          </a:prstGeom>
        </p:spPr>
        <p:txBody>
          <a:bodyPr wrap="square">
            <a:spAutoFit/>
          </a:bodyPr>
          <a:lstStyle/>
          <a:p>
            <a:r>
              <a:rPr lang="en-IN" b="1" dirty="0"/>
              <a:t>NO PARKING: </a:t>
            </a:r>
            <a:r>
              <a:rPr lang="en-IN" dirty="0"/>
              <a:t>This sign is erected where parking is not allowed but vehicles can stop for short duration to allow passengers to get into or get out of the vehicle. The sign should be accompanied by suitable kerb or carriageway markings.</a:t>
            </a:r>
          </a:p>
        </p:txBody>
      </p:sp>
    </p:spTree>
    <p:extLst>
      <p:ext uri="{BB962C8B-B14F-4D97-AF65-F5344CB8AC3E}">
        <p14:creationId xmlns:p14="http://schemas.microsoft.com/office/powerpoint/2010/main" val="2439032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chandigarhtrafficpolice.org/trafficsigns/gif/prohibitirysigns/speed_limi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163" y="2428876"/>
            <a:ext cx="2576512" cy="25765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chandigarhtrafficpolice.org/trafficsigns/prohibitirysigns/speed_limit_sign_situ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337" y="977899"/>
            <a:ext cx="6873876" cy="5155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833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TRAFFIC SIGNS- General Principles </a:t>
            </a:r>
          </a:p>
        </p:txBody>
      </p:sp>
      <p:sp>
        <p:nvSpPr>
          <p:cNvPr id="5" name="Content Placeholder 4"/>
          <p:cNvSpPr>
            <a:spLocks noGrp="1"/>
          </p:cNvSpPr>
          <p:nvPr>
            <p:ph idx="1"/>
          </p:nvPr>
        </p:nvSpPr>
        <p:spPr>
          <a:xfrm>
            <a:off x="609601" y="842963"/>
            <a:ext cx="10972800" cy="5557837"/>
          </a:xfrm>
        </p:spPr>
        <p:txBody>
          <a:bodyPr>
            <a:normAutofit fontScale="92500" lnSpcReduction="10000"/>
          </a:bodyPr>
          <a:lstStyle/>
          <a:p>
            <a:pPr marL="457200" indent="-457200" algn="just">
              <a:buNone/>
            </a:pPr>
            <a:r>
              <a:rPr lang="en-US" sz="3000" dirty="0"/>
              <a:t>6. The traffic signs should be legible and easily understood in time to produce a proper response. This means:</a:t>
            </a:r>
          </a:p>
          <a:p>
            <a:pPr marL="994329" lvl="1" indent="-514350" algn="just">
              <a:buFont typeface="Arial" panose="020B0604020202020204" pitchFamily="34" charset="0"/>
              <a:buChar char="•"/>
            </a:pPr>
            <a:r>
              <a:rPr lang="en-US" sz="2600" dirty="0"/>
              <a:t>High Visibility both during day and night.</a:t>
            </a:r>
          </a:p>
          <a:p>
            <a:pPr marL="994329" lvl="1" indent="-514350" algn="just">
              <a:buFont typeface="Arial" panose="020B0604020202020204" pitchFamily="34" charset="0"/>
              <a:buChar char="•"/>
            </a:pPr>
            <a:r>
              <a:rPr lang="en-US" sz="2600" dirty="0"/>
              <a:t>Lettering or symbols of adequate size for being read from far away by speeding driver without diverting the gaze through to great an angle.</a:t>
            </a:r>
          </a:p>
          <a:p>
            <a:pPr marL="994329" lvl="1" indent="-514350" algn="just">
              <a:buFont typeface="Arial" panose="020B0604020202020204" pitchFamily="34" charset="0"/>
              <a:buChar char="•"/>
            </a:pPr>
            <a:r>
              <a:rPr lang="en-US" sz="2600" dirty="0"/>
              <a:t>Location at conspicuous position to be able to see by drivers without being obscured by vehicles and other objects</a:t>
            </a:r>
          </a:p>
          <a:p>
            <a:pPr marL="994329" lvl="1" indent="-514350" algn="just">
              <a:buFont typeface="Arial" panose="020B0604020202020204" pitchFamily="34" charset="0"/>
              <a:buChar char="•"/>
            </a:pPr>
            <a:r>
              <a:rPr lang="en-US" sz="2600" dirty="0"/>
              <a:t>Simplicity and uniformity in design, position and application.</a:t>
            </a:r>
          </a:p>
          <a:p>
            <a:pPr marL="457200" indent="-457200" algn="just">
              <a:buNone/>
            </a:pPr>
            <a:r>
              <a:rPr lang="en-US" sz="3000" dirty="0"/>
              <a:t>7. It is desirable that there should be two sizes for each type of sign namely a) standard size b) reduced size where conditions do not permit or the safety of road users does not require the erection of standard size.</a:t>
            </a:r>
          </a:p>
        </p:txBody>
      </p:sp>
    </p:spTree>
    <p:extLst>
      <p:ext uri="{BB962C8B-B14F-4D97-AF65-F5344CB8AC3E}">
        <p14:creationId xmlns:p14="http://schemas.microsoft.com/office/powerpoint/2010/main" val="2344795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endParaRPr lang="en-US" sz="3200" b="1" dirty="0"/>
          </a:p>
        </p:txBody>
      </p:sp>
      <p:pic>
        <p:nvPicPr>
          <p:cNvPr id="6" name="Picture 4" descr="http://www.chandigarhtrafficpolice.org/trafficsigns/gif/prohibitirysigns/width_limi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259570"/>
            <a:ext cx="2105024" cy="21050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www.chandigarhtrafficpolice.org/trafficsigns/gif/prohibitirysigns/height_limi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538" y="1321937"/>
            <a:ext cx="2105024" cy="21050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7650" y="3905935"/>
            <a:ext cx="3324225" cy="1477328"/>
          </a:xfrm>
          <a:prstGeom prst="rect">
            <a:avLst/>
          </a:prstGeom>
        </p:spPr>
        <p:txBody>
          <a:bodyPr wrap="square">
            <a:spAutoFit/>
          </a:bodyPr>
          <a:lstStyle/>
          <a:p>
            <a:r>
              <a:rPr lang="en-IN" dirty="0"/>
              <a:t>WIDTH LIMIT: This sign is used where entry of vehicles exceeding a particular width is prohibited.</a:t>
            </a:r>
          </a:p>
        </p:txBody>
      </p:sp>
      <p:sp>
        <p:nvSpPr>
          <p:cNvPr id="8" name="Rectangle 7"/>
          <p:cNvSpPr/>
          <p:nvPr/>
        </p:nvSpPr>
        <p:spPr>
          <a:xfrm>
            <a:off x="4105277" y="3905934"/>
            <a:ext cx="3910012" cy="1477328"/>
          </a:xfrm>
          <a:prstGeom prst="rect">
            <a:avLst/>
          </a:prstGeom>
        </p:spPr>
        <p:txBody>
          <a:bodyPr wrap="square">
            <a:spAutoFit/>
          </a:bodyPr>
          <a:lstStyle/>
          <a:p>
            <a:r>
              <a:rPr lang="en-IN" dirty="0"/>
              <a:t>HEIGHT LIMIT: This sign is erected in advance of an overhead structure where entry is prohibited for vehicles whose height exceeds a certain limit.</a:t>
            </a:r>
          </a:p>
        </p:txBody>
      </p:sp>
      <p:pic>
        <p:nvPicPr>
          <p:cNvPr id="10" name="Picture 2" descr="http://www.chandigarhtrafficpolice.org/trafficsigns/gif/prohibitirysigns/length_limi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3508" y="1327211"/>
            <a:ext cx="2037383" cy="20373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381518" y="3905934"/>
            <a:ext cx="3281362" cy="1477328"/>
          </a:xfrm>
          <a:prstGeom prst="rect">
            <a:avLst/>
          </a:prstGeom>
        </p:spPr>
        <p:txBody>
          <a:bodyPr wrap="square">
            <a:spAutoFit/>
          </a:bodyPr>
          <a:lstStyle/>
          <a:p>
            <a:r>
              <a:rPr lang="en-IN" dirty="0"/>
              <a:t>LENGTH LIMIT: This sign is used where entry of vehicles exceeding a particular length is prohibited.</a:t>
            </a:r>
          </a:p>
        </p:txBody>
      </p:sp>
    </p:spTree>
    <p:extLst>
      <p:ext uri="{BB962C8B-B14F-4D97-AF65-F5344CB8AC3E}">
        <p14:creationId xmlns:p14="http://schemas.microsoft.com/office/powerpoint/2010/main" val="411185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chandigarhtrafficpolice.org/trafficsigns/gif/prohibitirysigns/load_limi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2963" y="80960"/>
            <a:ext cx="1847850" cy="1847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1926" y="1928810"/>
            <a:ext cx="4095750" cy="1477328"/>
          </a:xfrm>
          <a:prstGeom prst="rect">
            <a:avLst/>
          </a:prstGeom>
        </p:spPr>
        <p:txBody>
          <a:bodyPr wrap="square">
            <a:spAutoFit/>
          </a:bodyPr>
          <a:lstStyle/>
          <a:p>
            <a:r>
              <a:rPr lang="en-IN" dirty="0"/>
              <a:t>LOAD LIMIT: This sign is used where entry of vehicles is prohibited for vehicles whose laden weight exceeds a certain limits.</a:t>
            </a:r>
          </a:p>
        </p:txBody>
      </p:sp>
      <p:pic>
        <p:nvPicPr>
          <p:cNvPr id="6148" name="Picture 4" descr="http://www.chandigarhtrafficpolice.org/trafficsigns/gif/prohibitirysigns/axle_load_limi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3" y="3396331"/>
            <a:ext cx="1862137" cy="186213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handigarhtrafficpolice.org/trafficsigns/prohibitirysigns/axle_load_limi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7676" y="1004885"/>
            <a:ext cx="7710486" cy="45540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61925" y="5524798"/>
            <a:ext cx="4095751" cy="1200329"/>
          </a:xfrm>
          <a:prstGeom prst="rect">
            <a:avLst/>
          </a:prstGeom>
        </p:spPr>
        <p:txBody>
          <a:bodyPr wrap="square">
            <a:spAutoFit/>
          </a:bodyPr>
          <a:lstStyle/>
          <a:p>
            <a:r>
              <a:rPr lang="en-IN" dirty="0"/>
              <a:t>AXLE LOAD LIMIT: This sign is used where entry of vehicles is prohibited for vehicles whose axle load exceeds a certain limits.</a:t>
            </a:r>
          </a:p>
        </p:txBody>
      </p:sp>
    </p:spTree>
    <p:extLst>
      <p:ext uri="{BB962C8B-B14F-4D97-AF65-F5344CB8AC3E}">
        <p14:creationId xmlns:p14="http://schemas.microsoft.com/office/powerpoint/2010/main" val="1612908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endParaRPr lang="en-US" sz="3200" b="1" dirty="0"/>
          </a:p>
        </p:txBody>
      </p:sp>
      <p:sp>
        <p:nvSpPr>
          <p:cNvPr id="5" name="Content Placeholder 4"/>
          <p:cNvSpPr>
            <a:spLocks noGrp="1"/>
          </p:cNvSpPr>
          <p:nvPr>
            <p:ph idx="1"/>
          </p:nvPr>
        </p:nvSpPr>
        <p:spPr>
          <a:xfrm>
            <a:off x="609601" y="842963"/>
            <a:ext cx="10972800" cy="5557837"/>
          </a:xfrm>
        </p:spPr>
        <p:txBody>
          <a:bodyPr>
            <a:normAutofit/>
          </a:bodyPr>
          <a:lstStyle/>
          <a:p>
            <a:pPr marL="0" indent="0" algn="ctr">
              <a:buNone/>
            </a:pPr>
            <a:endParaRPr lang="en-US" sz="4400" b="1" dirty="0"/>
          </a:p>
          <a:p>
            <a:pPr marL="0" indent="0" algn="ctr">
              <a:buNone/>
            </a:pPr>
            <a:endParaRPr lang="en-US" sz="4400" b="1" dirty="0"/>
          </a:p>
          <a:p>
            <a:pPr marL="0" indent="0" algn="ctr">
              <a:buNone/>
            </a:pPr>
            <a:r>
              <a:rPr lang="en-US" sz="4400" b="1" dirty="0"/>
              <a:t>Similarly Learn the rest of the Signs and Road Markings </a:t>
            </a:r>
          </a:p>
        </p:txBody>
      </p:sp>
    </p:spTree>
    <p:extLst>
      <p:ext uri="{BB962C8B-B14F-4D97-AF65-F5344CB8AC3E}">
        <p14:creationId xmlns:p14="http://schemas.microsoft.com/office/powerpoint/2010/main" val="14111066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CONFLICT POINTS</a:t>
            </a:r>
          </a:p>
        </p:txBody>
      </p:sp>
      <p:sp>
        <p:nvSpPr>
          <p:cNvPr id="5" name="Content Placeholder 4"/>
          <p:cNvSpPr>
            <a:spLocks noGrp="1"/>
          </p:cNvSpPr>
          <p:nvPr>
            <p:ph idx="1"/>
          </p:nvPr>
        </p:nvSpPr>
        <p:spPr>
          <a:xfrm>
            <a:off x="609601" y="842963"/>
            <a:ext cx="10972800" cy="5557837"/>
          </a:xfrm>
        </p:spPr>
        <p:txBody>
          <a:bodyPr>
            <a:normAutofit/>
          </a:bodyPr>
          <a:lstStyle/>
          <a:p>
            <a:r>
              <a:rPr lang="en-US" sz="3000" dirty="0"/>
              <a:t>Conflicts usually arises at intersections, especially at uncontrolled intersections</a:t>
            </a:r>
          </a:p>
          <a:p>
            <a:r>
              <a:rPr lang="en-US" sz="3000" dirty="0"/>
              <a:t>When two </a:t>
            </a:r>
          </a:p>
          <a:p>
            <a:pPr marL="0" indent="0">
              <a:buNone/>
            </a:pPr>
            <a:r>
              <a:rPr lang="en-US" sz="3000" dirty="0"/>
              <a:t>The different types of conflicts at uncontrolled intersections are:</a:t>
            </a:r>
          </a:p>
          <a:p>
            <a:pPr marL="514350" indent="-514350">
              <a:buFont typeface="+mj-lt"/>
              <a:buAutoNum type="arabicPeriod"/>
            </a:pPr>
            <a:r>
              <a:rPr lang="en-US" sz="3000" dirty="0"/>
              <a:t>Crossing Conflicts</a:t>
            </a:r>
          </a:p>
          <a:p>
            <a:pPr marL="514350" indent="-514350">
              <a:buFont typeface="+mj-lt"/>
              <a:buAutoNum type="arabicPeriod"/>
            </a:pPr>
            <a:r>
              <a:rPr lang="en-US" sz="3000" dirty="0"/>
              <a:t>Merging Conflicts </a:t>
            </a:r>
          </a:p>
          <a:p>
            <a:pPr marL="514350" indent="-514350">
              <a:buFont typeface="+mj-lt"/>
              <a:buAutoNum type="arabicPeriod"/>
            </a:pPr>
            <a:r>
              <a:rPr lang="en-US" sz="3000" dirty="0"/>
              <a:t>Diverging Conflicts</a:t>
            </a:r>
          </a:p>
        </p:txBody>
      </p:sp>
    </p:spTree>
    <p:extLst>
      <p:ext uri="{BB962C8B-B14F-4D97-AF65-F5344CB8AC3E}">
        <p14:creationId xmlns:p14="http://schemas.microsoft.com/office/powerpoint/2010/main" val="1015664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CONFLICT POINTS</a:t>
            </a:r>
          </a:p>
        </p:txBody>
      </p:sp>
      <p:sp>
        <p:nvSpPr>
          <p:cNvPr id="5" name="Content Placeholder 4"/>
          <p:cNvSpPr>
            <a:spLocks noGrp="1"/>
          </p:cNvSpPr>
          <p:nvPr>
            <p:ph idx="1"/>
          </p:nvPr>
        </p:nvSpPr>
        <p:spPr>
          <a:xfrm>
            <a:off x="609601" y="842963"/>
            <a:ext cx="10972800" cy="5557837"/>
          </a:xfrm>
        </p:spPr>
        <p:txBody>
          <a:bodyPr>
            <a:normAutofit/>
          </a:bodyPr>
          <a:lstStyle/>
          <a:p>
            <a:pPr algn="just"/>
            <a:r>
              <a:rPr lang="en-US" sz="3000" dirty="0"/>
              <a:t>Crossing conflict is a major conflict and occurs at intersection – at grade. Unless one vehicle senses an error and stops or slows down a major conflict is unavoidable.</a:t>
            </a:r>
          </a:p>
          <a:p>
            <a:pPr marL="0" indent="0" algn="just">
              <a:buNone/>
            </a:pPr>
            <a:endParaRPr lang="en-US" sz="3000" dirty="0"/>
          </a:p>
          <a:p>
            <a:pPr algn="just"/>
            <a:r>
              <a:rPr lang="en-US" sz="3000" dirty="0"/>
              <a:t>Merging and diverging conflicts are minor conflicts as the merging or diverging angles and speeds of the pair of vehicles are relatively low. </a:t>
            </a:r>
          </a:p>
        </p:txBody>
      </p:sp>
    </p:spTree>
    <p:extLst>
      <p:ext uri="{BB962C8B-B14F-4D97-AF65-F5344CB8AC3E}">
        <p14:creationId xmlns:p14="http://schemas.microsoft.com/office/powerpoint/2010/main" val="7500259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1375" y="513789"/>
            <a:ext cx="5434013" cy="5508114"/>
          </a:xfrm>
        </p:spPr>
      </p:pic>
    </p:spTree>
    <p:extLst>
      <p:ext uri="{BB962C8B-B14F-4D97-AF65-F5344CB8AC3E}">
        <p14:creationId xmlns:p14="http://schemas.microsoft.com/office/powerpoint/2010/main" val="48890360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2800" b="1" dirty="0"/>
              <a:t>Conflict points in an intersection having two way traffic</a:t>
            </a:r>
          </a:p>
        </p:txBody>
      </p:sp>
      <p:pic>
        <p:nvPicPr>
          <p:cNvPr id="17" name="Content Placeholder 1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88542" y="971550"/>
            <a:ext cx="7215467" cy="5357629"/>
          </a:xfrm>
        </p:spPr>
      </p:pic>
      <p:sp>
        <p:nvSpPr>
          <p:cNvPr id="18" name="TextBox 17"/>
          <p:cNvSpPr txBox="1"/>
          <p:nvPr/>
        </p:nvSpPr>
        <p:spPr>
          <a:xfrm>
            <a:off x="2388394" y="6457766"/>
            <a:ext cx="7415212" cy="369332"/>
          </a:xfrm>
          <a:prstGeom prst="rect">
            <a:avLst/>
          </a:prstGeom>
          <a:noFill/>
        </p:spPr>
        <p:txBody>
          <a:bodyPr wrap="square" rtlCol="0">
            <a:spAutoFit/>
          </a:bodyPr>
          <a:lstStyle/>
          <a:p>
            <a:r>
              <a:rPr lang="en-US" dirty="0"/>
              <a:t>Source: Highway Engineering by Khanna &amp; Justo. </a:t>
            </a:r>
            <a:endParaRPr lang="en-IN" dirty="0"/>
          </a:p>
        </p:txBody>
      </p:sp>
      <p:sp>
        <p:nvSpPr>
          <p:cNvPr id="19" name="Rectangle 18"/>
          <p:cNvSpPr/>
          <p:nvPr/>
        </p:nvSpPr>
        <p:spPr>
          <a:xfrm>
            <a:off x="204786" y="2081509"/>
            <a:ext cx="4352927" cy="1154162"/>
          </a:xfrm>
          <a:prstGeom prst="rect">
            <a:avLst/>
          </a:prstGeom>
        </p:spPr>
        <p:txBody>
          <a:bodyPr wrap="square">
            <a:spAutoFit/>
          </a:bodyPr>
          <a:lstStyle/>
          <a:p>
            <a:r>
              <a:rPr lang="en-US" sz="2300" dirty="0"/>
              <a:t>Major Conflicts: 16(crossing)</a:t>
            </a:r>
          </a:p>
          <a:p>
            <a:r>
              <a:rPr lang="en-US" sz="2300" dirty="0"/>
              <a:t>Minor Conflicts: 8(merging)</a:t>
            </a:r>
          </a:p>
          <a:p>
            <a:r>
              <a:rPr lang="en-US" sz="2300" dirty="0"/>
              <a:t>Total: 24 conflicts. </a:t>
            </a:r>
          </a:p>
        </p:txBody>
      </p:sp>
    </p:spTree>
    <p:extLst>
      <p:ext uri="{BB962C8B-B14F-4D97-AF65-F5344CB8AC3E}">
        <p14:creationId xmlns:p14="http://schemas.microsoft.com/office/powerpoint/2010/main" val="511260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Conflict Points</a:t>
            </a:r>
          </a:p>
        </p:txBody>
      </p:sp>
      <p:sp>
        <p:nvSpPr>
          <p:cNvPr id="5" name="Content Placeholder 4"/>
          <p:cNvSpPr>
            <a:spLocks noGrp="1"/>
          </p:cNvSpPr>
          <p:nvPr>
            <p:ph idx="1"/>
          </p:nvPr>
        </p:nvSpPr>
        <p:spPr>
          <a:xfrm>
            <a:off x="609601" y="842963"/>
            <a:ext cx="11134724" cy="5557837"/>
          </a:xfrm>
        </p:spPr>
        <p:txBody>
          <a:bodyPr>
            <a:normAutofit/>
          </a:bodyPr>
          <a:lstStyle/>
          <a:p>
            <a:r>
              <a:rPr lang="en-US" sz="2600" dirty="0"/>
              <a:t>If one of the two cross roads in the above case discussed is declared a one way. What would be the decrease in conflict points?</a:t>
            </a:r>
          </a:p>
          <a:p>
            <a:r>
              <a:rPr lang="en-US" sz="2600" dirty="0"/>
              <a:t>Major Conflicts: 7(crossing)</a:t>
            </a:r>
          </a:p>
          <a:p>
            <a:r>
              <a:rPr lang="en-US" sz="2600" dirty="0"/>
              <a:t>Minor Conflicts: 4(merging)</a:t>
            </a:r>
          </a:p>
          <a:p>
            <a:r>
              <a:rPr lang="en-US" sz="2600" dirty="0"/>
              <a:t>Total: 11 conflicts. </a:t>
            </a:r>
          </a:p>
          <a:p>
            <a:endParaRPr lang="en-US" sz="2600" dirty="0"/>
          </a:p>
          <a:p>
            <a:endParaRPr lang="en-US" sz="2600"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773" r="5447"/>
          <a:stretch/>
        </p:blipFill>
        <p:spPr>
          <a:xfrm>
            <a:off x="5657851" y="1741133"/>
            <a:ext cx="6257926" cy="4945417"/>
          </a:xfrm>
          <a:prstGeom prst="rect">
            <a:avLst/>
          </a:prstGeom>
        </p:spPr>
      </p:pic>
    </p:spTree>
    <p:extLst>
      <p:ext uri="{BB962C8B-B14F-4D97-AF65-F5344CB8AC3E}">
        <p14:creationId xmlns:p14="http://schemas.microsoft.com/office/powerpoint/2010/main" val="1006367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Conflict Points</a:t>
            </a:r>
          </a:p>
        </p:txBody>
      </p:sp>
      <p:sp>
        <p:nvSpPr>
          <p:cNvPr id="5" name="Content Placeholder 4"/>
          <p:cNvSpPr>
            <a:spLocks noGrp="1"/>
          </p:cNvSpPr>
          <p:nvPr>
            <p:ph idx="1"/>
          </p:nvPr>
        </p:nvSpPr>
        <p:spPr>
          <a:xfrm>
            <a:off x="609601" y="842963"/>
            <a:ext cx="10972800" cy="5557837"/>
          </a:xfrm>
        </p:spPr>
        <p:txBody>
          <a:bodyPr>
            <a:normAutofit/>
          </a:bodyPr>
          <a:lstStyle/>
          <a:p>
            <a:pPr marL="0" indent="0">
              <a:buNone/>
            </a:pPr>
            <a:r>
              <a:rPr lang="en-US" sz="3000" dirty="0"/>
              <a:t>Assume if both the two lane cross roads are declared as a one way. What would be the total conflict points?</a:t>
            </a:r>
          </a:p>
          <a:p>
            <a:r>
              <a:rPr lang="en-US" sz="2400" dirty="0"/>
              <a:t>Major Conflicts: 4(crossing)</a:t>
            </a:r>
          </a:p>
          <a:p>
            <a:r>
              <a:rPr lang="en-US" sz="2400" dirty="0"/>
              <a:t>Minor Conflicts: 2(merging)</a:t>
            </a:r>
          </a:p>
          <a:p>
            <a:r>
              <a:rPr lang="en-US" sz="2400" dirty="0"/>
              <a:t>Total: 6 conflicts. </a:t>
            </a:r>
          </a:p>
          <a:p>
            <a:endParaRPr lang="en-US" sz="3000"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6301"/>
          <a:stretch/>
        </p:blipFill>
        <p:spPr>
          <a:xfrm>
            <a:off x="5514975" y="1902592"/>
            <a:ext cx="6486524" cy="4841108"/>
          </a:xfrm>
          <a:prstGeom prst="rect">
            <a:avLst/>
          </a:prstGeom>
        </p:spPr>
      </p:pic>
    </p:spTree>
    <p:extLst>
      <p:ext uri="{BB962C8B-B14F-4D97-AF65-F5344CB8AC3E}">
        <p14:creationId xmlns:p14="http://schemas.microsoft.com/office/powerpoint/2010/main" val="461255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600075"/>
            <a:ext cx="10972800" cy="5526092"/>
          </a:xfrm>
        </p:spPr>
        <p:txBody>
          <a:bodyPr>
            <a:normAutofit/>
          </a:bodyPr>
          <a:lstStyle/>
          <a:p>
            <a:pPr marL="0" indent="0" algn="ctr">
              <a:buNone/>
            </a:pPr>
            <a:r>
              <a:rPr lang="en-US" sz="2600" b="1" dirty="0"/>
              <a:t>Reduction in Potential Conflict Points on cross roads of different lane widths due to imposing one-way regulation</a:t>
            </a:r>
          </a:p>
          <a:p>
            <a:pPr marL="0" indent="0" algn="ctr">
              <a:buNone/>
            </a:pPr>
            <a:endParaRPr lang="en-IN" sz="2600" b="1" dirty="0"/>
          </a:p>
        </p:txBody>
      </p:sp>
      <p:graphicFrame>
        <p:nvGraphicFramePr>
          <p:cNvPr id="4" name="Table 3"/>
          <p:cNvGraphicFramePr>
            <a:graphicFrameLocks noGrp="1"/>
          </p:cNvGraphicFramePr>
          <p:nvPr>
            <p:extLst>
              <p:ext uri="{D42A27DB-BD31-4B8C-83A1-F6EECF244321}">
                <p14:modId xmlns:p14="http://schemas.microsoft.com/office/powerpoint/2010/main" val="3048264270"/>
              </p:ext>
            </p:extLst>
          </p:nvPr>
        </p:nvGraphicFramePr>
        <p:xfrm>
          <a:off x="740230" y="2162704"/>
          <a:ext cx="10624455" cy="2432304"/>
        </p:xfrm>
        <a:graphic>
          <a:graphicData uri="http://schemas.openxmlformats.org/drawingml/2006/table">
            <a:tbl>
              <a:tblPr firstRow="1" bandRow="1">
                <a:tableStyleId>{5C22544A-7EE6-4342-B048-85BDC9FD1C3A}</a:tableStyleId>
              </a:tblPr>
              <a:tblGrid>
                <a:gridCol w="1248227">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481943">
                  <a:extLst>
                    <a:ext uri="{9D8B030D-6E8A-4147-A177-3AD203B41FA5}">
                      <a16:colId xmlns:a16="http://schemas.microsoft.com/office/drawing/2014/main" val="20002"/>
                    </a:ext>
                  </a:extLst>
                </a:gridCol>
                <a:gridCol w="3120571">
                  <a:extLst>
                    <a:ext uri="{9D8B030D-6E8A-4147-A177-3AD203B41FA5}">
                      <a16:colId xmlns:a16="http://schemas.microsoft.com/office/drawing/2014/main" val="20003"/>
                    </a:ext>
                  </a:extLst>
                </a:gridCol>
                <a:gridCol w="2554514">
                  <a:extLst>
                    <a:ext uri="{9D8B030D-6E8A-4147-A177-3AD203B41FA5}">
                      <a16:colId xmlns:a16="http://schemas.microsoft.com/office/drawing/2014/main" val="20004"/>
                    </a:ext>
                  </a:extLst>
                </a:gridCol>
              </a:tblGrid>
              <a:tr h="370840">
                <a:tc gridSpan="2">
                  <a:txBody>
                    <a:bodyPr/>
                    <a:lstStyle/>
                    <a:p>
                      <a:pPr algn="ctr"/>
                      <a:r>
                        <a:rPr lang="en-US" b="0" dirty="0">
                          <a:solidFill>
                            <a:schemeClr val="tx1"/>
                          </a:solidFill>
                        </a:rPr>
                        <a:t>No of Lanes</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en-US" b="0" dirty="0">
                          <a:solidFill>
                            <a:schemeClr val="tx1"/>
                          </a:solidFill>
                        </a:rPr>
                        <a:t>No of Potential Conflict Points</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b="0" dirty="0">
                          <a:solidFill>
                            <a:schemeClr val="tx1"/>
                          </a:solidFill>
                        </a:rPr>
                        <a:t>Road A</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Road B</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Both Roads</a:t>
                      </a:r>
                    </a:p>
                    <a:p>
                      <a:pPr algn="ctr"/>
                      <a:r>
                        <a:rPr lang="en-US" b="0" dirty="0">
                          <a:solidFill>
                            <a:schemeClr val="tx1"/>
                          </a:solidFill>
                        </a:rPr>
                        <a:t>Two-Way</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A – One Way</a:t>
                      </a:r>
                    </a:p>
                    <a:p>
                      <a:pPr algn="ctr"/>
                      <a:r>
                        <a:rPr lang="en-US" b="0" dirty="0">
                          <a:solidFill>
                            <a:schemeClr val="tx1"/>
                          </a:solidFill>
                        </a:rPr>
                        <a:t>B – Two Way</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Both Roads </a:t>
                      </a:r>
                    </a:p>
                    <a:p>
                      <a:pPr algn="ctr"/>
                      <a:r>
                        <a:rPr lang="en-US" b="0" dirty="0">
                          <a:solidFill>
                            <a:schemeClr val="tx1"/>
                          </a:solidFill>
                        </a:rPr>
                        <a:t>One Way</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b="0" dirty="0">
                          <a:solidFill>
                            <a:schemeClr val="tx1"/>
                          </a:solidFill>
                        </a:rPr>
                        <a:t>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32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17</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b="0" dirty="0">
                          <a:solidFill>
                            <a:schemeClr val="tx1"/>
                          </a:solidFill>
                        </a:rPr>
                        <a:t>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44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25</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18</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8770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TRAFFIC SIGNS - Requirements</a:t>
            </a:r>
          </a:p>
        </p:txBody>
      </p:sp>
      <p:sp>
        <p:nvSpPr>
          <p:cNvPr id="5" name="Content Placeholder 4"/>
          <p:cNvSpPr>
            <a:spLocks noGrp="1"/>
          </p:cNvSpPr>
          <p:nvPr>
            <p:ph idx="1"/>
          </p:nvPr>
        </p:nvSpPr>
        <p:spPr>
          <a:xfrm>
            <a:off x="609601" y="842963"/>
            <a:ext cx="10972800" cy="5557837"/>
          </a:xfrm>
        </p:spPr>
        <p:txBody>
          <a:bodyPr>
            <a:normAutofit/>
          </a:bodyPr>
          <a:lstStyle/>
          <a:p>
            <a:pPr algn="just"/>
            <a:r>
              <a:rPr lang="en-IN" sz="3200" dirty="0"/>
              <a:t>It is important that these principles be given primary consideration in the selection and application of each road sign. To be effective, a road sign should meet five basic requirements:</a:t>
            </a:r>
          </a:p>
          <a:p>
            <a:pPr algn="just"/>
            <a:r>
              <a:rPr lang="en-IN" sz="3200" dirty="0"/>
              <a:t>a) </a:t>
            </a:r>
            <a:r>
              <a:rPr lang="en-IN" sz="3200" dirty="0" err="1"/>
              <a:t>Fulfill</a:t>
            </a:r>
            <a:r>
              <a:rPr lang="en-IN" sz="3200" dirty="0"/>
              <a:t> a need;</a:t>
            </a:r>
          </a:p>
          <a:p>
            <a:pPr algn="just"/>
            <a:r>
              <a:rPr lang="en-IN" sz="3200" dirty="0"/>
              <a:t>b) Command attention;</a:t>
            </a:r>
          </a:p>
          <a:p>
            <a:pPr algn="just"/>
            <a:r>
              <a:rPr lang="en-IN" sz="3200" dirty="0"/>
              <a:t>c) Convey a clear and simple meaning;</a:t>
            </a:r>
          </a:p>
          <a:p>
            <a:pPr algn="just"/>
            <a:r>
              <a:rPr lang="en-IN" sz="3200" dirty="0"/>
              <a:t>d) Command respect from road users; and</a:t>
            </a:r>
          </a:p>
          <a:p>
            <a:pPr algn="just"/>
            <a:r>
              <a:rPr lang="en-IN" sz="3200" dirty="0"/>
              <a:t>e) Give adequate time for response.</a:t>
            </a:r>
            <a:endParaRPr lang="en-US" sz="3000" dirty="0"/>
          </a:p>
        </p:txBody>
      </p:sp>
    </p:spTree>
    <p:extLst>
      <p:ext uri="{BB962C8B-B14F-4D97-AF65-F5344CB8AC3E}">
        <p14:creationId xmlns:p14="http://schemas.microsoft.com/office/powerpoint/2010/main" val="4034999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Conflict points</a:t>
            </a:r>
          </a:p>
        </p:txBody>
      </p:sp>
      <p:sp>
        <p:nvSpPr>
          <p:cNvPr id="5" name="Content Placeholder 4"/>
          <p:cNvSpPr>
            <a:spLocks noGrp="1"/>
          </p:cNvSpPr>
          <p:nvPr>
            <p:ph idx="1"/>
          </p:nvPr>
        </p:nvSpPr>
        <p:spPr>
          <a:xfrm>
            <a:off x="609601" y="842963"/>
            <a:ext cx="10972800" cy="5557837"/>
          </a:xfrm>
        </p:spPr>
        <p:txBody>
          <a:bodyPr>
            <a:normAutofit/>
          </a:bodyPr>
          <a:lstStyle/>
          <a:p>
            <a:pPr algn="just"/>
            <a:r>
              <a:rPr lang="en-US" sz="3000" dirty="0"/>
              <a:t>You have determined conflict points for the vehicles only.</a:t>
            </a:r>
          </a:p>
          <a:p>
            <a:pPr algn="just"/>
            <a:r>
              <a:rPr lang="en-US" sz="3000" dirty="0"/>
              <a:t>Now take pedestrians on the road and determine the conflict points for all the three cases discussed above (home work). </a:t>
            </a:r>
          </a:p>
          <a:p>
            <a:pPr algn="just"/>
            <a:r>
              <a:rPr lang="en-US" sz="3000" dirty="0"/>
              <a:t>From this understanding of the conflict points you have an idea how much a one way road is able to reduce accidents apart form the fact that it reduces the traffic congestion and increases the average speeds. </a:t>
            </a:r>
          </a:p>
        </p:txBody>
      </p:sp>
    </p:spTree>
    <p:extLst>
      <p:ext uri="{BB962C8B-B14F-4D97-AF65-F5344CB8AC3E}">
        <p14:creationId xmlns:p14="http://schemas.microsoft.com/office/powerpoint/2010/main" val="4048916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One Way Streets</a:t>
            </a:r>
          </a:p>
        </p:txBody>
      </p:sp>
      <p:sp>
        <p:nvSpPr>
          <p:cNvPr id="5" name="Content Placeholder 4"/>
          <p:cNvSpPr>
            <a:spLocks noGrp="1"/>
          </p:cNvSpPr>
          <p:nvPr>
            <p:ph idx="1"/>
          </p:nvPr>
        </p:nvSpPr>
        <p:spPr>
          <a:xfrm>
            <a:off x="500063" y="842963"/>
            <a:ext cx="11082338" cy="5557837"/>
          </a:xfrm>
        </p:spPr>
        <p:txBody>
          <a:bodyPr>
            <a:normAutofit/>
          </a:bodyPr>
          <a:lstStyle/>
          <a:p>
            <a:pPr algn="just"/>
            <a:r>
              <a:rPr lang="en-US" sz="2600" dirty="0"/>
              <a:t>In congested streets one of the method to reduce severe vehicle accidents and to ensure smooth vehicle movement is by regulating traffic along </a:t>
            </a:r>
            <a:r>
              <a:rPr lang="en-US" sz="2600" b="1" dirty="0"/>
              <a:t>one-way </a:t>
            </a:r>
            <a:r>
              <a:rPr lang="en-US" sz="2600" dirty="0"/>
              <a:t>streets. </a:t>
            </a:r>
          </a:p>
          <a:p>
            <a:pPr algn="just"/>
            <a:r>
              <a:rPr lang="en-US" sz="2600" dirty="0"/>
              <a:t>It means that the traffic is allowed to move in only one specified  direction.</a:t>
            </a:r>
          </a:p>
          <a:p>
            <a:pPr algn="just"/>
            <a:r>
              <a:rPr lang="en-US" sz="2600" dirty="0"/>
              <a:t>But these regulations are possible only if there is a network of roads connecting two bigger roads or</a:t>
            </a:r>
          </a:p>
          <a:p>
            <a:pPr algn="just"/>
            <a:r>
              <a:rPr lang="en-US" sz="2600" dirty="0"/>
              <a:t>The additional distance traversed by some vehicles is not excessive.</a:t>
            </a:r>
          </a:p>
          <a:p>
            <a:pPr algn="just"/>
            <a:r>
              <a:rPr lang="en-US" sz="2600" dirty="0"/>
              <a:t>As a general guideline the IRC suggests due to one way street the additional distance traversed should not exceed 30% of the original distance. </a:t>
            </a:r>
          </a:p>
          <a:p>
            <a:pPr algn="just"/>
            <a:endParaRPr lang="en-US" sz="2600" dirty="0"/>
          </a:p>
        </p:txBody>
      </p:sp>
    </p:spTree>
    <p:extLst>
      <p:ext uri="{BB962C8B-B14F-4D97-AF65-F5344CB8AC3E}">
        <p14:creationId xmlns:p14="http://schemas.microsoft.com/office/powerpoint/2010/main" val="1111589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One Way Streets</a:t>
            </a:r>
          </a:p>
        </p:txBody>
      </p:sp>
      <p:sp>
        <p:nvSpPr>
          <p:cNvPr id="5" name="Content Placeholder 4"/>
          <p:cNvSpPr>
            <a:spLocks noGrp="1"/>
          </p:cNvSpPr>
          <p:nvPr>
            <p:ph idx="1"/>
          </p:nvPr>
        </p:nvSpPr>
        <p:spPr>
          <a:xfrm>
            <a:off x="500063" y="842963"/>
            <a:ext cx="11082338" cy="5557837"/>
          </a:xfrm>
        </p:spPr>
        <p:txBody>
          <a:bodyPr>
            <a:normAutofit/>
          </a:bodyPr>
          <a:lstStyle/>
          <a:p>
            <a:pPr algn="just"/>
            <a:r>
              <a:rPr lang="en-US" sz="2600" dirty="0"/>
              <a:t>Installation of appropriate traffic signs and lane markings are essential before the introduction of one way system.</a:t>
            </a:r>
          </a:p>
          <a:p>
            <a:pPr marL="0" indent="0" algn="just">
              <a:buNone/>
            </a:pPr>
            <a:endParaRPr lang="en-US" sz="2600" dirty="0"/>
          </a:p>
          <a:p>
            <a:pPr algn="just"/>
            <a:r>
              <a:rPr lang="en-US" sz="2600" dirty="0"/>
              <a:t>Regulatory signs like ‘no entry’, ‘one-way’, ‘no right turn’, ‘no left turn’, should be erected at all strategic locations especially near the approach and ends of the one way street and meeting points of the cross roads.</a:t>
            </a:r>
          </a:p>
          <a:p>
            <a:pPr marL="0" indent="0" algn="just">
              <a:buNone/>
            </a:pPr>
            <a:endParaRPr lang="en-US" sz="2600" dirty="0"/>
          </a:p>
          <a:p>
            <a:pPr algn="just"/>
            <a:r>
              <a:rPr lang="en-US" sz="2600" dirty="0"/>
              <a:t>In order to scientifically plan and introduce a one way street the whole road network of that area/city needs to be thoroughly studied by performing comprehensive traffic studies in the city or else it would lead to some other problems else where. </a:t>
            </a:r>
          </a:p>
          <a:p>
            <a:pPr algn="just"/>
            <a:endParaRPr lang="en-US" sz="2600" dirty="0"/>
          </a:p>
        </p:txBody>
      </p:sp>
    </p:spTree>
    <p:extLst>
      <p:ext uri="{BB962C8B-B14F-4D97-AF65-F5344CB8AC3E}">
        <p14:creationId xmlns:p14="http://schemas.microsoft.com/office/powerpoint/2010/main" val="1028765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One way streets</a:t>
            </a:r>
          </a:p>
        </p:txBody>
      </p:sp>
      <p:sp>
        <p:nvSpPr>
          <p:cNvPr id="5" name="Content Placeholder 4"/>
          <p:cNvSpPr>
            <a:spLocks noGrp="1"/>
          </p:cNvSpPr>
          <p:nvPr>
            <p:ph idx="1"/>
          </p:nvPr>
        </p:nvSpPr>
        <p:spPr>
          <a:xfrm>
            <a:off x="609601" y="842963"/>
            <a:ext cx="10972800" cy="5557837"/>
          </a:xfrm>
        </p:spPr>
        <p:txBody>
          <a:bodyPr>
            <a:normAutofit/>
          </a:bodyPr>
          <a:lstStyle/>
          <a:p>
            <a:pPr marL="0" indent="0">
              <a:buNone/>
            </a:pPr>
            <a:r>
              <a:rPr lang="en-US" sz="3000" dirty="0"/>
              <a:t>Advantages:</a:t>
            </a:r>
          </a:p>
          <a:p>
            <a:pPr marL="514350" indent="-514350">
              <a:buAutoNum type="arabicPeriod"/>
            </a:pPr>
            <a:r>
              <a:rPr lang="en-US" sz="3000" dirty="0"/>
              <a:t>Increase in average travel speeds</a:t>
            </a:r>
          </a:p>
          <a:p>
            <a:pPr marL="514350" indent="-514350">
              <a:buAutoNum type="arabicPeriod"/>
            </a:pPr>
            <a:r>
              <a:rPr lang="en-US" sz="3000" dirty="0"/>
              <a:t>More effective coordination of signal system</a:t>
            </a:r>
          </a:p>
          <a:p>
            <a:pPr marL="514350" indent="-514350">
              <a:buAutoNum type="arabicPeriod"/>
            </a:pPr>
            <a:r>
              <a:rPr lang="en-US" sz="3000" dirty="0"/>
              <a:t>Slight increase in roadway capacity</a:t>
            </a:r>
          </a:p>
          <a:p>
            <a:pPr marL="514350" indent="-514350">
              <a:buAutoNum type="arabicPeriod"/>
            </a:pPr>
            <a:r>
              <a:rPr lang="en-US" sz="3000" dirty="0"/>
              <a:t>More streamlined movement of vehicles</a:t>
            </a:r>
          </a:p>
          <a:p>
            <a:pPr marL="514350" indent="-514350">
              <a:buAutoNum type="arabicPeriod"/>
            </a:pPr>
            <a:r>
              <a:rPr lang="en-US" sz="3000" dirty="0"/>
              <a:t>Reduction in conflict points/accidents</a:t>
            </a:r>
          </a:p>
          <a:p>
            <a:pPr marL="514350" indent="-514350">
              <a:buAutoNum type="arabicPeriod"/>
            </a:pPr>
            <a:r>
              <a:rPr lang="en-US" sz="3000" dirty="0"/>
              <a:t>Improved pedestrian movement</a:t>
            </a:r>
          </a:p>
        </p:txBody>
      </p:sp>
    </p:spTree>
    <p:extLst>
      <p:ext uri="{BB962C8B-B14F-4D97-AF65-F5344CB8AC3E}">
        <p14:creationId xmlns:p14="http://schemas.microsoft.com/office/powerpoint/2010/main" val="3390176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Types of Traffic Signs</a:t>
            </a:r>
          </a:p>
        </p:txBody>
      </p:sp>
      <p:sp>
        <p:nvSpPr>
          <p:cNvPr id="5" name="Content Placeholder 4"/>
          <p:cNvSpPr>
            <a:spLocks noGrp="1"/>
          </p:cNvSpPr>
          <p:nvPr>
            <p:ph idx="1"/>
          </p:nvPr>
        </p:nvSpPr>
        <p:spPr>
          <a:xfrm>
            <a:off x="609601" y="1000125"/>
            <a:ext cx="10972800" cy="5400675"/>
          </a:xfrm>
        </p:spPr>
        <p:txBody>
          <a:bodyPr>
            <a:normAutofit fontScale="92500" lnSpcReduction="20000"/>
          </a:bodyPr>
          <a:lstStyle/>
          <a:p>
            <a:pPr marL="0" indent="0" algn="just">
              <a:buNone/>
            </a:pPr>
            <a:r>
              <a:rPr lang="en-IN" sz="3200" dirty="0"/>
              <a:t>There are several hundreds of traffic signs available covering wide variety of traffic situations. They can be classified into three main categories.</a:t>
            </a:r>
          </a:p>
          <a:p>
            <a:pPr algn="just"/>
            <a:r>
              <a:rPr lang="en-IN" sz="3200" b="1" dirty="0"/>
              <a:t>1. Regulatory/Mandatory signs: </a:t>
            </a:r>
            <a:r>
              <a:rPr lang="en-IN" sz="3200" dirty="0"/>
              <a:t>These signs require the driver to obey the signs for the safety of other road users.</a:t>
            </a:r>
          </a:p>
          <a:p>
            <a:pPr algn="just"/>
            <a:r>
              <a:rPr lang="en-IN" sz="3200" b="1" dirty="0"/>
              <a:t>2. Warning/Cautionary signs: </a:t>
            </a:r>
            <a:r>
              <a:rPr lang="en-IN" sz="3200" dirty="0"/>
              <a:t>These signs are for the safety of oneself who is driving and advice the drivers to obey these signs.</a:t>
            </a:r>
          </a:p>
          <a:p>
            <a:pPr algn="just"/>
            <a:r>
              <a:rPr lang="en-IN" sz="3200" b="1" dirty="0"/>
              <a:t>3. Informative signs: </a:t>
            </a:r>
            <a:r>
              <a:rPr lang="en-IN" sz="3200" dirty="0"/>
              <a:t>These signs provide information to the driver about the facilities available ahead, and the route and distance to reach the specific destinations</a:t>
            </a:r>
            <a:endParaRPr lang="en-US" sz="3000" dirty="0"/>
          </a:p>
        </p:txBody>
      </p:sp>
    </p:spTree>
    <p:extLst>
      <p:ext uri="{BB962C8B-B14F-4D97-AF65-F5344CB8AC3E}">
        <p14:creationId xmlns:p14="http://schemas.microsoft.com/office/powerpoint/2010/main" val="24841260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117476"/>
            <a:ext cx="10972800" cy="596899"/>
          </a:xfrm>
        </p:spPr>
        <p:txBody>
          <a:bodyPr>
            <a:normAutofit/>
          </a:bodyPr>
          <a:lstStyle/>
          <a:p>
            <a:r>
              <a:rPr lang="en-US" sz="3200" b="1" dirty="0"/>
              <a:t>Regulatory/Mandatory Signs</a:t>
            </a:r>
          </a:p>
        </p:txBody>
      </p:sp>
      <p:sp>
        <p:nvSpPr>
          <p:cNvPr id="5" name="Content Placeholder 4"/>
          <p:cNvSpPr>
            <a:spLocks noGrp="1"/>
          </p:cNvSpPr>
          <p:nvPr>
            <p:ph idx="1"/>
          </p:nvPr>
        </p:nvSpPr>
        <p:spPr>
          <a:xfrm>
            <a:off x="609601" y="714376"/>
            <a:ext cx="10972800" cy="6029324"/>
          </a:xfrm>
        </p:spPr>
        <p:txBody>
          <a:bodyPr>
            <a:noAutofit/>
          </a:bodyPr>
          <a:lstStyle/>
          <a:p>
            <a:pPr algn="just"/>
            <a:r>
              <a:rPr lang="en-IN" sz="2400" dirty="0"/>
              <a:t>These signs are also called mandatory signs because it is mandatory that the drivers must obey these signs. </a:t>
            </a:r>
          </a:p>
          <a:p>
            <a:pPr algn="just"/>
            <a:r>
              <a:rPr lang="en-IN" sz="2400" dirty="0"/>
              <a:t>If the driver fails to obey them, the control agency has the right to take legal action against the driver.</a:t>
            </a:r>
          </a:p>
          <a:p>
            <a:pPr algn="just"/>
            <a:r>
              <a:rPr lang="en-IN" sz="2400" dirty="0"/>
              <a:t>These signs are primarily meant for the safety of other road users. </a:t>
            </a:r>
          </a:p>
          <a:p>
            <a:pPr algn="just"/>
            <a:r>
              <a:rPr lang="en-IN" sz="2400" dirty="0"/>
              <a:t>These signs have generally black legend on a white background with red borders. </a:t>
            </a:r>
          </a:p>
          <a:p>
            <a:pPr algn="just"/>
            <a:r>
              <a:rPr lang="en-IN" sz="2400" dirty="0"/>
              <a:t>They are circular in shape with red borders. </a:t>
            </a:r>
          </a:p>
          <a:p>
            <a:pPr marL="0" indent="0" algn="just">
              <a:buNone/>
            </a:pPr>
            <a:r>
              <a:rPr lang="en-IN" sz="2400" dirty="0"/>
              <a:t>The regulatory signs can be further classified into :</a:t>
            </a:r>
          </a:p>
          <a:p>
            <a:pPr lvl="1" algn="just"/>
            <a:r>
              <a:rPr lang="en-US" sz="2000" dirty="0"/>
              <a:t>Right of way signs</a:t>
            </a:r>
          </a:p>
          <a:p>
            <a:pPr lvl="1" algn="just"/>
            <a:r>
              <a:rPr lang="en-US" sz="2000" dirty="0"/>
              <a:t>Speed signs</a:t>
            </a:r>
          </a:p>
          <a:p>
            <a:pPr lvl="1" algn="just"/>
            <a:r>
              <a:rPr lang="en-US" sz="2000" dirty="0"/>
              <a:t>Movement signs</a:t>
            </a:r>
          </a:p>
          <a:p>
            <a:pPr lvl="1" algn="just"/>
            <a:r>
              <a:rPr lang="en-US" sz="2000" dirty="0"/>
              <a:t>Parking signs</a:t>
            </a:r>
          </a:p>
          <a:p>
            <a:pPr lvl="1" algn="just"/>
            <a:r>
              <a:rPr lang="en-US" sz="2000" dirty="0"/>
              <a:t>Pedestrian Signs</a:t>
            </a:r>
          </a:p>
          <a:p>
            <a:pPr lvl="1" algn="just"/>
            <a:r>
              <a:rPr lang="en-US" sz="2000" dirty="0"/>
              <a:t>Miscellaneous</a:t>
            </a:r>
          </a:p>
        </p:txBody>
      </p:sp>
    </p:spTree>
    <p:extLst>
      <p:ext uri="{BB962C8B-B14F-4D97-AF65-F5344CB8AC3E}">
        <p14:creationId xmlns:p14="http://schemas.microsoft.com/office/powerpoint/2010/main" val="4149445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Right of Way Signs</a:t>
            </a:r>
          </a:p>
        </p:txBody>
      </p:sp>
      <p:sp>
        <p:nvSpPr>
          <p:cNvPr id="5" name="Content Placeholder 4"/>
          <p:cNvSpPr>
            <a:spLocks noGrp="1"/>
          </p:cNvSpPr>
          <p:nvPr>
            <p:ph idx="1"/>
          </p:nvPr>
        </p:nvSpPr>
        <p:spPr>
          <a:xfrm>
            <a:off x="609601" y="842963"/>
            <a:ext cx="10972800" cy="5557837"/>
          </a:xfrm>
        </p:spPr>
        <p:txBody>
          <a:bodyPr>
            <a:normAutofit/>
          </a:bodyPr>
          <a:lstStyle/>
          <a:p>
            <a:pPr algn="just"/>
            <a:r>
              <a:rPr lang="en-IN" sz="2600" dirty="0"/>
              <a:t>These include two unique signs that assign the right of way to the selected approaches of an intersection. </a:t>
            </a:r>
          </a:p>
          <a:p>
            <a:pPr algn="just"/>
            <a:r>
              <a:rPr lang="en-IN" sz="2600" dirty="0"/>
              <a:t>They are the STOP sign and GIVE WAY sign</a:t>
            </a:r>
          </a:p>
          <a:p>
            <a:pPr algn="just"/>
            <a:r>
              <a:rPr lang="en-IN" sz="2600" dirty="0"/>
              <a:t>For example, when one minor road and major road meets at an intersection, preference should be given to the vehicles passing through the major road. Hence the give way sign board will be placed on the minor road to inform the driver on the minor road that he should give way for the vehicles on the major road. </a:t>
            </a:r>
          </a:p>
          <a:p>
            <a:pPr algn="just"/>
            <a:r>
              <a:rPr lang="en-IN" sz="2600" dirty="0"/>
              <a:t>Stop sign is another example of regulatory signs that comes in right of way series which requires the driver to stop the vehicle at the stop line.</a:t>
            </a:r>
            <a:endParaRPr lang="en-US" sz="2600" dirty="0"/>
          </a:p>
        </p:txBody>
      </p:sp>
    </p:spTree>
    <p:extLst>
      <p:ext uri="{BB962C8B-B14F-4D97-AF65-F5344CB8AC3E}">
        <p14:creationId xmlns:p14="http://schemas.microsoft.com/office/powerpoint/2010/main" val="38116867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Speed Signs</a:t>
            </a:r>
          </a:p>
        </p:txBody>
      </p:sp>
      <p:sp>
        <p:nvSpPr>
          <p:cNvPr id="5" name="Content Placeholder 4"/>
          <p:cNvSpPr>
            <a:spLocks noGrp="1"/>
          </p:cNvSpPr>
          <p:nvPr>
            <p:ph idx="1"/>
          </p:nvPr>
        </p:nvSpPr>
        <p:spPr>
          <a:xfrm>
            <a:off x="609601" y="1000125"/>
            <a:ext cx="10972800" cy="5557837"/>
          </a:xfrm>
        </p:spPr>
        <p:txBody>
          <a:bodyPr>
            <a:normAutofit fontScale="85000" lnSpcReduction="20000"/>
          </a:bodyPr>
          <a:lstStyle/>
          <a:p>
            <a:pPr algn="just"/>
            <a:r>
              <a:rPr lang="en-IN" sz="3200" dirty="0"/>
              <a:t>Number of speed signs may be used to limit the speed of the vehicle on the road. </a:t>
            </a:r>
          </a:p>
          <a:p>
            <a:pPr algn="just"/>
            <a:r>
              <a:rPr lang="en-IN" sz="3200" dirty="0"/>
              <a:t>They include typical speed limit signs, truck speed, minimum speed signs etc.</a:t>
            </a:r>
          </a:p>
          <a:p>
            <a:pPr algn="just"/>
            <a:r>
              <a:rPr lang="en-IN" sz="3200" dirty="0"/>
              <a:t>Speed limit signs are placed to limit the speed of the vehicle to a particular speed for many reasons. </a:t>
            </a:r>
          </a:p>
          <a:p>
            <a:pPr algn="just"/>
            <a:r>
              <a:rPr lang="en-IN" sz="3200" dirty="0"/>
              <a:t>Separate truck speed limits are applied on high speed roadways where heavy commercial vehicles must be limited to slower speeds than passenger cars for safety reasons.</a:t>
            </a:r>
          </a:p>
          <a:p>
            <a:pPr algn="just"/>
            <a:r>
              <a:rPr lang="en-IN" sz="3200" dirty="0"/>
              <a:t>Minimum speed limits are applied on high speed roads like expressways, freeways etc. where safety is again a predominant reason. </a:t>
            </a:r>
          </a:p>
          <a:p>
            <a:pPr algn="just"/>
            <a:r>
              <a:rPr lang="en-IN" sz="3200" dirty="0"/>
              <a:t>Very slow vehicles may present hazard to themselves and other vehicles also.</a:t>
            </a:r>
            <a:endParaRPr lang="en-US" sz="3000" dirty="0"/>
          </a:p>
        </p:txBody>
      </p:sp>
    </p:spTree>
    <p:extLst>
      <p:ext uri="{BB962C8B-B14F-4D97-AF65-F5344CB8AC3E}">
        <p14:creationId xmlns:p14="http://schemas.microsoft.com/office/powerpoint/2010/main" val="4155124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246064"/>
            <a:ext cx="10972800" cy="596899"/>
          </a:xfrm>
        </p:spPr>
        <p:txBody>
          <a:bodyPr>
            <a:normAutofit/>
          </a:bodyPr>
          <a:lstStyle/>
          <a:p>
            <a:r>
              <a:rPr lang="en-US" sz="3200" b="1" dirty="0"/>
              <a:t>Movement Signs</a:t>
            </a:r>
          </a:p>
        </p:txBody>
      </p:sp>
      <p:sp>
        <p:nvSpPr>
          <p:cNvPr id="5" name="Content Placeholder 4"/>
          <p:cNvSpPr>
            <a:spLocks noGrp="1"/>
          </p:cNvSpPr>
          <p:nvPr>
            <p:ph idx="1"/>
          </p:nvPr>
        </p:nvSpPr>
        <p:spPr>
          <a:xfrm>
            <a:off x="609601" y="1028700"/>
            <a:ext cx="10972800" cy="5372100"/>
          </a:xfrm>
        </p:spPr>
        <p:txBody>
          <a:bodyPr>
            <a:normAutofit/>
          </a:bodyPr>
          <a:lstStyle/>
          <a:p>
            <a:pPr algn="just"/>
            <a:r>
              <a:rPr lang="en-IN" sz="2600" dirty="0"/>
              <a:t>They contain a number of signs that affect specific vehicle manoeuvres.</a:t>
            </a:r>
          </a:p>
          <a:p>
            <a:pPr algn="just"/>
            <a:r>
              <a:rPr lang="en-IN" sz="2600" dirty="0"/>
              <a:t>Turn signs include turn prohibitions and lane use control signs. Lane use signs make use of arrows to specify the movements which all vehicles in the lane must take.</a:t>
            </a:r>
          </a:p>
          <a:p>
            <a:pPr algn="just"/>
            <a:r>
              <a:rPr lang="en-IN" sz="2600" dirty="0"/>
              <a:t> Turn signs are used to safely accommodate turns in un-signalized intersections.</a:t>
            </a:r>
            <a:endParaRPr lang="en-US" sz="2600" dirty="0"/>
          </a:p>
        </p:txBody>
      </p:sp>
    </p:spTree>
    <p:extLst>
      <p:ext uri="{BB962C8B-B14F-4D97-AF65-F5344CB8AC3E}">
        <p14:creationId xmlns:p14="http://schemas.microsoft.com/office/powerpoint/2010/main" val="2564165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emi">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2184</Words>
  <Application>Microsoft Office PowerPoint</Application>
  <PresentationFormat>Widescreen</PresentationFormat>
  <Paragraphs>183</Paragraphs>
  <Slides>43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Arial</vt:lpstr>
      <vt:lpstr>Bookman Old Style</vt:lpstr>
      <vt:lpstr>Calibri</vt:lpstr>
      <vt:lpstr>Calibri Light</vt:lpstr>
      <vt:lpstr>Office Theme</vt:lpstr>
      <vt:lpstr>1_Office Theme</vt:lpstr>
      <vt:lpstr>TRAFFIC SIGNS</vt:lpstr>
      <vt:lpstr>TRAFFIC SIGNS- General Principles </vt:lpstr>
      <vt:lpstr>TRAFFIC SIGNS- General Principles </vt:lpstr>
      <vt:lpstr>TRAFFIC SIGNS - Requirements</vt:lpstr>
      <vt:lpstr>Types of Traffic Signs</vt:lpstr>
      <vt:lpstr>Regulatory/Mandatory Signs</vt:lpstr>
      <vt:lpstr>Right of Way Signs</vt:lpstr>
      <vt:lpstr>Speed Signs</vt:lpstr>
      <vt:lpstr>Movement Signs</vt:lpstr>
      <vt:lpstr>Parking and Pedestrian Sign</vt:lpstr>
      <vt:lpstr>Cautionary/Warning Signs</vt:lpstr>
      <vt:lpstr>Informatory Signs</vt:lpstr>
      <vt:lpstr>Informatory Signs</vt:lpstr>
      <vt:lpstr>PowerPoint Presentation</vt:lpstr>
      <vt:lpstr>PowerPoint Presentation</vt:lpstr>
      <vt:lpstr>PowerPoint Presentation</vt:lpstr>
      <vt:lpstr>PowerPoint Presentation</vt:lpstr>
      <vt:lpstr>PowerPoint Presentation</vt:lpstr>
      <vt:lpstr>One way sign</vt:lpstr>
      <vt:lpstr>Vehicles prohibited in both directions</vt:lpstr>
      <vt:lpstr>Horn Prohibited</vt:lpstr>
      <vt:lpstr>Cycles Prohibited</vt:lpstr>
      <vt:lpstr>Pedestrian Prohibited</vt:lpstr>
      <vt:lpstr>Right/left turn prohibited</vt:lpstr>
      <vt:lpstr>Overtaking Prohibited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CONFLICT POINTS</vt:lpstr>
      <vt:lpstr>CONFLICT POINTS</vt:lpstr>
      <vt:lpstr>PowerPoint Presentation</vt:lpstr>
      <vt:lpstr>Conflict points in an intersection having two way traffic</vt:lpstr>
      <vt:lpstr>Conflict Points</vt:lpstr>
      <vt:lpstr>Conflict Points</vt:lpstr>
      <vt:lpstr>PowerPoint Presentation</vt:lpstr>
      <vt:lpstr>Conflict points</vt:lpstr>
      <vt:lpstr>One Way Streets</vt:lpstr>
      <vt:lpstr>One Way Streets</vt:lpstr>
      <vt:lpstr>One way streets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Kamplimath</dc:creator>
  <cp:lastModifiedBy>Hemanth Kamplimath</cp:lastModifiedBy>
  <cp:revision>80</cp:revision>
  <dcterms:created xsi:type="dcterms:W3CDTF">2016-09-06T15:59:30Z</dcterms:created>
  <dcterms:modified xsi:type="dcterms:W3CDTF">2021-04-29T08:45:33Z</dcterms:modified>
</cp:coreProperties>
</file>