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 id="277" r:id="rId26"/>
    <p:sldId id="282" r:id="rId27"/>
    <p:sldId id="286" r:id="rId28"/>
    <p:sldId id="285" r:id="rId29"/>
    <p:sldId id="278"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8:58:56.871"/>
    </inkml:context>
    <inkml:brush xml:id="br0">
      <inkml:brushProperty name="width" value="0.05" units="cm"/>
      <inkml:brushProperty name="height" value="0.05" units="cm"/>
    </inkml:brush>
  </inkml:definitions>
  <inkml:trace contextRef="#ctx0" brushRef="#br0">15 132 240,'5'-20'1664,"-2"-6"248,-3 2 141,0 2-17,2 2-648,0 10-552,1 1-580,-1 9-660,1 9-748,-6 4-492,-4 6-249,-5 3-75,0 0 116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99EE0B-D6F8-4F7B-8849-4D1B548F5FF3}"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57345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99EE0B-D6F8-4F7B-8849-4D1B548F5FF3}"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35542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99EE0B-D6F8-4F7B-8849-4D1B548F5FF3}"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32739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8"/>
            <a:ext cx="10363201" cy="1470025"/>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548545" indent="0" algn="ctr">
              <a:buNone/>
              <a:defRPr>
                <a:solidFill>
                  <a:schemeClr val="tx1">
                    <a:tint val="75000"/>
                  </a:schemeClr>
                </a:solidFill>
              </a:defRPr>
            </a:lvl2pPr>
            <a:lvl3pPr marL="1097092" indent="0" algn="ctr">
              <a:buNone/>
              <a:defRPr>
                <a:solidFill>
                  <a:schemeClr val="tx1">
                    <a:tint val="75000"/>
                  </a:schemeClr>
                </a:solidFill>
              </a:defRPr>
            </a:lvl3pPr>
            <a:lvl4pPr marL="1645637" indent="0" algn="ctr">
              <a:buNone/>
              <a:defRPr>
                <a:solidFill>
                  <a:schemeClr val="tx1">
                    <a:tint val="75000"/>
                  </a:schemeClr>
                </a:solidFill>
              </a:defRPr>
            </a:lvl4pPr>
            <a:lvl5pPr marL="2194182" indent="0" algn="ctr">
              <a:buNone/>
              <a:defRPr>
                <a:solidFill>
                  <a:schemeClr val="tx1">
                    <a:tint val="75000"/>
                  </a:schemeClr>
                </a:solidFill>
              </a:defRPr>
            </a:lvl5pPr>
            <a:lvl6pPr marL="2742728" indent="0" algn="ctr">
              <a:buNone/>
              <a:defRPr>
                <a:solidFill>
                  <a:schemeClr val="tx1">
                    <a:tint val="75000"/>
                  </a:schemeClr>
                </a:solidFill>
              </a:defRPr>
            </a:lvl6pPr>
            <a:lvl7pPr marL="3291275" indent="0" algn="ctr">
              <a:buNone/>
              <a:defRPr>
                <a:solidFill>
                  <a:schemeClr val="tx1">
                    <a:tint val="75000"/>
                  </a:schemeClr>
                </a:solidFill>
              </a:defRPr>
            </a:lvl7pPr>
            <a:lvl8pPr marL="3839821" indent="0" algn="ctr">
              <a:buNone/>
              <a:defRPr>
                <a:solidFill>
                  <a:schemeClr val="tx1">
                    <a:tint val="75000"/>
                  </a:schemeClr>
                </a:solidFill>
              </a:defRPr>
            </a:lvl8pPr>
            <a:lvl9pPr marL="438836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80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355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1" cy="1362074"/>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63084" y="2906715"/>
            <a:ext cx="10363201" cy="1500186"/>
          </a:xfrm>
        </p:spPr>
        <p:txBody>
          <a:bodyPr anchor="b"/>
          <a:lstStyle>
            <a:lvl1pPr marL="0" indent="0">
              <a:buNone/>
              <a:defRPr sz="2400">
                <a:solidFill>
                  <a:schemeClr val="tx1">
                    <a:tint val="75000"/>
                  </a:schemeClr>
                </a:solidFill>
              </a:defRPr>
            </a:lvl1pPr>
            <a:lvl2pPr marL="548545" indent="0">
              <a:buNone/>
              <a:defRPr sz="2160">
                <a:solidFill>
                  <a:schemeClr val="tx1">
                    <a:tint val="75000"/>
                  </a:schemeClr>
                </a:solidFill>
              </a:defRPr>
            </a:lvl2pPr>
            <a:lvl3pPr marL="1097092" indent="0">
              <a:buNone/>
              <a:defRPr sz="1800">
                <a:solidFill>
                  <a:schemeClr val="tx1">
                    <a:tint val="75000"/>
                  </a:schemeClr>
                </a:solidFill>
              </a:defRPr>
            </a:lvl3pPr>
            <a:lvl4pPr marL="1645637" indent="0">
              <a:buNone/>
              <a:defRPr sz="1680">
                <a:solidFill>
                  <a:schemeClr val="tx1">
                    <a:tint val="75000"/>
                  </a:schemeClr>
                </a:solidFill>
              </a:defRPr>
            </a:lvl4pPr>
            <a:lvl5pPr marL="2194182" indent="0">
              <a:buNone/>
              <a:defRPr sz="1680">
                <a:solidFill>
                  <a:schemeClr val="tx1">
                    <a:tint val="75000"/>
                  </a:schemeClr>
                </a:solidFill>
              </a:defRPr>
            </a:lvl5pPr>
            <a:lvl6pPr marL="2742728" indent="0">
              <a:buNone/>
              <a:defRPr sz="1680">
                <a:solidFill>
                  <a:schemeClr val="tx1">
                    <a:tint val="75000"/>
                  </a:schemeClr>
                </a:solidFill>
              </a:defRPr>
            </a:lvl6pPr>
            <a:lvl7pPr marL="3291275" indent="0">
              <a:buNone/>
              <a:defRPr sz="1680">
                <a:solidFill>
                  <a:schemeClr val="tx1">
                    <a:tint val="75000"/>
                  </a:schemeClr>
                </a:solidFill>
              </a:defRPr>
            </a:lvl7pPr>
            <a:lvl8pPr marL="3839821" indent="0">
              <a:buNone/>
              <a:defRPr sz="1680">
                <a:solidFill>
                  <a:schemeClr val="tx1">
                    <a:tint val="75000"/>
                  </a:schemeClr>
                </a:solidFill>
              </a:defRPr>
            </a:lvl8pPr>
            <a:lvl9pPr marL="4388366"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25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3"/>
            <a:ext cx="5384801" cy="4525963"/>
          </a:xfrm>
        </p:spPr>
        <p:txBody>
          <a:bodyPr/>
          <a:lstStyle>
            <a:lvl1pPr>
              <a:defRPr sz="324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600203"/>
            <a:ext cx="5384801" cy="4525963"/>
          </a:xfrm>
        </p:spPr>
        <p:txBody>
          <a:bodyPr/>
          <a:lstStyle>
            <a:lvl1pPr>
              <a:defRPr sz="324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0677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880" b="1"/>
            </a:lvl1pPr>
            <a:lvl2pPr marL="548545" indent="0">
              <a:buNone/>
              <a:defRPr sz="2400" b="1"/>
            </a:lvl2pPr>
            <a:lvl3pPr marL="1097092" indent="0">
              <a:buNone/>
              <a:defRPr sz="2160" b="1"/>
            </a:lvl3pPr>
            <a:lvl4pPr marL="1645637" indent="0">
              <a:buNone/>
              <a:defRPr sz="1800" b="1"/>
            </a:lvl4pPr>
            <a:lvl5pPr marL="2194182" indent="0">
              <a:buNone/>
              <a:defRPr sz="1800" b="1"/>
            </a:lvl5pPr>
            <a:lvl6pPr marL="2742728" indent="0">
              <a:buNone/>
              <a:defRPr sz="1800" b="1"/>
            </a:lvl6pPr>
            <a:lvl7pPr marL="3291275" indent="0">
              <a:buNone/>
              <a:defRPr sz="1800" b="1"/>
            </a:lvl7pPr>
            <a:lvl8pPr marL="3839821" indent="0">
              <a:buNone/>
              <a:defRPr sz="1800" b="1"/>
            </a:lvl8pPr>
            <a:lvl9pPr marL="4388366"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4"/>
            <a:ext cx="5386917" cy="3951288"/>
          </a:xfrm>
        </p:spPr>
        <p:txBody>
          <a:bodyPr/>
          <a:lstStyle>
            <a:lvl1pPr>
              <a:defRPr sz="2880"/>
            </a:lvl1pPr>
            <a:lvl2pPr>
              <a:defRPr sz="240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2880" b="1"/>
            </a:lvl1pPr>
            <a:lvl2pPr marL="548545" indent="0">
              <a:buNone/>
              <a:defRPr sz="2400" b="1"/>
            </a:lvl2pPr>
            <a:lvl3pPr marL="1097092" indent="0">
              <a:buNone/>
              <a:defRPr sz="2160" b="1"/>
            </a:lvl3pPr>
            <a:lvl4pPr marL="1645637" indent="0">
              <a:buNone/>
              <a:defRPr sz="1800" b="1"/>
            </a:lvl4pPr>
            <a:lvl5pPr marL="2194182" indent="0">
              <a:buNone/>
              <a:defRPr sz="1800" b="1"/>
            </a:lvl5pPr>
            <a:lvl6pPr marL="2742728" indent="0">
              <a:buNone/>
              <a:defRPr sz="1800" b="1"/>
            </a:lvl6pPr>
            <a:lvl7pPr marL="3291275" indent="0">
              <a:buNone/>
              <a:defRPr sz="1800" b="1"/>
            </a:lvl7pPr>
            <a:lvl8pPr marL="3839821" indent="0">
              <a:buNone/>
              <a:defRPr sz="1800" b="1"/>
            </a:lvl8pPr>
            <a:lvl9pPr marL="438836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2" y="2174874"/>
            <a:ext cx="5389033" cy="3951288"/>
          </a:xfrm>
        </p:spPr>
        <p:txBody>
          <a:bodyPr/>
          <a:lstStyle>
            <a:lvl1pPr>
              <a:defRPr sz="2880"/>
            </a:lvl1pPr>
            <a:lvl2pPr>
              <a:defRPr sz="240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1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303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2880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1"/>
            <a:ext cx="4011084" cy="116205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6735" y="273053"/>
            <a:ext cx="6815667" cy="5853114"/>
          </a:xfrm>
        </p:spPr>
        <p:txBody>
          <a:bodyPr/>
          <a:lstStyle>
            <a:lvl1pPr>
              <a:defRPr sz="3840"/>
            </a:lvl1pPr>
            <a:lvl2pPr>
              <a:defRPr sz="324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2"/>
            <a:ext cx="4011084" cy="4691063"/>
          </a:xfrm>
        </p:spPr>
        <p:txBody>
          <a:bodyPr/>
          <a:lstStyle>
            <a:lvl1pPr marL="0" indent="0">
              <a:buNone/>
              <a:defRPr sz="1680"/>
            </a:lvl1pPr>
            <a:lvl2pPr marL="548545" indent="0">
              <a:buNone/>
              <a:defRPr sz="1440"/>
            </a:lvl2pPr>
            <a:lvl3pPr marL="1097092" indent="0">
              <a:buNone/>
              <a:defRPr sz="1320"/>
            </a:lvl3pPr>
            <a:lvl4pPr marL="1645637" indent="0">
              <a:buNone/>
              <a:defRPr sz="960"/>
            </a:lvl4pPr>
            <a:lvl5pPr marL="2194182" indent="0">
              <a:buNone/>
              <a:defRPr sz="960"/>
            </a:lvl5pPr>
            <a:lvl6pPr marL="2742728" indent="0">
              <a:buNone/>
              <a:defRPr sz="960"/>
            </a:lvl6pPr>
            <a:lvl7pPr marL="3291275" indent="0">
              <a:buNone/>
              <a:defRPr sz="960"/>
            </a:lvl7pPr>
            <a:lvl8pPr marL="3839821" indent="0">
              <a:buNone/>
              <a:defRPr sz="960"/>
            </a:lvl8pPr>
            <a:lvl9pPr marL="4388366"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04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99EE0B-D6F8-4F7B-8849-4D1B548F5FF3}"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3073076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1"/>
            <a:ext cx="7315200" cy="566737"/>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3840"/>
            </a:lvl1pPr>
            <a:lvl2pPr marL="548545" indent="0">
              <a:buNone/>
              <a:defRPr sz="3240"/>
            </a:lvl2pPr>
            <a:lvl3pPr marL="1097092" indent="0">
              <a:buNone/>
              <a:defRPr sz="2880"/>
            </a:lvl3pPr>
            <a:lvl4pPr marL="1645637" indent="0">
              <a:buNone/>
              <a:defRPr sz="2400"/>
            </a:lvl4pPr>
            <a:lvl5pPr marL="2194182" indent="0">
              <a:buNone/>
              <a:defRPr sz="2400"/>
            </a:lvl5pPr>
            <a:lvl6pPr marL="2742728" indent="0">
              <a:buNone/>
              <a:defRPr sz="2400"/>
            </a:lvl6pPr>
            <a:lvl7pPr marL="3291275" indent="0">
              <a:buNone/>
              <a:defRPr sz="2400"/>
            </a:lvl7pPr>
            <a:lvl8pPr marL="3839821" indent="0">
              <a:buNone/>
              <a:defRPr sz="2400"/>
            </a:lvl8pPr>
            <a:lvl9pPr marL="4388366" indent="0">
              <a:buNone/>
              <a:defRPr sz="2400"/>
            </a:lvl9pPr>
          </a:lstStyle>
          <a:p>
            <a:endParaRPr lang="en-US"/>
          </a:p>
        </p:txBody>
      </p:sp>
      <p:sp>
        <p:nvSpPr>
          <p:cNvPr id="4" name="Text Placeholder 3"/>
          <p:cNvSpPr>
            <a:spLocks noGrp="1"/>
          </p:cNvSpPr>
          <p:nvPr>
            <p:ph type="body" sz="half" idx="2"/>
          </p:nvPr>
        </p:nvSpPr>
        <p:spPr>
          <a:xfrm>
            <a:off x="2389719" y="5367341"/>
            <a:ext cx="7315200" cy="804863"/>
          </a:xfrm>
        </p:spPr>
        <p:txBody>
          <a:bodyPr/>
          <a:lstStyle>
            <a:lvl1pPr marL="0" indent="0">
              <a:buNone/>
              <a:defRPr sz="1680"/>
            </a:lvl1pPr>
            <a:lvl2pPr marL="548545" indent="0">
              <a:buNone/>
              <a:defRPr sz="1440"/>
            </a:lvl2pPr>
            <a:lvl3pPr marL="1097092" indent="0">
              <a:buNone/>
              <a:defRPr sz="1320"/>
            </a:lvl3pPr>
            <a:lvl4pPr marL="1645637" indent="0">
              <a:buNone/>
              <a:defRPr sz="960"/>
            </a:lvl4pPr>
            <a:lvl5pPr marL="2194182" indent="0">
              <a:buNone/>
              <a:defRPr sz="960"/>
            </a:lvl5pPr>
            <a:lvl6pPr marL="2742728" indent="0">
              <a:buNone/>
              <a:defRPr sz="960"/>
            </a:lvl6pPr>
            <a:lvl7pPr marL="3291275" indent="0">
              <a:buNone/>
              <a:defRPr sz="960"/>
            </a:lvl7pPr>
            <a:lvl8pPr marL="3839821" indent="0">
              <a:buNone/>
              <a:defRPr sz="960"/>
            </a:lvl8pPr>
            <a:lvl9pPr marL="4388366"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6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4429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2"/>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74642"/>
            <a:ext cx="802639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15-Apr-21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60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9EE0B-D6F8-4F7B-8849-4D1B548F5FF3}"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22266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99EE0B-D6F8-4F7B-8849-4D1B548F5FF3}"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264700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99EE0B-D6F8-4F7B-8849-4D1B548F5FF3}"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403381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99EE0B-D6F8-4F7B-8849-4D1B548F5FF3}"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181549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9EE0B-D6F8-4F7B-8849-4D1B548F5FF3}"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360680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9EE0B-D6F8-4F7B-8849-4D1B548F5FF3}"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75140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9EE0B-D6F8-4F7B-8849-4D1B548F5FF3}"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6A1DD-83DA-4777-BEB5-226808454B95}" type="slidenum">
              <a:rPr lang="en-IN" smtClean="0"/>
              <a:t>‹#›</a:t>
            </a:fld>
            <a:endParaRPr lang="en-IN"/>
          </a:p>
        </p:txBody>
      </p:sp>
    </p:spTree>
    <p:extLst>
      <p:ext uri="{BB962C8B-B14F-4D97-AF65-F5344CB8AC3E}">
        <p14:creationId xmlns:p14="http://schemas.microsoft.com/office/powerpoint/2010/main" val="36824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9EE0B-D6F8-4F7B-8849-4D1B548F5FF3}" type="datetimeFigureOut">
              <a:rPr lang="en-IN" smtClean="0"/>
              <a:t>15-04-2021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6A1DD-83DA-4777-BEB5-226808454B95}" type="slidenum">
              <a:rPr lang="en-IN" smtClean="0"/>
              <a:t>‹#›</a:t>
            </a:fld>
            <a:endParaRPr lang="en-IN"/>
          </a:p>
        </p:txBody>
      </p:sp>
    </p:spTree>
    <p:extLst>
      <p:ext uri="{BB962C8B-B14F-4D97-AF65-F5344CB8AC3E}">
        <p14:creationId xmlns:p14="http://schemas.microsoft.com/office/powerpoint/2010/main" val="327680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9"/>
            <a:ext cx="10972800" cy="1143000"/>
          </a:xfrm>
          <a:prstGeom prst="rect">
            <a:avLst/>
          </a:prstGeom>
        </p:spPr>
        <p:txBody>
          <a:bodyPr vert="horz" lIns="91424" tIns="45713" rIns="91424" bIns="45713" rtlCol="0" anchor="ctr">
            <a:normAutofit/>
          </a:bodyPr>
          <a:lstStyle/>
          <a:p>
            <a:r>
              <a:rPr lang="en-US"/>
              <a:t>Click to edit Master title style</a:t>
            </a:r>
          </a:p>
        </p:txBody>
      </p:sp>
      <p:sp>
        <p:nvSpPr>
          <p:cNvPr id="3" name="Text Placeholder 2"/>
          <p:cNvSpPr>
            <a:spLocks noGrp="1"/>
          </p:cNvSpPr>
          <p:nvPr>
            <p:ph type="body" idx="1"/>
          </p:nvPr>
        </p:nvSpPr>
        <p:spPr>
          <a:xfrm>
            <a:off x="609601" y="1600203"/>
            <a:ext cx="10972800" cy="4525963"/>
          </a:xfrm>
          <a:prstGeom prst="rect">
            <a:avLst/>
          </a:prstGeom>
        </p:spPr>
        <p:txBody>
          <a:bodyPr vert="horz" lIns="91424" tIns="45713" rIns="91424" bIns="457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24" tIns="45713" rIns="91424" bIns="45713" rtlCol="0" anchor="ctr"/>
          <a:lstStyle>
            <a:lvl1pPr algn="l">
              <a:defRPr sz="1440">
                <a:solidFill>
                  <a:schemeClr val="tx1">
                    <a:tint val="75000"/>
                  </a:schemeClr>
                </a:solidFill>
              </a:defRPr>
            </a:lvl1pPr>
          </a:lstStyle>
          <a:p>
            <a:pPr defTabSz="1097092"/>
            <a:fld id="{4CF2D6AE-83E3-4D52-A2BC-C3194E688F37}" type="datetimeFigureOut">
              <a:rPr lang="en-US" smtClean="0">
                <a:solidFill>
                  <a:prstClr val="black">
                    <a:tint val="75000"/>
                  </a:prstClr>
                </a:solidFill>
              </a:rPr>
              <a:pPr defTabSz="1097092"/>
              <a:t>15-Apr-21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24" tIns="45713" rIns="91424" bIns="45713" rtlCol="0" anchor="ctr"/>
          <a:lstStyle>
            <a:lvl1pPr algn="ctr">
              <a:defRPr sz="1440">
                <a:solidFill>
                  <a:schemeClr val="tx1">
                    <a:tint val="75000"/>
                  </a:schemeClr>
                </a:solidFill>
              </a:defRPr>
            </a:lvl1pPr>
          </a:lstStyle>
          <a:p>
            <a:pPr defTabSz="1097092"/>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24" tIns="45713" rIns="91424" bIns="45713" rtlCol="0" anchor="ctr"/>
          <a:lstStyle>
            <a:lvl1pPr algn="r">
              <a:defRPr sz="1440">
                <a:solidFill>
                  <a:schemeClr val="tx1">
                    <a:tint val="75000"/>
                  </a:schemeClr>
                </a:solidFill>
              </a:defRPr>
            </a:lvl1pPr>
          </a:lstStyle>
          <a:p>
            <a:pPr defTabSz="1097092"/>
            <a:fld id="{FB209AD1-7B30-41D8-BECB-46965389C958}" type="slidenum">
              <a:rPr lang="en-US" smtClean="0">
                <a:solidFill>
                  <a:prstClr val="black">
                    <a:tint val="75000"/>
                  </a:prstClr>
                </a:solidFill>
              </a:rPr>
              <a:pPr defTabSz="1097092"/>
              <a:t>‹#›</a:t>
            </a:fld>
            <a:endParaRPr lang="en-US">
              <a:solidFill>
                <a:prstClr val="black">
                  <a:tint val="75000"/>
                </a:prstClr>
              </a:solidFill>
            </a:endParaRPr>
          </a:p>
        </p:txBody>
      </p:sp>
    </p:spTree>
    <p:extLst>
      <p:ext uri="{BB962C8B-B14F-4D97-AF65-F5344CB8AC3E}">
        <p14:creationId xmlns:p14="http://schemas.microsoft.com/office/powerpoint/2010/main" val="2368776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97092" rtl="0" eaLnBrk="1" latinLnBrk="0" hangingPunct="1">
        <a:spcBef>
          <a:spcPct val="0"/>
        </a:spcBef>
        <a:buNone/>
        <a:defRPr sz="5280" kern="1200">
          <a:solidFill>
            <a:schemeClr val="tx1"/>
          </a:solidFill>
          <a:latin typeface="+mj-lt"/>
          <a:ea typeface="+mj-ea"/>
          <a:cs typeface="+mj-cs"/>
        </a:defRPr>
      </a:lvl1pPr>
    </p:titleStyle>
    <p:bodyStyle>
      <a:lvl1pPr marL="411409" indent="-411409" algn="l" defTabSz="1097092" rtl="0" eaLnBrk="1" latinLnBrk="0" hangingPunct="1">
        <a:spcBef>
          <a:spcPct val="20000"/>
        </a:spcBef>
        <a:buFont typeface="Arial" pitchFamily="34" charset="0"/>
        <a:buChar char="•"/>
        <a:defRPr sz="3840" kern="1200">
          <a:solidFill>
            <a:schemeClr val="tx1"/>
          </a:solidFill>
          <a:latin typeface="+mn-lt"/>
          <a:ea typeface="+mn-ea"/>
          <a:cs typeface="+mn-cs"/>
        </a:defRPr>
      </a:lvl1pPr>
      <a:lvl2pPr marL="891388" indent="-342841" algn="l" defTabSz="1097092" rtl="0" eaLnBrk="1" latinLnBrk="0" hangingPunct="1">
        <a:spcBef>
          <a:spcPct val="20000"/>
        </a:spcBef>
        <a:buFont typeface="Arial" pitchFamily="34" charset="0"/>
        <a:buChar char="–"/>
        <a:defRPr sz="3240" kern="1200">
          <a:solidFill>
            <a:schemeClr val="tx1"/>
          </a:solidFill>
          <a:latin typeface="+mn-lt"/>
          <a:ea typeface="+mn-ea"/>
          <a:cs typeface="+mn-cs"/>
        </a:defRPr>
      </a:lvl2pPr>
      <a:lvl3pPr marL="1371364" indent="-274272" algn="l" defTabSz="1097092" rtl="0" eaLnBrk="1" latinLnBrk="0" hangingPunct="1">
        <a:spcBef>
          <a:spcPct val="20000"/>
        </a:spcBef>
        <a:buFont typeface="Arial" pitchFamily="34" charset="0"/>
        <a:buChar char="•"/>
        <a:defRPr sz="2880" kern="1200">
          <a:solidFill>
            <a:schemeClr val="tx1"/>
          </a:solidFill>
          <a:latin typeface="+mn-lt"/>
          <a:ea typeface="+mn-ea"/>
          <a:cs typeface="+mn-cs"/>
        </a:defRPr>
      </a:lvl3pPr>
      <a:lvl4pPr marL="1919910"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68455"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17000"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547"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092"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2638"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092" rtl="0" eaLnBrk="1" latinLnBrk="0" hangingPunct="1">
        <a:defRPr sz="2160" kern="1200">
          <a:solidFill>
            <a:schemeClr val="tx1"/>
          </a:solidFill>
          <a:latin typeface="+mn-lt"/>
          <a:ea typeface="+mn-ea"/>
          <a:cs typeface="+mn-cs"/>
        </a:defRPr>
      </a:lvl1pPr>
      <a:lvl2pPr marL="548545" algn="l" defTabSz="1097092" rtl="0" eaLnBrk="1" latinLnBrk="0" hangingPunct="1">
        <a:defRPr sz="2160" kern="1200">
          <a:solidFill>
            <a:schemeClr val="tx1"/>
          </a:solidFill>
          <a:latin typeface="+mn-lt"/>
          <a:ea typeface="+mn-ea"/>
          <a:cs typeface="+mn-cs"/>
        </a:defRPr>
      </a:lvl2pPr>
      <a:lvl3pPr marL="1097092" algn="l" defTabSz="1097092" rtl="0" eaLnBrk="1" latinLnBrk="0" hangingPunct="1">
        <a:defRPr sz="2160" kern="1200">
          <a:solidFill>
            <a:schemeClr val="tx1"/>
          </a:solidFill>
          <a:latin typeface="+mn-lt"/>
          <a:ea typeface="+mn-ea"/>
          <a:cs typeface="+mn-cs"/>
        </a:defRPr>
      </a:lvl3pPr>
      <a:lvl4pPr marL="1645637" algn="l" defTabSz="1097092" rtl="0" eaLnBrk="1" latinLnBrk="0" hangingPunct="1">
        <a:defRPr sz="2160" kern="1200">
          <a:solidFill>
            <a:schemeClr val="tx1"/>
          </a:solidFill>
          <a:latin typeface="+mn-lt"/>
          <a:ea typeface="+mn-ea"/>
          <a:cs typeface="+mn-cs"/>
        </a:defRPr>
      </a:lvl4pPr>
      <a:lvl5pPr marL="2194182" algn="l" defTabSz="1097092" rtl="0" eaLnBrk="1" latinLnBrk="0" hangingPunct="1">
        <a:defRPr sz="2160" kern="1200">
          <a:solidFill>
            <a:schemeClr val="tx1"/>
          </a:solidFill>
          <a:latin typeface="+mn-lt"/>
          <a:ea typeface="+mn-ea"/>
          <a:cs typeface="+mn-cs"/>
        </a:defRPr>
      </a:lvl5pPr>
      <a:lvl6pPr marL="2742728" algn="l" defTabSz="1097092" rtl="0" eaLnBrk="1" latinLnBrk="0" hangingPunct="1">
        <a:defRPr sz="2160" kern="1200">
          <a:solidFill>
            <a:schemeClr val="tx1"/>
          </a:solidFill>
          <a:latin typeface="+mn-lt"/>
          <a:ea typeface="+mn-ea"/>
          <a:cs typeface="+mn-cs"/>
        </a:defRPr>
      </a:lvl6pPr>
      <a:lvl7pPr marL="3291275" algn="l" defTabSz="1097092" rtl="0" eaLnBrk="1" latinLnBrk="0" hangingPunct="1">
        <a:defRPr sz="2160" kern="1200">
          <a:solidFill>
            <a:schemeClr val="tx1"/>
          </a:solidFill>
          <a:latin typeface="+mn-lt"/>
          <a:ea typeface="+mn-ea"/>
          <a:cs typeface="+mn-cs"/>
        </a:defRPr>
      </a:lvl7pPr>
      <a:lvl8pPr marL="3839821" algn="l" defTabSz="1097092" rtl="0" eaLnBrk="1" latinLnBrk="0" hangingPunct="1">
        <a:defRPr sz="2160" kern="1200">
          <a:solidFill>
            <a:schemeClr val="tx1"/>
          </a:solidFill>
          <a:latin typeface="+mn-lt"/>
          <a:ea typeface="+mn-ea"/>
          <a:cs typeface="+mn-cs"/>
        </a:defRPr>
      </a:lvl8pPr>
      <a:lvl9pPr marL="4388366" algn="l" defTabSz="109709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Signal</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IN" sz="2800" dirty="0"/>
              <a:t>Traffic signals are control devices which could alternately direct the traffic to stop and proceed at intersections using red and green traffic light signals automatically.</a:t>
            </a:r>
          </a:p>
          <a:p>
            <a:pPr algn="just"/>
            <a:r>
              <a:rPr lang="en-US" sz="2800" dirty="0"/>
              <a:t>These are provided at intersections where the traffic volume is considerably high. </a:t>
            </a:r>
          </a:p>
          <a:p>
            <a:pPr algn="just"/>
            <a:r>
              <a:rPr lang="en-US" sz="2800" dirty="0"/>
              <a:t>Conflicts at the intersections gain more significance as the traffic volume increases. </a:t>
            </a:r>
            <a:endParaRPr lang="en-IN" sz="2800" dirty="0"/>
          </a:p>
          <a:p>
            <a:pPr algn="just"/>
            <a:r>
              <a:rPr lang="en-IN" sz="2800" dirty="0"/>
              <a:t>The main requirements of traffic signal are: </a:t>
            </a:r>
          </a:p>
          <a:p>
            <a:pPr algn="just"/>
            <a:r>
              <a:rPr lang="en-IN" sz="2800" dirty="0"/>
              <a:t>(a) To draw attention, </a:t>
            </a:r>
          </a:p>
          <a:p>
            <a:pPr algn="just"/>
            <a:r>
              <a:rPr lang="en-IN" sz="2800" dirty="0"/>
              <a:t>(b) To provide sufficient time to respond </a:t>
            </a:r>
          </a:p>
          <a:p>
            <a:pPr algn="just"/>
            <a:r>
              <a:rPr lang="en-IN" sz="2800" dirty="0"/>
              <a:t>(c) with the minimum waste of time.</a:t>
            </a:r>
            <a:endParaRPr lang="en-US" sz="2800" dirty="0"/>
          </a:p>
        </p:txBody>
      </p:sp>
    </p:spTree>
    <p:extLst>
      <p:ext uri="{BB962C8B-B14F-4D97-AF65-F5344CB8AC3E}">
        <p14:creationId xmlns:p14="http://schemas.microsoft.com/office/powerpoint/2010/main" val="2381063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Definitions and Notations	</a:t>
            </a:r>
          </a:p>
        </p:txBody>
      </p:sp>
      <p:sp>
        <p:nvSpPr>
          <p:cNvPr id="5" name="Content Placeholder 4"/>
          <p:cNvSpPr>
            <a:spLocks noGrp="1"/>
          </p:cNvSpPr>
          <p:nvPr>
            <p:ph idx="1"/>
          </p:nvPr>
        </p:nvSpPr>
        <p:spPr>
          <a:xfrm>
            <a:off x="609601" y="842963"/>
            <a:ext cx="10972800" cy="5557837"/>
          </a:xfrm>
        </p:spPr>
        <p:txBody>
          <a:bodyPr>
            <a:normAutofit/>
          </a:bodyPr>
          <a:lstStyle/>
          <a:p>
            <a:pPr marL="0" indent="0" algn="just">
              <a:buNone/>
            </a:pPr>
            <a:r>
              <a:rPr lang="en-US" sz="3200" b="1" dirty="0"/>
              <a:t>6. </a:t>
            </a:r>
            <a:r>
              <a:rPr lang="en-IN" sz="3200" b="1" dirty="0"/>
              <a:t>Lost time: </a:t>
            </a:r>
          </a:p>
          <a:p>
            <a:pPr algn="just">
              <a:spcAft>
                <a:spcPts val="1200"/>
              </a:spcAft>
            </a:pPr>
            <a:r>
              <a:rPr lang="en-IN" sz="2800" dirty="0"/>
              <a:t>It indicates the time during which the intersection is not effectively utilized for any movement. </a:t>
            </a:r>
          </a:p>
          <a:p>
            <a:pPr algn="just">
              <a:spcAft>
                <a:spcPts val="1200"/>
              </a:spcAft>
            </a:pPr>
            <a:r>
              <a:rPr lang="en-IN" sz="2800" dirty="0"/>
              <a:t>For </a:t>
            </a:r>
            <a:r>
              <a:rPr lang="en-IN" sz="2800" dirty="0" err="1"/>
              <a:t>eg</a:t>
            </a:r>
            <a:r>
              <a:rPr lang="en-IN" sz="2800" dirty="0"/>
              <a:t>, when the signal for an approach turns from red to green, the driver of the vehicle which is in the front of the queue, will take some time to perceive the signal (reaction time) and some time will be lost before vehicle actually moves and gains speed.</a:t>
            </a:r>
          </a:p>
          <a:p>
            <a:pPr marL="0" indent="0">
              <a:buNone/>
            </a:pPr>
            <a:endParaRPr lang="en-US" sz="3000" dirty="0"/>
          </a:p>
        </p:txBody>
      </p:sp>
    </p:spTree>
    <p:extLst>
      <p:ext uri="{BB962C8B-B14F-4D97-AF65-F5344CB8AC3E}">
        <p14:creationId xmlns:p14="http://schemas.microsoft.com/office/powerpoint/2010/main" val="2070220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Autofit/>
          </a:bodyPr>
          <a:lstStyle/>
          <a:p>
            <a:r>
              <a:rPr lang="en-IN" sz="3600" b="1" dirty="0"/>
              <a:t>Types of Traffic signals</a:t>
            </a:r>
            <a:endParaRPr lang="en-US" sz="3600" b="1" dirty="0"/>
          </a:p>
        </p:txBody>
      </p:sp>
      <p:sp>
        <p:nvSpPr>
          <p:cNvPr id="5" name="Content Placeholder 4"/>
          <p:cNvSpPr>
            <a:spLocks noGrp="1"/>
          </p:cNvSpPr>
          <p:nvPr>
            <p:ph idx="1"/>
          </p:nvPr>
        </p:nvSpPr>
        <p:spPr>
          <a:xfrm>
            <a:off x="609601" y="842963"/>
            <a:ext cx="10972800" cy="5557837"/>
          </a:xfrm>
        </p:spPr>
        <p:txBody>
          <a:bodyPr>
            <a:normAutofit/>
          </a:bodyPr>
          <a:lstStyle/>
          <a:p>
            <a:pPr marL="571500" indent="-571500">
              <a:buAutoNum type="romanLcParenR"/>
            </a:pPr>
            <a:endParaRPr lang="en-IN" sz="3200" dirty="0"/>
          </a:p>
          <a:p>
            <a:pPr marL="571500" indent="-571500">
              <a:buAutoNum type="romanLcParenR"/>
            </a:pPr>
            <a:r>
              <a:rPr lang="en-IN" sz="3200" dirty="0"/>
              <a:t>Traffic Control Signals</a:t>
            </a:r>
          </a:p>
          <a:p>
            <a:pPr marL="571500" indent="-571500">
              <a:buAutoNum type="romanLcParenR"/>
            </a:pPr>
            <a:r>
              <a:rPr lang="en-IN" sz="3200" dirty="0"/>
              <a:t>Pedestrian Operated Signals</a:t>
            </a:r>
          </a:p>
          <a:p>
            <a:pPr marL="571500" indent="-571500">
              <a:buAutoNum type="romanLcParenR"/>
            </a:pPr>
            <a:r>
              <a:rPr lang="en-IN" sz="3200" dirty="0"/>
              <a:t>Specific Traffic Signals</a:t>
            </a:r>
            <a:endParaRPr lang="en-US" sz="3000" dirty="0"/>
          </a:p>
        </p:txBody>
      </p:sp>
    </p:spTree>
    <p:extLst>
      <p:ext uri="{BB962C8B-B14F-4D97-AF65-F5344CB8AC3E}">
        <p14:creationId xmlns:p14="http://schemas.microsoft.com/office/powerpoint/2010/main" val="1299853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a:t>Traffic Control Signals</a:t>
            </a:r>
            <a:endParaRPr lang="en-US" sz="3200" b="1" dirty="0"/>
          </a:p>
        </p:txBody>
      </p:sp>
      <p:sp>
        <p:nvSpPr>
          <p:cNvPr id="5" name="Content Placeholder 4"/>
          <p:cNvSpPr>
            <a:spLocks noGrp="1"/>
          </p:cNvSpPr>
          <p:nvPr>
            <p:ph idx="1"/>
          </p:nvPr>
        </p:nvSpPr>
        <p:spPr>
          <a:xfrm>
            <a:off x="609601" y="842963"/>
            <a:ext cx="8577262" cy="5557837"/>
          </a:xfrm>
        </p:spPr>
        <p:txBody>
          <a:bodyPr>
            <a:normAutofit/>
          </a:bodyPr>
          <a:lstStyle/>
          <a:p>
            <a:r>
              <a:rPr lang="en-IN" sz="3200" dirty="0"/>
              <a:t>The traffic control signals have three coloured light glows facing each direction of traffic flow.</a:t>
            </a:r>
          </a:p>
          <a:p>
            <a:r>
              <a:rPr lang="en-IN" sz="3200" dirty="0"/>
              <a:t>The </a:t>
            </a:r>
            <a:r>
              <a:rPr lang="en-IN" sz="3200" i="1" dirty="0"/>
              <a:t>red </a:t>
            </a:r>
            <a:r>
              <a:rPr lang="en-IN" sz="3200" dirty="0"/>
              <a:t>light is meant for ‘</a:t>
            </a:r>
            <a:r>
              <a:rPr lang="en-IN" sz="3200" i="1" dirty="0"/>
              <a:t>stop</a:t>
            </a:r>
            <a:r>
              <a:rPr lang="en-IN" sz="3200" dirty="0"/>
              <a:t>’, </a:t>
            </a:r>
          </a:p>
          <a:p>
            <a:r>
              <a:rPr lang="en-IN" sz="3200" dirty="0"/>
              <a:t>The </a:t>
            </a:r>
            <a:r>
              <a:rPr lang="en-IN" sz="3200" i="1" dirty="0"/>
              <a:t>green </a:t>
            </a:r>
            <a:r>
              <a:rPr lang="en-IN" sz="3200" dirty="0"/>
              <a:t>light indicates ‘</a:t>
            </a:r>
            <a:r>
              <a:rPr lang="en-IN" sz="3200" i="1" dirty="0"/>
              <a:t>go</a:t>
            </a:r>
            <a:r>
              <a:rPr lang="en-IN" sz="3200" dirty="0"/>
              <a:t>’ and  </a:t>
            </a:r>
          </a:p>
          <a:p>
            <a:r>
              <a:rPr lang="en-IN" sz="3200" i="1" dirty="0"/>
              <a:t>The amber </a:t>
            </a:r>
            <a:r>
              <a:rPr lang="en-IN" sz="3200" dirty="0"/>
              <a:t>or </a:t>
            </a:r>
            <a:r>
              <a:rPr lang="en-IN" sz="3200" i="1" dirty="0"/>
              <a:t>yellow </a:t>
            </a:r>
            <a:r>
              <a:rPr lang="en-IN" sz="3200" dirty="0"/>
              <a:t>light allows the ‘</a:t>
            </a:r>
            <a:r>
              <a:rPr lang="en-IN" sz="3200" i="1" dirty="0"/>
              <a:t>clearance time</a:t>
            </a:r>
            <a:r>
              <a:rPr lang="en-IN" sz="3200" dirty="0"/>
              <a:t>’.</a:t>
            </a:r>
            <a:endParaRPr lang="en-US" sz="3000" dirty="0"/>
          </a:p>
        </p:txBody>
      </p:sp>
      <p:pic>
        <p:nvPicPr>
          <p:cNvPr id="2" name="Picture 1"/>
          <p:cNvPicPr>
            <a:picLocks noChangeAspect="1"/>
          </p:cNvPicPr>
          <p:nvPr/>
        </p:nvPicPr>
        <p:blipFill>
          <a:blip r:embed="rId2"/>
          <a:stretch>
            <a:fillRect/>
          </a:stretch>
        </p:blipFill>
        <p:spPr>
          <a:xfrm>
            <a:off x="9350462" y="1352432"/>
            <a:ext cx="2615589" cy="3719630"/>
          </a:xfrm>
          <a:prstGeom prst="rect">
            <a:avLst/>
          </a:prstGeom>
        </p:spPr>
      </p:pic>
    </p:spTree>
    <p:extLst>
      <p:ext uri="{BB962C8B-B14F-4D97-AF65-F5344CB8AC3E}">
        <p14:creationId xmlns:p14="http://schemas.microsoft.com/office/powerpoint/2010/main" val="3991980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a:t>Traffic Control Signals</a:t>
            </a:r>
            <a:endParaRPr lang="en-US" sz="3200" b="1" dirty="0"/>
          </a:p>
        </p:txBody>
      </p:sp>
      <p:sp>
        <p:nvSpPr>
          <p:cNvPr id="5" name="Content Placeholder 4"/>
          <p:cNvSpPr>
            <a:spLocks noGrp="1"/>
          </p:cNvSpPr>
          <p:nvPr>
            <p:ph idx="1"/>
          </p:nvPr>
        </p:nvSpPr>
        <p:spPr>
          <a:xfrm>
            <a:off x="609601" y="842963"/>
            <a:ext cx="8577262" cy="5557837"/>
          </a:xfrm>
        </p:spPr>
        <p:txBody>
          <a:bodyPr>
            <a:normAutofit/>
          </a:bodyPr>
          <a:lstStyle/>
          <a:p>
            <a:pPr marL="0" indent="0" algn="just">
              <a:buNone/>
            </a:pPr>
            <a:r>
              <a:rPr lang="en-IN" sz="3200" b="1" dirty="0"/>
              <a:t>a) Fixed-time signals: </a:t>
            </a:r>
            <a:r>
              <a:rPr lang="en-IN" sz="3200" dirty="0"/>
              <a:t>are those in which the timings of the phase &amp; cycle are set to repeat regularly; a cycle of red, amber &amp; green lights. </a:t>
            </a:r>
          </a:p>
          <a:p>
            <a:pPr marL="0" indent="0" algn="just">
              <a:buNone/>
            </a:pPr>
            <a:r>
              <a:rPr lang="en-IN" sz="3200" b="1" dirty="0"/>
              <a:t>b) Manually operated signals: </a:t>
            </a:r>
            <a:r>
              <a:rPr lang="en-IN" sz="3200" dirty="0"/>
              <a:t>are those which are operated manually. </a:t>
            </a:r>
          </a:p>
          <a:p>
            <a:pPr marL="0" indent="0" algn="just">
              <a:buNone/>
            </a:pPr>
            <a:r>
              <a:rPr lang="en-IN" sz="3200" b="1" dirty="0"/>
              <a:t>c) Traffic actuated (automatic) signals: </a:t>
            </a:r>
            <a:r>
              <a:rPr lang="en-IN" sz="3200" dirty="0"/>
              <a:t>are those in which the timing of the phase &amp; cycle are changed automatically according to traffic demand. </a:t>
            </a:r>
            <a:endParaRPr lang="en-US" sz="3000" dirty="0"/>
          </a:p>
        </p:txBody>
      </p:sp>
      <p:pic>
        <p:nvPicPr>
          <p:cNvPr id="2" name="Picture 1"/>
          <p:cNvPicPr>
            <a:picLocks noChangeAspect="1"/>
          </p:cNvPicPr>
          <p:nvPr/>
        </p:nvPicPr>
        <p:blipFill>
          <a:blip r:embed="rId2"/>
          <a:stretch>
            <a:fillRect/>
          </a:stretch>
        </p:blipFill>
        <p:spPr>
          <a:xfrm>
            <a:off x="9350462" y="1352432"/>
            <a:ext cx="2615589" cy="3719630"/>
          </a:xfrm>
          <a:prstGeom prst="rect">
            <a:avLst/>
          </a:prstGeom>
        </p:spPr>
      </p:pic>
    </p:spTree>
    <p:extLst>
      <p:ext uri="{BB962C8B-B14F-4D97-AF65-F5344CB8AC3E}">
        <p14:creationId xmlns:p14="http://schemas.microsoft.com/office/powerpoint/2010/main" val="3896614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9551" y="185738"/>
            <a:ext cx="7762874" cy="6215061"/>
          </a:xfrm>
        </p:spPr>
        <p:txBody>
          <a:bodyPr>
            <a:normAutofit/>
          </a:bodyPr>
          <a:lstStyle/>
          <a:p>
            <a:pPr marL="0" indent="0" algn="just">
              <a:buNone/>
            </a:pPr>
            <a:r>
              <a:rPr lang="en-IN" sz="2800" b="1" dirty="0"/>
              <a:t>ii) Pedestrian Operated Signals: </a:t>
            </a:r>
          </a:p>
          <a:p>
            <a:pPr algn="just"/>
            <a:r>
              <a:rPr lang="en-IN" sz="2500" dirty="0"/>
              <a:t>These signals are meant to give right of way to pedestrians to cross a road during walk period when vehicular traffic shall be stopped by red. </a:t>
            </a:r>
          </a:p>
          <a:p>
            <a:pPr marL="0" indent="0" algn="just">
              <a:buNone/>
            </a:pPr>
            <a:r>
              <a:rPr lang="en-US" sz="2800" b="1" dirty="0"/>
              <a:t>iii) </a:t>
            </a:r>
            <a:r>
              <a:rPr lang="en-IN" sz="2800" b="1" dirty="0"/>
              <a:t>Specific Traffic Signals: </a:t>
            </a:r>
          </a:p>
          <a:p>
            <a:pPr algn="just"/>
            <a:r>
              <a:rPr lang="en-US" sz="2500" dirty="0"/>
              <a:t>Special traffic signals such as flashing beacons may be installed at certain locations in order to warn the traffic of certain situations. At flashing red signals, the driver of a vehicle shall stop before entering the intersection.</a:t>
            </a:r>
          </a:p>
          <a:p>
            <a:pPr algn="just"/>
            <a:r>
              <a:rPr lang="en-US" sz="2500" dirty="0"/>
              <a:t>Flashing yellow signals are cautionary signals meant to signify that the drivers may proceed with caution. </a:t>
            </a:r>
          </a:p>
        </p:txBody>
      </p:sp>
      <p:pic>
        <p:nvPicPr>
          <p:cNvPr id="1026" name="Picture 2" descr="Image result for pedestrian operated traffic signals"/>
          <p:cNvPicPr>
            <a:picLocks noChangeAspect="1" noChangeArrowheads="1"/>
          </p:cNvPicPr>
          <p:nvPr/>
        </p:nvPicPr>
        <p:blipFill rotWithShape="1">
          <a:blip r:embed="rId2">
            <a:extLst>
              <a:ext uri="{28A0092B-C50C-407E-A947-70E740481C1C}">
                <a14:useLocalDpi xmlns:a14="http://schemas.microsoft.com/office/drawing/2010/main" val="0"/>
              </a:ext>
            </a:extLst>
          </a:blip>
          <a:srcRect r="36224"/>
          <a:stretch/>
        </p:blipFill>
        <p:spPr bwMode="auto">
          <a:xfrm>
            <a:off x="8170863" y="185738"/>
            <a:ext cx="388778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17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46052"/>
            <a:ext cx="10972800" cy="596899"/>
          </a:xfrm>
        </p:spPr>
        <p:txBody>
          <a:bodyPr>
            <a:normAutofit/>
          </a:bodyPr>
          <a:lstStyle/>
          <a:p>
            <a:r>
              <a:rPr lang="en-IN" sz="3200" b="1" dirty="0"/>
              <a:t>Phase Design</a:t>
            </a:r>
            <a:endParaRPr lang="en-US" sz="3200" b="1" dirty="0"/>
          </a:p>
        </p:txBody>
      </p:sp>
      <p:sp>
        <p:nvSpPr>
          <p:cNvPr id="5" name="Content Placeholder 4"/>
          <p:cNvSpPr>
            <a:spLocks noGrp="1"/>
          </p:cNvSpPr>
          <p:nvPr>
            <p:ph idx="1"/>
          </p:nvPr>
        </p:nvSpPr>
        <p:spPr>
          <a:xfrm>
            <a:off x="609601" y="742951"/>
            <a:ext cx="10972800" cy="5815012"/>
          </a:xfrm>
        </p:spPr>
        <p:txBody>
          <a:bodyPr>
            <a:normAutofit fontScale="92500" lnSpcReduction="10000"/>
          </a:bodyPr>
          <a:lstStyle/>
          <a:p>
            <a:pPr algn="just"/>
            <a:r>
              <a:rPr lang="en-IN" sz="2600" dirty="0"/>
              <a:t>The objective of phase design is to separate the conflicting movements in an intersection into various phases, so that movements in a phase should have no conflicts. </a:t>
            </a:r>
          </a:p>
          <a:p>
            <a:pPr algn="just"/>
            <a:r>
              <a:rPr lang="en-IN" sz="2600" dirty="0"/>
              <a:t>If all the movements are to be separated with no conflicts, then a large number of phases are required. </a:t>
            </a:r>
          </a:p>
          <a:p>
            <a:pPr algn="just"/>
            <a:r>
              <a:rPr lang="en-IN" sz="2600" dirty="0"/>
              <a:t>In such a situation, the objective is to design phases with minimum conflicts or with less severe conflicts.</a:t>
            </a:r>
          </a:p>
          <a:p>
            <a:pPr algn="just"/>
            <a:r>
              <a:rPr lang="en-IN" sz="2600" dirty="0"/>
              <a:t>There is no precise methodology for the design of phases. This is often guided by the geometry of the intersection, the flow pattern especially the turning movements, &amp; the relative magnitudes of flow. </a:t>
            </a:r>
          </a:p>
          <a:p>
            <a:pPr algn="just"/>
            <a:r>
              <a:rPr lang="en-IN" sz="2600" dirty="0"/>
              <a:t>Therefore, a trial and error procedure is often adopted. </a:t>
            </a:r>
          </a:p>
          <a:p>
            <a:pPr algn="just"/>
            <a:r>
              <a:rPr lang="en-IN" sz="2600" dirty="0"/>
              <a:t>However, phase design is very important because it affects the further design steps. </a:t>
            </a:r>
          </a:p>
          <a:p>
            <a:pPr algn="just"/>
            <a:r>
              <a:rPr lang="en-IN" sz="2600" dirty="0"/>
              <a:t>Further, it is easier to change the cycle time and green time when flow pattern changes, where as a drastic change in the flow pattern may cause considerable confusion to the drivers.</a:t>
            </a:r>
          </a:p>
          <a:p>
            <a:pPr algn="just"/>
            <a:endParaRPr lang="en-IN" sz="2600" dirty="0"/>
          </a:p>
        </p:txBody>
      </p:sp>
    </p:spTree>
    <p:extLst>
      <p:ext uri="{BB962C8B-B14F-4D97-AF65-F5344CB8AC3E}">
        <p14:creationId xmlns:p14="http://schemas.microsoft.com/office/powerpoint/2010/main" val="4106985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a:t>Phase Design</a:t>
            </a:r>
            <a:endParaRPr lang="en-US" sz="3200" b="1" dirty="0"/>
          </a:p>
        </p:txBody>
      </p:sp>
      <p:sp>
        <p:nvSpPr>
          <p:cNvPr id="5" name="Content Placeholder 4"/>
          <p:cNvSpPr>
            <a:spLocks noGrp="1"/>
          </p:cNvSpPr>
          <p:nvPr>
            <p:ph idx="1"/>
          </p:nvPr>
        </p:nvSpPr>
        <p:spPr>
          <a:xfrm>
            <a:off x="609601" y="842963"/>
            <a:ext cx="10972800" cy="5557837"/>
          </a:xfrm>
        </p:spPr>
        <p:txBody>
          <a:bodyPr>
            <a:normAutofit/>
          </a:bodyPr>
          <a:lstStyle/>
          <a:p>
            <a:pPr marL="0" indent="0">
              <a:buNone/>
            </a:pPr>
            <a:r>
              <a:rPr lang="en-IN" sz="2600" dirty="0"/>
              <a:t>The signal design procedure involves six major steps. They include:</a:t>
            </a:r>
          </a:p>
          <a:p>
            <a:pPr marL="514350" indent="-514350">
              <a:buAutoNum type="arabicParenBoth"/>
            </a:pPr>
            <a:r>
              <a:rPr lang="en-IN" sz="2600" dirty="0"/>
              <a:t>phase design, </a:t>
            </a:r>
          </a:p>
          <a:p>
            <a:pPr marL="514350" indent="-514350">
              <a:buAutoNum type="arabicParenBoth"/>
            </a:pPr>
            <a:r>
              <a:rPr lang="en-IN" sz="2600" dirty="0"/>
              <a:t>determination of amber time and clearance time, </a:t>
            </a:r>
          </a:p>
          <a:p>
            <a:pPr marL="514350" indent="-514350">
              <a:buAutoNum type="arabicParenBoth"/>
            </a:pPr>
            <a:r>
              <a:rPr lang="en-IN" sz="2600" dirty="0"/>
              <a:t>determination of cycle length, </a:t>
            </a:r>
          </a:p>
          <a:p>
            <a:pPr marL="514350" indent="-514350">
              <a:buAutoNum type="arabicParenBoth"/>
            </a:pPr>
            <a:r>
              <a:rPr lang="en-IN" sz="2600" dirty="0"/>
              <a:t>apportioning of green time,</a:t>
            </a:r>
          </a:p>
          <a:p>
            <a:pPr marL="514350" indent="-514350">
              <a:buAutoNum type="arabicParenBoth"/>
            </a:pPr>
            <a:r>
              <a:rPr lang="en-IN" sz="2600" dirty="0"/>
              <a:t>pedestrian crossing requirements, and </a:t>
            </a:r>
          </a:p>
          <a:p>
            <a:pPr marL="514350" indent="-514350">
              <a:buAutoNum type="arabicParenBoth"/>
            </a:pPr>
            <a:r>
              <a:rPr lang="en-IN" sz="2600" dirty="0"/>
              <a:t>performance evaluation of the design obtained in the previous steps.</a:t>
            </a:r>
          </a:p>
        </p:txBody>
      </p:sp>
    </p:spTree>
    <p:extLst>
      <p:ext uri="{BB962C8B-B14F-4D97-AF65-F5344CB8AC3E}">
        <p14:creationId xmlns:p14="http://schemas.microsoft.com/office/powerpoint/2010/main" val="4221593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Two Phase Signals</a:t>
            </a:r>
          </a:p>
        </p:txBody>
      </p:sp>
      <p:sp>
        <p:nvSpPr>
          <p:cNvPr id="5" name="Content Placeholder 4"/>
          <p:cNvSpPr>
            <a:spLocks noGrp="1"/>
          </p:cNvSpPr>
          <p:nvPr>
            <p:ph idx="1"/>
          </p:nvPr>
        </p:nvSpPr>
        <p:spPr>
          <a:xfrm>
            <a:off x="338139" y="885826"/>
            <a:ext cx="8062911" cy="5557837"/>
          </a:xfrm>
        </p:spPr>
        <p:txBody>
          <a:bodyPr>
            <a:normAutofit fontScale="92500"/>
          </a:bodyPr>
          <a:lstStyle/>
          <a:p>
            <a:pPr algn="just"/>
            <a:r>
              <a:rPr lang="en-IN" sz="2600" dirty="0"/>
              <a:t>Two phase system is usually adopted if through traffic is significant compared to the turning movements. </a:t>
            </a:r>
          </a:p>
          <a:p>
            <a:pPr algn="just"/>
            <a:r>
              <a:rPr lang="en-IN" sz="2600" dirty="0"/>
              <a:t>For ex in the fig, non-conflicting through traffic 3 &amp; 4 are grouped in a single phase &amp; non-conflicting through traffic 1 &amp; 2 are grouped in the second phase.</a:t>
            </a:r>
          </a:p>
          <a:p>
            <a:pPr algn="just"/>
            <a:r>
              <a:rPr lang="en-IN" sz="2600" dirty="0"/>
              <a:t>However, in the first phase flow 7 &amp; 8 offer some conflicts &amp; are called permitted right turns. </a:t>
            </a:r>
          </a:p>
          <a:p>
            <a:pPr algn="just"/>
            <a:r>
              <a:rPr lang="en-IN" sz="2600" dirty="0"/>
              <a:t>Needless to say that such phasing is possible only if the turning movements are relatively low. </a:t>
            </a:r>
          </a:p>
          <a:p>
            <a:pPr algn="just"/>
            <a:r>
              <a:rPr lang="en-IN" sz="2600" dirty="0"/>
              <a:t>On the other hand, if the turning movements are significant ,then a four phase system is usually adopted.</a:t>
            </a:r>
          </a:p>
          <a:p>
            <a:pPr marL="0" indent="0" algn="just">
              <a:buNone/>
            </a:pPr>
            <a:endParaRPr lang="en-US" sz="2500" dirty="0"/>
          </a:p>
        </p:txBody>
      </p:sp>
      <p:pic>
        <p:nvPicPr>
          <p:cNvPr id="6" name="Picture 5"/>
          <p:cNvPicPr>
            <a:picLocks noChangeAspect="1"/>
          </p:cNvPicPr>
          <p:nvPr/>
        </p:nvPicPr>
        <p:blipFill rotWithShape="1">
          <a:blip r:embed="rId2"/>
          <a:srcRect l="21486" t="33203" r="52489" b="22070"/>
          <a:stretch/>
        </p:blipFill>
        <p:spPr>
          <a:xfrm>
            <a:off x="8643939" y="117477"/>
            <a:ext cx="3386137" cy="3271839"/>
          </a:xfrm>
          <a:prstGeom prst="rect">
            <a:avLst/>
          </a:prstGeom>
        </p:spPr>
      </p:pic>
      <p:pic>
        <p:nvPicPr>
          <p:cNvPr id="7" name="Picture 6"/>
          <p:cNvPicPr>
            <a:picLocks noChangeAspect="1"/>
          </p:cNvPicPr>
          <p:nvPr/>
        </p:nvPicPr>
        <p:blipFill rotWithShape="1">
          <a:blip r:embed="rId3"/>
          <a:srcRect l="47511" t="35156" r="26793" b="19943"/>
          <a:stretch/>
        </p:blipFill>
        <p:spPr>
          <a:xfrm>
            <a:off x="8686800" y="3517903"/>
            <a:ext cx="3343276" cy="3284537"/>
          </a:xfrm>
          <a:prstGeom prst="rect">
            <a:avLst/>
          </a:prstGeom>
        </p:spPr>
      </p:pic>
    </p:spTree>
    <p:extLst>
      <p:ext uri="{BB962C8B-B14F-4D97-AF65-F5344CB8AC3E}">
        <p14:creationId xmlns:p14="http://schemas.microsoft.com/office/powerpoint/2010/main" val="1678862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03189"/>
            <a:ext cx="10972800" cy="596899"/>
          </a:xfrm>
        </p:spPr>
        <p:txBody>
          <a:bodyPr>
            <a:normAutofit/>
          </a:bodyPr>
          <a:lstStyle/>
          <a:p>
            <a:r>
              <a:rPr lang="en-US" sz="3200" b="1" dirty="0"/>
              <a:t>Four phase signals</a:t>
            </a:r>
          </a:p>
        </p:txBody>
      </p:sp>
      <p:sp>
        <p:nvSpPr>
          <p:cNvPr id="5" name="Content Placeholder 4"/>
          <p:cNvSpPr>
            <a:spLocks noGrp="1"/>
          </p:cNvSpPr>
          <p:nvPr>
            <p:ph idx="1"/>
          </p:nvPr>
        </p:nvSpPr>
        <p:spPr>
          <a:xfrm>
            <a:off x="223838" y="857251"/>
            <a:ext cx="6605587" cy="5672137"/>
          </a:xfrm>
        </p:spPr>
        <p:txBody>
          <a:bodyPr>
            <a:normAutofit lnSpcReduction="10000"/>
          </a:bodyPr>
          <a:lstStyle/>
          <a:p>
            <a:pPr algn="just"/>
            <a:r>
              <a:rPr lang="en-IN" sz="2500" dirty="0"/>
              <a:t>There are at least three possible phasing options. </a:t>
            </a:r>
          </a:p>
          <a:p>
            <a:pPr algn="just"/>
            <a:r>
              <a:rPr lang="en-IN" sz="2500" dirty="0"/>
              <a:t>For ex, fig shows the most simple phase plan where, flow from each approach is put into a single phase avoiding all conflicts. </a:t>
            </a:r>
          </a:p>
          <a:p>
            <a:pPr algn="just"/>
            <a:r>
              <a:rPr lang="en-IN" sz="2500" dirty="0"/>
              <a:t>This type of phase plan is ideally suited in urban areas where the turning movements are comparable with through movements and when through traffic and turning traffic need to share same lane.</a:t>
            </a:r>
          </a:p>
          <a:p>
            <a:pPr algn="just"/>
            <a:r>
              <a:rPr lang="en-IN" sz="2500" dirty="0"/>
              <a:t>This phase plan could be very inefficient when turning movements are relatively low.</a:t>
            </a:r>
          </a:p>
        </p:txBody>
      </p:sp>
      <p:pic>
        <p:nvPicPr>
          <p:cNvPr id="2" name="Picture 1"/>
          <p:cNvPicPr>
            <a:picLocks noChangeAspect="1"/>
          </p:cNvPicPr>
          <p:nvPr/>
        </p:nvPicPr>
        <p:blipFill rotWithShape="1">
          <a:blip r:embed="rId2"/>
          <a:srcRect l="29174" t="22265" r="30087" b="19791"/>
          <a:stretch/>
        </p:blipFill>
        <p:spPr>
          <a:xfrm>
            <a:off x="6829425" y="1157757"/>
            <a:ext cx="5169443" cy="4133772"/>
          </a:xfrm>
          <a:prstGeom prst="rect">
            <a:avLst/>
          </a:prstGeom>
        </p:spPr>
      </p:pic>
    </p:spTree>
    <p:extLst>
      <p:ext uri="{BB962C8B-B14F-4D97-AF65-F5344CB8AC3E}">
        <p14:creationId xmlns:p14="http://schemas.microsoft.com/office/powerpoint/2010/main" val="3091370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03189"/>
            <a:ext cx="10972800" cy="596899"/>
          </a:xfrm>
        </p:spPr>
        <p:txBody>
          <a:bodyPr>
            <a:normAutofit/>
          </a:bodyPr>
          <a:lstStyle/>
          <a:p>
            <a:r>
              <a:rPr lang="en-US" sz="3200" b="1" dirty="0"/>
              <a:t>Four phase signals</a:t>
            </a:r>
          </a:p>
        </p:txBody>
      </p:sp>
      <p:sp>
        <p:nvSpPr>
          <p:cNvPr id="5" name="Content Placeholder 4"/>
          <p:cNvSpPr>
            <a:spLocks noGrp="1"/>
          </p:cNvSpPr>
          <p:nvPr>
            <p:ph idx="1"/>
          </p:nvPr>
        </p:nvSpPr>
        <p:spPr>
          <a:xfrm>
            <a:off x="223838" y="857251"/>
            <a:ext cx="6266903" cy="5672137"/>
          </a:xfrm>
        </p:spPr>
        <p:txBody>
          <a:bodyPr>
            <a:normAutofit lnSpcReduction="10000"/>
          </a:bodyPr>
          <a:lstStyle/>
          <a:p>
            <a:pPr algn="just"/>
            <a:r>
              <a:rPr lang="en-IN" sz="2600" dirty="0"/>
              <a:t>Fig shows a second possible phase plan option where opposing through traffic are put into same phase. </a:t>
            </a:r>
          </a:p>
          <a:p>
            <a:pPr algn="just"/>
            <a:r>
              <a:rPr lang="en-IN" sz="2600" dirty="0"/>
              <a:t>The non-conflicting right turn flows 7 and 8 are grouped into a third phase. Similarly flows 5 and 6 are grouped into fourth phase.</a:t>
            </a:r>
          </a:p>
          <a:p>
            <a:pPr algn="just"/>
            <a:r>
              <a:rPr lang="en-IN" sz="2600" dirty="0"/>
              <a:t>This type of phasing is very efficient when the intersection geometry permits to have at least one lane for each movement, and the through traffic volume is significantly high.</a:t>
            </a:r>
          </a:p>
        </p:txBody>
      </p:sp>
      <p:pic>
        <p:nvPicPr>
          <p:cNvPr id="3" name="Picture 2"/>
          <p:cNvPicPr>
            <a:picLocks noChangeAspect="1"/>
          </p:cNvPicPr>
          <p:nvPr/>
        </p:nvPicPr>
        <p:blipFill rotWithShape="1">
          <a:blip r:embed="rId2"/>
          <a:srcRect l="30222" t="24845" r="31067" b="18393"/>
          <a:stretch/>
        </p:blipFill>
        <p:spPr>
          <a:xfrm>
            <a:off x="6545706" y="857250"/>
            <a:ext cx="5371474" cy="4428269"/>
          </a:xfrm>
          <a:prstGeom prst="rect">
            <a:avLst/>
          </a:prstGeom>
        </p:spPr>
      </p:pic>
    </p:spTree>
    <p:extLst>
      <p:ext uri="{BB962C8B-B14F-4D97-AF65-F5344CB8AC3E}">
        <p14:creationId xmlns:p14="http://schemas.microsoft.com/office/powerpoint/2010/main" val="1028000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02734"/>
            <a:ext cx="10972800" cy="537029"/>
          </a:xfrm>
        </p:spPr>
        <p:txBody>
          <a:bodyPr>
            <a:normAutofit fontScale="90000"/>
          </a:bodyPr>
          <a:lstStyle/>
          <a:p>
            <a:r>
              <a:rPr lang="en-US" sz="3200" b="1" dirty="0"/>
              <a:t>Traffic Signal - Advantages</a:t>
            </a:r>
          </a:p>
        </p:txBody>
      </p:sp>
      <p:sp>
        <p:nvSpPr>
          <p:cNvPr id="5" name="Content Placeholder 4"/>
          <p:cNvSpPr>
            <a:spLocks noGrp="1"/>
          </p:cNvSpPr>
          <p:nvPr>
            <p:ph idx="1"/>
          </p:nvPr>
        </p:nvSpPr>
        <p:spPr>
          <a:xfrm>
            <a:off x="609601" y="639763"/>
            <a:ext cx="10972800" cy="5761037"/>
          </a:xfrm>
        </p:spPr>
        <p:txBody>
          <a:bodyPr>
            <a:normAutofit fontScale="92500"/>
          </a:bodyPr>
          <a:lstStyle/>
          <a:p>
            <a:pPr algn="just"/>
            <a:r>
              <a:rPr lang="en-IN" sz="2600" dirty="0"/>
              <a:t>They provide orderly movement of traffic and increase the traffic handling capacity at intersections.</a:t>
            </a:r>
          </a:p>
          <a:p>
            <a:pPr algn="just"/>
            <a:r>
              <a:rPr lang="en-IN" sz="2600" dirty="0"/>
              <a:t>They reduce the accidents.</a:t>
            </a:r>
          </a:p>
          <a:p>
            <a:pPr algn="just"/>
            <a:r>
              <a:rPr lang="en-IN" sz="2600" dirty="0"/>
              <a:t>Pedestrians can cross the roads safely at the signalised intersections.</a:t>
            </a:r>
          </a:p>
          <a:p>
            <a:pPr algn="just"/>
            <a:r>
              <a:rPr lang="en-IN" sz="2600" dirty="0"/>
              <a:t>They provide all the vehicles to move approximately at same reasonable speed along the major road traffic.</a:t>
            </a:r>
          </a:p>
          <a:p>
            <a:pPr algn="just"/>
            <a:r>
              <a:rPr lang="en-US" sz="2600" dirty="0"/>
              <a:t>Traffic handling capacity is highest among different types of intersections at grade. </a:t>
            </a:r>
          </a:p>
          <a:p>
            <a:pPr algn="just"/>
            <a:r>
              <a:rPr lang="en-IN" sz="2600" dirty="0"/>
              <a:t>Automatic traffic signal may work out to be economical compared to manual control.</a:t>
            </a:r>
          </a:p>
          <a:p>
            <a:pPr algn="just"/>
            <a:r>
              <a:rPr lang="en-US" sz="2600" dirty="0"/>
              <a:t>When signal system is properly coordinated there is a reasonable speed increase along the major road traffic. </a:t>
            </a:r>
          </a:p>
          <a:p>
            <a:pPr algn="just"/>
            <a:r>
              <a:rPr lang="en-US" sz="2600" dirty="0"/>
              <a:t>Provide a chance to traffic of minor road to cross the continuous traffic flow of the main road at reasonable intervals of time. </a:t>
            </a:r>
          </a:p>
        </p:txBody>
      </p:sp>
    </p:spTree>
    <p:extLst>
      <p:ext uri="{BB962C8B-B14F-4D97-AF65-F5344CB8AC3E}">
        <p14:creationId xmlns:p14="http://schemas.microsoft.com/office/powerpoint/2010/main" val="3039322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03189"/>
            <a:ext cx="10972800" cy="939799"/>
          </a:xfrm>
        </p:spPr>
        <p:txBody>
          <a:bodyPr>
            <a:normAutofit fontScale="90000"/>
          </a:bodyPr>
          <a:lstStyle/>
          <a:p>
            <a:r>
              <a:rPr lang="en-US" sz="3200" b="1" dirty="0"/>
              <a:t>Four phase signals</a:t>
            </a:r>
            <a:br>
              <a:rPr lang="en-US" sz="3200" b="1" dirty="0"/>
            </a:br>
            <a:r>
              <a:rPr lang="en-US" sz="3200" b="1" dirty="0"/>
              <a:t>3</a:t>
            </a:r>
            <a:r>
              <a:rPr lang="en-US" sz="3200" b="1" baseline="30000" dirty="0"/>
              <a:t>rd</a:t>
            </a:r>
            <a:r>
              <a:rPr lang="en-US" sz="3200" b="1" dirty="0"/>
              <a:t> Way of Providing 4 phase traffic signal</a:t>
            </a:r>
          </a:p>
        </p:txBody>
      </p:sp>
      <p:pic>
        <p:nvPicPr>
          <p:cNvPr id="2" name="Picture 1"/>
          <p:cNvPicPr>
            <a:picLocks noChangeAspect="1"/>
          </p:cNvPicPr>
          <p:nvPr/>
        </p:nvPicPr>
        <p:blipFill rotWithShape="1">
          <a:blip r:embed="rId2"/>
          <a:srcRect l="29942" t="27148" r="29868" b="15430"/>
          <a:stretch/>
        </p:blipFill>
        <p:spPr>
          <a:xfrm>
            <a:off x="2986088" y="1185862"/>
            <a:ext cx="6686550" cy="5371162"/>
          </a:xfrm>
          <a:prstGeom prst="rect">
            <a:avLst/>
          </a:prstGeom>
        </p:spPr>
      </p:pic>
    </p:spTree>
    <p:extLst>
      <p:ext uri="{BB962C8B-B14F-4D97-AF65-F5344CB8AC3E}">
        <p14:creationId xmlns:p14="http://schemas.microsoft.com/office/powerpoint/2010/main" val="23263108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General Principles of two-phase signal design</a:t>
            </a:r>
          </a:p>
        </p:txBody>
      </p:sp>
      <p:sp>
        <p:nvSpPr>
          <p:cNvPr id="5" name="Content Placeholder 4"/>
          <p:cNvSpPr>
            <a:spLocks noGrp="1"/>
          </p:cNvSpPr>
          <p:nvPr>
            <p:ph idx="1"/>
          </p:nvPr>
        </p:nvSpPr>
        <p:spPr>
          <a:xfrm>
            <a:off x="381002" y="1028701"/>
            <a:ext cx="8162924" cy="5557837"/>
          </a:xfrm>
        </p:spPr>
        <p:txBody>
          <a:bodyPr>
            <a:noAutofit/>
          </a:bodyPr>
          <a:lstStyle/>
          <a:p>
            <a:pPr algn="just">
              <a:spcAft>
                <a:spcPts val="1200"/>
              </a:spcAft>
            </a:pPr>
            <a:r>
              <a:rPr lang="en-US" sz="2500" dirty="0"/>
              <a:t>Let the two approach roads, designated as Road-1 and Road-2 have green, red and amber phases designated as G1, R1, A1, and G2, R2, and A2 respectively.</a:t>
            </a:r>
          </a:p>
          <a:p>
            <a:pPr marL="571500" indent="-571500" algn="just">
              <a:spcAft>
                <a:spcPts val="1200"/>
              </a:spcAft>
              <a:buAutoNum type="romanLcParenR"/>
            </a:pPr>
            <a:r>
              <a:rPr lang="en-US" sz="2500" dirty="0"/>
              <a:t>Stop time or red phase, R1 for road-1 of a signal is the sum of green phase and clearance intervals or amber phases for the cross flow i.e., R1 = (G2+A2) at a two phase signal. During this interval, the pedestrian crossing time may also be incorporated for the road, if turning movements are not permitted.</a:t>
            </a:r>
          </a:p>
        </p:txBody>
      </p:sp>
      <p:pic>
        <p:nvPicPr>
          <p:cNvPr id="6" name="Picture 5"/>
          <p:cNvPicPr>
            <a:picLocks noChangeAspect="1"/>
          </p:cNvPicPr>
          <p:nvPr/>
        </p:nvPicPr>
        <p:blipFill rotWithShape="1">
          <a:blip r:embed="rId2"/>
          <a:srcRect l="21486" t="34795" r="52489" b="22069"/>
          <a:stretch/>
        </p:blipFill>
        <p:spPr>
          <a:xfrm>
            <a:off x="8686800" y="842963"/>
            <a:ext cx="3386137" cy="3155432"/>
          </a:xfrm>
          <a:prstGeom prst="rect">
            <a:avLst/>
          </a:prstGeom>
        </p:spPr>
      </p:pic>
      <p:pic>
        <p:nvPicPr>
          <p:cNvPr id="7" name="Picture 6"/>
          <p:cNvPicPr>
            <a:picLocks noChangeAspect="1"/>
          </p:cNvPicPr>
          <p:nvPr/>
        </p:nvPicPr>
        <p:blipFill rotWithShape="1">
          <a:blip r:embed="rId3"/>
          <a:srcRect l="47511" t="36870" r="26793" b="23480"/>
          <a:stretch/>
        </p:blipFill>
        <p:spPr>
          <a:xfrm>
            <a:off x="8729661" y="3686176"/>
            <a:ext cx="3343276" cy="2900362"/>
          </a:xfrm>
          <a:prstGeom prst="rect">
            <a:avLst/>
          </a:prstGeom>
        </p:spPr>
      </p:pic>
    </p:spTree>
    <p:extLst>
      <p:ext uri="{BB962C8B-B14F-4D97-AF65-F5344CB8AC3E}">
        <p14:creationId xmlns:p14="http://schemas.microsoft.com/office/powerpoint/2010/main" val="3561023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General Principles of two-phase signal design</a:t>
            </a:r>
          </a:p>
        </p:txBody>
      </p:sp>
      <p:sp>
        <p:nvSpPr>
          <p:cNvPr id="5" name="Content Placeholder 4"/>
          <p:cNvSpPr>
            <a:spLocks noGrp="1"/>
          </p:cNvSpPr>
          <p:nvPr>
            <p:ph idx="1"/>
          </p:nvPr>
        </p:nvSpPr>
        <p:spPr>
          <a:xfrm>
            <a:off x="609601" y="842963"/>
            <a:ext cx="10972800" cy="5557837"/>
          </a:xfrm>
        </p:spPr>
        <p:txBody>
          <a:bodyPr>
            <a:noAutofit/>
          </a:bodyPr>
          <a:lstStyle/>
          <a:p>
            <a:pPr marL="571500" indent="-571500" algn="just">
              <a:lnSpc>
                <a:spcPct val="150000"/>
              </a:lnSpc>
              <a:buFont typeface="Wingdings" panose="05000000000000000000" pitchFamily="2" charset="2"/>
              <a:buAutoNum type="romanLcParenR" startAt="2"/>
            </a:pPr>
            <a:r>
              <a:rPr lang="en-US" sz="2500" dirty="0"/>
              <a:t>Towards the end of red phase, there may be a short duration when the amber lights are put on along with red light signal in order to indicate ‘get set’ to go. This phase is the last part of red phase itself and may be called ‘red-amber’ or ‘initial amber’. The vehicles are not supposed to cross the stop line during the red-amber period.</a:t>
            </a:r>
          </a:p>
        </p:txBody>
      </p:sp>
    </p:spTree>
    <p:extLst>
      <p:ext uri="{BB962C8B-B14F-4D97-AF65-F5344CB8AC3E}">
        <p14:creationId xmlns:p14="http://schemas.microsoft.com/office/powerpoint/2010/main" val="2234163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General Principles of two-phase signal design</a:t>
            </a:r>
          </a:p>
        </p:txBody>
      </p:sp>
      <p:sp>
        <p:nvSpPr>
          <p:cNvPr id="5" name="Content Placeholder 4"/>
          <p:cNvSpPr>
            <a:spLocks noGrp="1"/>
          </p:cNvSpPr>
          <p:nvPr>
            <p:ph idx="1"/>
          </p:nvPr>
        </p:nvSpPr>
        <p:spPr>
          <a:xfrm>
            <a:off x="609601" y="842963"/>
            <a:ext cx="10972800" cy="5557837"/>
          </a:xfrm>
        </p:spPr>
        <p:txBody>
          <a:bodyPr>
            <a:noAutofit/>
          </a:bodyPr>
          <a:lstStyle/>
          <a:p>
            <a:pPr marL="0" indent="0" algn="just">
              <a:buNone/>
            </a:pPr>
            <a:r>
              <a:rPr lang="en-US" sz="2500" dirty="0"/>
              <a:t>iii) Clearance time or clearance-amber phase is provided just after the green phase before the red phase, to fulfil the two requirements:</a:t>
            </a:r>
          </a:p>
          <a:p>
            <a:pPr marL="514350" indent="-514350" algn="just">
              <a:buAutoNum type="alphaLcParenR"/>
            </a:pPr>
            <a:r>
              <a:rPr lang="en-US" sz="2500" dirty="0"/>
              <a:t>To allow stopping time for approaching vehicle to stop at stop-line after the signal changes from green to amber and not to cross the line by the time the signal changes to red phase.</a:t>
            </a:r>
          </a:p>
          <a:p>
            <a:pPr marL="514350" indent="-514350" algn="just">
              <a:buAutoNum type="alphaLcParenR"/>
            </a:pPr>
            <a:r>
              <a:rPr lang="en-US" sz="2500" dirty="0"/>
              <a:t>To allow clearance time for the vehicle which is approaching the stop line at legal speed while the signal changes from green to amber, allowing sufficient time for the vehicle to cross the intersection as it may not be possible for the vehicle to stop before the stop line at that stage. Usually 2.0 to 4.0 seconds would be suitable for the amber phase so as to fulfil these two conditions.</a:t>
            </a:r>
          </a:p>
          <a:p>
            <a:pPr marL="0" indent="0" algn="just">
              <a:buNone/>
            </a:pPr>
            <a:r>
              <a:rPr lang="en-US" sz="2500" dirty="0"/>
              <a:t>iv) Go time or green time is decided based on the approach volume during peak hour and to enable the queued vehicles to clear off in most of the cycles.</a:t>
            </a:r>
          </a:p>
        </p:txBody>
      </p:sp>
    </p:spTree>
    <p:extLst>
      <p:ext uri="{BB962C8B-B14F-4D97-AF65-F5344CB8AC3E}">
        <p14:creationId xmlns:p14="http://schemas.microsoft.com/office/powerpoint/2010/main" val="346977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Trial cycle method of signal design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09601" y="842963"/>
                <a:ext cx="10972800" cy="5557837"/>
              </a:xfrm>
            </p:spPr>
            <p:txBody>
              <a:bodyPr>
                <a:normAutofit/>
              </a:bodyPr>
              <a:lstStyle/>
              <a:p>
                <a:pPr algn="just">
                  <a:spcAft>
                    <a:spcPts val="600"/>
                  </a:spcAft>
                </a:pPr>
                <a:r>
                  <a:rPr lang="en-US" sz="2600" dirty="0"/>
                  <a:t>The 15 minute-traffic counts n</a:t>
                </a:r>
                <a:r>
                  <a:rPr lang="en-US" sz="2600" baseline="-25000" dirty="0"/>
                  <a:t>1</a:t>
                </a:r>
                <a:r>
                  <a:rPr lang="en-US" sz="2600" dirty="0"/>
                  <a:t> and n</a:t>
                </a:r>
                <a:r>
                  <a:rPr lang="en-US" sz="2600" baseline="-25000" dirty="0"/>
                  <a:t>2</a:t>
                </a:r>
                <a:r>
                  <a:rPr lang="en-US" sz="2600" dirty="0"/>
                  <a:t> on road 1 and 2 are noted during the design peak hour flow. Some suitable trial cycle C</a:t>
                </a:r>
                <a:r>
                  <a:rPr lang="en-US" sz="2600" baseline="-25000" dirty="0"/>
                  <a:t>1</a:t>
                </a:r>
                <a:r>
                  <a:rPr lang="en-US" sz="2600" dirty="0"/>
                  <a:t> sec is assumed and the number of the assumed cycles in the 15 minutes or 15x60 second period is found to be (15x60)/C</a:t>
                </a:r>
                <a:r>
                  <a:rPr lang="en-US" sz="2600" baseline="-25000" dirty="0"/>
                  <a:t>1</a:t>
                </a:r>
                <a:r>
                  <a:rPr lang="en-US" sz="2600" dirty="0"/>
                  <a:t> i.e., (900/C</a:t>
                </a:r>
                <a:r>
                  <a:rPr lang="en-US" sz="2600" baseline="-25000" dirty="0"/>
                  <a:t>1</a:t>
                </a:r>
                <a:r>
                  <a:rPr lang="en-US" sz="2600" dirty="0"/>
                  <a:t>).</a:t>
                </a:r>
              </a:p>
              <a:p>
                <a:pPr algn="just">
                  <a:spcAft>
                    <a:spcPts val="600"/>
                  </a:spcAft>
                </a:pPr>
                <a:r>
                  <a:rPr lang="en-US" sz="2600" dirty="0"/>
                  <a:t>Assuming an average time headway of 2.5 sec, the green periods G</a:t>
                </a:r>
                <a:r>
                  <a:rPr lang="en-US" sz="2600" baseline="-25000" dirty="0"/>
                  <a:t>1</a:t>
                </a:r>
                <a:r>
                  <a:rPr lang="en-US" sz="2600" dirty="0"/>
                  <a:t> and G</a:t>
                </a:r>
                <a:r>
                  <a:rPr lang="en-US" sz="2600" baseline="-25000" dirty="0"/>
                  <a:t>2</a:t>
                </a:r>
                <a:r>
                  <a:rPr lang="en-US" sz="2600" dirty="0"/>
                  <a:t> of roads 1 and 2 are calculated to clear the traffic during the trial cycle.</a:t>
                </a:r>
              </a:p>
              <a:p>
                <a:pPr algn="just">
                  <a:spcAft>
                    <a:spcPts val="6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1</m:t>
                        </m:r>
                      </m:sub>
                    </m:sSub>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2.5 </m:t>
                        </m:r>
                        <m:sSub>
                          <m:sSubPr>
                            <m:ctrlPr>
                              <a:rPr lang="en-US" sz="3200" i="1">
                                <a:latin typeface="Cambria Math" panose="02040503050406030204" pitchFamily="18" charset="0"/>
                              </a:rPr>
                            </m:ctrlPr>
                          </m:sSubPr>
                          <m:e>
                            <m:r>
                              <a:rPr lang="en-US" sz="3200" i="1">
                                <a:latin typeface="Cambria Math" panose="02040503050406030204" pitchFamily="18" charset="0"/>
                              </a:rPr>
                              <m:t>𝑛</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1</m:t>
                            </m:r>
                          </m:sub>
                        </m:sSub>
                      </m:num>
                      <m:den>
                        <m:r>
                          <a:rPr lang="en-US" sz="3200" i="1">
                            <a:latin typeface="Cambria Math" panose="02040503050406030204" pitchFamily="18" charset="0"/>
                          </a:rPr>
                          <m:t>900</m:t>
                        </m:r>
                      </m:den>
                    </m:f>
                  </m:oMath>
                </a14:m>
                <a:r>
                  <a:rPr lang="en-US" sz="3200" dirty="0"/>
                  <a:t> and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2</m:t>
                        </m:r>
                      </m:sub>
                    </m:sSub>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2.5 </m:t>
                        </m:r>
                        <m:sSub>
                          <m:sSubPr>
                            <m:ctrlPr>
                              <a:rPr lang="en-US" sz="3200" i="1">
                                <a:latin typeface="Cambria Math" panose="02040503050406030204" pitchFamily="18" charset="0"/>
                              </a:rPr>
                            </m:ctrlPr>
                          </m:sSubPr>
                          <m:e>
                            <m:r>
                              <a:rPr lang="en-US" sz="3200" i="1">
                                <a:latin typeface="Cambria Math" panose="02040503050406030204" pitchFamily="18" charset="0"/>
                              </a:rPr>
                              <m:t>𝑛</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2</m:t>
                            </m:r>
                          </m:sub>
                        </m:sSub>
                      </m:num>
                      <m:den>
                        <m:r>
                          <a:rPr lang="en-US" sz="3200" i="1">
                            <a:latin typeface="Cambria Math" panose="02040503050406030204" pitchFamily="18" charset="0"/>
                          </a:rPr>
                          <m:t>900</m:t>
                        </m:r>
                      </m:den>
                    </m:f>
                  </m:oMath>
                </a14:m>
                <a:endParaRPr lang="en-US" sz="26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09601" y="842963"/>
                <a:ext cx="10972800" cy="5557837"/>
              </a:xfrm>
              <a:blipFill rotWithShape="0">
                <a:blip r:embed="rId2"/>
                <a:stretch>
                  <a:fillRect l="-889" t="-987" r="-1000"/>
                </a:stretch>
              </a:blipFill>
            </p:spPr>
            <p:txBody>
              <a:bodyPr/>
              <a:lstStyle/>
              <a:p>
                <a:r>
                  <a:rPr lang="en-IN">
                    <a:noFill/>
                  </a:rPr>
                  <a:t> </a:t>
                </a:r>
              </a:p>
            </p:txBody>
          </p:sp>
        </mc:Fallback>
      </mc:AlternateContent>
    </p:spTree>
    <p:extLst>
      <p:ext uri="{BB962C8B-B14F-4D97-AF65-F5344CB8AC3E}">
        <p14:creationId xmlns:p14="http://schemas.microsoft.com/office/powerpoint/2010/main" val="1623834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Trial cycle method of signal design</a:t>
            </a:r>
          </a:p>
        </p:txBody>
      </p:sp>
      <p:sp>
        <p:nvSpPr>
          <p:cNvPr id="5" name="Content Placeholder 4"/>
          <p:cNvSpPr>
            <a:spLocks noGrp="1"/>
          </p:cNvSpPr>
          <p:nvPr>
            <p:ph idx="1"/>
          </p:nvPr>
        </p:nvSpPr>
        <p:spPr>
          <a:xfrm>
            <a:off x="609601" y="842963"/>
            <a:ext cx="10972800" cy="5557837"/>
          </a:xfrm>
        </p:spPr>
        <p:txBody>
          <a:bodyPr>
            <a:normAutofit/>
          </a:bodyPr>
          <a:lstStyle/>
          <a:p>
            <a:pPr algn="just">
              <a:spcAft>
                <a:spcPts val="1200"/>
              </a:spcAft>
            </a:pPr>
            <a:r>
              <a:rPr lang="en-IN" sz="2600" dirty="0"/>
              <a:t>The amber periods A1 and A2 are either calculated or assumed suitably (3 to 4 seconds) and the trial cycle length, is calculated, </a:t>
            </a:r>
          </a:p>
          <a:p>
            <a:pPr algn="just">
              <a:spcAft>
                <a:spcPts val="1200"/>
              </a:spcAft>
            </a:pPr>
            <a:r>
              <a:rPr lang="en-IN" sz="2600" dirty="0"/>
              <a:t>C1’=(G1 + G2 + A1 + A2)sec. </a:t>
            </a:r>
          </a:p>
          <a:p>
            <a:pPr algn="just">
              <a:spcAft>
                <a:spcPts val="1200"/>
              </a:spcAft>
            </a:pPr>
            <a:r>
              <a:rPr lang="en-US" sz="2600" dirty="0"/>
              <a:t>If the calculated cycle length C</a:t>
            </a:r>
            <a:r>
              <a:rPr lang="en-US" sz="2600" baseline="-25000" dirty="0"/>
              <a:t>1</a:t>
            </a:r>
            <a:r>
              <a:rPr lang="en-US" sz="2600" dirty="0"/>
              <a:t>’ works out to be equal to the assumed cycle length C</a:t>
            </a:r>
            <a:r>
              <a:rPr lang="en-US" sz="2600" baseline="-25000" dirty="0"/>
              <a:t>1</a:t>
            </a:r>
            <a:r>
              <a:rPr lang="en-US" sz="2600" dirty="0"/>
              <a:t>, the cycle length is accepted as the design cycle. Otherwise the trials are repeated till the trial cycle length works out equal to the calculated value.</a:t>
            </a:r>
          </a:p>
          <a:p>
            <a:pPr algn="just">
              <a:spcAft>
                <a:spcPts val="1200"/>
              </a:spcAft>
            </a:pPr>
            <a:endParaRPr lang="en-US" sz="2600" dirty="0"/>
          </a:p>
        </p:txBody>
      </p:sp>
    </p:spTree>
    <p:extLst>
      <p:ext uri="{BB962C8B-B14F-4D97-AF65-F5344CB8AC3E}">
        <p14:creationId xmlns:p14="http://schemas.microsoft.com/office/powerpoint/2010/main" val="651394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10972800" cy="596899"/>
          </a:xfrm>
        </p:spPr>
        <p:txBody>
          <a:bodyPr>
            <a:normAutofit/>
          </a:bodyPr>
          <a:lstStyle/>
          <a:p>
            <a:r>
              <a:rPr lang="en-US" sz="3200" b="1" dirty="0"/>
              <a:t>Trial cycle method of signal design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CC87389-C983-4723-A83C-2B8D5E3D5558}"/>
                  </a:ext>
                </a:extLst>
              </p14:cNvPr>
              <p14:cNvContentPartPr/>
              <p14:nvPr/>
            </p14:nvContentPartPr>
            <p14:xfrm>
              <a:off x="3362724" y="2726222"/>
              <a:ext cx="12600" cy="47520"/>
            </p14:xfrm>
          </p:contentPart>
        </mc:Choice>
        <mc:Fallback>
          <p:pic>
            <p:nvPicPr>
              <p:cNvPr id="2" name="Ink 1">
                <a:extLst>
                  <a:ext uri="{FF2B5EF4-FFF2-40B4-BE49-F238E27FC236}">
                    <a16:creationId xmlns:a16="http://schemas.microsoft.com/office/drawing/2014/main" id="{BCC87389-C983-4723-A83C-2B8D5E3D5558}"/>
                  </a:ext>
                </a:extLst>
              </p:cNvPr>
              <p:cNvPicPr/>
              <p:nvPr/>
            </p:nvPicPr>
            <p:blipFill>
              <a:blip r:embed="rId3"/>
              <a:stretch>
                <a:fillRect/>
              </a:stretch>
            </p:blipFill>
            <p:spPr>
              <a:xfrm>
                <a:off x="3354084" y="2717582"/>
                <a:ext cx="30240" cy="65160"/>
              </a:xfrm>
              <a:prstGeom prst="rect">
                <a:avLst/>
              </a:prstGeom>
            </p:spPr>
          </p:pic>
        </mc:Fallback>
      </mc:AlternateContent>
      <p:pic>
        <p:nvPicPr>
          <p:cNvPr id="5" name="Picture 4">
            <a:extLst>
              <a:ext uri="{FF2B5EF4-FFF2-40B4-BE49-F238E27FC236}">
                <a16:creationId xmlns:a16="http://schemas.microsoft.com/office/drawing/2014/main" id="{C566E808-46AA-4245-8F05-01504527D4DD}"/>
              </a:ext>
            </a:extLst>
          </p:cNvPr>
          <p:cNvPicPr>
            <a:picLocks noChangeAspect="1"/>
          </p:cNvPicPr>
          <p:nvPr/>
        </p:nvPicPr>
        <p:blipFill rotWithShape="1">
          <a:blip r:embed="rId4"/>
          <a:srcRect l="17197" t="32593" r="14091" b="14075"/>
          <a:stretch/>
        </p:blipFill>
        <p:spPr>
          <a:xfrm>
            <a:off x="290663" y="894365"/>
            <a:ext cx="11610673" cy="5069269"/>
          </a:xfrm>
          <a:prstGeom prst="rect">
            <a:avLst/>
          </a:prstGeom>
        </p:spPr>
      </p:pic>
    </p:spTree>
    <p:extLst>
      <p:ext uri="{BB962C8B-B14F-4D97-AF65-F5344CB8AC3E}">
        <p14:creationId xmlns:p14="http://schemas.microsoft.com/office/powerpoint/2010/main" val="12477624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10972800" cy="596899"/>
          </a:xfrm>
        </p:spPr>
        <p:txBody>
          <a:bodyPr>
            <a:normAutofit/>
          </a:bodyPr>
          <a:lstStyle/>
          <a:p>
            <a:r>
              <a:rPr lang="en-US" sz="3200" b="1" dirty="0"/>
              <a:t>Trial cycle method of signal design</a:t>
            </a:r>
          </a:p>
        </p:txBody>
      </p:sp>
    </p:spTree>
    <p:extLst>
      <p:ext uri="{BB962C8B-B14F-4D97-AF65-F5344CB8AC3E}">
        <p14:creationId xmlns:p14="http://schemas.microsoft.com/office/powerpoint/2010/main" val="5671883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2800" b="1" dirty="0"/>
              <a:t>Signal design based on pedestrian crossing requirement</a:t>
            </a:r>
          </a:p>
        </p:txBody>
      </p:sp>
      <p:sp>
        <p:nvSpPr>
          <p:cNvPr id="5" name="Content Placeholder 4"/>
          <p:cNvSpPr>
            <a:spLocks noGrp="1"/>
          </p:cNvSpPr>
          <p:nvPr>
            <p:ph idx="1"/>
          </p:nvPr>
        </p:nvSpPr>
        <p:spPr>
          <a:xfrm>
            <a:off x="609601" y="842963"/>
            <a:ext cx="10972800" cy="5557837"/>
          </a:xfrm>
        </p:spPr>
        <p:txBody>
          <a:bodyPr>
            <a:noAutofit/>
          </a:bodyPr>
          <a:lstStyle/>
          <a:p>
            <a:pPr marL="0" indent="0" algn="just">
              <a:spcAft>
                <a:spcPts val="1200"/>
              </a:spcAft>
              <a:buNone/>
            </a:pPr>
            <a:r>
              <a:rPr lang="en-US" sz="2600" dirty="0"/>
              <a:t>Approximate design of a two phase traffic signal unit at cross roads, along with pedestrian signals:</a:t>
            </a:r>
          </a:p>
          <a:p>
            <a:pPr marL="514350" indent="-514350" algn="just">
              <a:spcAft>
                <a:spcPts val="1200"/>
              </a:spcAft>
              <a:buAutoNum type="alphaLcParenR"/>
            </a:pPr>
            <a:r>
              <a:rPr lang="en-US" sz="2600" dirty="0"/>
              <a:t>Based on pedestrian walking speed of 1.2m per sec &amp; the roadway width of each approach road, the minimum time for the pedestrian to cross each road is also calculated</a:t>
            </a:r>
          </a:p>
          <a:p>
            <a:pPr marL="514350" indent="-514350" algn="just">
              <a:spcAft>
                <a:spcPts val="1200"/>
              </a:spcAft>
              <a:buAutoNum type="alphaLcParenR"/>
            </a:pPr>
            <a:r>
              <a:rPr lang="en-US" sz="2600" dirty="0"/>
              <a:t>Total pedestrian crossing time is taken as minimum pedestrian crossing time plus initial interval for pedestrians to start crossing, which should not be less than 7 sec and during this period when the pedestrians will be crossing the road, the traffic signal shall indicate red or ‘stop’.</a:t>
            </a:r>
          </a:p>
        </p:txBody>
      </p:sp>
    </p:spTree>
    <p:extLst>
      <p:ext uri="{BB962C8B-B14F-4D97-AF65-F5344CB8AC3E}">
        <p14:creationId xmlns:p14="http://schemas.microsoft.com/office/powerpoint/2010/main" val="439351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2800" b="1" dirty="0"/>
              <a:t>Signal design based on pedestrian crossing requirement</a:t>
            </a:r>
          </a:p>
        </p:txBody>
      </p:sp>
      <p:sp>
        <p:nvSpPr>
          <p:cNvPr id="5" name="Content Placeholder 4"/>
          <p:cNvSpPr>
            <a:spLocks noGrp="1"/>
          </p:cNvSpPr>
          <p:nvPr>
            <p:ph idx="1"/>
          </p:nvPr>
        </p:nvSpPr>
        <p:spPr>
          <a:xfrm>
            <a:off x="609601" y="842963"/>
            <a:ext cx="10972800" cy="5557837"/>
          </a:xfrm>
        </p:spPr>
        <p:txBody>
          <a:bodyPr>
            <a:noAutofit/>
          </a:bodyPr>
          <a:lstStyle/>
          <a:p>
            <a:pPr marL="0" indent="0" algn="just">
              <a:spcAft>
                <a:spcPts val="1200"/>
              </a:spcAft>
              <a:buNone/>
            </a:pPr>
            <a:r>
              <a:rPr lang="en-US" sz="2600" dirty="0"/>
              <a:t>c) The red signal time is also equal to the minimum green time plus amber time for the traffic of the cross road.</a:t>
            </a:r>
            <a:endParaRPr lang="en-IN" sz="2600" dirty="0"/>
          </a:p>
          <a:p>
            <a:pPr marL="0" indent="0" algn="just">
              <a:spcAft>
                <a:spcPts val="1200"/>
              </a:spcAft>
              <a:buNone/>
            </a:pPr>
            <a:r>
              <a:rPr lang="en-IN" sz="2600" dirty="0"/>
              <a:t>d) The actual green time needed for the road with higher traffic is then increased in proportion to the ration of approach volumes of the two roads in vehicles per hour per lane</a:t>
            </a:r>
          </a:p>
          <a:p>
            <a:pPr marL="0" indent="0" algn="just">
              <a:spcAft>
                <a:spcPts val="1200"/>
              </a:spcAft>
              <a:buNone/>
            </a:pPr>
            <a:r>
              <a:rPr lang="en-IN" sz="2600" dirty="0"/>
              <a:t>e) Based on approach speeds of the vehicles, the suitable clearance interval between green and red period i.e., clearance amber periods are selected. The amber periods may be taken as 2, 3 or 4 seconds for low, medium and fast approach speeds.</a:t>
            </a:r>
          </a:p>
        </p:txBody>
      </p:sp>
    </p:spTree>
    <p:extLst>
      <p:ext uri="{BB962C8B-B14F-4D97-AF65-F5344CB8AC3E}">
        <p14:creationId xmlns:p14="http://schemas.microsoft.com/office/powerpoint/2010/main" val="3682200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Signals – Disadvantages	</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IN" sz="2800" dirty="0"/>
              <a:t>The rear-end collisions may increase.</a:t>
            </a:r>
          </a:p>
          <a:p>
            <a:pPr algn="just"/>
            <a:r>
              <a:rPr lang="en-IN" sz="2800" dirty="0"/>
              <a:t>Improper design and location of signals may lead to violations of the control system.</a:t>
            </a:r>
          </a:p>
          <a:p>
            <a:pPr algn="just"/>
            <a:r>
              <a:rPr lang="en-IN" sz="2800" dirty="0"/>
              <a:t>Failure of the signal due to electric power or any other defect may cause confusion to the road users.</a:t>
            </a:r>
          </a:p>
          <a:p>
            <a:pPr algn="just"/>
            <a:r>
              <a:rPr lang="en-US" sz="2800" dirty="0"/>
              <a:t>Variation of vehicles on approach roads may increase in waiting time on one road and unused green time on the other road, when fixed traffic signals are used. </a:t>
            </a:r>
          </a:p>
        </p:txBody>
      </p:sp>
    </p:spTree>
    <p:extLst>
      <p:ext uri="{BB962C8B-B14F-4D97-AF65-F5344CB8AC3E}">
        <p14:creationId xmlns:p14="http://schemas.microsoft.com/office/powerpoint/2010/main" val="2935017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2800" b="1" dirty="0"/>
              <a:t>Signal design based on pedestrian crossing requirement</a:t>
            </a:r>
          </a:p>
        </p:txBody>
      </p:sp>
      <p:sp>
        <p:nvSpPr>
          <p:cNvPr id="5" name="Content Placeholder 4"/>
          <p:cNvSpPr>
            <a:spLocks noGrp="1"/>
          </p:cNvSpPr>
          <p:nvPr>
            <p:ph idx="1"/>
          </p:nvPr>
        </p:nvSpPr>
        <p:spPr>
          <a:xfrm>
            <a:off x="609601" y="842963"/>
            <a:ext cx="10972800" cy="5557837"/>
          </a:xfrm>
        </p:spPr>
        <p:txBody>
          <a:bodyPr>
            <a:noAutofit/>
          </a:bodyPr>
          <a:lstStyle/>
          <a:p>
            <a:pPr marL="0" indent="0" algn="just">
              <a:spcAft>
                <a:spcPts val="1800"/>
              </a:spcAft>
              <a:buNone/>
            </a:pPr>
            <a:r>
              <a:rPr lang="en-IN" sz="2600" dirty="0"/>
              <a:t>f) The cycle length so obtained is adjusted for the next higher 5-sec interval; the extra time is then distributed to green timings in proportion to the traffic volumes</a:t>
            </a:r>
          </a:p>
          <a:p>
            <a:pPr marL="0" indent="0" algn="just">
              <a:spcAft>
                <a:spcPts val="1800"/>
              </a:spcAft>
              <a:buNone/>
            </a:pPr>
            <a:r>
              <a:rPr lang="en-IN" sz="2600" dirty="0"/>
              <a:t>g) The timings so obtained are installed in the controller and the operations are then observed at the site during peak traffic hours; modifications in signal timings are carried out if needed.</a:t>
            </a:r>
          </a:p>
          <a:p>
            <a:pPr marL="0" indent="0" algn="just">
              <a:buNone/>
            </a:pPr>
            <a:endParaRPr lang="en-IN" sz="2600" dirty="0"/>
          </a:p>
          <a:p>
            <a:pPr marL="0" indent="0" algn="just">
              <a:buNone/>
            </a:pPr>
            <a:endParaRPr lang="en-US" sz="2600" dirty="0"/>
          </a:p>
        </p:txBody>
      </p:sp>
    </p:spTree>
    <p:extLst>
      <p:ext uri="{BB962C8B-B14F-4D97-AF65-F5344CB8AC3E}">
        <p14:creationId xmlns:p14="http://schemas.microsoft.com/office/powerpoint/2010/main" val="2767290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Warrants for installation of traffic control signal</a:t>
            </a:r>
          </a:p>
        </p:txBody>
      </p:sp>
      <p:sp>
        <p:nvSpPr>
          <p:cNvPr id="5" name="Content Placeholder 4"/>
          <p:cNvSpPr>
            <a:spLocks noGrp="1"/>
          </p:cNvSpPr>
          <p:nvPr>
            <p:ph idx="1"/>
          </p:nvPr>
        </p:nvSpPr>
        <p:spPr>
          <a:xfrm>
            <a:off x="609601" y="842963"/>
            <a:ext cx="10972800" cy="5557837"/>
          </a:xfrm>
        </p:spPr>
        <p:txBody>
          <a:bodyPr>
            <a:normAutofit/>
          </a:bodyPr>
          <a:lstStyle/>
          <a:p>
            <a:pPr marL="0" indent="0" algn="just">
              <a:buNone/>
            </a:pPr>
            <a:r>
              <a:rPr lang="en-US" sz="2800" dirty="0"/>
              <a:t>Traffic signals should not be installed unless one or more of the following conditions are met:</a:t>
            </a:r>
          </a:p>
          <a:p>
            <a:pPr marL="457200" indent="-457200" algn="just">
              <a:buAutoNum type="arabicPeriod"/>
            </a:pPr>
            <a:r>
              <a:rPr lang="en-US" sz="2800" b="1" dirty="0"/>
              <a:t>Minimum vehicular volume: </a:t>
            </a:r>
          </a:p>
          <a:p>
            <a:pPr marL="937179" lvl="1" indent="-457200" algn="just">
              <a:buAutoNum type="arabicPeriod"/>
            </a:pPr>
            <a:r>
              <a:rPr lang="en-US" sz="2800" dirty="0" err="1"/>
              <a:t>Avg</a:t>
            </a:r>
            <a:r>
              <a:rPr lang="en-US" sz="2800" dirty="0"/>
              <a:t> traffic volume for 8hrs of the day should be 650 vehicles per hour on major streets with single lane and 800 vehicles per hour on streets with two or more lanes. </a:t>
            </a:r>
          </a:p>
          <a:p>
            <a:pPr marL="937179" lvl="1" indent="-457200" algn="just">
              <a:spcBef>
                <a:spcPts val="1200"/>
              </a:spcBef>
              <a:spcAft>
                <a:spcPts val="600"/>
              </a:spcAft>
              <a:buAutoNum type="arabicPeriod"/>
            </a:pPr>
            <a:r>
              <a:rPr lang="en-US" sz="2800" dirty="0"/>
              <a:t>If the 85</a:t>
            </a:r>
            <a:r>
              <a:rPr lang="en-US" sz="2800" baseline="30000" dirty="0"/>
              <a:t>th</a:t>
            </a:r>
            <a:r>
              <a:rPr lang="en-US" sz="2800" dirty="0"/>
              <a:t> percentile speed on major ROADS exceeds 60 </a:t>
            </a:r>
            <a:r>
              <a:rPr lang="en-US" sz="2800" dirty="0" err="1"/>
              <a:t>kmph</a:t>
            </a:r>
            <a:r>
              <a:rPr lang="en-US" sz="2800" dirty="0"/>
              <a:t> or the intersection lies within built up area, the vehicle volume warrant may be decreased to 70% of above requirement.</a:t>
            </a:r>
          </a:p>
          <a:p>
            <a:pPr marL="479979" lvl="1" indent="0" algn="just">
              <a:buNone/>
            </a:pPr>
            <a:endParaRPr lang="en-US" sz="2400" dirty="0"/>
          </a:p>
        </p:txBody>
      </p:sp>
    </p:spTree>
    <p:extLst>
      <p:ext uri="{BB962C8B-B14F-4D97-AF65-F5344CB8AC3E}">
        <p14:creationId xmlns:p14="http://schemas.microsoft.com/office/powerpoint/2010/main" val="1298496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Warrants for installation of traffic control signal</a:t>
            </a:r>
          </a:p>
        </p:txBody>
      </p:sp>
      <p:sp>
        <p:nvSpPr>
          <p:cNvPr id="5" name="Content Placeholder 4"/>
          <p:cNvSpPr>
            <a:spLocks noGrp="1"/>
          </p:cNvSpPr>
          <p:nvPr>
            <p:ph idx="1"/>
          </p:nvPr>
        </p:nvSpPr>
        <p:spPr>
          <a:xfrm>
            <a:off x="609601" y="842963"/>
            <a:ext cx="10972800" cy="5557837"/>
          </a:xfrm>
        </p:spPr>
        <p:txBody>
          <a:bodyPr>
            <a:normAutofit/>
          </a:bodyPr>
          <a:lstStyle/>
          <a:p>
            <a:pPr marL="457200" indent="-457200" algn="just">
              <a:buFont typeface="+mj-lt"/>
              <a:buAutoNum type="arabicPeriod" startAt="2"/>
            </a:pPr>
            <a:r>
              <a:rPr lang="en-US" sz="2800" b="1" dirty="0"/>
              <a:t>Interruption of continuous traffic flow: </a:t>
            </a:r>
          </a:p>
          <a:p>
            <a:pPr algn="just"/>
            <a:r>
              <a:rPr lang="en-US" sz="2800" dirty="0"/>
              <a:t>When the traffic flow on major </a:t>
            </a:r>
            <a:r>
              <a:rPr lang="en-US" sz="2800"/>
              <a:t>street is </a:t>
            </a:r>
            <a:r>
              <a:rPr lang="en-US" sz="2800" dirty="0"/>
              <a:t>1000 to 1200 vehicles per hour and there is undue delay or hazard to traffic on minor road with traffic of 100 to 150 vehicles per hour in one direction only during any 8 hours of an average day.</a:t>
            </a:r>
          </a:p>
          <a:p>
            <a:pPr marL="479979" lvl="1" indent="0" algn="just">
              <a:buNone/>
            </a:pPr>
            <a:endParaRPr lang="en-US" sz="2400" dirty="0"/>
          </a:p>
        </p:txBody>
      </p:sp>
    </p:spTree>
    <p:extLst>
      <p:ext uri="{BB962C8B-B14F-4D97-AF65-F5344CB8AC3E}">
        <p14:creationId xmlns:p14="http://schemas.microsoft.com/office/powerpoint/2010/main" val="1620190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Warrants for installation of traffic control signal</a:t>
            </a:r>
          </a:p>
        </p:txBody>
      </p:sp>
      <p:sp>
        <p:nvSpPr>
          <p:cNvPr id="5" name="Content Placeholder 4"/>
          <p:cNvSpPr>
            <a:spLocks noGrp="1"/>
          </p:cNvSpPr>
          <p:nvPr>
            <p:ph idx="1"/>
          </p:nvPr>
        </p:nvSpPr>
        <p:spPr>
          <a:xfrm>
            <a:off x="609601" y="842963"/>
            <a:ext cx="10972800" cy="5557837"/>
          </a:xfrm>
        </p:spPr>
        <p:txBody>
          <a:bodyPr>
            <a:normAutofit/>
          </a:bodyPr>
          <a:lstStyle/>
          <a:p>
            <a:pPr marL="479979" lvl="1" indent="0" algn="just">
              <a:buNone/>
            </a:pPr>
            <a:r>
              <a:rPr lang="en-US" sz="2800" b="1" dirty="0"/>
              <a:t>3. Minimum Pedestrian Volume: </a:t>
            </a:r>
            <a:r>
              <a:rPr lang="en-US" sz="2800" dirty="0"/>
              <a:t>When 150 or more pedestrians per hour cross a major street with over 600 vehicles per hour on both approaches. However when the average approach speed or 85</a:t>
            </a:r>
            <a:r>
              <a:rPr lang="en-US" sz="2800" baseline="30000" dirty="0"/>
              <a:t>th</a:t>
            </a:r>
            <a:r>
              <a:rPr lang="en-US" sz="2800" dirty="0"/>
              <a:t> percentile speed exceeds 60 </a:t>
            </a:r>
            <a:r>
              <a:rPr lang="en-US" sz="2800" dirty="0" err="1"/>
              <a:t>kmph</a:t>
            </a:r>
            <a:r>
              <a:rPr lang="en-US" sz="2800" dirty="0"/>
              <a:t>, 70% of the above requirement may be adopted. </a:t>
            </a:r>
          </a:p>
          <a:p>
            <a:pPr marL="479979" lvl="1" indent="0" algn="just">
              <a:buNone/>
            </a:pPr>
            <a:endParaRPr lang="en-US" sz="2800" dirty="0"/>
          </a:p>
          <a:p>
            <a:pPr marL="479979" lvl="1" indent="0" algn="just">
              <a:buNone/>
            </a:pPr>
            <a:r>
              <a:rPr lang="en-US" sz="2800" b="1" dirty="0"/>
              <a:t>4. Accident experience: </a:t>
            </a:r>
            <a:r>
              <a:rPr lang="en-US" sz="2800" dirty="0"/>
              <a:t>If accident record shows that the other measures have failed to decrease the accident frequency or when 5 or more accidents have occurred in the last one year.</a:t>
            </a:r>
          </a:p>
          <a:p>
            <a:pPr marL="479979" lvl="1" indent="0" algn="just">
              <a:buNone/>
            </a:pPr>
            <a:endParaRPr lang="en-US" sz="2800" dirty="0"/>
          </a:p>
          <a:p>
            <a:pPr marL="479979" lvl="1" indent="0" algn="just">
              <a:buNone/>
            </a:pPr>
            <a:r>
              <a:rPr lang="en-US" sz="2800" dirty="0"/>
              <a:t>5. Combination of all above Warrants. </a:t>
            </a:r>
          </a:p>
        </p:txBody>
      </p:sp>
    </p:spTree>
    <p:extLst>
      <p:ext uri="{BB962C8B-B14F-4D97-AF65-F5344CB8AC3E}">
        <p14:creationId xmlns:p14="http://schemas.microsoft.com/office/powerpoint/2010/main" val="2865796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Definitions and Notations	</a:t>
            </a:r>
          </a:p>
        </p:txBody>
      </p:sp>
      <p:sp>
        <p:nvSpPr>
          <p:cNvPr id="5" name="Content Placeholder 4"/>
          <p:cNvSpPr>
            <a:spLocks noGrp="1"/>
          </p:cNvSpPr>
          <p:nvPr>
            <p:ph idx="1"/>
          </p:nvPr>
        </p:nvSpPr>
        <p:spPr>
          <a:xfrm>
            <a:off x="609601" y="842963"/>
            <a:ext cx="10972800" cy="5557837"/>
          </a:xfrm>
        </p:spPr>
        <p:txBody>
          <a:bodyPr>
            <a:normAutofit/>
          </a:bodyPr>
          <a:lstStyle/>
          <a:p>
            <a:pPr marL="514350" indent="-514350" algn="just">
              <a:buAutoNum type="arabicPeriod"/>
            </a:pPr>
            <a:r>
              <a:rPr lang="en-US" sz="2500" b="1" dirty="0"/>
              <a:t>Signal Cycle: </a:t>
            </a:r>
          </a:p>
          <a:p>
            <a:pPr algn="just"/>
            <a:r>
              <a:rPr lang="en-US" sz="2500" dirty="0"/>
              <a:t>The period of time required for one complete sequence of signal indication is called signal cycle. The cycle length /duration is indicated by ‘C’.</a:t>
            </a:r>
          </a:p>
          <a:p>
            <a:pPr marL="0" indent="0" algn="just">
              <a:buNone/>
            </a:pPr>
            <a:r>
              <a:rPr lang="en-IN" sz="2500" b="1" dirty="0"/>
              <a:t>2. Interval: </a:t>
            </a:r>
          </a:p>
          <a:p>
            <a:pPr algn="just"/>
            <a:r>
              <a:rPr lang="en-IN" sz="2500" dirty="0"/>
              <a:t>It indicates the change from one stage to another. There are two types of intervals - change interval and clearance interval. </a:t>
            </a:r>
          </a:p>
          <a:p>
            <a:pPr algn="just"/>
            <a:r>
              <a:rPr lang="en-IN" sz="2400" b="1" dirty="0"/>
              <a:t>Change interval</a:t>
            </a:r>
            <a:r>
              <a:rPr lang="en-IN" sz="2400" dirty="0"/>
              <a:t> is also called the yellow time indicates the interval between the green and red signal indications for an approach.</a:t>
            </a:r>
          </a:p>
          <a:p>
            <a:pPr algn="just"/>
            <a:r>
              <a:rPr lang="en-IN" sz="2400" b="1" dirty="0"/>
              <a:t>Clearance interval </a:t>
            </a:r>
            <a:r>
              <a:rPr lang="en-IN" sz="2400" dirty="0"/>
              <a:t>is also called all red and is provided after each yellow interval indicating a period during which all signal faces show red and is used for clearing off the vehicles in the intersection.</a:t>
            </a:r>
            <a:endParaRPr lang="en-US" sz="2400" dirty="0"/>
          </a:p>
          <a:p>
            <a:pPr marL="0" indent="0" algn="just">
              <a:buNone/>
            </a:pPr>
            <a:endParaRPr lang="en-US" sz="2600" dirty="0"/>
          </a:p>
        </p:txBody>
      </p:sp>
    </p:spTree>
    <p:extLst>
      <p:ext uri="{BB962C8B-B14F-4D97-AF65-F5344CB8AC3E}">
        <p14:creationId xmlns:p14="http://schemas.microsoft.com/office/powerpoint/2010/main" val="1559310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Definitions and Notations	</a:t>
            </a:r>
          </a:p>
        </p:txBody>
      </p:sp>
      <p:sp>
        <p:nvSpPr>
          <p:cNvPr id="5" name="Content Placeholder 4"/>
          <p:cNvSpPr>
            <a:spLocks noGrp="1"/>
          </p:cNvSpPr>
          <p:nvPr>
            <p:ph idx="1"/>
          </p:nvPr>
        </p:nvSpPr>
        <p:spPr>
          <a:xfrm>
            <a:off x="609601" y="842963"/>
            <a:ext cx="10972800" cy="5557837"/>
          </a:xfrm>
        </p:spPr>
        <p:txBody>
          <a:bodyPr>
            <a:normAutofit/>
          </a:bodyPr>
          <a:lstStyle/>
          <a:p>
            <a:pPr marL="0" indent="0" algn="just">
              <a:buNone/>
            </a:pPr>
            <a:r>
              <a:rPr lang="en-US" sz="2400" b="1" dirty="0"/>
              <a:t>3. </a:t>
            </a:r>
            <a:r>
              <a:rPr lang="en-IN" sz="2400" b="1" dirty="0"/>
              <a:t>Green interval: </a:t>
            </a:r>
          </a:p>
          <a:p>
            <a:pPr algn="just"/>
            <a:r>
              <a:rPr lang="en-IN" sz="2400" dirty="0"/>
              <a:t>It is the green indication for a particular movement or set of movements and is denoted by ‘G’. </a:t>
            </a:r>
          </a:p>
          <a:p>
            <a:pPr algn="just"/>
            <a:r>
              <a:rPr lang="en-IN" sz="2400" dirty="0"/>
              <a:t>This is the actual duration the green light of a traffic signal is turned on.</a:t>
            </a:r>
            <a:endParaRPr lang="en-US" sz="2600" dirty="0"/>
          </a:p>
          <a:p>
            <a:pPr marL="0" indent="0" algn="just">
              <a:buNone/>
            </a:pPr>
            <a:r>
              <a:rPr lang="en-IN" sz="2400" b="1" dirty="0"/>
              <a:t>4. Red interval: </a:t>
            </a:r>
          </a:p>
          <a:p>
            <a:pPr algn="just"/>
            <a:r>
              <a:rPr lang="en-IN" sz="2400" dirty="0"/>
              <a:t>It is the red indication for a particular movement or set of movements and is denoted by ‘R’. </a:t>
            </a:r>
          </a:p>
          <a:p>
            <a:pPr algn="just"/>
            <a:r>
              <a:rPr lang="en-IN" sz="2400" dirty="0"/>
              <a:t>This is the actual duration the red light of a traffic signal is turned on.</a:t>
            </a:r>
          </a:p>
          <a:p>
            <a:pPr marL="0" indent="0" algn="just">
              <a:buNone/>
            </a:pPr>
            <a:endParaRPr lang="en-IN" sz="2400" dirty="0"/>
          </a:p>
        </p:txBody>
      </p:sp>
    </p:spTree>
    <p:extLst>
      <p:ext uri="{BB962C8B-B14F-4D97-AF65-F5344CB8AC3E}">
        <p14:creationId xmlns:p14="http://schemas.microsoft.com/office/powerpoint/2010/main" val="3468084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Definitions and Notations	</a:t>
            </a:r>
          </a:p>
        </p:txBody>
      </p:sp>
      <p:sp>
        <p:nvSpPr>
          <p:cNvPr id="5" name="Content Placeholder 4"/>
          <p:cNvSpPr>
            <a:spLocks noGrp="1"/>
          </p:cNvSpPr>
          <p:nvPr>
            <p:ph idx="1"/>
          </p:nvPr>
        </p:nvSpPr>
        <p:spPr>
          <a:xfrm>
            <a:off x="609601" y="842963"/>
            <a:ext cx="10972800" cy="5557837"/>
          </a:xfrm>
        </p:spPr>
        <p:txBody>
          <a:bodyPr>
            <a:normAutofit/>
          </a:bodyPr>
          <a:lstStyle/>
          <a:p>
            <a:pPr marL="0" indent="0" algn="just">
              <a:buNone/>
            </a:pPr>
            <a:r>
              <a:rPr lang="en-US" sz="2600" b="1" dirty="0"/>
              <a:t>5. </a:t>
            </a:r>
            <a:r>
              <a:rPr lang="en-IN" sz="2800" b="1" dirty="0"/>
              <a:t>Phase: </a:t>
            </a:r>
          </a:p>
          <a:p>
            <a:pPr algn="just">
              <a:spcAft>
                <a:spcPts val="1200"/>
              </a:spcAft>
            </a:pPr>
            <a:r>
              <a:rPr lang="en-IN" sz="2800" dirty="0"/>
              <a:t>A phase is the green interval/red interval plus the change and clearance intervals that follow it. </a:t>
            </a:r>
          </a:p>
          <a:p>
            <a:pPr algn="just">
              <a:spcAft>
                <a:spcPts val="1200"/>
              </a:spcAft>
            </a:pPr>
            <a:r>
              <a:rPr lang="en-IN" sz="2800" dirty="0"/>
              <a:t>Thus, during green interval, non conflicting movements are assigned into each phase. </a:t>
            </a:r>
          </a:p>
          <a:p>
            <a:pPr algn="just">
              <a:spcAft>
                <a:spcPts val="1200"/>
              </a:spcAft>
            </a:pPr>
            <a:r>
              <a:rPr lang="en-IN" sz="2800" dirty="0"/>
              <a:t>It allows a set of movements to flow and safely halt the flow before the phase of another set of movements start.</a:t>
            </a:r>
            <a:endParaRPr lang="en-IN" sz="2600" dirty="0"/>
          </a:p>
          <a:p>
            <a:pPr marL="0" indent="0" algn="just">
              <a:buNone/>
            </a:pPr>
            <a:endParaRPr lang="en-US" sz="2600" dirty="0"/>
          </a:p>
        </p:txBody>
      </p:sp>
    </p:spTree>
    <p:extLst>
      <p:ext uri="{BB962C8B-B14F-4D97-AF65-F5344CB8AC3E}">
        <p14:creationId xmlns:p14="http://schemas.microsoft.com/office/powerpoint/2010/main" val="262785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mi">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2497</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Bookman Old Style</vt:lpstr>
      <vt:lpstr>Calibri</vt:lpstr>
      <vt:lpstr>Calibri Light</vt:lpstr>
      <vt:lpstr>Cambria Math</vt:lpstr>
      <vt:lpstr>Wingdings</vt:lpstr>
      <vt:lpstr>Office Theme</vt:lpstr>
      <vt:lpstr>1_Office Theme</vt:lpstr>
      <vt:lpstr>Traffic Signal</vt:lpstr>
      <vt:lpstr>Traffic Signal - Advantages</vt:lpstr>
      <vt:lpstr>Traffic Signals – Disadvantages </vt:lpstr>
      <vt:lpstr>Warrants for installation of traffic control signal</vt:lpstr>
      <vt:lpstr>Warrants for installation of traffic control signal</vt:lpstr>
      <vt:lpstr>Warrants for installation of traffic control signal</vt:lpstr>
      <vt:lpstr>Definitions and Notations </vt:lpstr>
      <vt:lpstr>Definitions and Notations </vt:lpstr>
      <vt:lpstr>Definitions and Notations </vt:lpstr>
      <vt:lpstr>Definitions and Notations </vt:lpstr>
      <vt:lpstr>Types of Traffic signals</vt:lpstr>
      <vt:lpstr>Traffic Control Signals</vt:lpstr>
      <vt:lpstr>Traffic Control Signals</vt:lpstr>
      <vt:lpstr>PowerPoint Presentation</vt:lpstr>
      <vt:lpstr>Phase Design</vt:lpstr>
      <vt:lpstr>Phase Design</vt:lpstr>
      <vt:lpstr>Two Phase Signals</vt:lpstr>
      <vt:lpstr>Four phase signals</vt:lpstr>
      <vt:lpstr>Four phase signals</vt:lpstr>
      <vt:lpstr>Four phase signals 3rd Way of Providing 4 phase traffic signal</vt:lpstr>
      <vt:lpstr>General Principles of two-phase signal design</vt:lpstr>
      <vt:lpstr>General Principles of two-phase signal design</vt:lpstr>
      <vt:lpstr>General Principles of two-phase signal design</vt:lpstr>
      <vt:lpstr>Trial cycle method of signal design</vt:lpstr>
      <vt:lpstr>Trial cycle method of signal design</vt:lpstr>
      <vt:lpstr>Trial cycle method of signal design</vt:lpstr>
      <vt:lpstr>Trial cycle method of signal design</vt:lpstr>
      <vt:lpstr>Signal design based on pedestrian crossing requirement</vt:lpstr>
      <vt:lpstr>Signal design based on pedestrian crossing requirement</vt:lpstr>
      <vt:lpstr>Signal design based on pedestrian crossing requirement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Signal</dc:title>
  <dc:creator>Hemanth Kamplimath</dc:creator>
  <cp:lastModifiedBy>Hemanth Kamplimath</cp:lastModifiedBy>
  <cp:revision>16</cp:revision>
  <dcterms:created xsi:type="dcterms:W3CDTF">2016-09-20T09:52:16Z</dcterms:created>
  <dcterms:modified xsi:type="dcterms:W3CDTF">2021-04-15T09:12:08Z</dcterms:modified>
</cp:coreProperties>
</file>