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4"/>
  </p:sldMasterIdLst>
  <p:notesMasterIdLst>
    <p:notesMasterId r:id="rId12"/>
  </p:notesMasterIdLst>
  <p:handoutMasterIdLst>
    <p:handoutMasterId r:id="rId13"/>
  </p:handoutMasterIdLst>
  <p:sldIdLst>
    <p:sldId id="642" r:id="rId5"/>
    <p:sldId id="641" r:id="rId6"/>
    <p:sldId id="643" r:id="rId7"/>
    <p:sldId id="644" r:id="rId8"/>
    <p:sldId id="645" r:id="rId9"/>
    <p:sldId id="646" r:id="rId10"/>
    <p:sldId id="647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6EA"/>
    <a:srgbClr val="01F93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2" autoAdjust="0"/>
  </p:normalViewPr>
  <p:slideViewPr>
    <p:cSldViewPr snapToGrid="0">
      <p:cViewPr varScale="1">
        <p:scale>
          <a:sx n="77" d="100"/>
          <a:sy n="77" d="100"/>
        </p:scale>
        <p:origin x="78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4F52B5-C84C-486F-A66E-438150E27B0B}" type="datetimeFigureOut">
              <a:rPr lang="en-US"/>
              <a:pPr>
                <a:defRPr/>
              </a:pPr>
              <a:t>11/22/2022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19F25E-338C-47BF-8498-2ECB4899EC9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940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8267A7-69E3-4799-8E59-27614D3E3C23}" type="datetimeFigureOut">
              <a:rPr lang="en-US"/>
              <a:pPr>
                <a:defRPr/>
              </a:pPr>
              <a:t>11/22/2022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31D36C-F502-432B-88D9-F82E34C5EFA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666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8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1118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757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2396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30590" algn="l" defTabSz="61223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36708" algn="l" defTabSz="61223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42826" algn="l" defTabSz="61223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48944" algn="l" defTabSz="61223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79376" y="332656"/>
            <a:ext cx="11233248" cy="2376264"/>
          </a:xfrm>
          <a:prstGeom prst="roundRect">
            <a:avLst>
              <a:gd name="adj" fmla="val 8179"/>
            </a:avLst>
          </a:prstGeom>
          <a:gradFill flip="none" rotWithShape="1">
            <a:gsLst>
              <a:gs pos="0">
                <a:srgbClr val="000099">
                  <a:shade val="30000"/>
                  <a:satMod val="115000"/>
                </a:srgbClr>
              </a:gs>
              <a:gs pos="50000">
                <a:srgbClr val="000099">
                  <a:shade val="67500"/>
                  <a:satMod val="115000"/>
                </a:srgbClr>
              </a:gs>
              <a:gs pos="100000">
                <a:srgbClr val="00009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719669" y="476250"/>
            <a:ext cx="10752667" cy="2089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419510" y="2924180"/>
            <a:ext cx="5353049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848228" y="4941939"/>
            <a:ext cx="2495549" cy="15827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EB86D-F020-429A-8B9E-BE5C610B88B4}"/>
              </a:ext>
            </a:extLst>
          </p:cNvPr>
          <p:cNvSpPr/>
          <p:nvPr userDrawn="1"/>
        </p:nvSpPr>
        <p:spPr>
          <a:xfrm>
            <a:off x="1926236" y="6602044"/>
            <a:ext cx="8297056" cy="2560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Dr. Manish Dutta                                                                                       Transportation Planning and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F333C-0AF9-40D0-AF08-20CA8A584CD0}"/>
              </a:ext>
            </a:extLst>
          </p:cNvPr>
          <p:cNvSpPr/>
          <p:nvPr userDrawn="1"/>
        </p:nvSpPr>
        <p:spPr>
          <a:xfrm>
            <a:off x="1" y="6602044"/>
            <a:ext cx="1924392" cy="25633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F1C744-3025-48AA-8997-75F8DC2B746D}"/>
              </a:ext>
            </a:extLst>
          </p:cNvPr>
          <p:cNvSpPr/>
          <p:nvPr userDrawn="1"/>
        </p:nvSpPr>
        <p:spPr>
          <a:xfrm>
            <a:off x="10223292" y="6601719"/>
            <a:ext cx="1968709" cy="2563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46B70A44-38CB-429C-8549-4E3B61EDC5E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0" y="6598064"/>
            <a:ext cx="1924391" cy="255956"/>
          </a:xfrm>
        </p:spPr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D04F2E4-B756-40CD-80CB-D9D5B87147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227675" y="6602044"/>
            <a:ext cx="1964325" cy="255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447"/>
            <a:ext cx="12192000" cy="762000"/>
          </a:xfrm>
          <a:solidFill>
            <a:srgbClr val="002060"/>
          </a:solidFill>
        </p:spPr>
        <p:txBody>
          <a:bodyPr/>
          <a:lstStyle>
            <a:lvl1pPr marL="182875"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35360" y="922167"/>
            <a:ext cx="11521280" cy="5544469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/>
            </a:lvl1pPr>
            <a:lvl2pPr>
              <a:lnSpc>
                <a:spcPct val="150000"/>
              </a:lnSpc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037CC-B98E-4462-A898-26509A6877CA}"/>
              </a:ext>
            </a:extLst>
          </p:cNvPr>
          <p:cNvSpPr/>
          <p:nvPr userDrawn="1"/>
        </p:nvSpPr>
        <p:spPr>
          <a:xfrm>
            <a:off x="1926236" y="6602044"/>
            <a:ext cx="8297056" cy="2560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Dr. Manish Dutta                                                                                       Transportation Planning and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197A5-AE18-49E3-820F-2A3C65A539DA}"/>
              </a:ext>
            </a:extLst>
          </p:cNvPr>
          <p:cNvSpPr/>
          <p:nvPr userDrawn="1"/>
        </p:nvSpPr>
        <p:spPr>
          <a:xfrm>
            <a:off x="1" y="6602044"/>
            <a:ext cx="1924392" cy="25633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8B03B-B197-4F78-966F-785F1CB187EE}"/>
              </a:ext>
            </a:extLst>
          </p:cNvPr>
          <p:cNvSpPr/>
          <p:nvPr userDrawn="1"/>
        </p:nvSpPr>
        <p:spPr>
          <a:xfrm>
            <a:off x="10223292" y="6601719"/>
            <a:ext cx="1968709" cy="2563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D619F263-D5C4-4FD3-A990-A3497D14E965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598064"/>
            <a:ext cx="1924391" cy="255956"/>
          </a:xfrm>
        </p:spPr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C954E49-5BDD-4DD1-A532-FB18E50AB92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227675" y="6602044"/>
            <a:ext cx="1964325" cy="255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447"/>
            <a:ext cx="12192000" cy="762000"/>
          </a:xfrm>
          <a:solidFill>
            <a:srgbClr val="002060"/>
          </a:solidFill>
        </p:spPr>
        <p:txBody>
          <a:bodyPr/>
          <a:lstStyle>
            <a:lvl1pPr marL="182875"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26236" y="6602044"/>
            <a:ext cx="8297056" cy="2560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Dr. Manish Dutta                                                                                       Transportation Planning and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6602044"/>
            <a:ext cx="1924392" cy="25633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23292" y="6601719"/>
            <a:ext cx="1968709" cy="2563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>
          <a:xfrm>
            <a:off x="0" y="6598064"/>
            <a:ext cx="1924391" cy="255956"/>
          </a:xfrm>
        </p:spPr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0227675" y="6602044"/>
            <a:ext cx="1964325" cy="255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26236" y="6602044"/>
            <a:ext cx="8297056" cy="2560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Dr. Manish Dutta                                                                                       Transportation Planning and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6602044"/>
            <a:ext cx="1924392" cy="25633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23292" y="6601719"/>
            <a:ext cx="1968709" cy="2563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>
          <a:xfrm>
            <a:off x="0" y="6598064"/>
            <a:ext cx="1924391" cy="255956"/>
          </a:xfrm>
        </p:spPr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0227675" y="6602044"/>
            <a:ext cx="1964325" cy="255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0" y="2317213"/>
            <a:ext cx="12192000" cy="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7929" y="2200091"/>
            <a:ext cx="12192000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2420888"/>
            <a:ext cx="12192000" cy="2880320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72156" y="0"/>
            <a:ext cx="1355493" cy="3068960"/>
            <a:chOff x="1179116" y="0"/>
            <a:chExt cx="1016620" cy="32849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179116" y="0"/>
              <a:ext cx="1016620" cy="2852936"/>
            </a:xfrm>
            <a:prstGeom prst="rect">
              <a:avLst/>
            </a:prstGeom>
            <a:solidFill>
              <a:srgbClr val="6486D2"/>
            </a:solidFill>
            <a:ln>
              <a:solidFill>
                <a:srgbClr val="648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179116" y="2852936"/>
              <a:ext cx="504056" cy="432048"/>
            </a:xfrm>
            <a:custGeom>
              <a:avLst/>
              <a:gdLst>
                <a:gd name="connsiteX0" fmla="*/ 0 w 504056"/>
                <a:gd name="connsiteY0" fmla="*/ 0 h 432048"/>
                <a:gd name="connsiteX1" fmla="*/ 504056 w 504056"/>
                <a:gd name="connsiteY1" fmla="*/ 0 h 432048"/>
                <a:gd name="connsiteX2" fmla="*/ 504056 w 504056"/>
                <a:gd name="connsiteY2" fmla="*/ 432048 h 432048"/>
                <a:gd name="connsiteX3" fmla="*/ 0 w 504056"/>
                <a:gd name="connsiteY3" fmla="*/ 432048 h 432048"/>
                <a:gd name="connsiteX4" fmla="*/ 0 w 504056"/>
                <a:gd name="connsiteY4" fmla="*/ 0 h 432048"/>
                <a:gd name="connsiteX0" fmla="*/ 0 w 504056"/>
                <a:gd name="connsiteY0" fmla="*/ 0 h 432048"/>
                <a:gd name="connsiteX1" fmla="*/ 504056 w 504056"/>
                <a:gd name="connsiteY1" fmla="*/ 0 h 432048"/>
                <a:gd name="connsiteX2" fmla="*/ 504056 w 504056"/>
                <a:gd name="connsiteY2" fmla="*/ 212973 h 432048"/>
                <a:gd name="connsiteX3" fmla="*/ 0 w 504056"/>
                <a:gd name="connsiteY3" fmla="*/ 432048 h 432048"/>
                <a:gd name="connsiteX4" fmla="*/ 0 w 504056"/>
                <a:gd name="connsiteY4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56" h="432048">
                  <a:moveTo>
                    <a:pt x="0" y="0"/>
                  </a:moveTo>
                  <a:lnTo>
                    <a:pt x="504056" y="0"/>
                  </a:lnTo>
                  <a:lnTo>
                    <a:pt x="504056" y="212973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86D2"/>
            </a:solidFill>
            <a:ln>
              <a:solidFill>
                <a:srgbClr val="648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688504" y="2852936"/>
              <a:ext cx="507231" cy="432048"/>
            </a:xfrm>
            <a:custGeom>
              <a:avLst/>
              <a:gdLst>
                <a:gd name="connsiteX0" fmla="*/ 0 w 504056"/>
                <a:gd name="connsiteY0" fmla="*/ 0 h 432048"/>
                <a:gd name="connsiteX1" fmla="*/ 504056 w 504056"/>
                <a:gd name="connsiteY1" fmla="*/ 0 h 432048"/>
                <a:gd name="connsiteX2" fmla="*/ 504056 w 504056"/>
                <a:gd name="connsiteY2" fmla="*/ 432048 h 432048"/>
                <a:gd name="connsiteX3" fmla="*/ 0 w 504056"/>
                <a:gd name="connsiteY3" fmla="*/ 432048 h 432048"/>
                <a:gd name="connsiteX4" fmla="*/ 0 w 504056"/>
                <a:gd name="connsiteY4" fmla="*/ 0 h 432048"/>
                <a:gd name="connsiteX0" fmla="*/ 0 w 504056"/>
                <a:gd name="connsiteY0" fmla="*/ 0 h 432048"/>
                <a:gd name="connsiteX1" fmla="*/ 504056 w 504056"/>
                <a:gd name="connsiteY1" fmla="*/ 0 h 432048"/>
                <a:gd name="connsiteX2" fmla="*/ 504056 w 504056"/>
                <a:gd name="connsiteY2" fmla="*/ 432048 h 432048"/>
                <a:gd name="connsiteX3" fmla="*/ 0 w 504056"/>
                <a:gd name="connsiteY3" fmla="*/ 225673 h 432048"/>
                <a:gd name="connsiteX4" fmla="*/ 0 w 504056"/>
                <a:gd name="connsiteY4" fmla="*/ 0 h 432048"/>
                <a:gd name="connsiteX0" fmla="*/ 3175 w 507231"/>
                <a:gd name="connsiteY0" fmla="*/ 0 h 432048"/>
                <a:gd name="connsiteX1" fmla="*/ 507231 w 507231"/>
                <a:gd name="connsiteY1" fmla="*/ 0 h 432048"/>
                <a:gd name="connsiteX2" fmla="*/ 507231 w 507231"/>
                <a:gd name="connsiteY2" fmla="*/ 432048 h 432048"/>
                <a:gd name="connsiteX3" fmla="*/ 0 w 507231"/>
                <a:gd name="connsiteY3" fmla="*/ 216148 h 432048"/>
                <a:gd name="connsiteX4" fmla="*/ 3175 w 507231"/>
                <a:gd name="connsiteY4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31" h="432048">
                  <a:moveTo>
                    <a:pt x="3175" y="0"/>
                  </a:moveTo>
                  <a:lnTo>
                    <a:pt x="507231" y="0"/>
                  </a:lnTo>
                  <a:lnTo>
                    <a:pt x="507231" y="432048"/>
                  </a:lnTo>
                  <a:lnTo>
                    <a:pt x="0" y="216148"/>
                  </a:lnTo>
                  <a:cubicBezTo>
                    <a:pt x="1058" y="144099"/>
                    <a:pt x="2117" y="72049"/>
                    <a:pt x="3175" y="0"/>
                  </a:cubicBezTo>
                  <a:close/>
                </a:path>
              </a:pathLst>
            </a:custGeom>
            <a:solidFill>
              <a:srgbClr val="6486D2"/>
            </a:solidFill>
            <a:ln>
              <a:solidFill>
                <a:srgbClr val="648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0" y="5404883"/>
            <a:ext cx="12192000" cy="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17929" y="5503495"/>
            <a:ext cx="12192000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696384" y="2996952"/>
            <a:ext cx="10775949" cy="19446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376D74-FF56-4D62-BEC4-96329208CA3C}"/>
              </a:ext>
            </a:extLst>
          </p:cNvPr>
          <p:cNvSpPr/>
          <p:nvPr userDrawn="1"/>
        </p:nvSpPr>
        <p:spPr>
          <a:xfrm>
            <a:off x="1926236" y="6602044"/>
            <a:ext cx="8297056" cy="2560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Dr. Manish Dutta                                                                                       Transportation Planning and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1B6293-BF33-4857-8496-95DEF3AAD3A2}"/>
              </a:ext>
            </a:extLst>
          </p:cNvPr>
          <p:cNvSpPr/>
          <p:nvPr userDrawn="1"/>
        </p:nvSpPr>
        <p:spPr>
          <a:xfrm>
            <a:off x="1" y="6602044"/>
            <a:ext cx="1924392" cy="25633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53329-CD45-475D-81BB-F396C3F52111}"/>
              </a:ext>
            </a:extLst>
          </p:cNvPr>
          <p:cNvSpPr/>
          <p:nvPr userDrawn="1"/>
        </p:nvSpPr>
        <p:spPr>
          <a:xfrm>
            <a:off x="10223292" y="6601719"/>
            <a:ext cx="1968709" cy="2563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3EEF72EA-9EFF-4EC0-9EF5-001C89AD625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598064"/>
            <a:ext cx="1924391" cy="255956"/>
          </a:xfrm>
        </p:spPr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8890058-5DD9-4B6B-AEC8-F1541ED8EB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227675" y="6602044"/>
            <a:ext cx="1964325" cy="255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2971811"/>
            <a:ext cx="10071099" cy="1684151"/>
          </a:xfrm>
        </p:spPr>
        <p:txBody>
          <a:bodyPr anchor="ctr">
            <a:normAutofit/>
          </a:bodyPr>
          <a:lstStyle>
            <a:lvl1pPr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1" y="4655962"/>
            <a:ext cx="10071099" cy="5097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3061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12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83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244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305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8367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14282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4489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B2A90E-D288-43A2-9530-C22FA4DD8DD1}" type="datetime4">
              <a:rPr lang="en-US" smtClean="0"/>
              <a:t>November 22, 2022</a:t>
            </a:fld>
            <a:endParaRPr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Manish Dutta                                                 Traffic Engineerinng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65F6C-31E9-4A94-BA12-7E0899DB46E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36087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8352C0-EE2A-4043-896B-5448A4B859C2}" type="datetime4">
              <a:rPr lang="en-US" smtClean="0"/>
              <a:t>November 22, 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Manish Dutta                                                 Traffic Engineerinng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683E3-2BCB-4D73-9755-C88DD2F5E3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086049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06B224-B2D1-466A-8370-EB1AF644B274}" type="datetime4">
              <a:rPr lang="en-US" smtClean="0"/>
              <a:t>November 22, 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Manish Dutta                                                 Traffic Engineerinng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D66FF-03E8-43A0-A690-2D60F51A881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24417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174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121F7-CB29-4955-A5A5-296F1C819B16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4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i-FI"/>
              <a:t>Manish Dutta                                                 Traffic Engineerinng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7" r:id="rId3"/>
    <p:sldLayoutId id="2147483718" r:id="rId4"/>
    <p:sldLayoutId id="2147483712" r:id="rId5"/>
    <p:sldLayoutId id="2147483713" r:id="rId6"/>
    <p:sldLayoutId id="2147483715" r:id="rId7"/>
    <p:sldLayoutId id="2147483716" r:id="rId8"/>
  </p:sldLayoutIdLst>
  <p:transition spd="med">
    <p:fade/>
  </p:transition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5589305-6D72-47A4-8833-EEED5D2826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9" y="1002890"/>
            <a:ext cx="10752667" cy="1562509"/>
          </a:xfrm>
        </p:spPr>
        <p:txBody>
          <a:bodyPr/>
          <a:lstStyle/>
          <a:p>
            <a:r>
              <a:rPr lang="en-US" sz="6000" b="1" dirty="0"/>
              <a:t>Use of ITS in Road Safety</a:t>
            </a:r>
            <a:endParaRPr lang="en-IN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10800530" y="6602044"/>
            <a:ext cx="1387087" cy="255956"/>
          </a:xfrm>
        </p:spPr>
        <p:txBody>
          <a:bodyPr/>
          <a:lstStyle/>
          <a:p>
            <a:pPr>
              <a:defRPr/>
            </a:pPr>
            <a:fld id="{33565F6C-31E9-4A94-BA12-7E0899DB46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0"/>
          </p:nvPr>
        </p:nvSpPr>
        <p:spPr>
          <a:xfrm>
            <a:off x="0" y="6602044"/>
            <a:ext cx="2064258" cy="255956"/>
          </a:xfrm>
        </p:spPr>
        <p:txBody>
          <a:bodyPr/>
          <a:lstStyle/>
          <a:p>
            <a:pPr>
              <a:defRPr/>
            </a:pPr>
            <a:fld id="{82A53C85-D9C5-46FA-82AB-572DF0C97A3F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59EF364-A2FF-4827-949D-D4FE8582C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00105" y="2924191"/>
            <a:ext cx="5391790" cy="1800225"/>
          </a:xfrm>
        </p:spPr>
        <p:txBody>
          <a:bodyPr/>
          <a:lstStyle/>
          <a:p>
            <a:pPr algn="ctr"/>
            <a:r>
              <a:rPr lang="en-US" sz="2800" dirty="0"/>
              <a:t>Dr. Manish Dutta</a:t>
            </a:r>
            <a:br>
              <a:rPr lang="en-US" sz="2800" dirty="0"/>
            </a:br>
            <a:r>
              <a:rPr lang="en-US" sz="1800" dirty="0"/>
              <a:t>Assistant Professor</a:t>
            </a:r>
          </a:p>
          <a:p>
            <a:pPr algn="ctr"/>
            <a:r>
              <a:rPr lang="en-US" sz="2000" dirty="0"/>
              <a:t>Department of Civil Engineering</a:t>
            </a:r>
          </a:p>
          <a:p>
            <a:pPr algn="ctr"/>
            <a:r>
              <a:rPr lang="en-US" sz="2400" dirty="0"/>
              <a:t>Institute of Technology, Nirma University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7A4439-48DC-413D-BEC1-D99BA382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11" y="4495753"/>
            <a:ext cx="2792178" cy="14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371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04A89-EEEA-421C-A93F-EA4B2363C28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3894A-7CDA-44BA-84A3-2C3838D9A3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C2C23-5F2A-484F-9FB8-5F04FE29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66725"/>
            <a:ext cx="11068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9DEA-FD47-4DD9-AB32-F0D20012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ITS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C24C3-24FE-4E74-8D16-A5F950954EB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1A60B-74EE-4D24-AEBE-B604455D476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D6D94-A697-4182-891C-36344B0D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24" y="818805"/>
            <a:ext cx="9992305" cy="54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AD3D6-1A02-46E9-8C3C-13BF3371203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D562E-4E26-47B8-B498-FA20F2EF884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41C35-A3C7-4B9B-85EA-C2EDB9D7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8" y="64097"/>
            <a:ext cx="10953443" cy="65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F71B-B5A6-487A-9730-64B57DF1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Functional Areas of ITS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AA57C-9F58-4EF3-9C50-D9CDCC6898D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8D05-72D5-4185-9276-AEF8DE4DCE2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782EE-75E7-4C34-939C-598CB998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09" y="748553"/>
            <a:ext cx="9734396" cy="58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6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3966-8625-4CA0-8D8F-2BA33896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Information Chain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74336-B8CB-4C57-B613-431965CA98D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C9FA-2596-488A-84B8-9DD6AC6E9B1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EC15A-556C-4F78-9ACA-BA7F6622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7" y="939328"/>
            <a:ext cx="8747790" cy="55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9CB5-5450-4168-94F5-0C33EA33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ITS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10CFA-3054-426E-A417-B7FCBDF3282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E4A27B1-B318-46A0-9FD0-3917DB82C815}" type="datetime4">
              <a:rPr lang="en-US" smtClean="0"/>
              <a:t>November 22, 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F4619-20D2-4C9B-B607-993022B9A8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D6A66AD3-FA84-4541-B1D2-FACB9A885D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78396-C39A-4A1C-8E97-FB16E980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46" y="748553"/>
            <a:ext cx="9799025" cy="58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07190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templateforword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nsportation Planning and Management" id="{00572131-8ACB-4571-AEA0-C7FBCCCECD28}" vid="{DE2B9CB5-0A10-4A6E-BA27-E91C88F541E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2019-09-11T05:52:11+00:00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F8820C-64A4-4F3F-84D9-FFC00AC07927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Transportation Planning and Management</Template>
  <TotalTime>13312</TotalTime>
  <Words>51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Euphemia</vt:lpstr>
      <vt:lpstr>Beamertemplateforword</vt:lpstr>
      <vt:lpstr>PowerPoint Presentation</vt:lpstr>
      <vt:lpstr>PowerPoint Presentation</vt:lpstr>
      <vt:lpstr>Goals of ITS</vt:lpstr>
      <vt:lpstr>PowerPoint Presentation</vt:lpstr>
      <vt:lpstr>7 Functional Areas of ITS </vt:lpstr>
      <vt:lpstr>ITS Information Chain</vt:lpstr>
      <vt:lpstr>Components of 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HP</dc:creator>
  <cp:lastModifiedBy>Manish Dutta</cp:lastModifiedBy>
  <cp:revision>490</cp:revision>
  <cp:lastPrinted>2021-11-20T07:52:37Z</cp:lastPrinted>
  <dcterms:created xsi:type="dcterms:W3CDTF">2017-03-07T07:13:40Z</dcterms:created>
  <dcterms:modified xsi:type="dcterms:W3CDTF">2022-11-22T05:25:38Z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