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5"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29"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cxnSp>
        <p:nvCxnSpPr>
          <p:cNvPr id="30" name="Straight Connector 2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86BF578-C91A-4942-95D5-11408C3CCACF}"/>
              </a:ext>
            </a:extLst>
          </p:cNvPr>
          <p:cNvCxnSpPr/>
          <p:nvPr userDrawn="1"/>
        </p:nvCxnSpPr>
        <p:spPr>
          <a:xfrm>
            <a:off x="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972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1" y="863444"/>
            <a:ext cx="11929274" cy="5585481"/>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54004" y="863444"/>
            <a:ext cx="11906817" cy="5633604"/>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972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1" y="863445"/>
            <a:ext cx="11919648" cy="5633608"/>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5"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29"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cxnSp>
        <p:nvCxnSpPr>
          <p:cNvPr id="30" name="Straight Connector 2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109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4754" y="863444"/>
            <a:ext cx="11926067" cy="5662451"/>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5"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29"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cxnSp>
        <p:nvCxnSpPr>
          <p:cNvPr id="30" name="Straight Connector 2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085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0E47A1"/>
                    </a:gs>
                    <a:gs pos="100000">
                      <a:srgbClr val="03A9F5"/>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Tree>
    <p:extLst>
      <p:ext uri="{BB962C8B-B14F-4D97-AF65-F5344CB8AC3E}">
        <p14:creationId xmlns:p14="http://schemas.microsoft.com/office/powerpoint/2010/main" val="517909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6461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9579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580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5666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Slide - Blue">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3502384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2/20/23</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59232122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16" r:id="rId9"/>
    <p:sldLayoutId id="2147483670" r:id="rId10"/>
    <p:sldLayoutId id="2147483687" r:id="rId11"/>
    <p:sldLayoutId id="2147483688"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1912.png"/><Relationship Id="rId3" Type="http://schemas.openxmlformats.org/officeDocument/2006/relationships/image" Target="../media/image1412.png"/><Relationship Id="rId7" Type="http://schemas.openxmlformats.org/officeDocument/2006/relationships/image" Target="../media/image5.png"/><Relationship Id="rId2" Type="http://schemas.openxmlformats.org/officeDocument/2006/relationships/image" Target="../media/image210.png"/><Relationship Id="rId1" Type="http://schemas.openxmlformats.org/officeDocument/2006/relationships/slideLayout" Target="../slideLayouts/slideLayout6.xml"/><Relationship Id="rId6" Type="http://schemas.openxmlformats.org/officeDocument/2006/relationships/image" Target="../media/image221.png"/><Relationship Id="rId5" Type="http://schemas.openxmlformats.org/officeDocument/2006/relationships/image" Target="../media/image1612.png"/><Relationship Id="rId10" Type="http://schemas.openxmlformats.org/officeDocument/2006/relationships/image" Target="../media/image231.png"/><Relationship Id="rId4" Type="http://schemas.openxmlformats.org/officeDocument/2006/relationships/image" Target="../media/image1514.png"/><Relationship Id="rId9" Type="http://schemas.openxmlformats.org/officeDocument/2006/relationships/image" Target="../media/image2012.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69.png"/><Relationship Id="rId7" Type="http://schemas.openxmlformats.org/officeDocument/2006/relationships/image" Target="../media/image420.png"/><Relationship Id="rId2" Type="http://schemas.openxmlformats.org/officeDocument/2006/relationships/image" Target="../media/image370.png"/><Relationship Id="rId1" Type="http://schemas.openxmlformats.org/officeDocument/2006/relationships/slideLayout" Target="../slideLayouts/slideLayout6.xml"/><Relationship Id="rId6" Type="http://schemas.openxmlformats.org/officeDocument/2006/relationships/image" Target="../media/image410.png"/><Relationship Id="rId5" Type="http://schemas.openxmlformats.org/officeDocument/2006/relationships/image" Target="../media/image6.png"/><Relationship Id="rId4" Type="http://schemas.openxmlformats.org/officeDocument/2006/relationships/image" Target="../media/image390.png"/></Relationships>
</file>

<file path=ppt/slides/_rels/slide41.xml.rels><?xml version="1.0" encoding="UTF-8" standalone="yes"?>
<Relationships xmlns="http://schemas.openxmlformats.org/package/2006/relationships"><Relationship Id="rId8" Type="http://schemas.openxmlformats.org/officeDocument/2006/relationships/image" Target="../media/image571.png"/><Relationship Id="rId3" Type="http://schemas.openxmlformats.org/officeDocument/2006/relationships/image" Target="../media/image69.png"/><Relationship Id="rId7" Type="http://schemas.openxmlformats.org/officeDocument/2006/relationships/image" Target="../media/image690.png"/><Relationship Id="rId2" Type="http://schemas.openxmlformats.org/officeDocument/2006/relationships/image" Target="../media/image370.png"/><Relationship Id="rId1" Type="http://schemas.openxmlformats.org/officeDocument/2006/relationships/slideLayout" Target="../slideLayouts/slideLayout6.xml"/><Relationship Id="rId6" Type="http://schemas.openxmlformats.org/officeDocument/2006/relationships/image" Target="../media/image551.png"/><Relationship Id="rId5" Type="http://schemas.openxmlformats.org/officeDocument/2006/relationships/image" Target="../media/image541.png"/><Relationship Id="rId4" Type="http://schemas.openxmlformats.org/officeDocument/2006/relationships/image" Target="../media/image531.png"/><Relationship Id="rId9" Type="http://schemas.openxmlformats.org/officeDocument/2006/relationships/image" Target="../media/image702.png"/></Relationships>
</file>

<file path=ppt/slides/_rels/slide42.xml.rels><?xml version="1.0" encoding="UTF-8" standalone="yes"?>
<Relationships xmlns="http://schemas.openxmlformats.org/package/2006/relationships"><Relationship Id="rId8" Type="http://schemas.openxmlformats.org/officeDocument/2006/relationships/image" Target="../media/image600.png"/><Relationship Id="rId3" Type="http://schemas.openxmlformats.org/officeDocument/2006/relationships/image" Target="../media/image71.png"/><Relationship Id="rId7" Type="http://schemas.openxmlformats.org/officeDocument/2006/relationships/image" Target="../media/image420.png"/><Relationship Id="rId2" Type="http://schemas.openxmlformats.org/officeDocument/2006/relationships/image" Target="../media/image581.png"/><Relationship Id="rId1" Type="http://schemas.openxmlformats.org/officeDocument/2006/relationships/slideLayout" Target="../slideLayouts/slideLayout6.xml"/><Relationship Id="rId6" Type="http://schemas.openxmlformats.org/officeDocument/2006/relationships/image" Target="../media/image410.png"/><Relationship Id="rId5" Type="http://schemas.openxmlformats.org/officeDocument/2006/relationships/image" Target="../media/image8.png"/><Relationship Id="rId4" Type="http://schemas.openxmlformats.org/officeDocument/2006/relationships/image" Target="../media/image390.png"/></Relationships>
</file>

<file path=ppt/slides/_rels/slide43.xml.rels><?xml version="1.0" encoding="UTF-8" standalone="yes"?>
<Relationships xmlns="http://schemas.openxmlformats.org/package/2006/relationships"><Relationship Id="rId8" Type="http://schemas.openxmlformats.org/officeDocument/2006/relationships/image" Target="../media/image571.png"/><Relationship Id="rId3" Type="http://schemas.openxmlformats.org/officeDocument/2006/relationships/image" Target="../media/image71.png"/><Relationship Id="rId7" Type="http://schemas.openxmlformats.org/officeDocument/2006/relationships/image" Target="../media/image561.png"/><Relationship Id="rId2" Type="http://schemas.openxmlformats.org/officeDocument/2006/relationships/image" Target="../media/image581.png"/><Relationship Id="rId1" Type="http://schemas.openxmlformats.org/officeDocument/2006/relationships/slideLayout" Target="../slideLayouts/slideLayout6.xml"/><Relationship Id="rId6" Type="http://schemas.openxmlformats.org/officeDocument/2006/relationships/image" Target="../media/image551.png"/><Relationship Id="rId5" Type="http://schemas.openxmlformats.org/officeDocument/2006/relationships/image" Target="../media/image541.png"/><Relationship Id="rId4" Type="http://schemas.openxmlformats.org/officeDocument/2006/relationships/image" Target="../media/image531.png"/><Relationship Id="rId9" Type="http://schemas.openxmlformats.org/officeDocument/2006/relationships/image" Target="../media/image712.png"/></Relationships>
</file>

<file path=ppt/slides/_rels/slide44.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450.png"/><Relationship Id="rId7" Type="http://schemas.openxmlformats.org/officeDocument/2006/relationships/image" Target="../media/image490.png"/><Relationship Id="rId2" Type="http://schemas.openxmlformats.org/officeDocument/2006/relationships/image" Target="../media/image440.png"/><Relationship Id="rId1" Type="http://schemas.openxmlformats.org/officeDocument/2006/relationships/slideLayout" Target="../slideLayouts/slideLayout6.xml"/><Relationship Id="rId6" Type="http://schemas.openxmlformats.org/officeDocument/2006/relationships/image" Target="../media/image73.png"/><Relationship Id="rId5" Type="http://schemas.openxmlformats.org/officeDocument/2006/relationships/image" Target="../media/image470.png"/><Relationship Id="rId4" Type="http://schemas.openxmlformats.org/officeDocument/2006/relationships/image" Target="../media/image720.png"/><Relationship Id="rId9" Type="http://schemas.openxmlformats.org/officeDocument/2006/relationships/image" Target="../media/image510.png"/></Relationships>
</file>

<file path=ppt/slides/_rels/slide45.xml.rels><?xml version="1.0" encoding="UTF-8" standalone="yes"?>
<Relationships xmlns="http://schemas.openxmlformats.org/package/2006/relationships"><Relationship Id="rId8" Type="http://schemas.openxmlformats.org/officeDocument/2006/relationships/image" Target="../media/image561.png"/><Relationship Id="rId3" Type="http://schemas.openxmlformats.org/officeDocument/2006/relationships/image" Target="../media/image450.png"/><Relationship Id="rId7" Type="http://schemas.openxmlformats.org/officeDocument/2006/relationships/image" Target="../media/image551.png"/><Relationship Id="rId1" Type="http://schemas.openxmlformats.org/officeDocument/2006/relationships/slideLayout" Target="../slideLayouts/slideLayout6.xml"/><Relationship Id="rId6" Type="http://schemas.openxmlformats.org/officeDocument/2006/relationships/image" Target="../media/image541.png"/><Relationship Id="rId5" Type="http://schemas.openxmlformats.org/officeDocument/2006/relationships/image" Target="../media/image611.png"/><Relationship Id="rId10" Type="http://schemas.openxmlformats.org/officeDocument/2006/relationships/image" Target="../media/image722.png"/><Relationship Id="rId4" Type="http://schemas.openxmlformats.org/officeDocument/2006/relationships/image" Target="../media/image720.png"/><Relationship Id="rId9" Type="http://schemas.openxmlformats.org/officeDocument/2006/relationships/image" Target="../media/image571.png"/></Relationships>
</file>

<file path=ppt/slides/_rels/slide46.xml.rels><?xml version="1.0" encoding="UTF-8" standalone="yes"?>
<Relationships xmlns="http://schemas.openxmlformats.org/package/2006/relationships"><Relationship Id="rId8" Type="http://schemas.openxmlformats.org/officeDocument/2006/relationships/image" Target="../media/image681.png"/><Relationship Id="rId3" Type="http://schemas.openxmlformats.org/officeDocument/2006/relationships/image" Target="../media/image671.png"/><Relationship Id="rId7" Type="http://schemas.openxmlformats.org/officeDocument/2006/relationships/image" Target="../media/image77.png"/><Relationship Id="rId2" Type="http://schemas.openxmlformats.org/officeDocument/2006/relationships/image" Target="../media/image74.png"/><Relationship Id="rId1" Type="http://schemas.openxmlformats.org/officeDocument/2006/relationships/slideLayout" Target="../slideLayouts/slideLayout6.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30.png"/></Relationships>
</file>

<file path=ppt/slides/_rels/slide47.xml.rels><?xml version="1.0" encoding="UTF-8" standalone="yes"?>
<Relationships xmlns="http://schemas.openxmlformats.org/package/2006/relationships"><Relationship Id="rId8" Type="http://schemas.openxmlformats.org/officeDocument/2006/relationships/image" Target="../media/image561.png"/><Relationship Id="rId3" Type="http://schemas.openxmlformats.org/officeDocument/2006/relationships/image" Target="../media/image730.png"/><Relationship Id="rId7" Type="http://schemas.openxmlformats.org/officeDocument/2006/relationships/image" Target="../media/image551.png"/><Relationship Id="rId2" Type="http://schemas.openxmlformats.org/officeDocument/2006/relationships/image" Target="../media/image671.png"/><Relationship Id="rId1" Type="http://schemas.openxmlformats.org/officeDocument/2006/relationships/slideLayout" Target="../slideLayouts/slideLayout6.xml"/><Relationship Id="rId6" Type="http://schemas.openxmlformats.org/officeDocument/2006/relationships/image" Target="../media/image541.png"/><Relationship Id="rId5" Type="http://schemas.openxmlformats.org/officeDocument/2006/relationships/image" Target="../media/image661.png"/><Relationship Id="rId10" Type="http://schemas.openxmlformats.org/officeDocument/2006/relationships/image" Target="../media/image732.png"/><Relationship Id="rId9" Type="http://schemas.openxmlformats.org/officeDocument/2006/relationships/image" Target="../media/image571.png"/></Relationships>
</file>

<file path=ppt/slides/_rels/slide48.xml.rels><?xml version="1.0" encoding="UTF-8" standalone="yes"?>
<Relationships xmlns="http://schemas.openxmlformats.org/package/2006/relationships"><Relationship Id="rId8" Type="http://schemas.openxmlformats.org/officeDocument/2006/relationships/image" Target="../media/image570.png"/><Relationship Id="rId3" Type="http://schemas.openxmlformats.org/officeDocument/2006/relationships/image" Target="../media/image530.png"/><Relationship Id="rId7" Type="http://schemas.openxmlformats.org/officeDocument/2006/relationships/image" Target="../media/image560.png"/><Relationship Id="rId2" Type="http://schemas.openxmlformats.org/officeDocument/2006/relationships/image" Target="../media/image520.png"/><Relationship Id="rId1" Type="http://schemas.openxmlformats.org/officeDocument/2006/relationships/slideLayout" Target="../slideLayouts/slideLayout6.xml"/><Relationship Id="rId6" Type="http://schemas.openxmlformats.org/officeDocument/2006/relationships/image" Target="../media/image78.png"/><Relationship Id="rId5" Type="http://schemas.openxmlformats.org/officeDocument/2006/relationships/image" Target="../media/image470.png"/><Relationship Id="rId4" Type="http://schemas.openxmlformats.org/officeDocument/2006/relationships/image" Target="../media/image740.png"/><Relationship Id="rId9" Type="http://schemas.openxmlformats.org/officeDocument/2006/relationships/image" Target="../media/image580.png"/></Relationships>
</file>

<file path=ppt/slides/_rels/slide49.xml.rels><?xml version="1.0" encoding="UTF-8" standalone="yes"?>
<Relationships xmlns="http://schemas.openxmlformats.org/package/2006/relationships"><Relationship Id="rId8" Type="http://schemas.openxmlformats.org/officeDocument/2006/relationships/image" Target="../media/image571.png"/><Relationship Id="rId3" Type="http://schemas.openxmlformats.org/officeDocument/2006/relationships/image" Target="../media/image530.png"/><Relationship Id="rId7" Type="http://schemas.openxmlformats.org/officeDocument/2006/relationships/image" Target="../media/image561.png"/><Relationship Id="rId1" Type="http://schemas.openxmlformats.org/officeDocument/2006/relationships/slideLayout" Target="../slideLayouts/slideLayout6.xml"/><Relationship Id="rId6" Type="http://schemas.openxmlformats.org/officeDocument/2006/relationships/image" Target="../media/image551.png"/><Relationship Id="rId5" Type="http://schemas.openxmlformats.org/officeDocument/2006/relationships/image" Target="../media/image611.png"/><Relationship Id="rId10" Type="http://schemas.openxmlformats.org/officeDocument/2006/relationships/image" Target="../media/image740.png"/><Relationship Id="rId4" Type="http://schemas.openxmlformats.org/officeDocument/2006/relationships/image" Target="../media/image540.png"/><Relationship Id="rId9" Type="http://schemas.openxmlformats.org/officeDocument/2006/relationships/image" Target="../media/image72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4.emf"/><Relationship Id="rId7" Type="http://schemas.openxmlformats.org/officeDocument/2006/relationships/image" Target="../media/image16.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15.emf"/><Relationship Id="rId4" Type="http://schemas.openxmlformats.org/officeDocument/2006/relationships/oleObject" Target="../embeddings/oleObject2.bin"/><Relationship Id="rId9" Type="http://schemas.openxmlformats.org/officeDocument/2006/relationships/image" Target="../media/image17.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900.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5100.png"/><Relationship Id="rId2" Type="http://schemas.openxmlformats.org/officeDocument/2006/relationships/image" Target="../media/image4900.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47.png"/><Relationship Id="rId1" Type="http://schemas.openxmlformats.org/officeDocument/2006/relationships/slideLayout" Target="../slideLayouts/slideLayout1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19.jpg"/></Relationships>
</file>

<file path=ppt/slides/_rels/slide68.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11.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2.xml"/><Relationship Id="rId4" Type="http://schemas.openxmlformats.org/officeDocument/2006/relationships/image" Target="../media/image66.png"/></Relationships>
</file>

<file path=ppt/slides/_rels/slide7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2.xml"/><Relationship Id="rId4" Type="http://schemas.openxmlformats.org/officeDocument/2006/relationships/image" Target="../media/image691.png"/></Relationships>
</file>

<file path=ppt/slides/_rels/slide7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image" Target="../media/image710.pn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image" Target="../media/image731.pn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image" Target="../media/image741.pn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50.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image" Target="../media/image471.png"/><Relationship Id="rId2" Type="http://schemas.openxmlformats.org/officeDocument/2006/relationships/image" Target="../media/image760.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0.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59490" y="1122364"/>
            <a:ext cx="7035300" cy="2578780"/>
          </a:xfrm>
        </p:spPr>
        <p:txBody>
          <a:bodyPr/>
          <a:lstStyle/>
          <a:p>
            <a:r>
              <a:rPr lang="en-US" sz="4800" b="0" dirty="0">
                <a:latin typeface="Roboto Condensed Light" panose="02000000000000000000" pitchFamily="2" charset="0"/>
                <a:ea typeface="Roboto Condensed Light" panose="02000000000000000000" pitchFamily="2" charset="0"/>
              </a:rPr>
              <a:t>Unit</a:t>
            </a:r>
            <a:r>
              <a:rPr lang="en-US" dirty="0"/>
              <a:t> </a:t>
            </a:r>
            <a:r>
              <a:rPr lang="en-US" sz="4800" b="0" dirty="0">
                <a:latin typeface="Roboto Condensed Light" panose="02000000000000000000" pitchFamily="2" charset="0"/>
                <a:ea typeface="Roboto Condensed Light" panose="02000000000000000000" pitchFamily="2" charset="0"/>
              </a:rPr>
              <a:t>– 1</a:t>
            </a:r>
            <a:br>
              <a:rPr lang="en-US" dirty="0"/>
            </a:br>
            <a:r>
              <a:rPr lang="en-US" sz="4800" b="0" dirty="0"/>
              <a:t>Review of</a:t>
            </a:r>
            <a:br>
              <a:rPr lang="en-US" dirty="0"/>
            </a:br>
            <a:r>
              <a:rPr lang="en-US" sz="4800" dirty="0"/>
              <a:t>Mathematical Theory</a:t>
            </a:r>
          </a:p>
        </p:txBody>
      </p:sp>
      <p:sp>
        <p:nvSpPr>
          <p:cNvPr id="2" name="TextBox 1">
            <a:extLst>
              <a:ext uri="{FF2B5EF4-FFF2-40B4-BE49-F238E27FC236}">
                <a16:creationId xmlns:a16="http://schemas.microsoft.com/office/drawing/2014/main" id="{651E4D52-FBC4-4CDE-A0B7-784913FAC294}"/>
              </a:ext>
            </a:extLst>
          </p:cNvPr>
          <p:cNvSpPr txBox="1"/>
          <p:nvPr/>
        </p:nvSpPr>
        <p:spPr>
          <a:xfrm>
            <a:off x="0" y="6458771"/>
            <a:ext cx="4533499" cy="307777"/>
          </a:xfrm>
          <a:prstGeom prst="rect">
            <a:avLst/>
          </a:prstGeom>
          <a:noFill/>
        </p:spPr>
        <p:txBody>
          <a:bodyPr wrap="square" rtlCol="0">
            <a:spAutoFit/>
          </a:bodyPr>
          <a:lstStyle/>
          <a:p>
            <a:r>
              <a:rPr lang="en-IN" sz="1400" dirty="0"/>
              <a:t>Source: Textbook, </a:t>
            </a:r>
            <a:r>
              <a:rPr lang="en-IN" sz="1400" dirty="0" err="1"/>
              <a:t>referencebook</a:t>
            </a:r>
            <a:r>
              <a:rPr lang="en-IN" sz="1400" dirty="0"/>
              <a:t>, internet</a:t>
            </a:r>
          </a:p>
        </p:txBody>
      </p:sp>
    </p:spTree>
    <p:extLst>
      <p:ext uri="{BB962C8B-B14F-4D97-AF65-F5344CB8AC3E}">
        <p14:creationId xmlns:p14="http://schemas.microsoft.com/office/powerpoint/2010/main" val="443203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of identities</a:t>
            </a:r>
          </a:p>
        </p:txBody>
      </p:sp>
      <p:sp>
        <p:nvSpPr>
          <p:cNvPr id="3" name="Content Placeholder 2"/>
          <p:cNvSpPr>
            <a:spLocks noGrp="1"/>
          </p:cNvSpPr>
          <p:nvPr>
            <p:ph idx="1"/>
          </p:nvPr>
        </p:nvSpPr>
        <p:spPr/>
        <p:txBody>
          <a:bodyPr/>
          <a:lstStyle/>
          <a:p>
            <a:r>
              <a:rPr lang="en-US" dirty="0"/>
              <a:t>Commutative laws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r>
              <a:rPr lang="en-US" dirty="0"/>
              <a:t>Associative laws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r>
              <a:rPr lang="en-US" dirty="0"/>
              <a:t>Distributive laws</a:t>
            </a:r>
          </a:p>
          <a:p>
            <a:endParaRPr lang="en-US" dirty="0"/>
          </a:p>
        </p:txBody>
      </p:sp>
      <mc:AlternateContent xmlns:mc="http://schemas.openxmlformats.org/markup-compatibility/2006" xmlns:a14="http://schemas.microsoft.com/office/drawing/2010/main">
        <mc:Choice Requires="a14">
          <p:sp>
            <p:nvSpPr>
              <p:cNvPr id="4" name="Rectangle 3"/>
              <p:cNvSpPr/>
              <p:nvPr/>
            </p:nvSpPr>
            <p:spPr>
              <a:xfrm>
                <a:off x="3212821" y="1333993"/>
                <a:ext cx="4732031" cy="885824"/>
              </a:xfrm>
              <a:prstGeom prst="rect">
                <a:avLst/>
              </a:prstGeom>
              <a:solidFill>
                <a:srgbClr val="0E47A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i="1" dirty="0" smtClean="0">
                          <a:latin typeface="Cambria Math" panose="02040503050406030204" pitchFamily="18" charset="0"/>
                        </a:rPr>
                        <m:t>𝐴</m:t>
                      </m:r>
                      <m:r>
                        <a:rPr lang="en-IN" sz="2400" i="1" dirty="0" smtClean="0">
                          <a:latin typeface="Cambria Math" panose="02040503050406030204" pitchFamily="18" charset="0"/>
                        </a:rPr>
                        <m:t>∩</m:t>
                      </m:r>
                      <m:r>
                        <a:rPr lang="en-IN" sz="2400" i="1" dirty="0" smtClean="0">
                          <a:latin typeface="Cambria Math" panose="02040503050406030204" pitchFamily="18" charset="0"/>
                        </a:rPr>
                        <m:t>𝐵</m:t>
                      </m:r>
                      <m:r>
                        <a:rPr lang="en-IN" sz="2400" i="1" dirty="0" smtClean="0">
                          <a:latin typeface="Cambria Math" panose="02040503050406030204" pitchFamily="18" charset="0"/>
                        </a:rPr>
                        <m:t> = </m:t>
                      </m:r>
                      <m:r>
                        <a:rPr lang="en-IN" sz="2400" i="1" dirty="0" smtClean="0">
                          <a:latin typeface="Cambria Math" panose="02040503050406030204" pitchFamily="18" charset="0"/>
                        </a:rPr>
                        <m:t>𝐵</m:t>
                      </m:r>
                      <m:r>
                        <a:rPr lang="en-US" sz="2400" i="1" dirty="0" smtClean="0">
                          <a:latin typeface="Cambria Math" panose="02040503050406030204" pitchFamily="18" charset="0"/>
                        </a:rPr>
                        <m:t>∩</m:t>
                      </m:r>
                      <m:r>
                        <a:rPr lang="en-US" sz="2400" i="1" dirty="0" smtClean="0">
                          <a:latin typeface="Cambria Math" panose="02040503050406030204" pitchFamily="18" charset="0"/>
                        </a:rPr>
                        <m:t>𝐴</m:t>
                      </m:r>
                    </m:oMath>
                  </m:oMathPara>
                </a14:m>
                <a:endParaRPr lang="en-US" sz="2400" i="1" dirty="0"/>
              </a:p>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𝐴</m:t>
                      </m:r>
                      <m:r>
                        <a:rPr lang="en-US" sz="2400" i="1" dirty="0" smtClean="0">
                          <a:latin typeface="Cambria Math" panose="02040503050406030204" pitchFamily="18" charset="0"/>
                        </a:rPr>
                        <m:t> </m:t>
                      </m:r>
                      <m:r>
                        <a:rPr lang="en-US" sz="2400" i="1" dirty="0" smtClean="0">
                          <a:latin typeface="Cambria Math" panose="02040503050406030204" pitchFamily="18" charset="0"/>
                        </a:rPr>
                        <m:t>𝑈</m:t>
                      </m:r>
                      <m:r>
                        <a:rPr lang="en-US" sz="2400" i="1" dirty="0" smtClean="0">
                          <a:latin typeface="Cambria Math" panose="02040503050406030204" pitchFamily="18" charset="0"/>
                        </a:rPr>
                        <m:t> </m:t>
                      </m:r>
                      <m:r>
                        <a:rPr lang="en-US" sz="2400" i="1" dirty="0" smtClean="0">
                          <a:latin typeface="Cambria Math" panose="02040503050406030204" pitchFamily="18" charset="0"/>
                        </a:rPr>
                        <m:t>𝐵</m:t>
                      </m:r>
                      <m:r>
                        <a:rPr lang="en-US" sz="2400" i="1" dirty="0" smtClean="0">
                          <a:latin typeface="Cambria Math" panose="02040503050406030204" pitchFamily="18" charset="0"/>
                        </a:rPr>
                        <m:t> = </m:t>
                      </m:r>
                      <m:r>
                        <a:rPr lang="en-US" sz="2400" i="1" dirty="0" smtClean="0">
                          <a:latin typeface="Cambria Math" panose="02040503050406030204" pitchFamily="18" charset="0"/>
                        </a:rPr>
                        <m:t>𝐵</m:t>
                      </m:r>
                      <m:r>
                        <a:rPr lang="en-US" sz="2400" i="1" dirty="0" smtClean="0">
                          <a:latin typeface="Cambria Math" panose="02040503050406030204" pitchFamily="18" charset="0"/>
                        </a:rPr>
                        <m:t> </m:t>
                      </m:r>
                      <m:r>
                        <a:rPr lang="en-US" sz="2400" i="1" dirty="0" smtClean="0">
                          <a:latin typeface="Cambria Math" panose="02040503050406030204" pitchFamily="18" charset="0"/>
                        </a:rPr>
                        <m:t>𝑈</m:t>
                      </m:r>
                      <m:r>
                        <a:rPr lang="en-US" sz="2400" i="1" dirty="0" smtClean="0">
                          <a:latin typeface="Cambria Math" panose="02040503050406030204" pitchFamily="18" charset="0"/>
                        </a:rPr>
                        <m:t> </m:t>
                      </m:r>
                      <m:r>
                        <a:rPr lang="en-US" sz="2400" i="1" dirty="0" smtClean="0">
                          <a:latin typeface="Cambria Math" panose="02040503050406030204" pitchFamily="18" charset="0"/>
                        </a:rPr>
                        <m:t>𝐴</m:t>
                      </m:r>
                      <m:r>
                        <a:rPr lang="en-IN" sz="2400" i="1" dirty="0" smtClean="0">
                          <a:latin typeface="Cambria Math" panose="02040503050406030204" pitchFamily="18" charset="0"/>
                        </a:rPr>
                        <m:t> </m:t>
                      </m:r>
                    </m:oMath>
                  </m:oMathPara>
                </a14:m>
                <a:endParaRPr lang="en-IN" sz="2400" dirty="0"/>
              </a:p>
            </p:txBody>
          </p:sp>
        </mc:Choice>
        <mc:Fallback xmlns="">
          <p:sp>
            <p:nvSpPr>
              <p:cNvPr id="4" name="Rectangle 3"/>
              <p:cNvSpPr>
                <a:spLocks noRot="1" noChangeAspect="1" noMove="1" noResize="1" noEditPoints="1" noAdjustHandles="1" noChangeArrowheads="1" noChangeShapeType="1" noTextEdit="1"/>
              </p:cNvSpPr>
              <p:nvPr/>
            </p:nvSpPr>
            <p:spPr>
              <a:xfrm>
                <a:off x="3212821" y="1333993"/>
                <a:ext cx="4732031" cy="885824"/>
              </a:xfrm>
              <a:prstGeom prst="rect">
                <a:avLst/>
              </a:prstGeom>
              <a:blipFill rotWithShape="0">
                <a:blip r:embed="rId2"/>
                <a:stretch>
                  <a:fillRect/>
                </a:stretch>
              </a:blipFill>
              <a:ln>
                <a:solidFill>
                  <a:schemeClr val="accent1">
                    <a:lumMod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212823" y="3289793"/>
                <a:ext cx="4732030" cy="990600"/>
              </a:xfrm>
              <a:prstGeom prst="rect">
                <a:avLst/>
              </a:prstGeom>
              <a:solidFill>
                <a:srgbClr val="0E47A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i="1" dirty="0" smtClean="0">
                          <a:latin typeface="Cambria Math" panose="02040503050406030204" pitchFamily="18" charset="0"/>
                        </a:rPr>
                        <m:t>𝐴</m:t>
                      </m:r>
                      <m:r>
                        <a:rPr lang="en-IN" sz="2400" i="1" dirty="0" smtClean="0">
                          <a:latin typeface="Cambria Math" panose="02040503050406030204" pitchFamily="18" charset="0"/>
                        </a:rPr>
                        <m:t>∩(</m:t>
                      </m:r>
                      <m:r>
                        <a:rPr lang="en-IN" sz="2400" i="1" dirty="0" smtClean="0">
                          <a:latin typeface="Cambria Math" panose="02040503050406030204" pitchFamily="18" charset="0"/>
                        </a:rPr>
                        <m:t>𝐵</m:t>
                      </m:r>
                      <m:r>
                        <a:rPr lang="en-US" sz="2400" i="1" dirty="0" smtClean="0">
                          <a:latin typeface="Cambria Math" panose="02040503050406030204" pitchFamily="18" charset="0"/>
                        </a:rPr>
                        <m:t>∩</m:t>
                      </m:r>
                      <m:r>
                        <a:rPr lang="en-US" sz="2400" i="1" dirty="0" smtClean="0">
                          <a:latin typeface="Cambria Math" panose="02040503050406030204" pitchFamily="18" charset="0"/>
                        </a:rPr>
                        <m:t>𝐶</m:t>
                      </m:r>
                      <m:r>
                        <a:rPr lang="en-US" sz="2400" i="1" dirty="0" smtClean="0">
                          <a:latin typeface="Cambria Math" panose="02040503050406030204" pitchFamily="18" charset="0"/>
                        </a:rPr>
                        <m:t>) =(</m:t>
                      </m:r>
                      <m:r>
                        <a:rPr lang="en-IN" sz="2400" i="1" dirty="0" smtClean="0">
                          <a:latin typeface="Cambria Math" panose="02040503050406030204" pitchFamily="18" charset="0"/>
                        </a:rPr>
                        <m:t>𝐴</m:t>
                      </m:r>
                      <m:r>
                        <a:rPr lang="en-US" sz="2400" i="1" dirty="0">
                          <a:latin typeface="Cambria Math" panose="02040503050406030204" pitchFamily="18" charset="0"/>
                        </a:rPr>
                        <m:t>∩</m:t>
                      </m:r>
                      <m:r>
                        <a:rPr lang="en-IN" sz="2400" i="1" dirty="0" smtClean="0">
                          <a:latin typeface="Cambria Math" panose="02040503050406030204" pitchFamily="18" charset="0"/>
                        </a:rPr>
                        <m:t>𝐵</m:t>
                      </m:r>
                      <m:r>
                        <a:rPr lang="en-IN" sz="2400" i="1" dirty="0" smtClean="0">
                          <a:latin typeface="Cambria Math" panose="02040503050406030204" pitchFamily="18" charset="0"/>
                        </a:rPr>
                        <m:t>)∩</m:t>
                      </m:r>
                      <m:r>
                        <a:rPr lang="en-US" sz="2400" i="1" dirty="0" smtClean="0">
                          <a:latin typeface="Cambria Math" panose="02040503050406030204" pitchFamily="18" charset="0"/>
                        </a:rPr>
                        <m:t>𝐶</m:t>
                      </m:r>
                    </m:oMath>
                  </m:oMathPara>
                </a14:m>
                <a:endParaRPr lang="en-US" sz="2400" i="1" dirty="0"/>
              </a:p>
              <a:p>
                <a:pPr algn="ctr"/>
                <a14:m>
                  <m:oMathPara xmlns:m="http://schemas.openxmlformats.org/officeDocument/2006/math">
                    <m:oMathParaPr>
                      <m:jc m:val="centerGroup"/>
                    </m:oMathParaPr>
                    <m:oMath xmlns:m="http://schemas.openxmlformats.org/officeDocument/2006/math">
                      <m:r>
                        <a:rPr lang="en-IN" sz="2400" i="1" dirty="0" smtClean="0">
                          <a:latin typeface="Cambria Math" panose="02040503050406030204" pitchFamily="18" charset="0"/>
                        </a:rPr>
                        <m:t>𝐴</m:t>
                      </m:r>
                      <m:r>
                        <a:rPr lang="en-IN" sz="2400" i="1" dirty="0" smtClean="0">
                          <a:latin typeface="Cambria Math" panose="02040503050406030204" pitchFamily="18" charset="0"/>
                        </a:rPr>
                        <m:t> </m:t>
                      </m:r>
                      <m:r>
                        <a:rPr lang="en-US" sz="2400" i="1" dirty="0">
                          <a:latin typeface="Cambria Math" panose="02040503050406030204" pitchFamily="18" charset="0"/>
                        </a:rPr>
                        <m:t>𝑈</m:t>
                      </m:r>
                      <m:r>
                        <a:rPr lang="en-IN" sz="2400" i="1" dirty="0" smtClean="0">
                          <a:latin typeface="Cambria Math" panose="02040503050406030204" pitchFamily="18" charset="0"/>
                        </a:rPr>
                        <m:t> </m:t>
                      </m:r>
                      <m:r>
                        <a:rPr lang="en-IN" sz="2400" i="1" dirty="0">
                          <a:latin typeface="Cambria Math" panose="02040503050406030204" pitchFamily="18" charset="0"/>
                        </a:rPr>
                        <m:t>(</m:t>
                      </m:r>
                      <m:r>
                        <a:rPr lang="en-IN" sz="2400" i="1" dirty="0">
                          <a:latin typeface="Cambria Math" panose="02040503050406030204" pitchFamily="18" charset="0"/>
                        </a:rPr>
                        <m:t>𝐵</m:t>
                      </m:r>
                      <m:r>
                        <a:rPr lang="en-US" sz="2400" i="1" dirty="0">
                          <a:latin typeface="Cambria Math" panose="02040503050406030204" pitchFamily="18" charset="0"/>
                        </a:rPr>
                        <m:t> </m:t>
                      </m:r>
                      <m:r>
                        <a:rPr lang="en-US" sz="2400" i="1" dirty="0">
                          <a:latin typeface="Cambria Math" panose="02040503050406030204" pitchFamily="18" charset="0"/>
                        </a:rPr>
                        <m:t>𝑈</m:t>
                      </m:r>
                      <m:r>
                        <a:rPr lang="en-US" sz="2400" i="1" dirty="0">
                          <a:latin typeface="Cambria Math" panose="02040503050406030204" pitchFamily="18" charset="0"/>
                        </a:rPr>
                        <m:t> </m:t>
                      </m:r>
                      <m:r>
                        <a:rPr lang="en-US" sz="2400" i="1" dirty="0" smtClean="0">
                          <a:latin typeface="Cambria Math" panose="02040503050406030204" pitchFamily="18" charset="0"/>
                        </a:rPr>
                        <m:t>𝐶</m:t>
                      </m:r>
                      <m:r>
                        <a:rPr lang="en-US" sz="2400" i="1" dirty="0">
                          <a:latin typeface="Cambria Math" panose="02040503050406030204" pitchFamily="18" charset="0"/>
                        </a:rPr>
                        <m:t>)</m:t>
                      </m:r>
                      <m:r>
                        <a:rPr lang="en-IN" sz="2400" i="1" dirty="0">
                          <a:latin typeface="Cambria Math" panose="02040503050406030204" pitchFamily="18" charset="0"/>
                        </a:rPr>
                        <m:t> =(</m:t>
                      </m:r>
                      <m:r>
                        <a:rPr lang="en-IN" sz="2400" i="1" dirty="0">
                          <a:latin typeface="Cambria Math" panose="02040503050406030204" pitchFamily="18" charset="0"/>
                        </a:rPr>
                        <m:t>𝐴</m:t>
                      </m:r>
                      <m:r>
                        <a:rPr lang="en-US" sz="2400" i="1" dirty="0">
                          <a:latin typeface="Cambria Math" panose="02040503050406030204" pitchFamily="18" charset="0"/>
                        </a:rPr>
                        <m:t> </m:t>
                      </m:r>
                      <m:r>
                        <a:rPr lang="en-US" sz="2400" i="1" dirty="0">
                          <a:latin typeface="Cambria Math" panose="02040503050406030204" pitchFamily="18" charset="0"/>
                        </a:rPr>
                        <m:t>𝑈</m:t>
                      </m:r>
                      <m:r>
                        <a:rPr lang="en-IN" sz="2400" i="1" dirty="0" smtClean="0">
                          <a:latin typeface="Cambria Math" panose="02040503050406030204" pitchFamily="18" charset="0"/>
                        </a:rPr>
                        <m:t> </m:t>
                      </m:r>
                      <m:r>
                        <a:rPr lang="en-IN" sz="2400" i="1" dirty="0">
                          <a:latin typeface="Cambria Math" panose="02040503050406030204" pitchFamily="18" charset="0"/>
                        </a:rPr>
                        <m:t>𝐵</m:t>
                      </m:r>
                      <m:r>
                        <a:rPr lang="en-IN" sz="2400" i="1" dirty="0">
                          <a:latin typeface="Cambria Math" panose="02040503050406030204" pitchFamily="18" charset="0"/>
                        </a:rPr>
                        <m:t>) </m:t>
                      </m:r>
                      <m:r>
                        <a:rPr lang="en-US" sz="2400" i="1" dirty="0">
                          <a:latin typeface="Cambria Math" panose="02040503050406030204" pitchFamily="18" charset="0"/>
                        </a:rPr>
                        <m:t>𝑈</m:t>
                      </m:r>
                      <m:r>
                        <a:rPr lang="en-US" sz="2400" i="1" dirty="0" smtClean="0">
                          <a:latin typeface="Cambria Math" panose="02040503050406030204" pitchFamily="18" charset="0"/>
                        </a:rPr>
                        <m:t> </m:t>
                      </m:r>
                      <m:r>
                        <a:rPr lang="en-US" sz="2400" i="1" dirty="0" smtClean="0">
                          <a:latin typeface="Cambria Math" panose="02040503050406030204" pitchFamily="18" charset="0"/>
                        </a:rPr>
                        <m:t>𝐶</m:t>
                      </m:r>
                      <m:r>
                        <a:rPr lang="en-IN" sz="2400" i="1" dirty="0" smtClean="0">
                          <a:latin typeface="Cambria Math" panose="02040503050406030204" pitchFamily="18" charset="0"/>
                        </a:rPr>
                        <m:t> </m:t>
                      </m:r>
                    </m:oMath>
                  </m:oMathPara>
                </a14:m>
                <a:endParaRPr lang="en-IN" sz="2400" dirty="0"/>
              </a:p>
            </p:txBody>
          </p:sp>
        </mc:Choice>
        <mc:Fallback xmlns="">
          <p:sp>
            <p:nvSpPr>
              <p:cNvPr id="5" name="Rectangle 4"/>
              <p:cNvSpPr>
                <a:spLocks noRot="1" noChangeAspect="1" noMove="1" noResize="1" noEditPoints="1" noAdjustHandles="1" noChangeArrowheads="1" noChangeShapeType="1" noTextEdit="1"/>
              </p:cNvSpPr>
              <p:nvPr/>
            </p:nvSpPr>
            <p:spPr>
              <a:xfrm>
                <a:off x="3212823" y="3289793"/>
                <a:ext cx="4732030" cy="990600"/>
              </a:xfrm>
              <a:prstGeom prst="rect">
                <a:avLst/>
              </a:prstGeom>
              <a:blipFill rotWithShape="0">
                <a:blip r:embed="rId3"/>
                <a:stretch>
                  <a:fillRect/>
                </a:stretch>
              </a:blipFill>
              <a:ln>
                <a:solidFill>
                  <a:schemeClr val="accent1">
                    <a:lumMod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212822" y="5154878"/>
                <a:ext cx="4732031" cy="990600"/>
              </a:xfrm>
              <a:prstGeom prst="rect">
                <a:avLst/>
              </a:prstGeom>
              <a:solidFill>
                <a:srgbClr val="0E47A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𝐴</m:t>
                      </m:r>
                      <m:r>
                        <a:rPr lang="en-US" sz="2400" i="1" dirty="0" smtClean="0">
                          <a:latin typeface="Cambria Math" panose="02040503050406030204" pitchFamily="18" charset="0"/>
                        </a:rPr>
                        <m:t> </m:t>
                      </m:r>
                      <m:r>
                        <a:rPr lang="en-US" sz="2400" i="1" dirty="0">
                          <a:latin typeface="Cambria Math" panose="02040503050406030204" pitchFamily="18" charset="0"/>
                        </a:rPr>
                        <m:t>𝑈</m:t>
                      </m:r>
                      <m:r>
                        <a:rPr lang="en-US" sz="2400" i="1" dirty="0">
                          <a:latin typeface="Cambria Math" panose="02040503050406030204" pitchFamily="18" charset="0"/>
                        </a:rPr>
                        <m:t> (</m:t>
                      </m:r>
                      <m:r>
                        <a:rPr lang="en-US" sz="2400" i="1" dirty="0" smtClean="0">
                          <a:latin typeface="Cambria Math" panose="02040503050406030204" pitchFamily="18" charset="0"/>
                        </a:rPr>
                        <m:t>𝐵</m:t>
                      </m:r>
                      <m:r>
                        <a:rPr lang="en-US" sz="2400" i="1" dirty="0" smtClean="0">
                          <a:latin typeface="Cambria Math" panose="02040503050406030204" pitchFamily="18" charset="0"/>
                        </a:rPr>
                        <m:t>∩</m:t>
                      </m:r>
                      <m:r>
                        <a:rPr lang="en-US" sz="2400" i="1" dirty="0" smtClean="0">
                          <a:latin typeface="Cambria Math" panose="02040503050406030204" pitchFamily="18" charset="0"/>
                        </a:rPr>
                        <m:t>𝐶</m:t>
                      </m:r>
                      <m:r>
                        <a:rPr lang="en-US" sz="2400" i="1" dirty="0" smtClean="0">
                          <a:latin typeface="Cambria Math" panose="02040503050406030204" pitchFamily="18" charset="0"/>
                        </a:rPr>
                        <m:t>) = (</m:t>
                      </m:r>
                      <m:r>
                        <a:rPr lang="en-US" sz="2400" i="1" dirty="0" smtClean="0">
                          <a:latin typeface="Cambria Math" panose="02040503050406030204" pitchFamily="18" charset="0"/>
                        </a:rPr>
                        <m:t>𝐴</m:t>
                      </m:r>
                      <m:r>
                        <a:rPr lang="en-US" sz="2400" i="1" dirty="0" smtClean="0">
                          <a:latin typeface="Cambria Math" panose="02040503050406030204" pitchFamily="18" charset="0"/>
                        </a:rPr>
                        <m:t> </m:t>
                      </m:r>
                      <m:r>
                        <a:rPr lang="en-US" sz="2400" i="1" dirty="0" smtClean="0">
                          <a:latin typeface="Cambria Math" panose="02040503050406030204" pitchFamily="18" charset="0"/>
                        </a:rPr>
                        <m:t>𝑈</m:t>
                      </m:r>
                      <m:r>
                        <a:rPr lang="en-US" sz="2400" i="1" dirty="0" smtClean="0">
                          <a:latin typeface="Cambria Math" panose="02040503050406030204" pitchFamily="18" charset="0"/>
                        </a:rPr>
                        <m:t> </m:t>
                      </m:r>
                      <m:r>
                        <a:rPr lang="en-US" sz="2400" i="1" dirty="0" smtClean="0">
                          <a:latin typeface="Cambria Math" panose="02040503050406030204" pitchFamily="18" charset="0"/>
                        </a:rPr>
                        <m:t>𝐵</m:t>
                      </m:r>
                      <m:r>
                        <a:rPr lang="en-US" sz="2400" i="1" dirty="0" smtClean="0">
                          <a:latin typeface="Cambria Math" panose="02040503050406030204" pitchFamily="18" charset="0"/>
                        </a:rPr>
                        <m:t>)∩(</m:t>
                      </m:r>
                      <m:r>
                        <a:rPr lang="en-US" sz="2400" i="1" dirty="0" smtClean="0">
                          <a:latin typeface="Cambria Math" panose="02040503050406030204" pitchFamily="18" charset="0"/>
                        </a:rPr>
                        <m:t>𝐴</m:t>
                      </m:r>
                      <m:r>
                        <a:rPr lang="en-US" sz="2400" i="1" dirty="0" smtClean="0">
                          <a:latin typeface="Cambria Math" panose="02040503050406030204" pitchFamily="18" charset="0"/>
                        </a:rPr>
                        <m:t> </m:t>
                      </m:r>
                      <m:r>
                        <a:rPr lang="en-US" sz="2400" i="1" dirty="0" smtClean="0">
                          <a:latin typeface="Cambria Math" panose="02040503050406030204" pitchFamily="18" charset="0"/>
                        </a:rPr>
                        <m:t>𝑈</m:t>
                      </m:r>
                      <m:r>
                        <a:rPr lang="en-US" sz="2400" i="1" dirty="0" smtClean="0">
                          <a:latin typeface="Cambria Math" panose="02040503050406030204" pitchFamily="18" charset="0"/>
                        </a:rPr>
                        <m:t> </m:t>
                      </m:r>
                      <m:r>
                        <a:rPr lang="en-US" sz="2400" i="1" dirty="0" smtClean="0">
                          <a:latin typeface="Cambria Math" panose="02040503050406030204" pitchFamily="18" charset="0"/>
                        </a:rPr>
                        <m:t>𝐶</m:t>
                      </m:r>
                      <m:r>
                        <a:rPr lang="en-US" sz="2400" i="1" dirty="0" smtClean="0">
                          <a:latin typeface="Cambria Math" panose="02040503050406030204" pitchFamily="18" charset="0"/>
                        </a:rPr>
                        <m:t>) </m:t>
                      </m:r>
                    </m:oMath>
                  </m:oMathPara>
                </a14:m>
                <a:endParaRPr lang="en-IN" sz="2400" i="1" dirty="0"/>
              </a:p>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𝐴</m:t>
                      </m:r>
                      <m:r>
                        <a:rPr lang="en-US" sz="2400" i="1" dirty="0" smtClean="0">
                          <a:latin typeface="Cambria Math" panose="02040503050406030204" pitchFamily="18" charset="0"/>
                        </a:rPr>
                        <m:t>∩(</m:t>
                      </m:r>
                      <m:r>
                        <a:rPr lang="en-US" sz="2400" i="1" dirty="0">
                          <a:latin typeface="Cambria Math" panose="02040503050406030204" pitchFamily="18" charset="0"/>
                        </a:rPr>
                        <m:t>𝐵</m:t>
                      </m:r>
                      <m:r>
                        <a:rPr lang="en-US" sz="2400" b="0" i="1" dirty="0" smtClean="0">
                          <a:latin typeface="Cambria Math" panose="02040503050406030204" pitchFamily="18" charset="0"/>
                        </a:rPr>
                        <m:t> </m:t>
                      </m:r>
                      <m:r>
                        <a:rPr lang="en-US" sz="2400" i="1" dirty="0" smtClean="0">
                          <a:latin typeface="Cambria Math" panose="02040503050406030204" pitchFamily="18" charset="0"/>
                        </a:rPr>
                        <m:t>𝑈</m:t>
                      </m:r>
                      <m:r>
                        <a:rPr lang="en-US" sz="2400" i="1" dirty="0" smtClean="0">
                          <a:latin typeface="Cambria Math" panose="02040503050406030204" pitchFamily="18" charset="0"/>
                        </a:rPr>
                        <m:t> </m:t>
                      </m:r>
                      <m:r>
                        <a:rPr lang="en-US" sz="2400" i="1" dirty="0">
                          <a:latin typeface="Cambria Math" panose="02040503050406030204" pitchFamily="18" charset="0"/>
                        </a:rPr>
                        <m:t>𝐶</m:t>
                      </m:r>
                      <m:r>
                        <a:rPr lang="en-US" sz="2400" i="1" dirty="0">
                          <a:latin typeface="Cambria Math" panose="02040503050406030204" pitchFamily="18" charset="0"/>
                        </a:rPr>
                        <m:t>) = (</m:t>
                      </m:r>
                      <m:r>
                        <a:rPr lang="en-US" sz="2400" i="1" dirty="0">
                          <a:latin typeface="Cambria Math" panose="02040503050406030204" pitchFamily="18" charset="0"/>
                        </a:rPr>
                        <m:t>𝐴</m:t>
                      </m:r>
                      <m:r>
                        <a:rPr lang="en-US" sz="2400" i="1" dirty="0" smtClean="0">
                          <a:latin typeface="Cambria Math" panose="02040503050406030204" pitchFamily="18" charset="0"/>
                        </a:rPr>
                        <m:t>∩</m:t>
                      </m:r>
                      <m:r>
                        <a:rPr lang="en-US" sz="2400" i="1" dirty="0">
                          <a:latin typeface="Cambria Math" panose="02040503050406030204" pitchFamily="18" charset="0"/>
                        </a:rPr>
                        <m:t>𝐵</m:t>
                      </m:r>
                      <m:r>
                        <a:rPr lang="en-US" sz="2400" i="1" dirty="0">
                          <a:latin typeface="Cambria Math" panose="02040503050406030204" pitchFamily="18" charset="0"/>
                        </a:rPr>
                        <m:t>) </m:t>
                      </m:r>
                      <m:r>
                        <a:rPr lang="en-US" sz="2400" i="1" dirty="0" smtClean="0">
                          <a:latin typeface="Cambria Math" panose="02040503050406030204" pitchFamily="18" charset="0"/>
                        </a:rPr>
                        <m:t>𝑈</m:t>
                      </m:r>
                      <m:r>
                        <a:rPr lang="en-US" sz="2400" i="1" dirty="0" smtClean="0">
                          <a:latin typeface="Cambria Math" panose="02040503050406030204" pitchFamily="18" charset="0"/>
                        </a:rPr>
                        <m:t> (</m:t>
                      </m:r>
                      <m:r>
                        <a:rPr lang="en-US" sz="2400" i="1" dirty="0">
                          <a:latin typeface="Cambria Math" panose="02040503050406030204" pitchFamily="18" charset="0"/>
                        </a:rPr>
                        <m:t>𝐴</m:t>
                      </m:r>
                      <m:r>
                        <a:rPr lang="en-US" sz="2400" i="1" dirty="0">
                          <a:latin typeface="Cambria Math" panose="02040503050406030204" pitchFamily="18" charset="0"/>
                        </a:rPr>
                        <m:t>∩</m:t>
                      </m:r>
                      <m:r>
                        <a:rPr lang="en-US" sz="2400" i="1" dirty="0">
                          <a:latin typeface="Cambria Math" panose="02040503050406030204" pitchFamily="18" charset="0"/>
                        </a:rPr>
                        <m:t>𝐶</m:t>
                      </m:r>
                      <m:r>
                        <a:rPr lang="en-US" sz="2400" i="1" dirty="0">
                          <a:latin typeface="Cambria Math" panose="02040503050406030204" pitchFamily="18" charset="0"/>
                        </a:rPr>
                        <m:t>) </m:t>
                      </m:r>
                    </m:oMath>
                  </m:oMathPara>
                </a14:m>
                <a:endParaRPr lang="en-IN" sz="2400" i="1" dirty="0"/>
              </a:p>
            </p:txBody>
          </p:sp>
        </mc:Choice>
        <mc:Fallback xmlns="">
          <p:sp>
            <p:nvSpPr>
              <p:cNvPr id="6" name="Rectangle 5"/>
              <p:cNvSpPr>
                <a:spLocks noRot="1" noChangeAspect="1" noMove="1" noResize="1" noEditPoints="1" noAdjustHandles="1" noChangeArrowheads="1" noChangeShapeType="1" noTextEdit="1"/>
              </p:cNvSpPr>
              <p:nvPr/>
            </p:nvSpPr>
            <p:spPr>
              <a:xfrm>
                <a:off x="3212822" y="5154878"/>
                <a:ext cx="4732031" cy="990600"/>
              </a:xfrm>
              <a:prstGeom prst="rect">
                <a:avLst/>
              </a:prstGeom>
              <a:blipFill rotWithShape="0">
                <a:blip r:embed="rId4"/>
                <a:stretch>
                  <a:fillRect l="-257"/>
                </a:stretch>
              </a:blipFill>
              <a:ln>
                <a:solidFill>
                  <a:schemeClr val="accent1">
                    <a:lumMod val="50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74185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of identities</a:t>
            </a:r>
          </a:p>
        </p:txBody>
      </p:sp>
      <p:sp>
        <p:nvSpPr>
          <p:cNvPr id="3" name="Content Placeholder 2"/>
          <p:cNvSpPr>
            <a:spLocks noGrp="1"/>
          </p:cNvSpPr>
          <p:nvPr>
            <p:ph idx="1"/>
          </p:nvPr>
        </p:nvSpPr>
        <p:spPr/>
        <p:txBody>
          <a:bodyPr/>
          <a:lstStyle/>
          <a:p>
            <a:r>
              <a:rPr lang="en-US" dirty="0"/>
              <a:t>Idempotent laws</a:t>
            </a:r>
          </a:p>
          <a:p>
            <a:endParaRPr lang="en-US" dirty="0"/>
          </a:p>
          <a:p>
            <a:endParaRPr lang="en-US" dirty="0"/>
          </a:p>
          <a:p>
            <a:endParaRPr lang="en-US" dirty="0"/>
          </a:p>
          <a:p>
            <a:r>
              <a:rPr lang="en-US" dirty="0"/>
              <a:t>Absorptive laws</a:t>
            </a:r>
          </a:p>
          <a:p>
            <a:endParaRPr lang="en-US" dirty="0"/>
          </a:p>
          <a:p>
            <a:endParaRPr lang="en-US" dirty="0"/>
          </a:p>
          <a:p>
            <a:endParaRPr lang="en-US" dirty="0"/>
          </a:p>
          <a:p>
            <a:r>
              <a:rPr lang="en-US" dirty="0"/>
              <a:t>De Morgan laws</a:t>
            </a:r>
          </a:p>
          <a:p>
            <a:pPr>
              <a:buFont typeface="Arial" panose="020B0604020202020204" pitchFamily="34" charset="0"/>
              <a:buChar char="•"/>
            </a:pPr>
            <a:endParaRPr lang="en-US" dirty="0"/>
          </a:p>
          <a:p>
            <a:endParaRPr lang="en-US" dirty="0"/>
          </a:p>
        </p:txBody>
      </p:sp>
      <mc:AlternateContent xmlns:mc="http://schemas.openxmlformats.org/markup-compatibility/2006" xmlns:a14="http://schemas.microsoft.com/office/drawing/2010/main">
        <mc:Choice Requires="a14">
          <p:sp>
            <p:nvSpPr>
              <p:cNvPr id="4" name="Rectangle 3"/>
              <p:cNvSpPr/>
              <p:nvPr/>
            </p:nvSpPr>
            <p:spPr>
              <a:xfrm>
                <a:off x="2863817" y="1279357"/>
                <a:ext cx="3831336" cy="990600"/>
              </a:xfrm>
              <a:prstGeom prst="rect">
                <a:avLst/>
              </a:prstGeom>
              <a:solidFill>
                <a:srgbClr val="0E47A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i="1" dirty="0" smtClean="0">
                          <a:latin typeface="Cambria Math" panose="02040503050406030204" pitchFamily="18" charset="0"/>
                        </a:rPr>
                        <m:t>𝐴</m:t>
                      </m:r>
                      <m:r>
                        <a:rPr lang="en-IN" sz="2400" i="1" dirty="0" smtClean="0">
                          <a:latin typeface="Cambria Math" panose="02040503050406030204" pitchFamily="18" charset="0"/>
                        </a:rPr>
                        <m:t> </m:t>
                      </m:r>
                      <m:r>
                        <a:rPr lang="en-US" sz="2400" i="1" dirty="0">
                          <a:latin typeface="Cambria Math" panose="02040503050406030204" pitchFamily="18" charset="0"/>
                        </a:rPr>
                        <m:t>𝑈</m:t>
                      </m:r>
                      <m:r>
                        <a:rPr lang="en-IN" sz="2400" i="1" dirty="0" smtClean="0">
                          <a:latin typeface="Cambria Math" panose="02040503050406030204" pitchFamily="18" charset="0"/>
                        </a:rPr>
                        <m:t> </m:t>
                      </m:r>
                      <m:r>
                        <a:rPr lang="en-IN" sz="2400" i="1" dirty="0" smtClean="0">
                          <a:latin typeface="Cambria Math" panose="02040503050406030204" pitchFamily="18" charset="0"/>
                        </a:rPr>
                        <m:t>𝐴</m:t>
                      </m:r>
                      <m:r>
                        <a:rPr lang="en-IN" sz="2400" i="1" dirty="0" smtClean="0">
                          <a:latin typeface="Cambria Math" panose="02040503050406030204" pitchFamily="18" charset="0"/>
                        </a:rPr>
                        <m:t> = </m:t>
                      </m:r>
                      <m:r>
                        <a:rPr lang="en-US" sz="2400" i="1" dirty="0" smtClean="0">
                          <a:latin typeface="Cambria Math" panose="02040503050406030204" pitchFamily="18" charset="0"/>
                        </a:rPr>
                        <m:t>𝐴</m:t>
                      </m:r>
                    </m:oMath>
                  </m:oMathPara>
                </a14:m>
                <a:endParaRPr lang="en-US" sz="2400" i="1" dirty="0"/>
              </a:p>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𝐴</m:t>
                      </m:r>
                      <m:r>
                        <a:rPr lang="en-US" sz="2400" i="1" dirty="0" smtClean="0">
                          <a:latin typeface="Cambria Math" panose="02040503050406030204" pitchFamily="18" charset="0"/>
                        </a:rPr>
                        <m:t>∩</m:t>
                      </m:r>
                      <m:r>
                        <a:rPr lang="en-US" sz="2400" i="1" dirty="0" smtClean="0">
                          <a:latin typeface="Cambria Math" panose="02040503050406030204" pitchFamily="18" charset="0"/>
                        </a:rPr>
                        <m:t>𝐴</m:t>
                      </m:r>
                      <m:r>
                        <a:rPr lang="en-US" sz="2400" i="1" dirty="0" smtClean="0">
                          <a:latin typeface="Cambria Math" panose="02040503050406030204" pitchFamily="18" charset="0"/>
                        </a:rPr>
                        <m:t> = </m:t>
                      </m:r>
                      <m:r>
                        <a:rPr lang="en-US" sz="2400" i="1" dirty="0" smtClean="0">
                          <a:latin typeface="Cambria Math" panose="02040503050406030204" pitchFamily="18" charset="0"/>
                        </a:rPr>
                        <m:t>𝐴</m:t>
                      </m:r>
                      <m:r>
                        <a:rPr lang="en-IN" sz="2400" i="1" dirty="0" smtClean="0">
                          <a:latin typeface="Cambria Math" panose="02040503050406030204" pitchFamily="18" charset="0"/>
                        </a:rPr>
                        <m:t> </m:t>
                      </m:r>
                    </m:oMath>
                  </m:oMathPara>
                </a14:m>
                <a:endParaRPr lang="en-IN" sz="2400" dirty="0"/>
              </a:p>
            </p:txBody>
          </p:sp>
        </mc:Choice>
        <mc:Fallback xmlns="">
          <p:sp>
            <p:nvSpPr>
              <p:cNvPr id="4" name="Rectangle 3"/>
              <p:cNvSpPr>
                <a:spLocks noRot="1" noChangeAspect="1" noMove="1" noResize="1" noEditPoints="1" noAdjustHandles="1" noChangeArrowheads="1" noChangeShapeType="1" noTextEdit="1"/>
              </p:cNvSpPr>
              <p:nvPr/>
            </p:nvSpPr>
            <p:spPr>
              <a:xfrm>
                <a:off x="2863817" y="1279357"/>
                <a:ext cx="3831336" cy="990600"/>
              </a:xfrm>
              <a:prstGeom prst="rect">
                <a:avLst/>
              </a:prstGeom>
              <a:blipFill rotWithShape="0">
                <a:blip r:embed="rId2"/>
                <a:stretch>
                  <a:fillRect/>
                </a:stretch>
              </a:blipFill>
              <a:ln>
                <a:solidFill>
                  <a:schemeClr val="accent1">
                    <a:lumMod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863817" y="3184357"/>
                <a:ext cx="3831336" cy="990600"/>
              </a:xfrm>
              <a:prstGeom prst="rect">
                <a:avLst/>
              </a:prstGeom>
              <a:solidFill>
                <a:srgbClr val="0E47A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𝐴</m:t>
                      </m:r>
                      <m:r>
                        <a:rPr lang="en-US" sz="2400" i="1" dirty="0" smtClean="0">
                          <a:latin typeface="Cambria Math" panose="02040503050406030204" pitchFamily="18" charset="0"/>
                        </a:rPr>
                        <m:t> </m:t>
                      </m:r>
                      <m:r>
                        <a:rPr lang="en-US" sz="2400" i="1" dirty="0" smtClean="0">
                          <a:latin typeface="Cambria Math" panose="02040503050406030204" pitchFamily="18" charset="0"/>
                        </a:rPr>
                        <m:t>𝑈</m:t>
                      </m:r>
                      <m:r>
                        <a:rPr lang="en-US" sz="2400" i="1" dirty="0" smtClean="0">
                          <a:latin typeface="Cambria Math" panose="02040503050406030204" pitchFamily="18" charset="0"/>
                        </a:rPr>
                        <m:t> (</m:t>
                      </m:r>
                      <m:r>
                        <a:rPr lang="en-US" sz="2400" i="1" dirty="0" smtClean="0">
                          <a:latin typeface="Cambria Math" panose="02040503050406030204" pitchFamily="18" charset="0"/>
                        </a:rPr>
                        <m:t>𝐴</m:t>
                      </m:r>
                      <m:r>
                        <a:rPr lang="en-US" sz="2400" i="1" dirty="0" smtClean="0">
                          <a:latin typeface="Cambria Math" panose="02040503050406030204" pitchFamily="18" charset="0"/>
                        </a:rPr>
                        <m:t>∩</m:t>
                      </m:r>
                      <m:r>
                        <a:rPr lang="en-US" sz="2400" i="1" dirty="0">
                          <a:latin typeface="Cambria Math" panose="02040503050406030204" pitchFamily="18" charset="0"/>
                        </a:rPr>
                        <m:t>𝐵</m:t>
                      </m:r>
                      <m:r>
                        <a:rPr lang="en-US" sz="2400" i="1" dirty="0" smtClean="0">
                          <a:latin typeface="Cambria Math" panose="02040503050406030204" pitchFamily="18" charset="0"/>
                        </a:rPr>
                        <m:t>) </m:t>
                      </m:r>
                      <m:r>
                        <a:rPr lang="en-US" sz="2400" i="1" dirty="0">
                          <a:latin typeface="Cambria Math" panose="02040503050406030204" pitchFamily="18" charset="0"/>
                        </a:rPr>
                        <m:t>= </m:t>
                      </m:r>
                      <m:r>
                        <a:rPr lang="en-US" sz="2400" i="1" dirty="0" smtClean="0">
                          <a:latin typeface="Cambria Math" panose="02040503050406030204" pitchFamily="18" charset="0"/>
                        </a:rPr>
                        <m:t>𝐴</m:t>
                      </m:r>
                    </m:oMath>
                  </m:oMathPara>
                </a14:m>
                <a:endParaRPr lang="en-US" sz="2400" i="1" dirty="0"/>
              </a:p>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𝐴</m:t>
                      </m:r>
                      <m:r>
                        <a:rPr lang="en-US" sz="2400" i="1" dirty="0" smtClean="0">
                          <a:latin typeface="Cambria Math" panose="02040503050406030204" pitchFamily="18" charset="0"/>
                        </a:rPr>
                        <m:t>∩(</m:t>
                      </m:r>
                      <m:r>
                        <a:rPr lang="en-US" sz="2400" i="1" dirty="0" smtClean="0">
                          <a:latin typeface="Cambria Math" panose="02040503050406030204" pitchFamily="18" charset="0"/>
                        </a:rPr>
                        <m:t>𝐴</m:t>
                      </m:r>
                      <m:r>
                        <a:rPr lang="en-US" sz="2400" i="1" dirty="0" smtClean="0">
                          <a:latin typeface="Cambria Math" panose="02040503050406030204" pitchFamily="18" charset="0"/>
                        </a:rPr>
                        <m:t> </m:t>
                      </m:r>
                      <m:r>
                        <a:rPr lang="en-US" sz="2400" i="1" dirty="0">
                          <a:latin typeface="Cambria Math" panose="02040503050406030204" pitchFamily="18" charset="0"/>
                        </a:rPr>
                        <m:t>𝑈</m:t>
                      </m:r>
                      <m:r>
                        <a:rPr lang="en-US" sz="2400" i="1" dirty="0">
                          <a:latin typeface="Cambria Math" panose="02040503050406030204" pitchFamily="18" charset="0"/>
                        </a:rPr>
                        <m:t> </m:t>
                      </m:r>
                      <m:r>
                        <a:rPr lang="en-US" sz="2400" i="1" dirty="0" smtClean="0">
                          <a:latin typeface="Cambria Math" panose="02040503050406030204" pitchFamily="18" charset="0"/>
                        </a:rPr>
                        <m:t>𝐵</m:t>
                      </m:r>
                      <m:r>
                        <a:rPr lang="en-US" sz="2400" i="1" dirty="0" smtClean="0">
                          <a:latin typeface="Cambria Math" panose="02040503050406030204" pitchFamily="18" charset="0"/>
                        </a:rPr>
                        <m:t>) = </m:t>
                      </m:r>
                      <m:r>
                        <a:rPr lang="en-US" sz="2400" i="1" dirty="0" smtClean="0">
                          <a:latin typeface="Cambria Math" panose="02040503050406030204" pitchFamily="18" charset="0"/>
                        </a:rPr>
                        <m:t>𝐴</m:t>
                      </m:r>
                      <m:r>
                        <a:rPr lang="en-IN" sz="2400" i="1" dirty="0" smtClean="0">
                          <a:latin typeface="Cambria Math" panose="02040503050406030204" pitchFamily="18" charset="0"/>
                        </a:rPr>
                        <m:t> </m:t>
                      </m:r>
                    </m:oMath>
                  </m:oMathPara>
                </a14:m>
                <a:endParaRPr lang="en-IN" sz="2400" dirty="0"/>
              </a:p>
            </p:txBody>
          </p:sp>
        </mc:Choice>
        <mc:Fallback xmlns="">
          <p:sp>
            <p:nvSpPr>
              <p:cNvPr id="5" name="Rectangle 4"/>
              <p:cNvSpPr>
                <a:spLocks noRot="1" noChangeAspect="1" noMove="1" noResize="1" noEditPoints="1" noAdjustHandles="1" noChangeArrowheads="1" noChangeShapeType="1" noTextEdit="1"/>
              </p:cNvSpPr>
              <p:nvPr/>
            </p:nvSpPr>
            <p:spPr>
              <a:xfrm>
                <a:off x="2863817" y="3184357"/>
                <a:ext cx="3831336" cy="990600"/>
              </a:xfrm>
              <a:prstGeom prst="rect">
                <a:avLst/>
              </a:prstGeom>
              <a:blipFill rotWithShape="0">
                <a:blip r:embed="rId3"/>
                <a:stretch>
                  <a:fillRect/>
                </a:stretch>
              </a:blipFill>
              <a:ln>
                <a:solidFill>
                  <a:schemeClr val="accent1">
                    <a:lumMod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863817" y="5013157"/>
                <a:ext cx="3832860" cy="990600"/>
              </a:xfrm>
              <a:prstGeom prst="rect">
                <a:avLst/>
              </a:prstGeom>
              <a:solidFill>
                <a:srgbClr val="0E47A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r>
                        <a:rPr lang="en-US" sz="2400" i="1" dirty="0" smtClean="0">
                          <a:latin typeface="Cambria Math" panose="02040503050406030204" pitchFamily="18" charset="0"/>
                        </a:rPr>
                        <m:t>𝐴</m:t>
                      </m:r>
                      <m:r>
                        <a:rPr lang="en-US" sz="2400" i="1" dirty="0" smtClean="0">
                          <a:latin typeface="Cambria Math" panose="02040503050406030204" pitchFamily="18" charset="0"/>
                        </a:rPr>
                        <m:t> </m:t>
                      </m:r>
                      <m:r>
                        <a:rPr lang="en-US" sz="2400" i="1" dirty="0">
                          <a:latin typeface="Cambria Math" panose="02040503050406030204" pitchFamily="18" charset="0"/>
                        </a:rPr>
                        <m:t>𝑈</m:t>
                      </m:r>
                      <m:r>
                        <a:rPr lang="en-US" sz="2400" i="1" dirty="0">
                          <a:latin typeface="Cambria Math" panose="02040503050406030204" pitchFamily="18" charset="0"/>
                        </a:rPr>
                        <m:t> </m:t>
                      </m:r>
                      <m:r>
                        <a:rPr lang="en-US" sz="2400" i="1" dirty="0" smtClean="0">
                          <a:latin typeface="Cambria Math" panose="02040503050406030204" pitchFamily="18" charset="0"/>
                        </a:rPr>
                        <m:t>𝐵</m:t>
                      </m:r>
                      <m:r>
                        <a:rPr lang="en-US" sz="2400" i="1" dirty="0" smtClean="0">
                          <a:latin typeface="Cambria Math" panose="02040503050406030204" pitchFamily="18" charset="0"/>
                        </a:rPr>
                        <m:t>)’ = </m:t>
                      </m:r>
                      <m:r>
                        <a:rPr lang="en-US" sz="2400" i="1" dirty="0" smtClean="0">
                          <a:latin typeface="Cambria Math" panose="02040503050406030204" pitchFamily="18" charset="0"/>
                        </a:rPr>
                        <m:t>𝐴</m:t>
                      </m:r>
                      <m:r>
                        <a:rPr lang="en-US" sz="2400" i="1" dirty="0" smtClean="0">
                          <a:latin typeface="Cambria Math" panose="02040503050406030204" pitchFamily="18" charset="0"/>
                        </a:rPr>
                        <m:t>’∩</m:t>
                      </m:r>
                      <m:r>
                        <a:rPr lang="en-US" sz="2400" i="1" dirty="0" smtClean="0">
                          <a:latin typeface="Cambria Math" panose="02040503050406030204" pitchFamily="18" charset="0"/>
                        </a:rPr>
                        <m:t>𝐵</m:t>
                      </m:r>
                      <m:r>
                        <a:rPr lang="en-US" sz="2400" i="1" dirty="0" smtClean="0">
                          <a:latin typeface="Cambria Math" panose="02040503050406030204" pitchFamily="18" charset="0"/>
                        </a:rPr>
                        <m:t>’ </m:t>
                      </m:r>
                    </m:oMath>
                  </m:oMathPara>
                </a14:m>
                <a:endParaRPr lang="en-IN" sz="2400" i="1" dirty="0"/>
              </a:p>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r>
                        <a:rPr lang="en-US" sz="2400" i="1" dirty="0" smtClean="0">
                          <a:latin typeface="Cambria Math" panose="02040503050406030204" pitchFamily="18" charset="0"/>
                        </a:rPr>
                        <m:t>𝐴</m:t>
                      </m:r>
                      <m:r>
                        <a:rPr lang="en-US" sz="2400" i="1" dirty="0" smtClean="0">
                          <a:latin typeface="Cambria Math" panose="02040503050406030204" pitchFamily="18" charset="0"/>
                        </a:rPr>
                        <m:t>∩</m:t>
                      </m:r>
                      <m:r>
                        <a:rPr lang="en-US" sz="2400" i="1" dirty="0" smtClean="0">
                          <a:latin typeface="Cambria Math" panose="02040503050406030204" pitchFamily="18" charset="0"/>
                        </a:rPr>
                        <m:t>𝐵</m:t>
                      </m:r>
                      <m:r>
                        <a:rPr lang="en-US" sz="2400" i="1" dirty="0" smtClean="0">
                          <a:latin typeface="Cambria Math" panose="02040503050406030204" pitchFamily="18" charset="0"/>
                        </a:rPr>
                        <m:t>)’ = </m:t>
                      </m:r>
                      <m:r>
                        <a:rPr lang="en-US" sz="2400" i="1" dirty="0" smtClean="0">
                          <a:latin typeface="Cambria Math" panose="02040503050406030204" pitchFamily="18" charset="0"/>
                        </a:rPr>
                        <m:t>𝐴</m:t>
                      </m:r>
                      <m:r>
                        <a:rPr lang="en-US" sz="2400" i="1" dirty="0" smtClean="0">
                          <a:latin typeface="Cambria Math" panose="02040503050406030204" pitchFamily="18" charset="0"/>
                        </a:rPr>
                        <m:t>’ </m:t>
                      </m:r>
                      <m:r>
                        <a:rPr lang="en-US" sz="2400" i="1" dirty="0" smtClean="0">
                          <a:latin typeface="Cambria Math" panose="02040503050406030204" pitchFamily="18" charset="0"/>
                        </a:rPr>
                        <m:t>𝑈</m:t>
                      </m:r>
                      <m:r>
                        <a:rPr lang="en-US" sz="2400" i="1" dirty="0" smtClean="0">
                          <a:latin typeface="Cambria Math" panose="02040503050406030204" pitchFamily="18" charset="0"/>
                        </a:rPr>
                        <m:t> </m:t>
                      </m:r>
                      <m:r>
                        <a:rPr lang="en-US" sz="2400" i="1" dirty="0" smtClean="0">
                          <a:latin typeface="Cambria Math" panose="02040503050406030204" pitchFamily="18" charset="0"/>
                        </a:rPr>
                        <m:t>𝐵</m:t>
                      </m:r>
                      <m:r>
                        <a:rPr lang="en-US" sz="2400" i="1" dirty="0" smtClean="0">
                          <a:latin typeface="Cambria Math" panose="02040503050406030204" pitchFamily="18" charset="0"/>
                        </a:rPr>
                        <m:t>’ </m:t>
                      </m:r>
                    </m:oMath>
                  </m:oMathPara>
                </a14:m>
                <a:endParaRPr lang="en-IN" sz="2400" i="1" dirty="0"/>
              </a:p>
            </p:txBody>
          </p:sp>
        </mc:Choice>
        <mc:Fallback xmlns="">
          <p:sp>
            <p:nvSpPr>
              <p:cNvPr id="6" name="Rectangle 5"/>
              <p:cNvSpPr>
                <a:spLocks noRot="1" noChangeAspect="1" noMove="1" noResize="1" noEditPoints="1" noAdjustHandles="1" noChangeArrowheads="1" noChangeShapeType="1" noTextEdit="1"/>
              </p:cNvSpPr>
              <p:nvPr/>
            </p:nvSpPr>
            <p:spPr>
              <a:xfrm>
                <a:off x="2863817" y="5013157"/>
                <a:ext cx="3832860" cy="990600"/>
              </a:xfrm>
              <a:prstGeom prst="rect">
                <a:avLst/>
              </a:prstGeom>
              <a:blipFill rotWithShape="0">
                <a:blip r:embed="rId4"/>
                <a:stretch>
                  <a:fillRect/>
                </a:stretch>
              </a:blipFill>
              <a:ln>
                <a:solidFill>
                  <a:schemeClr val="accent1">
                    <a:lumMod val="50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17921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of identities</a:t>
            </a:r>
          </a:p>
        </p:txBody>
      </p:sp>
      <p:sp>
        <p:nvSpPr>
          <p:cNvPr id="3" name="Content Placeholder 2"/>
          <p:cNvSpPr>
            <a:spLocks noGrp="1"/>
          </p:cNvSpPr>
          <p:nvPr>
            <p:ph idx="1"/>
          </p:nvPr>
        </p:nvSpPr>
        <p:spPr/>
        <p:txBody>
          <a:bodyPr/>
          <a:lstStyle/>
          <a:p>
            <a:r>
              <a:rPr lang="en-US" dirty="0"/>
              <a:t>Other complements laws</a:t>
            </a:r>
          </a:p>
          <a:p>
            <a:endParaRPr lang="en-US" dirty="0"/>
          </a:p>
          <a:p>
            <a:endParaRPr lang="en-US" dirty="0"/>
          </a:p>
          <a:p>
            <a:endParaRPr lang="en-US" dirty="0"/>
          </a:p>
          <a:p>
            <a:r>
              <a:rPr lang="en-US" dirty="0"/>
              <a:t>Other empty set laws</a:t>
            </a:r>
          </a:p>
          <a:p>
            <a:endParaRPr lang="en-US" dirty="0"/>
          </a:p>
          <a:p>
            <a:endParaRPr lang="en-US" dirty="0"/>
          </a:p>
          <a:p>
            <a:endParaRPr lang="en-US" dirty="0"/>
          </a:p>
          <a:p>
            <a:r>
              <a:rPr lang="en-US" dirty="0"/>
              <a:t>Other universal set laws</a:t>
            </a:r>
          </a:p>
          <a:p>
            <a:endParaRPr lang="en-US" dirty="0"/>
          </a:p>
        </p:txBody>
      </p:sp>
      <mc:AlternateContent xmlns:mc="http://schemas.openxmlformats.org/markup-compatibility/2006" xmlns:a14="http://schemas.microsoft.com/office/drawing/2010/main">
        <mc:Choice Requires="a14">
          <p:sp>
            <p:nvSpPr>
              <p:cNvPr id="4" name="Rectangle 3"/>
              <p:cNvSpPr/>
              <p:nvPr/>
            </p:nvSpPr>
            <p:spPr>
              <a:xfrm>
                <a:off x="3218447" y="1337223"/>
                <a:ext cx="3124200" cy="1280886"/>
              </a:xfrm>
              <a:prstGeom prst="rect">
                <a:avLst/>
              </a:prstGeom>
              <a:solidFill>
                <a:srgbClr val="0E47A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i="1" dirty="0" smtClean="0">
                          <a:latin typeface="Cambria Math" panose="02040503050406030204" pitchFamily="18" charset="0"/>
                        </a:rPr>
                        <m:t>(</m:t>
                      </m:r>
                      <m:r>
                        <a:rPr lang="en-IN" sz="2400" i="1" dirty="0" smtClean="0">
                          <a:latin typeface="Cambria Math" panose="02040503050406030204" pitchFamily="18" charset="0"/>
                        </a:rPr>
                        <m:t>𝐴</m:t>
                      </m:r>
                      <m:r>
                        <a:rPr lang="en-IN" sz="2400" i="1" dirty="0" smtClean="0">
                          <a:latin typeface="Cambria Math" panose="02040503050406030204" pitchFamily="18" charset="0"/>
                        </a:rPr>
                        <m:t>’)’ = </m:t>
                      </m:r>
                      <m:r>
                        <a:rPr lang="en-US" sz="2400" i="1" dirty="0" smtClean="0">
                          <a:latin typeface="Cambria Math" panose="02040503050406030204" pitchFamily="18" charset="0"/>
                        </a:rPr>
                        <m:t>𝐴</m:t>
                      </m:r>
                    </m:oMath>
                  </m:oMathPara>
                </a14:m>
                <a:endParaRPr lang="en-US" sz="2400" i="1" dirty="0"/>
              </a:p>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𝐴</m:t>
                      </m:r>
                      <m:r>
                        <a:rPr lang="en-US" sz="2400" i="1" dirty="0" smtClean="0">
                          <a:latin typeface="Cambria Math" panose="02040503050406030204" pitchFamily="18" charset="0"/>
                        </a:rPr>
                        <m:t>∩</m:t>
                      </m:r>
                      <m:r>
                        <a:rPr lang="en-US" sz="2400" i="1" dirty="0" smtClean="0">
                          <a:latin typeface="Cambria Math" panose="02040503050406030204" pitchFamily="18" charset="0"/>
                        </a:rPr>
                        <m:t>𝐴</m:t>
                      </m:r>
                      <m:r>
                        <a:rPr lang="en-US" sz="2400" i="1" dirty="0" smtClean="0">
                          <a:latin typeface="Cambria Math" panose="02040503050406030204" pitchFamily="18" charset="0"/>
                        </a:rPr>
                        <m:t>’ = </m:t>
                      </m:r>
                      <m:r>
                        <m:rPr>
                          <m:sty m:val="p"/>
                        </m:rPr>
                        <a:rPr lang="el-GR" sz="2400" i="0" dirty="0" smtClean="0">
                          <a:latin typeface="Cambria Math" panose="02040503050406030204" pitchFamily="18" charset="0"/>
                        </a:rPr>
                        <m:t>Φ</m:t>
                      </m:r>
                    </m:oMath>
                  </m:oMathPara>
                </a14:m>
                <a:endParaRPr lang="en-US" sz="2400" dirty="0"/>
              </a:p>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𝐴</m:t>
                      </m:r>
                      <m:r>
                        <a:rPr lang="en-US" sz="2400" i="1" dirty="0" smtClean="0">
                          <a:latin typeface="Cambria Math" panose="02040503050406030204" pitchFamily="18" charset="0"/>
                        </a:rPr>
                        <m:t> </m:t>
                      </m:r>
                      <m:r>
                        <a:rPr lang="en-US" sz="2400" i="1" dirty="0" smtClean="0">
                          <a:latin typeface="Cambria Math" panose="02040503050406030204" pitchFamily="18" charset="0"/>
                        </a:rPr>
                        <m:t>𝑈</m:t>
                      </m:r>
                      <m:r>
                        <a:rPr lang="en-US" sz="2400" b="0" i="1" dirty="0" smtClean="0">
                          <a:latin typeface="Cambria Math" panose="02040503050406030204" pitchFamily="18" charset="0"/>
                        </a:rPr>
                        <m:t> </m:t>
                      </m:r>
                      <m:r>
                        <a:rPr lang="en-US" sz="2400" i="1" dirty="0" smtClean="0">
                          <a:latin typeface="Cambria Math" panose="02040503050406030204" pitchFamily="18" charset="0"/>
                        </a:rPr>
                        <m:t>𝐴</m:t>
                      </m:r>
                      <m:r>
                        <a:rPr lang="en-US" sz="2400" i="1" dirty="0" smtClean="0">
                          <a:latin typeface="Cambria Math" panose="02040503050406030204" pitchFamily="18" charset="0"/>
                        </a:rPr>
                        <m:t>’ = </m:t>
                      </m:r>
                      <m:r>
                        <a:rPr lang="en-US" sz="2400" i="1" dirty="0" smtClean="0">
                          <a:latin typeface="Cambria Math" panose="02040503050406030204" pitchFamily="18" charset="0"/>
                        </a:rPr>
                        <m:t>𝑈</m:t>
                      </m:r>
                      <m:r>
                        <a:rPr lang="en-IN" sz="2400" i="1" dirty="0" smtClean="0">
                          <a:latin typeface="Cambria Math" panose="02040503050406030204" pitchFamily="18" charset="0"/>
                        </a:rPr>
                        <m:t> </m:t>
                      </m:r>
                    </m:oMath>
                  </m:oMathPara>
                </a14:m>
                <a:endParaRPr lang="en-IN" sz="2400" dirty="0"/>
              </a:p>
            </p:txBody>
          </p:sp>
        </mc:Choice>
        <mc:Fallback xmlns="">
          <p:sp>
            <p:nvSpPr>
              <p:cNvPr id="4" name="Rectangle 3"/>
              <p:cNvSpPr>
                <a:spLocks noRot="1" noChangeAspect="1" noMove="1" noResize="1" noEditPoints="1" noAdjustHandles="1" noChangeArrowheads="1" noChangeShapeType="1" noTextEdit="1"/>
              </p:cNvSpPr>
              <p:nvPr/>
            </p:nvSpPr>
            <p:spPr>
              <a:xfrm>
                <a:off x="3218447" y="1337223"/>
                <a:ext cx="3124200" cy="1280886"/>
              </a:xfrm>
              <a:prstGeom prst="rect">
                <a:avLst/>
              </a:prstGeom>
              <a:blipFill rotWithShape="0">
                <a:blip r:embed="rId2"/>
                <a:stretch>
                  <a:fillRect/>
                </a:stretch>
              </a:blipFill>
              <a:ln>
                <a:solidFill>
                  <a:schemeClr val="accent1">
                    <a:lumMod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218447" y="3325680"/>
                <a:ext cx="3124200" cy="990600"/>
              </a:xfrm>
              <a:prstGeom prst="rect">
                <a:avLst/>
              </a:prstGeom>
              <a:solidFill>
                <a:srgbClr val="0E47A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𝐴</m:t>
                      </m:r>
                      <m:r>
                        <a:rPr lang="en-US" sz="2400" i="1" dirty="0" smtClean="0">
                          <a:latin typeface="Cambria Math" panose="02040503050406030204" pitchFamily="18" charset="0"/>
                        </a:rPr>
                        <m:t> </m:t>
                      </m:r>
                      <m:r>
                        <a:rPr lang="en-US" sz="2400" i="1" dirty="0" smtClean="0">
                          <a:latin typeface="Cambria Math" panose="02040503050406030204" pitchFamily="18" charset="0"/>
                        </a:rPr>
                        <m:t>𝑈</m:t>
                      </m:r>
                      <m:r>
                        <a:rPr lang="en-US" sz="2400" i="1" dirty="0" smtClean="0">
                          <a:latin typeface="Cambria Math" panose="02040503050406030204" pitchFamily="18" charset="0"/>
                        </a:rPr>
                        <m:t> </m:t>
                      </m:r>
                      <m:r>
                        <m:rPr>
                          <m:sty m:val="p"/>
                        </m:rPr>
                        <a:rPr lang="el-GR" sz="2400" i="0" dirty="0">
                          <a:latin typeface="Cambria Math" panose="02040503050406030204" pitchFamily="18" charset="0"/>
                        </a:rPr>
                        <m:t>Φ</m:t>
                      </m:r>
                      <m:r>
                        <a:rPr lang="en-US" sz="2400" i="1" dirty="0" smtClean="0">
                          <a:latin typeface="Cambria Math" panose="02040503050406030204" pitchFamily="18" charset="0"/>
                        </a:rPr>
                        <m:t> = </m:t>
                      </m:r>
                      <m:r>
                        <a:rPr lang="en-US" sz="2400" i="1" dirty="0" smtClean="0">
                          <a:latin typeface="Cambria Math" panose="02040503050406030204" pitchFamily="18" charset="0"/>
                        </a:rPr>
                        <m:t>𝐴</m:t>
                      </m:r>
                    </m:oMath>
                  </m:oMathPara>
                </a14:m>
                <a:endParaRPr lang="en-US" sz="2400" i="1" dirty="0"/>
              </a:p>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𝐴</m:t>
                      </m:r>
                      <m:r>
                        <a:rPr lang="en-US" sz="2400" i="1" dirty="0" smtClean="0">
                          <a:latin typeface="Cambria Math" panose="02040503050406030204" pitchFamily="18" charset="0"/>
                        </a:rPr>
                        <m:t>∩</m:t>
                      </m:r>
                      <m:r>
                        <m:rPr>
                          <m:sty m:val="p"/>
                        </m:rPr>
                        <a:rPr lang="el-GR" sz="2400" i="0" dirty="0">
                          <a:latin typeface="Cambria Math" panose="02040503050406030204" pitchFamily="18" charset="0"/>
                        </a:rPr>
                        <m:t>Φ</m:t>
                      </m:r>
                      <m:r>
                        <a:rPr lang="en-US" sz="2400" i="1" dirty="0" smtClean="0">
                          <a:latin typeface="Cambria Math" panose="02040503050406030204" pitchFamily="18" charset="0"/>
                        </a:rPr>
                        <m:t> = </m:t>
                      </m:r>
                      <m:r>
                        <m:rPr>
                          <m:sty m:val="p"/>
                        </m:rPr>
                        <a:rPr lang="el-GR" sz="2400" i="0" dirty="0">
                          <a:latin typeface="Cambria Math" panose="02040503050406030204" pitchFamily="18" charset="0"/>
                        </a:rPr>
                        <m:t>Φ</m:t>
                      </m:r>
                      <m:r>
                        <a:rPr lang="en-IN" sz="2400" i="1" dirty="0" smtClean="0">
                          <a:latin typeface="Cambria Math" panose="02040503050406030204" pitchFamily="18" charset="0"/>
                        </a:rPr>
                        <m:t> </m:t>
                      </m:r>
                    </m:oMath>
                  </m:oMathPara>
                </a14:m>
                <a:endParaRPr lang="en-IN" sz="2400" dirty="0"/>
              </a:p>
            </p:txBody>
          </p:sp>
        </mc:Choice>
        <mc:Fallback xmlns="">
          <p:sp>
            <p:nvSpPr>
              <p:cNvPr id="5" name="Rectangle 4"/>
              <p:cNvSpPr>
                <a:spLocks noRot="1" noChangeAspect="1" noMove="1" noResize="1" noEditPoints="1" noAdjustHandles="1" noChangeArrowheads="1" noChangeShapeType="1" noTextEdit="1"/>
              </p:cNvSpPr>
              <p:nvPr/>
            </p:nvSpPr>
            <p:spPr>
              <a:xfrm>
                <a:off x="3218447" y="3325680"/>
                <a:ext cx="3124200" cy="990600"/>
              </a:xfrm>
              <a:prstGeom prst="rect">
                <a:avLst/>
              </a:prstGeom>
              <a:blipFill rotWithShape="0">
                <a:blip r:embed="rId3"/>
                <a:stretch>
                  <a:fillRect/>
                </a:stretch>
              </a:blipFill>
              <a:ln>
                <a:solidFill>
                  <a:schemeClr val="accent1">
                    <a:lumMod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193047" y="5259708"/>
                <a:ext cx="3124200" cy="899886"/>
              </a:xfrm>
              <a:prstGeom prst="rect">
                <a:avLst/>
              </a:prstGeom>
              <a:solidFill>
                <a:srgbClr val="0E47A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𝐴</m:t>
                      </m:r>
                      <m:r>
                        <a:rPr lang="en-US" sz="2400" i="1" dirty="0" smtClean="0">
                          <a:latin typeface="Cambria Math" panose="02040503050406030204" pitchFamily="18" charset="0"/>
                        </a:rPr>
                        <m:t> </m:t>
                      </m:r>
                      <m:r>
                        <a:rPr lang="en-US" sz="2400" i="1" dirty="0" smtClean="0">
                          <a:latin typeface="Cambria Math" panose="02040503050406030204" pitchFamily="18" charset="0"/>
                        </a:rPr>
                        <m:t>𝑈</m:t>
                      </m:r>
                      <m:r>
                        <a:rPr lang="en-US" sz="2400" i="1" dirty="0" smtClean="0">
                          <a:latin typeface="Cambria Math" panose="02040503050406030204" pitchFamily="18" charset="0"/>
                        </a:rPr>
                        <m:t> </m:t>
                      </m:r>
                      <m:r>
                        <a:rPr lang="en-US" sz="2400" i="1" dirty="0" err="1" smtClean="0">
                          <a:latin typeface="Cambria Math" panose="02040503050406030204" pitchFamily="18" charset="0"/>
                        </a:rPr>
                        <m:t>𝑈</m:t>
                      </m:r>
                      <m:r>
                        <a:rPr lang="en-US" sz="2400" i="1" dirty="0" smtClean="0">
                          <a:latin typeface="Cambria Math" panose="02040503050406030204" pitchFamily="18" charset="0"/>
                        </a:rPr>
                        <m:t> = </m:t>
                      </m:r>
                      <m:r>
                        <a:rPr lang="en-US" sz="2400" i="1" dirty="0">
                          <a:latin typeface="Cambria Math" panose="02040503050406030204" pitchFamily="18" charset="0"/>
                        </a:rPr>
                        <m:t>𝑈</m:t>
                      </m:r>
                    </m:oMath>
                  </m:oMathPara>
                </a14:m>
                <a:endParaRPr lang="en-US" sz="2400" i="1" dirty="0"/>
              </a:p>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𝐴</m:t>
                      </m:r>
                      <m:r>
                        <a:rPr lang="en-US" sz="2400" i="1" dirty="0" smtClean="0">
                          <a:latin typeface="Cambria Math" panose="02040503050406030204" pitchFamily="18" charset="0"/>
                        </a:rPr>
                        <m:t>∩</m:t>
                      </m:r>
                      <m:r>
                        <a:rPr lang="en-US" sz="2400" i="1" dirty="0" smtClean="0">
                          <a:latin typeface="Cambria Math" panose="02040503050406030204" pitchFamily="18" charset="0"/>
                        </a:rPr>
                        <m:t>𝑈</m:t>
                      </m:r>
                      <m:r>
                        <a:rPr lang="en-US" sz="2400" i="1" dirty="0" smtClean="0">
                          <a:latin typeface="Cambria Math" panose="02040503050406030204" pitchFamily="18" charset="0"/>
                        </a:rPr>
                        <m:t> = </m:t>
                      </m:r>
                      <m:r>
                        <a:rPr lang="en-US" sz="2400" i="1" dirty="0" smtClean="0">
                          <a:latin typeface="Cambria Math" panose="02040503050406030204" pitchFamily="18" charset="0"/>
                        </a:rPr>
                        <m:t>𝐴</m:t>
                      </m:r>
                      <m:r>
                        <a:rPr lang="en-IN" sz="2400" i="1" dirty="0" smtClean="0">
                          <a:latin typeface="Cambria Math" panose="02040503050406030204" pitchFamily="18" charset="0"/>
                        </a:rPr>
                        <m:t> </m:t>
                      </m:r>
                    </m:oMath>
                  </m:oMathPara>
                </a14:m>
                <a:endParaRPr lang="en-IN" sz="2400" dirty="0"/>
              </a:p>
            </p:txBody>
          </p:sp>
        </mc:Choice>
        <mc:Fallback xmlns="">
          <p:sp>
            <p:nvSpPr>
              <p:cNvPr id="6" name="Rectangle 5"/>
              <p:cNvSpPr>
                <a:spLocks noRot="1" noChangeAspect="1" noMove="1" noResize="1" noEditPoints="1" noAdjustHandles="1" noChangeArrowheads="1" noChangeShapeType="1" noTextEdit="1"/>
              </p:cNvSpPr>
              <p:nvPr/>
            </p:nvSpPr>
            <p:spPr>
              <a:xfrm>
                <a:off x="3193047" y="5259708"/>
                <a:ext cx="3124200" cy="899886"/>
              </a:xfrm>
              <a:prstGeom prst="rect">
                <a:avLst/>
              </a:prstGeom>
              <a:blipFill rotWithShape="0">
                <a:blip r:embed="rId4"/>
                <a:stretch>
                  <a:fillRect/>
                </a:stretch>
              </a:blipFill>
              <a:ln>
                <a:solidFill>
                  <a:schemeClr val="accent1">
                    <a:lumMod val="50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07049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a:bodyPr>
          <a:lstStyle/>
          <a:p>
            <a:r>
              <a:rPr lang="en-US" sz="3600" dirty="0"/>
              <a:t>LOGIC</a:t>
            </a:r>
          </a:p>
        </p:txBody>
      </p:sp>
    </p:spTree>
    <p:extLst>
      <p:ext uri="{BB962C8B-B14F-4D97-AF65-F5344CB8AC3E}">
        <p14:creationId xmlns:p14="http://schemas.microsoft.com/office/powerpoint/2010/main" val="3908565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Propositions</a:t>
            </a:r>
          </a:p>
        </p:txBody>
      </p:sp>
      <p:sp>
        <p:nvSpPr>
          <p:cNvPr id="3" name="Content Placeholder 2"/>
          <p:cNvSpPr>
            <a:spLocks noGrp="1"/>
          </p:cNvSpPr>
          <p:nvPr>
            <p:ph idx="1"/>
          </p:nvPr>
        </p:nvSpPr>
        <p:spPr/>
        <p:txBody>
          <a:bodyPr/>
          <a:lstStyle/>
          <a:p>
            <a:r>
              <a:rPr lang="en-US" dirty="0"/>
              <a:t>Declarative statement that is sufficiently </a:t>
            </a:r>
            <a:r>
              <a:rPr lang="en-US" dirty="0">
                <a:solidFill>
                  <a:srgbClr val="C00000"/>
                </a:solidFill>
              </a:rPr>
              <a:t>objective</a:t>
            </a:r>
            <a:r>
              <a:rPr lang="en-US" dirty="0"/>
              <a:t>, </a:t>
            </a:r>
            <a:r>
              <a:rPr lang="en-US" dirty="0">
                <a:solidFill>
                  <a:srgbClr val="C00000"/>
                </a:solidFill>
              </a:rPr>
              <a:t>meaningful</a:t>
            </a:r>
            <a:r>
              <a:rPr lang="en-US" dirty="0"/>
              <a:t> and precise to </a:t>
            </a:r>
            <a:r>
              <a:rPr lang="en-US" dirty="0">
                <a:solidFill>
                  <a:srgbClr val="C00000"/>
                </a:solidFill>
              </a:rPr>
              <a:t>have a truth value (true or false) </a:t>
            </a:r>
            <a:r>
              <a:rPr lang="en-US" dirty="0"/>
              <a:t>is known as </a:t>
            </a:r>
            <a:r>
              <a:rPr lang="en-US" dirty="0">
                <a:solidFill>
                  <a:srgbClr val="C00000"/>
                </a:solidFill>
              </a:rPr>
              <a:t>proposition.</a:t>
            </a:r>
          </a:p>
          <a:p>
            <a:r>
              <a:rPr lang="en-US" dirty="0">
                <a:solidFill>
                  <a:srgbClr val="0E47A1"/>
                </a:solidFill>
              </a:rPr>
              <a:t>Examples:</a:t>
            </a:r>
          </a:p>
          <a:p>
            <a:pPr marL="914400" lvl="1" indent="-457200">
              <a:buFont typeface="+mj-lt"/>
              <a:buAutoNum type="arabicPeriod"/>
            </a:pPr>
            <a:r>
              <a:rPr lang="en-US" sz="2400" dirty="0"/>
              <a:t>p : Fourteen is an even integer.</a:t>
            </a:r>
          </a:p>
          <a:p>
            <a:pPr marL="914400" lvl="1" indent="-457200">
              <a:buFont typeface="+mj-lt"/>
              <a:buAutoNum type="arabicPeriod"/>
            </a:pPr>
            <a:r>
              <a:rPr lang="en-US" sz="2400" dirty="0"/>
              <a:t>r : 0 = 0</a:t>
            </a:r>
          </a:p>
          <a:p>
            <a:pPr marL="914400" lvl="1" indent="-457200">
              <a:buFont typeface="+mj-lt"/>
              <a:buAutoNum type="arabicPeriod"/>
            </a:pPr>
            <a:r>
              <a:rPr lang="en-US" sz="2400" dirty="0"/>
              <a:t>q : Mumbai is the capital city of India.</a:t>
            </a:r>
          </a:p>
          <a:p>
            <a:pPr marL="914400" lvl="1" indent="-457200">
              <a:buFont typeface="+mj-lt"/>
              <a:buAutoNum type="arabicPeriod"/>
            </a:pPr>
            <a:r>
              <a:rPr lang="en-US" sz="2400" dirty="0"/>
              <a:t>s : a</a:t>
            </a:r>
            <a:r>
              <a:rPr lang="en-US" sz="2400" baseline="30000" dirty="0"/>
              <a:t>2</a:t>
            </a:r>
            <a:r>
              <a:rPr lang="en-US" sz="2400" dirty="0"/>
              <a:t>+b</a:t>
            </a:r>
            <a:r>
              <a:rPr lang="en-US" sz="2400" baseline="30000" dirty="0"/>
              <a:t>2</a:t>
            </a:r>
            <a:r>
              <a:rPr lang="en-US" sz="2400" dirty="0"/>
              <a:t>=4</a:t>
            </a:r>
          </a:p>
          <a:p>
            <a:endParaRPr lang="en-US" dirty="0"/>
          </a:p>
        </p:txBody>
      </p:sp>
      <p:cxnSp>
        <p:nvCxnSpPr>
          <p:cNvPr id="4" name="Straight Connector 3"/>
          <p:cNvCxnSpPr/>
          <p:nvPr/>
        </p:nvCxnSpPr>
        <p:spPr>
          <a:xfrm>
            <a:off x="1100736" y="3434538"/>
            <a:ext cx="13716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403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Connectives</a:t>
            </a:r>
          </a:p>
        </p:txBody>
      </p:sp>
      <p:sp>
        <p:nvSpPr>
          <p:cNvPr id="3" name="Content Placeholder 2"/>
          <p:cNvSpPr>
            <a:spLocks noGrp="1"/>
          </p:cNvSpPr>
          <p:nvPr>
            <p:ph idx="1"/>
          </p:nvPr>
        </p:nvSpPr>
        <p:spPr>
          <a:xfrm>
            <a:off x="131180" y="3324688"/>
            <a:ext cx="11929641" cy="3129320"/>
          </a:xfrm>
        </p:spPr>
        <p:txBody>
          <a:bodyPr/>
          <a:lstStyle/>
          <a:p>
            <a:r>
              <a:rPr lang="en-US" altLang="en-US" dirty="0">
                <a:ea typeface="ＭＳ Ｐゴシック" panose="020B0600070205080204" pitchFamily="34" charset="-128"/>
              </a:rPr>
              <a:t>The logical connective </a:t>
            </a:r>
            <a:r>
              <a:rPr lang="en-US" altLang="en-US" dirty="0">
                <a:solidFill>
                  <a:srgbClr val="0E47A1"/>
                </a:solidFill>
                <a:ea typeface="ＭＳ Ｐゴシック" panose="020B0600070205080204" pitchFamily="34" charset="-128"/>
              </a:rPr>
              <a:t>Conjunction</a:t>
            </a:r>
            <a:r>
              <a:rPr lang="en-US" altLang="en-US" dirty="0">
                <a:ea typeface="ＭＳ Ｐゴシック" panose="020B0600070205080204" pitchFamily="34" charset="-128"/>
              </a:rPr>
              <a:t> (And) is </a:t>
            </a:r>
            <a:r>
              <a:rPr lang="en-US" altLang="en-US" dirty="0">
                <a:solidFill>
                  <a:srgbClr val="0E47A1"/>
                </a:solidFill>
                <a:ea typeface="ＭＳ Ｐゴシック" panose="020B0600070205080204" pitchFamily="34" charset="-128"/>
              </a:rPr>
              <a:t>true</a:t>
            </a:r>
            <a:r>
              <a:rPr lang="en-US" altLang="en-US" dirty="0">
                <a:ea typeface="ＭＳ Ｐゴシック" panose="020B0600070205080204" pitchFamily="34" charset="-128"/>
              </a:rPr>
              <a:t> only when </a:t>
            </a:r>
            <a:r>
              <a:rPr lang="en-US" altLang="en-US" dirty="0">
                <a:solidFill>
                  <a:srgbClr val="0E47A1"/>
                </a:solidFill>
                <a:ea typeface="ＭＳ Ｐゴシック" panose="020B0600070205080204" pitchFamily="34" charset="-128"/>
              </a:rPr>
              <a:t>both</a:t>
            </a:r>
            <a:r>
              <a:rPr lang="en-US" altLang="en-US" dirty="0">
                <a:ea typeface="ＭＳ Ｐゴシック" panose="020B0600070205080204" pitchFamily="34" charset="-128"/>
              </a:rPr>
              <a:t> of the propositions are </a:t>
            </a:r>
            <a:r>
              <a:rPr lang="en-US" altLang="en-US" dirty="0">
                <a:solidFill>
                  <a:srgbClr val="0E47A1"/>
                </a:solidFill>
                <a:ea typeface="ＭＳ Ｐゴシック" panose="020B0600070205080204" pitchFamily="34" charset="-128"/>
              </a:rPr>
              <a:t>true</a:t>
            </a:r>
            <a:r>
              <a:rPr lang="en-US" altLang="en-US" dirty="0">
                <a:ea typeface="ＭＳ Ｐゴシック" panose="020B0600070205080204" pitchFamily="34" charset="-128"/>
              </a:rPr>
              <a:t>. </a:t>
            </a:r>
            <a:endParaRPr lang="en-US" altLang="en-US" u="sng" dirty="0">
              <a:ea typeface="ＭＳ Ｐゴシック" panose="020B0600070205080204" pitchFamily="34" charset="-128"/>
            </a:endParaRPr>
          </a:p>
          <a:p>
            <a:r>
              <a:rPr lang="en-US" altLang="en-US" dirty="0">
                <a:solidFill>
                  <a:srgbClr val="0E47A1"/>
                </a:solidFill>
                <a:ea typeface="ＭＳ Ｐゴシック" panose="020B0600070205080204" pitchFamily="34" charset="-128"/>
              </a:rPr>
              <a:t>Example:</a:t>
            </a:r>
            <a:r>
              <a:rPr lang="en-US" altLang="en-US" dirty="0">
                <a:ea typeface="ＭＳ Ｐゴシック" panose="020B0600070205080204" pitchFamily="34" charset="-128"/>
              </a:rPr>
              <a:t>					</a:t>
            </a:r>
            <a:r>
              <a:rPr lang="en-US" altLang="en-US" dirty="0">
                <a:solidFill>
                  <a:srgbClr val="0E47A1"/>
                </a:solidFill>
                <a:ea typeface="ＭＳ Ｐゴシック" panose="020B0600070205080204" pitchFamily="34" charset="-128"/>
              </a:rPr>
              <a:t>	Truth table</a:t>
            </a:r>
          </a:p>
          <a:p>
            <a:pPr lvl="1"/>
            <a:r>
              <a:rPr lang="en-US" altLang="en-US" sz="2400" dirty="0">
                <a:ea typeface="ＭＳ Ｐゴシック" panose="020B0600070205080204" pitchFamily="34" charset="-128"/>
              </a:rPr>
              <a:t>p : It is raining</a:t>
            </a:r>
          </a:p>
          <a:p>
            <a:pPr lvl="1"/>
            <a:r>
              <a:rPr lang="en-US" altLang="en-US" sz="2400" dirty="0">
                <a:ea typeface="ＭＳ Ｐゴシック" panose="020B0600070205080204" pitchFamily="34" charset="-128"/>
              </a:rPr>
              <a:t>q : It is warm</a:t>
            </a:r>
          </a:p>
          <a:p>
            <a:pPr lvl="1"/>
            <a:r>
              <a:rPr lang="en-US" altLang="en-US" sz="2400" dirty="0">
                <a:ea typeface="ＭＳ Ｐゴシック" panose="020B0600070205080204" pitchFamily="34" charset="-128"/>
              </a:rPr>
              <a:t>r : It is raining </a:t>
            </a:r>
            <a:r>
              <a:rPr lang="en-US" altLang="en-US" sz="2400" b="1" dirty="0">
                <a:solidFill>
                  <a:srgbClr val="C00000"/>
                </a:solidFill>
                <a:ea typeface="ＭＳ Ｐゴシック" panose="020B0600070205080204" pitchFamily="34" charset="-128"/>
              </a:rPr>
              <a:t>AND</a:t>
            </a:r>
            <a:r>
              <a:rPr lang="en-US" altLang="en-US" sz="2400" dirty="0">
                <a:ea typeface="ＭＳ Ｐゴシック" panose="020B0600070205080204" pitchFamily="34" charset="-128"/>
              </a:rPr>
              <a:t> it is warm</a:t>
            </a:r>
          </a:p>
          <a:p>
            <a:endParaRPr lang="en-US" dirty="0"/>
          </a:p>
        </p:txBody>
      </p:sp>
      <p:cxnSp>
        <p:nvCxnSpPr>
          <p:cNvPr id="4" name="Elbow Connector 3"/>
          <p:cNvCxnSpPr/>
          <p:nvPr/>
        </p:nvCxnSpPr>
        <p:spPr>
          <a:xfrm rot="16200000" flipH="1">
            <a:off x="8067038" y="921778"/>
            <a:ext cx="640080" cy="1691640"/>
          </a:xfrm>
          <a:prstGeom prst="bentConnector3">
            <a:avLst>
              <a:gd name="adj1" fmla="val 48647"/>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sp>
        <p:nvSpPr>
          <p:cNvPr id="5" name="Rectangle 4"/>
          <p:cNvSpPr>
            <a:spLocks noChangeArrowheads="1"/>
          </p:cNvSpPr>
          <p:nvPr/>
        </p:nvSpPr>
        <p:spPr bwMode="auto">
          <a:xfrm>
            <a:off x="5021181" y="966875"/>
            <a:ext cx="2669694" cy="467742"/>
          </a:xfrm>
          <a:prstGeom prst="rect">
            <a:avLst/>
          </a:prstGeom>
          <a:noFill/>
          <a:ln w="25400">
            <a:solidFill>
              <a:srgbClr val="0E47A1"/>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Logical Connectives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Rectangle 5"/>
          <p:cNvSpPr>
            <a:spLocks noChangeArrowheads="1"/>
          </p:cNvSpPr>
          <p:nvPr/>
        </p:nvSpPr>
        <p:spPr bwMode="auto">
          <a:xfrm>
            <a:off x="2702742" y="2088591"/>
            <a:ext cx="1543986" cy="477920"/>
          </a:xfrm>
          <a:prstGeom prst="rect">
            <a:avLst/>
          </a:prstGeom>
          <a:noFill/>
          <a:ln w="25400">
            <a:solidFill>
              <a:srgbClr val="0E47A1"/>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Conjunction</a:t>
            </a:r>
          </a:p>
        </p:txBody>
      </p:sp>
      <p:cxnSp>
        <p:nvCxnSpPr>
          <p:cNvPr id="7" name="Straight Arrow Connector 6"/>
          <p:cNvCxnSpPr/>
          <p:nvPr/>
        </p:nvCxnSpPr>
        <p:spPr>
          <a:xfrm>
            <a:off x="5938275" y="1434616"/>
            <a:ext cx="0" cy="649224"/>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cxnSp>
        <p:nvCxnSpPr>
          <p:cNvPr id="8" name="Elbow Connector 7"/>
          <p:cNvCxnSpPr/>
          <p:nvPr/>
        </p:nvCxnSpPr>
        <p:spPr>
          <a:xfrm rot="5400000">
            <a:off x="4018085" y="936661"/>
            <a:ext cx="688645" cy="1660064"/>
          </a:xfrm>
          <a:prstGeom prst="bentConnector3">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700275" y="1422369"/>
            <a:ext cx="0" cy="649224"/>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a:spLocks noChangeArrowheads="1"/>
          </p:cNvSpPr>
          <p:nvPr/>
        </p:nvSpPr>
        <p:spPr bwMode="auto">
          <a:xfrm>
            <a:off x="4544140" y="2084839"/>
            <a:ext cx="1543986" cy="477920"/>
          </a:xfrm>
          <a:prstGeom prst="rect">
            <a:avLst/>
          </a:prstGeom>
          <a:noFill/>
          <a:ln w="25400">
            <a:solidFill>
              <a:srgbClr val="0E47A1"/>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Disjunction</a:t>
            </a:r>
          </a:p>
        </p:txBody>
      </p:sp>
      <p:sp>
        <p:nvSpPr>
          <p:cNvPr id="11" name="Rectangle 10"/>
          <p:cNvSpPr>
            <a:spLocks noChangeArrowheads="1"/>
          </p:cNvSpPr>
          <p:nvPr/>
        </p:nvSpPr>
        <p:spPr bwMode="auto">
          <a:xfrm>
            <a:off x="6227872" y="2069849"/>
            <a:ext cx="1543986" cy="477920"/>
          </a:xfrm>
          <a:prstGeom prst="rect">
            <a:avLst/>
          </a:prstGeom>
          <a:noFill/>
          <a:ln w="25400">
            <a:solidFill>
              <a:srgbClr val="0E47A1"/>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Negation</a:t>
            </a:r>
          </a:p>
        </p:txBody>
      </p:sp>
      <p:sp>
        <p:nvSpPr>
          <p:cNvPr id="12" name="Rectangle 11"/>
          <p:cNvSpPr>
            <a:spLocks noChangeArrowheads="1"/>
          </p:cNvSpPr>
          <p:nvPr/>
        </p:nvSpPr>
        <p:spPr bwMode="auto">
          <a:xfrm>
            <a:off x="7967262" y="2065737"/>
            <a:ext cx="2624862" cy="486144"/>
          </a:xfrm>
          <a:prstGeom prst="rect">
            <a:avLst/>
          </a:prstGeom>
          <a:noFill/>
          <a:ln w="25400">
            <a:solidFill>
              <a:srgbClr val="0E47A1"/>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Conditional Connective</a:t>
            </a:r>
          </a:p>
        </p:txBody>
      </p:sp>
      <p:graphicFrame>
        <p:nvGraphicFramePr>
          <p:cNvPr id="13" name="Table 12"/>
          <p:cNvGraphicFramePr>
            <a:graphicFrameLocks noGrp="1"/>
          </p:cNvGraphicFramePr>
          <p:nvPr>
            <p:extLst>
              <p:ext uri="{D42A27DB-BD31-4B8C-83A1-F6EECF244321}">
                <p14:modId xmlns:p14="http://schemas.microsoft.com/office/powerpoint/2010/main" val="84565788"/>
              </p:ext>
            </p:extLst>
          </p:nvPr>
        </p:nvGraphicFramePr>
        <p:xfrm>
          <a:off x="5833878" y="4342466"/>
          <a:ext cx="3399020" cy="1854200"/>
        </p:xfrm>
        <a:graphic>
          <a:graphicData uri="http://schemas.openxmlformats.org/drawingml/2006/table">
            <a:tbl>
              <a:tblPr firstRow="1" bandRow="1">
                <a:tableStyleId>{D7AC3CCA-C797-4891-BE02-D94E43425B78}</a:tableStyleId>
              </a:tblPr>
              <a:tblGrid>
                <a:gridCol w="855218">
                  <a:extLst>
                    <a:ext uri="{9D8B030D-6E8A-4147-A177-3AD203B41FA5}">
                      <a16:colId xmlns:a16="http://schemas.microsoft.com/office/drawing/2014/main" val="20000"/>
                    </a:ext>
                  </a:extLst>
                </a:gridCol>
                <a:gridCol w="977392">
                  <a:extLst>
                    <a:ext uri="{9D8B030D-6E8A-4147-A177-3AD203B41FA5}">
                      <a16:colId xmlns:a16="http://schemas.microsoft.com/office/drawing/2014/main" val="20001"/>
                    </a:ext>
                  </a:extLst>
                </a:gridCol>
                <a:gridCol w="1566410">
                  <a:extLst>
                    <a:ext uri="{9D8B030D-6E8A-4147-A177-3AD203B41FA5}">
                      <a16:colId xmlns:a16="http://schemas.microsoft.com/office/drawing/2014/main" val="20002"/>
                    </a:ext>
                  </a:extLst>
                </a:gridCol>
              </a:tblGrid>
              <a:tr h="370840">
                <a:tc>
                  <a:txBody>
                    <a:bodyPr/>
                    <a:lstStyle/>
                    <a:p>
                      <a:pPr algn="ctr"/>
                      <a:r>
                        <a:rPr lang="en-US" dirty="0"/>
                        <a:t>p</a:t>
                      </a:r>
                    </a:p>
                  </a:txBody>
                  <a:tcPr>
                    <a:noFill/>
                  </a:tcPr>
                </a:tc>
                <a:tc>
                  <a:txBody>
                    <a:bodyPr/>
                    <a:lstStyle/>
                    <a:p>
                      <a:pPr algn="ctr"/>
                      <a:r>
                        <a:rPr lang="en-US" dirty="0"/>
                        <a:t>q</a:t>
                      </a:r>
                    </a:p>
                  </a:txBody>
                  <a:tcPr>
                    <a:noFill/>
                  </a:tcPr>
                </a:tc>
                <a:tc>
                  <a:txBody>
                    <a:bodyPr/>
                    <a:lstStyle/>
                    <a:p>
                      <a:pPr algn="ctr"/>
                      <a:r>
                        <a:rPr lang="en-US" dirty="0"/>
                        <a:t>r = p ^ q</a:t>
                      </a:r>
                    </a:p>
                  </a:txBody>
                  <a:tcPr>
                    <a:noFill/>
                  </a:tcPr>
                </a:tc>
                <a:extLst>
                  <a:ext uri="{0D108BD9-81ED-4DB2-BD59-A6C34878D82A}">
                    <a16:rowId xmlns:a16="http://schemas.microsoft.com/office/drawing/2014/main" val="10000"/>
                  </a:ext>
                </a:extLst>
              </a:tr>
              <a:tr h="370840">
                <a:tc>
                  <a:txBody>
                    <a:bodyPr/>
                    <a:lstStyle/>
                    <a:p>
                      <a:pPr algn="ctr"/>
                      <a:r>
                        <a:rPr lang="en-US" dirty="0"/>
                        <a:t>True</a:t>
                      </a:r>
                    </a:p>
                  </a:txBody>
                  <a:tcPr>
                    <a:noFill/>
                  </a:tcPr>
                </a:tc>
                <a:tc>
                  <a:txBody>
                    <a:bodyPr/>
                    <a:lstStyle/>
                    <a:p>
                      <a:pPr algn="ctr"/>
                      <a:r>
                        <a:rPr lang="en-US" dirty="0"/>
                        <a:t>True</a:t>
                      </a:r>
                    </a:p>
                  </a:txBody>
                  <a:tcPr>
                    <a:noFill/>
                  </a:tcPr>
                </a:tc>
                <a:tc>
                  <a:txBody>
                    <a:bodyPr/>
                    <a:lstStyle/>
                    <a:p>
                      <a:pPr algn="ctr"/>
                      <a:r>
                        <a:rPr lang="en-US" dirty="0"/>
                        <a:t>True</a:t>
                      </a:r>
                    </a:p>
                  </a:txBody>
                  <a:tcPr>
                    <a:noFill/>
                  </a:tcPr>
                </a:tc>
                <a:extLst>
                  <a:ext uri="{0D108BD9-81ED-4DB2-BD59-A6C34878D82A}">
                    <a16:rowId xmlns:a16="http://schemas.microsoft.com/office/drawing/2014/main" val="10001"/>
                  </a:ext>
                </a:extLst>
              </a:tr>
              <a:tr h="370840">
                <a:tc>
                  <a:txBody>
                    <a:bodyPr/>
                    <a:lstStyle/>
                    <a:p>
                      <a:pPr algn="ctr"/>
                      <a:r>
                        <a:rPr lang="en-US" dirty="0"/>
                        <a:t>True</a:t>
                      </a:r>
                    </a:p>
                  </a:txBody>
                  <a:tcPr>
                    <a:noFill/>
                  </a:tcPr>
                </a:tc>
                <a:tc>
                  <a:txBody>
                    <a:bodyPr/>
                    <a:lstStyle/>
                    <a:p>
                      <a:pPr algn="ctr"/>
                      <a:r>
                        <a:rPr lang="en-US" dirty="0"/>
                        <a:t>False</a:t>
                      </a:r>
                    </a:p>
                  </a:txBody>
                  <a:tcPr>
                    <a:noFill/>
                  </a:tcPr>
                </a:tc>
                <a:tc>
                  <a:txBody>
                    <a:bodyPr/>
                    <a:lstStyle/>
                    <a:p>
                      <a:pPr algn="ctr"/>
                      <a:r>
                        <a:rPr lang="en-US" dirty="0"/>
                        <a:t>False</a:t>
                      </a:r>
                    </a:p>
                  </a:txBody>
                  <a:tcPr>
                    <a:noFill/>
                  </a:tcPr>
                </a:tc>
                <a:extLst>
                  <a:ext uri="{0D108BD9-81ED-4DB2-BD59-A6C34878D82A}">
                    <a16:rowId xmlns:a16="http://schemas.microsoft.com/office/drawing/2014/main" val="10002"/>
                  </a:ext>
                </a:extLst>
              </a:tr>
              <a:tr h="370840">
                <a:tc>
                  <a:txBody>
                    <a:bodyPr/>
                    <a:lstStyle/>
                    <a:p>
                      <a:pPr algn="ctr"/>
                      <a:r>
                        <a:rPr lang="en-US" dirty="0"/>
                        <a:t>False</a:t>
                      </a:r>
                    </a:p>
                  </a:txBody>
                  <a:tcPr>
                    <a:noFill/>
                  </a:tcPr>
                </a:tc>
                <a:tc>
                  <a:txBody>
                    <a:bodyPr/>
                    <a:lstStyle/>
                    <a:p>
                      <a:pPr algn="ctr"/>
                      <a:r>
                        <a:rPr lang="en-US" dirty="0"/>
                        <a:t>True</a:t>
                      </a:r>
                    </a:p>
                  </a:txBody>
                  <a:tcPr>
                    <a:noFill/>
                  </a:tcPr>
                </a:tc>
                <a:tc>
                  <a:txBody>
                    <a:bodyPr/>
                    <a:lstStyle/>
                    <a:p>
                      <a:pPr algn="ctr"/>
                      <a:r>
                        <a:rPr lang="en-US" dirty="0"/>
                        <a:t>False</a:t>
                      </a:r>
                    </a:p>
                  </a:txBody>
                  <a:tcPr>
                    <a:noFill/>
                  </a:tcPr>
                </a:tc>
                <a:extLst>
                  <a:ext uri="{0D108BD9-81ED-4DB2-BD59-A6C34878D82A}">
                    <a16:rowId xmlns:a16="http://schemas.microsoft.com/office/drawing/2014/main" val="10003"/>
                  </a:ext>
                </a:extLst>
              </a:tr>
              <a:tr h="370840">
                <a:tc>
                  <a:txBody>
                    <a:bodyPr/>
                    <a:lstStyle/>
                    <a:p>
                      <a:pPr algn="ctr"/>
                      <a:r>
                        <a:rPr lang="en-US" dirty="0"/>
                        <a:t>False</a:t>
                      </a:r>
                    </a:p>
                  </a:txBody>
                  <a:tcPr>
                    <a:noFill/>
                  </a:tcPr>
                </a:tc>
                <a:tc>
                  <a:txBody>
                    <a:bodyPr/>
                    <a:lstStyle/>
                    <a:p>
                      <a:pPr algn="ctr"/>
                      <a:r>
                        <a:rPr lang="en-US" dirty="0"/>
                        <a:t>False</a:t>
                      </a:r>
                    </a:p>
                  </a:txBody>
                  <a:tcPr>
                    <a:noFill/>
                  </a:tcPr>
                </a:tc>
                <a:tc>
                  <a:txBody>
                    <a:bodyPr/>
                    <a:lstStyle/>
                    <a:p>
                      <a:pPr algn="ctr"/>
                      <a:r>
                        <a:rPr lang="en-US" dirty="0"/>
                        <a:t>False</a:t>
                      </a:r>
                    </a:p>
                  </a:txBody>
                  <a:tcPr>
                    <a:noFill/>
                  </a:tcPr>
                </a:tc>
                <a:extLst>
                  <a:ext uri="{0D108BD9-81ED-4DB2-BD59-A6C34878D82A}">
                    <a16:rowId xmlns:a16="http://schemas.microsoft.com/office/drawing/2014/main" val="10004"/>
                  </a:ext>
                </a:extLst>
              </a:tr>
            </a:tbl>
          </a:graphicData>
        </a:graphic>
      </p:graphicFrame>
      <p:sp>
        <p:nvSpPr>
          <p:cNvPr id="14" name="Rectangle 13"/>
          <p:cNvSpPr/>
          <p:nvPr/>
        </p:nvSpPr>
        <p:spPr>
          <a:xfrm>
            <a:off x="5986274" y="4788950"/>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798245" y="4798078"/>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219814" y="4775059"/>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986276" y="5179078"/>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843761" y="5166199"/>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199496" y="5166199"/>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986276" y="5536880"/>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843761" y="5549759"/>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199496" y="5536880"/>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019611" y="5886905"/>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803007" y="5877182"/>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199494" y="5897223"/>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549216" y="3828919"/>
            <a:ext cx="1677453" cy="307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235966" y="2945599"/>
            <a:ext cx="11704320" cy="0"/>
          </a:xfrm>
          <a:prstGeom prst="line">
            <a:avLst/>
          </a:prstGeom>
          <a:ln>
            <a:solidFill>
              <a:schemeClr val="tx1">
                <a:lumMod val="50000"/>
                <a:lumOff val="50000"/>
              </a:schemeClr>
            </a:solidFill>
            <a:prstDash val="sysDash"/>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32474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1000"/>
                            </p:stCondLst>
                            <p:childTnLst>
                              <p:par>
                                <p:cTn id="13" presetID="22" presetClass="entr" presetSubtype="1" fill="hold" grpId="0"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2000"/>
                            </p:stCondLst>
                            <p:childTnLst>
                              <p:par>
                                <p:cTn id="17" presetID="22" presetClass="entr" presetSubtype="1"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par>
                          <p:cTn id="20" fill="hold">
                            <p:stCondLst>
                              <p:cond delay="2500"/>
                            </p:stCondLst>
                            <p:childTnLst>
                              <p:par>
                                <p:cTn id="21" presetID="22" presetClass="entr" presetSubtype="1"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3500"/>
                            </p:stCondLst>
                            <p:childTnLst>
                              <p:par>
                                <p:cTn id="25" presetID="22" presetClass="entr" presetSubtype="1"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par>
                          <p:cTn id="28" fill="hold">
                            <p:stCondLst>
                              <p:cond delay="4000"/>
                            </p:stCondLst>
                            <p:childTnLst>
                              <p:par>
                                <p:cTn id="29" presetID="22" presetClass="entr" presetSubtype="1" fill="hold" grpId="0" nodeType="afterEffect">
                                  <p:stCondLst>
                                    <p:cond delay="50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5000"/>
                            </p:stCondLst>
                            <p:childTnLst>
                              <p:par>
                                <p:cTn id="33" presetID="22" presetClass="entr" presetSubtype="1"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up)">
                                      <p:cBhvr>
                                        <p:cTn id="35" dur="500"/>
                                        <p:tgtEl>
                                          <p:spTgt spid="4"/>
                                        </p:tgtEl>
                                      </p:cBhvr>
                                    </p:animEffect>
                                  </p:childTnLst>
                                </p:cTn>
                              </p:par>
                            </p:childTnLst>
                          </p:cTn>
                        </p:par>
                        <p:par>
                          <p:cTn id="36" fill="hold">
                            <p:stCondLst>
                              <p:cond delay="5500"/>
                            </p:stCondLst>
                            <p:childTnLst>
                              <p:par>
                                <p:cTn id="37" presetID="22" presetClass="entr" presetSubtype="1" fill="hold" grpId="0" nodeType="afterEffect">
                                  <p:stCondLst>
                                    <p:cond delay="500"/>
                                  </p:stCondLst>
                                  <p:childTnLst>
                                    <p:set>
                                      <p:cBhvr>
                                        <p:cTn id="38" dur="1" fill="hold">
                                          <p:stCondLst>
                                            <p:cond delay="0"/>
                                          </p:stCondLst>
                                        </p:cTn>
                                        <p:tgtEl>
                                          <p:spTgt spid="12"/>
                                        </p:tgtEl>
                                        <p:attrNameLst>
                                          <p:attrName>style.visibility</p:attrName>
                                        </p:attrNameLst>
                                      </p:cBhvr>
                                      <p:to>
                                        <p:strVal val="visible"/>
                                      </p:to>
                                    </p:set>
                                    <p:animEffect transition="in" filter="wipe(up)">
                                      <p:cBhvr>
                                        <p:cTn id="39" dur="500"/>
                                        <p:tgtEl>
                                          <p:spTgt spid="12"/>
                                        </p:tgtEl>
                                      </p:cBhvr>
                                    </p:animEffect>
                                  </p:childTnLst>
                                </p:cTn>
                              </p:par>
                              <p:par>
                                <p:cTn id="40" presetID="22" presetClass="entr" presetSubtype="4" fill="hold"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wipe(down)">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2000" fill="hold"/>
                                        <p:tgtEl>
                                          <p:spTgt spid="6"/>
                                        </p:tgtEl>
                                        <p:attrNameLst>
                                          <p:attrName>fillcolor</p:attrName>
                                        </p:attrNameLst>
                                      </p:cBhvr>
                                      <p:to>
                                        <a:srgbClr val="0972C6"/>
                                      </p:to>
                                    </p:animClr>
                                    <p:set>
                                      <p:cBhvr>
                                        <p:cTn id="47" dur="2000" fill="hold"/>
                                        <p:tgtEl>
                                          <p:spTgt spid="6"/>
                                        </p:tgtEl>
                                        <p:attrNameLst>
                                          <p:attrName>fill.type</p:attrName>
                                        </p:attrNameLst>
                                      </p:cBhvr>
                                      <p:to>
                                        <p:strVal val="solid"/>
                                      </p:to>
                                    </p:set>
                                    <p:set>
                                      <p:cBhvr>
                                        <p:cTn id="48" dur="2000" fill="hold"/>
                                        <p:tgtEl>
                                          <p:spTgt spid="6"/>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0" nodeType="clickEffect">
                                  <p:stCondLst>
                                    <p:cond delay="0"/>
                                  </p:stCondLst>
                                  <p:childTnLst>
                                    <p:set>
                                      <p:cBhvr>
                                        <p:cTn id="72" dur="1" fill="hold">
                                          <p:stCondLst>
                                            <p:cond delay="0"/>
                                          </p:stCondLst>
                                        </p:cTn>
                                        <p:tgtEl>
                                          <p:spTgt spid="2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0" nodeType="clickEffect">
                                  <p:stCondLst>
                                    <p:cond delay="0"/>
                                  </p:stCondLst>
                                  <p:childTnLst>
                                    <p:animEffect transition="out" filter="fade">
                                      <p:cBhvr>
                                        <p:cTn id="80" dur="500"/>
                                        <p:tgtEl>
                                          <p:spTgt spid="14"/>
                                        </p:tgtEl>
                                      </p:cBhvr>
                                    </p:animEffect>
                                    <p:set>
                                      <p:cBhvr>
                                        <p:cTn id="81" dur="1" fill="hold">
                                          <p:stCondLst>
                                            <p:cond delay="499"/>
                                          </p:stCondLst>
                                        </p:cTn>
                                        <p:tgtEl>
                                          <p:spTgt spid="14"/>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0" nodeType="clickEffect">
                                  <p:stCondLst>
                                    <p:cond delay="0"/>
                                  </p:stCondLst>
                                  <p:childTnLst>
                                    <p:animEffect transition="out" filter="fade">
                                      <p:cBhvr>
                                        <p:cTn id="85" dur="500"/>
                                        <p:tgtEl>
                                          <p:spTgt spid="15"/>
                                        </p:tgtEl>
                                      </p:cBhvr>
                                    </p:animEffect>
                                    <p:set>
                                      <p:cBhvr>
                                        <p:cTn id="86" dur="1" fill="hold">
                                          <p:stCondLst>
                                            <p:cond delay="499"/>
                                          </p:stCondLst>
                                        </p:cTn>
                                        <p:tgtEl>
                                          <p:spTgt spid="15"/>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0" presetClass="exit" presetSubtype="0" fill="hold" grpId="0" nodeType="clickEffect">
                                  <p:stCondLst>
                                    <p:cond delay="0"/>
                                  </p:stCondLst>
                                  <p:childTnLst>
                                    <p:animEffect transition="out" filter="fade">
                                      <p:cBhvr>
                                        <p:cTn id="90" dur="500"/>
                                        <p:tgtEl>
                                          <p:spTgt spid="16"/>
                                        </p:tgtEl>
                                      </p:cBhvr>
                                    </p:animEffect>
                                    <p:set>
                                      <p:cBhvr>
                                        <p:cTn id="91" dur="1" fill="hold">
                                          <p:stCondLst>
                                            <p:cond delay="499"/>
                                          </p:stCondLst>
                                        </p:cTn>
                                        <p:tgtEl>
                                          <p:spTgt spid="16"/>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0" presetClass="exit" presetSubtype="0" fill="hold" grpId="0" nodeType="clickEffect">
                                  <p:stCondLst>
                                    <p:cond delay="0"/>
                                  </p:stCondLst>
                                  <p:childTnLst>
                                    <p:animEffect transition="out" filter="fade">
                                      <p:cBhvr>
                                        <p:cTn id="95" dur="500"/>
                                        <p:tgtEl>
                                          <p:spTgt spid="17"/>
                                        </p:tgtEl>
                                      </p:cBhvr>
                                    </p:animEffect>
                                    <p:set>
                                      <p:cBhvr>
                                        <p:cTn id="96" dur="1" fill="hold">
                                          <p:stCondLst>
                                            <p:cond delay="499"/>
                                          </p:stCondLst>
                                        </p:cTn>
                                        <p:tgtEl>
                                          <p:spTgt spid="17"/>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grpId="0" nodeType="clickEffect">
                                  <p:stCondLst>
                                    <p:cond delay="0"/>
                                  </p:stCondLst>
                                  <p:childTnLst>
                                    <p:animEffect transition="out" filter="fade">
                                      <p:cBhvr>
                                        <p:cTn id="100" dur="500"/>
                                        <p:tgtEl>
                                          <p:spTgt spid="18"/>
                                        </p:tgtEl>
                                      </p:cBhvr>
                                    </p:animEffect>
                                    <p:set>
                                      <p:cBhvr>
                                        <p:cTn id="101" dur="1" fill="hold">
                                          <p:stCondLst>
                                            <p:cond delay="499"/>
                                          </p:stCondLst>
                                        </p:cTn>
                                        <p:tgtEl>
                                          <p:spTgt spid="18"/>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0" presetClass="exit" presetSubtype="0" fill="hold" grpId="0" nodeType="clickEffect">
                                  <p:stCondLst>
                                    <p:cond delay="0"/>
                                  </p:stCondLst>
                                  <p:childTnLst>
                                    <p:animEffect transition="out" filter="fade">
                                      <p:cBhvr>
                                        <p:cTn id="105" dur="500"/>
                                        <p:tgtEl>
                                          <p:spTgt spid="19"/>
                                        </p:tgtEl>
                                      </p:cBhvr>
                                    </p:animEffect>
                                    <p:set>
                                      <p:cBhvr>
                                        <p:cTn id="106" dur="1" fill="hold">
                                          <p:stCondLst>
                                            <p:cond delay="499"/>
                                          </p:stCondLst>
                                        </p:cTn>
                                        <p:tgtEl>
                                          <p:spTgt spid="19"/>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0" presetClass="exit" presetSubtype="0" fill="hold" grpId="0" nodeType="clickEffect">
                                  <p:stCondLst>
                                    <p:cond delay="0"/>
                                  </p:stCondLst>
                                  <p:childTnLst>
                                    <p:animEffect transition="out" filter="fade">
                                      <p:cBhvr>
                                        <p:cTn id="110" dur="500"/>
                                        <p:tgtEl>
                                          <p:spTgt spid="20"/>
                                        </p:tgtEl>
                                      </p:cBhvr>
                                    </p:animEffect>
                                    <p:set>
                                      <p:cBhvr>
                                        <p:cTn id="111" dur="1" fill="hold">
                                          <p:stCondLst>
                                            <p:cond delay="499"/>
                                          </p:stCondLst>
                                        </p:cTn>
                                        <p:tgtEl>
                                          <p:spTgt spid="20"/>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grpId="0" nodeType="clickEffect">
                                  <p:stCondLst>
                                    <p:cond delay="0"/>
                                  </p:stCondLst>
                                  <p:childTnLst>
                                    <p:animEffect transition="out" filter="fade">
                                      <p:cBhvr>
                                        <p:cTn id="115" dur="500"/>
                                        <p:tgtEl>
                                          <p:spTgt spid="21"/>
                                        </p:tgtEl>
                                      </p:cBhvr>
                                    </p:animEffect>
                                    <p:set>
                                      <p:cBhvr>
                                        <p:cTn id="116" dur="1" fill="hold">
                                          <p:stCondLst>
                                            <p:cond delay="499"/>
                                          </p:stCondLst>
                                        </p:cTn>
                                        <p:tgtEl>
                                          <p:spTgt spid="21"/>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0" presetClass="exit" presetSubtype="0" fill="hold" grpId="0" nodeType="clickEffect">
                                  <p:stCondLst>
                                    <p:cond delay="0"/>
                                  </p:stCondLst>
                                  <p:childTnLst>
                                    <p:animEffect transition="out" filter="fade">
                                      <p:cBhvr>
                                        <p:cTn id="120" dur="500"/>
                                        <p:tgtEl>
                                          <p:spTgt spid="22"/>
                                        </p:tgtEl>
                                      </p:cBhvr>
                                    </p:animEffect>
                                    <p:set>
                                      <p:cBhvr>
                                        <p:cTn id="121" dur="1" fill="hold">
                                          <p:stCondLst>
                                            <p:cond delay="499"/>
                                          </p:stCondLst>
                                        </p:cTn>
                                        <p:tgtEl>
                                          <p:spTgt spid="22"/>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0" presetClass="exit" presetSubtype="0" fill="hold" grpId="0" nodeType="clickEffect">
                                  <p:stCondLst>
                                    <p:cond delay="0"/>
                                  </p:stCondLst>
                                  <p:childTnLst>
                                    <p:animEffect transition="out" filter="fade">
                                      <p:cBhvr>
                                        <p:cTn id="125" dur="500"/>
                                        <p:tgtEl>
                                          <p:spTgt spid="23"/>
                                        </p:tgtEl>
                                      </p:cBhvr>
                                    </p:animEffect>
                                    <p:set>
                                      <p:cBhvr>
                                        <p:cTn id="126" dur="1" fill="hold">
                                          <p:stCondLst>
                                            <p:cond delay="499"/>
                                          </p:stCondLst>
                                        </p:cTn>
                                        <p:tgtEl>
                                          <p:spTgt spid="23"/>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0" presetClass="exit" presetSubtype="0" fill="hold" grpId="0" nodeType="clickEffect">
                                  <p:stCondLst>
                                    <p:cond delay="0"/>
                                  </p:stCondLst>
                                  <p:childTnLst>
                                    <p:animEffect transition="out" filter="fade">
                                      <p:cBhvr>
                                        <p:cTn id="130" dur="500"/>
                                        <p:tgtEl>
                                          <p:spTgt spid="24"/>
                                        </p:tgtEl>
                                      </p:cBhvr>
                                    </p:animEffect>
                                    <p:set>
                                      <p:cBhvr>
                                        <p:cTn id="131" dur="1" fill="hold">
                                          <p:stCondLst>
                                            <p:cond delay="499"/>
                                          </p:stCondLst>
                                        </p:cTn>
                                        <p:tgtEl>
                                          <p:spTgt spid="24"/>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0" presetClass="exit" presetSubtype="0" fill="hold" grpId="0" nodeType="clickEffect">
                                  <p:stCondLst>
                                    <p:cond delay="0"/>
                                  </p:stCondLst>
                                  <p:childTnLst>
                                    <p:animEffect transition="out" filter="fade">
                                      <p:cBhvr>
                                        <p:cTn id="135" dur="500"/>
                                        <p:tgtEl>
                                          <p:spTgt spid="25"/>
                                        </p:tgtEl>
                                      </p:cBhvr>
                                    </p:animEffect>
                                    <p:set>
                                      <p:cBhvr>
                                        <p:cTn id="136"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Connectives</a:t>
            </a:r>
          </a:p>
        </p:txBody>
      </p:sp>
      <p:sp>
        <p:nvSpPr>
          <p:cNvPr id="3" name="Content Placeholder 2"/>
          <p:cNvSpPr>
            <a:spLocks noGrp="1"/>
          </p:cNvSpPr>
          <p:nvPr>
            <p:ph idx="1"/>
          </p:nvPr>
        </p:nvSpPr>
        <p:spPr>
          <a:xfrm>
            <a:off x="131180" y="3324688"/>
            <a:ext cx="11929641" cy="3129320"/>
          </a:xfrm>
        </p:spPr>
        <p:txBody>
          <a:bodyPr/>
          <a:lstStyle/>
          <a:p>
            <a:r>
              <a:rPr lang="en-US" altLang="en-US" dirty="0">
                <a:ea typeface="ＭＳ Ｐゴシック" panose="020B0600070205080204" pitchFamily="34" charset="-128"/>
              </a:rPr>
              <a:t>The logical </a:t>
            </a:r>
            <a:r>
              <a:rPr lang="en-US" altLang="en-US" dirty="0">
                <a:solidFill>
                  <a:srgbClr val="0E47A1"/>
                </a:solidFill>
                <a:ea typeface="ＭＳ Ｐゴシック" panose="020B0600070205080204" pitchFamily="34" charset="-128"/>
              </a:rPr>
              <a:t>disjunction</a:t>
            </a:r>
            <a:r>
              <a:rPr lang="en-US" altLang="en-US" dirty="0">
                <a:ea typeface="ＭＳ Ｐゴシック" panose="020B0600070205080204" pitchFamily="34" charset="-128"/>
              </a:rPr>
              <a:t>, or logical OR, is </a:t>
            </a:r>
            <a:r>
              <a:rPr lang="en-US" altLang="en-US" dirty="0">
                <a:solidFill>
                  <a:srgbClr val="0E47A1"/>
                </a:solidFill>
                <a:ea typeface="ＭＳ Ｐゴシック" panose="020B0600070205080204" pitchFamily="34" charset="-128"/>
              </a:rPr>
              <a:t>true</a:t>
            </a:r>
            <a:r>
              <a:rPr lang="en-US" altLang="en-US" dirty="0">
                <a:ea typeface="ＭＳ Ｐゴシック" panose="020B0600070205080204" pitchFamily="34" charset="-128"/>
              </a:rPr>
              <a:t> if </a:t>
            </a:r>
            <a:r>
              <a:rPr lang="en-US" altLang="en-US" dirty="0">
                <a:solidFill>
                  <a:srgbClr val="0E47A1"/>
                </a:solidFill>
                <a:ea typeface="ＭＳ Ｐゴシック" panose="020B0600070205080204" pitchFamily="34" charset="-128"/>
              </a:rPr>
              <a:t>one or both </a:t>
            </a:r>
            <a:r>
              <a:rPr lang="en-US" altLang="en-US" dirty="0">
                <a:ea typeface="ＭＳ Ｐゴシック" panose="020B0600070205080204" pitchFamily="34" charset="-128"/>
              </a:rPr>
              <a:t>of the propositions are </a:t>
            </a:r>
            <a:r>
              <a:rPr lang="en-US" altLang="en-US" dirty="0">
                <a:solidFill>
                  <a:srgbClr val="0E47A1"/>
                </a:solidFill>
                <a:ea typeface="ＭＳ Ｐゴシック" panose="020B0600070205080204" pitchFamily="34" charset="-128"/>
              </a:rPr>
              <a:t>true</a:t>
            </a:r>
            <a:r>
              <a:rPr lang="en-US" altLang="en-US" dirty="0">
                <a:ea typeface="ＭＳ Ｐゴシック" panose="020B0600070205080204" pitchFamily="34" charset="-128"/>
              </a:rPr>
              <a:t>.</a:t>
            </a:r>
          </a:p>
          <a:p>
            <a:r>
              <a:rPr lang="en-US" altLang="en-US" dirty="0">
                <a:solidFill>
                  <a:srgbClr val="0E47A1"/>
                </a:solidFill>
                <a:ea typeface="ＭＳ Ｐゴシック" panose="020B0600070205080204" pitchFamily="34" charset="-128"/>
              </a:rPr>
              <a:t>Example:</a:t>
            </a:r>
            <a:r>
              <a:rPr lang="en-US" altLang="en-US" dirty="0">
                <a:ea typeface="ＭＳ Ｐゴシック" panose="020B0600070205080204" pitchFamily="34" charset="-128"/>
              </a:rPr>
              <a:t>						</a:t>
            </a:r>
            <a:r>
              <a:rPr lang="en-US" altLang="en-US" dirty="0">
                <a:solidFill>
                  <a:srgbClr val="0E47A1"/>
                </a:solidFill>
                <a:ea typeface="ＭＳ Ｐゴシック" panose="020B0600070205080204" pitchFamily="34" charset="-128"/>
              </a:rPr>
              <a:t>Truth table</a:t>
            </a:r>
          </a:p>
          <a:p>
            <a:pPr lvl="1"/>
            <a:r>
              <a:rPr lang="en-US" altLang="en-US" sz="2400" dirty="0">
                <a:ea typeface="ＭＳ Ｐゴシック" panose="020B0600070205080204" pitchFamily="34" charset="-128"/>
              </a:rPr>
              <a:t>p : 2 + 2 = 5</a:t>
            </a:r>
          </a:p>
          <a:p>
            <a:pPr lvl="1"/>
            <a:r>
              <a:rPr lang="en-US" altLang="en-US" sz="2400" dirty="0">
                <a:ea typeface="ＭＳ Ｐゴシック" panose="020B0600070205080204" pitchFamily="34" charset="-128"/>
              </a:rPr>
              <a:t>q : 1 &lt; 2</a:t>
            </a:r>
          </a:p>
          <a:p>
            <a:pPr lvl="1"/>
            <a:r>
              <a:rPr lang="en-US" altLang="en-US" sz="2400" dirty="0">
                <a:ea typeface="ＭＳ Ｐゴシック" panose="020B0600070205080204" pitchFamily="34" charset="-128"/>
              </a:rPr>
              <a:t>r : 2 + 2 = 5 </a:t>
            </a:r>
            <a:r>
              <a:rPr lang="en-US" altLang="en-US" sz="2400" b="1" dirty="0">
                <a:solidFill>
                  <a:srgbClr val="C00000"/>
                </a:solidFill>
                <a:ea typeface="ＭＳ Ｐゴシック" panose="020B0600070205080204" pitchFamily="34" charset="-128"/>
              </a:rPr>
              <a:t>OR</a:t>
            </a:r>
            <a:r>
              <a:rPr lang="en-US" altLang="en-US" sz="2400" dirty="0">
                <a:ea typeface="ＭＳ Ｐゴシック" panose="020B0600070205080204" pitchFamily="34" charset="-128"/>
              </a:rPr>
              <a:t> 1 &lt; 2</a:t>
            </a:r>
          </a:p>
          <a:p>
            <a:endParaRPr lang="en-US" dirty="0"/>
          </a:p>
        </p:txBody>
      </p:sp>
      <p:cxnSp>
        <p:nvCxnSpPr>
          <p:cNvPr id="4" name="Elbow Connector 3"/>
          <p:cNvCxnSpPr/>
          <p:nvPr/>
        </p:nvCxnSpPr>
        <p:spPr>
          <a:xfrm rot="16200000" flipH="1">
            <a:off x="8067038" y="921778"/>
            <a:ext cx="640080" cy="1691640"/>
          </a:xfrm>
          <a:prstGeom prst="bentConnector3">
            <a:avLst>
              <a:gd name="adj1" fmla="val 48647"/>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sp>
        <p:nvSpPr>
          <p:cNvPr id="5" name="Rectangle 4"/>
          <p:cNvSpPr>
            <a:spLocks noChangeArrowheads="1"/>
          </p:cNvSpPr>
          <p:nvPr/>
        </p:nvSpPr>
        <p:spPr bwMode="auto">
          <a:xfrm>
            <a:off x="5021181" y="966875"/>
            <a:ext cx="2669694" cy="467742"/>
          </a:xfrm>
          <a:prstGeom prst="rect">
            <a:avLst/>
          </a:prstGeom>
          <a:noFill/>
          <a:ln w="25400">
            <a:solidFill>
              <a:srgbClr val="0E47A1"/>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Logical Connectives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Rectangle 5"/>
          <p:cNvSpPr>
            <a:spLocks noChangeArrowheads="1"/>
          </p:cNvSpPr>
          <p:nvPr/>
        </p:nvSpPr>
        <p:spPr bwMode="auto">
          <a:xfrm>
            <a:off x="2702742" y="2088591"/>
            <a:ext cx="1543986" cy="477920"/>
          </a:xfrm>
          <a:prstGeom prst="rect">
            <a:avLst/>
          </a:prstGeom>
          <a:noFill/>
          <a:ln w="25400">
            <a:solidFill>
              <a:srgbClr val="0E47A1"/>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Conjunction</a:t>
            </a:r>
          </a:p>
        </p:txBody>
      </p:sp>
      <p:cxnSp>
        <p:nvCxnSpPr>
          <p:cNvPr id="7" name="Straight Arrow Connector 6"/>
          <p:cNvCxnSpPr/>
          <p:nvPr/>
        </p:nvCxnSpPr>
        <p:spPr>
          <a:xfrm>
            <a:off x="5938275" y="1434616"/>
            <a:ext cx="0" cy="649224"/>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cxnSp>
        <p:nvCxnSpPr>
          <p:cNvPr id="8" name="Elbow Connector 7"/>
          <p:cNvCxnSpPr/>
          <p:nvPr/>
        </p:nvCxnSpPr>
        <p:spPr>
          <a:xfrm rot="5400000">
            <a:off x="4018085" y="936661"/>
            <a:ext cx="688645" cy="1660064"/>
          </a:xfrm>
          <a:prstGeom prst="bentConnector3">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700275" y="1422369"/>
            <a:ext cx="0" cy="649224"/>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a:spLocks noChangeArrowheads="1"/>
          </p:cNvSpPr>
          <p:nvPr/>
        </p:nvSpPr>
        <p:spPr bwMode="auto">
          <a:xfrm>
            <a:off x="4544140" y="2084839"/>
            <a:ext cx="1543986" cy="477920"/>
          </a:xfrm>
          <a:prstGeom prst="rect">
            <a:avLst/>
          </a:prstGeom>
          <a:noFill/>
          <a:ln w="25400">
            <a:solidFill>
              <a:srgbClr val="0E47A1"/>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Disjunction</a:t>
            </a:r>
          </a:p>
        </p:txBody>
      </p:sp>
      <p:sp>
        <p:nvSpPr>
          <p:cNvPr id="11" name="Rectangle 10"/>
          <p:cNvSpPr>
            <a:spLocks noChangeArrowheads="1"/>
          </p:cNvSpPr>
          <p:nvPr/>
        </p:nvSpPr>
        <p:spPr bwMode="auto">
          <a:xfrm>
            <a:off x="6227872" y="2069849"/>
            <a:ext cx="1543986" cy="477920"/>
          </a:xfrm>
          <a:prstGeom prst="rect">
            <a:avLst/>
          </a:prstGeom>
          <a:noFill/>
          <a:ln w="25400">
            <a:solidFill>
              <a:srgbClr val="0E47A1"/>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Negation</a:t>
            </a:r>
          </a:p>
        </p:txBody>
      </p:sp>
      <p:sp>
        <p:nvSpPr>
          <p:cNvPr id="12" name="Rectangle 11"/>
          <p:cNvSpPr>
            <a:spLocks noChangeArrowheads="1"/>
          </p:cNvSpPr>
          <p:nvPr/>
        </p:nvSpPr>
        <p:spPr bwMode="auto">
          <a:xfrm>
            <a:off x="7967262" y="2065737"/>
            <a:ext cx="2624862" cy="486144"/>
          </a:xfrm>
          <a:prstGeom prst="rect">
            <a:avLst/>
          </a:prstGeom>
          <a:noFill/>
          <a:ln w="25400">
            <a:solidFill>
              <a:srgbClr val="0E47A1"/>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Conditional Connective</a:t>
            </a:r>
          </a:p>
        </p:txBody>
      </p:sp>
      <p:graphicFrame>
        <p:nvGraphicFramePr>
          <p:cNvPr id="13" name="Table 12"/>
          <p:cNvGraphicFramePr>
            <a:graphicFrameLocks noGrp="1"/>
          </p:cNvGraphicFramePr>
          <p:nvPr/>
        </p:nvGraphicFramePr>
        <p:xfrm>
          <a:off x="5833878" y="4342466"/>
          <a:ext cx="3399020" cy="1854200"/>
        </p:xfrm>
        <a:graphic>
          <a:graphicData uri="http://schemas.openxmlformats.org/drawingml/2006/table">
            <a:tbl>
              <a:tblPr firstRow="1" bandRow="1">
                <a:tableStyleId>{D7AC3CCA-C797-4891-BE02-D94E43425B78}</a:tableStyleId>
              </a:tblPr>
              <a:tblGrid>
                <a:gridCol w="855218">
                  <a:extLst>
                    <a:ext uri="{9D8B030D-6E8A-4147-A177-3AD203B41FA5}">
                      <a16:colId xmlns:a16="http://schemas.microsoft.com/office/drawing/2014/main" val="20000"/>
                    </a:ext>
                  </a:extLst>
                </a:gridCol>
                <a:gridCol w="977392">
                  <a:extLst>
                    <a:ext uri="{9D8B030D-6E8A-4147-A177-3AD203B41FA5}">
                      <a16:colId xmlns:a16="http://schemas.microsoft.com/office/drawing/2014/main" val="20001"/>
                    </a:ext>
                  </a:extLst>
                </a:gridCol>
                <a:gridCol w="1566410">
                  <a:extLst>
                    <a:ext uri="{9D8B030D-6E8A-4147-A177-3AD203B41FA5}">
                      <a16:colId xmlns:a16="http://schemas.microsoft.com/office/drawing/2014/main" val="20002"/>
                    </a:ext>
                  </a:extLst>
                </a:gridCol>
              </a:tblGrid>
              <a:tr h="370840">
                <a:tc>
                  <a:txBody>
                    <a:bodyPr/>
                    <a:lstStyle/>
                    <a:p>
                      <a:pPr algn="ctr"/>
                      <a:r>
                        <a:rPr lang="en-US" dirty="0"/>
                        <a:t>p</a:t>
                      </a:r>
                    </a:p>
                  </a:txBody>
                  <a:tcPr>
                    <a:noFill/>
                  </a:tcPr>
                </a:tc>
                <a:tc>
                  <a:txBody>
                    <a:bodyPr/>
                    <a:lstStyle/>
                    <a:p>
                      <a:pPr algn="ctr"/>
                      <a:r>
                        <a:rPr lang="en-US" dirty="0"/>
                        <a:t>q</a:t>
                      </a:r>
                    </a:p>
                  </a:txBody>
                  <a:tcPr>
                    <a:noFill/>
                  </a:tcPr>
                </a:tc>
                <a:tc>
                  <a:txBody>
                    <a:bodyPr/>
                    <a:lstStyle/>
                    <a:p>
                      <a:pPr algn="ctr"/>
                      <a:r>
                        <a:rPr lang="en-US" dirty="0"/>
                        <a:t>r = p v q</a:t>
                      </a:r>
                    </a:p>
                  </a:txBody>
                  <a:tcPr>
                    <a:noFill/>
                  </a:tcPr>
                </a:tc>
                <a:extLst>
                  <a:ext uri="{0D108BD9-81ED-4DB2-BD59-A6C34878D82A}">
                    <a16:rowId xmlns:a16="http://schemas.microsoft.com/office/drawing/2014/main" val="10000"/>
                  </a:ext>
                </a:extLst>
              </a:tr>
              <a:tr h="370840">
                <a:tc>
                  <a:txBody>
                    <a:bodyPr/>
                    <a:lstStyle/>
                    <a:p>
                      <a:pPr algn="ctr"/>
                      <a:r>
                        <a:rPr lang="en-US" dirty="0"/>
                        <a:t>True</a:t>
                      </a:r>
                    </a:p>
                  </a:txBody>
                  <a:tcPr>
                    <a:noFill/>
                  </a:tcPr>
                </a:tc>
                <a:tc>
                  <a:txBody>
                    <a:bodyPr/>
                    <a:lstStyle/>
                    <a:p>
                      <a:pPr algn="ctr"/>
                      <a:r>
                        <a:rPr lang="en-US" dirty="0"/>
                        <a:t>True</a:t>
                      </a:r>
                    </a:p>
                  </a:txBody>
                  <a:tcPr>
                    <a:noFill/>
                  </a:tcPr>
                </a:tc>
                <a:tc>
                  <a:txBody>
                    <a:bodyPr/>
                    <a:lstStyle/>
                    <a:p>
                      <a:pPr algn="ctr"/>
                      <a:r>
                        <a:rPr lang="en-US" dirty="0"/>
                        <a:t>True</a:t>
                      </a:r>
                    </a:p>
                  </a:txBody>
                  <a:tcPr>
                    <a:noFill/>
                  </a:tcPr>
                </a:tc>
                <a:extLst>
                  <a:ext uri="{0D108BD9-81ED-4DB2-BD59-A6C34878D82A}">
                    <a16:rowId xmlns:a16="http://schemas.microsoft.com/office/drawing/2014/main" val="10001"/>
                  </a:ext>
                </a:extLst>
              </a:tr>
              <a:tr h="370840">
                <a:tc>
                  <a:txBody>
                    <a:bodyPr/>
                    <a:lstStyle/>
                    <a:p>
                      <a:pPr algn="ctr"/>
                      <a:r>
                        <a:rPr lang="en-US" dirty="0"/>
                        <a:t>True</a:t>
                      </a:r>
                    </a:p>
                  </a:txBody>
                  <a:tcPr>
                    <a:noFill/>
                  </a:tcPr>
                </a:tc>
                <a:tc>
                  <a:txBody>
                    <a:bodyPr/>
                    <a:lstStyle/>
                    <a:p>
                      <a:pPr algn="ctr"/>
                      <a:r>
                        <a:rPr lang="en-US" dirty="0"/>
                        <a:t>False</a:t>
                      </a:r>
                    </a:p>
                  </a:txBody>
                  <a:tcPr>
                    <a:noFill/>
                  </a:tcPr>
                </a:tc>
                <a:tc>
                  <a:txBody>
                    <a:bodyPr/>
                    <a:lstStyle/>
                    <a:p>
                      <a:pPr algn="ctr"/>
                      <a:r>
                        <a:rPr lang="en-US" dirty="0"/>
                        <a:t>True</a:t>
                      </a:r>
                    </a:p>
                  </a:txBody>
                  <a:tcPr>
                    <a:noFill/>
                  </a:tcPr>
                </a:tc>
                <a:extLst>
                  <a:ext uri="{0D108BD9-81ED-4DB2-BD59-A6C34878D82A}">
                    <a16:rowId xmlns:a16="http://schemas.microsoft.com/office/drawing/2014/main" val="10002"/>
                  </a:ext>
                </a:extLst>
              </a:tr>
              <a:tr h="370840">
                <a:tc>
                  <a:txBody>
                    <a:bodyPr/>
                    <a:lstStyle/>
                    <a:p>
                      <a:pPr algn="ctr"/>
                      <a:r>
                        <a:rPr lang="en-US" dirty="0"/>
                        <a:t>False</a:t>
                      </a:r>
                    </a:p>
                  </a:txBody>
                  <a:tcPr>
                    <a:noFill/>
                  </a:tcPr>
                </a:tc>
                <a:tc>
                  <a:txBody>
                    <a:bodyPr/>
                    <a:lstStyle/>
                    <a:p>
                      <a:pPr algn="ctr"/>
                      <a:r>
                        <a:rPr lang="en-US" dirty="0"/>
                        <a:t>True</a:t>
                      </a:r>
                    </a:p>
                  </a:txBody>
                  <a:tcPr>
                    <a:noFill/>
                  </a:tcPr>
                </a:tc>
                <a:tc>
                  <a:txBody>
                    <a:bodyPr/>
                    <a:lstStyle/>
                    <a:p>
                      <a:pPr algn="ctr"/>
                      <a:r>
                        <a:rPr lang="en-US" dirty="0"/>
                        <a:t>True</a:t>
                      </a:r>
                    </a:p>
                  </a:txBody>
                  <a:tcPr>
                    <a:noFill/>
                  </a:tcPr>
                </a:tc>
                <a:extLst>
                  <a:ext uri="{0D108BD9-81ED-4DB2-BD59-A6C34878D82A}">
                    <a16:rowId xmlns:a16="http://schemas.microsoft.com/office/drawing/2014/main" val="10003"/>
                  </a:ext>
                </a:extLst>
              </a:tr>
              <a:tr h="370840">
                <a:tc>
                  <a:txBody>
                    <a:bodyPr/>
                    <a:lstStyle/>
                    <a:p>
                      <a:pPr algn="ctr"/>
                      <a:r>
                        <a:rPr lang="en-US" dirty="0"/>
                        <a:t>False</a:t>
                      </a:r>
                    </a:p>
                  </a:txBody>
                  <a:tcPr>
                    <a:noFill/>
                  </a:tcPr>
                </a:tc>
                <a:tc>
                  <a:txBody>
                    <a:bodyPr/>
                    <a:lstStyle/>
                    <a:p>
                      <a:pPr algn="ctr"/>
                      <a:r>
                        <a:rPr lang="en-US" dirty="0"/>
                        <a:t>False</a:t>
                      </a:r>
                    </a:p>
                  </a:txBody>
                  <a:tcPr>
                    <a:noFill/>
                  </a:tcPr>
                </a:tc>
                <a:tc>
                  <a:txBody>
                    <a:bodyPr/>
                    <a:lstStyle/>
                    <a:p>
                      <a:pPr algn="ctr"/>
                      <a:r>
                        <a:rPr lang="en-US" dirty="0"/>
                        <a:t>False</a:t>
                      </a:r>
                    </a:p>
                  </a:txBody>
                  <a:tcPr>
                    <a:noFill/>
                  </a:tcPr>
                </a:tc>
                <a:extLst>
                  <a:ext uri="{0D108BD9-81ED-4DB2-BD59-A6C34878D82A}">
                    <a16:rowId xmlns:a16="http://schemas.microsoft.com/office/drawing/2014/main" val="10004"/>
                  </a:ext>
                </a:extLst>
              </a:tr>
            </a:tbl>
          </a:graphicData>
        </a:graphic>
      </p:graphicFrame>
      <p:sp>
        <p:nvSpPr>
          <p:cNvPr id="14" name="Rectangle 13"/>
          <p:cNvSpPr/>
          <p:nvPr/>
        </p:nvSpPr>
        <p:spPr>
          <a:xfrm>
            <a:off x="5986274" y="4788950"/>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798245" y="4798078"/>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219814" y="4775059"/>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986276" y="5179078"/>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843761" y="5166199"/>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219816" y="5166199"/>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986276" y="5536880"/>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843761" y="5535691"/>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219816" y="5536880"/>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019611" y="5886905"/>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803007" y="5877182"/>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219814" y="5897223"/>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549216" y="3828919"/>
            <a:ext cx="1677453" cy="307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235966" y="2945599"/>
            <a:ext cx="11704320" cy="0"/>
          </a:xfrm>
          <a:prstGeom prst="line">
            <a:avLst/>
          </a:prstGeom>
          <a:ln>
            <a:solidFill>
              <a:schemeClr val="tx1">
                <a:lumMod val="50000"/>
                <a:lumOff val="50000"/>
              </a:schemeClr>
            </a:solidFill>
            <a:prstDash val="sysDash"/>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85210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0"/>
                                        </p:tgtEl>
                                        <p:attrNameLst>
                                          <p:attrName>fillcolor</p:attrName>
                                        </p:attrNameLst>
                                      </p:cBhvr>
                                      <p:to>
                                        <a:srgbClr val="0972C6"/>
                                      </p:to>
                                    </p:animClr>
                                    <p:set>
                                      <p:cBhvr>
                                        <p:cTn id="7" dur="2000" fill="hold"/>
                                        <p:tgtEl>
                                          <p:spTgt spid="10"/>
                                        </p:tgtEl>
                                        <p:attrNameLst>
                                          <p:attrName>fill.type</p:attrName>
                                        </p:attrNameLst>
                                      </p:cBhvr>
                                      <p:to>
                                        <p:strVal val="solid"/>
                                      </p:to>
                                    </p:set>
                                    <p:set>
                                      <p:cBhvr>
                                        <p:cTn id="8" dur="2000" fill="hold"/>
                                        <p:tgtEl>
                                          <p:spTgt spid="10"/>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0" nodeType="clickEffect">
                                  <p:stCondLst>
                                    <p:cond delay="0"/>
                                  </p:stCondLst>
                                  <p:childTnLst>
                                    <p:animEffect transition="out" filter="fade">
                                      <p:cBhvr>
                                        <p:cTn id="40" dur="500"/>
                                        <p:tgtEl>
                                          <p:spTgt spid="14"/>
                                        </p:tgtEl>
                                      </p:cBhvr>
                                    </p:animEffect>
                                    <p:set>
                                      <p:cBhvr>
                                        <p:cTn id="41" dur="1" fill="hold">
                                          <p:stCondLst>
                                            <p:cond delay="499"/>
                                          </p:stCondLst>
                                        </p:cTn>
                                        <p:tgtEl>
                                          <p:spTgt spid="1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0" nodeType="clickEffect">
                                  <p:stCondLst>
                                    <p:cond delay="0"/>
                                  </p:stCondLst>
                                  <p:childTnLst>
                                    <p:animEffect transition="out" filter="fade">
                                      <p:cBhvr>
                                        <p:cTn id="45" dur="500"/>
                                        <p:tgtEl>
                                          <p:spTgt spid="15"/>
                                        </p:tgtEl>
                                      </p:cBhvr>
                                    </p:animEffect>
                                    <p:set>
                                      <p:cBhvr>
                                        <p:cTn id="46" dur="1" fill="hold">
                                          <p:stCondLst>
                                            <p:cond delay="499"/>
                                          </p:stCondLst>
                                        </p:cTn>
                                        <p:tgtEl>
                                          <p:spTgt spid="1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0" nodeType="clickEffect">
                                  <p:stCondLst>
                                    <p:cond delay="0"/>
                                  </p:stCondLst>
                                  <p:childTnLst>
                                    <p:animEffect transition="out" filter="fade">
                                      <p:cBhvr>
                                        <p:cTn id="50" dur="500"/>
                                        <p:tgtEl>
                                          <p:spTgt spid="16"/>
                                        </p:tgtEl>
                                      </p:cBhvr>
                                    </p:animEffect>
                                    <p:set>
                                      <p:cBhvr>
                                        <p:cTn id="51" dur="1" fill="hold">
                                          <p:stCondLst>
                                            <p:cond delay="499"/>
                                          </p:stCondLst>
                                        </p:cTn>
                                        <p:tgtEl>
                                          <p:spTgt spid="16"/>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0" nodeType="clickEffect">
                                  <p:stCondLst>
                                    <p:cond delay="0"/>
                                  </p:stCondLst>
                                  <p:childTnLst>
                                    <p:animEffect transition="out" filter="fade">
                                      <p:cBhvr>
                                        <p:cTn id="55" dur="500"/>
                                        <p:tgtEl>
                                          <p:spTgt spid="17"/>
                                        </p:tgtEl>
                                      </p:cBhvr>
                                    </p:animEffect>
                                    <p:set>
                                      <p:cBhvr>
                                        <p:cTn id="56" dur="1" fill="hold">
                                          <p:stCondLst>
                                            <p:cond delay="499"/>
                                          </p:stCondLst>
                                        </p:cTn>
                                        <p:tgtEl>
                                          <p:spTgt spid="1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0" nodeType="clickEffect">
                                  <p:stCondLst>
                                    <p:cond delay="0"/>
                                  </p:stCondLst>
                                  <p:childTnLst>
                                    <p:animEffect transition="out" filter="fade">
                                      <p:cBhvr>
                                        <p:cTn id="60" dur="500"/>
                                        <p:tgtEl>
                                          <p:spTgt spid="18"/>
                                        </p:tgtEl>
                                      </p:cBhvr>
                                    </p:animEffect>
                                    <p:set>
                                      <p:cBhvr>
                                        <p:cTn id="61" dur="1" fill="hold">
                                          <p:stCondLst>
                                            <p:cond delay="499"/>
                                          </p:stCondLst>
                                        </p:cTn>
                                        <p:tgtEl>
                                          <p:spTgt spid="18"/>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0" nodeType="clickEffect">
                                  <p:stCondLst>
                                    <p:cond delay="0"/>
                                  </p:stCondLst>
                                  <p:childTnLst>
                                    <p:animEffect transition="out" filter="fade">
                                      <p:cBhvr>
                                        <p:cTn id="65" dur="500"/>
                                        <p:tgtEl>
                                          <p:spTgt spid="19"/>
                                        </p:tgtEl>
                                      </p:cBhvr>
                                    </p:animEffect>
                                    <p:set>
                                      <p:cBhvr>
                                        <p:cTn id="66" dur="1" fill="hold">
                                          <p:stCondLst>
                                            <p:cond delay="499"/>
                                          </p:stCondLst>
                                        </p:cTn>
                                        <p:tgtEl>
                                          <p:spTgt spid="1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0" nodeType="clickEffect">
                                  <p:stCondLst>
                                    <p:cond delay="0"/>
                                  </p:stCondLst>
                                  <p:childTnLst>
                                    <p:animEffect transition="out" filter="fade">
                                      <p:cBhvr>
                                        <p:cTn id="70" dur="500"/>
                                        <p:tgtEl>
                                          <p:spTgt spid="20"/>
                                        </p:tgtEl>
                                      </p:cBhvr>
                                    </p:animEffect>
                                    <p:set>
                                      <p:cBhvr>
                                        <p:cTn id="71" dur="1" fill="hold">
                                          <p:stCondLst>
                                            <p:cond delay="499"/>
                                          </p:stCondLst>
                                        </p:cTn>
                                        <p:tgtEl>
                                          <p:spTgt spid="20"/>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grpId="0" nodeType="clickEffect">
                                  <p:stCondLst>
                                    <p:cond delay="0"/>
                                  </p:stCondLst>
                                  <p:childTnLst>
                                    <p:animEffect transition="out" filter="fade">
                                      <p:cBhvr>
                                        <p:cTn id="75" dur="500"/>
                                        <p:tgtEl>
                                          <p:spTgt spid="21"/>
                                        </p:tgtEl>
                                      </p:cBhvr>
                                    </p:animEffect>
                                    <p:set>
                                      <p:cBhvr>
                                        <p:cTn id="76" dur="1" fill="hold">
                                          <p:stCondLst>
                                            <p:cond delay="499"/>
                                          </p:stCondLst>
                                        </p:cTn>
                                        <p:tgtEl>
                                          <p:spTgt spid="21"/>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0" nodeType="clickEffect">
                                  <p:stCondLst>
                                    <p:cond delay="0"/>
                                  </p:stCondLst>
                                  <p:childTnLst>
                                    <p:animEffect transition="out" filter="fade">
                                      <p:cBhvr>
                                        <p:cTn id="80" dur="500"/>
                                        <p:tgtEl>
                                          <p:spTgt spid="22"/>
                                        </p:tgtEl>
                                      </p:cBhvr>
                                    </p:animEffect>
                                    <p:set>
                                      <p:cBhvr>
                                        <p:cTn id="81" dur="1" fill="hold">
                                          <p:stCondLst>
                                            <p:cond delay="499"/>
                                          </p:stCondLst>
                                        </p:cTn>
                                        <p:tgtEl>
                                          <p:spTgt spid="22"/>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0" nodeType="clickEffect">
                                  <p:stCondLst>
                                    <p:cond delay="0"/>
                                  </p:stCondLst>
                                  <p:childTnLst>
                                    <p:animEffect transition="out" filter="fade">
                                      <p:cBhvr>
                                        <p:cTn id="85" dur="500"/>
                                        <p:tgtEl>
                                          <p:spTgt spid="23"/>
                                        </p:tgtEl>
                                      </p:cBhvr>
                                    </p:animEffect>
                                    <p:set>
                                      <p:cBhvr>
                                        <p:cTn id="86" dur="1" fill="hold">
                                          <p:stCondLst>
                                            <p:cond delay="499"/>
                                          </p:stCondLst>
                                        </p:cTn>
                                        <p:tgtEl>
                                          <p:spTgt spid="2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0" presetClass="exit" presetSubtype="0" fill="hold" grpId="0" nodeType="clickEffect">
                                  <p:stCondLst>
                                    <p:cond delay="0"/>
                                  </p:stCondLst>
                                  <p:childTnLst>
                                    <p:animEffect transition="out" filter="fade">
                                      <p:cBhvr>
                                        <p:cTn id="90" dur="500"/>
                                        <p:tgtEl>
                                          <p:spTgt spid="24"/>
                                        </p:tgtEl>
                                      </p:cBhvr>
                                    </p:animEffect>
                                    <p:set>
                                      <p:cBhvr>
                                        <p:cTn id="91" dur="1" fill="hold">
                                          <p:stCondLst>
                                            <p:cond delay="499"/>
                                          </p:stCondLst>
                                        </p:cTn>
                                        <p:tgtEl>
                                          <p:spTgt spid="24"/>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0" presetClass="exit" presetSubtype="0" fill="hold" grpId="0" nodeType="clickEffect">
                                  <p:stCondLst>
                                    <p:cond delay="0"/>
                                  </p:stCondLst>
                                  <p:childTnLst>
                                    <p:animEffect transition="out" filter="fade">
                                      <p:cBhvr>
                                        <p:cTn id="95" dur="500"/>
                                        <p:tgtEl>
                                          <p:spTgt spid="25"/>
                                        </p:tgtEl>
                                      </p:cBhvr>
                                    </p:animEffect>
                                    <p:set>
                                      <p:cBhvr>
                                        <p:cTn id="96"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Connectives</a:t>
            </a:r>
          </a:p>
        </p:txBody>
      </p:sp>
      <p:sp>
        <p:nvSpPr>
          <p:cNvPr id="3" name="Content Placeholder 2"/>
          <p:cNvSpPr>
            <a:spLocks noGrp="1"/>
          </p:cNvSpPr>
          <p:nvPr>
            <p:ph idx="1"/>
          </p:nvPr>
        </p:nvSpPr>
        <p:spPr>
          <a:xfrm>
            <a:off x="131180" y="3324688"/>
            <a:ext cx="11929641" cy="3129320"/>
          </a:xfrm>
        </p:spPr>
        <p:txBody>
          <a:bodyPr/>
          <a:lstStyle/>
          <a:p>
            <a:r>
              <a:rPr lang="en-US" altLang="en-US" dirty="0">
                <a:ea typeface="ＭＳ Ｐゴシック" panose="020B0600070205080204" pitchFamily="34" charset="-128"/>
                <a:sym typeface="Symbol" panose="05050102010706020507" pitchFamily="18" charset="2"/>
              </a:rPr>
              <a:t>p, t</a:t>
            </a:r>
            <a:r>
              <a:rPr lang="en-US" altLang="en-US" dirty="0">
                <a:ea typeface="ＭＳ Ｐゴシック" panose="020B0600070205080204" pitchFamily="34" charset="-128"/>
              </a:rPr>
              <a:t>he </a:t>
            </a:r>
            <a:r>
              <a:rPr lang="en-US" altLang="en-US" dirty="0">
                <a:solidFill>
                  <a:srgbClr val="0E47A1"/>
                </a:solidFill>
                <a:ea typeface="ＭＳ Ｐゴシック" panose="020B0600070205080204" pitchFamily="34" charset="-128"/>
              </a:rPr>
              <a:t>negation</a:t>
            </a:r>
            <a:r>
              <a:rPr lang="en-US" altLang="en-US" dirty="0">
                <a:ea typeface="ＭＳ Ｐゴシック" panose="020B0600070205080204" pitchFamily="34" charset="-128"/>
              </a:rPr>
              <a:t> of a proposition p, is also a proposition.</a:t>
            </a:r>
          </a:p>
          <a:p>
            <a:r>
              <a:rPr lang="en-US" altLang="en-US" dirty="0">
                <a:solidFill>
                  <a:srgbClr val="0E47A1"/>
                </a:solidFill>
                <a:ea typeface="ＭＳ Ｐゴシック" panose="020B0600070205080204" pitchFamily="34" charset="-128"/>
              </a:rPr>
              <a:t>Example:</a:t>
            </a:r>
            <a:r>
              <a:rPr lang="en-US" altLang="en-US" dirty="0">
                <a:ea typeface="ＭＳ Ｐゴシック" panose="020B0600070205080204" pitchFamily="34" charset="-128"/>
              </a:rPr>
              <a:t>				</a:t>
            </a:r>
            <a:r>
              <a:rPr lang="en-US" altLang="en-US" dirty="0">
                <a:solidFill>
                  <a:srgbClr val="0E47A1"/>
                </a:solidFill>
                <a:ea typeface="ＭＳ Ｐゴシック" panose="020B0600070205080204" pitchFamily="34" charset="-128"/>
              </a:rPr>
              <a:t>		Truth table</a:t>
            </a:r>
          </a:p>
          <a:p>
            <a:pPr lvl="1"/>
            <a:r>
              <a:rPr lang="en-US" altLang="en-US" sz="2400" dirty="0"/>
              <a:t>p</a:t>
            </a:r>
            <a:r>
              <a:rPr lang="en-US" altLang="en-US" sz="2400" b="1" dirty="0"/>
              <a:t> </a:t>
            </a:r>
            <a:r>
              <a:rPr lang="en-US" altLang="en-US" sz="2400" dirty="0"/>
              <a:t>: John studies.</a:t>
            </a:r>
          </a:p>
          <a:p>
            <a:pPr lvl="1"/>
            <a:r>
              <a:rPr lang="en-US" altLang="en-US" sz="2400" dirty="0">
                <a:ea typeface="ＭＳ Ｐゴシック" panose="020B0600070205080204" pitchFamily="34" charset="-128"/>
                <a:sym typeface="Symbol" panose="05050102010706020507" pitchFamily="18" charset="2"/>
              </a:rPr>
              <a:t>p : John does </a:t>
            </a:r>
            <a:r>
              <a:rPr lang="en-US" altLang="en-US" sz="2400" b="1" dirty="0">
                <a:solidFill>
                  <a:srgbClr val="C00000"/>
                </a:solidFill>
                <a:ea typeface="ＭＳ Ｐゴシック" panose="020B0600070205080204" pitchFamily="34" charset="-128"/>
                <a:sym typeface="Symbol" panose="05050102010706020507" pitchFamily="18" charset="2"/>
              </a:rPr>
              <a:t>NOT</a:t>
            </a:r>
            <a:r>
              <a:rPr lang="en-US" altLang="en-US" sz="2400" dirty="0">
                <a:ea typeface="ＭＳ Ｐゴシック" panose="020B0600070205080204" pitchFamily="34" charset="-128"/>
                <a:sym typeface="Symbol" panose="05050102010706020507" pitchFamily="18" charset="2"/>
              </a:rPr>
              <a:t> study.</a:t>
            </a:r>
            <a:endParaRPr lang="en-US" altLang="en-US" sz="2400" dirty="0">
              <a:ea typeface="ＭＳ Ｐゴシック" panose="020B0600070205080204" pitchFamily="34" charset="-128"/>
            </a:endParaRPr>
          </a:p>
          <a:p>
            <a:endParaRPr lang="en-US" dirty="0"/>
          </a:p>
        </p:txBody>
      </p:sp>
      <p:cxnSp>
        <p:nvCxnSpPr>
          <p:cNvPr id="4" name="Elbow Connector 3"/>
          <p:cNvCxnSpPr/>
          <p:nvPr/>
        </p:nvCxnSpPr>
        <p:spPr>
          <a:xfrm rot="16200000" flipH="1">
            <a:off x="8067038" y="921778"/>
            <a:ext cx="640080" cy="1691640"/>
          </a:xfrm>
          <a:prstGeom prst="bentConnector3">
            <a:avLst>
              <a:gd name="adj1" fmla="val 48647"/>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sp>
        <p:nvSpPr>
          <p:cNvPr id="5" name="Rectangle 4"/>
          <p:cNvSpPr>
            <a:spLocks noChangeArrowheads="1"/>
          </p:cNvSpPr>
          <p:nvPr/>
        </p:nvSpPr>
        <p:spPr bwMode="auto">
          <a:xfrm>
            <a:off x="5021181" y="966875"/>
            <a:ext cx="2669694" cy="467742"/>
          </a:xfrm>
          <a:prstGeom prst="rect">
            <a:avLst/>
          </a:prstGeom>
          <a:noFill/>
          <a:ln w="25400">
            <a:solidFill>
              <a:srgbClr val="0E47A1"/>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Logical Connectives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Rectangle 5"/>
          <p:cNvSpPr>
            <a:spLocks noChangeArrowheads="1"/>
          </p:cNvSpPr>
          <p:nvPr/>
        </p:nvSpPr>
        <p:spPr bwMode="auto">
          <a:xfrm>
            <a:off x="2702742" y="2088591"/>
            <a:ext cx="1543986" cy="477920"/>
          </a:xfrm>
          <a:prstGeom prst="rect">
            <a:avLst/>
          </a:prstGeom>
          <a:noFill/>
          <a:ln w="25400">
            <a:solidFill>
              <a:srgbClr val="0E47A1"/>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Conjunction</a:t>
            </a:r>
          </a:p>
        </p:txBody>
      </p:sp>
      <p:cxnSp>
        <p:nvCxnSpPr>
          <p:cNvPr id="7" name="Straight Arrow Connector 6"/>
          <p:cNvCxnSpPr/>
          <p:nvPr/>
        </p:nvCxnSpPr>
        <p:spPr>
          <a:xfrm>
            <a:off x="5938275" y="1434616"/>
            <a:ext cx="0" cy="649224"/>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cxnSp>
        <p:nvCxnSpPr>
          <p:cNvPr id="8" name="Elbow Connector 7"/>
          <p:cNvCxnSpPr/>
          <p:nvPr/>
        </p:nvCxnSpPr>
        <p:spPr>
          <a:xfrm rot="5400000">
            <a:off x="4018085" y="936661"/>
            <a:ext cx="688645" cy="1660064"/>
          </a:xfrm>
          <a:prstGeom prst="bentConnector3">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700275" y="1422369"/>
            <a:ext cx="0" cy="649224"/>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a:spLocks noChangeArrowheads="1"/>
          </p:cNvSpPr>
          <p:nvPr/>
        </p:nvSpPr>
        <p:spPr bwMode="auto">
          <a:xfrm>
            <a:off x="4544140" y="2084839"/>
            <a:ext cx="1543986" cy="477920"/>
          </a:xfrm>
          <a:prstGeom prst="rect">
            <a:avLst/>
          </a:prstGeom>
          <a:noFill/>
          <a:ln w="25400">
            <a:solidFill>
              <a:srgbClr val="0E47A1"/>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Disjunction</a:t>
            </a:r>
          </a:p>
        </p:txBody>
      </p:sp>
      <p:sp>
        <p:nvSpPr>
          <p:cNvPr id="11" name="Rectangle 10"/>
          <p:cNvSpPr>
            <a:spLocks noChangeArrowheads="1"/>
          </p:cNvSpPr>
          <p:nvPr/>
        </p:nvSpPr>
        <p:spPr bwMode="auto">
          <a:xfrm>
            <a:off x="6227872" y="2069849"/>
            <a:ext cx="1543986" cy="477920"/>
          </a:xfrm>
          <a:prstGeom prst="rect">
            <a:avLst/>
          </a:prstGeom>
          <a:noFill/>
          <a:ln w="25400">
            <a:solidFill>
              <a:srgbClr val="0E47A1"/>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Negation</a:t>
            </a:r>
          </a:p>
        </p:txBody>
      </p:sp>
      <p:sp>
        <p:nvSpPr>
          <p:cNvPr id="12" name="Rectangle 11"/>
          <p:cNvSpPr>
            <a:spLocks noChangeArrowheads="1"/>
          </p:cNvSpPr>
          <p:nvPr/>
        </p:nvSpPr>
        <p:spPr bwMode="auto">
          <a:xfrm>
            <a:off x="7967262" y="2065737"/>
            <a:ext cx="2624862" cy="486144"/>
          </a:xfrm>
          <a:prstGeom prst="rect">
            <a:avLst/>
          </a:prstGeom>
          <a:noFill/>
          <a:ln w="25400">
            <a:solidFill>
              <a:srgbClr val="0E47A1"/>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Conditional Connective</a:t>
            </a:r>
          </a:p>
        </p:txBody>
      </p:sp>
      <p:sp>
        <p:nvSpPr>
          <p:cNvPr id="26" name="Rectangle 25"/>
          <p:cNvSpPr/>
          <p:nvPr/>
        </p:nvSpPr>
        <p:spPr>
          <a:xfrm>
            <a:off x="6549216" y="3828919"/>
            <a:ext cx="1677453" cy="307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235966" y="2945599"/>
            <a:ext cx="11704320" cy="0"/>
          </a:xfrm>
          <a:prstGeom prst="line">
            <a:avLst/>
          </a:prstGeom>
          <a:ln>
            <a:solidFill>
              <a:schemeClr val="tx1">
                <a:lumMod val="50000"/>
                <a:lumOff val="50000"/>
              </a:schemeClr>
            </a:solidFill>
            <a:prstDash val="sysDash"/>
          </a:ln>
        </p:spPr>
        <p:style>
          <a:lnRef idx="2">
            <a:schemeClr val="accent6"/>
          </a:lnRef>
          <a:fillRef idx="0">
            <a:schemeClr val="accent6"/>
          </a:fillRef>
          <a:effectRef idx="1">
            <a:schemeClr val="accent6"/>
          </a:effectRef>
          <a:fontRef idx="minor">
            <a:schemeClr val="tx1"/>
          </a:fontRef>
        </p:style>
      </p:cxnSp>
      <p:graphicFrame>
        <p:nvGraphicFramePr>
          <p:cNvPr id="28" name="Table 27"/>
          <p:cNvGraphicFramePr>
            <a:graphicFrameLocks noGrp="1"/>
          </p:cNvGraphicFramePr>
          <p:nvPr>
            <p:extLst>
              <p:ext uri="{D42A27DB-BD31-4B8C-83A1-F6EECF244321}">
                <p14:modId xmlns:p14="http://schemas.microsoft.com/office/powerpoint/2010/main" val="3037110586"/>
              </p:ext>
            </p:extLst>
          </p:nvPr>
        </p:nvGraphicFramePr>
        <p:xfrm>
          <a:off x="5409658" y="4446567"/>
          <a:ext cx="2362200" cy="1112520"/>
        </p:xfrm>
        <a:graphic>
          <a:graphicData uri="http://schemas.openxmlformats.org/drawingml/2006/table">
            <a:tbl>
              <a:tblPr firstRow="1" bandRow="1">
                <a:tableStyleId>{D7AC3CCA-C797-4891-BE02-D94E43425B78}</a:tableStyleId>
              </a:tblPr>
              <a:tblGrid>
                <a:gridCol w="1219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370840">
                <a:tc>
                  <a:txBody>
                    <a:bodyPr/>
                    <a:lstStyle/>
                    <a:p>
                      <a:pPr algn="ctr"/>
                      <a:r>
                        <a:rPr lang="en-US" dirty="0"/>
                        <a:t>P</a:t>
                      </a:r>
                    </a:p>
                  </a:txBody>
                  <a:tcPr>
                    <a:noFill/>
                  </a:tcPr>
                </a:tc>
                <a:tc>
                  <a:txBody>
                    <a:bodyPr/>
                    <a:lstStyle/>
                    <a:p>
                      <a:pPr algn="ctr"/>
                      <a:r>
                        <a:rPr lang="en-US" altLang="en-US" dirty="0">
                          <a:ea typeface="ＭＳ Ｐゴシック" panose="020B0600070205080204" pitchFamily="34" charset="-128"/>
                          <a:sym typeface="Symbol" panose="05050102010706020507" pitchFamily="18" charset="2"/>
                        </a:rPr>
                        <a:t>P</a:t>
                      </a:r>
                      <a:endParaRPr lang="en-US" dirty="0"/>
                    </a:p>
                  </a:txBody>
                  <a:tcPr>
                    <a:noFill/>
                  </a:tcPr>
                </a:tc>
                <a:extLst>
                  <a:ext uri="{0D108BD9-81ED-4DB2-BD59-A6C34878D82A}">
                    <a16:rowId xmlns:a16="http://schemas.microsoft.com/office/drawing/2014/main" val="10000"/>
                  </a:ext>
                </a:extLst>
              </a:tr>
              <a:tr h="370840">
                <a:tc>
                  <a:txBody>
                    <a:bodyPr/>
                    <a:lstStyle/>
                    <a:p>
                      <a:pPr algn="ctr"/>
                      <a:r>
                        <a:rPr lang="en-US" dirty="0"/>
                        <a:t>True</a:t>
                      </a:r>
                    </a:p>
                  </a:txBody>
                  <a:tcPr>
                    <a:noFill/>
                  </a:tcPr>
                </a:tc>
                <a:tc>
                  <a:txBody>
                    <a:bodyPr/>
                    <a:lstStyle/>
                    <a:p>
                      <a:pPr algn="ctr"/>
                      <a:r>
                        <a:rPr lang="en-US" dirty="0"/>
                        <a:t>False</a:t>
                      </a:r>
                    </a:p>
                  </a:txBody>
                  <a:tcPr>
                    <a:noFill/>
                  </a:tcPr>
                </a:tc>
                <a:extLst>
                  <a:ext uri="{0D108BD9-81ED-4DB2-BD59-A6C34878D82A}">
                    <a16:rowId xmlns:a16="http://schemas.microsoft.com/office/drawing/2014/main" val="10001"/>
                  </a:ext>
                </a:extLst>
              </a:tr>
              <a:tr h="370840">
                <a:tc>
                  <a:txBody>
                    <a:bodyPr/>
                    <a:lstStyle/>
                    <a:p>
                      <a:pPr algn="ctr"/>
                      <a:r>
                        <a:rPr lang="en-US" dirty="0"/>
                        <a:t>False</a:t>
                      </a:r>
                    </a:p>
                  </a:txBody>
                  <a:tcPr>
                    <a:noFill/>
                  </a:tcPr>
                </a:tc>
                <a:tc>
                  <a:txBody>
                    <a:bodyPr/>
                    <a:lstStyle/>
                    <a:p>
                      <a:pPr algn="ctr"/>
                      <a:r>
                        <a:rPr lang="en-US" dirty="0"/>
                        <a:t>True</a:t>
                      </a:r>
                    </a:p>
                  </a:txBody>
                  <a:tcPr>
                    <a:noFill/>
                  </a:tcPr>
                </a:tc>
                <a:extLst>
                  <a:ext uri="{0D108BD9-81ED-4DB2-BD59-A6C34878D82A}">
                    <a16:rowId xmlns:a16="http://schemas.microsoft.com/office/drawing/2014/main" val="10002"/>
                  </a:ext>
                </a:extLst>
              </a:tr>
            </a:tbl>
          </a:graphicData>
        </a:graphic>
      </p:graphicFrame>
      <p:sp>
        <p:nvSpPr>
          <p:cNvPr id="29" name="Rectangle 28"/>
          <p:cNvSpPr/>
          <p:nvPr/>
        </p:nvSpPr>
        <p:spPr>
          <a:xfrm>
            <a:off x="5624811" y="4885659"/>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869522" y="4898514"/>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638258" y="5273158"/>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890243" y="5241423"/>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1980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1"/>
                                        </p:tgtEl>
                                        <p:attrNameLst>
                                          <p:attrName>fillcolor</p:attrName>
                                        </p:attrNameLst>
                                      </p:cBhvr>
                                      <p:to>
                                        <a:srgbClr val="0972C6"/>
                                      </p:to>
                                    </p:animClr>
                                    <p:set>
                                      <p:cBhvr>
                                        <p:cTn id="7" dur="2000" fill="hold"/>
                                        <p:tgtEl>
                                          <p:spTgt spid="11"/>
                                        </p:tgtEl>
                                        <p:attrNameLst>
                                          <p:attrName>fill.type</p:attrName>
                                        </p:attrNameLst>
                                      </p:cBhvr>
                                      <p:to>
                                        <p:strVal val="solid"/>
                                      </p:to>
                                    </p:set>
                                    <p:set>
                                      <p:cBhvr>
                                        <p:cTn id="8" dur="2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29"/>
                                        </p:tgtEl>
                                      </p:cBhvr>
                                    </p:animEffect>
                                    <p:set>
                                      <p:cBhvr>
                                        <p:cTn id="37" dur="1" fill="hold">
                                          <p:stCondLst>
                                            <p:cond delay="499"/>
                                          </p:stCondLst>
                                        </p:cTn>
                                        <p:tgtEl>
                                          <p:spTgt spid="2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30"/>
                                        </p:tgtEl>
                                      </p:cBhvr>
                                    </p:animEffect>
                                    <p:set>
                                      <p:cBhvr>
                                        <p:cTn id="42" dur="1" fill="hold">
                                          <p:stCondLst>
                                            <p:cond delay="499"/>
                                          </p:stCondLst>
                                        </p:cTn>
                                        <p:tgtEl>
                                          <p:spTgt spid="3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31"/>
                                        </p:tgtEl>
                                      </p:cBhvr>
                                    </p:animEffect>
                                    <p:set>
                                      <p:cBhvr>
                                        <p:cTn id="47" dur="1" fill="hold">
                                          <p:stCondLst>
                                            <p:cond delay="499"/>
                                          </p:stCondLst>
                                        </p:cTn>
                                        <p:tgtEl>
                                          <p:spTgt spid="3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0" nodeType="clickEffect">
                                  <p:stCondLst>
                                    <p:cond delay="0"/>
                                  </p:stCondLst>
                                  <p:childTnLst>
                                    <p:animEffect transition="out" filter="fade">
                                      <p:cBhvr>
                                        <p:cTn id="51" dur="500"/>
                                        <p:tgtEl>
                                          <p:spTgt spid="32"/>
                                        </p:tgtEl>
                                      </p:cBhvr>
                                    </p:animEffect>
                                    <p:set>
                                      <p:cBhvr>
                                        <p:cTn id="52"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9" grpId="0" animBg="1"/>
      <p:bldP spid="30" grpId="0" animBg="1"/>
      <p:bldP spid="31" grpId="0" animBg="1"/>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Connectives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1180" y="3324688"/>
                <a:ext cx="11929641" cy="3129320"/>
              </a:xfrm>
            </p:spPr>
            <p:txBody>
              <a:bodyPr/>
              <a:lstStyle/>
              <a:p>
                <a:r>
                  <a:rPr lang="en-US" dirty="0"/>
                  <a:t>The proposition p </a:t>
                </a:r>
                <a14:m>
                  <m:oMath xmlns:m="http://schemas.openxmlformats.org/officeDocument/2006/math">
                    <m:r>
                      <a:rPr lang="en-US" i="1">
                        <a:latin typeface="Cambria Math" panose="02040503050406030204" pitchFamily="18" charset="0"/>
                      </a:rPr>
                      <m:t>→</m:t>
                    </m:r>
                  </m:oMath>
                </a14:m>
                <a:r>
                  <a:rPr lang="en-US" dirty="0"/>
                  <a:t> q is commonly read as “if p then q”.</a:t>
                </a:r>
              </a:p>
              <a:p>
                <a:r>
                  <a:rPr lang="en-US" altLang="en-US" dirty="0">
                    <a:solidFill>
                      <a:srgbClr val="0E47A1"/>
                    </a:solidFill>
                    <a:ea typeface="ＭＳ Ｐゴシック" panose="020B0600070205080204" pitchFamily="34" charset="-128"/>
                  </a:rPr>
                  <a:t>Example:</a:t>
                </a:r>
                <a:r>
                  <a:rPr lang="en-US" altLang="en-US" dirty="0">
                    <a:ea typeface="ＭＳ Ｐゴシック" panose="020B0600070205080204" pitchFamily="34" charset="-128"/>
                  </a:rPr>
                  <a:t>	</a:t>
                </a:r>
                <a:r>
                  <a:rPr lang="en-US" dirty="0">
                    <a:solidFill>
                      <a:srgbClr val="C00000"/>
                    </a:solidFill>
                  </a:rPr>
                  <a:t>P</a:t>
                </a:r>
                <a:r>
                  <a:rPr lang="en-US" dirty="0">
                    <a:solidFill>
                      <a:srgbClr val="C00000"/>
                    </a:solidFill>
                    <a:sym typeface="Wingdings" panose="05000000000000000000" pitchFamily="2" charset="2"/>
                  </a:rPr>
                  <a:t> I will win the lottery.		Q I will buy car for you.</a:t>
                </a:r>
                <a:r>
                  <a:rPr lang="en-US" dirty="0">
                    <a:solidFill>
                      <a:srgbClr val="C00000"/>
                    </a:solidFill>
                  </a:rPr>
                  <a:t> </a:t>
                </a:r>
              </a:p>
              <a:p>
                <a:endParaRPr lang="en-US" dirty="0">
                  <a:solidFill>
                    <a:srgbClr val="C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1180" y="3324688"/>
                <a:ext cx="11929641" cy="3129320"/>
              </a:xfrm>
              <a:blipFill rotWithShape="0">
                <a:blip r:embed="rId2"/>
                <a:stretch>
                  <a:fillRect l="-716" t="-2529"/>
                </a:stretch>
              </a:blipFill>
            </p:spPr>
            <p:txBody>
              <a:bodyPr/>
              <a:lstStyle/>
              <a:p>
                <a:r>
                  <a:rPr lang="en-US">
                    <a:noFill/>
                  </a:rPr>
                  <a:t> </a:t>
                </a:r>
              </a:p>
            </p:txBody>
          </p:sp>
        </mc:Fallback>
      </mc:AlternateContent>
      <p:cxnSp>
        <p:nvCxnSpPr>
          <p:cNvPr id="4" name="Elbow Connector 3"/>
          <p:cNvCxnSpPr/>
          <p:nvPr/>
        </p:nvCxnSpPr>
        <p:spPr>
          <a:xfrm rot="16200000" flipH="1">
            <a:off x="8067038" y="921778"/>
            <a:ext cx="640080" cy="1691640"/>
          </a:xfrm>
          <a:prstGeom prst="bentConnector3">
            <a:avLst>
              <a:gd name="adj1" fmla="val 48647"/>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sp>
        <p:nvSpPr>
          <p:cNvPr id="5" name="Rectangle 4"/>
          <p:cNvSpPr>
            <a:spLocks noChangeArrowheads="1"/>
          </p:cNvSpPr>
          <p:nvPr/>
        </p:nvSpPr>
        <p:spPr bwMode="auto">
          <a:xfrm>
            <a:off x="5021181" y="966875"/>
            <a:ext cx="2669694" cy="467742"/>
          </a:xfrm>
          <a:prstGeom prst="rect">
            <a:avLst/>
          </a:prstGeom>
          <a:noFill/>
          <a:ln w="25400">
            <a:solidFill>
              <a:srgbClr val="0E47A1"/>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Logical Connectives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Rectangle 5"/>
          <p:cNvSpPr>
            <a:spLocks noChangeArrowheads="1"/>
          </p:cNvSpPr>
          <p:nvPr/>
        </p:nvSpPr>
        <p:spPr bwMode="auto">
          <a:xfrm>
            <a:off x="2702742" y="2088591"/>
            <a:ext cx="1543986" cy="477920"/>
          </a:xfrm>
          <a:prstGeom prst="rect">
            <a:avLst/>
          </a:prstGeom>
          <a:noFill/>
          <a:ln w="25400">
            <a:solidFill>
              <a:srgbClr val="0E47A1"/>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Conjunction</a:t>
            </a:r>
          </a:p>
        </p:txBody>
      </p:sp>
      <p:cxnSp>
        <p:nvCxnSpPr>
          <p:cNvPr id="7" name="Straight Arrow Connector 6"/>
          <p:cNvCxnSpPr/>
          <p:nvPr/>
        </p:nvCxnSpPr>
        <p:spPr>
          <a:xfrm>
            <a:off x="5938275" y="1434616"/>
            <a:ext cx="0" cy="649224"/>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cxnSp>
        <p:nvCxnSpPr>
          <p:cNvPr id="8" name="Elbow Connector 7"/>
          <p:cNvCxnSpPr/>
          <p:nvPr/>
        </p:nvCxnSpPr>
        <p:spPr>
          <a:xfrm rot="5400000">
            <a:off x="4018085" y="936661"/>
            <a:ext cx="688645" cy="1660064"/>
          </a:xfrm>
          <a:prstGeom prst="bentConnector3">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700275" y="1422369"/>
            <a:ext cx="0" cy="649224"/>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a:spLocks noChangeArrowheads="1"/>
          </p:cNvSpPr>
          <p:nvPr/>
        </p:nvSpPr>
        <p:spPr bwMode="auto">
          <a:xfrm>
            <a:off x="4544140" y="2084839"/>
            <a:ext cx="1543986" cy="477920"/>
          </a:xfrm>
          <a:prstGeom prst="rect">
            <a:avLst/>
          </a:prstGeom>
          <a:noFill/>
          <a:ln w="25400">
            <a:solidFill>
              <a:srgbClr val="0E47A1"/>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Disjunction</a:t>
            </a:r>
          </a:p>
        </p:txBody>
      </p:sp>
      <p:sp>
        <p:nvSpPr>
          <p:cNvPr id="11" name="Rectangle 10"/>
          <p:cNvSpPr>
            <a:spLocks noChangeArrowheads="1"/>
          </p:cNvSpPr>
          <p:nvPr/>
        </p:nvSpPr>
        <p:spPr bwMode="auto">
          <a:xfrm>
            <a:off x="6227872" y="2069849"/>
            <a:ext cx="1543986" cy="477920"/>
          </a:xfrm>
          <a:prstGeom prst="rect">
            <a:avLst/>
          </a:prstGeom>
          <a:noFill/>
          <a:ln w="25400">
            <a:solidFill>
              <a:srgbClr val="0E47A1"/>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Negation</a:t>
            </a:r>
          </a:p>
        </p:txBody>
      </p:sp>
      <p:sp>
        <p:nvSpPr>
          <p:cNvPr id="12" name="Rectangle 11"/>
          <p:cNvSpPr>
            <a:spLocks noChangeArrowheads="1"/>
          </p:cNvSpPr>
          <p:nvPr/>
        </p:nvSpPr>
        <p:spPr bwMode="auto">
          <a:xfrm>
            <a:off x="7967262" y="2065737"/>
            <a:ext cx="2624862" cy="486144"/>
          </a:xfrm>
          <a:prstGeom prst="rect">
            <a:avLst/>
          </a:prstGeom>
          <a:noFill/>
          <a:ln w="25400">
            <a:solidFill>
              <a:srgbClr val="0E47A1"/>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Conditional Connective</a:t>
            </a:r>
          </a:p>
        </p:txBody>
      </p:sp>
      <p:cxnSp>
        <p:nvCxnSpPr>
          <p:cNvPr id="27" name="Straight Connector 26"/>
          <p:cNvCxnSpPr/>
          <p:nvPr/>
        </p:nvCxnSpPr>
        <p:spPr>
          <a:xfrm>
            <a:off x="235966" y="2945599"/>
            <a:ext cx="11704320" cy="0"/>
          </a:xfrm>
          <a:prstGeom prst="line">
            <a:avLst/>
          </a:prstGeom>
          <a:ln>
            <a:solidFill>
              <a:schemeClr val="tx1">
                <a:lumMod val="50000"/>
                <a:lumOff val="50000"/>
              </a:schemeClr>
            </a:solidFill>
            <a:prstDash val="sysDash"/>
          </a:ln>
        </p:spPr>
        <p:style>
          <a:lnRef idx="2">
            <a:schemeClr val="accent6"/>
          </a:lnRef>
          <a:fillRef idx="0">
            <a:schemeClr val="accent6"/>
          </a:fillRef>
          <a:effectRef idx="1">
            <a:schemeClr val="accent6"/>
          </a:effectRef>
          <a:fontRef idx="minor">
            <a:schemeClr val="tx1"/>
          </a:fontRef>
        </p:style>
      </p:cxnSp>
      <p:graphicFrame>
        <p:nvGraphicFramePr>
          <p:cNvPr id="28" name="Table 27"/>
          <p:cNvGraphicFramePr>
            <a:graphicFrameLocks noGrp="1"/>
          </p:cNvGraphicFramePr>
          <p:nvPr>
            <p:extLst>
              <p:ext uri="{D42A27DB-BD31-4B8C-83A1-F6EECF244321}">
                <p14:modId xmlns:p14="http://schemas.microsoft.com/office/powerpoint/2010/main" val="323692590"/>
              </p:ext>
            </p:extLst>
          </p:nvPr>
        </p:nvGraphicFramePr>
        <p:xfrm>
          <a:off x="1443816" y="4427635"/>
          <a:ext cx="5105400" cy="2123440"/>
        </p:xfrm>
        <a:graphic>
          <a:graphicData uri="http://schemas.openxmlformats.org/drawingml/2006/table">
            <a:tbl>
              <a:tblPr firstRow="1" bandRow="1">
                <a:tableStyleId>{D7AC3CCA-C797-4891-BE02-D94E43425B78}</a:tableStyleId>
              </a:tblPr>
              <a:tblGrid>
                <a:gridCol w="1505408">
                  <a:extLst>
                    <a:ext uri="{9D8B030D-6E8A-4147-A177-3AD203B41FA5}">
                      <a16:colId xmlns:a16="http://schemas.microsoft.com/office/drawing/2014/main" val="20000"/>
                    </a:ext>
                  </a:extLst>
                </a:gridCol>
                <a:gridCol w="1376069">
                  <a:extLst>
                    <a:ext uri="{9D8B030D-6E8A-4147-A177-3AD203B41FA5}">
                      <a16:colId xmlns:a16="http://schemas.microsoft.com/office/drawing/2014/main" val="20001"/>
                    </a:ext>
                  </a:extLst>
                </a:gridCol>
                <a:gridCol w="2223923">
                  <a:extLst>
                    <a:ext uri="{9D8B030D-6E8A-4147-A177-3AD203B41FA5}">
                      <a16:colId xmlns:a16="http://schemas.microsoft.com/office/drawing/2014/main" val="20002"/>
                    </a:ext>
                  </a:extLst>
                </a:gridCol>
              </a:tblGrid>
              <a:tr h="370840">
                <a:tc>
                  <a:txBody>
                    <a:bodyPr/>
                    <a:lstStyle/>
                    <a:p>
                      <a:pPr algn="ctr"/>
                      <a:r>
                        <a:rPr lang="en-US" dirty="0"/>
                        <a:t>I win the lottery</a:t>
                      </a:r>
                    </a:p>
                  </a:txBody>
                  <a:tcPr>
                    <a:noFill/>
                  </a:tcPr>
                </a:tc>
                <a:tc>
                  <a:txBody>
                    <a:bodyPr/>
                    <a:lstStyle/>
                    <a:p>
                      <a:pPr algn="ctr"/>
                      <a:r>
                        <a:rPr lang="en-US" dirty="0"/>
                        <a:t>I will buy car for you</a:t>
                      </a:r>
                    </a:p>
                  </a:txBody>
                  <a:tcPr>
                    <a:noFill/>
                  </a:tcPr>
                </a:tc>
                <a:tc>
                  <a:txBody>
                    <a:bodyPr/>
                    <a:lstStyle/>
                    <a:p>
                      <a:pPr algn="ctr"/>
                      <a:r>
                        <a:rPr lang="en-US" dirty="0"/>
                        <a:t>Promise kept/ broken</a:t>
                      </a:r>
                    </a:p>
                  </a:txBody>
                  <a:tcPr>
                    <a:noFill/>
                  </a:tcPr>
                </a:tc>
                <a:extLst>
                  <a:ext uri="{0D108BD9-81ED-4DB2-BD59-A6C34878D82A}">
                    <a16:rowId xmlns:a16="http://schemas.microsoft.com/office/drawing/2014/main" val="10000"/>
                  </a:ext>
                </a:extLst>
              </a:tr>
              <a:tr h="370840">
                <a:tc>
                  <a:txBody>
                    <a:bodyPr/>
                    <a:lstStyle/>
                    <a:p>
                      <a:pPr algn="ctr"/>
                      <a:r>
                        <a:rPr lang="en-US" dirty="0"/>
                        <a:t>Yes</a:t>
                      </a:r>
                    </a:p>
                  </a:txBody>
                  <a:tcPr>
                    <a:noFill/>
                  </a:tcPr>
                </a:tc>
                <a:tc>
                  <a:txBody>
                    <a:bodyPr/>
                    <a:lstStyle/>
                    <a:p>
                      <a:pPr algn="ctr"/>
                      <a:r>
                        <a:rPr lang="en-US" dirty="0"/>
                        <a:t>Yes</a:t>
                      </a:r>
                    </a:p>
                  </a:txBody>
                  <a:tcPr>
                    <a:noFill/>
                  </a:tcPr>
                </a:tc>
                <a:tc>
                  <a:txBody>
                    <a:bodyPr/>
                    <a:lstStyle/>
                    <a:p>
                      <a:pPr algn="ctr"/>
                      <a:r>
                        <a:rPr lang="en-US" dirty="0"/>
                        <a:t>Kept</a:t>
                      </a:r>
                    </a:p>
                  </a:txBody>
                  <a:tcPr>
                    <a:noFill/>
                  </a:tcPr>
                </a:tc>
                <a:extLst>
                  <a:ext uri="{0D108BD9-81ED-4DB2-BD59-A6C34878D82A}">
                    <a16:rowId xmlns:a16="http://schemas.microsoft.com/office/drawing/2014/main" val="10001"/>
                  </a:ext>
                </a:extLst>
              </a:tr>
              <a:tr h="370840">
                <a:tc>
                  <a:txBody>
                    <a:bodyPr/>
                    <a:lstStyle/>
                    <a:p>
                      <a:pPr algn="ctr"/>
                      <a:r>
                        <a:rPr lang="en-US" dirty="0"/>
                        <a:t>Yes</a:t>
                      </a:r>
                    </a:p>
                  </a:txBody>
                  <a:tcPr>
                    <a:noFill/>
                  </a:tcPr>
                </a:tc>
                <a:tc>
                  <a:txBody>
                    <a:bodyPr/>
                    <a:lstStyle/>
                    <a:p>
                      <a:pPr algn="ctr"/>
                      <a:r>
                        <a:rPr lang="en-US" dirty="0"/>
                        <a:t>No</a:t>
                      </a:r>
                    </a:p>
                  </a:txBody>
                  <a:tcPr>
                    <a:noFill/>
                  </a:tcPr>
                </a:tc>
                <a:tc>
                  <a:txBody>
                    <a:bodyPr/>
                    <a:lstStyle/>
                    <a:p>
                      <a:pPr algn="ctr"/>
                      <a:r>
                        <a:rPr lang="en-US" b="1" dirty="0">
                          <a:solidFill>
                            <a:srgbClr val="C00000"/>
                          </a:solidFill>
                        </a:rPr>
                        <a:t>Broken</a:t>
                      </a:r>
                    </a:p>
                  </a:txBody>
                  <a:tcPr>
                    <a:noFill/>
                  </a:tcPr>
                </a:tc>
                <a:extLst>
                  <a:ext uri="{0D108BD9-81ED-4DB2-BD59-A6C34878D82A}">
                    <a16:rowId xmlns:a16="http://schemas.microsoft.com/office/drawing/2014/main" val="10002"/>
                  </a:ext>
                </a:extLst>
              </a:tr>
              <a:tr h="370840">
                <a:tc>
                  <a:txBody>
                    <a:bodyPr/>
                    <a:lstStyle/>
                    <a:p>
                      <a:pPr algn="ctr"/>
                      <a:r>
                        <a:rPr lang="en-US" dirty="0"/>
                        <a:t>No</a:t>
                      </a:r>
                    </a:p>
                  </a:txBody>
                  <a:tcPr>
                    <a:noFill/>
                  </a:tcPr>
                </a:tc>
                <a:tc>
                  <a:txBody>
                    <a:bodyPr/>
                    <a:lstStyle/>
                    <a:p>
                      <a:pPr algn="ctr"/>
                      <a:r>
                        <a:rPr lang="en-US" dirty="0"/>
                        <a:t>Yes</a:t>
                      </a:r>
                    </a:p>
                  </a:txBody>
                  <a:tcPr>
                    <a:noFill/>
                  </a:tcPr>
                </a:tc>
                <a:tc>
                  <a:txBody>
                    <a:bodyPr/>
                    <a:lstStyle/>
                    <a:p>
                      <a:pPr algn="ctr"/>
                      <a:r>
                        <a:rPr lang="en-US" dirty="0"/>
                        <a:t>Not broken</a:t>
                      </a:r>
                    </a:p>
                  </a:txBody>
                  <a:tcPr>
                    <a:noFill/>
                  </a:tcPr>
                </a:tc>
                <a:extLst>
                  <a:ext uri="{0D108BD9-81ED-4DB2-BD59-A6C34878D82A}">
                    <a16:rowId xmlns:a16="http://schemas.microsoft.com/office/drawing/2014/main" val="10003"/>
                  </a:ext>
                </a:extLst>
              </a:tr>
              <a:tr h="370840">
                <a:tc>
                  <a:txBody>
                    <a:bodyPr/>
                    <a:lstStyle/>
                    <a:p>
                      <a:pPr algn="ctr"/>
                      <a:r>
                        <a:rPr lang="en-US" dirty="0"/>
                        <a:t>No</a:t>
                      </a:r>
                    </a:p>
                  </a:txBody>
                  <a:tcPr>
                    <a:noFill/>
                  </a:tcPr>
                </a:tc>
                <a:tc>
                  <a:txBody>
                    <a:bodyPr/>
                    <a:lstStyle/>
                    <a:p>
                      <a:pPr algn="ctr"/>
                      <a:r>
                        <a:rPr lang="en-US" dirty="0"/>
                        <a:t>No</a:t>
                      </a:r>
                    </a:p>
                  </a:txBody>
                  <a:tcPr>
                    <a:noFill/>
                  </a:tcPr>
                </a:tc>
                <a:tc>
                  <a:txBody>
                    <a:bodyPr/>
                    <a:lstStyle/>
                    <a:p>
                      <a:pPr algn="ctr"/>
                      <a:r>
                        <a:rPr lang="en-US" dirty="0"/>
                        <a:t>Not broken</a:t>
                      </a:r>
                    </a:p>
                  </a:txBody>
                  <a:tcPr>
                    <a:noFill/>
                  </a:tcPr>
                </a:tc>
                <a:extLst>
                  <a:ext uri="{0D108BD9-81ED-4DB2-BD59-A6C34878D82A}">
                    <a16:rowId xmlns:a16="http://schemas.microsoft.com/office/drawing/2014/main" val="10004"/>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3434810364"/>
              </p:ext>
            </p:extLst>
          </p:nvPr>
        </p:nvGraphicFramePr>
        <p:xfrm>
          <a:off x="7061851" y="4696081"/>
          <a:ext cx="2153984" cy="1854200"/>
        </p:xfrm>
        <a:graphic>
          <a:graphicData uri="http://schemas.openxmlformats.org/drawingml/2006/table">
            <a:tbl>
              <a:tblPr firstRow="1" bandRow="1">
                <a:tableStyleId>{D7AC3CCA-C797-4891-BE02-D94E43425B78}</a:tableStyleId>
              </a:tblPr>
              <a:tblGrid>
                <a:gridCol w="699008">
                  <a:extLst>
                    <a:ext uri="{9D8B030D-6E8A-4147-A177-3AD203B41FA5}">
                      <a16:colId xmlns:a16="http://schemas.microsoft.com/office/drawing/2014/main" val="20000"/>
                    </a:ext>
                  </a:extLst>
                </a:gridCol>
                <a:gridCol w="699008">
                  <a:extLst>
                    <a:ext uri="{9D8B030D-6E8A-4147-A177-3AD203B41FA5}">
                      <a16:colId xmlns:a16="http://schemas.microsoft.com/office/drawing/2014/main" val="20001"/>
                    </a:ext>
                  </a:extLst>
                </a:gridCol>
                <a:gridCol w="755968">
                  <a:extLst>
                    <a:ext uri="{9D8B030D-6E8A-4147-A177-3AD203B41FA5}">
                      <a16:colId xmlns:a16="http://schemas.microsoft.com/office/drawing/2014/main" val="20002"/>
                    </a:ext>
                  </a:extLst>
                </a:gridCol>
              </a:tblGrid>
              <a:tr h="370840">
                <a:tc>
                  <a:txBody>
                    <a:bodyPr/>
                    <a:lstStyle/>
                    <a:p>
                      <a:pPr algn="ctr"/>
                      <a:r>
                        <a:rPr lang="en-US" dirty="0"/>
                        <a:t>p</a:t>
                      </a:r>
                    </a:p>
                  </a:txBody>
                  <a:tcPr>
                    <a:noFill/>
                  </a:tcPr>
                </a:tc>
                <a:tc>
                  <a:txBody>
                    <a:bodyPr/>
                    <a:lstStyle/>
                    <a:p>
                      <a:pPr algn="ctr"/>
                      <a:r>
                        <a:rPr lang="en-US" dirty="0"/>
                        <a:t>q</a:t>
                      </a:r>
                    </a:p>
                  </a:txBody>
                  <a:tcPr>
                    <a:noFill/>
                  </a:tcPr>
                </a:tc>
                <a:tc>
                  <a:txBody>
                    <a:bodyPr/>
                    <a:lstStyle/>
                    <a:p>
                      <a:pPr algn="ctr"/>
                      <a:r>
                        <a:rPr lang="en-US" dirty="0"/>
                        <a:t> </a:t>
                      </a:r>
                      <a:r>
                        <a:rPr lang="en-US" dirty="0" err="1"/>
                        <a:t>p</a:t>
                      </a:r>
                      <a:r>
                        <a:rPr lang="en-US" dirty="0" err="1">
                          <a:sym typeface="Wingdings" panose="05000000000000000000" pitchFamily="2" charset="2"/>
                        </a:rPr>
                        <a:t></a:t>
                      </a:r>
                      <a:r>
                        <a:rPr lang="en-US" dirty="0" err="1"/>
                        <a:t>q</a:t>
                      </a:r>
                      <a:endParaRPr lang="en-US" dirty="0"/>
                    </a:p>
                  </a:txBody>
                  <a:tcPr>
                    <a:noFill/>
                  </a:tcPr>
                </a:tc>
                <a:extLst>
                  <a:ext uri="{0D108BD9-81ED-4DB2-BD59-A6C34878D82A}">
                    <a16:rowId xmlns:a16="http://schemas.microsoft.com/office/drawing/2014/main" val="10000"/>
                  </a:ext>
                </a:extLst>
              </a:tr>
              <a:tr h="370840">
                <a:tc>
                  <a:txBody>
                    <a:bodyPr/>
                    <a:lstStyle/>
                    <a:p>
                      <a:pPr algn="ctr"/>
                      <a:r>
                        <a:rPr lang="en-US" dirty="0"/>
                        <a:t>True </a:t>
                      </a:r>
                    </a:p>
                  </a:txBody>
                  <a:tcPr>
                    <a:noFill/>
                  </a:tcPr>
                </a:tc>
                <a:tc>
                  <a:txBody>
                    <a:bodyPr/>
                    <a:lstStyle/>
                    <a:p>
                      <a:pPr algn="ctr"/>
                      <a:r>
                        <a:rPr lang="en-US" dirty="0"/>
                        <a:t>True </a:t>
                      </a:r>
                    </a:p>
                  </a:txBody>
                  <a:tcPr>
                    <a:noFill/>
                  </a:tcPr>
                </a:tc>
                <a:tc>
                  <a:txBody>
                    <a:bodyPr/>
                    <a:lstStyle/>
                    <a:p>
                      <a:pPr algn="ctr"/>
                      <a:r>
                        <a:rPr lang="en-US" dirty="0"/>
                        <a:t>True </a:t>
                      </a:r>
                    </a:p>
                  </a:txBody>
                  <a:tcPr>
                    <a:noFill/>
                  </a:tcPr>
                </a:tc>
                <a:extLst>
                  <a:ext uri="{0D108BD9-81ED-4DB2-BD59-A6C34878D82A}">
                    <a16:rowId xmlns:a16="http://schemas.microsoft.com/office/drawing/2014/main" val="10001"/>
                  </a:ext>
                </a:extLst>
              </a:tr>
              <a:tr h="370840">
                <a:tc>
                  <a:txBody>
                    <a:bodyPr/>
                    <a:lstStyle/>
                    <a:p>
                      <a:pPr algn="ctr"/>
                      <a:r>
                        <a:rPr lang="en-US" dirty="0"/>
                        <a:t>True</a:t>
                      </a:r>
                    </a:p>
                  </a:txBody>
                  <a:tcPr>
                    <a:noFill/>
                  </a:tcPr>
                </a:tc>
                <a:tc>
                  <a:txBody>
                    <a:bodyPr/>
                    <a:lstStyle/>
                    <a:p>
                      <a:pPr algn="ctr"/>
                      <a:r>
                        <a:rPr lang="en-US" dirty="0"/>
                        <a:t>False</a:t>
                      </a:r>
                    </a:p>
                  </a:txBody>
                  <a:tcPr>
                    <a:noFill/>
                  </a:tcPr>
                </a:tc>
                <a:tc>
                  <a:txBody>
                    <a:bodyPr/>
                    <a:lstStyle/>
                    <a:p>
                      <a:pPr algn="ctr"/>
                      <a:r>
                        <a:rPr lang="en-US" dirty="0"/>
                        <a:t>False</a:t>
                      </a:r>
                    </a:p>
                  </a:txBody>
                  <a:tcPr>
                    <a:noFill/>
                  </a:tcPr>
                </a:tc>
                <a:extLst>
                  <a:ext uri="{0D108BD9-81ED-4DB2-BD59-A6C34878D82A}">
                    <a16:rowId xmlns:a16="http://schemas.microsoft.com/office/drawing/2014/main" val="10002"/>
                  </a:ext>
                </a:extLst>
              </a:tr>
              <a:tr h="370840">
                <a:tc>
                  <a:txBody>
                    <a:bodyPr/>
                    <a:lstStyle/>
                    <a:p>
                      <a:pPr algn="ctr"/>
                      <a:r>
                        <a:rPr lang="en-US" dirty="0"/>
                        <a:t>False</a:t>
                      </a:r>
                    </a:p>
                  </a:txBody>
                  <a:tcPr>
                    <a:noFill/>
                  </a:tcPr>
                </a:tc>
                <a:tc>
                  <a:txBody>
                    <a:bodyPr/>
                    <a:lstStyle/>
                    <a:p>
                      <a:pPr algn="ctr"/>
                      <a:r>
                        <a:rPr lang="en-US" dirty="0"/>
                        <a:t>True</a:t>
                      </a:r>
                    </a:p>
                  </a:txBody>
                  <a:tcPr>
                    <a:noFill/>
                  </a:tcPr>
                </a:tc>
                <a:tc>
                  <a:txBody>
                    <a:bodyPr/>
                    <a:lstStyle/>
                    <a:p>
                      <a:pPr algn="ctr"/>
                      <a:r>
                        <a:rPr lang="en-US" dirty="0"/>
                        <a:t>True</a:t>
                      </a:r>
                    </a:p>
                  </a:txBody>
                  <a:tcPr>
                    <a:noFill/>
                  </a:tcPr>
                </a:tc>
                <a:extLst>
                  <a:ext uri="{0D108BD9-81ED-4DB2-BD59-A6C34878D82A}">
                    <a16:rowId xmlns:a16="http://schemas.microsoft.com/office/drawing/2014/main" val="10003"/>
                  </a:ext>
                </a:extLst>
              </a:tr>
              <a:tr h="370840">
                <a:tc>
                  <a:txBody>
                    <a:bodyPr/>
                    <a:lstStyle/>
                    <a:p>
                      <a:pPr algn="ctr"/>
                      <a:r>
                        <a:rPr lang="en-US" dirty="0"/>
                        <a:t>False</a:t>
                      </a:r>
                    </a:p>
                  </a:txBody>
                  <a:tcPr>
                    <a:noFill/>
                  </a:tcPr>
                </a:tc>
                <a:tc>
                  <a:txBody>
                    <a:bodyPr/>
                    <a:lstStyle/>
                    <a:p>
                      <a:pPr algn="ctr"/>
                      <a:r>
                        <a:rPr lang="en-US" dirty="0"/>
                        <a:t>False</a:t>
                      </a:r>
                    </a:p>
                  </a:txBody>
                  <a:tcPr>
                    <a:noFill/>
                  </a:tcPr>
                </a:tc>
                <a:tc>
                  <a:txBody>
                    <a:bodyPr/>
                    <a:lstStyle/>
                    <a:p>
                      <a:pPr algn="ctr"/>
                      <a:r>
                        <a:rPr lang="en-US" dirty="0"/>
                        <a:t>True</a:t>
                      </a:r>
                    </a:p>
                  </a:txBody>
                  <a:tcPr>
                    <a:noFill/>
                  </a:tcPr>
                </a:tc>
                <a:extLst>
                  <a:ext uri="{0D108BD9-81ED-4DB2-BD59-A6C34878D82A}">
                    <a16:rowId xmlns:a16="http://schemas.microsoft.com/office/drawing/2014/main" val="10004"/>
                  </a:ext>
                </a:extLst>
              </a:tr>
            </a:tbl>
          </a:graphicData>
        </a:graphic>
      </p:graphicFrame>
      <p:sp>
        <p:nvSpPr>
          <p:cNvPr id="30" name="Rectangle 29"/>
          <p:cNvSpPr/>
          <p:nvPr/>
        </p:nvSpPr>
        <p:spPr>
          <a:xfrm>
            <a:off x="1953400" y="5108034"/>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082108" y="5122322"/>
            <a:ext cx="800107" cy="214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045190" y="5158832"/>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953400" y="5509671"/>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082109" y="5509671"/>
            <a:ext cx="800106" cy="248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998241" y="5525227"/>
            <a:ext cx="881068"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953400" y="5880352"/>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110685" y="5880352"/>
            <a:ext cx="77153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919800" y="5880352"/>
            <a:ext cx="1285886"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953398" y="6231191"/>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110683" y="6231191"/>
            <a:ext cx="771532"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919800" y="6231191"/>
            <a:ext cx="1285886"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7130218" y="5123590"/>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779247" y="5137878"/>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8554295" y="5123590"/>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130218" y="5525227"/>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779247" y="5525227"/>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8554295" y="5525227"/>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130218" y="5895908"/>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7807823" y="5895908"/>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8554295" y="5895908"/>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130216" y="6246747"/>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807821" y="6246747"/>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8554293" y="6246747"/>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315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2"/>
                                        </p:tgtEl>
                                        <p:attrNameLst>
                                          <p:attrName>fillcolor</p:attrName>
                                        </p:attrNameLst>
                                      </p:cBhvr>
                                      <p:to>
                                        <a:srgbClr val="0972C6"/>
                                      </p:to>
                                    </p:animClr>
                                    <p:set>
                                      <p:cBhvr>
                                        <p:cTn id="7" dur="2000" fill="hold"/>
                                        <p:tgtEl>
                                          <p:spTgt spid="12"/>
                                        </p:tgtEl>
                                        <p:attrNameLst>
                                          <p:attrName>fill.type</p:attrName>
                                        </p:attrNameLst>
                                      </p:cBhvr>
                                      <p:to>
                                        <p:strVal val="solid"/>
                                      </p:to>
                                    </p:set>
                                    <p:set>
                                      <p:cBhvr>
                                        <p:cTn id="8" dur="2000" fill="hold"/>
                                        <p:tgtEl>
                                          <p:spTgt spid="1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30"/>
                                        </p:tgtEl>
                                      </p:cBhvr>
                                    </p:animEffect>
                                    <p:set>
                                      <p:cBhvr>
                                        <p:cTn id="25" dur="1" fill="hold">
                                          <p:stCondLst>
                                            <p:cond delay="499"/>
                                          </p:stCondLst>
                                        </p:cTn>
                                        <p:tgtEl>
                                          <p:spTgt spid="30"/>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0" nodeType="clickEffect">
                                  <p:stCondLst>
                                    <p:cond delay="0"/>
                                  </p:stCondLst>
                                  <p:childTnLst>
                                    <p:animEffect transition="out" filter="fade">
                                      <p:cBhvr>
                                        <p:cTn id="29" dur="500"/>
                                        <p:tgtEl>
                                          <p:spTgt spid="31"/>
                                        </p:tgtEl>
                                      </p:cBhvr>
                                    </p:animEffect>
                                    <p:set>
                                      <p:cBhvr>
                                        <p:cTn id="30" dur="1" fill="hold">
                                          <p:stCondLst>
                                            <p:cond delay="499"/>
                                          </p:stCondLst>
                                        </p:cTn>
                                        <p:tgtEl>
                                          <p:spTgt spid="3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32"/>
                                        </p:tgtEl>
                                      </p:cBhvr>
                                    </p:animEffect>
                                    <p:set>
                                      <p:cBhvr>
                                        <p:cTn id="35" dur="1" fill="hold">
                                          <p:stCondLst>
                                            <p:cond delay="499"/>
                                          </p:stCondLst>
                                        </p:cTn>
                                        <p:tgtEl>
                                          <p:spTgt spid="3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0" nodeType="clickEffect">
                                  <p:stCondLst>
                                    <p:cond delay="0"/>
                                  </p:stCondLst>
                                  <p:childTnLst>
                                    <p:animEffect transition="out" filter="fade">
                                      <p:cBhvr>
                                        <p:cTn id="39" dur="500"/>
                                        <p:tgtEl>
                                          <p:spTgt spid="33"/>
                                        </p:tgtEl>
                                      </p:cBhvr>
                                    </p:animEffect>
                                    <p:set>
                                      <p:cBhvr>
                                        <p:cTn id="40" dur="1" fill="hold">
                                          <p:stCondLst>
                                            <p:cond delay="499"/>
                                          </p:stCondLst>
                                        </p:cTn>
                                        <p:tgtEl>
                                          <p:spTgt spid="3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0" nodeType="clickEffect">
                                  <p:stCondLst>
                                    <p:cond delay="0"/>
                                  </p:stCondLst>
                                  <p:childTnLst>
                                    <p:animEffect transition="out" filter="fade">
                                      <p:cBhvr>
                                        <p:cTn id="44" dur="500"/>
                                        <p:tgtEl>
                                          <p:spTgt spid="34"/>
                                        </p:tgtEl>
                                      </p:cBhvr>
                                    </p:animEffect>
                                    <p:set>
                                      <p:cBhvr>
                                        <p:cTn id="45" dur="1" fill="hold">
                                          <p:stCondLst>
                                            <p:cond delay="499"/>
                                          </p:stCondLst>
                                        </p:cTn>
                                        <p:tgtEl>
                                          <p:spTgt spid="34"/>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0" nodeType="clickEffect">
                                  <p:stCondLst>
                                    <p:cond delay="0"/>
                                  </p:stCondLst>
                                  <p:childTnLst>
                                    <p:animEffect transition="out" filter="fade">
                                      <p:cBhvr>
                                        <p:cTn id="49" dur="500"/>
                                        <p:tgtEl>
                                          <p:spTgt spid="35"/>
                                        </p:tgtEl>
                                      </p:cBhvr>
                                    </p:animEffect>
                                    <p:set>
                                      <p:cBhvr>
                                        <p:cTn id="50" dur="1" fill="hold">
                                          <p:stCondLst>
                                            <p:cond delay="499"/>
                                          </p:stCondLst>
                                        </p:cTn>
                                        <p:tgtEl>
                                          <p:spTgt spid="3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0" nodeType="clickEffect">
                                  <p:stCondLst>
                                    <p:cond delay="0"/>
                                  </p:stCondLst>
                                  <p:childTnLst>
                                    <p:animEffect transition="out" filter="fade">
                                      <p:cBhvr>
                                        <p:cTn id="54" dur="500"/>
                                        <p:tgtEl>
                                          <p:spTgt spid="36"/>
                                        </p:tgtEl>
                                      </p:cBhvr>
                                    </p:animEffect>
                                    <p:set>
                                      <p:cBhvr>
                                        <p:cTn id="55" dur="1" fill="hold">
                                          <p:stCondLst>
                                            <p:cond delay="499"/>
                                          </p:stCondLst>
                                        </p:cTn>
                                        <p:tgtEl>
                                          <p:spTgt spid="36"/>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0" nodeType="clickEffect">
                                  <p:stCondLst>
                                    <p:cond delay="0"/>
                                  </p:stCondLst>
                                  <p:childTnLst>
                                    <p:animEffect transition="out" filter="fade">
                                      <p:cBhvr>
                                        <p:cTn id="59" dur="500"/>
                                        <p:tgtEl>
                                          <p:spTgt spid="37"/>
                                        </p:tgtEl>
                                      </p:cBhvr>
                                    </p:animEffect>
                                    <p:set>
                                      <p:cBhvr>
                                        <p:cTn id="60" dur="1" fill="hold">
                                          <p:stCondLst>
                                            <p:cond delay="499"/>
                                          </p:stCondLst>
                                        </p:cTn>
                                        <p:tgtEl>
                                          <p:spTgt spid="3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0" nodeType="clickEffect">
                                  <p:stCondLst>
                                    <p:cond delay="0"/>
                                  </p:stCondLst>
                                  <p:childTnLst>
                                    <p:animEffect transition="out" filter="fade">
                                      <p:cBhvr>
                                        <p:cTn id="64" dur="500"/>
                                        <p:tgtEl>
                                          <p:spTgt spid="38"/>
                                        </p:tgtEl>
                                      </p:cBhvr>
                                    </p:animEffect>
                                    <p:set>
                                      <p:cBhvr>
                                        <p:cTn id="65" dur="1" fill="hold">
                                          <p:stCondLst>
                                            <p:cond delay="499"/>
                                          </p:stCondLst>
                                        </p:cTn>
                                        <p:tgtEl>
                                          <p:spTgt spid="38"/>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0" nodeType="clickEffect">
                                  <p:stCondLst>
                                    <p:cond delay="0"/>
                                  </p:stCondLst>
                                  <p:childTnLst>
                                    <p:animEffect transition="out" filter="fade">
                                      <p:cBhvr>
                                        <p:cTn id="69" dur="500"/>
                                        <p:tgtEl>
                                          <p:spTgt spid="39"/>
                                        </p:tgtEl>
                                      </p:cBhvr>
                                    </p:animEffect>
                                    <p:set>
                                      <p:cBhvr>
                                        <p:cTn id="70" dur="1" fill="hold">
                                          <p:stCondLst>
                                            <p:cond delay="499"/>
                                          </p:stCondLst>
                                        </p:cTn>
                                        <p:tgtEl>
                                          <p:spTgt spid="39"/>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0" nodeType="clickEffect">
                                  <p:stCondLst>
                                    <p:cond delay="0"/>
                                  </p:stCondLst>
                                  <p:childTnLst>
                                    <p:animEffect transition="out" filter="fade">
                                      <p:cBhvr>
                                        <p:cTn id="74" dur="500"/>
                                        <p:tgtEl>
                                          <p:spTgt spid="40"/>
                                        </p:tgtEl>
                                      </p:cBhvr>
                                    </p:animEffect>
                                    <p:set>
                                      <p:cBhvr>
                                        <p:cTn id="75" dur="1" fill="hold">
                                          <p:stCondLst>
                                            <p:cond delay="499"/>
                                          </p:stCondLst>
                                        </p:cTn>
                                        <p:tgtEl>
                                          <p:spTgt spid="40"/>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grpId="0" nodeType="clickEffect">
                                  <p:stCondLst>
                                    <p:cond delay="0"/>
                                  </p:stCondLst>
                                  <p:childTnLst>
                                    <p:animEffect transition="out" filter="fade">
                                      <p:cBhvr>
                                        <p:cTn id="79" dur="500"/>
                                        <p:tgtEl>
                                          <p:spTgt spid="41"/>
                                        </p:tgtEl>
                                      </p:cBhvr>
                                    </p:animEffect>
                                    <p:set>
                                      <p:cBhvr>
                                        <p:cTn id="80" dur="1" fill="hold">
                                          <p:stCondLst>
                                            <p:cond delay="499"/>
                                          </p:stCondLst>
                                        </p:cTn>
                                        <p:tgtEl>
                                          <p:spTgt spid="4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grpId="0" nodeType="clickEffect">
                                  <p:stCondLst>
                                    <p:cond delay="0"/>
                                  </p:stCondLst>
                                  <p:childTnLst>
                                    <p:animEffect transition="out" filter="fade">
                                      <p:cBhvr>
                                        <p:cTn id="88" dur="500"/>
                                        <p:tgtEl>
                                          <p:spTgt spid="42"/>
                                        </p:tgtEl>
                                      </p:cBhvr>
                                    </p:animEffect>
                                    <p:set>
                                      <p:cBhvr>
                                        <p:cTn id="89" dur="1" fill="hold">
                                          <p:stCondLst>
                                            <p:cond delay="499"/>
                                          </p:stCondLst>
                                        </p:cTn>
                                        <p:tgtEl>
                                          <p:spTgt spid="42"/>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0" nodeType="clickEffect">
                                  <p:stCondLst>
                                    <p:cond delay="0"/>
                                  </p:stCondLst>
                                  <p:childTnLst>
                                    <p:animEffect transition="out" filter="fade">
                                      <p:cBhvr>
                                        <p:cTn id="93" dur="500"/>
                                        <p:tgtEl>
                                          <p:spTgt spid="43"/>
                                        </p:tgtEl>
                                      </p:cBhvr>
                                    </p:animEffect>
                                    <p:set>
                                      <p:cBhvr>
                                        <p:cTn id="94" dur="1" fill="hold">
                                          <p:stCondLst>
                                            <p:cond delay="499"/>
                                          </p:stCondLst>
                                        </p:cTn>
                                        <p:tgtEl>
                                          <p:spTgt spid="43"/>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0" presetClass="exit" presetSubtype="0" fill="hold" grpId="0" nodeType="clickEffect">
                                  <p:stCondLst>
                                    <p:cond delay="0"/>
                                  </p:stCondLst>
                                  <p:childTnLst>
                                    <p:animEffect transition="out" filter="fade">
                                      <p:cBhvr>
                                        <p:cTn id="98" dur="500"/>
                                        <p:tgtEl>
                                          <p:spTgt spid="44"/>
                                        </p:tgtEl>
                                      </p:cBhvr>
                                    </p:animEffect>
                                    <p:set>
                                      <p:cBhvr>
                                        <p:cTn id="99" dur="1" fill="hold">
                                          <p:stCondLst>
                                            <p:cond delay="499"/>
                                          </p:stCondLst>
                                        </p:cTn>
                                        <p:tgtEl>
                                          <p:spTgt spid="44"/>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grpId="0" nodeType="clickEffect">
                                  <p:stCondLst>
                                    <p:cond delay="0"/>
                                  </p:stCondLst>
                                  <p:childTnLst>
                                    <p:animEffect transition="out" filter="fade">
                                      <p:cBhvr>
                                        <p:cTn id="103" dur="500"/>
                                        <p:tgtEl>
                                          <p:spTgt spid="45"/>
                                        </p:tgtEl>
                                      </p:cBhvr>
                                    </p:animEffect>
                                    <p:set>
                                      <p:cBhvr>
                                        <p:cTn id="104" dur="1" fill="hold">
                                          <p:stCondLst>
                                            <p:cond delay="499"/>
                                          </p:stCondLst>
                                        </p:cTn>
                                        <p:tgtEl>
                                          <p:spTgt spid="45"/>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0" presetClass="exit" presetSubtype="0" fill="hold" grpId="0" nodeType="clickEffect">
                                  <p:stCondLst>
                                    <p:cond delay="0"/>
                                  </p:stCondLst>
                                  <p:childTnLst>
                                    <p:animEffect transition="out" filter="fade">
                                      <p:cBhvr>
                                        <p:cTn id="108" dur="500"/>
                                        <p:tgtEl>
                                          <p:spTgt spid="46"/>
                                        </p:tgtEl>
                                      </p:cBhvr>
                                    </p:animEffect>
                                    <p:set>
                                      <p:cBhvr>
                                        <p:cTn id="109" dur="1" fill="hold">
                                          <p:stCondLst>
                                            <p:cond delay="499"/>
                                          </p:stCondLst>
                                        </p:cTn>
                                        <p:tgtEl>
                                          <p:spTgt spid="46"/>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grpId="0" nodeType="clickEffect">
                                  <p:stCondLst>
                                    <p:cond delay="0"/>
                                  </p:stCondLst>
                                  <p:childTnLst>
                                    <p:animEffect transition="out" filter="fade">
                                      <p:cBhvr>
                                        <p:cTn id="113" dur="500"/>
                                        <p:tgtEl>
                                          <p:spTgt spid="47"/>
                                        </p:tgtEl>
                                      </p:cBhvr>
                                    </p:animEffect>
                                    <p:set>
                                      <p:cBhvr>
                                        <p:cTn id="114" dur="1" fill="hold">
                                          <p:stCondLst>
                                            <p:cond delay="499"/>
                                          </p:stCondLst>
                                        </p:cTn>
                                        <p:tgtEl>
                                          <p:spTgt spid="47"/>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0" presetClass="exit" presetSubtype="0" fill="hold" grpId="0" nodeType="clickEffect">
                                  <p:stCondLst>
                                    <p:cond delay="0"/>
                                  </p:stCondLst>
                                  <p:childTnLst>
                                    <p:animEffect transition="out" filter="fade">
                                      <p:cBhvr>
                                        <p:cTn id="118" dur="500"/>
                                        <p:tgtEl>
                                          <p:spTgt spid="48"/>
                                        </p:tgtEl>
                                      </p:cBhvr>
                                    </p:animEffect>
                                    <p:set>
                                      <p:cBhvr>
                                        <p:cTn id="119" dur="1" fill="hold">
                                          <p:stCondLst>
                                            <p:cond delay="499"/>
                                          </p:stCondLst>
                                        </p:cTn>
                                        <p:tgtEl>
                                          <p:spTgt spid="48"/>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10" presetClass="exit" presetSubtype="0" fill="hold" grpId="0" nodeType="clickEffect">
                                  <p:stCondLst>
                                    <p:cond delay="0"/>
                                  </p:stCondLst>
                                  <p:childTnLst>
                                    <p:animEffect transition="out" filter="fade">
                                      <p:cBhvr>
                                        <p:cTn id="123" dur="500"/>
                                        <p:tgtEl>
                                          <p:spTgt spid="49"/>
                                        </p:tgtEl>
                                      </p:cBhvr>
                                    </p:animEffect>
                                    <p:set>
                                      <p:cBhvr>
                                        <p:cTn id="124" dur="1" fill="hold">
                                          <p:stCondLst>
                                            <p:cond delay="499"/>
                                          </p:stCondLst>
                                        </p:cTn>
                                        <p:tgtEl>
                                          <p:spTgt spid="49"/>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0" presetClass="exit" presetSubtype="0" fill="hold" grpId="0" nodeType="clickEffect">
                                  <p:stCondLst>
                                    <p:cond delay="0"/>
                                  </p:stCondLst>
                                  <p:childTnLst>
                                    <p:animEffect transition="out" filter="fade">
                                      <p:cBhvr>
                                        <p:cTn id="128" dur="500"/>
                                        <p:tgtEl>
                                          <p:spTgt spid="50"/>
                                        </p:tgtEl>
                                      </p:cBhvr>
                                    </p:animEffect>
                                    <p:set>
                                      <p:cBhvr>
                                        <p:cTn id="129" dur="1" fill="hold">
                                          <p:stCondLst>
                                            <p:cond delay="499"/>
                                          </p:stCondLst>
                                        </p:cTn>
                                        <p:tgtEl>
                                          <p:spTgt spid="50"/>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0" presetClass="exit" presetSubtype="0" fill="hold" grpId="0" nodeType="clickEffect">
                                  <p:stCondLst>
                                    <p:cond delay="0"/>
                                  </p:stCondLst>
                                  <p:childTnLst>
                                    <p:animEffect transition="out" filter="fade">
                                      <p:cBhvr>
                                        <p:cTn id="133" dur="500"/>
                                        <p:tgtEl>
                                          <p:spTgt spid="51"/>
                                        </p:tgtEl>
                                      </p:cBhvr>
                                    </p:animEffect>
                                    <p:set>
                                      <p:cBhvr>
                                        <p:cTn id="134" dur="1" fill="hold">
                                          <p:stCondLst>
                                            <p:cond delay="499"/>
                                          </p:stCondLst>
                                        </p:cTn>
                                        <p:tgtEl>
                                          <p:spTgt spid="51"/>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0" presetClass="exit" presetSubtype="0" fill="hold" grpId="0" nodeType="clickEffect">
                                  <p:stCondLst>
                                    <p:cond delay="0"/>
                                  </p:stCondLst>
                                  <p:childTnLst>
                                    <p:animEffect transition="out" filter="fade">
                                      <p:cBhvr>
                                        <p:cTn id="138" dur="500"/>
                                        <p:tgtEl>
                                          <p:spTgt spid="52"/>
                                        </p:tgtEl>
                                      </p:cBhvr>
                                    </p:animEffect>
                                    <p:set>
                                      <p:cBhvr>
                                        <p:cTn id="139" dur="1" fill="hold">
                                          <p:stCondLst>
                                            <p:cond delay="499"/>
                                          </p:stCondLst>
                                        </p:cTn>
                                        <p:tgtEl>
                                          <p:spTgt spid="52"/>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0" presetClass="exit" presetSubtype="0" fill="hold" grpId="0" nodeType="clickEffect">
                                  <p:stCondLst>
                                    <p:cond delay="0"/>
                                  </p:stCondLst>
                                  <p:childTnLst>
                                    <p:animEffect transition="out" filter="fade">
                                      <p:cBhvr>
                                        <p:cTn id="143" dur="500"/>
                                        <p:tgtEl>
                                          <p:spTgt spid="53"/>
                                        </p:tgtEl>
                                      </p:cBhvr>
                                    </p:animEffect>
                                    <p:set>
                                      <p:cBhvr>
                                        <p:cTn id="144" dur="1" fill="hold">
                                          <p:stCondLst>
                                            <p:cond delay="499"/>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Connectives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statement </a:t>
                </a:r>
                <a:r>
                  <a:rPr lang="en-US" dirty="0" err="1"/>
                  <a:t>p</a:t>
                </a:r>
                <a:r>
                  <a:rPr lang="en-US" dirty="0" err="1">
                    <a:sym typeface="Wingdings" panose="05000000000000000000" pitchFamily="2" charset="2"/>
                  </a:rPr>
                  <a:t>q</a:t>
                </a:r>
                <a:r>
                  <a:rPr lang="en-US" dirty="0">
                    <a:sym typeface="Wingdings" panose="05000000000000000000" pitchFamily="2" charset="2"/>
                  </a:rPr>
                  <a:t> can be read as following:</a:t>
                </a:r>
                <a:endParaRPr lang="en-US" dirty="0"/>
              </a:p>
              <a:p>
                <a:pPr marL="1220787" indent="-457200">
                  <a:buFont typeface="+mj-lt"/>
                  <a:buAutoNum type="arabicPeriod"/>
                  <a:tabLst>
                    <a:tab pos="1143000" algn="l"/>
                  </a:tabLst>
                </a:pPr>
                <a:r>
                  <a:rPr lang="en-US" dirty="0"/>
                  <a:t>“</a:t>
                </a:r>
                <a:r>
                  <a:rPr lang="en-US" b="1" dirty="0">
                    <a:solidFill>
                      <a:srgbClr val="C00000"/>
                    </a:solidFill>
                  </a:rPr>
                  <a:t>if</a:t>
                </a:r>
                <a:r>
                  <a:rPr lang="en-US" dirty="0"/>
                  <a:t> p then q”</a:t>
                </a:r>
              </a:p>
              <a:p>
                <a:pPr marL="1220787" indent="-457200">
                  <a:buFont typeface="+mj-lt"/>
                  <a:buAutoNum type="arabicPeriod"/>
                  <a:tabLst>
                    <a:tab pos="1143000" algn="l"/>
                  </a:tabLst>
                </a:pPr>
                <a:r>
                  <a:rPr lang="en-US" dirty="0"/>
                  <a:t>“q </a:t>
                </a:r>
                <a:r>
                  <a:rPr lang="en-US" b="1" dirty="0">
                    <a:solidFill>
                      <a:srgbClr val="C00000"/>
                    </a:solidFill>
                  </a:rPr>
                  <a:t>if</a:t>
                </a:r>
                <a:r>
                  <a:rPr lang="en-US" dirty="0"/>
                  <a:t> p”</a:t>
                </a:r>
              </a:p>
              <a:p>
                <a:pPr marL="1220787" indent="-457200">
                  <a:buFont typeface="+mj-lt"/>
                  <a:buAutoNum type="arabicPeriod"/>
                  <a:tabLst>
                    <a:tab pos="1143000" algn="l"/>
                  </a:tabLst>
                </a:pPr>
                <a:r>
                  <a:rPr lang="en-US" dirty="0">
                    <a:sym typeface="Wingdings" panose="05000000000000000000" pitchFamily="2" charset="2"/>
                  </a:rPr>
                  <a:t>“p </a:t>
                </a:r>
                <a:r>
                  <a:rPr lang="en-US" b="1" dirty="0">
                    <a:solidFill>
                      <a:srgbClr val="C00000"/>
                    </a:solidFill>
                    <a:sym typeface="Wingdings" panose="05000000000000000000" pitchFamily="2" charset="2"/>
                  </a:rPr>
                  <a:t>only if </a:t>
                </a:r>
                <a:r>
                  <a:rPr lang="en-US" dirty="0">
                    <a:sym typeface="Wingdings" panose="05000000000000000000" pitchFamily="2" charset="2"/>
                  </a:rPr>
                  <a:t>q”</a:t>
                </a:r>
                <a:endParaRPr lang="en-US" dirty="0"/>
              </a:p>
              <a:p>
                <a:r>
                  <a:rPr lang="en-US" dirty="0">
                    <a:sym typeface="Wingdings" panose="05000000000000000000" pitchFamily="2" charset="2"/>
                  </a:rPr>
                  <a:t>Consider following two statements:</a:t>
                </a:r>
              </a:p>
              <a:p>
                <a:pPr marL="1085850" indent="-457200">
                  <a:buFont typeface="+mj-lt"/>
                  <a:buAutoNum type="arabicPeriod"/>
                </a:pPr>
                <a:r>
                  <a:rPr lang="en-US" dirty="0">
                    <a:sym typeface="Wingdings" panose="05000000000000000000" pitchFamily="2" charset="2"/>
                  </a:rPr>
                  <a:t>“p if q”(</a:t>
                </a:r>
                <a:r>
                  <a:rPr lang="en-US" dirty="0" err="1">
                    <a:sym typeface="Wingdings" panose="05000000000000000000" pitchFamily="2" charset="2"/>
                  </a:rPr>
                  <a:t>qp</a:t>
                </a:r>
                <a:r>
                  <a:rPr lang="en-US" dirty="0">
                    <a:sym typeface="Wingdings" panose="05000000000000000000" pitchFamily="2" charset="2"/>
                  </a:rPr>
                  <a:t>)</a:t>
                </a:r>
              </a:p>
              <a:p>
                <a:pPr marL="1085850" indent="-457200">
                  <a:buFont typeface="+mj-lt"/>
                  <a:buAutoNum type="arabicPeriod"/>
                </a:pPr>
                <a:r>
                  <a:rPr lang="en-US" dirty="0">
                    <a:sym typeface="Wingdings" panose="05000000000000000000" pitchFamily="2" charset="2"/>
                  </a:rPr>
                  <a:t>“p only if q”(</a:t>
                </a:r>
                <a:r>
                  <a:rPr lang="en-US" dirty="0" err="1">
                    <a:sym typeface="Wingdings" panose="05000000000000000000" pitchFamily="2" charset="2"/>
                  </a:rPr>
                  <a:t>pq</a:t>
                </a:r>
                <a:r>
                  <a:rPr lang="en-US" dirty="0">
                    <a:sym typeface="Wingdings" panose="05000000000000000000" pitchFamily="2" charset="2"/>
                  </a:rPr>
                  <a:t>)</a:t>
                </a:r>
              </a:p>
              <a:p>
                <a:r>
                  <a:rPr lang="en-US" dirty="0">
                    <a:sym typeface="Wingdings" panose="05000000000000000000" pitchFamily="2" charset="2"/>
                  </a:rPr>
                  <a:t>If we make conjunction of (1) &amp; (2) then,</a:t>
                </a:r>
              </a:p>
              <a:p>
                <a:r>
                  <a:rPr lang="en-US" b="1" dirty="0">
                    <a:solidFill>
                      <a:srgbClr val="C00000"/>
                    </a:solidFill>
                    <a:sym typeface="Wingdings" panose="05000000000000000000" pitchFamily="2" charset="2"/>
                  </a:rPr>
                  <a:t>(</a:t>
                </a:r>
                <a:r>
                  <a:rPr lang="en-US" b="1" dirty="0" err="1">
                    <a:solidFill>
                      <a:srgbClr val="C00000"/>
                    </a:solidFill>
                    <a:sym typeface="Wingdings" panose="05000000000000000000" pitchFamily="2" charset="2"/>
                  </a:rPr>
                  <a:t>pq</a:t>
                </a:r>
                <a:r>
                  <a:rPr lang="en-US" b="1" dirty="0">
                    <a:solidFill>
                      <a:srgbClr val="C00000"/>
                    </a:solidFill>
                    <a:sym typeface="Wingdings" panose="05000000000000000000" pitchFamily="2" charset="2"/>
                  </a:rPr>
                  <a:t>) ^ (</a:t>
                </a:r>
                <a:r>
                  <a:rPr lang="en-US" b="1" dirty="0" err="1">
                    <a:solidFill>
                      <a:srgbClr val="C00000"/>
                    </a:solidFill>
                    <a:sym typeface="Wingdings" panose="05000000000000000000" pitchFamily="2" charset="2"/>
                  </a:rPr>
                  <a:t>qp</a:t>
                </a:r>
                <a:r>
                  <a:rPr lang="en-US" b="1" dirty="0">
                    <a:solidFill>
                      <a:srgbClr val="C00000"/>
                    </a:solidFill>
                    <a:sym typeface="Wingdings" panose="05000000000000000000" pitchFamily="2" charset="2"/>
                  </a:rPr>
                  <a:t>) = p</a:t>
                </a:r>
                <a14:m>
                  <m:oMath xmlns:m="http://schemas.openxmlformats.org/officeDocument/2006/math">
                    <m:r>
                      <a:rPr lang="en-US" b="1" i="1">
                        <a:solidFill>
                          <a:srgbClr val="C00000"/>
                        </a:solidFill>
                        <a:latin typeface="Cambria Math" panose="02040503050406030204" pitchFamily="18" charset="0"/>
                        <a:ea typeface="Cambria Math" panose="02040503050406030204" pitchFamily="18" charset="0"/>
                        <a:sym typeface="Wingdings" panose="05000000000000000000" pitchFamily="2" charset="2"/>
                      </a:rPr>
                      <m:t>↔</m:t>
                    </m:r>
                  </m:oMath>
                </a14:m>
                <a:r>
                  <a:rPr lang="en-US" b="1" dirty="0">
                    <a:solidFill>
                      <a:srgbClr val="C00000"/>
                    </a:solidFill>
                    <a:ea typeface="Cambria Math" panose="02040503050406030204" pitchFamily="18" charset="0"/>
                    <a:sym typeface="Wingdings" panose="05000000000000000000" pitchFamily="2" charset="2"/>
                  </a:rPr>
                  <a:t>q </a:t>
                </a:r>
                <a:r>
                  <a:rPr lang="en-US" dirty="0">
                    <a:ea typeface="Cambria Math" panose="02040503050406030204" pitchFamily="18" charset="0"/>
                    <a:sym typeface="Wingdings" panose="05000000000000000000" pitchFamily="2" charset="2"/>
                  </a:rPr>
                  <a:t>(</a:t>
                </a:r>
                <a:r>
                  <a:rPr lang="en-US" dirty="0" err="1">
                    <a:ea typeface="Cambria Math" panose="02040503050406030204" pitchFamily="18" charset="0"/>
                    <a:sym typeface="Wingdings" panose="05000000000000000000" pitchFamily="2" charset="2"/>
                  </a:rPr>
                  <a:t>biconditional</a:t>
                </a:r>
                <a:r>
                  <a:rPr lang="en-US" dirty="0">
                    <a:ea typeface="Cambria Math" panose="02040503050406030204" pitchFamily="18" charset="0"/>
                    <a:sym typeface="Wingdings" panose="05000000000000000000" pitchFamily="2" charset="2"/>
                  </a:rPr>
                  <a:t>) "p only if q, and p if q”</a:t>
                </a:r>
              </a:p>
              <a:p>
                <a:pPr defTabSz="349250"/>
                <a:r>
                  <a:rPr lang="en-US" dirty="0">
                    <a:ea typeface="Cambria Math" panose="02040503050406030204" pitchFamily="18" charset="0"/>
                    <a:sym typeface="Wingdings" panose="05000000000000000000" pitchFamily="2" charset="2"/>
                  </a:rPr>
                  <a:t>	Often read as </a:t>
                </a:r>
                <a:r>
                  <a:rPr lang="en-US" b="1" dirty="0">
                    <a:solidFill>
                      <a:srgbClr val="0E47A1"/>
                    </a:solidFill>
                    <a:ea typeface="Cambria Math" panose="02040503050406030204" pitchFamily="18" charset="0"/>
                    <a:sym typeface="Wingdings" panose="05000000000000000000" pitchFamily="2" charset="2"/>
                  </a:rPr>
                  <a:t>"p if and only if q"</a:t>
                </a:r>
                <a:endParaRPr lang="en-US" b="1" dirty="0">
                  <a:solidFill>
                    <a:srgbClr val="0E47A1"/>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6" t="-152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65F6FED9-E491-40EA-BBBE-0D3F1757FC92}"/>
              </a:ext>
            </a:extLst>
          </p:cNvPr>
          <p:cNvSpPr txBox="1"/>
          <p:nvPr/>
        </p:nvSpPr>
        <p:spPr>
          <a:xfrm>
            <a:off x="141171" y="5671389"/>
            <a:ext cx="7505299" cy="923330"/>
          </a:xfrm>
          <a:prstGeom prst="rect">
            <a:avLst/>
          </a:prstGeom>
          <a:noFill/>
        </p:spPr>
        <p:txBody>
          <a:bodyPr wrap="square">
            <a:spAutoFit/>
          </a:bodyPr>
          <a:lstStyle/>
          <a:p>
            <a:r>
              <a:rPr lang="en-US" b="0" i="0" dirty="0">
                <a:solidFill>
                  <a:srgbClr val="333333"/>
                </a:solidFill>
                <a:effectLst/>
                <a:latin typeface="Cambria" panose="02040503050406030204" pitchFamily="18" charset="0"/>
                <a:ea typeface="Cambria" panose="02040503050406030204" pitchFamily="18" charset="0"/>
              </a:rPr>
              <a:t>Example:</a:t>
            </a:r>
          </a:p>
          <a:p>
            <a:r>
              <a:rPr lang="en-US" b="0" i="0" dirty="0">
                <a:solidFill>
                  <a:srgbClr val="333333"/>
                </a:solidFill>
                <a:effectLst/>
                <a:latin typeface="Cambria" panose="02040503050406030204" pitchFamily="18" charset="0"/>
                <a:ea typeface="Cambria" panose="02040503050406030204" pitchFamily="18" charset="0"/>
              </a:rPr>
              <a:t>(</a:t>
            </a:r>
            <a:r>
              <a:rPr lang="en-US" b="0" i="0" dirty="0" err="1">
                <a:solidFill>
                  <a:srgbClr val="333333"/>
                </a:solidFill>
                <a:effectLst/>
                <a:latin typeface="Cambria" panose="02040503050406030204" pitchFamily="18" charset="0"/>
                <a:ea typeface="Cambria" panose="02040503050406030204" pitchFamily="18" charset="0"/>
              </a:rPr>
              <a:t>i</a:t>
            </a:r>
            <a:r>
              <a:rPr lang="en-US" b="0" i="0" dirty="0">
                <a:solidFill>
                  <a:srgbClr val="333333"/>
                </a:solidFill>
                <a:effectLst/>
                <a:latin typeface="Cambria" panose="02040503050406030204" pitchFamily="18" charset="0"/>
                <a:ea typeface="Cambria" panose="02040503050406030204" pitchFamily="18" charset="0"/>
              </a:rPr>
              <a:t>) Two lines are parallel if and only if they have the same slope.</a:t>
            </a:r>
            <a:br>
              <a:rPr lang="en-US" dirty="0">
                <a:latin typeface="Cambria" panose="02040503050406030204" pitchFamily="18" charset="0"/>
                <a:ea typeface="Cambria" panose="02040503050406030204" pitchFamily="18" charset="0"/>
              </a:rPr>
            </a:br>
            <a:r>
              <a:rPr lang="en-US" b="0" i="0" dirty="0">
                <a:solidFill>
                  <a:srgbClr val="333333"/>
                </a:solidFill>
                <a:effectLst/>
                <a:latin typeface="Cambria" panose="02040503050406030204" pitchFamily="18" charset="0"/>
                <a:ea typeface="Cambria" panose="02040503050406030204" pitchFamily="18" charset="0"/>
              </a:rPr>
              <a:t>(ii) You will pass the exam if and only if you will work hard.</a:t>
            </a:r>
            <a:endParaRPr lang="en-IN" dirty="0">
              <a:latin typeface="Cambria" panose="02040503050406030204" pitchFamily="18" charset="0"/>
              <a:ea typeface="Cambria" panose="02040503050406030204" pitchFamily="18" charset="0"/>
            </a:endParaRPr>
          </a:p>
        </p:txBody>
      </p:sp>
      <p:graphicFrame>
        <p:nvGraphicFramePr>
          <p:cNvPr id="6" name="Table 5">
            <a:extLst>
              <a:ext uri="{FF2B5EF4-FFF2-40B4-BE49-F238E27FC236}">
                <a16:creationId xmlns:a16="http://schemas.microsoft.com/office/drawing/2014/main" id="{541E55E7-E4B2-44A2-93D8-6625E9AC8200}"/>
              </a:ext>
            </a:extLst>
          </p:cNvPr>
          <p:cNvGraphicFramePr>
            <a:graphicFrameLocks noGrp="1"/>
          </p:cNvGraphicFramePr>
          <p:nvPr>
            <p:extLst>
              <p:ext uri="{D42A27DB-BD31-4B8C-83A1-F6EECF244321}">
                <p14:modId xmlns:p14="http://schemas.microsoft.com/office/powerpoint/2010/main" val="1954334942"/>
              </p:ext>
            </p:extLst>
          </p:nvPr>
        </p:nvGraphicFramePr>
        <p:xfrm>
          <a:off x="8593384" y="2609107"/>
          <a:ext cx="3159063" cy="1879600"/>
        </p:xfrm>
        <a:graphic>
          <a:graphicData uri="http://schemas.openxmlformats.org/drawingml/2006/table">
            <a:tbl>
              <a:tblPr/>
              <a:tblGrid>
                <a:gridCol w="1053021">
                  <a:extLst>
                    <a:ext uri="{9D8B030D-6E8A-4147-A177-3AD203B41FA5}">
                      <a16:colId xmlns:a16="http://schemas.microsoft.com/office/drawing/2014/main" val="2846456123"/>
                    </a:ext>
                  </a:extLst>
                </a:gridCol>
                <a:gridCol w="1053021">
                  <a:extLst>
                    <a:ext uri="{9D8B030D-6E8A-4147-A177-3AD203B41FA5}">
                      <a16:colId xmlns:a16="http://schemas.microsoft.com/office/drawing/2014/main" val="2779961896"/>
                    </a:ext>
                  </a:extLst>
                </a:gridCol>
                <a:gridCol w="1053021">
                  <a:extLst>
                    <a:ext uri="{9D8B030D-6E8A-4147-A177-3AD203B41FA5}">
                      <a16:colId xmlns:a16="http://schemas.microsoft.com/office/drawing/2014/main" val="165332947"/>
                    </a:ext>
                  </a:extLst>
                </a:gridCol>
              </a:tblGrid>
              <a:tr h="294401">
                <a:tc>
                  <a:txBody>
                    <a:bodyPr/>
                    <a:lstStyle/>
                    <a:p>
                      <a:pPr algn="just" fontAlgn="t"/>
                      <a:r>
                        <a:rPr lang="en-IN" b="1" dirty="0">
                          <a:solidFill>
                            <a:srgbClr val="333333"/>
                          </a:solidFill>
                          <a:effectLst/>
                          <a:latin typeface="Cambria" panose="02040503050406030204" pitchFamily="18" charset="0"/>
                          <a:ea typeface="Cambria" panose="02040503050406030204" pitchFamily="18" charset="0"/>
                        </a:rPr>
                        <a:t>p</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b="1" dirty="0">
                          <a:solidFill>
                            <a:srgbClr val="333333"/>
                          </a:solidFill>
                          <a:effectLst/>
                          <a:latin typeface="Cambria" panose="02040503050406030204" pitchFamily="18" charset="0"/>
                          <a:ea typeface="Cambria" panose="02040503050406030204" pitchFamily="18" charset="0"/>
                        </a:rPr>
                        <a:t>q</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b="1" dirty="0">
                          <a:solidFill>
                            <a:srgbClr val="333333"/>
                          </a:solidFill>
                          <a:effectLst/>
                          <a:latin typeface="Cambria" panose="02040503050406030204" pitchFamily="18" charset="0"/>
                          <a:ea typeface="Cambria" panose="02040503050406030204" pitchFamily="18" charset="0"/>
                        </a:rPr>
                        <a:t>p ↔ q</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60500356"/>
                  </a:ext>
                </a:extLst>
              </a:tr>
              <a:tr h="294401">
                <a:tc>
                  <a:txBody>
                    <a:bodyPr/>
                    <a:lstStyle/>
                    <a:p>
                      <a:pPr algn="just" fontAlgn="t"/>
                      <a:r>
                        <a:rPr lang="en-IN">
                          <a:solidFill>
                            <a:srgbClr val="333333"/>
                          </a:solidFill>
                          <a:effectLst/>
                          <a:latin typeface="Cambria" panose="02040503050406030204" pitchFamily="18" charset="0"/>
                          <a:ea typeface="Cambria" panose="02040503050406030204" pitchFamily="18" charset="0"/>
                        </a:rPr>
                        <a:t>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Cambria" panose="02040503050406030204" pitchFamily="18" charset="0"/>
                          <a:ea typeface="Cambria" panose="02040503050406030204" pitchFamily="18" charset="0"/>
                        </a:rPr>
                        <a:t>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Cambria" panose="02040503050406030204" pitchFamily="18" charset="0"/>
                          <a:ea typeface="Cambria" panose="02040503050406030204" pitchFamily="18" charset="0"/>
                        </a:rPr>
                        <a:t>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34674149"/>
                  </a:ext>
                </a:extLst>
              </a:tr>
              <a:tr h="294401">
                <a:tc>
                  <a:txBody>
                    <a:bodyPr/>
                    <a:lstStyle/>
                    <a:p>
                      <a:pPr algn="just" fontAlgn="t"/>
                      <a:r>
                        <a:rPr lang="en-IN">
                          <a:solidFill>
                            <a:srgbClr val="333333"/>
                          </a:solidFill>
                          <a:effectLst/>
                          <a:latin typeface="Cambria" panose="02040503050406030204" pitchFamily="18" charset="0"/>
                          <a:ea typeface="Cambria" panose="02040503050406030204" pitchFamily="18" charset="0"/>
                        </a:rPr>
                        <a:t>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Cambria" panose="02040503050406030204" pitchFamily="18" charset="0"/>
                          <a:ea typeface="Cambria" panose="02040503050406030204" pitchFamily="18" charset="0"/>
                        </a:rPr>
                        <a:t>F</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Cambria" panose="02040503050406030204" pitchFamily="18" charset="0"/>
                          <a:ea typeface="Cambria" panose="02040503050406030204" pitchFamily="18" charset="0"/>
                        </a:rPr>
                        <a:t>F</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2738229"/>
                  </a:ext>
                </a:extLst>
              </a:tr>
              <a:tr h="294401">
                <a:tc>
                  <a:txBody>
                    <a:bodyPr/>
                    <a:lstStyle/>
                    <a:p>
                      <a:pPr algn="just" fontAlgn="t"/>
                      <a:r>
                        <a:rPr lang="en-IN">
                          <a:solidFill>
                            <a:srgbClr val="333333"/>
                          </a:solidFill>
                          <a:effectLst/>
                          <a:latin typeface="Cambria" panose="02040503050406030204" pitchFamily="18" charset="0"/>
                          <a:ea typeface="Cambria" panose="02040503050406030204" pitchFamily="18" charset="0"/>
                        </a:rPr>
                        <a:t>F</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Cambria" panose="02040503050406030204" pitchFamily="18" charset="0"/>
                          <a:ea typeface="Cambria" panose="02040503050406030204" pitchFamily="18" charset="0"/>
                        </a:rPr>
                        <a:t>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Cambria" panose="02040503050406030204" pitchFamily="18" charset="0"/>
                          <a:ea typeface="Cambria" panose="02040503050406030204" pitchFamily="18" charset="0"/>
                        </a:rPr>
                        <a:t>F</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43262947"/>
                  </a:ext>
                </a:extLst>
              </a:tr>
              <a:tr h="294401">
                <a:tc>
                  <a:txBody>
                    <a:bodyPr/>
                    <a:lstStyle/>
                    <a:p>
                      <a:pPr algn="just" fontAlgn="t"/>
                      <a:r>
                        <a:rPr lang="en-IN">
                          <a:solidFill>
                            <a:srgbClr val="333333"/>
                          </a:solidFill>
                          <a:effectLst/>
                          <a:latin typeface="Cambria" panose="02040503050406030204" pitchFamily="18" charset="0"/>
                          <a:ea typeface="Cambria" panose="02040503050406030204" pitchFamily="18" charset="0"/>
                        </a:rPr>
                        <a:t>F</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Cambria" panose="02040503050406030204" pitchFamily="18" charset="0"/>
                          <a:ea typeface="Cambria" panose="02040503050406030204" pitchFamily="18" charset="0"/>
                        </a:rPr>
                        <a:t>F</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Cambria" panose="02040503050406030204" pitchFamily="18" charset="0"/>
                          <a:ea typeface="Cambria" panose="02040503050406030204" pitchFamily="18" charset="0"/>
                        </a:rPr>
                        <a:t>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83513441"/>
                  </a:ext>
                </a:extLst>
              </a:tr>
            </a:tbl>
          </a:graphicData>
        </a:graphic>
      </p:graphicFrame>
    </p:spTree>
    <p:extLst>
      <p:ext uri="{BB962C8B-B14F-4D97-AF65-F5344CB8AC3E}">
        <p14:creationId xmlns:p14="http://schemas.microsoft.com/office/powerpoint/2010/main" val="206547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507492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79767" y="195312"/>
            <a:ext cx="7668994" cy="6601807"/>
          </a:xfrm>
          <a:prstGeom prst="rect">
            <a:avLst/>
          </a:prstGeom>
          <a:noFill/>
        </p:spPr>
        <p:txBody>
          <a:bodyPr wrap="square" rtlCol="0">
            <a:spAutoFit/>
          </a:bodyPr>
          <a:lstStyle/>
          <a:p>
            <a:r>
              <a:rPr lang="en-US" sz="3600" b="1" dirty="0"/>
              <a:t>Topics to be covered </a:t>
            </a:r>
          </a:p>
          <a:p>
            <a:pPr marL="742950" lvl="1" indent="-285750">
              <a:lnSpc>
                <a:spcPct val="150000"/>
              </a:lnSpc>
              <a:buFont typeface="Arial" panose="020B0604020202020204" pitchFamily="34" charset="0"/>
              <a:buChar char="•"/>
            </a:pPr>
            <a:r>
              <a:rPr lang="en-US" sz="2400" dirty="0"/>
              <a:t>Set</a:t>
            </a:r>
          </a:p>
          <a:p>
            <a:pPr marL="742950" lvl="1" indent="-285750">
              <a:lnSpc>
                <a:spcPct val="150000"/>
              </a:lnSpc>
              <a:buFont typeface="Arial" panose="020B0604020202020204" pitchFamily="34" charset="0"/>
              <a:buChar char="•"/>
            </a:pPr>
            <a:r>
              <a:rPr lang="en-US" sz="2400" dirty="0"/>
              <a:t>Logic</a:t>
            </a:r>
          </a:p>
          <a:p>
            <a:pPr marL="742950" lvl="1" indent="-285750">
              <a:lnSpc>
                <a:spcPct val="150000"/>
              </a:lnSpc>
              <a:buFont typeface="Arial" panose="020B0604020202020204" pitchFamily="34" charset="0"/>
              <a:buChar char="•"/>
            </a:pPr>
            <a:r>
              <a:rPr lang="en-US" sz="2400" dirty="0"/>
              <a:t>Function</a:t>
            </a:r>
          </a:p>
          <a:p>
            <a:pPr marL="742950" lvl="1" indent="-285750">
              <a:lnSpc>
                <a:spcPct val="150000"/>
              </a:lnSpc>
              <a:buFont typeface="Arial" panose="020B0604020202020204" pitchFamily="34" charset="0"/>
              <a:buChar char="•"/>
            </a:pPr>
            <a:r>
              <a:rPr lang="en-US" sz="2400" dirty="0"/>
              <a:t>Relation</a:t>
            </a:r>
          </a:p>
          <a:p>
            <a:pPr marL="742950" lvl="1" indent="-285750">
              <a:lnSpc>
                <a:spcPct val="150000"/>
              </a:lnSpc>
              <a:buFont typeface="Arial" panose="020B0604020202020204" pitchFamily="34" charset="0"/>
              <a:buChar char="•"/>
            </a:pPr>
            <a:r>
              <a:rPr lang="en-US" sz="2400" dirty="0"/>
              <a:t>Proof</a:t>
            </a:r>
          </a:p>
          <a:p>
            <a:pPr marL="742950" lvl="1" indent="-285750">
              <a:lnSpc>
                <a:spcPct val="150000"/>
              </a:lnSpc>
              <a:buFont typeface="Arial" panose="020B0604020202020204" pitchFamily="34" charset="0"/>
              <a:buChar char="•"/>
            </a:pPr>
            <a:r>
              <a:rPr lang="en-US" sz="2400" dirty="0"/>
              <a:t>Languages</a:t>
            </a:r>
          </a:p>
          <a:p>
            <a:pPr lvl="1">
              <a:lnSpc>
                <a:spcPct val="150000"/>
              </a:lnSpc>
            </a:pPr>
            <a:endParaRPr lang="en-US" sz="2400" dirty="0"/>
          </a:p>
          <a:p>
            <a:pPr>
              <a:buFont typeface="Arial" panose="020B0604020202020204" pitchFamily="34" charset="0"/>
              <a:buChar char="•"/>
            </a:pPr>
            <a:endParaRPr lang="en-US" dirty="0"/>
          </a:p>
          <a:p>
            <a:pPr marL="742950" lvl="1" indent="-285750">
              <a:lnSpc>
                <a:spcPct val="150000"/>
              </a:lnSpc>
              <a:buFont typeface="Arial" panose="020B0604020202020204" pitchFamily="34" charset="0"/>
              <a:buChar char="•"/>
            </a:pPr>
            <a:endParaRPr lang="en-US" sz="2400" dirty="0">
              <a:solidFill>
                <a:schemeClr val="bg1">
                  <a:lumMod val="50000"/>
                </a:schemeClr>
              </a:solidFill>
            </a:endParaRPr>
          </a:p>
          <a:p>
            <a:pPr marL="742950" lvl="1" indent="-285750">
              <a:lnSpc>
                <a:spcPct val="150000"/>
              </a:lnSpc>
              <a:buFont typeface="Arial" panose="020B0604020202020204" pitchFamily="34" charset="0"/>
              <a:buChar char="•"/>
            </a:pPr>
            <a:endParaRPr lang="en-US" dirty="0"/>
          </a:p>
          <a:p>
            <a:pPr marL="742950" lvl="1" indent="-285750">
              <a:buFont typeface="Arial" panose="020B0604020202020204" pitchFamily="34" charset="0"/>
              <a:buChar char="•"/>
            </a:pPr>
            <a:endParaRPr lang="en-US" dirty="0">
              <a:solidFill>
                <a:schemeClr val="bg1">
                  <a:lumMod val="50000"/>
                </a:schemeClr>
              </a:solidFill>
            </a:endParaRPr>
          </a:p>
          <a:p>
            <a:endParaRPr lang="en-US" dirty="0">
              <a:solidFill>
                <a:schemeClr val="bg1">
                  <a:lumMod val="50000"/>
                </a:schemeClr>
              </a:solidFill>
            </a:endParaRPr>
          </a:p>
          <a:p>
            <a:endParaRPr lang="en-US" dirty="0">
              <a:solidFill>
                <a:schemeClr val="bg1">
                  <a:lumMod val="50000"/>
                </a:schemeClr>
              </a:solidFill>
            </a:endParaRPr>
          </a:p>
        </p:txBody>
      </p:sp>
    </p:spTree>
    <p:extLst>
      <p:ext uri="{BB962C8B-B14F-4D97-AF65-F5344CB8AC3E}">
        <p14:creationId xmlns:p14="http://schemas.microsoft.com/office/powerpoint/2010/main" val="350639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1" presetClass="entr" presetSubtype="0" fill="hold" nodeType="afterEffect">
                                  <p:stCondLst>
                                    <p:cond delay="50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500"/>
                                  </p:stCondLst>
                                  <p:childTnLst>
                                    <p:set>
                                      <p:cBhvr>
                                        <p:cTn id="29" dur="1" fill="hold">
                                          <p:stCondLst>
                                            <p:cond delay="0"/>
                                          </p:stCondLst>
                                        </p:cTn>
                                        <p:tgtEl>
                                          <p:spTgt spid="9">
                                            <p:txEl>
                                              <p:pRg st="2" end="2"/>
                                            </p:txEl>
                                          </p:spTgt>
                                        </p:tgtEl>
                                        <p:attrNameLst>
                                          <p:attrName>style.visibility</p:attrName>
                                        </p:attrNameLst>
                                      </p:cBhvr>
                                      <p:to>
                                        <p:strVal val="visible"/>
                                      </p:to>
                                    </p:set>
                                  </p:childTnLst>
                                </p:cTn>
                              </p:par>
                            </p:childTnLst>
                          </p:cTn>
                        </p:par>
                        <p:par>
                          <p:cTn id="30" fill="hold">
                            <p:stCondLst>
                              <p:cond delay="2500"/>
                            </p:stCondLst>
                            <p:childTnLst>
                              <p:par>
                                <p:cTn id="31" presetID="1" presetClass="entr" presetSubtype="0" fill="hold" nodeType="afterEffect">
                                  <p:stCondLst>
                                    <p:cond delay="500"/>
                                  </p:stCondLst>
                                  <p:childTnLst>
                                    <p:set>
                                      <p:cBhvr>
                                        <p:cTn id="32" dur="1" fill="hold">
                                          <p:stCondLst>
                                            <p:cond delay="0"/>
                                          </p:stCondLst>
                                        </p:cTn>
                                        <p:tgtEl>
                                          <p:spTgt spid="9">
                                            <p:txEl>
                                              <p:pRg st="3" end="3"/>
                                            </p:txEl>
                                          </p:spTgt>
                                        </p:tgtEl>
                                        <p:attrNameLst>
                                          <p:attrName>style.visibility</p:attrName>
                                        </p:attrNameLst>
                                      </p:cBhvr>
                                      <p:to>
                                        <p:strVal val="visible"/>
                                      </p:to>
                                    </p:set>
                                  </p:childTnLst>
                                </p:cTn>
                              </p:par>
                            </p:childTnLst>
                          </p:cTn>
                        </p:par>
                        <p:par>
                          <p:cTn id="33" fill="hold">
                            <p:stCondLst>
                              <p:cond delay="3000"/>
                            </p:stCondLst>
                            <p:childTnLst>
                              <p:par>
                                <p:cTn id="34" presetID="1" presetClass="entr" presetSubtype="0" fill="hold" nodeType="afterEffect">
                                  <p:stCondLst>
                                    <p:cond delay="500"/>
                                  </p:stCondLst>
                                  <p:childTnLst>
                                    <p:set>
                                      <p:cBhvr>
                                        <p:cTn id="35" dur="1" fill="hold">
                                          <p:stCondLst>
                                            <p:cond delay="0"/>
                                          </p:stCondLst>
                                        </p:cTn>
                                        <p:tgtEl>
                                          <p:spTgt spid="9">
                                            <p:txEl>
                                              <p:pRg st="4" end="4"/>
                                            </p:txEl>
                                          </p:spTgt>
                                        </p:tgtEl>
                                        <p:attrNameLst>
                                          <p:attrName>style.visibility</p:attrName>
                                        </p:attrNameLst>
                                      </p:cBhvr>
                                      <p:to>
                                        <p:strVal val="visible"/>
                                      </p:to>
                                    </p:set>
                                  </p:childTnLst>
                                </p:cTn>
                              </p:par>
                            </p:childTnLst>
                          </p:cTn>
                        </p:par>
                        <p:par>
                          <p:cTn id="36" fill="hold">
                            <p:stCondLst>
                              <p:cond delay="3500"/>
                            </p:stCondLst>
                            <p:childTnLst>
                              <p:par>
                                <p:cTn id="37" presetID="1" presetClass="entr" presetSubtype="0" fill="hold" nodeType="afterEffect">
                                  <p:stCondLst>
                                    <p:cond delay="500"/>
                                  </p:stCondLst>
                                  <p:childTnLst>
                                    <p:set>
                                      <p:cBhvr>
                                        <p:cTn id="38" dur="1" fill="hold">
                                          <p:stCondLst>
                                            <p:cond delay="0"/>
                                          </p:stCondLst>
                                        </p:cTn>
                                        <p:tgtEl>
                                          <p:spTgt spid="9">
                                            <p:txEl>
                                              <p:pRg st="5" end="5"/>
                                            </p:txEl>
                                          </p:spTgt>
                                        </p:tgtEl>
                                        <p:attrNameLst>
                                          <p:attrName>style.visibility</p:attrName>
                                        </p:attrNameLst>
                                      </p:cBhvr>
                                      <p:to>
                                        <p:strVal val="visible"/>
                                      </p:to>
                                    </p:set>
                                  </p:childTnLst>
                                </p:cTn>
                              </p:par>
                            </p:childTnLst>
                          </p:cTn>
                        </p:par>
                        <p:par>
                          <p:cTn id="39" fill="hold">
                            <p:stCondLst>
                              <p:cond delay="4000"/>
                            </p:stCondLst>
                            <p:childTnLst>
                              <p:par>
                                <p:cTn id="40" presetID="1" presetClass="entr" presetSubtype="0" fill="hold" nodeType="afterEffect">
                                  <p:stCondLst>
                                    <p:cond delay="500"/>
                                  </p:stCondLst>
                                  <p:childTnLst>
                                    <p:set>
                                      <p:cBhvr>
                                        <p:cTn id="41"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Tautology and Contradiction</a:t>
            </a:r>
          </a:p>
        </p:txBody>
      </p:sp>
      <p:sp>
        <p:nvSpPr>
          <p:cNvPr id="3" name="Content Placeholder 2"/>
          <p:cNvSpPr>
            <a:spLocks noGrp="1"/>
          </p:cNvSpPr>
          <p:nvPr>
            <p:ph idx="1"/>
          </p:nvPr>
        </p:nvSpPr>
        <p:spPr/>
        <p:txBody>
          <a:bodyPr/>
          <a:lstStyle/>
          <a:p>
            <a:r>
              <a:rPr lang="en-US" dirty="0"/>
              <a:t>A proposition P is a tautology </a:t>
            </a:r>
            <a:r>
              <a:rPr lang="en-US" dirty="0">
                <a:solidFill>
                  <a:srgbClr val="C00000"/>
                </a:solidFill>
              </a:rPr>
              <a:t>if it is true under all circumstances</a:t>
            </a:r>
            <a:r>
              <a:rPr lang="en-US" dirty="0"/>
              <a:t>. It means it contains the only T in the final column of its truth table.</a:t>
            </a:r>
          </a:p>
          <a:p>
            <a:r>
              <a:rPr lang="en-US" dirty="0">
                <a:solidFill>
                  <a:srgbClr val="0E47A1"/>
                </a:solidFill>
              </a:rPr>
              <a:t>Example:</a:t>
            </a:r>
          </a:p>
          <a:p>
            <a:endParaRPr lang="en-US" dirty="0"/>
          </a:p>
          <a:p>
            <a:endParaRPr lang="en-US" dirty="0"/>
          </a:p>
          <a:p>
            <a:endParaRPr lang="en-US" dirty="0"/>
          </a:p>
          <a:p>
            <a:endParaRPr lang="en-US" dirty="0"/>
          </a:p>
          <a:p>
            <a:r>
              <a:rPr lang="en-US" dirty="0" err="1"/>
              <a:t>Eg</a:t>
            </a:r>
            <a:r>
              <a:rPr lang="en-US" dirty="0"/>
              <a:t>: </a:t>
            </a:r>
          </a:p>
          <a:p>
            <a:pPr lvl="1"/>
            <a:r>
              <a:rPr lang="en-US" dirty="0"/>
              <a:t>a number is even or not even</a:t>
            </a:r>
          </a:p>
          <a:p>
            <a:pPr lvl="1"/>
            <a:r>
              <a:rPr lang="en-US" dirty="0"/>
              <a:t>He is healthy or not healthy</a:t>
            </a:r>
          </a:p>
          <a:p>
            <a:r>
              <a:rPr lang="en-US" dirty="0"/>
              <a:t>A contradiction is opposite.</a:t>
            </a:r>
          </a:p>
          <a:p>
            <a:r>
              <a:rPr lang="en-US" dirty="0"/>
              <a:t>If p is tautology, </a:t>
            </a:r>
            <a:r>
              <a:rPr lang="en-US" altLang="en-US" dirty="0">
                <a:ea typeface="ＭＳ Ｐゴシック" panose="020B0600070205080204" pitchFamily="34" charset="-128"/>
                <a:sym typeface="Symbol" panose="05050102010706020507" pitchFamily="18" charset="2"/>
              </a:rPr>
              <a:t>P is contradiction.</a:t>
            </a:r>
          </a:p>
          <a:p>
            <a:pPr lvl="1"/>
            <a:r>
              <a:rPr lang="en-US" dirty="0">
                <a:ea typeface="ＭＳ Ｐゴシック" panose="020B0600070205080204" pitchFamily="34" charset="-128"/>
                <a:sym typeface="Symbol" panose="05050102010706020507" pitchFamily="18" charset="2"/>
              </a:rPr>
              <a:t>I love you and I do not love you</a:t>
            </a:r>
          </a:p>
          <a:p>
            <a:pPr lvl="1"/>
            <a:r>
              <a:rPr lang="en-US" dirty="0">
                <a:ea typeface="ＭＳ Ｐゴシック" panose="020B0600070205080204" pitchFamily="34" charset="-128"/>
                <a:sym typeface="Symbol" panose="05050102010706020507" pitchFamily="18" charset="2"/>
              </a:rPr>
              <a:t>A is married to B but B is not married to A</a:t>
            </a: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86694508"/>
              </p:ext>
            </p:extLst>
          </p:nvPr>
        </p:nvGraphicFramePr>
        <p:xfrm>
          <a:off x="992747" y="1973688"/>
          <a:ext cx="1910398" cy="1854200"/>
        </p:xfrm>
        <a:graphic>
          <a:graphicData uri="http://schemas.openxmlformats.org/drawingml/2006/table">
            <a:tbl>
              <a:tblPr firstRow="1" bandRow="1">
                <a:tableStyleId>{D7AC3CCA-C797-4891-BE02-D94E43425B78}</a:tableStyleId>
              </a:tblPr>
              <a:tblGrid>
                <a:gridCol w="533400">
                  <a:extLst>
                    <a:ext uri="{9D8B030D-6E8A-4147-A177-3AD203B41FA5}">
                      <a16:colId xmlns:a16="http://schemas.microsoft.com/office/drawing/2014/main" val="20000"/>
                    </a:ext>
                  </a:extLst>
                </a:gridCol>
                <a:gridCol w="521018">
                  <a:extLst>
                    <a:ext uri="{9D8B030D-6E8A-4147-A177-3AD203B41FA5}">
                      <a16:colId xmlns:a16="http://schemas.microsoft.com/office/drawing/2014/main" val="20001"/>
                    </a:ext>
                  </a:extLst>
                </a:gridCol>
                <a:gridCol w="855980">
                  <a:extLst>
                    <a:ext uri="{9D8B030D-6E8A-4147-A177-3AD203B41FA5}">
                      <a16:colId xmlns:a16="http://schemas.microsoft.com/office/drawing/2014/main" val="20002"/>
                    </a:ext>
                  </a:extLst>
                </a:gridCol>
              </a:tblGrid>
              <a:tr h="370840">
                <a:tc>
                  <a:txBody>
                    <a:bodyPr/>
                    <a:lstStyle/>
                    <a:p>
                      <a:r>
                        <a:rPr lang="en-US" dirty="0"/>
                        <a:t>P </a:t>
                      </a: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dirty="0">
                          <a:ea typeface="ＭＳ Ｐゴシック" panose="020B0600070205080204" pitchFamily="34" charset="-128"/>
                          <a:sym typeface="Symbol" panose="05050102010706020507" pitchFamily="18" charset="2"/>
                        </a:rPr>
                        <a:t>P</a:t>
                      </a:r>
                      <a:endParaRPr lang="en-US" dirty="0"/>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 v </a:t>
                      </a:r>
                      <a:r>
                        <a:rPr lang="en-US" altLang="en-US" dirty="0">
                          <a:ea typeface="ＭＳ Ｐゴシック" panose="020B0600070205080204" pitchFamily="34" charset="-128"/>
                          <a:sym typeface="Symbol" panose="05050102010706020507" pitchFamily="18" charset="2"/>
                        </a:rPr>
                        <a:t>P</a:t>
                      </a:r>
                      <a:endParaRPr lang="en-US" dirty="0"/>
                    </a:p>
                  </a:txBody>
                  <a:tcPr>
                    <a:noFill/>
                  </a:tcPr>
                </a:tc>
                <a:extLst>
                  <a:ext uri="{0D108BD9-81ED-4DB2-BD59-A6C34878D82A}">
                    <a16:rowId xmlns:a16="http://schemas.microsoft.com/office/drawing/2014/main" val="10000"/>
                  </a:ext>
                </a:extLst>
              </a:tr>
              <a:tr h="370840">
                <a:tc>
                  <a:txBody>
                    <a:bodyPr/>
                    <a:lstStyle/>
                    <a:p>
                      <a:r>
                        <a:rPr lang="en-US" dirty="0"/>
                        <a:t>T</a:t>
                      </a:r>
                    </a:p>
                  </a:txBody>
                  <a:tcPr>
                    <a:noFill/>
                  </a:tcPr>
                </a:tc>
                <a:tc>
                  <a:txBody>
                    <a:bodyPr/>
                    <a:lstStyle/>
                    <a:p>
                      <a:pPr algn="ctr"/>
                      <a:r>
                        <a:rPr lang="en-US" dirty="0"/>
                        <a:t>F</a:t>
                      </a:r>
                    </a:p>
                  </a:txBody>
                  <a:tcPr>
                    <a:noFill/>
                  </a:tcPr>
                </a:tc>
                <a:tc>
                  <a:txBody>
                    <a:bodyPr/>
                    <a:lstStyle/>
                    <a:p>
                      <a:pPr algn="ctr"/>
                      <a:r>
                        <a:rPr lang="en-US" dirty="0"/>
                        <a:t>T</a:t>
                      </a:r>
                    </a:p>
                  </a:txBody>
                  <a:tcPr>
                    <a:noFill/>
                  </a:tcPr>
                </a:tc>
                <a:extLst>
                  <a:ext uri="{0D108BD9-81ED-4DB2-BD59-A6C34878D82A}">
                    <a16:rowId xmlns:a16="http://schemas.microsoft.com/office/drawing/2014/main" val="10001"/>
                  </a:ext>
                </a:extLst>
              </a:tr>
              <a:tr h="370840">
                <a:tc>
                  <a:txBody>
                    <a:bodyPr/>
                    <a:lstStyle/>
                    <a:p>
                      <a:r>
                        <a:rPr lang="en-US" dirty="0"/>
                        <a:t>T</a:t>
                      </a:r>
                    </a:p>
                  </a:txBody>
                  <a:tcPr>
                    <a:noFill/>
                  </a:tcPr>
                </a:tc>
                <a:tc>
                  <a:txBody>
                    <a:bodyPr/>
                    <a:lstStyle/>
                    <a:p>
                      <a:pPr algn="ctr"/>
                      <a:r>
                        <a:rPr lang="en-US" dirty="0"/>
                        <a:t>F</a:t>
                      </a:r>
                    </a:p>
                  </a:txBody>
                  <a:tcPr>
                    <a:noFill/>
                  </a:tcPr>
                </a:tc>
                <a:tc>
                  <a:txBody>
                    <a:bodyPr/>
                    <a:lstStyle/>
                    <a:p>
                      <a:pPr algn="ctr"/>
                      <a:r>
                        <a:rPr lang="en-US" dirty="0"/>
                        <a:t>T</a:t>
                      </a:r>
                    </a:p>
                  </a:txBody>
                  <a:tcPr>
                    <a:noFill/>
                  </a:tcPr>
                </a:tc>
                <a:extLst>
                  <a:ext uri="{0D108BD9-81ED-4DB2-BD59-A6C34878D82A}">
                    <a16:rowId xmlns:a16="http://schemas.microsoft.com/office/drawing/2014/main" val="10002"/>
                  </a:ext>
                </a:extLst>
              </a:tr>
              <a:tr h="370840">
                <a:tc>
                  <a:txBody>
                    <a:bodyPr/>
                    <a:lstStyle/>
                    <a:p>
                      <a:r>
                        <a:rPr lang="en-US" dirty="0"/>
                        <a:t>F</a:t>
                      </a:r>
                    </a:p>
                  </a:txBody>
                  <a:tcPr>
                    <a:noFill/>
                  </a:tcPr>
                </a:tc>
                <a:tc>
                  <a:txBody>
                    <a:bodyPr/>
                    <a:lstStyle/>
                    <a:p>
                      <a:pPr algn="ctr"/>
                      <a:r>
                        <a:rPr lang="en-US" dirty="0"/>
                        <a:t>T</a:t>
                      </a:r>
                    </a:p>
                  </a:txBody>
                  <a:tcPr>
                    <a:noFill/>
                  </a:tcPr>
                </a:tc>
                <a:tc>
                  <a:txBody>
                    <a:bodyPr/>
                    <a:lstStyle/>
                    <a:p>
                      <a:pPr algn="ctr"/>
                      <a:r>
                        <a:rPr lang="en-US" dirty="0"/>
                        <a:t>T</a:t>
                      </a:r>
                    </a:p>
                  </a:txBody>
                  <a:tcPr>
                    <a:noFill/>
                  </a:tcPr>
                </a:tc>
                <a:extLst>
                  <a:ext uri="{0D108BD9-81ED-4DB2-BD59-A6C34878D82A}">
                    <a16:rowId xmlns:a16="http://schemas.microsoft.com/office/drawing/2014/main" val="10003"/>
                  </a:ext>
                </a:extLst>
              </a:tr>
              <a:tr h="370840">
                <a:tc>
                  <a:txBody>
                    <a:bodyPr/>
                    <a:lstStyle/>
                    <a:p>
                      <a:r>
                        <a:rPr lang="en-US" dirty="0"/>
                        <a:t>F</a:t>
                      </a:r>
                    </a:p>
                  </a:txBody>
                  <a:tcPr>
                    <a:noFill/>
                  </a:tcPr>
                </a:tc>
                <a:tc>
                  <a:txBody>
                    <a:bodyPr/>
                    <a:lstStyle/>
                    <a:p>
                      <a:pPr algn="ctr"/>
                      <a:r>
                        <a:rPr lang="en-US" dirty="0"/>
                        <a:t>T</a:t>
                      </a:r>
                    </a:p>
                  </a:txBody>
                  <a:tcPr>
                    <a:noFill/>
                  </a:tcPr>
                </a:tc>
                <a:tc>
                  <a:txBody>
                    <a:bodyPr/>
                    <a:lstStyle/>
                    <a:p>
                      <a:pPr algn="ctr"/>
                      <a:r>
                        <a:rPr lang="en-US" dirty="0"/>
                        <a:t>T</a:t>
                      </a:r>
                    </a:p>
                  </a:txBody>
                  <a:tcPr>
                    <a:noFill/>
                  </a:tcPr>
                </a:tc>
                <a:extLst>
                  <a:ext uri="{0D108BD9-81ED-4DB2-BD59-A6C34878D82A}">
                    <a16:rowId xmlns:a16="http://schemas.microsoft.com/office/drawing/2014/main" val="10004"/>
                  </a:ext>
                </a:extLst>
              </a:tr>
            </a:tbl>
          </a:graphicData>
        </a:graphic>
      </p:graphicFrame>
      <p:sp>
        <p:nvSpPr>
          <p:cNvPr id="5" name="Oval 4"/>
          <p:cNvSpPr/>
          <p:nvPr/>
        </p:nvSpPr>
        <p:spPr>
          <a:xfrm>
            <a:off x="2240523" y="2388024"/>
            <a:ext cx="457200" cy="1371600"/>
          </a:xfrm>
          <a:prstGeom prst="ellipse">
            <a:avLst/>
          </a:prstGeom>
          <a:noFill/>
          <a:ln w="19050">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126223" y="2016552"/>
            <a:ext cx="685800" cy="3048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7" name="Rectangle 6"/>
          <p:cNvSpPr/>
          <p:nvPr/>
        </p:nvSpPr>
        <p:spPr>
          <a:xfrm>
            <a:off x="2727569" y="2168952"/>
            <a:ext cx="1447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Tautology</a:t>
            </a:r>
          </a:p>
          <a:p>
            <a:pPr algn="ctr"/>
            <a:endParaRPr lang="en-US" b="1" dirty="0">
              <a:solidFill>
                <a:srgbClr val="C00000"/>
              </a:solidFill>
            </a:endParaRPr>
          </a:p>
        </p:txBody>
      </p:sp>
      <p:sp>
        <p:nvSpPr>
          <p:cNvPr id="8" name="Rectangle 7"/>
          <p:cNvSpPr/>
          <p:nvPr/>
        </p:nvSpPr>
        <p:spPr>
          <a:xfrm>
            <a:off x="1061382" y="2430889"/>
            <a:ext cx="370169" cy="237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23936" y="2782040"/>
            <a:ext cx="370169" cy="237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23936" y="3158080"/>
            <a:ext cx="370169" cy="237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23936" y="3507052"/>
            <a:ext cx="370169" cy="237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641771" y="2425498"/>
            <a:ext cx="370169" cy="237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70978" y="2774264"/>
            <a:ext cx="370169" cy="237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618615" y="3182328"/>
            <a:ext cx="370169" cy="237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31471" y="3524703"/>
            <a:ext cx="370169" cy="237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324595" y="2407693"/>
            <a:ext cx="370169" cy="237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253802" y="2756459"/>
            <a:ext cx="370169" cy="237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301439" y="3164523"/>
            <a:ext cx="370169" cy="237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314295" y="3506898"/>
            <a:ext cx="370169" cy="237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381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0" nodeType="clickEffect">
                                  <p:stCondLst>
                                    <p:cond delay="0"/>
                                  </p:stCondLst>
                                  <p:childTnLst>
                                    <p:animEffect transition="out" filter="fad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0" nodeType="clickEffect">
                                  <p:stCondLst>
                                    <p:cond delay="0"/>
                                  </p:stCondLst>
                                  <p:childTnLst>
                                    <p:animEffect transition="out" filter="fade">
                                      <p:cBhvr>
                                        <p:cTn id="40" dur="500"/>
                                        <p:tgtEl>
                                          <p:spTgt spid="10"/>
                                        </p:tgtEl>
                                      </p:cBhvr>
                                    </p:animEffect>
                                    <p:set>
                                      <p:cBhvr>
                                        <p:cTn id="41" dur="1" fill="hold">
                                          <p:stCondLst>
                                            <p:cond delay="499"/>
                                          </p:stCondLst>
                                        </p:cTn>
                                        <p:tgtEl>
                                          <p:spTgt spid="1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0" nodeType="clickEffect">
                                  <p:stCondLst>
                                    <p:cond delay="0"/>
                                  </p:stCondLst>
                                  <p:childTnLst>
                                    <p:animEffect transition="out" filter="fade">
                                      <p:cBhvr>
                                        <p:cTn id="45" dur="500"/>
                                        <p:tgtEl>
                                          <p:spTgt spid="11"/>
                                        </p:tgtEl>
                                      </p:cBhvr>
                                    </p:animEffect>
                                    <p:set>
                                      <p:cBhvr>
                                        <p:cTn id="46" dur="1" fill="hold">
                                          <p:stCondLst>
                                            <p:cond delay="499"/>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0" nodeType="clickEffect">
                                  <p:stCondLst>
                                    <p:cond delay="0"/>
                                  </p:stCondLst>
                                  <p:childTnLst>
                                    <p:animEffect transition="out" filter="fade">
                                      <p:cBhvr>
                                        <p:cTn id="50" dur="500"/>
                                        <p:tgtEl>
                                          <p:spTgt spid="12"/>
                                        </p:tgtEl>
                                      </p:cBhvr>
                                    </p:animEffect>
                                    <p:set>
                                      <p:cBhvr>
                                        <p:cTn id="51" dur="1" fill="hold">
                                          <p:stCondLst>
                                            <p:cond delay="499"/>
                                          </p:stCondLst>
                                        </p:cTn>
                                        <p:tgtEl>
                                          <p:spTgt spid="12"/>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0" nodeType="clickEffect">
                                  <p:stCondLst>
                                    <p:cond delay="0"/>
                                  </p:stCondLst>
                                  <p:childTnLst>
                                    <p:animEffect transition="out" filter="fade">
                                      <p:cBhvr>
                                        <p:cTn id="55" dur="500"/>
                                        <p:tgtEl>
                                          <p:spTgt spid="13"/>
                                        </p:tgtEl>
                                      </p:cBhvr>
                                    </p:animEffect>
                                    <p:set>
                                      <p:cBhvr>
                                        <p:cTn id="56" dur="1" fill="hold">
                                          <p:stCondLst>
                                            <p:cond delay="499"/>
                                          </p:stCondLst>
                                        </p:cTn>
                                        <p:tgtEl>
                                          <p:spTgt spid="13"/>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0" nodeType="clickEffect">
                                  <p:stCondLst>
                                    <p:cond delay="0"/>
                                  </p:stCondLst>
                                  <p:childTnLst>
                                    <p:animEffect transition="out" filter="fade">
                                      <p:cBhvr>
                                        <p:cTn id="60" dur="500"/>
                                        <p:tgtEl>
                                          <p:spTgt spid="14"/>
                                        </p:tgtEl>
                                      </p:cBhvr>
                                    </p:animEffect>
                                    <p:set>
                                      <p:cBhvr>
                                        <p:cTn id="61" dur="1" fill="hold">
                                          <p:stCondLst>
                                            <p:cond delay="499"/>
                                          </p:stCondLst>
                                        </p:cTn>
                                        <p:tgtEl>
                                          <p:spTgt spid="14"/>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0" nodeType="clickEffect">
                                  <p:stCondLst>
                                    <p:cond delay="0"/>
                                  </p:stCondLst>
                                  <p:childTnLst>
                                    <p:animEffect transition="out" filter="fade">
                                      <p:cBhvr>
                                        <p:cTn id="65" dur="500"/>
                                        <p:tgtEl>
                                          <p:spTgt spid="15"/>
                                        </p:tgtEl>
                                      </p:cBhvr>
                                    </p:animEffect>
                                    <p:set>
                                      <p:cBhvr>
                                        <p:cTn id="66" dur="1" fill="hold">
                                          <p:stCondLst>
                                            <p:cond delay="499"/>
                                          </p:stCondLst>
                                        </p:cTn>
                                        <p:tgtEl>
                                          <p:spTgt spid="1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0" nodeType="clickEffect">
                                  <p:stCondLst>
                                    <p:cond delay="0"/>
                                  </p:stCondLst>
                                  <p:childTnLst>
                                    <p:animEffect transition="out" filter="fade">
                                      <p:cBhvr>
                                        <p:cTn id="70" dur="500"/>
                                        <p:tgtEl>
                                          <p:spTgt spid="16"/>
                                        </p:tgtEl>
                                      </p:cBhvr>
                                    </p:animEffect>
                                    <p:set>
                                      <p:cBhvr>
                                        <p:cTn id="71" dur="1" fill="hold">
                                          <p:stCondLst>
                                            <p:cond delay="499"/>
                                          </p:stCondLst>
                                        </p:cTn>
                                        <p:tgtEl>
                                          <p:spTgt spid="16"/>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grpId="0" nodeType="clickEffect">
                                  <p:stCondLst>
                                    <p:cond delay="0"/>
                                  </p:stCondLst>
                                  <p:childTnLst>
                                    <p:animEffect transition="out" filter="fade">
                                      <p:cBhvr>
                                        <p:cTn id="75" dur="500"/>
                                        <p:tgtEl>
                                          <p:spTgt spid="17"/>
                                        </p:tgtEl>
                                      </p:cBhvr>
                                    </p:animEffect>
                                    <p:set>
                                      <p:cBhvr>
                                        <p:cTn id="76" dur="1" fill="hold">
                                          <p:stCondLst>
                                            <p:cond delay="499"/>
                                          </p:stCondLst>
                                        </p:cTn>
                                        <p:tgtEl>
                                          <p:spTgt spid="17"/>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0" nodeType="clickEffect">
                                  <p:stCondLst>
                                    <p:cond delay="0"/>
                                  </p:stCondLst>
                                  <p:childTnLst>
                                    <p:animEffect transition="out" filter="fade">
                                      <p:cBhvr>
                                        <p:cTn id="80" dur="500"/>
                                        <p:tgtEl>
                                          <p:spTgt spid="18"/>
                                        </p:tgtEl>
                                      </p:cBhvr>
                                    </p:animEffect>
                                    <p:set>
                                      <p:cBhvr>
                                        <p:cTn id="81" dur="1" fill="hold">
                                          <p:stCondLst>
                                            <p:cond delay="499"/>
                                          </p:stCondLst>
                                        </p:cTn>
                                        <p:tgtEl>
                                          <p:spTgt spid="18"/>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0" nodeType="clickEffect">
                                  <p:stCondLst>
                                    <p:cond delay="0"/>
                                  </p:stCondLst>
                                  <p:childTnLst>
                                    <p:animEffect transition="out" filter="fade">
                                      <p:cBhvr>
                                        <p:cTn id="85" dur="500"/>
                                        <p:tgtEl>
                                          <p:spTgt spid="19"/>
                                        </p:tgtEl>
                                      </p:cBhvr>
                                    </p:animEffect>
                                    <p:set>
                                      <p:cBhvr>
                                        <p:cTn id="86" dur="1" fill="hold">
                                          <p:stCondLst>
                                            <p:cond delay="499"/>
                                          </p:stCondLst>
                                        </p:cTn>
                                        <p:tgtEl>
                                          <p:spTgt spid="19"/>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tgtEl>
                                        <p:attrNameLst>
                                          <p:attrName>style.visibility</p:attrName>
                                        </p:attrNameLst>
                                      </p:cBhvr>
                                      <p:to>
                                        <p:strVal val="visible"/>
                                      </p:to>
                                    </p:set>
                                    <p:anim calcmode="lin" valueType="num">
                                      <p:cBhvr additive="base">
                                        <p:cTn id="91" dur="500" fill="hold"/>
                                        <p:tgtEl>
                                          <p:spTgt spid="5"/>
                                        </p:tgtEl>
                                        <p:attrNameLst>
                                          <p:attrName>ppt_x</p:attrName>
                                        </p:attrNameLst>
                                      </p:cBhvr>
                                      <p:tavLst>
                                        <p:tav tm="0">
                                          <p:val>
                                            <p:strVal val="#ppt_x"/>
                                          </p:val>
                                        </p:tav>
                                        <p:tav tm="100000">
                                          <p:val>
                                            <p:strVal val="#ppt_x"/>
                                          </p:val>
                                        </p:tav>
                                      </p:tavLst>
                                    </p:anim>
                                    <p:anim calcmode="lin" valueType="num">
                                      <p:cBhvr additive="base">
                                        <p:cTn id="9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Quantifiers</a:t>
            </a:r>
          </a:p>
        </p:txBody>
      </p:sp>
      <p:sp>
        <p:nvSpPr>
          <p:cNvPr id="3" name="Content Placeholder 2"/>
          <p:cNvSpPr>
            <a:spLocks noGrp="1"/>
          </p:cNvSpPr>
          <p:nvPr>
            <p:ph idx="1"/>
          </p:nvPr>
        </p:nvSpPr>
        <p:spPr>
          <a:xfrm>
            <a:off x="131180" y="3479867"/>
            <a:ext cx="11929641" cy="2974141"/>
          </a:xfrm>
        </p:spPr>
        <p:txBody>
          <a:bodyPr/>
          <a:lstStyle/>
          <a:p>
            <a:r>
              <a:rPr lang="en-US" altLang="en-US" dirty="0"/>
              <a:t>Represented by an upside-down A: </a:t>
            </a:r>
            <a:r>
              <a:rPr lang="en-US" altLang="en-US" b="1" dirty="0">
                <a:solidFill>
                  <a:srgbClr val="0E47A1"/>
                </a:solidFill>
                <a:sym typeface="Symbol" panose="05050102010706020507" pitchFamily="18" charset="2"/>
              </a:rPr>
              <a:t></a:t>
            </a:r>
            <a:r>
              <a:rPr lang="en-US" altLang="en-US" dirty="0">
                <a:solidFill>
                  <a:srgbClr val="0E47A1"/>
                </a:solidFill>
                <a:sym typeface="Symbol" panose="05050102010706020507" pitchFamily="18" charset="2"/>
              </a:rPr>
              <a:t> (“for all”).</a:t>
            </a:r>
          </a:p>
          <a:p>
            <a:r>
              <a:rPr lang="en-US" altLang="en-US" dirty="0">
                <a:solidFill>
                  <a:srgbClr val="0E47A1"/>
                </a:solidFill>
                <a:ea typeface="ＭＳ Ｐゴシック" panose="020B0600070205080204" pitchFamily="34" charset="-128"/>
              </a:rPr>
              <a:t>Example:</a:t>
            </a:r>
            <a:r>
              <a:rPr lang="en-US" altLang="en-US" dirty="0">
                <a:ea typeface="ＭＳ Ｐゴシック" panose="020B0600070205080204" pitchFamily="34" charset="-128"/>
              </a:rPr>
              <a:t>				</a:t>
            </a:r>
            <a:endParaRPr lang="en-US" altLang="en-US" dirty="0"/>
          </a:p>
          <a:p>
            <a:pPr lvl="1">
              <a:lnSpc>
                <a:spcPct val="100000"/>
              </a:lnSpc>
            </a:pPr>
            <a:r>
              <a:rPr lang="en-US" altLang="en-US" sz="2400" dirty="0">
                <a:sym typeface="Symbol" panose="05050102010706020507" pitchFamily="18" charset="2"/>
              </a:rPr>
              <a:t>Let </a:t>
            </a:r>
            <a:r>
              <a:rPr lang="en-US" altLang="en-US" sz="2400" dirty="0">
                <a:solidFill>
                  <a:srgbClr val="C00000"/>
                </a:solidFill>
                <a:sym typeface="Symbol" panose="05050102010706020507" pitchFamily="18" charset="2"/>
              </a:rPr>
              <a:t>P(x) = x+1 &gt; x, x P(x)</a:t>
            </a:r>
          </a:p>
          <a:p>
            <a:pPr lvl="1">
              <a:lnSpc>
                <a:spcPct val="100000"/>
              </a:lnSpc>
            </a:pPr>
            <a:r>
              <a:rPr lang="en-US" altLang="en-US" sz="2400" dirty="0">
                <a:sym typeface="Symbol" panose="05050102010706020507" pitchFamily="18" charset="2"/>
              </a:rPr>
              <a:t>English translation: “for all values of x, P(x) is true”</a:t>
            </a:r>
          </a:p>
          <a:p>
            <a:pPr lvl="1">
              <a:lnSpc>
                <a:spcPct val="100000"/>
              </a:lnSpc>
            </a:pPr>
            <a:r>
              <a:rPr lang="en-US" altLang="en-US" sz="2400" dirty="0">
                <a:sym typeface="Symbol" panose="05050102010706020507" pitchFamily="18" charset="2"/>
              </a:rPr>
              <a:t>English translation: “for all values of x, x+1&gt;x is true”</a:t>
            </a:r>
            <a:endParaRPr lang="en-US" altLang="en-US" sz="2400" dirty="0"/>
          </a:p>
          <a:p>
            <a:endParaRPr lang="en-US" dirty="0"/>
          </a:p>
        </p:txBody>
      </p:sp>
      <p:cxnSp>
        <p:nvCxnSpPr>
          <p:cNvPr id="4" name="Elbow Connector 3"/>
          <p:cNvCxnSpPr/>
          <p:nvPr/>
        </p:nvCxnSpPr>
        <p:spPr>
          <a:xfrm rot="16200000" flipH="1">
            <a:off x="6507436" y="950277"/>
            <a:ext cx="640080" cy="1691640"/>
          </a:xfrm>
          <a:prstGeom prst="bentConnector3">
            <a:avLst>
              <a:gd name="adj1" fmla="val 48647"/>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sp>
        <p:nvSpPr>
          <p:cNvPr id="5" name="Rectangle 4"/>
          <p:cNvSpPr>
            <a:spLocks noChangeArrowheads="1"/>
          </p:cNvSpPr>
          <p:nvPr/>
        </p:nvSpPr>
        <p:spPr bwMode="auto">
          <a:xfrm>
            <a:off x="4618535" y="995462"/>
            <a:ext cx="2669694" cy="467742"/>
          </a:xfrm>
          <a:prstGeom prst="rect">
            <a:avLst/>
          </a:prstGeom>
          <a:noFill/>
          <a:ln w="25400">
            <a:solidFill>
              <a:srgbClr val="0E47A1"/>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Logical Quantifier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Rectangle 5"/>
          <p:cNvSpPr>
            <a:spLocks noChangeArrowheads="1"/>
          </p:cNvSpPr>
          <p:nvPr/>
        </p:nvSpPr>
        <p:spPr bwMode="auto">
          <a:xfrm>
            <a:off x="3549598" y="2128438"/>
            <a:ext cx="1543986" cy="686196"/>
          </a:xfrm>
          <a:prstGeom prst="rect">
            <a:avLst/>
          </a:prstGeom>
          <a:noFill/>
          <a:ln w="25400">
            <a:solidFill>
              <a:srgbClr val="0E47A1"/>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sz="2000" dirty="0"/>
              <a:t>Universal Quantifier</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Elbow Connector 6"/>
          <p:cNvCxnSpPr/>
          <p:nvPr/>
        </p:nvCxnSpPr>
        <p:spPr>
          <a:xfrm rot="5400000">
            <a:off x="4807301" y="962505"/>
            <a:ext cx="688645" cy="1660064"/>
          </a:xfrm>
          <a:prstGeom prst="bentConnector3">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a:spLocks noChangeArrowheads="1"/>
          </p:cNvSpPr>
          <p:nvPr/>
        </p:nvSpPr>
        <p:spPr bwMode="auto">
          <a:xfrm>
            <a:off x="6901303" y="2128438"/>
            <a:ext cx="1543986" cy="722237"/>
          </a:xfrm>
          <a:prstGeom prst="rect">
            <a:avLst/>
          </a:prstGeom>
          <a:noFill/>
          <a:ln w="25400">
            <a:solidFill>
              <a:srgbClr val="0E47A1"/>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sz="2000" dirty="0"/>
              <a:t>Existential Quantifier</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9" name="Straight Connector 8"/>
          <p:cNvCxnSpPr/>
          <p:nvPr/>
        </p:nvCxnSpPr>
        <p:spPr>
          <a:xfrm>
            <a:off x="131180" y="3192379"/>
            <a:ext cx="11704320" cy="0"/>
          </a:xfrm>
          <a:prstGeom prst="line">
            <a:avLst/>
          </a:prstGeom>
          <a:ln>
            <a:solidFill>
              <a:schemeClr val="tx1">
                <a:lumMod val="50000"/>
                <a:lumOff val="50000"/>
              </a:schemeClr>
            </a:solidFill>
            <a:prstDash val="sysDash"/>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48069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50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500"/>
                            </p:stCondLst>
                            <p:childTnLst>
                              <p:par>
                                <p:cTn id="13" presetID="22" presetClass="entr" presetSubtype="1" fill="hold" grpId="0"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2500"/>
                            </p:stCondLst>
                            <p:childTnLst>
                              <p:par>
                                <p:cTn id="17" presetID="22" presetClass="entr" presetSubtype="1" fill="hold" nodeType="afterEffect">
                                  <p:stCondLst>
                                    <p:cond delay="50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childTnLst>
                          </p:cTn>
                        </p:par>
                        <p:par>
                          <p:cTn id="20" fill="hold">
                            <p:stCondLst>
                              <p:cond delay="3500"/>
                            </p:stCondLst>
                            <p:childTnLst>
                              <p:par>
                                <p:cTn id="21" presetID="22" presetClass="entr" presetSubtype="1" fill="hold" grpId="0" nodeType="afterEffect">
                                  <p:stCondLst>
                                    <p:cond delay="50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mph" presetSubtype="2" fill="hold" nodeType="clickEffect">
                                  <p:stCondLst>
                                    <p:cond delay="0"/>
                                  </p:stCondLst>
                                  <p:childTnLst>
                                    <p:animClr clrSpc="rgb" dir="cw">
                                      <p:cBhvr>
                                        <p:cTn id="27" dur="2000" fill="hold"/>
                                        <p:tgtEl>
                                          <p:spTgt spid="6"/>
                                        </p:tgtEl>
                                        <p:attrNameLst>
                                          <p:attrName>fillcolor</p:attrName>
                                        </p:attrNameLst>
                                      </p:cBhvr>
                                      <p:to>
                                        <a:srgbClr val="0972C6"/>
                                      </p:to>
                                    </p:animClr>
                                    <p:set>
                                      <p:cBhvr>
                                        <p:cTn id="28" dur="2000" fill="hold"/>
                                        <p:tgtEl>
                                          <p:spTgt spid="6"/>
                                        </p:tgtEl>
                                        <p:attrNameLst>
                                          <p:attrName>fill.type</p:attrName>
                                        </p:attrNameLst>
                                      </p:cBhvr>
                                      <p:to>
                                        <p:strVal val="solid"/>
                                      </p:to>
                                    </p:set>
                                    <p:set>
                                      <p:cBhvr>
                                        <p:cTn id="29" dur="2000" fill="hold"/>
                                        <p:tgtEl>
                                          <p:spTgt spid="6"/>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Quantifiers</a:t>
            </a:r>
          </a:p>
        </p:txBody>
      </p:sp>
      <p:sp>
        <p:nvSpPr>
          <p:cNvPr id="3" name="Content Placeholder 2"/>
          <p:cNvSpPr>
            <a:spLocks noGrp="1"/>
          </p:cNvSpPr>
          <p:nvPr>
            <p:ph idx="1"/>
          </p:nvPr>
        </p:nvSpPr>
        <p:spPr>
          <a:xfrm>
            <a:off x="131180" y="3479867"/>
            <a:ext cx="11929641" cy="2974141"/>
          </a:xfrm>
        </p:spPr>
        <p:txBody>
          <a:bodyPr/>
          <a:lstStyle/>
          <a:p>
            <a:r>
              <a:rPr lang="en-US" altLang="en-US" dirty="0"/>
              <a:t>Represented by </a:t>
            </a:r>
            <a:r>
              <a:rPr lang="en-US" altLang="en-US" dirty="0">
                <a:sym typeface="Symbol" panose="05050102010706020507" pitchFamily="18" charset="2"/>
              </a:rPr>
              <a:t> </a:t>
            </a:r>
            <a:r>
              <a:rPr lang="en-US" altLang="en-US" dirty="0"/>
              <a:t>: </a:t>
            </a:r>
            <a:r>
              <a:rPr lang="en-US" altLang="en-US" b="1" dirty="0">
                <a:solidFill>
                  <a:srgbClr val="0E47A1"/>
                </a:solidFill>
                <a:sym typeface="Symbol" panose="05050102010706020507" pitchFamily="18" charset="2"/>
              </a:rPr>
              <a:t></a:t>
            </a:r>
            <a:r>
              <a:rPr lang="en-US" altLang="en-US" dirty="0">
                <a:solidFill>
                  <a:srgbClr val="0E47A1"/>
                </a:solidFill>
                <a:sym typeface="Symbol" panose="05050102010706020507" pitchFamily="18" charset="2"/>
              </a:rPr>
              <a:t> (“there exists”).</a:t>
            </a:r>
          </a:p>
          <a:p>
            <a:r>
              <a:rPr lang="en-US" altLang="en-US" dirty="0">
                <a:solidFill>
                  <a:srgbClr val="0E47A1"/>
                </a:solidFill>
                <a:ea typeface="ＭＳ Ｐゴシック" panose="020B0600070205080204" pitchFamily="34" charset="-128"/>
              </a:rPr>
              <a:t>Example:</a:t>
            </a:r>
            <a:r>
              <a:rPr lang="en-US" altLang="en-US" dirty="0">
                <a:ea typeface="ＭＳ Ｐゴシック" panose="020B0600070205080204" pitchFamily="34" charset="-128"/>
              </a:rPr>
              <a:t>				</a:t>
            </a:r>
            <a:endParaRPr lang="en-US" altLang="en-US" dirty="0"/>
          </a:p>
          <a:p>
            <a:pPr lvl="1"/>
            <a:r>
              <a:rPr lang="en-US" altLang="en-US" sz="2400" dirty="0">
                <a:sym typeface="Symbol" panose="05050102010706020507" pitchFamily="18" charset="2"/>
              </a:rPr>
              <a:t>Let </a:t>
            </a:r>
            <a:r>
              <a:rPr lang="en-US" altLang="en-US" sz="2400" dirty="0">
                <a:solidFill>
                  <a:srgbClr val="C00000"/>
                </a:solidFill>
                <a:sym typeface="Symbol" panose="05050102010706020507" pitchFamily="18" charset="2"/>
              </a:rPr>
              <a:t>P(x) = x+1 &gt; x</a:t>
            </a:r>
          </a:p>
          <a:p>
            <a:pPr lvl="1"/>
            <a:r>
              <a:rPr lang="en-US" altLang="en-US" sz="2400" dirty="0">
                <a:sym typeface="Symbol" panose="05050102010706020507" pitchFamily="18" charset="2"/>
              </a:rPr>
              <a:t>There is a numerical value for which x+1&gt;x</a:t>
            </a:r>
          </a:p>
          <a:p>
            <a:pPr lvl="1"/>
            <a:r>
              <a:rPr lang="en-US" altLang="en-US" sz="2400" dirty="0">
                <a:sym typeface="Symbol" panose="05050102010706020507" pitchFamily="18" charset="2"/>
              </a:rPr>
              <a:t>Thus, x P(x) is true</a:t>
            </a:r>
            <a:endParaRPr lang="en-US" altLang="en-US" sz="2400" dirty="0"/>
          </a:p>
          <a:p>
            <a:endParaRPr lang="en-US" dirty="0"/>
          </a:p>
        </p:txBody>
      </p:sp>
      <p:cxnSp>
        <p:nvCxnSpPr>
          <p:cNvPr id="4" name="Elbow Connector 3"/>
          <p:cNvCxnSpPr/>
          <p:nvPr/>
        </p:nvCxnSpPr>
        <p:spPr>
          <a:xfrm rot="16200000" flipH="1">
            <a:off x="6507436" y="950277"/>
            <a:ext cx="640080" cy="1691640"/>
          </a:xfrm>
          <a:prstGeom prst="bentConnector3">
            <a:avLst>
              <a:gd name="adj1" fmla="val 48647"/>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sp>
        <p:nvSpPr>
          <p:cNvPr id="5" name="Rectangle 4"/>
          <p:cNvSpPr>
            <a:spLocks noChangeArrowheads="1"/>
          </p:cNvSpPr>
          <p:nvPr/>
        </p:nvSpPr>
        <p:spPr bwMode="auto">
          <a:xfrm>
            <a:off x="4618535" y="995462"/>
            <a:ext cx="2669694" cy="467742"/>
          </a:xfrm>
          <a:prstGeom prst="rect">
            <a:avLst/>
          </a:prstGeom>
          <a:noFill/>
          <a:ln w="25400">
            <a:solidFill>
              <a:srgbClr val="0E47A1"/>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Logical Quantifier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Rectangle 5"/>
          <p:cNvSpPr>
            <a:spLocks noChangeArrowheads="1"/>
          </p:cNvSpPr>
          <p:nvPr/>
        </p:nvSpPr>
        <p:spPr bwMode="auto">
          <a:xfrm>
            <a:off x="3549598" y="2128438"/>
            <a:ext cx="1543986" cy="686196"/>
          </a:xfrm>
          <a:prstGeom prst="rect">
            <a:avLst/>
          </a:prstGeom>
          <a:noFill/>
          <a:ln w="25400">
            <a:solidFill>
              <a:srgbClr val="0E47A1"/>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sz="2000" dirty="0"/>
              <a:t>Universal Quantifier</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Elbow Connector 6"/>
          <p:cNvCxnSpPr/>
          <p:nvPr/>
        </p:nvCxnSpPr>
        <p:spPr>
          <a:xfrm rot="5400000">
            <a:off x="4807301" y="962505"/>
            <a:ext cx="688645" cy="1660064"/>
          </a:xfrm>
          <a:prstGeom prst="bentConnector3">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a:spLocks noChangeArrowheads="1"/>
          </p:cNvSpPr>
          <p:nvPr/>
        </p:nvSpPr>
        <p:spPr bwMode="auto">
          <a:xfrm>
            <a:off x="6901303" y="2128438"/>
            <a:ext cx="1543986" cy="722237"/>
          </a:xfrm>
          <a:prstGeom prst="rect">
            <a:avLst/>
          </a:prstGeom>
          <a:noFill/>
          <a:ln w="25400">
            <a:solidFill>
              <a:srgbClr val="0E47A1"/>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sz="2000" dirty="0"/>
              <a:t>Existential Quantifier</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9" name="Straight Connector 8"/>
          <p:cNvCxnSpPr/>
          <p:nvPr/>
        </p:nvCxnSpPr>
        <p:spPr>
          <a:xfrm>
            <a:off x="131180" y="3192379"/>
            <a:ext cx="11704320" cy="0"/>
          </a:xfrm>
          <a:prstGeom prst="line">
            <a:avLst/>
          </a:prstGeom>
          <a:ln>
            <a:solidFill>
              <a:schemeClr val="tx1">
                <a:lumMod val="50000"/>
                <a:lumOff val="50000"/>
              </a:schemeClr>
            </a:solidFill>
            <a:prstDash val="sysDash"/>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24613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8"/>
                                        </p:tgtEl>
                                        <p:attrNameLst>
                                          <p:attrName>fillcolor</p:attrName>
                                        </p:attrNameLst>
                                      </p:cBhvr>
                                      <p:to>
                                        <a:srgbClr val="0972C6"/>
                                      </p:to>
                                    </p:animClr>
                                    <p:set>
                                      <p:cBhvr>
                                        <p:cTn id="7" dur="2000" fill="hold"/>
                                        <p:tgtEl>
                                          <p:spTgt spid="8"/>
                                        </p:tgtEl>
                                        <p:attrNameLst>
                                          <p:attrName>fill.type</p:attrName>
                                        </p:attrNameLst>
                                      </p:cBhvr>
                                      <p:to>
                                        <p:strVal val="solid"/>
                                      </p:to>
                                    </p:set>
                                    <p:set>
                                      <p:cBhvr>
                                        <p:cTn id="8" dur="2000" fill="hold"/>
                                        <p:tgtEl>
                                          <p:spTgt spid="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a:bodyPr>
          <a:lstStyle/>
          <a:p>
            <a:r>
              <a:rPr lang="en-US" sz="4000" dirty="0"/>
              <a:t>Functions</a:t>
            </a:r>
          </a:p>
        </p:txBody>
      </p:sp>
    </p:spTree>
    <p:extLst>
      <p:ext uri="{BB962C8B-B14F-4D97-AF65-F5344CB8AC3E}">
        <p14:creationId xmlns:p14="http://schemas.microsoft.com/office/powerpoint/2010/main" val="3037129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CE181-E4E2-444B-972F-0EB71A3D61A3}"/>
              </a:ext>
            </a:extLst>
          </p:cNvPr>
          <p:cNvSpPr>
            <a:spLocks noGrp="1"/>
          </p:cNvSpPr>
          <p:nvPr>
            <p:ph type="title"/>
          </p:nvPr>
        </p:nvSpPr>
        <p:spPr/>
        <p:txBody>
          <a:bodyPr/>
          <a:lstStyle/>
          <a:p>
            <a:r>
              <a:rPr lang="en-IN" dirty="0"/>
              <a:t>Definition</a:t>
            </a:r>
          </a:p>
        </p:txBody>
      </p:sp>
      <p:sp>
        <p:nvSpPr>
          <p:cNvPr id="3" name="Content Placeholder 2">
            <a:extLst>
              <a:ext uri="{FF2B5EF4-FFF2-40B4-BE49-F238E27FC236}">
                <a16:creationId xmlns:a16="http://schemas.microsoft.com/office/drawing/2014/main" id="{56A9FEBB-659F-41EB-9B30-958E6D9A8943}"/>
              </a:ext>
            </a:extLst>
          </p:cNvPr>
          <p:cNvSpPr>
            <a:spLocks noGrp="1"/>
          </p:cNvSpPr>
          <p:nvPr>
            <p:ph idx="1"/>
          </p:nvPr>
        </p:nvSpPr>
        <p:spPr/>
        <p:txBody>
          <a:bodyPr/>
          <a:lstStyle/>
          <a:p>
            <a:pPr marL="0" indent="0">
              <a:buNone/>
            </a:pPr>
            <a:r>
              <a:rPr lang="en-US" dirty="0"/>
              <a:t>It is a mapping in which every element of set A is uniquely associated at the element with set B. The set of A is called Domain of a function and set of B is called Co domain.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Domain of function: {1, 2, 3, 4}</a:t>
            </a:r>
          </a:p>
          <a:p>
            <a:pPr marL="0" indent="0">
              <a:buNone/>
            </a:pPr>
            <a:r>
              <a:rPr lang="en-US" dirty="0"/>
              <a:t>Range of function: {a, b, c, d}</a:t>
            </a:r>
          </a:p>
          <a:p>
            <a:pPr marL="0" indent="0">
              <a:buNone/>
            </a:pPr>
            <a:r>
              <a:rPr lang="en-US" dirty="0"/>
              <a:t>Co-Domain of function: {a, b, c, d, e}</a:t>
            </a:r>
          </a:p>
          <a:p>
            <a:pPr marL="0" indent="0">
              <a:buNone/>
            </a:pPr>
            <a:endParaRPr lang="en-US" dirty="0"/>
          </a:p>
          <a:p>
            <a:pPr marL="0" indent="0">
              <a:buNone/>
            </a:pPr>
            <a:endParaRPr lang="en-IN" dirty="0"/>
          </a:p>
        </p:txBody>
      </p:sp>
      <p:pic>
        <p:nvPicPr>
          <p:cNvPr id="2050" name="Picture 2" descr="Functions">
            <a:extLst>
              <a:ext uri="{FF2B5EF4-FFF2-40B4-BE49-F238E27FC236}">
                <a16:creationId xmlns:a16="http://schemas.microsoft.com/office/drawing/2014/main" id="{0C28FC66-148C-4589-9B5C-02DF5CDC27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6238" y="2114550"/>
            <a:ext cx="3819525"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767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solidFill>
                      <a:srgbClr val="0E47A1"/>
                    </a:solidFill>
                    <a:ea typeface="Cambria Math" panose="02040503050406030204" pitchFamily="18" charset="0"/>
                  </a:rPr>
                  <a:t>Domain:</a:t>
                </a:r>
                <a:r>
                  <a:rPr lang="en-US" dirty="0">
                    <a:solidFill>
                      <a:srgbClr val="000000"/>
                    </a:solidFill>
                    <a:ea typeface="Cambria Math" panose="02040503050406030204" pitchFamily="18" charset="0"/>
                  </a:rPr>
                  <a:t> What can go into the function is called domain.</a:t>
                </a:r>
              </a:p>
              <a:p>
                <a:r>
                  <a:rPr lang="en-US" dirty="0">
                    <a:solidFill>
                      <a:srgbClr val="0E47A1"/>
                    </a:solidFill>
                    <a:ea typeface="Cambria Math" panose="02040503050406030204" pitchFamily="18" charset="0"/>
                  </a:rPr>
                  <a:t>Codomain: </a:t>
                </a:r>
                <a:r>
                  <a:rPr lang="en-US" dirty="0">
                    <a:solidFill>
                      <a:srgbClr val="000000"/>
                    </a:solidFill>
                    <a:ea typeface="Cambria Math" panose="02040503050406030204" pitchFamily="18" charset="0"/>
                  </a:rPr>
                  <a:t>What may possibly come out from a function is codomain.</a:t>
                </a:r>
              </a:p>
              <a:p>
                <a:r>
                  <a:rPr lang="en-US" dirty="0">
                    <a:solidFill>
                      <a:srgbClr val="0E47A1"/>
                    </a:solidFill>
                    <a:ea typeface="Cambria Math" panose="02040503050406030204" pitchFamily="18" charset="0"/>
                  </a:rPr>
                  <a:t>Range:</a:t>
                </a:r>
                <a:r>
                  <a:rPr lang="en-US" dirty="0">
                    <a:solidFill>
                      <a:srgbClr val="000000"/>
                    </a:solidFill>
                    <a:ea typeface="Cambria Math" panose="02040503050406030204" pitchFamily="18" charset="0"/>
                  </a:rPr>
                  <a:t> What actually come out from a function is range.</a:t>
                </a:r>
                <a:r>
                  <a:rPr lang="en-US" dirty="0">
                    <a:solidFill>
                      <a:srgbClr val="000000"/>
                    </a:solidFill>
                  </a:rPr>
                  <a:t> The range of function is subset of codomain</a:t>
                </a:r>
                <a:endParaRPr lang="en-US" dirty="0">
                  <a:solidFill>
                    <a:srgbClr val="000000"/>
                  </a:solidFill>
                  <a:ea typeface="Cambria Math" panose="02040503050406030204" pitchFamily="18" charset="0"/>
                </a:endParaRPr>
              </a:p>
              <a:p>
                <a:r>
                  <a:rPr lang="en-US" dirty="0">
                    <a:solidFill>
                      <a:srgbClr val="0E47A1"/>
                    </a:solidFill>
                    <a:ea typeface="Cambria Math" panose="02040503050406030204" pitchFamily="18" charset="0"/>
                  </a:rPr>
                  <a:t>Example:</a:t>
                </a:r>
              </a:p>
              <a:p>
                <a:pPr marL="0" indent="0">
                  <a:buNone/>
                </a:pPr>
                <a14:m>
                  <m:oMathPara xmlns:m="http://schemas.openxmlformats.org/officeDocument/2006/math">
                    <m:oMathParaPr>
                      <m:jc m:val="centerGroup"/>
                    </m:oMathParaPr>
                    <m:oMath xmlns:m="http://schemas.openxmlformats.org/officeDocument/2006/math">
                      <m:r>
                        <a:rPr lang="en-US" b="1" i="1" dirty="0" smtClean="0">
                          <a:solidFill>
                            <a:srgbClr val="0E47A1"/>
                          </a:solidFill>
                          <a:latin typeface="Cambria Math" panose="02040503050406030204" pitchFamily="18" charset="0"/>
                          <a:ea typeface="Cambria Math" panose="02040503050406030204" pitchFamily="18" charset="0"/>
                        </a:rPr>
                        <m:t>𝒇</m:t>
                      </m:r>
                      <m:r>
                        <a:rPr lang="en-US" b="1" i="1" dirty="0" smtClean="0">
                          <a:solidFill>
                            <a:srgbClr val="0E47A1"/>
                          </a:solidFill>
                          <a:latin typeface="Cambria Math" panose="02040503050406030204" pitchFamily="18" charset="0"/>
                          <a:ea typeface="Cambria Math" panose="02040503050406030204" pitchFamily="18" charset="0"/>
                        </a:rPr>
                        <m:t>:</m:t>
                      </m:r>
                      <m:r>
                        <a:rPr lang="en-US" b="1" i="1" dirty="0" smtClean="0">
                          <a:solidFill>
                            <a:srgbClr val="0E47A1"/>
                          </a:solidFill>
                          <a:latin typeface="Cambria Math" panose="02040503050406030204" pitchFamily="18" charset="0"/>
                          <a:ea typeface="Cambria Math" panose="02040503050406030204" pitchFamily="18" charset="0"/>
                        </a:rPr>
                        <m:t>𝑵</m:t>
                      </m:r>
                      <m:r>
                        <a:rPr lang="en-US" b="1" i="1" dirty="0">
                          <a:solidFill>
                            <a:srgbClr val="0E47A1"/>
                          </a:solidFill>
                          <a:latin typeface="Cambria Math" panose="02040503050406030204" pitchFamily="18" charset="0"/>
                          <a:ea typeface="Cambria Math" panose="02040503050406030204" pitchFamily="18" charset="0"/>
                          <a:sym typeface="Wingdings" panose="05000000000000000000" pitchFamily="2" charset="2"/>
                        </a:rPr>
                        <m:t></m:t>
                      </m:r>
                      <m:r>
                        <a:rPr lang="en-US" b="1" i="1" dirty="0">
                          <a:solidFill>
                            <a:srgbClr val="0E47A1"/>
                          </a:solidFill>
                          <a:latin typeface="Cambria Math" panose="02040503050406030204" pitchFamily="18" charset="0"/>
                          <a:ea typeface="Cambria Math" panose="02040503050406030204" pitchFamily="18" charset="0"/>
                          <a:sym typeface="Wingdings" panose="05000000000000000000" pitchFamily="2" charset="2"/>
                        </a:rPr>
                        <m:t>𝑵</m:t>
                      </m:r>
                      <m:r>
                        <a:rPr lang="en-US" b="1" i="1" dirty="0">
                          <a:solidFill>
                            <a:srgbClr val="0E47A1"/>
                          </a:solidFill>
                          <a:latin typeface="Cambria Math" panose="02040503050406030204" pitchFamily="18" charset="0"/>
                          <a:ea typeface="Cambria Math" panose="02040503050406030204" pitchFamily="18" charset="0"/>
                          <a:sym typeface="Wingdings" panose="05000000000000000000" pitchFamily="2" charset="2"/>
                        </a:rPr>
                        <m:t>, </m:t>
                      </m:r>
                      <m:r>
                        <a:rPr lang="en-US" b="1" i="1" dirty="0">
                          <a:solidFill>
                            <a:srgbClr val="0E47A1"/>
                          </a:solidFill>
                          <a:latin typeface="Cambria Math" panose="02040503050406030204" pitchFamily="18" charset="0"/>
                          <a:ea typeface="Cambria Math" panose="02040503050406030204" pitchFamily="18" charset="0"/>
                          <a:sym typeface="Wingdings" panose="05000000000000000000" pitchFamily="2" charset="2"/>
                        </a:rPr>
                        <m:t>𝒇</m:t>
                      </m:r>
                      <m:r>
                        <a:rPr lang="en-US" b="1" i="1" dirty="0">
                          <a:solidFill>
                            <a:srgbClr val="0E47A1"/>
                          </a:solidFill>
                          <a:latin typeface="Cambria Math" panose="02040503050406030204" pitchFamily="18" charset="0"/>
                          <a:ea typeface="Cambria Math" panose="02040503050406030204" pitchFamily="18" charset="0"/>
                          <a:sym typeface="Wingdings" panose="05000000000000000000" pitchFamily="2" charset="2"/>
                        </a:rPr>
                        <m:t>(</m:t>
                      </m:r>
                      <m:r>
                        <a:rPr lang="en-US" b="1" i="1" dirty="0">
                          <a:solidFill>
                            <a:srgbClr val="0E47A1"/>
                          </a:solidFill>
                          <a:latin typeface="Cambria Math" panose="02040503050406030204" pitchFamily="18" charset="0"/>
                          <a:ea typeface="Cambria Math" panose="02040503050406030204" pitchFamily="18" charset="0"/>
                          <a:sym typeface="Wingdings" panose="05000000000000000000" pitchFamily="2" charset="2"/>
                        </a:rPr>
                        <m:t>𝒙</m:t>
                      </m:r>
                      <m:r>
                        <a:rPr lang="en-US" b="1" i="1" dirty="0">
                          <a:solidFill>
                            <a:srgbClr val="0E47A1"/>
                          </a:solidFill>
                          <a:latin typeface="Cambria Math" panose="02040503050406030204" pitchFamily="18" charset="0"/>
                          <a:ea typeface="Cambria Math" panose="02040503050406030204" pitchFamily="18" charset="0"/>
                          <a:sym typeface="Wingdings" panose="05000000000000000000" pitchFamily="2" charset="2"/>
                        </a:rPr>
                        <m:t>)=</m:t>
                      </m:r>
                      <m:r>
                        <a:rPr lang="en-US" b="1" i="1" dirty="0">
                          <a:solidFill>
                            <a:srgbClr val="0E47A1"/>
                          </a:solidFill>
                          <a:latin typeface="Cambria Math" panose="02040503050406030204" pitchFamily="18" charset="0"/>
                          <a:ea typeface="Cambria Math" panose="02040503050406030204" pitchFamily="18" charset="0"/>
                          <a:sym typeface="Wingdings" panose="05000000000000000000" pitchFamily="2" charset="2"/>
                        </a:rPr>
                        <m:t>𝟐</m:t>
                      </m:r>
                      <m:r>
                        <a:rPr lang="en-US" b="1" i="1" dirty="0">
                          <a:solidFill>
                            <a:srgbClr val="0E47A1"/>
                          </a:solidFill>
                          <a:latin typeface="Cambria Math" panose="02040503050406030204" pitchFamily="18" charset="0"/>
                          <a:ea typeface="Cambria Math" panose="02040503050406030204" pitchFamily="18" charset="0"/>
                          <a:sym typeface="Wingdings" panose="05000000000000000000" pitchFamily="2" charset="2"/>
                        </a:rPr>
                        <m:t>𝒙</m:t>
                      </m:r>
                      <m:r>
                        <a:rPr lang="en-US" b="1" i="1" dirty="0">
                          <a:solidFill>
                            <a:srgbClr val="0E47A1"/>
                          </a:solidFill>
                          <a:latin typeface="Cambria Math" panose="02040503050406030204" pitchFamily="18" charset="0"/>
                          <a:ea typeface="Cambria Math" panose="02040503050406030204" pitchFamily="18" charset="0"/>
                          <a:sym typeface="Wingdings" panose="05000000000000000000" pitchFamily="2" charset="2"/>
                        </a:rPr>
                        <m:t>+</m:t>
                      </m:r>
                      <m:r>
                        <a:rPr lang="en-US" b="1" i="1" dirty="0">
                          <a:solidFill>
                            <a:srgbClr val="0E47A1"/>
                          </a:solidFill>
                          <a:latin typeface="Cambria Math" panose="02040503050406030204" pitchFamily="18" charset="0"/>
                          <a:ea typeface="Cambria Math" panose="02040503050406030204" pitchFamily="18" charset="0"/>
                          <a:sym typeface="Wingdings" panose="05000000000000000000" pitchFamily="2" charset="2"/>
                        </a:rPr>
                        <m:t>𝟏</m:t>
                      </m:r>
                    </m:oMath>
                  </m:oMathPara>
                </a14:m>
                <a:endParaRPr lang="en-US" b="1" dirty="0">
                  <a:solidFill>
                    <a:srgbClr val="0E47A1"/>
                  </a:solidFill>
                  <a:ea typeface="Cambria Math" panose="02040503050406030204" pitchFamily="18" charset="0"/>
                </a:endParaRPr>
              </a:p>
              <a:p>
                <a:pPr indent="0">
                  <a:buNone/>
                </a:pPr>
                <a:r>
                  <a:rPr lang="en-US" dirty="0">
                    <a:ea typeface="Cambria Math" panose="02040503050406030204" pitchFamily="18" charset="0"/>
                  </a:rPr>
                  <a:t>f(1)=2(1)+1= </a:t>
                </a:r>
                <a:r>
                  <a:rPr lang="en-US" dirty="0">
                    <a:solidFill>
                      <a:srgbClr val="0E47A1"/>
                    </a:solidFill>
                    <a:ea typeface="Cambria Math" panose="02040503050406030204" pitchFamily="18" charset="0"/>
                  </a:rPr>
                  <a:t>3</a:t>
                </a:r>
              </a:p>
              <a:p>
                <a:pPr indent="0">
                  <a:buNone/>
                </a:pPr>
                <a:r>
                  <a:rPr lang="en-US" dirty="0">
                    <a:ea typeface="Cambria Math" panose="02040503050406030204" pitchFamily="18" charset="0"/>
                  </a:rPr>
                  <a:t>f(2)=2(2)+1= </a:t>
                </a:r>
                <a:r>
                  <a:rPr lang="en-US" dirty="0">
                    <a:solidFill>
                      <a:srgbClr val="0E47A1"/>
                    </a:solidFill>
                    <a:ea typeface="Cambria Math" panose="02040503050406030204" pitchFamily="18" charset="0"/>
                  </a:rPr>
                  <a:t>5</a:t>
                </a:r>
              </a:p>
              <a:p>
                <a:pPr indent="0">
                  <a:buNone/>
                </a:pPr>
                <a:r>
                  <a:rPr lang="en-US" dirty="0">
                    <a:ea typeface="Cambria Math" panose="02040503050406030204" pitchFamily="18" charset="0"/>
                  </a:rPr>
                  <a:t>f(3)=2(3)+1= </a:t>
                </a:r>
                <a:r>
                  <a:rPr lang="en-US" dirty="0">
                    <a:solidFill>
                      <a:srgbClr val="0E47A1"/>
                    </a:solidFill>
                    <a:ea typeface="Cambria Math" panose="02040503050406030204" pitchFamily="18" charset="0"/>
                  </a:rPr>
                  <a:t>7</a:t>
                </a:r>
              </a:p>
              <a:p>
                <a:pPr indent="0">
                  <a:buNone/>
                </a:pPr>
                <a:r>
                  <a:rPr lang="en-US" dirty="0">
                    <a:ea typeface="Cambria Math" panose="02040503050406030204" pitchFamily="18" charset="0"/>
                  </a:rPr>
                  <a:t>f(4)=2(4)+1= </a:t>
                </a:r>
                <a:r>
                  <a:rPr lang="en-US" dirty="0">
                    <a:solidFill>
                      <a:srgbClr val="0E47A1"/>
                    </a:solidFill>
                    <a:ea typeface="Cambria Math" panose="02040503050406030204" pitchFamily="18" charset="0"/>
                  </a:rPr>
                  <a:t>9</a:t>
                </a:r>
              </a:p>
              <a:p>
                <a:r>
                  <a:rPr lang="en-US" dirty="0">
                    <a:ea typeface="Cambria Math" panose="02040503050406030204" pitchFamily="18" charset="0"/>
                  </a:rPr>
                  <a:t>The range of function </a:t>
                </a:r>
                <a:r>
                  <a:rPr lang="en-US" dirty="0">
                    <a:solidFill>
                      <a:srgbClr val="0E47A1"/>
                    </a:solidFill>
                    <a:latin typeface="Cambria Math" panose="02040503050406030204" pitchFamily="18" charset="0"/>
                    <a:ea typeface="Cambria Math" panose="02040503050406030204" pitchFamily="18" charset="0"/>
                  </a:rPr>
                  <a:t>f(x) = {3, 5, 7, 9}</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6" t="-1418" r="-818"/>
                </a:stretch>
              </a:blipFill>
            </p:spPr>
            <p:txBody>
              <a:bodyPr/>
              <a:lstStyle/>
              <a:p>
                <a:r>
                  <a:rPr lang="en-US">
                    <a:noFill/>
                  </a:rPr>
                  <a:t> </a:t>
                </a:r>
              </a:p>
            </p:txBody>
          </p:sp>
        </mc:Fallback>
      </mc:AlternateContent>
      <p:sp>
        <p:nvSpPr>
          <p:cNvPr id="4" name="Rectangle 3"/>
          <p:cNvSpPr/>
          <p:nvPr/>
        </p:nvSpPr>
        <p:spPr>
          <a:xfrm>
            <a:off x="2022576" y="3371818"/>
            <a:ext cx="315541" cy="168606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22743" y="4050471"/>
            <a:ext cx="1071632"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Range </a:t>
            </a:r>
          </a:p>
        </p:txBody>
      </p:sp>
      <p:sp>
        <p:nvSpPr>
          <p:cNvPr id="6" name="Oval 5"/>
          <p:cNvSpPr/>
          <p:nvPr/>
        </p:nvSpPr>
        <p:spPr>
          <a:xfrm>
            <a:off x="9025571" y="2699825"/>
            <a:ext cx="914400" cy="2484854"/>
          </a:xfrm>
          <a:prstGeom prst="ellipse">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Oval 6"/>
          <p:cNvSpPr/>
          <p:nvPr/>
        </p:nvSpPr>
        <p:spPr>
          <a:xfrm>
            <a:off x="10633973" y="2851485"/>
            <a:ext cx="914400" cy="2438400"/>
          </a:xfrm>
          <a:prstGeom prst="ellipse">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 name="Straight Arrow Connector 7"/>
          <p:cNvCxnSpPr>
            <a:endCxn id="16" idx="1"/>
          </p:cNvCxnSpPr>
          <p:nvPr/>
        </p:nvCxnSpPr>
        <p:spPr>
          <a:xfrm>
            <a:off x="9719899" y="3279687"/>
            <a:ext cx="1181810" cy="239611"/>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20" idx="1"/>
          </p:cNvCxnSpPr>
          <p:nvPr/>
        </p:nvCxnSpPr>
        <p:spPr>
          <a:xfrm>
            <a:off x="9673271" y="3611779"/>
            <a:ext cx="1228438" cy="395672"/>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4" idx="3"/>
            <a:endCxn id="22" idx="1"/>
          </p:cNvCxnSpPr>
          <p:nvPr/>
        </p:nvCxnSpPr>
        <p:spPr>
          <a:xfrm>
            <a:off x="9716203" y="4155979"/>
            <a:ext cx="1185506" cy="301566"/>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5" idx="3"/>
          </p:cNvCxnSpPr>
          <p:nvPr/>
        </p:nvCxnSpPr>
        <p:spPr>
          <a:xfrm>
            <a:off x="9716203" y="4627682"/>
            <a:ext cx="1208184" cy="238478"/>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330369" y="3037154"/>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1</a:t>
            </a:r>
          </a:p>
        </p:txBody>
      </p:sp>
      <p:sp>
        <p:nvSpPr>
          <p:cNvPr id="13" name="Rectangle 12"/>
          <p:cNvSpPr/>
          <p:nvPr/>
        </p:nvSpPr>
        <p:spPr>
          <a:xfrm>
            <a:off x="9325823" y="3498618"/>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2</a:t>
            </a:r>
          </a:p>
        </p:txBody>
      </p:sp>
      <p:sp>
        <p:nvSpPr>
          <p:cNvPr id="14" name="Rectangle 13"/>
          <p:cNvSpPr/>
          <p:nvPr/>
        </p:nvSpPr>
        <p:spPr>
          <a:xfrm>
            <a:off x="9335203" y="3965479"/>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3</a:t>
            </a:r>
          </a:p>
        </p:txBody>
      </p:sp>
      <p:sp>
        <p:nvSpPr>
          <p:cNvPr id="15" name="Rectangle 14"/>
          <p:cNvSpPr/>
          <p:nvPr/>
        </p:nvSpPr>
        <p:spPr>
          <a:xfrm>
            <a:off x="9335203" y="4437182"/>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4</a:t>
            </a:r>
          </a:p>
        </p:txBody>
      </p:sp>
      <p:sp>
        <p:nvSpPr>
          <p:cNvPr id="16" name="Rectangle 15"/>
          <p:cNvSpPr/>
          <p:nvPr/>
        </p:nvSpPr>
        <p:spPr>
          <a:xfrm>
            <a:off x="10901709" y="3328798"/>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3</a:t>
            </a:r>
          </a:p>
        </p:txBody>
      </p:sp>
      <p:sp>
        <p:nvSpPr>
          <p:cNvPr id="17" name="Rectangle 16"/>
          <p:cNvSpPr/>
          <p:nvPr/>
        </p:nvSpPr>
        <p:spPr>
          <a:xfrm>
            <a:off x="10901709" y="3117618"/>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2</a:t>
            </a:r>
          </a:p>
        </p:txBody>
      </p:sp>
      <p:sp>
        <p:nvSpPr>
          <p:cNvPr id="18" name="Rectangle 17"/>
          <p:cNvSpPr/>
          <p:nvPr/>
        </p:nvSpPr>
        <p:spPr>
          <a:xfrm>
            <a:off x="10901709" y="2861295"/>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1</a:t>
            </a:r>
          </a:p>
        </p:txBody>
      </p:sp>
      <p:sp>
        <p:nvSpPr>
          <p:cNvPr id="19" name="Rectangle 18"/>
          <p:cNvSpPr/>
          <p:nvPr/>
        </p:nvSpPr>
        <p:spPr>
          <a:xfrm>
            <a:off x="10901709" y="3560241"/>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4</a:t>
            </a:r>
          </a:p>
        </p:txBody>
      </p:sp>
      <p:sp>
        <p:nvSpPr>
          <p:cNvPr id="20" name="Rectangle 19"/>
          <p:cNvSpPr/>
          <p:nvPr/>
        </p:nvSpPr>
        <p:spPr>
          <a:xfrm>
            <a:off x="10901709" y="3816951"/>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5</a:t>
            </a:r>
          </a:p>
        </p:txBody>
      </p:sp>
      <p:sp>
        <p:nvSpPr>
          <p:cNvPr id="21" name="Rectangle 20"/>
          <p:cNvSpPr/>
          <p:nvPr/>
        </p:nvSpPr>
        <p:spPr>
          <a:xfrm>
            <a:off x="10901709" y="4048394"/>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6</a:t>
            </a:r>
          </a:p>
        </p:txBody>
      </p:sp>
      <p:sp>
        <p:nvSpPr>
          <p:cNvPr id="22" name="Rectangle 21"/>
          <p:cNvSpPr/>
          <p:nvPr/>
        </p:nvSpPr>
        <p:spPr>
          <a:xfrm>
            <a:off x="10901709" y="4267045"/>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7</a:t>
            </a:r>
          </a:p>
        </p:txBody>
      </p:sp>
      <p:sp>
        <p:nvSpPr>
          <p:cNvPr id="23" name="Rectangle 22"/>
          <p:cNvSpPr/>
          <p:nvPr/>
        </p:nvSpPr>
        <p:spPr>
          <a:xfrm>
            <a:off x="10914647" y="4470337"/>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8</a:t>
            </a:r>
          </a:p>
        </p:txBody>
      </p:sp>
      <p:sp>
        <p:nvSpPr>
          <p:cNvPr id="24" name="Rectangle 23"/>
          <p:cNvSpPr/>
          <p:nvPr/>
        </p:nvSpPr>
        <p:spPr>
          <a:xfrm>
            <a:off x="10914647" y="4660837"/>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9</a:t>
            </a:r>
          </a:p>
        </p:txBody>
      </p:sp>
      <p:sp>
        <p:nvSpPr>
          <p:cNvPr id="25" name="Rectangle 24"/>
          <p:cNvSpPr/>
          <p:nvPr/>
        </p:nvSpPr>
        <p:spPr>
          <a:xfrm>
            <a:off x="10858068" y="4879239"/>
            <a:ext cx="482362"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10</a:t>
            </a:r>
          </a:p>
        </p:txBody>
      </p:sp>
      <p:sp>
        <p:nvSpPr>
          <p:cNvPr id="26" name="Rectangle 25"/>
          <p:cNvSpPr/>
          <p:nvPr/>
        </p:nvSpPr>
        <p:spPr>
          <a:xfrm>
            <a:off x="9025571" y="5293053"/>
            <a:ext cx="1071632"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Domain </a:t>
            </a:r>
          </a:p>
        </p:txBody>
      </p:sp>
      <p:sp>
        <p:nvSpPr>
          <p:cNvPr id="27" name="Rectangle 26"/>
          <p:cNvSpPr/>
          <p:nvPr/>
        </p:nvSpPr>
        <p:spPr>
          <a:xfrm>
            <a:off x="10419347" y="5296468"/>
            <a:ext cx="11811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Codomain </a:t>
            </a:r>
          </a:p>
        </p:txBody>
      </p:sp>
      <p:sp>
        <p:nvSpPr>
          <p:cNvPr id="28" name="Rectangle 27"/>
          <p:cNvSpPr/>
          <p:nvPr/>
        </p:nvSpPr>
        <p:spPr>
          <a:xfrm>
            <a:off x="9292271" y="2311647"/>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75000"/>
                  </a:schemeClr>
                </a:solidFill>
              </a:rPr>
              <a:t>A</a:t>
            </a:r>
          </a:p>
        </p:txBody>
      </p:sp>
      <p:sp>
        <p:nvSpPr>
          <p:cNvPr id="29" name="Rectangle 28"/>
          <p:cNvSpPr/>
          <p:nvPr/>
        </p:nvSpPr>
        <p:spPr>
          <a:xfrm>
            <a:off x="10900673" y="2410116"/>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75000"/>
                  </a:schemeClr>
                </a:solidFill>
              </a:rPr>
              <a:t>B</a:t>
            </a:r>
          </a:p>
        </p:txBody>
      </p:sp>
    </p:spTree>
    <p:extLst>
      <p:ext uri="{BB962C8B-B14F-4D97-AF65-F5344CB8AC3E}">
        <p14:creationId xmlns:p14="http://schemas.microsoft.com/office/powerpoint/2010/main" val="302594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down)">
                                      <p:cBhvr>
                                        <p:cTn id="43" dur="500"/>
                                        <p:tgtEl>
                                          <p:spTgt spid="4"/>
                                        </p:tgtEl>
                                      </p:cBhvr>
                                    </p:animEffect>
                                  </p:childTnLst>
                                </p:cTn>
                              </p:par>
                              <p:par>
                                <p:cTn id="44" presetID="1" presetClass="entr" presetSubtype="0"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5"/>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3"/>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25"/>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26"/>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27"/>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28"/>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29"/>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8"/>
                                        </p:tgtEl>
                                        <p:attrNameLst>
                                          <p:attrName>style.visibility</p:attrName>
                                        </p:attrNameLst>
                                      </p:cBhvr>
                                      <p:to>
                                        <p:strVal val="visible"/>
                                      </p:to>
                                    </p:set>
                                    <p:animEffect transition="in" filter="wipe(left)">
                                      <p:cBhvr>
                                        <p:cTn id="96" dur="500"/>
                                        <p:tgtEl>
                                          <p:spTgt spid="8"/>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9"/>
                                        </p:tgtEl>
                                        <p:attrNameLst>
                                          <p:attrName>style.visibility</p:attrName>
                                        </p:attrNameLst>
                                      </p:cBhvr>
                                      <p:to>
                                        <p:strVal val="visible"/>
                                      </p:to>
                                    </p:set>
                                    <p:animEffect transition="in" filter="wipe(left)">
                                      <p:cBhvr>
                                        <p:cTn id="101" dur="500"/>
                                        <p:tgtEl>
                                          <p:spTgt spid="9"/>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10"/>
                                        </p:tgtEl>
                                        <p:attrNameLst>
                                          <p:attrName>style.visibility</p:attrName>
                                        </p:attrNameLst>
                                      </p:cBhvr>
                                      <p:to>
                                        <p:strVal val="visible"/>
                                      </p:to>
                                    </p:set>
                                    <p:animEffect transition="in" filter="wipe(left)">
                                      <p:cBhvr>
                                        <p:cTn id="106" dur="500"/>
                                        <p:tgtEl>
                                          <p:spTgt spid="10"/>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11"/>
                                        </p:tgtEl>
                                        <p:attrNameLst>
                                          <p:attrName>style.visibility</p:attrName>
                                        </p:attrNameLst>
                                      </p:cBhvr>
                                      <p:to>
                                        <p:strVal val="visible"/>
                                      </p:to>
                                    </p:set>
                                    <p:animEffect transition="in" filter="wipe(left)">
                                      <p:cBhvr>
                                        <p:cTn id="1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Onto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nSpc>
                    <a:spcPct val="100000"/>
                  </a:lnSpc>
                </a:pPr>
                <a:r>
                  <a:rPr lang="en-US" dirty="0"/>
                  <a:t>If the </a:t>
                </a:r>
                <a:r>
                  <a:rPr lang="en-US" dirty="0">
                    <a:solidFill>
                      <a:srgbClr val="C00000"/>
                    </a:solidFill>
                  </a:rPr>
                  <a:t>range</a:t>
                </a:r>
                <a:r>
                  <a:rPr lang="en-US" dirty="0"/>
                  <a:t> of function and </a:t>
                </a:r>
                <a:r>
                  <a:rPr lang="en-US" dirty="0">
                    <a:solidFill>
                      <a:srgbClr val="C00000"/>
                    </a:solidFill>
                  </a:rPr>
                  <a:t>codomain</a:t>
                </a:r>
                <a:r>
                  <a:rPr lang="en-US" dirty="0"/>
                  <a:t> of function </a:t>
                </a:r>
                <a:r>
                  <a:rPr lang="en-US" dirty="0">
                    <a:solidFill>
                      <a:srgbClr val="C00000"/>
                    </a:solidFill>
                  </a:rPr>
                  <a:t>are equal </a:t>
                </a:r>
                <a:r>
                  <a:rPr lang="en-US" dirty="0"/>
                  <a:t>or every element of the codomain is actually one of the values of the function, then function is said to be </a:t>
                </a:r>
                <a:r>
                  <a:rPr lang="en-US" dirty="0">
                    <a:solidFill>
                      <a:srgbClr val="C00000"/>
                    </a:solidFill>
                  </a:rPr>
                  <a:t>onto </a:t>
                </a:r>
                <a:r>
                  <a:rPr lang="en-US" dirty="0"/>
                  <a:t>or</a:t>
                </a:r>
                <a:r>
                  <a:rPr lang="en-US" dirty="0">
                    <a:solidFill>
                      <a:srgbClr val="C00000"/>
                    </a:solidFill>
                  </a:rPr>
                  <a:t> surjective </a:t>
                </a:r>
                <a:r>
                  <a:rPr lang="en-US" dirty="0"/>
                  <a:t>or</a:t>
                </a:r>
                <a:r>
                  <a:rPr lang="en-US" dirty="0">
                    <a:solidFill>
                      <a:srgbClr val="C00000"/>
                    </a:solidFill>
                  </a:rPr>
                  <a:t> surjection.</a:t>
                </a:r>
              </a:p>
              <a:p>
                <a:pPr defTabSz="349250">
                  <a:lnSpc>
                    <a:spcPct val="100000"/>
                  </a:lnSpc>
                </a:pPr>
                <a:r>
                  <a:rPr lang="en-US" sz="2600" dirty="0">
                    <a:solidFill>
                      <a:srgbClr val="0E47A1"/>
                    </a:solidFill>
                  </a:rPr>
                  <a:t>Example:			</a:t>
                </a:r>
                <a14:m>
                  <m:oMath xmlns:m="http://schemas.openxmlformats.org/officeDocument/2006/math">
                    <m:r>
                      <a:rPr lang="en-US" sz="2600" b="1" i="1">
                        <a:solidFill>
                          <a:srgbClr val="0E47A1"/>
                        </a:solidFill>
                        <a:latin typeface="Cambria Math" panose="02040503050406030204" pitchFamily="18" charset="0"/>
                      </a:rPr>
                      <m:t>𝒇</m:t>
                    </m:r>
                    <m:r>
                      <a:rPr lang="en-US" sz="2600" b="1" i="1">
                        <a:solidFill>
                          <a:srgbClr val="0E47A1"/>
                        </a:solidFill>
                        <a:latin typeface="Cambria Math" panose="02040503050406030204" pitchFamily="18" charset="0"/>
                      </a:rPr>
                      <m:t> :</m:t>
                    </m:r>
                    <m:r>
                      <a:rPr lang="en-US" sz="2600" b="1" i="1">
                        <a:solidFill>
                          <a:srgbClr val="0E47A1"/>
                        </a:solidFill>
                        <a:latin typeface="Cambria Math" panose="02040503050406030204" pitchFamily="18" charset="0"/>
                      </a:rPr>
                      <m:t>𝑨</m:t>
                    </m:r>
                    <m:r>
                      <a:rPr lang="en-US" sz="2600" b="1" i="1">
                        <a:solidFill>
                          <a:srgbClr val="0E47A1"/>
                        </a:solidFill>
                        <a:latin typeface="Cambria Math" panose="02040503050406030204" pitchFamily="18" charset="0"/>
                      </a:rPr>
                      <m:t> →</m:t>
                    </m:r>
                    <m:r>
                      <a:rPr lang="en-US" sz="2600" b="1" i="1">
                        <a:solidFill>
                          <a:srgbClr val="0E47A1"/>
                        </a:solidFill>
                        <a:latin typeface="Cambria Math" panose="02040503050406030204" pitchFamily="18" charset="0"/>
                        <a:ea typeface="Cambria Math" panose="02040503050406030204" pitchFamily="18" charset="0"/>
                      </a:rPr>
                      <m:t>𝑩</m:t>
                    </m:r>
                    <m:r>
                      <a:rPr lang="en-US" sz="2600" b="1" i="1">
                        <a:solidFill>
                          <a:srgbClr val="0E47A1"/>
                        </a:solidFill>
                        <a:latin typeface="Cambria Math" panose="02040503050406030204" pitchFamily="18" charset="0"/>
                        <a:ea typeface="Cambria Math" panose="02040503050406030204" pitchFamily="18" charset="0"/>
                      </a:rPr>
                      <m:t>, </m:t>
                    </m:r>
                    <m:r>
                      <a:rPr lang="en-US" sz="2600" b="1" i="1">
                        <a:solidFill>
                          <a:srgbClr val="0E47A1"/>
                        </a:solidFill>
                        <a:latin typeface="Cambria Math" panose="02040503050406030204" pitchFamily="18" charset="0"/>
                        <a:ea typeface="Cambria Math" panose="02040503050406030204" pitchFamily="18" charset="0"/>
                      </a:rPr>
                      <m:t>𝒇</m:t>
                    </m:r>
                    <m:d>
                      <m:dPr>
                        <m:ctrlPr>
                          <a:rPr lang="en-US" sz="2600" b="1" i="1">
                            <a:solidFill>
                              <a:srgbClr val="0E47A1"/>
                            </a:solidFill>
                            <a:latin typeface="Cambria Math" panose="02040503050406030204" pitchFamily="18" charset="0"/>
                            <a:ea typeface="Cambria Math" panose="02040503050406030204" pitchFamily="18" charset="0"/>
                          </a:rPr>
                        </m:ctrlPr>
                      </m:dPr>
                      <m:e>
                        <m:r>
                          <a:rPr lang="en-US" sz="2600" b="1" i="1">
                            <a:solidFill>
                              <a:srgbClr val="0E47A1"/>
                            </a:solidFill>
                            <a:latin typeface="Cambria Math" panose="02040503050406030204" pitchFamily="18" charset="0"/>
                            <a:ea typeface="Cambria Math" panose="02040503050406030204" pitchFamily="18" charset="0"/>
                          </a:rPr>
                          <m:t>𝒙</m:t>
                        </m:r>
                      </m:e>
                    </m:d>
                    <m:r>
                      <a:rPr lang="en-US" sz="2600" b="1" i="1">
                        <a:solidFill>
                          <a:srgbClr val="0E47A1"/>
                        </a:solidFill>
                        <a:latin typeface="Cambria Math" panose="02040503050406030204" pitchFamily="18" charset="0"/>
                        <a:ea typeface="Cambria Math" panose="02040503050406030204" pitchFamily="18" charset="0"/>
                      </a:rPr>
                      <m:t>= </m:t>
                    </m:r>
                    <m:sSup>
                      <m:sSupPr>
                        <m:ctrlPr>
                          <a:rPr lang="en-US" sz="2600" b="1" i="1">
                            <a:solidFill>
                              <a:srgbClr val="0E47A1"/>
                            </a:solidFill>
                            <a:latin typeface="Cambria Math" panose="02040503050406030204" pitchFamily="18" charset="0"/>
                            <a:ea typeface="Cambria Math" panose="02040503050406030204" pitchFamily="18" charset="0"/>
                          </a:rPr>
                        </m:ctrlPr>
                      </m:sSupPr>
                      <m:e>
                        <m:r>
                          <a:rPr lang="en-US" sz="2600" b="1" i="1">
                            <a:solidFill>
                              <a:srgbClr val="0E47A1"/>
                            </a:solidFill>
                            <a:latin typeface="Cambria Math" panose="02040503050406030204" pitchFamily="18" charset="0"/>
                            <a:ea typeface="Cambria Math" panose="02040503050406030204" pitchFamily="18" charset="0"/>
                          </a:rPr>
                          <m:t>𝒙</m:t>
                        </m:r>
                      </m:e>
                      <m:sup>
                        <m:r>
                          <a:rPr lang="en-US" sz="2600" b="1" i="1">
                            <a:solidFill>
                              <a:srgbClr val="0E47A1"/>
                            </a:solidFill>
                            <a:latin typeface="Cambria Math" panose="02040503050406030204" pitchFamily="18" charset="0"/>
                            <a:ea typeface="Cambria Math" panose="02040503050406030204" pitchFamily="18" charset="0"/>
                          </a:rPr>
                          <m:t>𝟐</m:t>
                        </m:r>
                      </m:sup>
                    </m:sSup>
                  </m:oMath>
                </a14:m>
                <a:r>
                  <a:rPr lang="en-US" sz="2600" dirty="0"/>
                  <a:t> where, 		   		</a:t>
                </a:r>
              </a:p>
              <a:p>
                <a:pPr marL="544512" lvl="1" indent="0" defTabSz="349250">
                  <a:lnSpc>
                    <a:spcPct val="100000"/>
                  </a:lnSpc>
                  <a:buNone/>
                </a:pPr>
                <a:r>
                  <a:rPr lang="en-US" sz="2600" dirty="0">
                    <a:solidFill>
                      <a:srgbClr val="C00000"/>
                    </a:solidFill>
                    <a:ea typeface="Cambria Math" panose="02040503050406030204" pitchFamily="18" charset="0"/>
                  </a:rPr>
                  <a:t>A = {-2,-1,1,2,3,4}  </a:t>
                </a:r>
                <a:r>
                  <a:rPr lang="en-US" sz="2600" dirty="0"/>
                  <a:t>and  </a:t>
                </a:r>
                <a:r>
                  <a:rPr lang="en-US" sz="2600" dirty="0">
                    <a:solidFill>
                      <a:srgbClr val="C00000"/>
                    </a:solidFill>
                    <a:ea typeface="Cambria Math" panose="02040503050406030204" pitchFamily="18" charset="0"/>
                  </a:rPr>
                  <a:t>B = {1,4,9,16}</a:t>
                </a:r>
              </a:p>
              <a:p>
                <a:pPr marL="684212" lvl="2" indent="0">
                  <a:lnSpc>
                    <a:spcPct val="100000"/>
                  </a:lnSpc>
                  <a:buNone/>
                </a:pPr>
                <a:r>
                  <a:rPr lang="en-US" sz="2600" dirty="0">
                    <a:ea typeface="Cambria Math" panose="02040503050406030204" pitchFamily="18" charset="0"/>
                  </a:rPr>
                  <a:t>f(-2) = 4</a:t>
                </a:r>
              </a:p>
              <a:p>
                <a:pPr marL="684212" lvl="2" indent="0">
                  <a:lnSpc>
                    <a:spcPct val="100000"/>
                  </a:lnSpc>
                  <a:buNone/>
                </a:pPr>
                <a:r>
                  <a:rPr lang="en-US" sz="2600" dirty="0">
                    <a:ea typeface="Cambria Math" panose="02040503050406030204" pitchFamily="18" charset="0"/>
                  </a:rPr>
                  <a:t>f(-1) = 1</a:t>
                </a:r>
              </a:p>
              <a:p>
                <a:pPr marL="684212" lvl="2" indent="0">
                  <a:lnSpc>
                    <a:spcPct val="100000"/>
                  </a:lnSpc>
                  <a:buNone/>
                </a:pPr>
                <a:r>
                  <a:rPr lang="en-US" sz="2600" dirty="0">
                    <a:ea typeface="Cambria Math" panose="02040503050406030204" pitchFamily="18" charset="0"/>
                  </a:rPr>
                  <a:t>f(1) = 1</a:t>
                </a:r>
              </a:p>
              <a:p>
                <a:pPr marL="684212" lvl="2" indent="0">
                  <a:lnSpc>
                    <a:spcPct val="100000"/>
                  </a:lnSpc>
                  <a:buNone/>
                </a:pPr>
                <a:r>
                  <a:rPr lang="en-US" sz="2600" dirty="0">
                    <a:ea typeface="Cambria Math" panose="02040503050406030204" pitchFamily="18" charset="0"/>
                  </a:rPr>
                  <a:t>f(2) = 4</a:t>
                </a:r>
              </a:p>
              <a:p>
                <a:pPr marL="684212" lvl="2" indent="0">
                  <a:lnSpc>
                    <a:spcPct val="100000"/>
                  </a:lnSpc>
                  <a:buNone/>
                </a:pPr>
                <a:r>
                  <a:rPr lang="en-US" sz="2600" dirty="0">
                    <a:ea typeface="Cambria Math" panose="02040503050406030204" pitchFamily="18" charset="0"/>
                  </a:rPr>
                  <a:t>f(3) = 9</a:t>
                </a:r>
              </a:p>
              <a:p>
                <a:pPr marL="684212" lvl="2" indent="0">
                  <a:lnSpc>
                    <a:spcPct val="100000"/>
                  </a:lnSpc>
                  <a:buNone/>
                </a:pPr>
                <a:r>
                  <a:rPr lang="en-US" sz="2600" dirty="0">
                    <a:ea typeface="Cambria Math" panose="02040503050406030204" pitchFamily="18" charset="0"/>
                  </a:rPr>
                  <a:t>f(4) = 16</a:t>
                </a:r>
              </a:p>
              <a:p>
                <a:pPr>
                  <a:lnSpc>
                    <a:spcPct val="100000"/>
                  </a:lnSpc>
                </a:pPr>
                <a:r>
                  <a:rPr lang="en-US" sz="2600" dirty="0">
                    <a:ea typeface="Cambria Math" panose="02040503050406030204" pitchFamily="18" charset="0"/>
                  </a:rPr>
                  <a:t>The range of function </a:t>
                </a:r>
                <a:r>
                  <a:rPr lang="en-US" sz="2600" dirty="0">
                    <a:solidFill>
                      <a:srgbClr val="0E47A1"/>
                    </a:solidFill>
                    <a:ea typeface="Cambria Math" panose="02040503050406030204" pitchFamily="18" charset="0"/>
                  </a:rPr>
                  <a:t>f(A) = {1, 4, 9, 16} = B</a:t>
                </a:r>
                <a:endParaRPr lang="en-US" sz="2600" dirty="0">
                  <a:solidFill>
                    <a:srgbClr val="0E47A1"/>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18" t="-763" r="-818" b="-545"/>
                </a:stretch>
              </a:blipFill>
            </p:spPr>
            <p:txBody>
              <a:bodyPr/>
              <a:lstStyle/>
              <a:p>
                <a:r>
                  <a:rPr lang="en-US">
                    <a:noFill/>
                  </a:rPr>
                  <a:t> </a:t>
                </a:r>
              </a:p>
            </p:txBody>
          </p:sp>
        </mc:Fallback>
      </mc:AlternateContent>
      <p:sp>
        <p:nvSpPr>
          <p:cNvPr id="4" name="Oval 3"/>
          <p:cNvSpPr/>
          <p:nvPr/>
        </p:nvSpPr>
        <p:spPr>
          <a:xfrm>
            <a:off x="8734866" y="2544620"/>
            <a:ext cx="914400" cy="2697138"/>
          </a:xfrm>
          <a:prstGeom prst="ellipse">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0327106" y="2803358"/>
            <a:ext cx="914400" cy="2438400"/>
          </a:xfrm>
          <a:prstGeom prst="ellipse">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383706" y="2376177"/>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75000"/>
                  </a:schemeClr>
                </a:solidFill>
              </a:rPr>
              <a:t>A</a:t>
            </a:r>
          </a:p>
        </p:txBody>
      </p:sp>
      <p:sp>
        <p:nvSpPr>
          <p:cNvPr id="7" name="Rectangle 6"/>
          <p:cNvSpPr/>
          <p:nvPr/>
        </p:nvSpPr>
        <p:spPr>
          <a:xfrm>
            <a:off x="10576746" y="2391077"/>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75000"/>
                  </a:schemeClr>
                </a:solidFill>
              </a:rPr>
              <a:t>B</a:t>
            </a:r>
          </a:p>
        </p:txBody>
      </p:sp>
      <p:sp>
        <p:nvSpPr>
          <p:cNvPr id="8" name="Rectangle 7"/>
          <p:cNvSpPr/>
          <p:nvPr/>
        </p:nvSpPr>
        <p:spPr>
          <a:xfrm>
            <a:off x="8994743" y="3356094"/>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1</a:t>
            </a:r>
          </a:p>
        </p:txBody>
      </p:sp>
      <p:sp>
        <p:nvSpPr>
          <p:cNvPr id="9" name="Rectangle 8"/>
          <p:cNvSpPr/>
          <p:nvPr/>
        </p:nvSpPr>
        <p:spPr>
          <a:xfrm>
            <a:off x="9008959" y="3793958"/>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2</a:t>
            </a:r>
          </a:p>
        </p:txBody>
      </p:sp>
      <p:sp>
        <p:nvSpPr>
          <p:cNvPr id="10" name="Rectangle 9"/>
          <p:cNvSpPr/>
          <p:nvPr/>
        </p:nvSpPr>
        <p:spPr>
          <a:xfrm>
            <a:off x="9018058" y="424547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3</a:t>
            </a:r>
          </a:p>
        </p:txBody>
      </p:sp>
      <p:sp>
        <p:nvSpPr>
          <p:cNvPr id="11" name="Rectangle 10"/>
          <p:cNvSpPr/>
          <p:nvPr/>
        </p:nvSpPr>
        <p:spPr>
          <a:xfrm>
            <a:off x="9018058" y="470267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4</a:t>
            </a:r>
          </a:p>
        </p:txBody>
      </p:sp>
      <p:sp>
        <p:nvSpPr>
          <p:cNvPr id="12" name="Rectangle 11"/>
          <p:cNvSpPr/>
          <p:nvPr/>
        </p:nvSpPr>
        <p:spPr>
          <a:xfrm>
            <a:off x="10576746" y="2850557"/>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1</a:t>
            </a:r>
          </a:p>
        </p:txBody>
      </p:sp>
      <p:sp>
        <p:nvSpPr>
          <p:cNvPr id="13" name="Rectangle 12"/>
          <p:cNvSpPr/>
          <p:nvPr/>
        </p:nvSpPr>
        <p:spPr>
          <a:xfrm>
            <a:off x="10590962" y="3414095"/>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4</a:t>
            </a:r>
          </a:p>
        </p:txBody>
      </p:sp>
      <p:sp>
        <p:nvSpPr>
          <p:cNvPr id="14" name="Rectangle 13"/>
          <p:cNvSpPr/>
          <p:nvPr/>
        </p:nvSpPr>
        <p:spPr>
          <a:xfrm>
            <a:off x="10604610" y="3945223"/>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9</a:t>
            </a:r>
          </a:p>
        </p:txBody>
      </p:sp>
      <p:sp>
        <p:nvSpPr>
          <p:cNvPr id="15" name="Rectangle 14"/>
          <p:cNvSpPr/>
          <p:nvPr/>
        </p:nvSpPr>
        <p:spPr>
          <a:xfrm>
            <a:off x="10558550" y="4569606"/>
            <a:ext cx="46800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16</a:t>
            </a:r>
          </a:p>
        </p:txBody>
      </p:sp>
      <p:cxnSp>
        <p:nvCxnSpPr>
          <p:cNvPr id="16" name="Straight Arrow Connector 15"/>
          <p:cNvCxnSpPr/>
          <p:nvPr/>
        </p:nvCxnSpPr>
        <p:spPr>
          <a:xfrm>
            <a:off x="9369490" y="2803358"/>
            <a:ext cx="1207256" cy="807492"/>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9399058" y="3051008"/>
            <a:ext cx="1261423" cy="180551"/>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9352430" y="3145688"/>
            <a:ext cx="1322267" cy="417964"/>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9406454" y="3737095"/>
            <a:ext cx="1198156" cy="205285"/>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8987354" y="2544620"/>
            <a:ext cx="382136" cy="369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-2</a:t>
            </a:r>
          </a:p>
        </p:txBody>
      </p:sp>
      <p:sp>
        <p:nvSpPr>
          <p:cNvPr id="21" name="Rectangle 20"/>
          <p:cNvSpPr/>
          <p:nvPr/>
        </p:nvSpPr>
        <p:spPr>
          <a:xfrm>
            <a:off x="8937625" y="2969406"/>
            <a:ext cx="44608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-1</a:t>
            </a:r>
          </a:p>
        </p:txBody>
      </p:sp>
      <p:cxnSp>
        <p:nvCxnSpPr>
          <p:cNvPr id="22" name="Straight Arrow Connector 21"/>
          <p:cNvCxnSpPr/>
          <p:nvPr/>
        </p:nvCxnSpPr>
        <p:spPr>
          <a:xfrm flipV="1">
            <a:off x="9406454" y="4173823"/>
            <a:ext cx="1220904" cy="268407"/>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9358686" y="4798206"/>
            <a:ext cx="1268672" cy="68234"/>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462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left)">
                                      <p:cBhvr>
                                        <p:cTn id="53" dur="5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left)">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wipe(left)">
                                      <p:cBhvr>
                                        <p:cTn id="71" dur="500"/>
                                        <p:tgtEl>
                                          <p:spTgt spid="18"/>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wipe(left)">
                                      <p:cBhvr>
                                        <p:cTn id="80" dur="500"/>
                                        <p:tgtEl>
                                          <p:spTgt spid="19"/>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wipe(left)">
                                      <p:cBhvr>
                                        <p:cTn id="89" dur="500"/>
                                        <p:tgtEl>
                                          <p:spTgt spid="22"/>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23"/>
                                        </p:tgtEl>
                                        <p:attrNameLst>
                                          <p:attrName>style.visibility</p:attrName>
                                        </p:attrNameLst>
                                      </p:cBhvr>
                                      <p:to>
                                        <p:strVal val="visible"/>
                                      </p:to>
                                    </p:set>
                                    <p:animEffect transition="in" filter="wipe(left)">
                                      <p:cBhvr>
                                        <p:cTn id="98" dur="500"/>
                                        <p:tgtEl>
                                          <p:spTgt spid="23"/>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p:bldP spid="9" grpId="0"/>
      <p:bldP spid="10" grpId="0"/>
      <p:bldP spid="11" grpId="0"/>
      <p:bldP spid="12" grpId="0"/>
      <p:bldP spid="13" grpId="0"/>
      <p:bldP spid="14" grpId="0"/>
      <p:bldP spid="15" grpId="0"/>
      <p:bldP spid="20" grpId="0"/>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One-to-One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nSpc>
                    <a:spcPct val="100000"/>
                  </a:lnSpc>
                </a:pPr>
                <a:r>
                  <a:rPr lang="en-US" dirty="0"/>
                  <a:t>A function for which </a:t>
                </a:r>
                <a:r>
                  <a:rPr lang="en-US" dirty="0">
                    <a:solidFill>
                      <a:srgbClr val="C00000"/>
                    </a:solidFill>
                  </a:rPr>
                  <a:t>every element of the range </a:t>
                </a:r>
                <a:r>
                  <a:rPr lang="en-US" dirty="0"/>
                  <a:t>of the function </a:t>
                </a:r>
                <a:r>
                  <a:rPr lang="en-US" dirty="0">
                    <a:solidFill>
                      <a:srgbClr val="C00000"/>
                    </a:solidFill>
                  </a:rPr>
                  <a:t>corresponds to exactly one element of the domain </a:t>
                </a:r>
                <a:r>
                  <a:rPr lang="en-US" dirty="0"/>
                  <a:t>is known as </a:t>
                </a:r>
                <a:r>
                  <a:rPr lang="en-US" dirty="0">
                    <a:solidFill>
                      <a:srgbClr val="C00000"/>
                    </a:solidFill>
                  </a:rPr>
                  <a:t>One-to-One </a:t>
                </a:r>
                <a:r>
                  <a:rPr lang="en-US" dirty="0"/>
                  <a:t>or</a:t>
                </a:r>
                <a:r>
                  <a:rPr lang="en-US" dirty="0">
                    <a:solidFill>
                      <a:srgbClr val="C00000"/>
                    </a:solidFill>
                  </a:rPr>
                  <a:t> injective </a:t>
                </a:r>
                <a:r>
                  <a:rPr lang="en-US" dirty="0"/>
                  <a:t>or</a:t>
                </a:r>
                <a:r>
                  <a:rPr lang="en-US" dirty="0">
                    <a:solidFill>
                      <a:srgbClr val="C00000"/>
                    </a:solidFill>
                  </a:rPr>
                  <a:t> injection</a:t>
                </a:r>
                <a:r>
                  <a:rPr lang="en-US" dirty="0"/>
                  <a:t>.</a:t>
                </a:r>
              </a:p>
              <a:p>
                <a:pPr>
                  <a:lnSpc>
                    <a:spcPct val="100000"/>
                  </a:lnSpc>
                </a:pPr>
                <a:r>
                  <a:rPr lang="en-US" dirty="0">
                    <a:solidFill>
                      <a:srgbClr val="0E47A1"/>
                    </a:solidFill>
                  </a:rPr>
                  <a:t>Example:		 </a:t>
                </a:r>
                <a14:m>
                  <m:oMath xmlns:m="http://schemas.openxmlformats.org/officeDocument/2006/math">
                    <m:r>
                      <a:rPr lang="en-US" b="1" i="1">
                        <a:solidFill>
                          <a:srgbClr val="0E47A1"/>
                        </a:solidFill>
                        <a:latin typeface="Cambria Math" panose="02040503050406030204" pitchFamily="18" charset="0"/>
                      </a:rPr>
                      <m:t>𝒇</m:t>
                    </m:r>
                    <m:r>
                      <a:rPr lang="en-US" b="1" i="1">
                        <a:solidFill>
                          <a:srgbClr val="0E47A1"/>
                        </a:solidFill>
                        <a:latin typeface="Cambria Math" panose="02040503050406030204" pitchFamily="18" charset="0"/>
                      </a:rPr>
                      <m:t> :</m:t>
                    </m:r>
                    <m:r>
                      <a:rPr lang="en-US" b="1" i="1">
                        <a:solidFill>
                          <a:srgbClr val="0E47A1"/>
                        </a:solidFill>
                        <a:latin typeface="Cambria Math" panose="02040503050406030204" pitchFamily="18" charset="0"/>
                      </a:rPr>
                      <m:t>𝑨</m:t>
                    </m:r>
                    <m:r>
                      <a:rPr lang="en-US" b="1" i="1">
                        <a:solidFill>
                          <a:srgbClr val="0E47A1"/>
                        </a:solidFill>
                        <a:latin typeface="Cambria Math" panose="02040503050406030204" pitchFamily="18" charset="0"/>
                      </a:rPr>
                      <m:t> →</m:t>
                    </m:r>
                    <m:r>
                      <a:rPr lang="en-US" b="1" i="1">
                        <a:solidFill>
                          <a:srgbClr val="0E47A1"/>
                        </a:solidFill>
                        <a:latin typeface="Cambria Math" panose="02040503050406030204" pitchFamily="18" charset="0"/>
                        <a:ea typeface="Cambria Math" panose="02040503050406030204" pitchFamily="18" charset="0"/>
                      </a:rPr>
                      <m:t>𝑩</m:t>
                    </m:r>
                    <m:r>
                      <a:rPr lang="en-US" b="1" i="1">
                        <a:solidFill>
                          <a:srgbClr val="0E47A1"/>
                        </a:solidFill>
                        <a:latin typeface="Cambria Math" panose="02040503050406030204" pitchFamily="18" charset="0"/>
                        <a:ea typeface="Cambria Math" panose="02040503050406030204" pitchFamily="18" charset="0"/>
                      </a:rPr>
                      <m:t>, </m:t>
                    </m:r>
                    <m:r>
                      <a:rPr lang="en-US" b="1" i="1">
                        <a:solidFill>
                          <a:srgbClr val="0E47A1"/>
                        </a:solidFill>
                        <a:latin typeface="Cambria Math" panose="02040503050406030204" pitchFamily="18" charset="0"/>
                        <a:ea typeface="Cambria Math" panose="02040503050406030204" pitchFamily="18" charset="0"/>
                      </a:rPr>
                      <m:t>𝒇</m:t>
                    </m:r>
                    <m:d>
                      <m:dPr>
                        <m:ctrlPr>
                          <a:rPr lang="en-US" b="1" i="1">
                            <a:solidFill>
                              <a:srgbClr val="0E47A1"/>
                            </a:solidFill>
                            <a:latin typeface="Cambria Math" panose="02040503050406030204" pitchFamily="18" charset="0"/>
                            <a:ea typeface="Cambria Math" panose="02040503050406030204" pitchFamily="18" charset="0"/>
                          </a:rPr>
                        </m:ctrlPr>
                      </m:dPr>
                      <m:e>
                        <m:r>
                          <a:rPr lang="en-US" b="1" i="1">
                            <a:solidFill>
                              <a:srgbClr val="0E47A1"/>
                            </a:solidFill>
                            <a:latin typeface="Cambria Math" panose="02040503050406030204" pitchFamily="18" charset="0"/>
                            <a:ea typeface="Cambria Math" panose="02040503050406030204" pitchFamily="18" charset="0"/>
                          </a:rPr>
                          <m:t>𝒙</m:t>
                        </m:r>
                      </m:e>
                    </m:d>
                    <m:r>
                      <a:rPr lang="en-US" b="1" i="1">
                        <a:solidFill>
                          <a:srgbClr val="0E47A1"/>
                        </a:solidFill>
                        <a:latin typeface="Cambria Math" panose="02040503050406030204" pitchFamily="18" charset="0"/>
                        <a:ea typeface="Cambria Math" panose="02040503050406030204" pitchFamily="18" charset="0"/>
                      </a:rPr>
                      <m:t>= </m:t>
                    </m:r>
                    <m:sSup>
                      <m:sSupPr>
                        <m:ctrlPr>
                          <a:rPr lang="en-US" b="1" i="1">
                            <a:solidFill>
                              <a:srgbClr val="0E47A1"/>
                            </a:solidFill>
                            <a:latin typeface="Cambria Math" panose="02040503050406030204" pitchFamily="18" charset="0"/>
                            <a:ea typeface="Cambria Math" panose="02040503050406030204" pitchFamily="18" charset="0"/>
                          </a:rPr>
                        </m:ctrlPr>
                      </m:sSupPr>
                      <m:e>
                        <m:r>
                          <a:rPr lang="en-US" b="1" i="1">
                            <a:solidFill>
                              <a:srgbClr val="0E47A1"/>
                            </a:solidFill>
                            <a:latin typeface="Cambria Math" panose="02040503050406030204" pitchFamily="18" charset="0"/>
                            <a:ea typeface="Cambria Math" panose="02040503050406030204" pitchFamily="18" charset="0"/>
                          </a:rPr>
                          <m:t>𝒙</m:t>
                        </m:r>
                      </m:e>
                      <m:sup>
                        <m:r>
                          <a:rPr lang="en-US" b="1" i="1">
                            <a:solidFill>
                              <a:srgbClr val="0E47A1"/>
                            </a:solidFill>
                            <a:latin typeface="Cambria Math" panose="02040503050406030204" pitchFamily="18" charset="0"/>
                            <a:ea typeface="Cambria Math" panose="02040503050406030204" pitchFamily="18" charset="0"/>
                          </a:rPr>
                          <m:t>𝟐</m:t>
                        </m:r>
                      </m:sup>
                    </m:sSup>
                  </m:oMath>
                </a14:m>
                <a:r>
                  <a:rPr lang="en-US" dirty="0"/>
                  <a:t> where, 		   				</a:t>
                </a:r>
                <a:r>
                  <a:rPr lang="en-US" dirty="0">
                    <a:solidFill>
                      <a:srgbClr val="C00000"/>
                    </a:solidFill>
                    <a:ea typeface="Cambria Math" panose="02040503050406030204" pitchFamily="18" charset="0"/>
                  </a:rPr>
                  <a:t>A = {1,2,3,4} and B = {1,4,9,16,25,36}</a:t>
                </a:r>
              </a:p>
              <a:p>
                <a:pPr marL="457200" lvl="1" indent="-106363">
                  <a:lnSpc>
                    <a:spcPct val="100000"/>
                  </a:lnSpc>
                  <a:buNone/>
                </a:pPr>
                <a:r>
                  <a:rPr lang="en-US" sz="2400" dirty="0">
                    <a:ea typeface="Cambria Math" panose="02040503050406030204" pitchFamily="18" charset="0"/>
                  </a:rPr>
                  <a:t>f(1) = 1</a:t>
                </a:r>
              </a:p>
              <a:p>
                <a:pPr marL="457200" lvl="1" indent="-106363">
                  <a:lnSpc>
                    <a:spcPct val="100000"/>
                  </a:lnSpc>
                  <a:buNone/>
                </a:pPr>
                <a:r>
                  <a:rPr lang="en-US" sz="2400" dirty="0">
                    <a:ea typeface="Cambria Math" panose="02040503050406030204" pitchFamily="18" charset="0"/>
                  </a:rPr>
                  <a:t>f(2) = 4</a:t>
                </a:r>
              </a:p>
              <a:p>
                <a:pPr marL="457200" lvl="1" indent="-106363">
                  <a:lnSpc>
                    <a:spcPct val="100000"/>
                  </a:lnSpc>
                  <a:buNone/>
                </a:pPr>
                <a:r>
                  <a:rPr lang="en-US" sz="2400" dirty="0">
                    <a:ea typeface="Cambria Math" panose="02040503050406030204" pitchFamily="18" charset="0"/>
                  </a:rPr>
                  <a:t>f(3) = 9</a:t>
                </a:r>
              </a:p>
              <a:p>
                <a:pPr marL="457200" lvl="1" indent="-106363">
                  <a:lnSpc>
                    <a:spcPct val="100000"/>
                  </a:lnSpc>
                  <a:buNone/>
                </a:pPr>
                <a:r>
                  <a:rPr lang="en-US" sz="2400" dirty="0">
                    <a:ea typeface="Cambria Math" panose="02040503050406030204" pitchFamily="18" charset="0"/>
                  </a:rPr>
                  <a:t>f(4) = 16</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6" t="-763" r="-818"/>
                </a:stretch>
              </a:blipFill>
            </p:spPr>
            <p:txBody>
              <a:bodyPr/>
              <a:lstStyle/>
              <a:p>
                <a:r>
                  <a:rPr lang="en-US">
                    <a:noFill/>
                  </a:rPr>
                  <a:t> </a:t>
                </a:r>
              </a:p>
            </p:txBody>
          </p:sp>
        </mc:Fallback>
      </mc:AlternateContent>
      <p:sp>
        <p:nvSpPr>
          <p:cNvPr id="4" name="Oval 3"/>
          <p:cNvSpPr/>
          <p:nvPr/>
        </p:nvSpPr>
        <p:spPr>
          <a:xfrm>
            <a:off x="8843150" y="2388950"/>
            <a:ext cx="914400" cy="2391201"/>
          </a:xfrm>
          <a:prstGeom prst="ellipse">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0435390" y="2341752"/>
            <a:ext cx="914400" cy="3352800"/>
          </a:xfrm>
          <a:prstGeom prst="ellipse">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652650" y="2250312"/>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75000"/>
                  </a:schemeClr>
                </a:solidFill>
              </a:rPr>
              <a:t>A</a:t>
            </a:r>
          </a:p>
        </p:txBody>
      </p:sp>
      <p:sp>
        <p:nvSpPr>
          <p:cNvPr id="7" name="Rectangle 6"/>
          <p:cNvSpPr/>
          <p:nvPr/>
        </p:nvSpPr>
        <p:spPr>
          <a:xfrm>
            <a:off x="10244890" y="2189352"/>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75000"/>
                  </a:schemeClr>
                </a:solidFill>
              </a:rPr>
              <a:t>B</a:t>
            </a:r>
          </a:p>
        </p:txBody>
      </p:sp>
      <p:sp>
        <p:nvSpPr>
          <p:cNvPr id="8" name="Rectangle 7"/>
          <p:cNvSpPr/>
          <p:nvPr/>
        </p:nvSpPr>
        <p:spPr>
          <a:xfrm>
            <a:off x="9103027" y="2494152"/>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1</a:t>
            </a:r>
          </a:p>
        </p:txBody>
      </p:sp>
      <p:sp>
        <p:nvSpPr>
          <p:cNvPr id="9" name="Rectangle 8"/>
          <p:cNvSpPr/>
          <p:nvPr/>
        </p:nvSpPr>
        <p:spPr>
          <a:xfrm>
            <a:off x="9117243" y="3027552"/>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2</a:t>
            </a:r>
          </a:p>
        </p:txBody>
      </p:sp>
      <p:sp>
        <p:nvSpPr>
          <p:cNvPr id="10" name="Rectangle 9"/>
          <p:cNvSpPr/>
          <p:nvPr/>
        </p:nvSpPr>
        <p:spPr>
          <a:xfrm>
            <a:off x="9126342" y="3609856"/>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3</a:t>
            </a:r>
          </a:p>
        </p:txBody>
      </p:sp>
      <p:sp>
        <p:nvSpPr>
          <p:cNvPr id="11" name="Rectangle 10"/>
          <p:cNvSpPr/>
          <p:nvPr/>
        </p:nvSpPr>
        <p:spPr>
          <a:xfrm>
            <a:off x="9126342" y="4170552"/>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4</a:t>
            </a:r>
          </a:p>
        </p:txBody>
      </p:sp>
      <p:sp>
        <p:nvSpPr>
          <p:cNvPr id="12" name="Rectangle 11"/>
          <p:cNvSpPr/>
          <p:nvPr/>
        </p:nvSpPr>
        <p:spPr>
          <a:xfrm>
            <a:off x="10685030" y="2480504"/>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1</a:t>
            </a:r>
          </a:p>
        </p:txBody>
      </p:sp>
      <p:sp>
        <p:nvSpPr>
          <p:cNvPr id="13" name="Rectangle 12"/>
          <p:cNvSpPr/>
          <p:nvPr/>
        </p:nvSpPr>
        <p:spPr>
          <a:xfrm>
            <a:off x="10699246" y="2952489"/>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4</a:t>
            </a:r>
          </a:p>
        </p:txBody>
      </p:sp>
      <p:sp>
        <p:nvSpPr>
          <p:cNvPr id="14" name="Rectangle 13"/>
          <p:cNvSpPr/>
          <p:nvPr/>
        </p:nvSpPr>
        <p:spPr>
          <a:xfrm>
            <a:off x="10712894" y="3483617"/>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9</a:t>
            </a:r>
          </a:p>
        </p:txBody>
      </p:sp>
      <p:sp>
        <p:nvSpPr>
          <p:cNvPr id="15" name="Rectangle 14"/>
          <p:cNvSpPr/>
          <p:nvPr/>
        </p:nvSpPr>
        <p:spPr>
          <a:xfrm>
            <a:off x="10666834" y="4031800"/>
            <a:ext cx="46800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16</a:t>
            </a:r>
          </a:p>
        </p:txBody>
      </p:sp>
      <p:cxnSp>
        <p:nvCxnSpPr>
          <p:cNvPr id="16" name="Straight Arrow Connector 15"/>
          <p:cNvCxnSpPr/>
          <p:nvPr/>
        </p:nvCxnSpPr>
        <p:spPr>
          <a:xfrm flipV="1">
            <a:off x="9507342" y="2709104"/>
            <a:ext cx="1228300" cy="11376"/>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9514738" y="3173980"/>
            <a:ext cx="1170292" cy="53742"/>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9514738" y="3712219"/>
            <a:ext cx="1220904" cy="74770"/>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9499382" y="4271486"/>
            <a:ext cx="1199864" cy="70796"/>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0663990" y="4557240"/>
            <a:ext cx="46800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25</a:t>
            </a:r>
          </a:p>
        </p:txBody>
      </p:sp>
      <p:sp>
        <p:nvSpPr>
          <p:cNvPr id="21" name="Rectangle 20"/>
          <p:cNvSpPr/>
          <p:nvPr/>
        </p:nvSpPr>
        <p:spPr>
          <a:xfrm>
            <a:off x="10666834" y="5084952"/>
            <a:ext cx="46800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36</a:t>
            </a:r>
          </a:p>
        </p:txBody>
      </p:sp>
    </p:spTree>
    <p:extLst>
      <p:ext uri="{BB962C8B-B14F-4D97-AF65-F5344CB8AC3E}">
        <p14:creationId xmlns:p14="http://schemas.microsoft.com/office/powerpoint/2010/main" val="17423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left)">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left)">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wipe(left)">
                                      <p:cBhvr>
                                        <p:cTn id="7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p:bldP spid="9" grpId="0"/>
      <p:bldP spid="10" grpId="0"/>
      <p:bldP spid="11" grpId="0"/>
      <p:bldP spid="12" grpId="0"/>
      <p:bldP spid="13" grpId="0"/>
      <p:bldP spid="14" grpId="0"/>
      <p:bldP spid="15" grpId="0"/>
      <p:bldP spid="20" grpId="0"/>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Bijection</a:t>
            </a:r>
            <a:r>
              <a:rPr lang="en-US" dirty="0"/>
              <a:t>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If function is both </a:t>
                </a:r>
                <a:r>
                  <a:rPr lang="en-US" dirty="0">
                    <a:solidFill>
                      <a:srgbClr val="C00000"/>
                    </a:solidFill>
                  </a:rPr>
                  <a:t>one-to-one</a:t>
                </a:r>
                <a:r>
                  <a:rPr lang="en-US" dirty="0"/>
                  <a:t> and </a:t>
                </a:r>
                <a:r>
                  <a:rPr lang="en-US" dirty="0">
                    <a:solidFill>
                      <a:srgbClr val="C00000"/>
                    </a:solidFill>
                  </a:rPr>
                  <a:t>onto</a:t>
                </a:r>
                <a:r>
                  <a:rPr lang="en-US" dirty="0"/>
                  <a:t> then function is called </a:t>
                </a:r>
                <a:r>
                  <a:rPr lang="en-US" dirty="0" err="1">
                    <a:solidFill>
                      <a:srgbClr val="C00000"/>
                    </a:solidFill>
                  </a:rPr>
                  <a:t>Bijection</a:t>
                </a:r>
                <a:r>
                  <a:rPr lang="en-US" dirty="0">
                    <a:solidFill>
                      <a:srgbClr val="C00000"/>
                    </a:solidFill>
                  </a:rPr>
                  <a:t> function</a:t>
                </a:r>
                <a:r>
                  <a:rPr lang="en-US" dirty="0"/>
                  <a:t>.</a:t>
                </a:r>
              </a:p>
              <a:p>
                <a:r>
                  <a:rPr lang="en-US" dirty="0">
                    <a:solidFill>
                      <a:srgbClr val="0E47A1"/>
                    </a:solidFill>
                  </a:rPr>
                  <a:t>Example:	 </a:t>
                </a:r>
                <a14:m>
                  <m:oMath xmlns:m="http://schemas.openxmlformats.org/officeDocument/2006/math">
                    <m:r>
                      <a:rPr lang="en-US" b="1" i="1">
                        <a:solidFill>
                          <a:srgbClr val="0E47A1"/>
                        </a:solidFill>
                        <a:latin typeface="Cambria Math" panose="02040503050406030204" pitchFamily="18" charset="0"/>
                      </a:rPr>
                      <m:t>𝒇</m:t>
                    </m:r>
                    <m:r>
                      <a:rPr lang="en-US" b="1" i="1">
                        <a:solidFill>
                          <a:srgbClr val="0E47A1"/>
                        </a:solidFill>
                        <a:latin typeface="Cambria Math" panose="02040503050406030204" pitchFamily="18" charset="0"/>
                      </a:rPr>
                      <m:t> :</m:t>
                    </m:r>
                    <m:r>
                      <a:rPr lang="en-US" b="1" i="1">
                        <a:solidFill>
                          <a:srgbClr val="0E47A1"/>
                        </a:solidFill>
                        <a:latin typeface="Cambria Math" panose="02040503050406030204" pitchFamily="18" charset="0"/>
                      </a:rPr>
                      <m:t>𝑨</m:t>
                    </m:r>
                    <m:r>
                      <a:rPr lang="en-US" b="1" i="1">
                        <a:solidFill>
                          <a:srgbClr val="0E47A1"/>
                        </a:solidFill>
                        <a:latin typeface="Cambria Math" panose="02040503050406030204" pitchFamily="18" charset="0"/>
                      </a:rPr>
                      <m:t> →</m:t>
                    </m:r>
                    <m:r>
                      <a:rPr lang="en-US" b="1" i="1">
                        <a:solidFill>
                          <a:srgbClr val="0E47A1"/>
                        </a:solidFill>
                        <a:latin typeface="Cambria Math" panose="02040503050406030204" pitchFamily="18" charset="0"/>
                        <a:ea typeface="Cambria Math" panose="02040503050406030204" pitchFamily="18" charset="0"/>
                      </a:rPr>
                      <m:t>𝑩</m:t>
                    </m:r>
                    <m:r>
                      <a:rPr lang="en-US" b="1" i="1">
                        <a:solidFill>
                          <a:srgbClr val="0E47A1"/>
                        </a:solidFill>
                        <a:latin typeface="Cambria Math" panose="02040503050406030204" pitchFamily="18" charset="0"/>
                        <a:ea typeface="Cambria Math" panose="02040503050406030204" pitchFamily="18" charset="0"/>
                      </a:rPr>
                      <m:t>, </m:t>
                    </m:r>
                    <m:r>
                      <a:rPr lang="en-US" b="1" i="1">
                        <a:solidFill>
                          <a:srgbClr val="0E47A1"/>
                        </a:solidFill>
                        <a:latin typeface="Cambria Math" panose="02040503050406030204" pitchFamily="18" charset="0"/>
                        <a:ea typeface="Cambria Math" panose="02040503050406030204" pitchFamily="18" charset="0"/>
                      </a:rPr>
                      <m:t>𝒇</m:t>
                    </m:r>
                    <m:d>
                      <m:dPr>
                        <m:ctrlPr>
                          <a:rPr lang="en-US" b="1" i="1">
                            <a:solidFill>
                              <a:srgbClr val="0E47A1"/>
                            </a:solidFill>
                            <a:latin typeface="Cambria Math" panose="02040503050406030204" pitchFamily="18" charset="0"/>
                            <a:ea typeface="Cambria Math" panose="02040503050406030204" pitchFamily="18" charset="0"/>
                          </a:rPr>
                        </m:ctrlPr>
                      </m:dPr>
                      <m:e>
                        <m:r>
                          <a:rPr lang="en-US" b="1" i="1">
                            <a:solidFill>
                              <a:srgbClr val="0E47A1"/>
                            </a:solidFill>
                            <a:latin typeface="Cambria Math" panose="02040503050406030204" pitchFamily="18" charset="0"/>
                            <a:ea typeface="Cambria Math" panose="02040503050406030204" pitchFamily="18" charset="0"/>
                          </a:rPr>
                          <m:t>𝒙</m:t>
                        </m:r>
                      </m:e>
                    </m:d>
                    <m:r>
                      <a:rPr lang="en-US" b="1" i="1">
                        <a:solidFill>
                          <a:srgbClr val="0E47A1"/>
                        </a:solidFill>
                        <a:latin typeface="Cambria Math" panose="02040503050406030204" pitchFamily="18" charset="0"/>
                        <a:ea typeface="Cambria Math" panose="02040503050406030204" pitchFamily="18" charset="0"/>
                      </a:rPr>
                      <m:t>= </m:t>
                    </m:r>
                    <m:sSup>
                      <m:sSupPr>
                        <m:ctrlPr>
                          <a:rPr lang="en-US" b="1" i="1">
                            <a:solidFill>
                              <a:srgbClr val="0E47A1"/>
                            </a:solidFill>
                            <a:latin typeface="Cambria Math" panose="02040503050406030204" pitchFamily="18" charset="0"/>
                            <a:ea typeface="Cambria Math" panose="02040503050406030204" pitchFamily="18" charset="0"/>
                          </a:rPr>
                        </m:ctrlPr>
                      </m:sSupPr>
                      <m:e>
                        <m:r>
                          <a:rPr lang="en-US" b="1" i="1">
                            <a:solidFill>
                              <a:srgbClr val="0E47A1"/>
                            </a:solidFill>
                            <a:latin typeface="Cambria Math" panose="02040503050406030204" pitchFamily="18" charset="0"/>
                            <a:ea typeface="Cambria Math" panose="02040503050406030204" pitchFamily="18" charset="0"/>
                          </a:rPr>
                          <m:t>𝒙</m:t>
                        </m:r>
                      </m:e>
                      <m:sup>
                        <m:r>
                          <a:rPr lang="en-US" b="1" i="1">
                            <a:solidFill>
                              <a:srgbClr val="0E47A1"/>
                            </a:solidFill>
                            <a:latin typeface="Cambria Math" panose="02040503050406030204" pitchFamily="18" charset="0"/>
                            <a:ea typeface="Cambria Math" panose="02040503050406030204" pitchFamily="18" charset="0"/>
                          </a:rPr>
                          <m:t>𝟐</m:t>
                        </m:r>
                      </m:sup>
                    </m:sSup>
                  </m:oMath>
                </a14:m>
                <a:r>
                  <a:rPr lang="en-US" dirty="0"/>
                  <a:t> where, 		   	</a:t>
                </a:r>
              </a:p>
              <a:p>
                <a:pPr marL="0" indent="0" defTabSz="344488">
                  <a:buNone/>
                </a:pPr>
                <a:r>
                  <a:rPr lang="en-US" i="1" dirty="0">
                    <a:latin typeface="Cambria Math" panose="02040503050406030204" pitchFamily="18" charset="0"/>
                    <a:ea typeface="Cambria Math" panose="02040503050406030204" pitchFamily="18" charset="0"/>
                  </a:rPr>
                  <a:t>	</a:t>
                </a:r>
                <a:r>
                  <a:rPr lang="en-US" i="1" dirty="0">
                    <a:ea typeface="Cambria Math" panose="02040503050406030204" pitchFamily="18" charset="0"/>
                  </a:rPr>
                  <a:t>A</a:t>
                </a:r>
                <a:r>
                  <a:rPr lang="en-US" dirty="0">
                    <a:ea typeface="Cambria Math" panose="02040503050406030204" pitchFamily="18" charset="0"/>
                  </a:rPr>
                  <a:t> = {1,2,3,4} </a:t>
                </a:r>
                <a:r>
                  <a:rPr lang="en-US" dirty="0"/>
                  <a:t>and </a:t>
                </a:r>
                <a:r>
                  <a:rPr lang="en-US" i="1" dirty="0">
                    <a:ea typeface="Cambria Math" panose="02040503050406030204" pitchFamily="18" charset="0"/>
                  </a:rPr>
                  <a:t>B</a:t>
                </a:r>
                <a:r>
                  <a:rPr lang="en-US" dirty="0">
                    <a:ea typeface="Cambria Math" panose="02040503050406030204" pitchFamily="18" charset="0"/>
                  </a:rPr>
                  <a:t> = {1,4,9,16}</a:t>
                </a:r>
              </a:p>
              <a:p>
                <a:pPr marL="457200" lvl="1" indent="-106363">
                  <a:buNone/>
                </a:pPr>
                <a:r>
                  <a:rPr lang="en-US" sz="2400" dirty="0">
                    <a:ea typeface="Cambria Math" panose="02040503050406030204" pitchFamily="18" charset="0"/>
                  </a:rPr>
                  <a:t>f(1) = 1</a:t>
                </a:r>
              </a:p>
              <a:p>
                <a:pPr marL="457200" lvl="1" indent="-106363">
                  <a:buNone/>
                </a:pPr>
                <a:r>
                  <a:rPr lang="en-US" sz="2400" dirty="0">
                    <a:ea typeface="Cambria Math" panose="02040503050406030204" pitchFamily="18" charset="0"/>
                  </a:rPr>
                  <a:t>f(2) = 4</a:t>
                </a:r>
              </a:p>
              <a:p>
                <a:pPr marL="457200" lvl="1" indent="-106363">
                  <a:buNone/>
                </a:pPr>
                <a:r>
                  <a:rPr lang="en-US" sz="2400" dirty="0">
                    <a:ea typeface="Cambria Math" panose="02040503050406030204" pitchFamily="18" charset="0"/>
                  </a:rPr>
                  <a:t>f(3) = 9</a:t>
                </a:r>
              </a:p>
              <a:p>
                <a:pPr marL="457200" lvl="1" indent="-106363">
                  <a:buNone/>
                </a:pPr>
                <a:r>
                  <a:rPr lang="en-US" sz="2400" dirty="0">
                    <a:ea typeface="Cambria Math" panose="02040503050406030204" pitchFamily="18" charset="0"/>
                  </a:rPr>
                  <a:t>f(4) = 16</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6" t="-1418"/>
                </a:stretch>
              </a:blipFill>
            </p:spPr>
            <p:txBody>
              <a:bodyPr/>
              <a:lstStyle/>
              <a:p>
                <a:r>
                  <a:rPr lang="en-US">
                    <a:noFill/>
                  </a:rPr>
                  <a:t> </a:t>
                </a:r>
              </a:p>
            </p:txBody>
          </p:sp>
        </mc:Fallback>
      </mc:AlternateContent>
      <p:sp>
        <p:nvSpPr>
          <p:cNvPr id="4" name="Oval 3"/>
          <p:cNvSpPr/>
          <p:nvPr/>
        </p:nvSpPr>
        <p:spPr>
          <a:xfrm>
            <a:off x="8089170" y="2301113"/>
            <a:ext cx="914400" cy="2391201"/>
          </a:xfrm>
          <a:prstGeom prst="ellipse">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9681410" y="2253915"/>
            <a:ext cx="914400" cy="2438399"/>
          </a:xfrm>
          <a:prstGeom prst="ellipse">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72362" y="1882013"/>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75000"/>
                  </a:schemeClr>
                </a:solidFill>
              </a:rPr>
              <a:t>A</a:t>
            </a:r>
          </a:p>
        </p:txBody>
      </p:sp>
      <p:sp>
        <p:nvSpPr>
          <p:cNvPr id="7" name="Rectangle 6"/>
          <p:cNvSpPr/>
          <p:nvPr/>
        </p:nvSpPr>
        <p:spPr>
          <a:xfrm>
            <a:off x="9945266" y="1823721"/>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75000"/>
                  </a:schemeClr>
                </a:solidFill>
              </a:rPr>
              <a:t>B</a:t>
            </a:r>
          </a:p>
        </p:txBody>
      </p:sp>
      <p:sp>
        <p:nvSpPr>
          <p:cNvPr id="8" name="Rectangle 7"/>
          <p:cNvSpPr/>
          <p:nvPr/>
        </p:nvSpPr>
        <p:spPr>
          <a:xfrm>
            <a:off x="8349047" y="2406315"/>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1</a:t>
            </a:r>
          </a:p>
        </p:txBody>
      </p:sp>
      <p:sp>
        <p:nvSpPr>
          <p:cNvPr id="9" name="Rectangle 8"/>
          <p:cNvSpPr/>
          <p:nvPr/>
        </p:nvSpPr>
        <p:spPr>
          <a:xfrm>
            <a:off x="8363263" y="2939715"/>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2</a:t>
            </a:r>
          </a:p>
        </p:txBody>
      </p:sp>
      <p:sp>
        <p:nvSpPr>
          <p:cNvPr id="10" name="Rectangle 9"/>
          <p:cNvSpPr/>
          <p:nvPr/>
        </p:nvSpPr>
        <p:spPr>
          <a:xfrm>
            <a:off x="8372362" y="3522019"/>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3</a:t>
            </a:r>
          </a:p>
        </p:txBody>
      </p:sp>
      <p:sp>
        <p:nvSpPr>
          <p:cNvPr id="11" name="Rectangle 10"/>
          <p:cNvSpPr/>
          <p:nvPr/>
        </p:nvSpPr>
        <p:spPr>
          <a:xfrm>
            <a:off x="8372362" y="4082715"/>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4</a:t>
            </a:r>
          </a:p>
        </p:txBody>
      </p:sp>
      <p:sp>
        <p:nvSpPr>
          <p:cNvPr id="12" name="Rectangle 11"/>
          <p:cNvSpPr/>
          <p:nvPr/>
        </p:nvSpPr>
        <p:spPr>
          <a:xfrm>
            <a:off x="9931050" y="2392667"/>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1</a:t>
            </a:r>
          </a:p>
        </p:txBody>
      </p:sp>
      <p:sp>
        <p:nvSpPr>
          <p:cNvPr id="13" name="Rectangle 12"/>
          <p:cNvSpPr/>
          <p:nvPr/>
        </p:nvSpPr>
        <p:spPr>
          <a:xfrm>
            <a:off x="9945266" y="2864652"/>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4</a:t>
            </a:r>
          </a:p>
        </p:txBody>
      </p:sp>
      <p:sp>
        <p:nvSpPr>
          <p:cNvPr id="14" name="Rectangle 13"/>
          <p:cNvSpPr/>
          <p:nvPr/>
        </p:nvSpPr>
        <p:spPr>
          <a:xfrm>
            <a:off x="9958914" y="339578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9</a:t>
            </a:r>
          </a:p>
        </p:txBody>
      </p:sp>
      <p:sp>
        <p:nvSpPr>
          <p:cNvPr id="15" name="Rectangle 14"/>
          <p:cNvSpPr/>
          <p:nvPr/>
        </p:nvSpPr>
        <p:spPr>
          <a:xfrm>
            <a:off x="9912854" y="3943963"/>
            <a:ext cx="46800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16</a:t>
            </a:r>
          </a:p>
        </p:txBody>
      </p:sp>
      <p:cxnSp>
        <p:nvCxnSpPr>
          <p:cNvPr id="16" name="Straight Arrow Connector 15"/>
          <p:cNvCxnSpPr/>
          <p:nvPr/>
        </p:nvCxnSpPr>
        <p:spPr>
          <a:xfrm flipV="1">
            <a:off x="8753362" y="2621267"/>
            <a:ext cx="1228300" cy="11376"/>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8760758" y="3086143"/>
            <a:ext cx="1170292" cy="53742"/>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8760758" y="3624382"/>
            <a:ext cx="1220904" cy="74770"/>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8745402" y="4183649"/>
            <a:ext cx="1199864" cy="70796"/>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27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left)">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left)">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wipe(left)">
                                      <p:cBhvr>
                                        <p:cTn id="7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p:bldP spid="9" grpId="0"/>
      <p:bldP spid="10" grpId="0"/>
      <p:bldP spid="11" grpId="0"/>
      <p:bldP spid="12" grpId="0"/>
      <p:bldP spid="13" grpId="0"/>
      <p:bldP spid="14" grpId="0"/>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Prove that </a:t>
            </a:r>
            <a:r>
              <a:rPr lang="en-US" i="1" dirty="0"/>
              <a:t>f: R</a:t>
            </a:r>
            <a:r>
              <a:rPr lang="en-US" baseline="30000" dirty="0"/>
              <a:t> </a:t>
            </a:r>
            <a:r>
              <a:rPr lang="en-US" dirty="0"/>
              <a:t>→ R, </a:t>
            </a:r>
            <a:r>
              <a:rPr lang="en-US" i="1" dirty="0"/>
              <a:t>f</a:t>
            </a:r>
            <a:r>
              <a:rPr lang="en-US" dirty="0"/>
              <a:t>(x) = x</a:t>
            </a:r>
            <a:r>
              <a:rPr lang="en-US" baseline="30000" dirty="0"/>
              <a:t>2</a:t>
            </a:r>
            <a:r>
              <a:rPr lang="en-US" dirty="0"/>
              <a:t> is not one-to-one and not onto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range and codomain of </a:t>
                </a:r>
                <a14:m>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 = </m:t>
                    </m:r>
                    <m:r>
                      <a:rPr lang="en-US" i="1" dirty="0">
                        <a:latin typeface="Cambria Math" panose="02040503050406030204" pitchFamily="18" charset="0"/>
                      </a:rPr>
                      <m:t>𝑥</m:t>
                    </m:r>
                    <m:r>
                      <a:rPr lang="en-US" i="1" baseline="30000" dirty="0">
                        <a:latin typeface="Cambria Math" panose="02040503050406030204" pitchFamily="18" charset="0"/>
                      </a:rPr>
                      <m:t>2</m:t>
                    </m:r>
                    <m:r>
                      <a:rPr lang="en-US" i="1" dirty="0">
                        <a:latin typeface="Cambria Math" panose="02040503050406030204" pitchFamily="18" charset="0"/>
                      </a:rPr>
                      <m:t> </m:t>
                    </m:r>
                  </m:oMath>
                </a14:m>
                <a:r>
                  <a:rPr lang="en-US" dirty="0"/>
                  <a:t>are not equal, So function </a:t>
                </a:r>
                <a14:m>
                  <m:oMath xmlns:m="http://schemas.openxmlformats.org/officeDocument/2006/math">
                    <m:r>
                      <a:rPr lang="en-US" i="1" dirty="0">
                        <a:latin typeface="Cambria Math" panose="02040503050406030204" pitchFamily="18" charset="0"/>
                      </a:rPr>
                      <m:t>𝑓</m:t>
                    </m:r>
                  </m:oMath>
                </a14:m>
                <a:r>
                  <a:rPr lang="en-US" dirty="0"/>
                  <a:t> is </a:t>
                </a:r>
                <a:r>
                  <a:rPr lang="en-US" dirty="0">
                    <a:solidFill>
                      <a:srgbClr val="C00000"/>
                    </a:solidFill>
                  </a:rPr>
                  <a:t>not onto function</a:t>
                </a:r>
                <a:r>
                  <a:rPr lang="en-US" dirty="0"/>
                  <a:t>.</a:t>
                </a:r>
              </a:p>
              <a:p>
                <a:r>
                  <a:rPr lang="en-US" dirty="0"/>
                  <a:t>The function is </a:t>
                </a:r>
                <a:r>
                  <a:rPr lang="en-US" dirty="0">
                    <a:solidFill>
                      <a:srgbClr val="C00000"/>
                    </a:solidFill>
                  </a:rPr>
                  <a:t>not one to one </a:t>
                </a:r>
                <a:r>
                  <a:rPr lang="en-US" dirty="0"/>
                  <a:t>because elements of </a:t>
                </a:r>
                <a14:m>
                  <m:oMath xmlns:m="http://schemas.openxmlformats.org/officeDocument/2006/math">
                    <m:r>
                      <a:rPr lang="en-US" i="1" dirty="0">
                        <a:latin typeface="Cambria Math" panose="02040503050406030204" pitchFamily="18" charset="0"/>
                      </a:rPr>
                      <m:t>𝐵</m:t>
                    </m:r>
                  </m:oMath>
                </a14:m>
                <a:r>
                  <a:rPr lang="en-US" dirty="0"/>
                  <a:t> are connected with  more than one elements of </a:t>
                </a:r>
                <a14:m>
                  <m:oMath xmlns:m="http://schemas.openxmlformats.org/officeDocument/2006/math">
                    <m:r>
                      <a:rPr lang="en-US" i="1" dirty="0">
                        <a:latin typeface="Cambria Math" panose="02040503050406030204" pitchFamily="18" charset="0"/>
                      </a:rPr>
                      <m:t>𝐴</m:t>
                    </m:r>
                  </m:oMath>
                </a14:m>
                <a:r>
                  <a:rPr lang="en-US" dirty="0"/>
                  <a:t>. </a:t>
                </a:r>
              </a:p>
              <a:p>
                <a:pPr marL="457200" lvl="0" indent="-106363">
                  <a:buNone/>
                </a:pPr>
                <a:r>
                  <a:rPr lang="en-US" dirty="0">
                    <a:ea typeface="Cambria Math" panose="02040503050406030204" pitchFamily="18" charset="0"/>
                  </a:rPr>
                  <a:t>f(-2) = 4</a:t>
                </a:r>
              </a:p>
              <a:p>
                <a:pPr marL="457200" lvl="1" indent="-106363">
                  <a:buNone/>
                </a:pPr>
                <a:r>
                  <a:rPr lang="en-US" sz="2400" dirty="0">
                    <a:ea typeface="Cambria Math" panose="02040503050406030204" pitchFamily="18" charset="0"/>
                  </a:rPr>
                  <a:t>f(-1) = 1</a:t>
                </a:r>
              </a:p>
              <a:p>
                <a:pPr marL="457200" lvl="1" indent="-106363">
                  <a:buNone/>
                </a:pPr>
                <a:r>
                  <a:rPr lang="en-US" sz="2400" dirty="0">
                    <a:ea typeface="Cambria Math" panose="02040503050406030204" pitchFamily="18" charset="0"/>
                  </a:rPr>
                  <a:t>f(1) = 1</a:t>
                </a:r>
              </a:p>
              <a:p>
                <a:pPr marL="457200" lvl="1" indent="-106363">
                  <a:buNone/>
                </a:pPr>
                <a:r>
                  <a:rPr lang="en-US" sz="2400" dirty="0">
                    <a:ea typeface="Cambria Math" panose="02040503050406030204" pitchFamily="18" charset="0"/>
                  </a:rPr>
                  <a:t>f(2) = 4</a:t>
                </a:r>
              </a:p>
              <a:p>
                <a:pPr marL="457200" lvl="1" indent="-106363">
                  <a:buNone/>
                </a:pPr>
                <a:r>
                  <a:rPr lang="en-US" sz="2400" dirty="0">
                    <a:ea typeface="Cambria Math" panose="02040503050406030204" pitchFamily="18" charset="0"/>
                  </a:rPr>
                  <a:t>f(3) = 9</a:t>
                </a:r>
              </a:p>
              <a:p>
                <a:pPr marL="457200" lvl="1" indent="-106363">
                  <a:buNone/>
                </a:pPr>
                <a:r>
                  <a:rPr lang="en-US" sz="2400" dirty="0">
                    <a:ea typeface="Cambria Math" panose="02040503050406030204" pitchFamily="18" charset="0"/>
                  </a:rPr>
                  <a:t>f(4) = 16</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6" t="-1418" r="-818"/>
                </a:stretch>
              </a:blipFill>
            </p:spPr>
            <p:txBody>
              <a:bodyPr/>
              <a:lstStyle/>
              <a:p>
                <a:r>
                  <a:rPr lang="en-US">
                    <a:noFill/>
                  </a:rPr>
                  <a:t> </a:t>
                </a:r>
              </a:p>
            </p:txBody>
          </p:sp>
        </mc:Fallback>
      </mc:AlternateContent>
      <p:sp>
        <p:nvSpPr>
          <p:cNvPr id="4" name="Oval 3"/>
          <p:cNvSpPr/>
          <p:nvPr/>
        </p:nvSpPr>
        <p:spPr>
          <a:xfrm>
            <a:off x="5494360" y="2544620"/>
            <a:ext cx="914400" cy="2697138"/>
          </a:xfrm>
          <a:prstGeom prst="ellipse">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086600" y="2544620"/>
            <a:ext cx="914400" cy="2697138"/>
          </a:xfrm>
          <a:prstGeom prst="ellipse">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84948" y="2102489"/>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A</a:t>
            </a:r>
          </a:p>
        </p:txBody>
      </p:sp>
      <p:sp>
        <p:nvSpPr>
          <p:cNvPr id="7" name="Rectangle 6"/>
          <p:cNvSpPr/>
          <p:nvPr/>
        </p:nvSpPr>
        <p:spPr>
          <a:xfrm>
            <a:off x="7333175" y="213135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B</a:t>
            </a:r>
          </a:p>
        </p:txBody>
      </p:sp>
      <p:sp>
        <p:nvSpPr>
          <p:cNvPr id="8" name="Rectangle 7"/>
          <p:cNvSpPr/>
          <p:nvPr/>
        </p:nvSpPr>
        <p:spPr>
          <a:xfrm>
            <a:off x="5754237" y="3356094"/>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1.0</a:t>
            </a:r>
          </a:p>
        </p:txBody>
      </p:sp>
      <p:sp>
        <p:nvSpPr>
          <p:cNvPr id="9" name="Rectangle 8"/>
          <p:cNvSpPr/>
          <p:nvPr/>
        </p:nvSpPr>
        <p:spPr>
          <a:xfrm>
            <a:off x="5768453" y="3793958"/>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2.0</a:t>
            </a:r>
          </a:p>
        </p:txBody>
      </p:sp>
      <p:sp>
        <p:nvSpPr>
          <p:cNvPr id="10" name="Rectangle 9"/>
          <p:cNvSpPr/>
          <p:nvPr/>
        </p:nvSpPr>
        <p:spPr>
          <a:xfrm>
            <a:off x="5777552" y="424547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3.0</a:t>
            </a:r>
          </a:p>
        </p:txBody>
      </p:sp>
      <p:sp>
        <p:nvSpPr>
          <p:cNvPr id="11" name="Rectangle 10"/>
          <p:cNvSpPr/>
          <p:nvPr/>
        </p:nvSpPr>
        <p:spPr>
          <a:xfrm>
            <a:off x="5777552" y="470267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4.0</a:t>
            </a:r>
          </a:p>
        </p:txBody>
      </p:sp>
      <p:sp>
        <p:nvSpPr>
          <p:cNvPr id="12" name="Rectangle 11"/>
          <p:cNvSpPr/>
          <p:nvPr/>
        </p:nvSpPr>
        <p:spPr>
          <a:xfrm>
            <a:off x="7406968" y="3422209"/>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1.0</a:t>
            </a:r>
          </a:p>
        </p:txBody>
      </p:sp>
      <p:sp>
        <p:nvSpPr>
          <p:cNvPr id="13" name="Rectangle 12"/>
          <p:cNvSpPr/>
          <p:nvPr/>
        </p:nvSpPr>
        <p:spPr>
          <a:xfrm>
            <a:off x="7421256" y="3843509"/>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4.0</a:t>
            </a:r>
          </a:p>
        </p:txBody>
      </p:sp>
      <p:sp>
        <p:nvSpPr>
          <p:cNvPr id="14" name="Rectangle 13"/>
          <p:cNvSpPr/>
          <p:nvPr/>
        </p:nvSpPr>
        <p:spPr>
          <a:xfrm>
            <a:off x="7364104" y="422017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9.0</a:t>
            </a:r>
          </a:p>
        </p:txBody>
      </p:sp>
      <p:sp>
        <p:nvSpPr>
          <p:cNvPr id="15" name="Rectangle 14"/>
          <p:cNvSpPr/>
          <p:nvPr/>
        </p:nvSpPr>
        <p:spPr>
          <a:xfrm>
            <a:off x="7318044" y="4569606"/>
            <a:ext cx="46800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16.0</a:t>
            </a:r>
          </a:p>
        </p:txBody>
      </p:sp>
      <p:cxnSp>
        <p:nvCxnSpPr>
          <p:cNvPr id="16" name="Straight Arrow Connector 15"/>
          <p:cNvCxnSpPr/>
          <p:nvPr/>
        </p:nvCxnSpPr>
        <p:spPr>
          <a:xfrm>
            <a:off x="6128984" y="2803358"/>
            <a:ext cx="1326393" cy="1230651"/>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158552" y="3231560"/>
            <a:ext cx="1311040" cy="345457"/>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111924" y="3563652"/>
            <a:ext cx="1343453" cy="36713"/>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165948" y="3942381"/>
            <a:ext cx="1289429" cy="111459"/>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747984" y="254462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-2.0</a:t>
            </a:r>
          </a:p>
        </p:txBody>
      </p:sp>
      <p:sp>
        <p:nvSpPr>
          <p:cNvPr id="21" name="Rectangle 20"/>
          <p:cNvSpPr/>
          <p:nvPr/>
        </p:nvSpPr>
        <p:spPr>
          <a:xfrm>
            <a:off x="5762200" y="2969406"/>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-1.0</a:t>
            </a:r>
          </a:p>
        </p:txBody>
      </p:sp>
      <p:cxnSp>
        <p:nvCxnSpPr>
          <p:cNvPr id="22" name="Straight Arrow Connector 21"/>
          <p:cNvCxnSpPr/>
          <p:nvPr/>
        </p:nvCxnSpPr>
        <p:spPr>
          <a:xfrm flipV="1">
            <a:off x="6165948" y="4435970"/>
            <a:ext cx="1245925" cy="6261"/>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6118180" y="4798206"/>
            <a:ext cx="1268672" cy="68234"/>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329987" y="2950714"/>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-1.0</a:t>
            </a:r>
          </a:p>
        </p:txBody>
      </p:sp>
      <p:sp>
        <p:nvSpPr>
          <p:cNvPr id="25" name="Rectangle 24"/>
          <p:cNvSpPr/>
          <p:nvPr/>
        </p:nvSpPr>
        <p:spPr>
          <a:xfrm>
            <a:off x="7315772" y="262025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-2.0</a:t>
            </a:r>
          </a:p>
        </p:txBody>
      </p:sp>
    </p:spTree>
    <p:extLst>
      <p:ext uri="{BB962C8B-B14F-4D97-AF65-F5344CB8AC3E}">
        <p14:creationId xmlns:p14="http://schemas.microsoft.com/office/powerpoint/2010/main" val="185839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left)">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ipe(left)">
                                      <p:cBhvr>
                                        <p:cTn id="72" dur="5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wipe(left)">
                                      <p:cBhvr>
                                        <p:cTn id="81" dur="500"/>
                                        <p:tgtEl>
                                          <p:spTgt spid="22"/>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wipe(left)">
                                      <p:cBhvr>
                                        <p:cTn id="90" dur="500"/>
                                        <p:tgtEl>
                                          <p:spTgt spid="23"/>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p:bldP spid="9" grpId="0"/>
      <p:bldP spid="10" grpId="0"/>
      <p:bldP spid="11" grpId="0"/>
      <p:bldP spid="12" grpId="0"/>
      <p:bldP spid="13" grpId="0"/>
      <p:bldP spid="14" grpId="0"/>
      <p:bldP spid="15" grpId="0"/>
      <p:bldP spid="20" grpId="0"/>
      <p:bldP spid="21" grpId="0"/>
      <p:bldP spid="24"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a:t>
            </a:r>
          </a:p>
        </p:txBody>
      </p:sp>
      <p:sp>
        <p:nvSpPr>
          <p:cNvPr id="3" name="Content Placeholder 2"/>
          <p:cNvSpPr>
            <a:spLocks noGrp="1"/>
          </p:cNvSpPr>
          <p:nvPr>
            <p:ph idx="1"/>
          </p:nvPr>
        </p:nvSpPr>
        <p:spPr/>
        <p:txBody>
          <a:bodyPr/>
          <a:lstStyle/>
          <a:p>
            <a:r>
              <a:rPr lang="en-US" dirty="0"/>
              <a:t>A </a:t>
            </a:r>
            <a:r>
              <a:rPr lang="en-US" dirty="0">
                <a:solidFill>
                  <a:srgbClr val="C00000"/>
                </a:solidFill>
              </a:rPr>
              <a:t>set</a:t>
            </a:r>
            <a:r>
              <a:rPr lang="en-US" dirty="0"/>
              <a:t> is a collection of objects.</a:t>
            </a:r>
          </a:p>
          <a:p>
            <a:r>
              <a:rPr lang="en-GB" altLang="en-US" dirty="0"/>
              <a:t>The objects in a set are called </a:t>
            </a:r>
            <a:r>
              <a:rPr lang="en-GB" altLang="en-US" dirty="0">
                <a:solidFill>
                  <a:srgbClr val="C00000"/>
                </a:solidFill>
              </a:rPr>
              <a:t>elements</a:t>
            </a:r>
            <a:r>
              <a:rPr lang="en-GB" altLang="en-US" dirty="0"/>
              <a:t> of the set.</a:t>
            </a:r>
          </a:p>
          <a:p>
            <a:r>
              <a:rPr lang="en-GB" altLang="en-US" dirty="0">
                <a:solidFill>
                  <a:srgbClr val="0E47A1"/>
                </a:solidFill>
              </a:rPr>
              <a:t>Examples:</a:t>
            </a:r>
          </a:p>
          <a:p>
            <a:pPr marL="914400" lvl="1" indent="-457200">
              <a:buSzPct val="80000"/>
              <a:buFont typeface="+mj-lt"/>
              <a:buAutoNum type="arabicPeriod"/>
            </a:pPr>
            <a:r>
              <a:rPr lang="en-IN" sz="2200" dirty="0"/>
              <a:t>A = {11, 12, 21, 22}</a:t>
            </a:r>
          </a:p>
          <a:p>
            <a:pPr marL="914400" lvl="1" indent="-457200">
              <a:buSzPct val="80000"/>
              <a:buFont typeface="+mj-lt"/>
              <a:buAutoNum type="arabicPeriod"/>
            </a:pPr>
            <a:r>
              <a:rPr lang="en-IN" sz="2200" dirty="0"/>
              <a:t>B = {11, 12, 21, 11, 12, 22}</a:t>
            </a:r>
          </a:p>
          <a:p>
            <a:pPr marL="914400" lvl="1" indent="-457200">
              <a:buSzPct val="80000"/>
              <a:buFont typeface="+mj-lt"/>
              <a:buAutoNum type="arabicPeriod"/>
            </a:pPr>
            <a:r>
              <a:rPr lang="en-IN" sz="2200" dirty="0"/>
              <a:t>C  = {x | x is odd integer greater than 1}</a:t>
            </a:r>
          </a:p>
          <a:p>
            <a:pPr marL="914400" lvl="1" indent="-457200">
              <a:buSzPct val="80000"/>
              <a:buFont typeface="+mj-lt"/>
              <a:buAutoNum type="arabicPeriod"/>
            </a:pPr>
            <a:r>
              <a:rPr lang="en-IN" sz="2200" dirty="0"/>
              <a:t>D  = {x | x </a:t>
            </a:r>
            <a:r>
              <a:rPr lang="az-Cyrl-AZ" sz="2200" dirty="0"/>
              <a:t>Є</a:t>
            </a:r>
            <a:r>
              <a:rPr lang="en-US" sz="2200" dirty="0"/>
              <a:t> B and x ≤ 11</a:t>
            </a:r>
            <a:r>
              <a:rPr lang="en-IN" sz="2200" dirty="0"/>
              <a:t>}</a:t>
            </a:r>
          </a:p>
          <a:p>
            <a:endParaRPr lang="en-US" dirty="0"/>
          </a:p>
        </p:txBody>
      </p:sp>
      <p:grpSp>
        <p:nvGrpSpPr>
          <p:cNvPr id="4" name="Group 3"/>
          <p:cNvGrpSpPr/>
          <p:nvPr/>
        </p:nvGrpSpPr>
        <p:grpSpPr>
          <a:xfrm>
            <a:off x="6666809" y="917278"/>
            <a:ext cx="4637049" cy="647700"/>
            <a:chOff x="4419600" y="933450"/>
            <a:chExt cx="4637049" cy="64770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200" y="933450"/>
              <a:ext cx="4432300" cy="647700"/>
            </a:xfrm>
            <a:prstGeom prst="rect">
              <a:avLst/>
            </a:prstGeom>
          </p:spPr>
        </p:pic>
        <p:sp>
          <p:nvSpPr>
            <p:cNvPr id="6" name="Left Brace 5"/>
            <p:cNvSpPr/>
            <p:nvPr/>
          </p:nvSpPr>
          <p:spPr>
            <a:xfrm>
              <a:off x="4419600" y="974394"/>
              <a:ext cx="101600" cy="590550"/>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C00000"/>
                </a:solidFill>
              </a:endParaRPr>
            </a:p>
          </p:txBody>
        </p:sp>
        <p:sp>
          <p:nvSpPr>
            <p:cNvPr id="7" name="Right Brace 6"/>
            <p:cNvSpPr/>
            <p:nvPr/>
          </p:nvSpPr>
          <p:spPr>
            <a:xfrm>
              <a:off x="8953500" y="968992"/>
              <a:ext cx="103149" cy="551596"/>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 name="Rectangle 7"/>
          <p:cNvSpPr/>
          <p:nvPr/>
        </p:nvSpPr>
        <p:spPr>
          <a:xfrm>
            <a:off x="4432946" y="2185413"/>
            <a:ext cx="2362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Roster Notation</a:t>
            </a:r>
          </a:p>
        </p:txBody>
      </p:sp>
      <p:sp>
        <p:nvSpPr>
          <p:cNvPr id="9" name="Right Brace 8"/>
          <p:cNvSpPr/>
          <p:nvPr/>
        </p:nvSpPr>
        <p:spPr>
          <a:xfrm>
            <a:off x="5656265" y="2921400"/>
            <a:ext cx="374609" cy="737326"/>
          </a:xfrm>
          <a:prstGeom prst="rightBrace">
            <a:avLst>
              <a:gd name="adj1" fmla="val 8333"/>
              <a:gd name="adj2" fmla="val 51929"/>
            </a:avLst>
          </a:prstGeom>
          <a:ln w="25400">
            <a:solidFill>
              <a:srgbClr val="0E47A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1">
                  <a:lumMod val="75000"/>
                </a:schemeClr>
              </a:solidFill>
            </a:endParaRPr>
          </a:p>
        </p:txBody>
      </p:sp>
      <p:sp>
        <p:nvSpPr>
          <p:cNvPr id="10" name="Rectangle 9"/>
          <p:cNvSpPr/>
          <p:nvPr/>
        </p:nvSpPr>
        <p:spPr>
          <a:xfrm>
            <a:off x="5927725" y="2898676"/>
            <a:ext cx="2937521" cy="6565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Set-builder Notation</a:t>
            </a:r>
          </a:p>
        </p:txBody>
      </p:sp>
      <p:sp>
        <p:nvSpPr>
          <p:cNvPr id="11" name="Right Brace 10"/>
          <p:cNvSpPr/>
          <p:nvPr/>
        </p:nvSpPr>
        <p:spPr>
          <a:xfrm>
            <a:off x="4233556" y="2020567"/>
            <a:ext cx="297180" cy="822960"/>
          </a:xfrm>
          <a:prstGeom prst="rightBrace">
            <a:avLst>
              <a:gd name="adj1" fmla="val 8333"/>
              <a:gd name="adj2" fmla="val 51929"/>
            </a:avLst>
          </a:prstGeom>
          <a:ln w="25400">
            <a:solidFill>
              <a:srgbClr val="0E47A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E47A1"/>
              </a:solidFill>
            </a:endParaRPr>
          </a:p>
        </p:txBody>
      </p:sp>
    </p:spTree>
    <p:extLst>
      <p:ext uri="{BB962C8B-B14F-4D97-AF65-F5344CB8AC3E}">
        <p14:creationId xmlns:p14="http://schemas.microsoft.com/office/powerpoint/2010/main" val="136964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22" presetClass="entr" presetSubtype="1"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childTnLst>
                                </p:cTn>
                              </p:par>
                              <p:par>
                                <p:cTn id="46" presetID="22" presetClass="entr" presetSubtype="1"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up)">
                                      <p:cBhvr>
                                        <p:cTn id="4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Prove that </a:t>
            </a:r>
            <a:r>
              <a:rPr lang="en-US" i="1" dirty="0"/>
              <a:t>f: R</a:t>
            </a:r>
            <a:r>
              <a:rPr lang="en-US" baseline="30000" dirty="0"/>
              <a:t> </a:t>
            </a:r>
            <a:r>
              <a:rPr lang="en-US" dirty="0"/>
              <a:t>→ R</a:t>
            </a:r>
            <a:r>
              <a:rPr lang="en-US" baseline="30000" dirty="0"/>
              <a:t>+</a:t>
            </a:r>
            <a:r>
              <a:rPr lang="en-US" dirty="0"/>
              <a:t>, </a:t>
            </a:r>
            <a:r>
              <a:rPr lang="en-US" i="1" dirty="0"/>
              <a:t>f</a:t>
            </a:r>
            <a:r>
              <a:rPr lang="en-US" dirty="0"/>
              <a:t>(x) = x</a:t>
            </a:r>
            <a:r>
              <a:rPr lang="en-US" baseline="30000" dirty="0"/>
              <a:t>2</a:t>
            </a:r>
            <a:r>
              <a:rPr lang="en-US" dirty="0"/>
              <a:t> is not one-to-one and onto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range and codomain of </a:t>
                </a:r>
                <a14:m>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 = </m:t>
                    </m:r>
                    <m:r>
                      <a:rPr lang="en-US" i="1" dirty="0">
                        <a:latin typeface="Cambria Math" panose="02040503050406030204" pitchFamily="18" charset="0"/>
                      </a:rPr>
                      <m:t>𝑥</m:t>
                    </m:r>
                    <m:r>
                      <a:rPr lang="en-US" i="1" baseline="30000" dirty="0">
                        <a:latin typeface="Cambria Math" panose="02040503050406030204" pitchFamily="18" charset="0"/>
                      </a:rPr>
                      <m:t>2</m:t>
                    </m:r>
                    <m:r>
                      <a:rPr lang="en-US" i="1" dirty="0">
                        <a:latin typeface="Cambria Math" panose="02040503050406030204" pitchFamily="18" charset="0"/>
                      </a:rPr>
                      <m:t> </m:t>
                    </m:r>
                  </m:oMath>
                </a14:m>
                <a:r>
                  <a:rPr lang="en-US" dirty="0"/>
                  <a:t>are equal So, function </a:t>
                </a:r>
                <a14:m>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 </m:t>
                    </m:r>
                  </m:oMath>
                </a14:m>
                <a:r>
                  <a:rPr lang="en-US" dirty="0"/>
                  <a:t>is </a:t>
                </a:r>
                <a:r>
                  <a:rPr lang="en-US" dirty="0">
                    <a:solidFill>
                      <a:srgbClr val="C00000"/>
                    </a:solidFill>
                  </a:rPr>
                  <a:t>onto</a:t>
                </a:r>
                <a:r>
                  <a:rPr lang="en-US" dirty="0"/>
                  <a:t> function.</a:t>
                </a:r>
              </a:p>
              <a:p>
                <a:r>
                  <a:rPr lang="en-US" dirty="0"/>
                  <a:t>The function is </a:t>
                </a:r>
                <a:r>
                  <a:rPr lang="en-US" dirty="0">
                    <a:solidFill>
                      <a:srgbClr val="C00000"/>
                    </a:solidFill>
                  </a:rPr>
                  <a:t>not one to one </a:t>
                </a:r>
                <a:r>
                  <a:rPr lang="en-US" dirty="0"/>
                  <a:t>because elements of </a:t>
                </a:r>
                <a14:m>
                  <m:oMath xmlns:m="http://schemas.openxmlformats.org/officeDocument/2006/math">
                    <m:r>
                      <a:rPr lang="en-US" i="1" dirty="0">
                        <a:latin typeface="Cambria Math" panose="02040503050406030204" pitchFamily="18" charset="0"/>
                      </a:rPr>
                      <m:t>𝐵</m:t>
                    </m:r>
                  </m:oMath>
                </a14:m>
                <a:r>
                  <a:rPr lang="en-US" dirty="0"/>
                  <a:t> are connected with  more than one elements of </a:t>
                </a:r>
                <a14:m>
                  <m:oMath xmlns:m="http://schemas.openxmlformats.org/officeDocument/2006/math">
                    <m:r>
                      <a:rPr lang="en-US" i="1" dirty="0">
                        <a:latin typeface="Cambria Math" panose="02040503050406030204" pitchFamily="18" charset="0"/>
                      </a:rPr>
                      <m:t>𝐴</m:t>
                    </m:r>
                  </m:oMath>
                </a14:m>
                <a:r>
                  <a:rPr lang="en-US" dirty="0"/>
                  <a:t>. </a:t>
                </a:r>
              </a:p>
              <a:p>
                <a:pPr marL="349250" indent="-174625" defTabSz="457200">
                  <a:buNone/>
                </a:pPr>
                <a:r>
                  <a:rPr lang="en-US" dirty="0">
                    <a:latin typeface="Cambria Math" panose="02040503050406030204" pitchFamily="18" charset="0"/>
                    <a:ea typeface="Cambria Math" panose="02040503050406030204" pitchFamily="18" charset="0"/>
                  </a:rPr>
                  <a:t>	</a:t>
                </a:r>
                <a:r>
                  <a:rPr lang="en-US" dirty="0">
                    <a:ea typeface="Cambria Math" panose="02040503050406030204" pitchFamily="18" charset="0"/>
                  </a:rPr>
                  <a:t>f(-2) = 4</a:t>
                </a:r>
              </a:p>
              <a:p>
                <a:pPr marL="457200" lvl="1" indent="-107950">
                  <a:buNone/>
                </a:pPr>
                <a:r>
                  <a:rPr lang="en-US" sz="2400" dirty="0">
                    <a:ea typeface="Cambria Math" panose="02040503050406030204" pitchFamily="18" charset="0"/>
                  </a:rPr>
                  <a:t>f(-1) = 1</a:t>
                </a:r>
              </a:p>
              <a:p>
                <a:pPr marL="457200" lvl="1" indent="-107950">
                  <a:buNone/>
                </a:pPr>
                <a:r>
                  <a:rPr lang="en-US" sz="2400" dirty="0">
                    <a:ea typeface="Cambria Math" panose="02040503050406030204" pitchFamily="18" charset="0"/>
                  </a:rPr>
                  <a:t>f(1) = 1</a:t>
                </a:r>
              </a:p>
              <a:p>
                <a:pPr marL="457200" lvl="1" indent="-107950">
                  <a:buNone/>
                </a:pPr>
                <a:r>
                  <a:rPr lang="en-US" sz="2400" dirty="0">
                    <a:ea typeface="Cambria Math" panose="02040503050406030204" pitchFamily="18" charset="0"/>
                  </a:rPr>
                  <a:t>f(2) = 4</a:t>
                </a:r>
              </a:p>
              <a:p>
                <a:pPr marL="457200" lvl="1" indent="-107950">
                  <a:buNone/>
                </a:pPr>
                <a:r>
                  <a:rPr lang="en-US" sz="2400" dirty="0">
                    <a:ea typeface="Cambria Math" panose="02040503050406030204" pitchFamily="18" charset="0"/>
                  </a:rPr>
                  <a:t>f(3) = 9</a:t>
                </a:r>
              </a:p>
              <a:p>
                <a:pPr marL="457200" lvl="1" indent="-107950">
                  <a:buNone/>
                </a:pPr>
                <a:r>
                  <a:rPr lang="en-US" sz="2400" dirty="0">
                    <a:ea typeface="Cambria Math" panose="02040503050406030204" pitchFamily="18" charset="0"/>
                  </a:rPr>
                  <a:t>f(4) = 16</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6" t="-1418" r="-818"/>
                </a:stretch>
              </a:blipFill>
            </p:spPr>
            <p:txBody>
              <a:bodyPr/>
              <a:lstStyle/>
              <a:p>
                <a:r>
                  <a:rPr lang="en-US">
                    <a:noFill/>
                  </a:rPr>
                  <a:t> </a:t>
                </a:r>
              </a:p>
            </p:txBody>
          </p:sp>
        </mc:Fallback>
      </mc:AlternateContent>
      <p:sp>
        <p:nvSpPr>
          <p:cNvPr id="4" name="Oval 3"/>
          <p:cNvSpPr/>
          <p:nvPr/>
        </p:nvSpPr>
        <p:spPr>
          <a:xfrm>
            <a:off x="5702908" y="2528577"/>
            <a:ext cx="914400" cy="2697138"/>
          </a:xfrm>
          <a:prstGeom prst="ellipse">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295148" y="2487278"/>
            <a:ext cx="914400" cy="2779736"/>
          </a:xfrm>
          <a:prstGeom prst="ellipse">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939472" y="2079045"/>
            <a:ext cx="381000" cy="392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A</a:t>
            </a:r>
          </a:p>
        </p:txBody>
      </p:sp>
      <p:sp>
        <p:nvSpPr>
          <p:cNvPr id="7" name="Rectangle 6"/>
          <p:cNvSpPr/>
          <p:nvPr/>
        </p:nvSpPr>
        <p:spPr>
          <a:xfrm>
            <a:off x="7561848" y="2065155"/>
            <a:ext cx="381000" cy="392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B</a:t>
            </a:r>
          </a:p>
        </p:txBody>
      </p:sp>
      <p:sp>
        <p:nvSpPr>
          <p:cNvPr id="8" name="Rectangle 7"/>
          <p:cNvSpPr/>
          <p:nvPr/>
        </p:nvSpPr>
        <p:spPr>
          <a:xfrm>
            <a:off x="5962785" y="3340051"/>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1.0</a:t>
            </a:r>
          </a:p>
        </p:txBody>
      </p:sp>
      <p:sp>
        <p:nvSpPr>
          <p:cNvPr id="9" name="Rectangle 8"/>
          <p:cNvSpPr/>
          <p:nvPr/>
        </p:nvSpPr>
        <p:spPr>
          <a:xfrm>
            <a:off x="5977001" y="3777915"/>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2.0</a:t>
            </a:r>
          </a:p>
        </p:txBody>
      </p:sp>
      <p:sp>
        <p:nvSpPr>
          <p:cNvPr id="10" name="Rectangle 9"/>
          <p:cNvSpPr/>
          <p:nvPr/>
        </p:nvSpPr>
        <p:spPr>
          <a:xfrm>
            <a:off x="5986100" y="4229427"/>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3.0</a:t>
            </a:r>
          </a:p>
        </p:txBody>
      </p:sp>
      <p:sp>
        <p:nvSpPr>
          <p:cNvPr id="11" name="Rectangle 10"/>
          <p:cNvSpPr/>
          <p:nvPr/>
        </p:nvSpPr>
        <p:spPr>
          <a:xfrm>
            <a:off x="5986100" y="4686627"/>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4.0</a:t>
            </a:r>
          </a:p>
        </p:txBody>
      </p:sp>
      <p:sp>
        <p:nvSpPr>
          <p:cNvPr id="12" name="Rectangle 11"/>
          <p:cNvSpPr/>
          <p:nvPr/>
        </p:nvSpPr>
        <p:spPr>
          <a:xfrm>
            <a:off x="7644092" y="3406166"/>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1.0</a:t>
            </a:r>
          </a:p>
        </p:txBody>
      </p:sp>
      <p:sp>
        <p:nvSpPr>
          <p:cNvPr id="13" name="Rectangle 12"/>
          <p:cNvSpPr/>
          <p:nvPr/>
        </p:nvSpPr>
        <p:spPr>
          <a:xfrm>
            <a:off x="7658380" y="3827466"/>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4.0</a:t>
            </a:r>
          </a:p>
        </p:txBody>
      </p:sp>
      <p:sp>
        <p:nvSpPr>
          <p:cNvPr id="14" name="Rectangle 13"/>
          <p:cNvSpPr/>
          <p:nvPr/>
        </p:nvSpPr>
        <p:spPr>
          <a:xfrm>
            <a:off x="7658380" y="4204127"/>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9.0</a:t>
            </a:r>
          </a:p>
        </p:txBody>
      </p:sp>
      <p:sp>
        <p:nvSpPr>
          <p:cNvPr id="15" name="Rectangle 14"/>
          <p:cNvSpPr/>
          <p:nvPr/>
        </p:nvSpPr>
        <p:spPr>
          <a:xfrm>
            <a:off x="7612320" y="4553563"/>
            <a:ext cx="46800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16.0</a:t>
            </a:r>
          </a:p>
        </p:txBody>
      </p:sp>
      <p:cxnSp>
        <p:nvCxnSpPr>
          <p:cNvPr id="16" name="Straight Arrow Connector 15"/>
          <p:cNvCxnSpPr/>
          <p:nvPr/>
        </p:nvCxnSpPr>
        <p:spPr>
          <a:xfrm>
            <a:off x="6337532" y="2787315"/>
            <a:ext cx="1326393" cy="1230651"/>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367100" y="3215517"/>
            <a:ext cx="1311040" cy="345457"/>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320472" y="3547609"/>
            <a:ext cx="1343453" cy="36713"/>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374496" y="3926338"/>
            <a:ext cx="1289429" cy="111459"/>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956532" y="2528577"/>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-2.0</a:t>
            </a:r>
          </a:p>
        </p:txBody>
      </p:sp>
      <p:sp>
        <p:nvSpPr>
          <p:cNvPr id="21" name="Rectangle 20"/>
          <p:cNvSpPr/>
          <p:nvPr/>
        </p:nvSpPr>
        <p:spPr>
          <a:xfrm>
            <a:off x="5970748" y="2953363"/>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-1.0</a:t>
            </a:r>
          </a:p>
        </p:txBody>
      </p:sp>
      <p:cxnSp>
        <p:nvCxnSpPr>
          <p:cNvPr id="22" name="Straight Arrow Connector 21"/>
          <p:cNvCxnSpPr/>
          <p:nvPr/>
        </p:nvCxnSpPr>
        <p:spPr>
          <a:xfrm flipV="1">
            <a:off x="6374496" y="4419927"/>
            <a:ext cx="1245925" cy="6261"/>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6326728" y="4782163"/>
            <a:ext cx="1268672" cy="68234"/>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59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wipe(left)">
                                      <p:cBhvr>
                                        <p:cTn id="66" dur="500"/>
                                        <p:tgtEl>
                                          <p:spTgt spid="19"/>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wipe(left)">
                                      <p:cBhvr>
                                        <p:cTn id="75" dur="500"/>
                                        <p:tgtEl>
                                          <p:spTgt spid="22"/>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wipe(left)">
                                      <p:cBhvr>
                                        <p:cTn id="84" dur="500"/>
                                        <p:tgtEl>
                                          <p:spTgt spid="23"/>
                                        </p:tgtEl>
                                      </p:cBhvr>
                                    </p:animEffect>
                                  </p:childTnLst>
                                </p:cTn>
                              </p:par>
                              <p:par>
                                <p:cTn id="85" presetID="1" presetClass="entr" presetSubtype="0" fill="hold" nodeType="withEffect">
                                  <p:stCondLst>
                                    <p:cond delay="0"/>
                                  </p:stCondLst>
                                  <p:childTnLst>
                                    <p:set>
                                      <p:cBhvr>
                                        <p:cTn id="86" dur="1" fill="hold">
                                          <p:stCondLst>
                                            <p:cond delay="0"/>
                                          </p:stCondLst>
                                        </p:cTn>
                                        <p:tgtEl>
                                          <p:spTgt spid="3">
                                            <p:txEl>
                                              <p:pRg st="0" end="0"/>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p:bldP spid="9" grpId="0"/>
      <p:bldP spid="10" grpId="0"/>
      <p:bldP spid="11" grpId="0"/>
      <p:bldP spid="12" grpId="0"/>
      <p:bldP spid="13" grpId="0"/>
      <p:bldP spid="14" grpId="0"/>
      <p:bldP spid="15" grpId="0"/>
      <p:bldP spid="20" grpId="0"/>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Prove that </a:t>
            </a:r>
            <a:r>
              <a:rPr lang="en-US" i="1" dirty="0"/>
              <a:t>f: R </a:t>
            </a:r>
            <a:r>
              <a:rPr lang="en-US" baseline="30000" dirty="0"/>
              <a:t>+ </a:t>
            </a:r>
            <a:r>
              <a:rPr lang="en-US" dirty="0"/>
              <a:t>→ R, </a:t>
            </a:r>
            <a:r>
              <a:rPr lang="en-US" i="1" dirty="0"/>
              <a:t>f </a:t>
            </a:r>
            <a:r>
              <a:rPr lang="en-US" dirty="0"/>
              <a:t>(x) = x</a:t>
            </a:r>
            <a:r>
              <a:rPr lang="en-US" baseline="30000" dirty="0"/>
              <a:t>2</a:t>
            </a:r>
            <a:r>
              <a:rPr lang="en-US" dirty="0"/>
              <a:t> is one-to-one and not onto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range and codomain of </a:t>
                </a:r>
                <a14:m>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 = </m:t>
                    </m:r>
                    <m:r>
                      <a:rPr lang="en-US" i="1" dirty="0">
                        <a:latin typeface="Cambria Math" panose="02040503050406030204" pitchFamily="18" charset="0"/>
                      </a:rPr>
                      <m:t>𝑥</m:t>
                    </m:r>
                    <m:r>
                      <a:rPr lang="en-US" i="1" baseline="30000" dirty="0">
                        <a:latin typeface="Cambria Math" panose="02040503050406030204" pitchFamily="18" charset="0"/>
                      </a:rPr>
                      <m:t>2</m:t>
                    </m:r>
                    <m:r>
                      <a:rPr lang="en-US" i="1" dirty="0">
                        <a:latin typeface="Cambria Math" panose="02040503050406030204" pitchFamily="18" charset="0"/>
                      </a:rPr>
                      <m:t> </m:t>
                    </m:r>
                  </m:oMath>
                </a14:m>
                <a:r>
                  <a:rPr lang="en-US" dirty="0"/>
                  <a:t>are not equal So, function </a:t>
                </a:r>
                <a14:m>
                  <m:oMath xmlns:m="http://schemas.openxmlformats.org/officeDocument/2006/math">
                    <m:r>
                      <a:rPr lang="en-US" i="1" dirty="0">
                        <a:latin typeface="Cambria Math" panose="02040503050406030204" pitchFamily="18" charset="0"/>
                      </a:rPr>
                      <m:t>𝑓</m:t>
                    </m:r>
                  </m:oMath>
                </a14:m>
                <a:r>
                  <a:rPr lang="en-US" dirty="0"/>
                  <a:t> </a:t>
                </a:r>
                <a:r>
                  <a:rPr lang="en-US" dirty="0">
                    <a:solidFill>
                      <a:srgbClr val="C00000"/>
                    </a:solidFill>
                  </a:rPr>
                  <a:t>is not onto </a:t>
                </a:r>
                <a:r>
                  <a:rPr lang="en-US" dirty="0"/>
                  <a:t>function.</a:t>
                </a:r>
              </a:p>
              <a:p>
                <a:r>
                  <a:rPr lang="en-US" dirty="0"/>
                  <a:t>The function is </a:t>
                </a:r>
                <a:r>
                  <a:rPr lang="en-US" dirty="0">
                    <a:solidFill>
                      <a:srgbClr val="C00000"/>
                    </a:solidFill>
                  </a:rPr>
                  <a:t>one to one </a:t>
                </a:r>
                <a:r>
                  <a:rPr lang="en-US" dirty="0"/>
                  <a:t>because elements of </a:t>
                </a:r>
                <a14:m>
                  <m:oMath xmlns:m="http://schemas.openxmlformats.org/officeDocument/2006/math">
                    <m:r>
                      <a:rPr lang="en-US" i="1" dirty="0">
                        <a:latin typeface="Cambria Math" panose="02040503050406030204" pitchFamily="18" charset="0"/>
                      </a:rPr>
                      <m:t>𝐵</m:t>
                    </m:r>
                  </m:oMath>
                </a14:m>
                <a:r>
                  <a:rPr lang="en-US" dirty="0"/>
                  <a:t> are connected with  single element of </a:t>
                </a:r>
                <a14:m>
                  <m:oMath xmlns:m="http://schemas.openxmlformats.org/officeDocument/2006/math">
                    <m:r>
                      <a:rPr lang="en-US" i="1" dirty="0">
                        <a:latin typeface="Cambria Math" panose="02040503050406030204" pitchFamily="18" charset="0"/>
                      </a:rPr>
                      <m:t>𝐴</m:t>
                    </m:r>
                  </m:oMath>
                </a14:m>
                <a:r>
                  <a:rPr lang="en-US" dirty="0"/>
                  <a:t>. </a:t>
                </a:r>
              </a:p>
              <a:p>
                <a:pPr marL="457200" lvl="1" indent="-106363">
                  <a:buNone/>
                </a:pPr>
                <a:r>
                  <a:rPr lang="en-US" sz="2400" dirty="0">
                    <a:ea typeface="Cambria Math" panose="02040503050406030204" pitchFamily="18" charset="0"/>
                  </a:rPr>
                  <a:t>f(1) = 1</a:t>
                </a:r>
              </a:p>
              <a:p>
                <a:pPr marL="457200" lvl="1" indent="-106363">
                  <a:buNone/>
                </a:pPr>
                <a:r>
                  <a:rPr lang="en-US" sz="2400" dirty="0">
                    <a:ea typeface="Cambria Math" panose="02040503050406030204" pitchFamily="18" charset="0"/>
                  </a:rPr>
                  <a:t>f(2) = 4</a:t>
                </a:r>
              </a:p>
              <a:p>
                <a:pPr marL="457200" lvl="1" indent="-106363">
                  <a:buNone/>
                </a:pPr>
                <a:r>
                  <a:rPr lang="en-US" sz="2400" dirty="0">
                    <a:ea typeface="Cambria Math" panose="02040503050406030204" pitchFamily="18" charset="0"/>
                  </a:rPr>
                  <a:t>f(3) = 9</a:t>
                </a:r>
              </a:p>
              <a:p>
                <a:pPr marL="457200" lvl="1" indent="-106363">
                  <a:buNone/>
                </a:pPr>
                <a:r>
                  <a:rPr lang="en-US" sz="2400" dirty="0">
                    <a:ea typeface="Cambria Math" panose="02040503050406030204" pitchFamily="18" charset="0"/>
                  </a:rPr>
                  <a:t>f(4) = 16</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6" t="-1418"/>
                </a:stretch>
              </a:blipFill>
            </p:spPr>
            <p:txBody>
              <a:bodyPr/>
              <a:lstStyle/>
              <a:p>
                <a:r>
                  <a:rPr lang="en-US">
                    <a:noFill/>
                  </a:rPr>
                  <a:t> </a:t>
                </a:r>
              </a:p>
            </p:txBody>
          </p:sp>
        </mc:Fallback>
      </mc:AlternateContent>
      <p:sp>
        <p:nvSpPr>
          <p:cNvPr id="4" name="Oval 3"/>
          <p:cNvSpPr/>
          <p:nvPr/>
        </p:nvSpPr>
        <p:spPr>
          <a:xfrm>
            <a:off x="5590613" y="2753167"/>
            <a:ext cx="914400" cy="2697138"/>
          </a:xfrm>
          <a:prstGeom prst="ellipse">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182853" y="2753167"/>
            <a:ext cx="914400" cy="2697138"/>
          </a:xfrm>
          <a:prstGeom prst="ellipse">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857313" y="2307397"/>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A</a:t>
            </a:r>
          </a:p>
        </p:txBody>
      </p:sp>
      <p:sp>
        <p:nvSpPr>
          <p:cNvPr id="7" name="Rectangle 6"/>
          <p:cNvSpPr/>
          <p:nvPr/>
        </p:nvSpPr>
        <p:spPr>
          <a:xfrm>
            <a:off x="7464131" y="2276917"/>
            <a:ext cx="333375"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B</a:t>
            </a:r>
          </a:p>
        </p:txBody>
      </p:sp>
      <p:sp>
        <p:nvSpPr>
          <p:cNvPr id="8" name="Rectangle 7"/>
          <p:cNvSpPr/>
          <p:nvPr/>
        </p:nvSpPr>
        <p:spPr>
          <a:xfrm>
            <a:off x="5850490" y="3564641"/>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1.0</a:t>
            </a:r>
          </a:p>
        </p:txBody>
      </p:sp>
      <p:sp>
        <p:nvSpPr>
          <p:cNvPr id="9" name="Rectangle 8"/>
          <p:cNvSpPr/>
          <p:nvPr/>
        </p:nvSpPr>
        <p:spPr>
          <a:xfrm>
            <a:off x="5864706" y="4002505"/>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2.0</a:t>
            </a:r>
          </a:p>
        </p:txBody>
      </p:sp>
      <p:sp>
        <p:nvSpPr>
          <p:cNvPr id="10" name="Rectangle 9"/>
          <p:cNvSpPr/>
          <p:nvPr/>
        </p:nvSpPr>
        <p:spPr>
          <a:xfrm>
            <a:off x="5873805" y="4454017"/>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3.0</a:t>
            </a:r>
          </a:p>
        </p:txBody>
      </p:sp>
      <p:sp>
        <p:nvSpPr>
          <p:cNvPr id="11" name="Rectangle 10"/>
          <p:cNvSpPr/>
          <p:nvPr/>
        </p:nvSpPr>
        <p:spPr>
          <a:xfrm>
            <a:off x="5873805" y="4911217"/>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4.0</a:t>
            </a:r>
          </a:p>
        </p:txBody>
      </p:sp>
      <p:sp>
        <p:nvSpPr>
          <p:cNvPr id="12" name="Rectangle 11"/>
          <p:cNvSpPr/>
          <p:nvPr/>
        </p:nvSpPr>
        <p:spPr>
          <a:xfrm>
            <a:off x="7517509" y="3630756"/>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1.0</a:t>
            </a:r>
          </a:p>
        </p:txBody>
      </p:sp>
      <p:sp>
        <p:nvSpPr>
          <p:cNvPr id="13" name="Rectangle 12"/>
          <p:cNvSpPr/>
          <p:nvPr/>
        </p:nvSpPr>
        <p:spPr>
          <a:xfrm>
            <a:off x="7517509" y="4066344"/>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4.0</a:t>
            </a:r>
          </a:p>
        </p:txBody>
      </p:sp>
      <p:sp>
        <p:nvSpPr>
          <p:cNvPr id="14" name="Rectangle 13"/>
          <p:cNvSpPr/>
          <p:nvPr/>
        </p:nvSpPr>
        <p:spPr>
          <a:xfrm>
            <a:off x="7460357" y="4428717"/>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9.0</a:t>
            </a:r>
          </a:p>
        </p:txBody>
      </p:sp>
      <p:sp>
        <p:nvSpPr>
          <p:cNvPr id="15" name="Rectangle 14"/>
          <p:cNvSpPr/>
          <p:nvPr/>
        </p:nvSpPr>
        <p:spPr>
          <a:xfrm>
            <a:off x="7414297" y="4778153"/>
            <a:ext cx="46800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16.0</a:t>
            </a:r>
          </a:p>
        </p:txBody>
      </p:sp>
      <p:cxnSp>
        <p:nvCxnSpPr>
          <p:cNvPr id="16" name="Straight Arrow Connector 15"/>
          <p:cNvCxnSpPr/>
          <p:nvPr/>
        </p:nvCxnSpPr>
        <p:spPr>
          <a:xfrm>
            <a:off x="6208177" y="3772199"/>
            <a:ext cx="1343453" cy="36713"/>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262201" y="4150928"/>
            <a:ext cx="1289429" cy="111459"/>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419842" y="2852282"/>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-2.0</a:t>
            </a:r>
          </a:p>
        </p:txBody>
      </p:sp>
      <p:sp>
        <p:nvSpPr>
          <p:cNvPr id="19" name="Rectangle 18"/>
          <p:cNvSpPr/>
          <p:nvPr/>
        </p:nvSpPr>
        <p:spPr>
          <a:xfrm>
            <a:off x="7443441" y="3234825"/>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-1.0</a:t>
            </a:r>
          </a:p>
        </p:txBody>
      </p:sp>
      <p:cxnSp>
        <p:nvCxnSpPr>
          <p:cNvPr id="20" name="Straight Arrow Connector 19"/>
          <p:cNvCxnSpPr/>
          <p:nvPr/>
        </p:nvCxnSpPr>
        <p:spPr>
          <a:xfrm flipV="1">
            <a:off x="6262201" y="4644517"/>
            <a:ext cx="1245925" cy="6261"/>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6245706" y="4955291"/>
            <a:ext cx="1168591" cy="151827"/>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58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left)">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left)">
                                      <p:cBhvr>
                                        <p:cTn id="59" dur="500"/>
                                        <p:tgtEl>
                                          <p:spTgt spid="20"/>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wipe(left)">
                                      <p:cBhvr>
                                        <p:cTn id="68" dur="500"/>
                                        <p:tgtEl>
                                          <p:spTgt spid="21"/>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p:bldP spid="9" grpId="0"/>
      <p:bldP spid="10" grpId="0"/>
      <p:bldP spid="11" grpId="0"/>
      <p:bldP spid="12" grpId="0"/>
      <p:bldP spid="13" grpId="0"/>
      <p:bldP spid="14" grpId="0"/>
      <p:bldP spid="15" grpId="0"/>
      <p:bldP spid="18" grpId="0"/>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Prove that </a:t>
            </a:r>
            <a:r>
              <a:rPr lang="en-US" i="1" dirty="0"/>
              <a:t>f: R </a:t>
            </a:r>
            <a:r>
              <a:rPr lang="en-US" baseline="30000" dirty="0"/>
              <a:t>+ </a:t>
            </a:r>
            <a:r>
              <a:rPr lang="en-US" dirty="0"/>
              <a:t>→ R</a:t>
            </a:r>
            <a:r>
              <a:rPr lang="en-US" baseline="30000" dirty="0"/>
              <a:t>+</a:t>
            </a:r>
            <a:r>
              <a:rPr lang="en-US" dirty="0"/>
              <a:t>, </a:t>
            </a:r>
            <a:r>
              <a:rPr lang="en-US" i="1" dirty="0"/>
              <a:t>f </a:t>
            </a:r>
            <a:r>
              <a:rPr lang="en-US" dirty="0"/>
              <a:t>(x) = x</a:t>
            </a:r>
            <a:r>
              <a:rPr lang="en-US" baseline="30000" dirty="0"/>
              <a:t>2</a:t>
            </a:r>
            <a:r>
              <a:rPr lang="en-US" dirty="0"/>
              <a:t> is one-to-one and onto function (bijection)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range and codomain of </a:t>
                </a:r>
                <a14:m>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 = </m:t>
                    </m:r>
                    <m:r>
                      <a:rPr lang="en-US" i="1" dirty="0">
                        <a:latin typeface="Cambria Math" panose="02040503050406030204" pitchFamily="18" charset="0"/>
                      </a:rPr>
                      <m:t>𝑥</m:t>
                    </m:r>
                    <m:r>
                      <a:rPr lang="en-US" i="1" baseline="30000" dirty="0">
                        <a:latin typeface="Cambria Math" panose="02040503050406030204" pitchFamily="18" charset="0"/>
                      </a:rPr>
                      <m:t>2</m:t>
                    </m:r>
                    <m:r>
                      <a:rPr lang="en-US" i="1" dirty="0">
                        <a:latin typeface="Cambria Math" panose="02040503050406030204" pitchFamily="18" charset="0"/>
                      </a:rPr>
                      <m:t> </m:t>
                    </m:r>
                  </m:oMath>
                </a14:m>
                <a:r>
                  <a:rPr lang="en-US" dirty="0"/>
                  <a:t>are equal So, function </a:t>
                </a:r>
                <a14:m>
                  <m:oMath xmlns:m="http://schemas.openxmlformats.org/officeDocument/2006/math">
                    <m:r>
                      <a:rPr lang="en-US" i="1" dirty="0">
                        <a:latin typeface="Cambria Math" panose="02040503050406030204" pitchFamily="18" charset="0"/>
                      </a:rPr>
                      <m:t>𝑓</m:t>
                    </m:r>
                  </m:oMath>
                </a14:m>
                <a:r>
                  <a:rPr lang="en-US" dirty="0"/>
                  <a:t> is </a:t>
                </a:r>
                <a:r>
                  <a:rPr lang="en-US" dirty="0">
                    <a:solidFill>
                      <a:srgbClr val="C00000"/>
                    </a:solidFill>
                  </a:rPr>
                  <a:t>onto</a:t>
                </a:r>
                <a:r>
                  <a:rPr lang="en-US" dirty="0"/>
                  <a:t> function.</a:t>
                </a:r>
              </a:p>
              <a:p>
                <a:r>
                  <a:rPr lang="en-US" dirty="0"/>
                  <a:t>The function is </a:t>
                </a:r>
                <a:r>
                  <a:rPr lang="en-US" dirty="0">
                    <a:solidFill>
                      <a:srgbClr val="C00000"/>
                    </a:solidFill>
                  </a:rPr>
                  <a:t>one to one </a:t>
                </a:r>
                <a:r>
                  <a:rPr lang="en-US" dirty="0"/>
                  <a:t>because elements of </a:t>
                </a:r>
                <a14:m>
                  <m:oMath xmlns:m="http://schemas.openxmlformats.org/officeDocument/2006/math">
                    <m:r>
                      <a:rPr lang="en-US" i="1" dirty="0">
                        <a:latin typeface="Cambria Math" panose="02040503050406030204" pitchFamily="18" charset="0"/>
                      </a:rPr>
                      <m:t>𝐵</m:t>
                    </m:r>
                  </m:oMath>
                </a14:m>
                <a:r>
                  <a:rPr lang="en-US" dirty="0"/>
                  <a:t> are connected with  single element of </a:t>
                </a:r>
                <a14:m>
                  <m:oMath xmlns:m="http://schemas.openxmlformats.org/officeDocument/2006/math">
                    <m:r>
                      <a:rPr lang="en-US" i="1" dirty="0">
                        <a:latin typeface="Cambria Math" panose="02040503050406030204" pitchFamily="18" charset="0"/>
                      </a:rPr>
                      <m:t>𝐴</m:t>
                    </m:r>
                  </m:oMath>
                </a14:m>
                <a:r>
                  <a:rPr lang="en-US" dirty="0"/>
                  <a:t>. </a:t>
                </a:r>
              </a:p>
              <a:p>
                <a:r>
                  <a:rPr lang="en-US" dirty="0"/>
                  <a:t>The function </a:t>
                </a:r>
                <a14:m>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 = </m:t>
                    </m:r>
                    <m:r>
                      <a:rPr lang="en-US" i="1" dirty="0">
                        <a:latin typeface="Cambria Math" panose="02040503050406030204" pitchFamily="18" charset="0"/>
                      </a:rPr>
                      <m:t>𝑥</m:t>
                    </m:r>
                    <m:r>
                      <a:rPr lang="en-US" i="1" baseline="30000" dirty="0">
                        <a:latin typeface="Cambria Math" panose="02040503050406030204" pitchFamily="18" charset="0"/>
                      </a:rPr>
                      <m:t>2</m:t>
                    </m:r>
                    <m:r>
                      <a:rPr lang="en-US" i="1" dirty="0">
                        <a:latin typeface="Cambria Math" panose="02040503050406030204" pitchFamily="18" charset="0"/>
                      </a:rPr>
                      <m:t> </m:t>
                    </m:r>
                  </m:oMath>
                </a14:m>
                <a:r>
                  <a:rPr lang="en-US" dirty="0"/>
                  <a:t>is onto function as well as one-to-one function. So, it is called as </a:t>
                </a:r>
                <a:r>
                  <a:rPr lang="en-US" dirty="0" err="1">
                    <a:solidFill>
                      <a:srgbClr val="C00000"/>
                    </a:solidFill>
                  </a:rPr>
                  <a:t>bijection</a:t>
                </a:r>
                <a:r>
                  <a:rPr lang="en-US" dirty="0"/>
                  <a:t> function.</a:t>
                </a:r>
              </a:p>
              <a:p>
                <a:pPr marL="457200" lvl="1" indent="-107950">
                  <a:buNone/>
                </a:pPr>
                <a:r>
                  <a:rPr lang="en-US" sz="2400" dirty="0">
                    <a:ea typeface="Cambria Math" panose="02040503050406030204" pitchFamily="18" charset="0"/>
                  </a:rPr>
                  <a:t>f(1) = 1</a:t>
                </a:r>
              </a:p>
              <a:p>
                <a:pPr marL="457200" lvl="1" indent="-107950">
                  <a:buNone/>
                </a:pPr>
                <a:r>
                  <a:rPr lang="en-US" sz="2400" dirty="0">
                    <a:ea typeface="Cambria Math" panose="02040503050406030204" pitchFamily="18" charset="0"/>
                  </a:rPr>
                  <a:t>f(2) = 4</a:t>
                </a:r>
              </a:p>
              <a:p>
                <a:pPr marL="457200" lvl="1" indent="-107950">
                  <a:buNone/>
                </a:pPr>
                <a:r>
                  <a:rPr lang="en-US" sz="2400" dirty="0">
                    <a:ea typeface="Cambria Math" panose="02040503050406030204" pitchFamily="18" charset="0"/>
                  </a:rPr>
                  <a:t>f(3) = 9</a:t>
                </a:r>
              </a:p>
              <a:p>
                <a:pPr marL="457200" lvl="1" indent="-107950">
                  <a:buNone/>
                </a:pPr>
                <a:r>
                  <a:rPr lang="en-US" sz="2400" dirty="0">
                    <a:ea typeface="Cambria Math" panose="02040503050406030204" pitchFamily="18" charset="0"/>
                  </a:rPr>
                  <a:t>f(4) = 16</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6" t="-1418" r="-818"/>
                </a:stretch>
              </a:blipFill>
            </p:spPr>
            <p:txBody>
              <a:bodyPr/>
              <a:lstStyle/>
              <a:p>
                <a:r>
                  <a:rPr lang="en-US">
                    <a:noFill/>
                  </a:rPr>
                  <a:t> </a:t>
                </a:r>
              </a:p>
            </p:txBody>
          </p:sp>
        </mc:Fallback>
      </mc:AlternateContent>
      <p:sp>
        <p:nvSpPr>
          <p:cNvPr id="20" name="Oval 19"/>
          <p:cNvSpPr/>
          <p:nvPr/>
        </p:nvSpPr>
        <p:spPr>
          <a:xfrm>
            <a:off x="5510402" y="3113742"/>
            <a:ext cx="914400" cy="2209800"/>
          </a:xfrm>
          <a:prstGeom prst="ellipse">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102642" y="3113742"/>
            <a:ext cx="914400" cy="2209800"/>
          </a:xfrm>
          <a:prstGeom prst="ellipse">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793594" y="2694642"/>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A</a:t>
            </a:r>
          </a:p>
        </p:txBody>
      </p:sp>
      <p:sp>
        <p:nvSpPr>
          <p:cNvPr id="23" name="Rectangle 22"/>
          <p:cNvSpPr/>
          <p:nvPr/>
        </p:nvSpPr>
        <p:spPr>
          <a:xfrm>
            <a:off x="7369342" y="2668388"/>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B</a:t>
            </a:r>
          </a:p>
        </p:txBody>
      </p:sp>
      <p:sp>
        <p:nvSpPr>
          <p:cNvPr id="24" name="Rectangle 23"/>
          <p:cNvSpPr/>
          <p:nvPr/>
        </p:nvSpPr>
        <p:spPr>
          <a:xfrm>
            <a:off x="5770279" y="3437878"/>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1.0</a:t>
            </a:r>
          </a:p>
        </p:txBody>
      </p:sp>
      <p:sp>
        <p:nvSpPr>
          <p:cNvPr id="25" name="Rectangle 24"/>
          <p:cNvSpPr/>
          <p:nvPr/>
        </p:nvSpPr>
        <p:spPr>
          <a:xfrm>
            <a:off x="5784495" y="3875742"/>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2.0</a:t>
            </a:r>
          </a:p>
        </p:txBody>
      </p:sp>
      <p:sp>
        <p:nvSpPr>
          <p:cNvPr id="26" name="Rectangle 25"/>
          <p:cNvSpPr/>
          <p:nvPr/>
        </p:nvSpPr>
        <p:spPr>
          <a:xfrm>
            <a:off x="5793594" y="4327254"/>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3.0</a:t>
            </a:r>
          </a:p>
        </p:txBody>
      </p:sp>
      <p:sp>
        <p:nvSpPr>
          <p:cNvPr id="27" name="Rectangle 26"/>
          <p:cNvSpPr/>
          <p:nvPr/>
        </p:nvSpPr>
        <p:spPr>
          <a:xfrm>
            <a:off x="5793594" y="4784454"/>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4.0</a:t>
            </a:r>
          </a:p>
        </p:txBody>
      </p:sp>
      <p:sp>
        <p:nvSpPr>
          <p:cNvPr id="28" name="Rectangle 27"/>
          <p:cNvSpPr/>
          <p:nvPr/>
        </p:nvSpPr>
        <p:spPr>
          <a:xfrm>
            <a:off x="7423010" y="3503993"/>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1.0</a:t>
            </a:r>
          </a:p>
        </p:txBody>
      </p:sp>
      <p:sp>
        <p:nvSpPr>
          <p:cNvPr id="29" name="Rectangle 28"/>
          <p:cNvSpPr/>
          <p:nvPr/>
        </p:nvSpPr>
        <p:spPr>
          <a:xfrm>
            <a:off x="7437298" y="3950619"/>
            <a:ext cx="365434" cy="3556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4.0</a:t>
            </a:r>
          </a:p>
        </p:txBody>
      </p:sp>
      <p:sp>
        <p:nvSpPr>
          <p:cNvPr id="30" name="Rectangle 29"/>
          <p:cNvSpPr/>
          <p:nvPr/>
        </p:nvSpPr>
        <p:spPr>
          <a:xfrm>
            <a:off x="7423010" y="4301954"/>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9.0</a:t>
            </a:r>
          </a:p>
        </p:txBody>
      </p:sp>
      <p:sp>
        <p:nvSpPr>
          <p:cNvPr id="31" name="Rectangle 30"/>
          <p:cNvSpPr/>
          <p:nvPr/>
        </p:nvSpPr>
        <p:spPr>
          <a:xfrm>
            <a:off x="7376950" y="4651390"/>
            <a:ext cx="46800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16.0</a:t>
            </a:r>
          </a:p>
        </p:txBody>
      </p:sp>
      <p:cxnSp>
        <p:nvCxnSpPr>
          <p:cNvPr id="32" name="Straight Arrow Connector 31"/>
          <p:cNvCxnSpPr/>
          <p:nvPr/>
        </p:nvCxnSpPr>
        <p:spPr>
          <a:xfrm>
            <a:off x="6127966" y="3645436"/>
            <a:ext cx="1343453" cy="36713"/>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181990" y="4024165"/>
            <a:ext cx="1289429" cy="111459"/>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6181990" y="4517754"/>
            <a:ext cx="1245925" cy="6261"/>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6134222" y="4879990"/>
            <a:ext cx="1268672" cy="68234"/>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9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left)">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wipe(left)">
                                      <p:cBhvr>
                                        <p:cTn id="46" dur="5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wipe(left)">
                                      <p:cBhvr>
                                        <p:cTn id="55" dur="500"/>
                                        <p:tgtEl>
                                          <p:spTgt spid="34"/>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wipe(left)">
                                      <p:cBhvr>
                                        <p:cTn id="64" dur="500"/>
                                        <p:tgtEl>
                                          <p:spTgt spid="35"/>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p:bldP spid="23" grpId="0"/>
      <p:bldP spid="24" grpId="0"/>
      <p:bldP spid="25" grpId="0"/>
      <p:bldP spid="26" grpId="0"/>
      <p:bldP spid="27" grpId="0"/>
      <p:bldP spid="28" grpId="0"/>
      <p:bldP spid="29" grpId="0"/>
      <p:bldP spid="30" grpId="0"/>
      <p:bldP spid="3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Compositions of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Let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m:t>
                    </m:r>
                    <m:r>
                      <a:rPr lang="en-US" i="1">
                        <a:latin typeface="Cambria Math" panose="02040503050406030204" pitchFamily="18" charset="0"/>
                      </a:rPr>
                      <m:t>𝐴</m:t>
                    </m:r>
                    <m:r>
                      <a:rPr lang="en-US" i="1">
                        <a:latin typeface="Cambria Math" panose="02040503050406030204" pitchFamily="18" charset="0"/>
                      </a:rPr>
                      <m:t> →</m:t>
                    </m:r>
                    <m:r>
                      <a:rPr lang="en-US" i="1">
                        <a:latin typeface="Cambria Math" panose="02040503050406030204" pitchFamily="18" charset="0"/>
                      </a:rPr>
                      <m:t>𝐵</m:t>
                    </m:r>
                  </m:oMath>
                </a14:m>
                <a:r>
                  <a:rPr lang="en-US" dirty="0"/>
                  <a:t> and </a:t>
                </a:r>
                <a14:m>
                  <m:oMath xmlns:m="http://schemas.openxmlformats.org/officeDocument/2006/math">
                    <m:r>
                      <a:rPr lang="en-US" i="1">
                        <a:latin typeface="Cambria Math" panose="02040503050406030204" pitchFamily="18" charset="0"/>
                      </a:rPr>
                      <m:t>𝑔</m:t>
                    </m:r>
                    <m:r>
                      <a:rPr lang="en-US" i="1">
                        <a:latin typeface="Cambria Math" panose="02040503050406030204" pitchFamily="18" charset="0"/>
                      </a:rPr>
                      <m:t> :</m:t>
                    </m:r>
                    <m:r>
                      <a:rPr lang="en-US" i="1">
                        <a:latin typeface="Cambria Math" panose="02040503050406030204" pitchFamily="18" charset="0"/>
                      </a:rPr>
                      <m:t>𝐵</m:t>
                    </m:r>
                    <m:r>
                      <a:rPr lang="en-US" i="1" baseline="-25000">
                        <a:latin typeface="Cambria Math" panose="02040503050406030204" pitchFamily="18" charset="0"/>
                      </a:rPr>
                      <m:t>1</m:t>
                    </m:r>
                    <m:r>
                      <a:rPr lang="en-US" i="1">
                        <a:latin typeface="Cambria Math" panose="02040503050406030204" pitchFamily="18" charset="0"/>
                      </a:rPr>
                      <m:t> →</m:t>
                    </m:r>
                    <m:r>
                      <a:rPr lang="en-US" i="1">
                        <a:latin typeface="Cambria Math" panose="02040503050406030204" pitchFamily="18" charset="0"/>
                      </a:rPr>
                      <m:t>𝐶</m:t>
                    </m:r>
                  </m:oMath>
                </a14:m>
                <a:r>
                  <a:rPr lang="en-US" dirty="0"/>
                  <a:t>, the </a:t>
                </a:r>
                <a:r>
                  <a:rPr lang="en-US" dirty="0">
                    <a:solidFill>
                      <a:srgbClr val="C00000"/>
                    </a:solidFill>
                  </a:rPr>
                  <a:t>range of </a:t>
                </a:r>
                <a:r>
                  <a:rPr lang="en-US" i="1" dirty="0">
                    <a:solidFill>
                      <a:srgbClr val="C00000"/>
                    </a:solidFill>
                  </a:rPr>
                  <a:t>f</a:t>
                </a:r>
                <a:r>
                  <a:rPr lang="en-US" dirty="0">
                    <a:solidFill>
                      <a:srgbClr val="C00000"/>
                    </a:solidFill>
                  </a:rPr>
                  <a:t> is a subset of </a:t>
                </a:r>
                <a:r>
                  <a:rPr lang="en-US" i="1" dirty="0">
                    <a:solidFill>
                      <a:srgbClr val="C00000"/>
                    </a:solidFill>
                  </a:rPr>
                  <a:t>B</a:t>
                </a:r>
                <a:r>
                  <a:rPr lang="en-US" i="1" baseline="-25000" dirty="0">
                    <a:solidFill>
                      <a:srgbClr val="C00000"/>
                    </a:solidFill>
                  </a:rPr>
                  <a:t>1</a:t>
                </a:r>
                <a:r>
                  <a:rPr lang="en-US" dirty="0"/>
                  <a:t>, then </a:t>
                </a:r>
                <a14:m>
                  <m:oMath xmlns:m="http://schemas.openxmlformats.org/officeDocument/2006/math">
                    <m:r>
                      <a:rPr lang="en-US" i="1">
                        <a:latin typeface="Cambria Math" panose="02040503050406030204" pitchFamily="18" charset="0"/>
                        <a:ea typeface="Cambria Math" panose="02040503050406030204" pitchFamily="18" charset="0"/>
                      </a:rPr>
                      <m:t>𝑔</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𝑓</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e>
                    </m:d>
                  </m:oMath>
                </a14:m>
                <a:r>
                  <a:rPr lang="en-US" dirty="0"/>
                  <a:t> makes sense for each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oMath>
                </a14:m>
                <a:r>
                  <a:rPr lang="en-US" dirty="0"/>
                  <a:t> and the function </a:t>
                </a:r>
                <a14:m>
                  <m:oMath xmlns:m="http://schemas.openxmlformats.org/officeDocument/2006/math">
                    <m:r>
                      <a:rPr lang="en-US" i="1">
                        <a:solidFill>
                          <a:srgbClr val="C00000"/>
                        </a:solidFill>
                        <a:latin typeface="Cambria Math" panose="02040503050406030204" pitchFamily="18" charset="0"/>
                      </a:rPr>
                      <m:t>h</m:t>
                    </m:r>
                    <m:r>
                      <a:rPr lang="en-US" i="1">
                        <a:solidFill>
                          <a:srgbClr val="C00000"/>
                        </a:solidFill>
                        <a:latin typeface="Cambria Math" panose="02040503050406030204" pitchFamily="18" charset="0"/>
                      </a:rPr>
                      <m:t> : </m:t>
                    </m:r>
                    <m:r>
                      <a:rPr lang="en-US" i="1">
                        <a:solidFill>
                          <a:srgbClr val="C00000"/>
                        </a:solidFill>
                        <a:latin typeface="Cambria Math" panose="02040503050406030204" pitchFamily="18" charset="0"/>
                      </a:rPr>
                      <m:t>𝐴</m:t>
                    </m:r>
                    <m:r>
                      <a:rPr lang="en-US" i="1">
                        <a:solidFill>
                          <a:srgbClr val="C00000"/>
                        </a:solidFill>
                        <a:latin typeface="Cambria Math" panose="02040503050406030204" pitchFamily="18" charset="0"/>
                      </a:rPr>
                      <m:t> →</m:t>
                    </m:r>
                    <m:r>
                      <a:rPr lang="en-US" i="1">
                        <a:solidFill>
                          <a:srgbClr val="C00000"/>
                        </a:solidFill>
                        <a:latin typeface="Cambria Math" panose="02040503050406030204" pitchFamily="18" charset="0"/>
                      </a:rPr>
                      <m:t>𝐶</m:t>
                    </m:r>
                  </m:oMath>
                </a14:m>
                <a:r>
                  <a:rPr lang="en-US" dirty="0"/>
                  <a:t> defined by </a:t>
                </a:r>
                <a14:m>
                  <m:oMath xmlns:m="http://schemas.openxmlformats.org/officeDocument/2006/math">
                    <m:r>
                      <a:rPr lang="en-US" i="1">
                        <a:solidFill>
                          <a:srgbClr val="C00000"/>
                        </a:solidFill>
                        <a:latin typeface="Cambria Math" panose="02040503050406030204" pitchFamily="18" charset="0"/>
                        <a:ea typeface="Cambria Math" panose="02040503050406030204" pitchFamily="18" charset="0"/>
                      </a:rPr>
                      <m:t>h</m:t>
                    </m:r>
                    <m:d>
                      <m:dPr>
                        <m:ctrlPr>
                          <a:rPr lang="en-US" i="1">
                            <a:solidFill>
                              <a:srgbClr val="C00000"/>
                            </a:solidFill>
                            <a:latin typeface="Cambria Math" panose="02040503050406030204" pitchFamily="18" charset="0"/>
                            <a:ea typeface="Cambria Math" panose="02040503050406030204" pitchFamily="18" charset="0"/>
                          </a:rPr>
                        </m:ctrlPr>
                      </m:dPr>
                      <m:e>
                        <m:r>
                          <a:rPr lang="en-US" i="1">
                            <a:solidFill>
                              <a:srgbClr val="C00000"/>
                            </a:solidFill>
                            <a:latin typeface="Cambria Math" panose="02040503050406030204" pitchFamily="18" charset="0"/>
                            <a:ea typeface="Cambria Math" panose="02040503050406030204" pitchFamily="18" charset="0"/>
                          </a:rPr>
                          <m:t>𝑥</m:t>
                        </m:r>
                      </m:e>
                    </m:d>
                    <m:r>
                      <a:rPr lang="en-US" i="1">
                        <a:solidFill>
                          <a:srgbClr val="C00000"/>
                        </a:solidFill>
                        <a:latin typeface="Cambria Math" panose="02040503050406030204" pitchFamily="18" charset="0"/>
                        <a:ea typeface="Cambria Math" panose="02040503050406030204" pitchFamily="18" charset="0"/>
                      </a:rPr>
                      <m:t>=</m:t>
                    </m:r>
                    <m:r>
                      <a:rPr lang="en-US" i="1">
                        <a:solidFill>
                          <a:srgbClr val="C00000"/>
                        </a:solidFill>
                        <a:latin typeface="Cambria Math" panose="02040503050406030204" pitchFamily="18" charset="0"/>
                        <a:ea typeface="Cambria Math" panose="02040503050406030204" pitchFamily="18" charset="0"/>
                      </a:rPr>
                      <m:t>𝑔</m:t>
                    </m:r>
                    <m:d>
                      <m:dPr>
                        <m:ctrlPr>
                          <a:rPr lang="en-US" i="1">
                            <a:solidFill>
                              <a:srgbClr val="C00000"/>
                            </a:solidFill>
                            <a:latin typeface="Cambria Math" panose="02040503050406030204" pitchFamily="18" charset="0"/>
                            <a:ea typeface="Cambria Math" panose="02040503050406030204" pitchFamily="18" charset="0"/>
                          </a:rPr>
                        </m:ctrlPr>
                      </m:dPr>
                      <m:e>
                        <m:r>
                          <a:rPr lang="en-US" i="1">
                            <a:solidFill>
                              <a:srgbClr val="C00000"/>
                            </a:solidFill>
                            <a:latin typeface="Cambria Math" panose="02040503050406030204" pitchFamily="18" charset="0"/>
                            <a:ea typeface="Cambria Math" panose="02040503050406030204" pitchFamily="18" charset="0"/>
                          </a:rPr>
                          <m:t>𝑓</m:t>
                        </m:r>
                        <m:d>
                          <m:dPr>
                            <m:ctrlPr>
                              <a:rPr lang="en-US" i="1">
                                <a:solidFill>
                                  <a:srgbClr val="C00000"/>
                                </a:solidFill>
                                <a:latin typeface="Cambria Math" panose="02040503050406030204" pitchFamily="18" charset="0"/>
                                <a:ea typeface="Cambria Math" panose="02040503050406030204" pitchFamily="18" charset="0"/>
                              </a:rPr>
                            </m:ctrlPr>
                          </m:dPr>
                          <m:e>
                            <m:r>
                              <a:rPr lang="en-US" i="1">
                                <a:solidFill>
                                  <a:srgbClr val="C00000"/>
                                </a:solidFill>
                                <a:latin typeface="Cambria Math" panose="02040503050406030204" pitchFamily="18" charset="0"/>
                                <a:ea typeface="Cambria Math" panose="02040503050406030204" pitchFamily="18" charset="0"/>
                              </a:rPr>
                              <m:t>𝑥</m:t>
                            </m:r>
                          </m:e>
                        </m:d>
                      </m:e>
                    </m:d>
                  </m:oMath>
                </a14:m>
                <a:r>
                  <a:rPr lang="en-US" dirty="0"/>
                  <a:t> is called the composition</a:t>
                </a:r>
                <a:r>
                  <a:rPr lang="en-US" dirty="0">
                    <a:solidFill>
                      <a:schemeClr val="accent1"/>
                    </a:solidFill>
                  </a:rPr>
                  <a:t> </a:t>
                </a:r>
                <a:r>
                  <a:rPr lang="en-US" dirty="0"/>
                  <a:t>of </a:t>
                </a:r>
                <a14:m>
                  <m:oMath xmlns:m="http://schemas.openxmlformats.org/officeDocument/2006/math">
                    <m:r>
                      <a:rPr lang="en-US" i="1">
                        <a:latin typeface="Cambria Math" panose="02040503050406030204" pitchFamily="18" charset="0"/>
                        <a:ea typeface="Cambria Math" panose="02040503050406030204" pitchFamily="18" charset="0"/>
                      </a:rPr>
                      <m:t>𝑔</m:t>
                    </m:r>
                  </m:oMath>
                </a14:m>
                <a:r>
                  <a:rPr lang="en-US" dirty="0"/>
                  <a:t> and </a:t>
                </a:r>
                <a14:m>
                  <m:oMath xmlns:m="http://schemas.openxmlformats.org/officeDocument/2006/math">
                    <m:r>
                      <a:rPr lang="en-US" i="1">
                        <a:latin typeface="Cambria Math" panose="02040503050406030204" pitchFamily="18" charset="0"/>
                        <a:ea typeface="Cambria Math" panose="02040503050406030204" pitchFamily="18" charset="0"/>
                      </a:rPr>
                      <m:t>𝑓</m:t>
                    </m:r>
                  </m:oMath>
                </a14:m>
                <a:r>
                  <a:rPr lang="en-US" dirty="0"/>
                  <a:t>.</a:t>
                </a:r>
              </a:p>
              <a:p>
                <a:r>
                  <a:rPr lang="en-US" dirty="0"/>
                  <a:t>It is written as </a:t>
                </a:r>
                <a14:m>
                  <m:oMath xmlns:m="http://schemas.openxmlformats.org/officeDocument/2006/math">
                    <m:r>
                      <a:rPr lang="en-US" i="1" smtClean="0">
                        <a:solidFill>
                          <a:srgbClr val="0E47A1"/>
                        </a:solidFill>
                        <a:latin typeface="Cambria Math" panose="02040503050406030204" pitchFamily="18" charset="0"/>
                        <a:ea typeface="Cambria Math" panose="02040503050406030204" pitchFamily="18" charset="0"/>
                      </a:rPr>
                      <m:t>h</m:t>
                    </m:r>
                    <m:r>
                      <a:rPr lang="en-US" i="1" smtClean="0">
                        <a:solidFill>
                          <a:srgbClr val="0E47A1"/>
                        </a:solidFill>
                        <a:latin typeface="Cambria Math" panose="02040503050406030204" pitchFamily="18" charset="0"/>
                        <a:ea typeface="Cambria Math" panose="02040503050406030204" pitchFamily="18" charset="0"/>
                      </a:rPr>
                      <m:t>=</m:t>
                    </m:r>
                    <m:r>
                      <a:rPr lang="en-US" i="1" smtClean="0">
                        <a:solidFill>
                          <a:srgbClr val="0E47A1"/>
                        </a:solidFill>
                        <a:latin typeface="Cambria Math" panose="02040503050406030204" pitchFamily="18" charset="0"/>
                        <a:ea typeface="Cambria Math" panose="02040503050406030204" pitchFamily="18" charset="0"/>
                      </a:rPr>
                      <m:t>𝑔</m:t>
                    </m:r>
                    <m:r>
                      <a:rPr lang="en-US" i="1" smtClean="0">
                        <a:solidFill>
                          <a:srgbClr val="0E47A1"/>
                        </a:solidFill>
                        <a:latin typeface="Cambria Math" panose="02040503050406030204" pitchFamily="18" charset="0"/>
                        <a:ea typeface="Cambria Math" panose="02040503050406030204" pitchFamily="18" charset="0"/>
                      </a:rPr>
                      <m:t>∘</m:t>
                    </m:r>
                    <m:r>
                      <a:rPr lang="en-US" i="1" smtClean="0">
                        <a:solidFill>
                          <a:srgbClr val="0E47A1"/>
                        </a:solidFill>
                        <a:latin typeface="Cambria Math" panose="02040503050406030204" pitchFamily="18" charset="0"/>
                        <a:ea typeface="Cambria Math" panose="02040503050406030204" pitchFamily="18" charset="0"/>
                      </a:rPr>
                      <m:t>𝑓</m:t>
                    </m:r>
                  </m:oMath>
                </a14:m>
                <a:endParaRPr lang="en-US" dirty="0">
                  <a:solidFill>
                    <a:srgbClr val="0E47A1"/>
                  </a:solidFill>
                  <a:ea typeface="Cambria Math" panose="02040503050406030204" pitchFamily="18" charset="0"/>
                </a:endParaRPr>
              </a:p>
              <a:p>
                <a:r>
                  <a:rPr lang="en-US" dirty="0">
                    <a:solidFill>
                      <a:srgbClr val="0E47A1"/>
                    </a:solidFill>
                  </a:rPr>
                  <a:t>Example:</a:t>
                </a:r>
              </a:p>
              <a:p>
                <a:pPr lvl="1"/>
                <a14:m>
                  <m:oMath xmlns:m="http://schemas.openxmlformats.org/officeDocument/2006/math">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𝑐</m:t>
                        </m:r>
                      </m:e>
                    </m:d>
                    <m:r>
                      <a:rPr lang="en-US" i="1">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e>
                    </m:d>
                    <m:r>
                      <a:rPr lang="en-US" i="1">
                        <a:latin typeface="Cambria Math" panose="02040503050406030204" pitchFamily="18" charset="0"/>
                      </a:rPr>
                      <m:t>=#</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6" t="-981" r="-818"/>
                </a:stretch>
              </a:blipFill>
            </p:spPr>
            <p:txBody>
              <a:bodyPr/>
              <a:lstStyle/>
              <a:p>
                <a:r>
                  <a:rPr lang="en-US">
                    <a:noFill/>
                  </a:rPr>
                  <a:t> </a:t>
                </a:r>
              </a:p>
            </p:txBody>
          </p:sp>
        </mc:Fallback>
      </mc:AlternateContent>
      <p:sp>
        <p:nvSpPr>
          <p:cNvPr id="4" name="Oval 3"/>
          <p:cNvSpPr/>
          <p:nvPr/>
        </p:nvSpPr>
        <p:spPr>
          <a:xfrm>
            <a:off x="6232297" y="3466668"/>
            <a:ext cx="914400" cy="2209800"/>
          </a:xfrm>
          <a:prstGeom prst="ellipse">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E47A1"/>
              </a:solidFill>
            </a:endParaRPr>
          </a:p>
        </p:txBody>
      </p:sp>
      <p:sp>
        <p:nvSpPr>
          <p:cNvPr id="5" name="Oval 4"/>
          <p:cNvSpPr/>
          <p:nvPr/>
        </p:nvSpPr>
        <p:spPr>
          <a:xfrm>
            <a:off x="7824537" y="3466668"/>
            <a:ext cx="914400" cy="2209800"/>
          </a:xfrm>
          <a:prstGeom prst="ellipse">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E47A1"/>
              </a:solidFill>
            </a:endParaRPr>
          </a:p>
        </p:txBody>
      </p:sp>
      <p:sp>
        <p:nvSpPr>
          <p:cNvPr id="6" name="Rectangle 5"/>
          <p:cNvSpPr/>
          <p:nvPr/>
        </p:nvSpPr>
        <p:spPr>
          <a:xfrm>
            <a:off x="6492174" y="3790804"/>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1</a:t>
            </a:r>
          </a:p>
        </p:txBody>
      </p:sp>
      <p:sp>
        <p:nvSpPr>
          <p:cNvPr id="7" name="Rectangle 6"/>
          <p:cNvSpPr/>
          <p:nvPr/>
        </p:nvSpPr>
        <p:spPr>
          <a:xfrm>
            <a:off x="6506390" y="4228668"/>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2</a:t>
            </a:r>
          </a:p>
        </p:txBody>
      </p:sp>
      <p:sp>
        <p:nvSpPr>
          <p:cNvPr id="8" name="Rectangle 7"/>
          <p:cNvSpPr/>
          <p:nvPr/>
        </p:nvSpPr>
        <p:spPr>
          <a:xfrm>
            <a:off x="6515489" y="468018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3</a:t>
            </a:r>
          </a:p>
        </p:txBody>
      </p:sp>
      <p:sp>
        <p:nvSpPr>
          <p:cNvPr id="9" name="Rectangle 8"/>
          <p:cNvSpPr/>
          <p:nvPr/>
        </p:nvSpPr>
        <p:spPr>
          <a:xfrm>
            <a:off x="6515489" y="513738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4</a:t>
            </a:r>
          </a:p>
        </p:txBody>
      </p:sp>
      <p:cxnSp>
        <p:nvCxnSpPr>
          <p:cNvPr id="10" name="Straight Arrow Connector 9"/>
          <p:cNvCxnSpPr/>
          <p:nvPr/>
        </p:nvCxnSpPr>
        <p:spPr>
          <a:xfrm>
            <a:off x="6849861" y="3998362"/>
            <a:ext cx="1343453" cy="36713"/>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903885" y="4377091"/>
            <a:ext cx="1289429" cy="111459"/>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4" idx="1"/>
          </p:cNvCxnSpPr>
          <p:nvPr/>
        </p:nvCxnSpPr>
        <p:spPr>
          <a:xfrm flipV="1">
            <a:off x="6903885" y="4481382"/>
            <a:ext cx="1255308" cy="395560"/>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6" idx="1"/>
          </p:cNvCxnSpPr>
          <p:nvPr/>
        </p:nvCxnSpPr>
        <p:spPr>
          <a:xfrm flipV="1">
            <a:off x="6856117" y="4845380"/>
            <a:ext cx="1288788" cy="455770"/>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8159193" y="4303545"/>
            <a:ext cx="365434" cy="3556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a:t>
            </a:r>
          </a:p>
        </p:txBody>
      </p:sp>
      <p:sp>
        <p:nvSpPr>
          <p:cNvPr id="15" name="Rectangle 14"/>
          <p:cNvSpPr/>
          <p:nvPr/>
        </p:nvSpPr>
        <p:spPr>
          <a:xfrm>
            <a:off x="8144905" y="3856919"/>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a:t>
            </a:r>
          </a:p>
        </p:txBody>
      </p:sp>
      <p:sp>
        <p:nvSpPr>
          <p:cNvPr id="16" name="Rectangle 15"/>
          <p:cNvSpPr/>
          <p:nvPr/>
        </p:nvSpPr>
        <p:spPr>
          <a:xfrm>
            <a:off x="8144905" y="465488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a:t>
            </a:r>
          </a:p>
        </p:txBody>
      </p:sp>
      <p:sp>
        <p:nvSpPr>
          <p:cNvPr id="17" name="Oval 16"/>
          <p:cNvSpPr/>
          <p:nvPr/>
        </p:nvSpPr>
        <p:spPr>
          <a:xfrm>
            <a:off x="4643254" y="3504768"/>
            <a:ext cx="914400" cy="2209800"/>
          </a:xfrm>
          <a:prstGeom prst="ellipse">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E47A1"/>
              </a:solidFill>
            </a:endParaRPr>
          </a:p>
        </p:txBody>
      </p:sp>
      <p:sp>
        <p:nvSpPr>
          <p:cNvPr id="18" name="Rectangle 17"/>
          <p:cNvSpPr/>
          <p:nvPr/>
        </p:nvSpPr>
        <p:spPr>
          <a:xfrm>
            <a:off x="4903131" y="3828904"/>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a</a:t>
            </a:r>
          </a:p>
        </p:txBody>
      </p:sp>
      <p:sp>
        <p:nvSpPr>
          <p:cNvPr id="19" name="Rectangle 18"/>
          <p:cNvSpPr/>
          <p:nvPr/>
        </p:nvSpPr>
        <p:spPr>
          <a:xfrm>
            <a:off x="4917347" y="4266768"/>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b</a:t>
            </a:r>
          </a:p>
        </p:txBody>
      </p:sp>
      <p:sp>
        <p:nvSpPr>
          <p:cNvPr id="20" name="Rectangle 19"/>
          <p:cNvSpPr/>
          <p:nvPr/>
        </p:nvSpPr>
        <p:spPr>
          <a:xfrm>
            <a:off x="4926446" y="471828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c</a:t>
            </a:r>
          </a:p>
        </p:txBody>
      </p:sp>
      <p:sp>
        <p:nvSpPr>
          <p:cNvPr id="21" name="Rectangle 20"/>
          <p:cNvSpPr/>
          <p:nvPr/>
        </p:nvSpPr>
        <p:spPr>
          <a:xfrm>
            <a:off x="4926446" y="517548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d</a:t>
            </a:r>
          </a:p>
        </p:txBody>
      </p:sp>
      <p:cxnSp>
        <p:nvCxnSpPr>
          <p:cNvPr id="22" name="Straight Arrow Connector 21"/>
          <p:cNvCxnSpPr>
            <a:endCxn id="6" idx="1"/>
          </p:cNvCxnSpPr>
          <p:nvPr/>
        </p:nvCxnSpPr>
        <p:spPr>
          <a:xfrm flipV="1">
            <a:off x="5238034" y="3981304"/>
            <a:ext cx="1254140" cy="68173"/>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6" idx="1"/>
          </p:cNvCxnSpPr>
          <p:nvPr/>
        </p:nvCxnSpPr>
        <p:spPr>
          <a:xfrm flipV="1">
            <a:off x="5286298" y="3981304"/>
            <a:ext cx="1205876" cy="469832"/>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259539" y="4893267"/>
            <a:ext cx="1343453" cy="36713"/>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259538" y="5326360"/>
            <a:ext cx="1343453" cy="36713"/>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749577" y="3255402"/>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E47A1"/>
                </a:solidFill>
              </a:rPr>
              <a:t>C</a:t>
            </a:r>
          </a:p>
        </p:txBody>
      </p:sp>
      <p:sp>
        <p:nvSpPr>
          <p:cNvPr id="27" name="Rectangle 26"/>
          <p:cNvSpPr/>
          <p:nvPr/>
        </p:nvSpPr>
        <p:spPr>
          <a:xfrm>
            <a:off x="4874795" y="3134275"/>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E47A1"/>
                </a:solidFill>
              </a:rPr>
              <a:t>A</a:t>
            </a:r>
          </a:p>
        </p:txBody>
      </p:sp>
      <p:sp>
        <p:nvSpPr>
          <p:cNvPr id="28" name="Rectangle 27"/>
          <p:cNvSpPr/>
          <p:nvPr/>
        </p:nvSpPr>
        <p:spPr>
          <a:xfrm>
            <a:off x="6134489" y="3247736"/>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B050"/>
                </a:solidFill>
              </a:rPr>
              <a:t>B</a:t>
            </a:r>
          </a:p>
        </p:txBody>
      </p:sp>
      <p:sp>
        <p:nvSpPr>
          <p:cNvPr id="29" name="Rectangle 28"/>
          <p:cNvSpPr/>
          <p:nvPr/>
        </p:nvSpPr>
        <p:spPr>
          <a:xfrm>
            <a:off x="5740764" y="2335993"/>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i="1" dirty="0">
                <a:solidFill>
                  <a:srgbClr val="C00000"/>
                </a:solidFill>
              </a:rPr>
              <a:t>f</a:t>
            </a:r>
          </a:p>
        </p:txBody>
      </p:sp>
      <p:sp>
        <p:nvSpPr>
          <p:cNvPr id="30" name="Rectangle 29"/>
          <p:cNvSpPr/>
          <p:nvPr/>
        </p:nvSpPr>
        <p:spPr>
          <a:xfrm>
            <a:off x="7331087" y="2222152"/>
            <a:ext cx="381000" cy="4561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i="1" dirty="0">
                <a:solidFill>
                  <a:srgbClr val="C00000"/>
                </a:solidFill>
              </a:rPr>
              <a:t>g</a:t>
            </a:r>
          </a:p>
        </p:txBody>
      </p:sp>
      <p:sp>
        <p:nvSpPr>
          <p:cNvPr id="31" name="Right Brace 30"/>
          <p:cNvSpPr/>
          <p:nvPr/>
        </p:nvSpPr>
        <p:spPr>
          <a:xfrm rot="16200000">
            <a:off x="5647076" y="2460656"/>
            <a:ext cx="533400" cy="1308476"/>
          </a:xfrm>
          <a:prstGeom prst="rightBrace">
            <a:avLst/>
          </a:prstGeom>
          <a:ln w="25400">
            <a:solidFill>
              <a:srgbClr val="0E47A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E47A1"/>
              </a:solidFill>
            </a:endParaRPr>
          </a:p>
        </p:txBody>
      </p:sp>
      <p:sp>
        <p:nvSpPr>
          <p:cNvPr id="32" name="Right Brace 31"/>
          <p:cNvSpPr/>
          <p:nvPr/>
        </p:nvSpPr>
        <p:spPr>
          <a:xfrm rot="16200000">
            <a:off x="7233811" y="2428733"/>
            <a:ext cx="533400" cy="1308476"/>
          </a:xfrm>
          <a:prstGeom prst="rightBrace">
            <a:avLst/>
          </a:prstGeom>
          <a:ln w="25400">
            <a:solidFill>
              <a:srgbClr val="0E47A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E47A1"/>
              </a:solidFill>
            </a:endParaRPr>
          </a:p>
        </p:txBody>
      </p:sp>
      <p:sp>
        <p:nvSpPr>
          <p:cNvPr id="33" name="Rectangle 32"/>
          <p:cNvSpPr/>
          <p:nvPr/>
        </p:nvSpPr>
        <p:spPr>
          <a:xfrm>
            <a:off x="6727195" y="3247736"/>
            <a:ext cx="61685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B050"/>
                </a:solidFill>
              </a:rPr>
              <a:t>B</a:t>
            </a:r>
            <a:r>
              <a:rPr lang="en-US" sz="2000" b="1" baseline="-25000" dirty="0">
                <a:solidFill>
                  <a:srgbClr val="00B050"/>
                </a:solidFill>
              </a:rPr>
              <a:t>1</a:t>
            </a:r>
          </a:p>
        </p:txBody>
      </p:sp>
    </p:spTree>
    <p:extLst>
      <p:ext uri="{BB962C8B-B14F-4D97-AF65-F5344CB8AC3E}">
        <p14:creationId xmlns:p14="http://schemas.microsoft.com/office/powerpoint/2010/main" val="3973448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down)">
                                      <p:cBhvr>
                                        <p:cTn id="30" dur="500"/>
                                        <p:tgtEl>
                                          <p:spTgt spid="17"/>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down)">
                                      <p:cBhvr>
                                        <p:cTn id="33" dur="500"/>
                                        <p:tgtEl>
                                          <p:spTgt spid="18"/>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down)">
                                      <p:cBhvr>
                                        <p:cTn id="36" dur="500"/>
                                        <p:tgtEl>
                                          <p:spTgt spid="19"/>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down)">
                                      <p:cBhvr>
                                        <p:cTn id="39" dur="500"/>
                                        <p:tgtEl>
                                          <p:spTgt spid="20"/>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down)">
                                      <p:cBhvr>
                                        <p:cTn id="42" dur="500"/>
                                        <p:tgtEl>
                                          <p:spTgt spid="21"/>
                                        </p:tgtEl>
                                      </p:cBhvr>
                                    </p:animEffect>
                                  </p:childTnLst>
                                </p:cTn>
                              </p:par>
                              <p:par>
                                <p:cTn id="43" presetID="22" presetClass="entr" presetSubtype="4"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down)">
                                      <p:cBhvr>
                                        <p:cTn id="45" dur="500"/>
                                        <p:tgtEl>
                                          <p:spTgt spid="22"/>
                                        </p:tgtEl>
                                      </p:cBhvr>
                                    </p:animEffect>
                                  </p:childTnLst>
                                </p:cTn>
                              </p:par>
                              <p:par>
                                <p:cTn id="46" presetID="22" presetClass="entr" presetSubtype="4" fill="hold"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down)">
                                      <p:cBhvr>
                                        <p:cTn id="48" dur="500"/>
                                        <p:tgtEl>
                                          <p:spTgt spid="23"/>
                                        </p:tgtEl>
                                      </p:cBhvr>
                                    </p:animEffect>
                                  </p:childTnLst>
                                </p:cTn>
                              </p:par>
                              <p:par>
                                <p:cTn id="49" presetID="22" presetClass="entr" presetSubtype="4"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down)">
                                      <p:cBhvr>
                                        <p:cTn id="51" dur="500"/>
                                        <p:tgtEl>
                                          <p:spTgt spid="24"/>
                                        </p:tgtEl>
                                      </p:cBhvr>
                                    </p:animEffect>
                                  </p:childTnLst>
                                </p:cTn>
                              </p:par>
                              <p:par>
                                <p:cTn id="52" presetID="22" presetClass="entr" presetSubtype="4"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down)">
                                      <p:cBhvr>
                                        <p:cTn id="54" dur="500"/>
                                        <p:tgtEl>
                                          <p:spTgt spid="25"/>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down)">
                                      <p:cBhvr>
                                        <p:cTn id="57" dur="500"/>
                                        <p:tgtEl>
                                          <p:spTgt spid="27"/>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down)">
                                      <p:cBhvr>
                                        <p:cTn id="60" dur="500"/>
                                        <p:tgtEl>
                                          <p:spTgt spid="28"/>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down)">
                                      <p:cBhvr>
                                        <p:cTn id="63" dur="500"/>
                                        <p:tgtEl>
                                          <p:spTgt spid="29"/>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wipe(up)">
                                      <p:cBhvr>
                                        <p:cTn id="66" dur="500"/>
                                        <p:tgtEl>
                                          <p:spTgt spid="3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down)">
                                      <p:cBhvr>
                                        <p:cTn id="71" dur="500"/>
                                        <p:tgtEl>
                                          <p:spTgt spid="14"/>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wipe(down)">
                                      <p:cBhvr>
                                        <p:cTn id="74" dur="500"/>
                                        <p:tgtEl>
                                          <p:spTgt spid="15"/>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wipe(down)">
                                      <p:cBhvr>
                                        <p:cTn id="77" dur="500"/>
                                        <p:tgtEl>
                                          <p:spTgt spid="16"/>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5"/>
                                        </p:tgtEl>
                                        <p:attrNameLst>
                                          <p:attrName>style.visibility</p:attrName>
                                        </p:attrNameLst>
                                      </p:cBhvr>
                                      <p:to>
                                        <p:strVal val="visible"/>
                                      </p:to>
                                    </p:set>
                                    <p:animEffect transition="in" filter="wipe(down)">
                                      <p:cBhvr>
                                        <p:cTn id="80" dur="500"/>
                                        <p:tgtEl>
                                          <p:spTgt spid="5"/>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wipe(down)">
                                      <p:cBhvr>
                                        <p:cTn id="83" dur="500"/>
                                        <p:tgtEl>
                                          <p:spTgt spid="26"/>
                                        </p:tgtEl>
                                      </p:cBhvr>
                                    </p:animEffect>
                                  </p:childTnLst>
                                </p:cTn>
                              </p:par>
                              <p:par>
                                <p:cTn id="84" presetID="22" presetClass="entr" presetSubtype="4" fill="hold"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wipe(down)">
                                      <p:cBhvr>
                                        <p:cTn id="86" dur="500"/>
                                        <p:tgtEl>
                                          <p:spTgt spid="12"/>
                                        </p:tgtEl>
                                      </p:cBhvr>
                                    </p:animEffect>
                                  </p:childTnLst>
                                </p:cTn>
                              </p:par>
                              <p:par>
                                <p:cTn id="87" presetID="22" presetClass="entr" presetSubtype="4" fill="hold" nodeType="withEffect">
                                  <p:stCondLst>
                                    <p:cond delay="0"/>
                                  </p:stCondLst>
                                  <p:childTnLst>
                                    <p:set>
                                      <p:cBhvr>
                                        <p:cTn id="88" dur="1" fill="hold">
                                          <p:stCondLst>
                                            <p:cond delay="0"/>
                                          </p:stCondLst>
                                        </p:cTn>
                                        <p:tgtEl>
                                          <p:spTgt spid="13"/>
                                        </p:tgtEl>
                                        <p:attrNameLst>
                                          <p:attrName>style.visibility</p:attrName>
                                        </p:attrNameLst>
                                      </p:cBhvr>
                                      <p:to>
                                        <p:strVal val="visible"/>
                                      </p:to>
                                    </p:set>
                                    <p:animEffect transition="in" filter="wipe(down)">
                                      <p:cBhvr>
                                        <p:cTn id="89" dur="500"/>
                                        <p:tgtEl>
                                          <p:spTgt spid="13"/>
                                        </p:tgtEl>
                                      </p:cBhvr>
                                    </p:animEffect>
                                  </p:childTnLst>
                                </p:cTn>
                              </p:par>
                              <p:par>
                                <p:cTn id="90" presetID="22" presetClass="entr" presetSubtype="4" fill="hold" nodeType="withEffect">
                                  <p:stCondLst>
                                    <p:cond delay="0"/>
                                  </p:stCondLst>
                                  <p:childTnLst>
                                    <p:set>
                                      <p:cBhvr>
                                        <p:cTn id="91" dur="1" fill="hold">
                                          <p:stCondLst>
                                            <p:cond delay="0"/>
                                          </p:stCondLst>
                                        </p:cTn>
                                        <p:tgtEl>
                                          <p:spTgt spid="11"/>
                                        </p:tgtEl>
                                        <p:attrNameLst>
                                          <p:attrName>style.visibility</p:attrName>
                                        </p:attrNameLst>
                                      </p:cBhvr>
                                      <p:to>
                                        <p:strVal val="visible"/>
                                      </p:to>
                                    </p:set>
                                    <p:animEffect transition="in" filter="wipe(down)">
                                      <p:cBhvr>
                                        <p:cTn id="92" dur="500"/>
                                        <p:tgtEl>
                                          <p:spTgt spid="11"/>
                                        </p:tgtEl>
                                      </p:cBhvr>
                                    </p:animEffect>
                                  </p:childTnLst>
                                </p:cTn>
                              </p:par>
                              <p:par>
                                <p:cTn id="93" presetID="22" presetClass="entr" presetSubtype="4" fill="hold" nodeType="with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down)">
                                      <p:cBhvr>
                                        <p:cTn id="95" dur="500"/>
                                        <p:tgtEl>
                                          <p:spTgt spid="10"/>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up)">
                                      <p:cBhvr>
                                        <p:cTn id="98" dur="500"/>
                                        <p:tgtEl>
                                          <p:spTgt spid="32"/>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30"/>
                                        </p:tgtEl>
                                        <p:attrNameLst>
                                          <p:attrName>style.visibility</p:attrName>
                                        </p:attrNameLst>
                                      </p:cBhvr>
                                      <p:to>
                                        <p:strVal val="visible"/>
                                      </p:to>
                                    </p:set>
                                    <p:animEffect transition="in" filter="wipe(down)">
                                      <p:cBhvr>
                                        <p:cTn id="101" dur="500"/>
                                        <p:tgtEl>
                                          <p:spTgt spid="30"/>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wipe(down)">
                                      <p:cBhvr>
                                        <p:cTn id="104" dur="500"/>
                                        <p:tgtEl>
                                          <p:spTgt spid="33"/>
                                        </p:tgtEl>
                                      </p:cBhvr>
                                    </p:animEffect>
                                  </p:childTnLst>
                                </p:cTn>
                              </p:par>
                            </p:childTnLst>
                          </p:cTn>
                        </p:par>
                      </p:childTnLst>
                    </p:cTn>
                  </p:par>
                  <p:par>
                    <p:cTn id="105" fill="hold">
                      <p:stCondLst>
                        <p:cond delay="indefinite"/>
                      </p:stCondLst>
                      <p:childTnLst>
                        <p:par>
                          <p:cTn id="106" fill="hold">
                            <p:stCondLst>
                              <p:cond delay="0"/>
                            </p:stCondLst>
                            <p:childTnLst>
                              <p:par>
                                <p:cTn id="107" presetID="7" presetClass="emph" presetSubtype="2" fill="hold" nodeType="clickEffect">
                                  <p:stCondLst>
                                    <p:cond delay="0"/>
                                  </p:stCondLst>
                                  <p:childTnLst>
                                    <p:animClr clrSpc="rgb" dir="cw">
                                      <p:cBhvr>
                                        <p:cTn id="108" dur="2000" fill="hold"/>
                                        <p:tgtEl>
                                          <p:spTgt spid="12"/>
                                        </p:tgtEl>
                                        <p:attrNameLst>
                                          <p:attrName>stroke.color</p:attrName>
                                        </p:attrNameLst>
                                      </p:cBhvr>
                                      <p:to>
                                        <a:srgbClr val="C00000"/>
                                      </p:to>
                                    </p:animClr>
                                    <p:set>
                                      <p:cBhvr>
                                        <p:cTn id="109" dur="2000" fill="hold"/>
                                        <p:tgtEl>
                                          <p:spTgt spid="12"/>
                                        </p:tgtEl>
                                        <p:attrNameLst>
                                          <p:attrName>stroke.on</p:attrName>
                                        </p:attrNameLst>
                                      </p:cBhvr>
                                      <p:to>
                                        <p:strVal val="true"/>
                                      </p:to>
                                    </p:set>
                                  </p:childTnLst>
                                </p:cTn>
                              </p:par>
                              <p:par>
                                <p:cTn id="110" presetID="7" presetClass="emph" presetSubtype="2" fill="hold" nodeType="withEffect">
                                  <p:stCondLst>
                                    <p:cond delay="0"/>
                                  </p:stCondLst>
                                  <p:childTnLst>
                                    <p:animClr clrSpc="rgb" dir="cw">
                                      <p:cBhvr>
                                        <p:cTn id="111" dur="2000" fill="hold"/>
                                        <p:tgtEl>
                                          <p:spTgt spid="24"/>
                                        </p:tgtEl>
                                        <p:attrNameLst>
                                          <p:attrName>stroke.color</p:attrName>
                                        </p:attrNameLst>
                                      </p:cBhvr>
                                      <p:to>
                                        <a:srgbClr val="C00000"/>
                                      </p:to>
                                    </p:animClr>
                                    <p:set>
                                      <p:cBhvr>
                                        <p:cTn id="112" dur="2000" fill="hold"/>
                                        <p:tgtEl>
                                          <p:spTgt spid="24"/>
                                        </p:tgtEl>
                                        <p:attrNameLst>
                                          <p:attrName>stroke.on</p:attrName>
                                        </p:attrNameLst>
                                      </p:cBhvr>
                                      <p:to>
                                        <p:strVal val="tru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p:bldP spid="9" grpId="0"/>
      <p:bldP spid="14" grpId="0"/>
      <p:bldP spid="15" grpId="0"/>
      <p:bldP spid="16" grpId="0"/>
      <p:bldP spid="17" grpId="0" animBg="1"/>
      <p:bldP spid="18" grpId="0"/>
      <p:bldP spid="19" grpId="0"/>
      <p:bldP spid="20" grpId="0"/>
      <p:bldP spid="21" grpId="0"/>
      <p:bldP spid="26" grpId="0"/>
      <p:bldP spid="27" grpId="0"/>
      <p:bldP spid="28" grpId="0"/>
      <p:bldP spid="29" grpId="0"/>
      <p:bldP spid="30" grpId="0"/>
      <p:bldP spid="31" grpId="0" animBg="1"/>
      <p:bldP spid="32" grpId="0" animBg="1"/>
      <p:bldP spid="3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of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Let </a:t>
                </a:r>
                <a14:m>
                  <m:oMath xmlns:m="http://schemas.openxmlformats.org/officeDocument/2006/math">
                    <m:r>
                      <a:rPr lang="en-US" i="1">
                        <a:latin typeface="Cambria Math" panose="02040503050406030204" pitchFamily="18" charset="0"/>
                      </a:rPr>
                      <m:t>𝑓</m:t>
                    </m:r>
                  </m:oMath>
                </a14:m>
                <a:r>
                  <a:rPr lang="en-US" dirty="0"/>
                  <a:t> be a function whose domain is the set </a:t>
                </a:r>
                <a14:m>
                  <m:oMath xmlns:m="http://schemas.openxmlformats.org/officeDocument/2006/math">
                    <m:r>
                      <a:rPr lang="en-US" i="1">
                        <a:latin typeface="Cambria Math" panose="02040503050406030204" pitchFamily="18" charset="0"/>
                        <a:ea typeface="Cambria Math" panose="02040503050406030204" pitchFamily="18" charset="0"/>
                      </a:rPr>
                      <m:t>𝑋</m:t>
                    </m:r>
                  </m:oMath>
                </a14:m>
                <a:r>
                  <a:rPr lang="en-US" dirty="0"/>
                  <a:t>, and whose range is the set </a:t>
                </a:r>
                <a14:m>
                  <m:oMath xmlns:m="http://schemas.openxmlformats.org/officeDocument/2006/math">
                    <m:r>
                      <a:rPr lang="en-US" i="1">
                        <a:latin typeface="Cambria Math" panose="02040503050406030204" pitchFamily="18" charset="0"/>
                        <a:ea typeface="Cambria Math" panose="02040503050406030204" pitchFamily="18" charset="0"/>
                      </a:rPr>
                      <m:t>𝑌</m:t>
                    </m:r>
                  </m:oMath>
                </a14:m>
                <a:r>
                  <a:rPr lang="en-US" dirty="0"/>
                  <a:t>. Then </a:t>
                </a:r>
                <a14:m>
                  <m:oMath xmlns:m="http://schemas.openxmlformats.org/officeDocument/2006/math">
                    <m:r>
                      <a:rPr lang="en-US" i="1">
                        <a:latin typeface="Cambria Math" panose="02040503050406030204" pitchFamily="18" charset="0"/>
                        <a:ea typeface="Cambria Math" panose="02040503050406030204" pitchFamily="18" charset="0"/>
                      </a:rPr>
                      <m:t>𝑓</m:t>
                    </m:r>
                  </m:oMath>
                </a14:m>
                <a:r>
                  <a:rPr lang="en-US" dirty="0"/>
                  <a:t> is </a:t>
                </a:r>
                <a:r>
                  <a:rPr lang="en-US" dirty="0">
                    <a:solidFill>
                      <a:srgbClr val="C00000"/>
                    </a:solidFill>
                  </a:rPr>
                  <a:t>invertible</a:t>
                </a:r>
                <a:r>
                  <a:rPr lang="en-US" dirty="0"/>
                  <a:t> if there exists a function </a:t>
                </a:r>
                <a14:m>
                  <m:oMath xmlns:m="http://schemas.openxmlformats.org/officeDocument/2006/math">
                    <m:r>
                      <a:rPr lang="en-US" i="1">
                        <a:latin typeface="Cambria Math" panose="02040503050406030204" pitchFamily="18" charset="0"/>
                      </a:rPr>
                      <m:t>𝑔</m:t>
                    </m:r>
                  </m:oMath>
                </a14:m>
                <a:r>
                  <a:rPr lang="en-US" dirty="0"/>
                  <a:t> with domain </a:t>
                </a:r>
                <a14:m>
                  <m:oMath xmlns:m="http://schemas.openxmlformats.org/officeDocument/2006/math">
                    <m:r>
                      <a:rPr lang="en-US" i="1">
                        <a:latin typeface="Cambria Math" panose="02040503050406030204" pitchFamily="18" charset="0"/>
                        <a:ea typeface="Cambria Math" panose="02040503050406030204" pitchFamily="18" charset="0"/>
                      </a:rPr>
                      <m:t>𝑌</m:t>
                    </m:r>
                  </m:oMath>
                </a14:m>
                <a:r>
                  <a:rPr lang="en-US" dirty="0"/>
                  <a:t> and range </a:t>
                </a:r>
                <a14:m>
                  <m:oMath xmlns:m="http://schemas.openxmlformats.org/officeDocument/2006/math">
                    <m:r>
                      <a:rPr lang="en-US" i="1">
                        <a:latin typeface="Cambria Math" panose="02040503050406030204" pitchFamily="18" charset="0"/>
                        <a:ea typeface="Cambria Math" panose="02040503050406030204" pitchFamily="18" charset="0"/>
                      </a:rPr>
                      <m:t>𝑋</m:t>
                    </m:r>
                  </m:oMath>
                </a14:m>
                <a:r>
                  <a:rPr lang="en-US" dirty="0"/>
                  <a:t>, with the property:</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𝑔</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𝑦</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oMath>
                  </m:oMathPara>
                </a14:m>
                <a:endParaRPr lang="en-US" dirty="0"/>
              </a:p>
              <a:p>
                <a:r>
                  <a:rPr lang="en-US" dirty="0"/>
                  <a:t>To be invertible a function </a:t>
                </a:r>
                <a:r>
                  <a:rPr lang="en-US" dirty="0">
                    <a:solidFill>
                      <a:srgbClr val="C00000"/>
                    </a:solidFill>
                  </a:rPr>
                  <a:t>must be </a:t>
                </a:r>
                <a:r>
                  <a:rPr lang="en-US" dirty="0"/>
                  <a:t>both an </a:t>
                </a:r>
                <a:r>
                  <a:rPr lang="en-US" dirty="0">
                    <a:solidFill>
                      <a:srgbClr val="C00000"/>
                    </a:solidFill>
                  </a:rPr>
                  <a:t>injection</a:t>
                </a:r>
                <a:r>
                  <a:rPr lang="en-US" dirty="0">
                    <a:solidFill>
                      <a:schemeClr val="accent1"/>
                    </a:solidFill>
                  </a:rPr>
                  <a:t> </a:t>
                </a:r>
                <a:r>
                  <a:rPr lang="en-US" dirty="0"/>
                  <a:t>and a </a:t>
                </a:r>
                <a:r>
                  <a:rPr lang="en-US" dirty="0">
                    <a:solidFill>
                      <a:srgbClr val="C00000"/>
                    </a:solidFill>
                  </a:rPr>
                  <a:t>surjection.</a:t>
                </a:r>
              </a:p>
              <a:p>
                <a:r>
                  <a:rPr lang="en-US" dirty="0">
                    <a:solidFill>
                      <a:srgbClr val="0E47A1"/>
                    </a:solidFill>
                  </a:rPr>
                  <a:t>Example: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6" t="-1418" r="-818"/>
                </a:stretch>
              </a:blipFill>
            </p:spPr>
            <p:txBody>
              <a:bodyPr/>
              <a:lstStyle/>
              <a:p>
                <a:r>
                  <a:rPr lang="en-US">
                    <a:noFill/>
                  </a:rPr>
                  <a:t> </a:t>
                </a:r>
              </a:p>
            </p:txBody>
          </p:sp>
        </mc:Fallback>
      </mc:AlternateContent>
      <p:sp>
        <p:nvSpPr>
          <p:cNvPr id="4" name="Oval 3"/>
          <p:cNvSpPr/>
          <p:nvPr/>
        </p:nvSpPr>
        <p:spPr>
          <a:xfrm>
            <a:off x="4283669" y="3466667"/>
            <a:ext cx="914400" cy="2209800"/>
          </a:xfrm>
          <a:prstGeom prst="ellipse">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43546" y="3790803"/>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1</a:t>
            </a:r>
          </a:p>
        </p:txBody>
      </p:sp>
      <p:sp>
        <p:nvSpPr>
          <p:cNvPr id="6" name="Rectangle 5"/>
          <p:cNvSpPr/>
          <p:nvPr/>
        </p:nvSpPr>
        <p:spPr>
          <a:xfrm>
            <a:off x="4557762" y="4228667"/>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2</a:t>
            </a:r>
          </a:p>
        </p:txBody>
      </p:sp>
      <p:sp>
        <p:nvSpPr>
          <p:cNvPr id="7" name="Rectangle 6"/>
          <p:cNvSpPr/>
          <p:nvPr/>
        </p:nvSpPr>
        <p:spPr>
          <a:xfrm>
            <a:off x="4566861" y="4680179"/>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3</a:t>
            </a:r>
          </a:p>
        </p:txBody>
      </p:sp>
      <p:sp>
        <p:nvSpPr>
          <p:cNvPr id="8" name="Rectangle 7"/>
          <p:cNvSpPr/>
          <p:nvPr/>
        </p:nvSpPr>
        <p:spPr>
          <a:xfrm>
            <a:off x="4566861" y="5137379"/>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4</a:t>
            </a:r>
          </a:p>
        </p:txBody>
      </p:sp>
      <p:sp>
        <p:nvSpPr>
          <p:cNvPr id="9" name="Oval 8"/>
          <p:cNvSpPr/>
          <p:nvPr/>
        </p:nvSpPr>
        <p:spPr>
          <a:xfrm>
            <a:off x="2694626" y="3504767"/>
            <a:ext cx="914400" cy="2209800"/>
          </a:xfrm>
          <a:prstGeom prst="ellipse">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54503" y="3828903"/>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a</a:t>
            </a:r>
          </a:p>
        </p:txBody>
      </p:sp>
      <p:sp>
        <p:nvSpPr>
          <p:cNvPr id="11" name="Rectangle 10"/>
          <p:cNvSpPr/>
          <p:nvPr/>
        </p:nvSpPr>
        <p:spPr>
          <a:xfrm>
            <a:off x="2968719" y="4266767"/>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b</a:t>
            </a:r>
          </a:p>
        </p:txBody>
      </p:sp>
      <p:sp>
        <p:nvSpPr>
          <p:cNvPr id="12" name="Rectangle 11"/>
          <p:cNvSpPr/>
          <p:nvPr/>
        </p:nvSpPr>
        <p:spPr>
          <a:xfrm>
            <a:off x="2977818" y="4718279"/>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c</a:t>
            </a:r>
          </a:p>
        </p:txBody>
      </p:sp>
      <p:sp>
        <p:nvSpPr>
          <p:cNvPr id="13" name="Rectangle 12"/>
          <p:cNvSpPr/>
          <p:nvPr/>
        </p:nvSpPr>
        <p:spPr>
          <a:xfrm>
            <a:off x="2977818" y="5175479"/>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d</a:t>
            </a:r>
          </a:p>
        </p:txBody>
      </p:sp>
      <p:cxnSp>
        <p:nvCxnSpPr>
          <p:cNvPr id="14" name="Straight Arrow Connector 13"/>
          <p:cNvCxnSpPr/>
          <p:nvPr/>
        </p:nvCxnSpPr>
        <p:spPr>
          <a:xfrm flipV="1">
            <a:off x="3317679" y="4047418"/>
            <a:ext cx="1336684" cy="15751"/>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337670" y="4445263"/>
            <a:ext cx="1349253" cy="5872"/>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310911" y="4893266"/>
            <a:ext cx="1343453" cy="36713"/>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310910" y="5326359"/>
            <a:ext cx="1343453" cy="36713"/>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421103" y="3520949"/>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E47A1"/>
                </a:solidFill>
              </a:rPr>
              <a:t>A</a:t>
            </a:r>
          </a:p>
        </p:txBody>
      </p:sp>
      <p:sp>
        <p:nvSpPr>
          <p:cNvPr id="19" name="Rectangle 18"/>
          <p:cNvSpPr/>
          <p:nvPr/>
        </p:nvSpPr>
        <p:spPr>
          <a:xfrm>
            <a:off x="4053634" y="3493455"/>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E47A1"/>
                </a:solidFill>
              </a:rPr>
              <a:t>B</a:t>
            </a:r>
          </a:p>
        </p:txBody>
      </p:sp>
      <p:sp>
        <p:nvSpPr>
          <p:cNvPr id="20" name="Oval 19"/>
          <p:cNvSpPr/>
          <p:nvPr/>
        </p:nvSpPr>
        <p:spPr>
          <a:xfrm>
            <a:off x="8505151" y="3448216"/>
            <a:ext cx="914400" cy="2209800"/>
          </a:xfrm>
          <a:prstGeom prst="ellipse">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8765028" y="3772352"/>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a</a:t>
            </a:r>
          </a:p>
        </p:txBody>
      </p:sp>
      <p:sp>
        <p:nvSpPr>
          <p:cNvPr id="22" name="Rectangle 21"/>
          <p:cNvSpPr/>
          <p:nvPr/>
        </p:nvSpPr>
        <p:spPr>
          <a:xfrm>
            <a:off x="8779244" y="4210216"/>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b</a:t>
            </a:r>
          </a:p>
        </p:txBody>
      </p:sp>
      <p:sp>
        <p:nvSpPr>
          <p:cNvPr id="23" name="Rectangle 22"/>
          <p:cNvSpPr/>
          <p:nvPr/>
        </p:nvSpPr>
        <p:spPr>
          <a:xfrm>
            <a:off x="8788343" y="4661728"/>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c</a:t>
            </a:r>
          </a:p>
        </p:txBody>
      </p:sp>
      <p:sp>
        <p:nvSpPr>
          <p:cNvPr id="24" name="Rectangle 23"/>
          <p:cNvSpPr/>
          <p:nvPr/>
        </p:nvSpPr>
        <p:spPr>
          <a:xfrm>
            <a:off x="8788343" y="5118928"/>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d</a:t>
            </a:r>
          </a:p>
        </p:txBody>
      </p:sp>
      <p:sp>
        <p:nvSpPr>
          <p:cNvPr id="25" name="Oval 24"/>
          <p:cNvSpPr/>
          <p:nvPr/>
        </p:nvSpPr>
        <p:spPr>
          <a:xfrm>
            <a:off x="6916108" y="3486316"/>
            <a:ext cx="914400" cy="2209800"/>
          </a:xfrm>
          <a:prstGeom prst="ellipse">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175985" y="3810452"/>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1</a:t>
            </a:r>
          </a:p>
        </p:txBody>
      </p:sp>
      <p:sp>
        <p:nvSpPr>
          <p:cNvPr id="27" name="Rectangle 26"/>
          <p:cNvSpPr/>
          <p:nvPr/>
        </p:nvSpPr>
        <p:spPr>
          <a:xfrm>
            <a:off x="7190201" y="4248316"/>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2</a:t>
            </a:r>
          </a:p>
        </p:txBody>
      </p:sp>
      <p:sp>
        <p:nvSpPr>
          <p:cNvPr id="28" name="Rectangle 27"/>
          <p:cNvSpPr/>
          <p:nvPr/>
        </p:nvSpPr>
        <p:spPr>
          <a:xfrm>
            <a:off x="7199300" y="4699828"/>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3</a:t>
            </a:r>
          </a:p>
        </p:txBody>
      </p:sp>
      <p:sp>
        <p:nvSpPr>
          <p:cNvPr id="29" name="Rectangle 28"/>
          <p:cNvSpPr/>
          <p:nvPr/>
        </p:nvSpPr>
        <p:spPr>
          <a:xfrm>
            <a:off x="7199300" y="5157028"/>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lumMod val="75000"/>
                  </a:schemeClr>
                </a:solidFill>
              </a:rPr>
              <a:t>4</a:t>
            </a:r>
          </a:p>
        </p:txBody>
      </p:sp>
      <p:cxnSp>
        <p:nvCxnSpPr>
          <p:cNvPr id="30" name="Straight Arrow Connector 29"/>
          <p:cNvCxnSpPr/>
          <p:nvPr/>
        </p:nvCxnSpPr>
        <p:spPr>
          <a:xfrm flipV="1">
            <a:off x="7539161" y="4028967"/>
            <a:ext cx="1336684" cy="15751"/>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7559152" y="4426812"/>
            <a:ext cx="1349253" cy="5872"/>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532393" y="4874815"/>
            <a:ext cx="1343453" cy="36713"/>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532392" y="5307908"/>
            <a:ext cx="1343453" cy="36713"/>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676704" y="3499994"/>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E47A1"/>
                </a:solidFill>
              </a:rPr>
              <a:t>A</a:t>
            </a:r>
          </a:p>
        </p:txBody>
      </p:sp>
      <p:sp>
        <p:nvSpPr>
          <p:cNvPr id="35" name="Rectangle 34"/>
          <p:cNvSpPr/>
          <p:nvPr/>
        </p:nvSpPr>
        <p:spPr>
          <a:xfrm>
            <a:off x="8314651" y="3469021"/>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E47A1"/>
                </a:solidFill>
              </a:rPr>
              <a:t>B</a:t>
            </a:r>
          </a:p>
        </p:txBody>
      </p:sp>
      <p:sp>
        <p:nvSpPr>
          <p:cNvPr id="36" name="Rectangle 35"/>
          <p:cNvSpPr/>
          <p:nvPr/>
        </p:nvSpPr>
        <p:spPr>
          <a:xfrm>
            <a:off x="5267084" y="4132095"/>
            <a:ext cx="480262" cy="674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i="1" dirty="0">
                <a:solidFill>
                  <a:srgbClr val="C00000"/>
                </a:solidFill>
              </a:rPr>
              <a:t>f</a:t>
            </a:r>
          </a:p>
        </p:txBody>
      </p:sp>
      <p:sp>
        <p:nvSpPr>
          <p:cNvPr id="37" name="Rectangle 36"/>
          <p:cNvSpPr/>
          <p:nvPr/>
        </p:nvSpPr>
        <p:spPr>
          <a:xfrm>
            <a:off x="9639793" y="4187413"/>
            <a:ext cx="603352" cy="674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i="1" dirty="0">
                <a:solidFill>
                  <a:srgbClr val="C00000"/>
                </a:solidFill>
              </a:rPr>
              <a:t>f</a:t>
            </a:r>
            <a:r>
              <a:rPr lang="en-US" sz="3000" b="1" i="1" baseline="40000" dirty="0">
                <a:solidFill>
                  <a:srgbClr val="C00000"/>
                </a:solidFill>
              </a:rPr>
              <a:t>-1</a:t>
            </a:r>
          </a:p>
        </p:txBody>
      </p:sp>
    </p:spTree>
    <p:extLst>
      <p:ext uri="{BB962C8B-B14F-4D97-AF65-F5344CB8AC3E}">
        <p14:creationId xmlns:p14="http://schemas.microsoft.com/office/powerpoint/2010/main" val="47947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500"/>
                                        <p:tgtEl>
                                          <p:spTgt spid="6"/>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00"/>
                                        <p:tgtEl>
                                          <p:spTgt spid="8"/>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00"/>
                                        <p:tgtEl>
                                          <p:spTgt spid="9"/>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down)">
                                      <p:cBhvr>
                                        <p:cTn id="41" dur="500"/>
                                        <p:tgtEl>
                                          <p:spTgt spid="10"/>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down)">
                                      <p:cBhvr>
                                        <p:cTn id="44" dur="500"/>
                                        <p:tgtEl>
                                          <p:spTgt spid="11"/>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down)">
                                      <p:cBhvr>
                                        <p:cTn id="50" dur="500"/>
                                        <p:tgtEl>
                                          <p:spTgt spid="13"/>
                                        </p:tgtEl>
                                      </p:cBhvr>
                                    </p:animEffect>
                                  </p:childTnLst>
                                </p:cTn>
                              </p:par>
                              <p:par>
                                <p:cTn id="51" presetID="22" presetClass="entr" presetSubtype="4"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par>
                                <p:cTn id="54" presetID="22" presetClass="entr" presetSubtype="4"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down)">
                                      <p:cBhvr>
                                        <p:cTn id="56" dur="500"/>
                                        <p:tgtEl>
                                          <p:spTgt spid="15"/>
                                        </p:tgtEl>
                                      </p:cBhvr>
                                    </p:animEffect>
                                  </p:childTnLst>
                                </p:cTn>
                              </p:par>
                              <p:par>
                                <p:cTn id="57" presetID="22" presetClass="entr" presetSubtype="4"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down)">
                                      <p:cBhvr>
                                        <p:cTn id="59" dur="500"/>
                                        <p:tgtEl>
                                          <p:spTgt spid="16"/>
                                        </p:tgtEl>
                                      </p:cBhvr>
                                    </p:animEffect>
                                  </p:childTnLst>
                                </p:cTn>
                              </p:par>
                              <p:par>
                                <p:cTn id="60" presetID="22" presetClass="entr" presetSubtype="4" fill="hold"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down)">
                                      <p:cBhvr>
                                        <p:cTn id="62" dur="500"/>
                                        <p:tgtEl>
                                          <p:spTgt spid="17"/>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ipe(down)">
                                      <p:cBhvr>
                                        <p:cTn id="65" dur="500"/>
                                        <p:tgtEl>
                                          <p:spTgt spid="18"/>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down)">
                                      <p:cBhvr>
                                        <p:cTn id="68" dur="500"/>
                                        <p:tgtEl>
                                          <p:spTgt spid="1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wipe(down)">
                                      <p:cBhvr>
                                        <p:cTn id="73" dur="500"/>
                                        <p:tgtEl>
                                          <p:spTgt spid="20"/>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wipe(down)">
                                      <p:cBhvr>
                                        <p:cTn id="76" dur="500"/>
                                        <p:tgtEl>
                                          <p:spTgt spid="21"/>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wipe(down)">
                                      <p:cBhvr>
                                        <p:cTn id="79" dur="500"/>
                                        <p:tgtEl>
                                          <p:spTgt spid="22"/>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wipe(down)">
                                      <p:cBhvr>
                                        <p:cTn id="82" dur="500"/>
                                        <p:tgtEl>
                                          <p:spTgt spid="23"/>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down)">
                                      <p:cBhvr>
                                        <p:cTn id="85" dur="500"/>
                                        <p:tgtEl>
                                          <p:spTgt spid="24"/>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wipe(down)">
                                      <p:cBhvr>
                                        <p:cTn id="88" dur="500"/>
                                        <p:tgtEl>
                                          <p:spTgt spid="25"/>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wipe(down)">
                                      <p:cBhvr>
                                        <p:cTn id="91" dur="500"/>
                                        <p:tgtEl>
                                          <p:spTgt spid="26"/>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wipe(down)">
                                      <p:cBhvr>
                                        <p:cTn id="94" dur="500"/>
                                        <p:tgtEl>
                                          <p:spTgt spid="27"/>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wipe(down)">
                                      <p:cBhvr>
                                        <p:cTn id="97" dur="500"/>
                                        <p:tgtEl>
                                          <p:spTgt spid="28"/>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29"/>
                                        </p:tgtEl>
                                        <p:attrNameLst>
                                          <p:attrName>style.visibility</p:attrName>
                                        </p:attrNameLst>
                                      </p:cBhvr>
                                      <p:to>
                                        <p:strVal val="visible"/>
                                      </p:to>
                                    </p:set>
                                    <p:animEffect transition="in" filter="wipe(down)">
                                      <p:cBhvr>
                                        <p:cTn id="100" dur="500"/>
                                        <p:tgtEl>
                                          <p:spTgt spid="29"/>
                                        </p:tgtEl>
                                      </p:cBhvr>
                                    </p:animEffect>
                                  </p:childTnLst>
                                </p:cTn>
                              </p:par>
                              <p:par>
                                <p:cTn id="101" presetID="22" presetClass="entr" presetSubtype="4" fill="hold" nodeType="with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wipe(down)">
                                      <p:cBhvr>
                                        <p:cTn id="103" dur="500"/>
                                        <p:tgtEl>
                                          <p:spTgt spid="30"/>
                                        </p:tgtEl>
                                      </p:cBhvr>
                                    </p:animEffect>
                                  </p:childTnLst>
                                </p:cTn>
                              </p:par>
                              <p:par>
                                <p:cTn id="104" presetID="22" presetClass="entr" presetSubtype="4" fill="hold"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wipe(down)">
                                      <p:cBhvr>
                                        <p:cTn id="106" dur="500"/>
                                        <p:tgtEl>
                                          <p:spTgt spid="31"/>
                                        </p:tgtEl>
                                      </p:cBhvr>
                                    </p:animEffect>
                                  </p:childTnLst>
                                </p:cTn>
                              </p:par>
                              <p:par>
                                <p:cTn id="107" presetID="22" presetClass="entr" presetSubtype="4" fill="hold" nodeType="with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wipe(down)">
                                      <p:cBhvr>
                                        <p:cTn id="109" dur="500"/>
                                        <p:tgtEl>
                                          <p:spTgt spid="33"/>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wipe(down)">
                                      <p:cBhvr>
                                        <p:cTn id="112" dur="500"/>
                                        <p:tgtEl>
                                          <p:spTgt spid="34"/>
                                        </p:tgtEl>
                                      </p:cBhvr>
                                    </p:animEffect>
                                  </p:childTnLst>
                                </p:cTn>
                              </p:par>
                              <p:par>
                                <p:cTn id="113" presetID="22" presetClass="entr" presetSubtype="4" fill="hold" nodeType="with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wipe(down)">
                                      <p:cBhvr>
                                        <p:cTn id="115" dur="500"/>
                                        <p:tgtEl>
                                          <p:spTgt spid="32"/>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35"/>
                                        </p:tgtEl>
                                        <p:attrNameLst>
                                          <p:attrName>style.visibility</p:attrName>
                                        </p:attrNameLst>
                                      </p:cBhvr>
                                      <p:to>
                                        <p:strVal val="visible"/>
                                      </p:to>
                                    </p:set>
                                    <p:animEffect transition="in" filter="wipe(down)">
                                      <p:cBhvr>
                                        <p:cTn id="118" dur="500"/>
                                        <p:tgtEl>
                                          <p:spTgt spid="35"/>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36"/>
                                        </p:tgtEl>
                                        <p:attrNameLst>
                                          <p:attrName>style.visibility</p:attrName>
                                        </p:attrNameLst>
                                      </p:cBhvr>
                                      <p:to>
                                        <p:strVal val="visible"/>
                                      </p:to>
                                    </p:set>
                                    <p:animEffect transition="in" filter="wipe(down)">
                                      <p:cBhvr>
                                        <p:cTn id="123" dur="500"/>
                                        <p:tgtEl>
                                          <p:spTgt spid="36"/>
                                        </p:tgtEl>
                                      </p:cBhvr>
                                    </p:animEffect>
                                  </p:childTnLst>
                                </p:cTn>
                              </p:par>
                              <p:par>
                                <p:cTn id="124" presetID="22" presetClass="entr" presetSubtype="4" fill="hold" grpId="0" nodeType="withEffect">
                                  <p:stCondLst>
                                    <p:cond delay="0"/>
                                  </p:stCondLst>
                                  <p:childTnLst>
                                    <p:set>
                                      <p:cBhvr>
                                        <p:cTn id="125" dur="1" fill="hold">
                                          <p:stCondLst>
                                            <p:cond delay="0"/>
                                          </p:stCondLst>
                                        </p:cTn>
                                        <p:tgtEl>
                                          <p:spTgt spid="37"/>
                                        </p:tgtEl>
                                        <p:attrNameLst>
                                          <p:attrName>style.visibility</p:attrName>
                                        </p:attrNameLst>
                                      </p:cBhvr>
                                      <p:to>
                                        <p:strVal val="visible"/>
                                      </p:to>
                                    </p:set>
                                    <p:animEffect transition="in" filter="wipe(down)">
                                      <p:cBhvr>
                                        <p:cTn id="12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p:bldP spid="9" grpId="0" animBg="1"/>
      <p:bldP spid="10" grpId="0"/>
      <p:bldP spid="11" grpId="0"/>
      <p:bldP spid="12" grpId="0"/>
      <p:bldP spid="13" grpId="0"/>
      <p:bldP spid="18" grpId="0"/>
      <p:bldP spid="19" grpId="0"/>
      <p:bldP spid="20" grpId="0" animBg="1"/>
      <p:bldP spid="21" grpId="0"/>
      <p:bldP spid="22" grpId="0"/>
      <p:bldP spid="23" grpId="0"/>
      <p:bldP spid="24" grpId="0"/>
      <p:bldP spid="25" grpId="0" animBg="1"/>
      <p:bldP spid="26" grpId="0"/>
      <p:bldP spid="27" grpId="0"/>
      <p:bldP spid="28" grpId="0"/>
      <p:bldP spid="29" grpId="0"/>
      <p:bldP spid="34" grpId="0"/>
      <p:bldP spid="35" grpId="0"/>
      <p:bldP spid="36" grpId="0"/>
      <p:bldP spid="3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3E6B-3262-4469-8962-1F0F00DC6628}"/>
              </a:ext>
            </a:extLst>
          </p:cNvPr>
          <p:cNvSpPr>
            <a:spLocks noGrp="1"/>
          </p:cNvSpPr>
          <p:nvPr>
            <p:ph type="title"/>
          </p:nvPr>
        </p:nvSpPr>
        <p:spPr/>
        <p:txBody>
          <a:bodyPr>
            <a:normAutofit/>
          </a:bodyPr>
          <a:lstStyle/>
          <a:p>
            <a:r>
              <a:rPr lang="en-US" dirty="0"/>
              <a:t>Composition of a function and its inverse:</a:t>
            </a:r>
            <a:endParaRPr lang="en-IN" dirty="0"/>
          </a:p>
        </p:txBody>
      </p:sp>
      <p:sp>
        <p:nvSpPr>
          <p:cNvPr id="3" name="Content Placeholder 2">
            <a:extLst>
              <a:ext uri="{FF2B5EF4-FFF2-40B4-BE49-F238E27FC236}">
                <a16:creationId xmlns:a16="http://schemas.microsoft.com/office/drawing/2014/main" id="{02CF5C73-6F93-44FC-A8A5-E49235B1E20B}"/>
              </a:ext>
            </a:extLst>
          </p:cNvPr>
          <p:cNvSpPr>
            <a:spLocks noGrp="1"/>
          </p:cNvSpPr>
          <p:nvPr>
            <p:ph idx="1"/>
          </p:nvPr>
        </p:nvSpPr>
        <p:spPr/>
        <p:txBody>
          <a:bodyPr/>
          <a:lstStyle/>
          <a:p>
            <a:r>
              <a:rPr lang="en-US" dirty="0"/>
              <a:t>The composition of a function and its inverse is the identity function </a:t>
            </a:r>
            <a:r>
              <a:rPr lang="en-US" dirty="0" err="1"/>
              <a:t>i</a:t>
            </a:r>
            <a:r>
              <a:rPr lang="en-US" dirty="0"/>
              <a:t>(x) = x.</a:t>
            </a:r>
          </a:p>
          <a:p>
            <a:pPr lvl="1"/>
            <a:r>
              <a:rPr lang="en-IN" sz="2800" dirty="0"/>
              <a:t>f</a:t>
            </a:r>
            <a:r>
              <a:rPr lang="en-IN" sz="2800" baseline="30000" dirty="0"/>
              <a:t>-1</a:t>
            </a:r>
            <a:r>
              <a:rPr lang="en-IN" sz="2800" dirty="0"/>
              <a:t>(f(x)) = x</a:t>
            </a:r>
          </a:p>
          <a:p>
            <a:pPr marL="457200" lvl="1" indent="0">
              <a:buNone/>
            </a:pPr>
            <a:endParaRPr lang="en-IN" sz="2800" dirty="0"/>
          </a:p>
          <a:p>
            <a:pPr marL="0" indent="0">
              <a:buNone/>
            </a:pPr>
            <a:r>
              <a:rPr lang="en-US" sz="3200" b="1" dirty="0">
                <a:solidFill>
                  <a:srgbClr val="C00000"/>
                </a:solidFill>
              </a:rPr>
              <a:t>Graph: </a:t>
            </a:r>
          </a:p>
          <a:p>
            <a:r>
              <a:rPr lang="en-US" dirty="0"/>
              <a:t>The graph of a function f:AB is the set of ordered pairs </a:t>
            </a:r>
          </a:p>
          <a:p>
            <a:pPr marL="0" indent="0">
              <a:buNone/>
            </a:pPr>
            <a:r>
              <a:rPr lang="en-US" dirty="0"/>
              <a:t>	{(a, b) | a</a:t>
            </a:r>
            <a:r>
              <a:rPr lang="en-US" altLang="en-US" dirty="0">
                <a:sym typeface="Symbol" panose="05050102010706020507" pitchFamily="18" charset="2"/>
              </a:rPr>
              <a:t> </a:t>
            </a:r>
            <a:r>
              <a:rPr lang="en-US" dirty="0"/>
              <a:t>A and f(a) = b}.</a:t>
            </a:r>
          </a:p>
          <a:p>
            <a:endParaRPr lang="en-US" dirty="0"/>
          </a:p>
          <a:p>
            <a:r>
              <a:rPr lang="en-US" dirty="0"/>
              <a:t> The graph is a subset of AB that can be used to visualize f in a two-dimensional coordinate system.</a:t>
            </a:r>
          </a:p>
          <a:p>
            <a:endParaRPr lang="en-IN" dirty="0"/>
          </a:p>
        </p:txBody>
      </p:sp>
    </p:spTree>
    <p:extLst>
      <p:ext uri="{BB962C8B-B14F-4D97-AF65-F5344CB8AC3E}">
        <p14:creationId xmlns:p14="http://schemas.microsoft.com/office/powerpoint/2010/main" val="31359076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35DD-9032-41B4-9FDE-583B47DCD29D}"/>
              </a:ext>
            </a:extLst>
          </p:cNvPr>
          <p:cNvSpPr>
            <a:spLocks noGrp="1"/>
          </p:cNvSpPr>
          <p:nvPr>
            <p:ph type="title"/>
          </p:nvPr>
        </p:nvSpPr>
        <p:spPr/>
        <p:txBody>
          <a:bodyPr/>
          <a:lstStyle/>
          <a:p>
            <a:r>
              <a:rPr lang="en-IN" dirty="0"/>
              <a:t>Floor and Ceiling Functions</a:t>
            </a:r>
          </a:p>
        </p:txBody>
      </p:sp>
      <p:sp>
        <p:nvSpPr>
          <p:cNvPr id="3" name="Content Placeholder 2">
            <a:extLst>
              <a:ext uri="{FF2B5EF4-FFF2-40B4-BE49-F238E27FC236}">
                <a16:creationId xmlns:a16="http://schemas.microsoft.com/office/drawing/2014/main" id="{7AF98986-E7A5-4AEC-ADC6-E640E863BCB4}"/>
              </a:ext>
            </a:extLst>
          </p:cNvPr>
          <p:cNvSpPr>
            <a:spLocks noGrp="1"/>
          </p:cNvSpPr>
          <p:nvPr>
            <p:ph idx="1"/>
          </p:nvPr>
        </p:nvSpPr>
        <p:spPr/>
        <p:txBody>
          <a:bodyPr/>
          <a:lstStyle/>
          <a:p>
            <a:pPr marL="0" indent="0">
              <a:defRPr/>
            </a:pPr>
            <a:r>
              <a:rPr lang="en-US" altLang="en-US" dirty="0">
                <a:sym typeface="Symbol" panose="05050102010706020507" pitchFamily="18" charset="2"/>
              </a:rPr>
              <a:t>The </a:t>
            </a:r>
            <a:r>
              <a:rPr lang="en-US" altLang="en-US" b="1" dirty="0">
                <a:solidFill>
                  <a:srgbClr val="FF0000"/>
                </a:solidFill>
                <a:sym typeface="Symbol" panose="05050102010706020507" pitchFamily="18" charset="2"/>
              </a:rPr>
              <a:t>floor</a:t>
            </a:r>
            <a:r>
              <a:rPr lang="en-US" altLang="en-US" dirty="0">
                <a:sym typeface="Symbol" panose="05050102010706020507" pitchFamily="18" charset="2"/>
              </a:rPr>
              <a:t> and </a:t>
            </a:r>
            <a:r>
              <a:rPr lang="en-US" altLang="en-US" b="1" dirty="0">
                <a:solidFill>
                  <a:srgbClr val="FF0000"/>
                </a:solidFill>
                <a:sym typeface="Symbol" panose="05050102010706020507" pitchFamily="18" charset="2"/>
              </a:rPr>
              <a:t>ceiling</a:t>
            </a:r>
            <a:r>
              <a:rPr lang="en-US" altLang="en-US" dirty="0">
                <a:sym typeface="Symbol" panose="05050102010706020507" pitchFamily="18" charset="2"/>
              </a:rPr>
              <a:t> functions map the real numbers onto the integers (</a:t>
            </a:r>
            <a:r>
              <a:rPr lang="en-US" altLang="en-US" b="1" dirty="0">
                <a:sym typeface="Symbol" panose="05050102010706020507" pitchFamily="18" charset="2"/>
              </a:rPr>
              <a:t>R</a:t>
            </a:r>
            <a:r>
              <a:rPr lang="en-US" altLang="en-US" dirty="0">
                <a:sym typeface="Symbol" panose="05050102010706020507" pitchFamily="18" charset="2"/>
              </a:rPr>
              <a:t></a:t>
            </a:r>
            <a:r>
              <a:rPr lang="en-US" altLang="en-US" b="1" dirty="0">
                <a:sym typeface="Symbol" panose="05050102010706020507" pitchFamily="18" charset="2"/>
              </a:rPr>
              <a:t>Z</a:t>
            </a:r>
            <a:r>
              <a:rPr lang="en-US" altLang="en-US" dirty="0">
                <a:sym typeface="Symbol" panose="05050102010706020507" pitchFamily="18" charset="2"/>
              </a:rPr>
              <a:t>).</a:t>
            </a:r>
          </a:p>
          <a:p>
            <a:pPr marL="0" indent="0">
              <a:defRPr/>
            </a:pPr>
            <a:endParaRPr lang="en-US" altLang="en-US" sz="800" dirty="0">
              <a:sym typeface="Symbol" panose="05050102010706020507" pitchFamily="18" charset="2"/>
            </a:endParaRPr>
          </a:p>
          <a:p>
            <a:pPr marL="0" indent="0">
              <a:defRPr/>
            </a:pPr>
            <a:r>
              <a:rPr lang="en-US" altLang="en-US" dirty="0">
                <a:sym typeface="Symbol" panose="05050102010706020507" pitchFamily="18" charset="2"/>
              </a:rPr>
              <a:t> The </a:t>
            </a:r>
            <a:r>
              <a:rPr lang="en-US" altLang="en-US" b="1" dirty="0">
                <a:solidFill>
                  <a:srgbClr val="FF0000"/>
                </a:solidFill>
                <a:sym typeface="Symbol" panose="05050102010706020507" pitchFamily="18" charset="2"/>
              </a:rPr>
              <a:t>floor</a:t>
            </a:r>
            <a:r>
              <a:rPr lang="en-US" altLang="en-US" dirty="0">
                <a:sym typeface="Symbol" panose="05050102010706020507" pitchFamily="18" charset="2"/>
              </a:rPr>
              <a:t> function assigns to </a:t>
            </a:r>
            <a:r>
              <a:rPr lang="en-US" altLang="en-US" dirty="0" err="1">
                <a:sym typeface="Symbol" panose="05050102010706020507" pitchFamily="18" charset="2"/>
              </a:rPr>
              <a:t>r</a:t>
            </a:r>
            <a:r>
              <a:rPr lang="en-US" altLang="en-US" b="1" dirty="0" err="1">
                <a:sym typeface="Symbol" panose="05050102010706020507" pitchFamily="18" charset="2"/>
              </a:rPr>
              <a:t>R</a:t>
            </a:r>
            <a:r>
              <a:rPr lang="en-US" altLang="en-US" dirty="0">
                <a:sym typeface="Symbol" panose="05050102010706020507" pitchFamily="18" charset="2"/>
              </a:rPr>
              <a:t> the largest </a:t>
            </a:r>
            <a:r>
              <a:rPr lang="en-US" altLang="en-US" dirty="0" err="1">
                <a:sym typeface="Symbol" panose="05050102010706020507" pitchFamily="18" charset="2"/>
              </a:rPr>
              <a:t>z</a:t>
            </a:r>
            <a:r>
              <a:rPr lang="en-US" altLang="en-US" b="1" dirty="0" err="1">
                <a:sym typeface="Symbol" panose="05050102010706020507" pitchFamily="18" charset="2"/>
              </a:rPr>
              <a:t>Z</a:t>
            </a:r>
            <a:r>
              <a:rPr lang="en-US" altLang="en-US" dirty="0">
                <a:sym typeface="Symbol" panose="05050102010706020507" pitchFamily="18" charset="2"/>
              </a:rPr>
              <a:t> with z  r, denoted by r.</a:t>
            </a:r>
          </a:p>
          <a:p>
            <a:pPr marL="0" indent="0">
              <a:defRPr/>
            </a:pPr>
            <a:endParaRPr lang="en-US" altLang="en-US" sz="800" dirty="0">
              <a:sym typeface="Symbol" panose="05050102010706020507" pitchFamily="18" charset="2"/>
            </a:endParaRPr>
          </a:p>
          <a:p>
            <a:pPr marL="0" indent="0">
              <a:buNone/>
              <a:defRPr/>
            </a:pPr>
            <a:r>
              <a:rPr lang="en-US" altLang="en-US" b="1" dirty="0">
                <a:solidFill>
                  <a:srgbClr val="FF0000"/>
                </a:solidFill>
                <a:sym typeface="Symbol" panose="05050102010706020507" pitchFamily="18" charset="2"/>
              </a:rPr>
              <a:t>Examples:</a:t>
            </a:r>
            <a:r>
              <a:rPr lang="en-US" altLang="en-US" dirty="0">
                <a:solidFill>
                  <a:srgbClr val="FF0000"/>
                </a:solidFill>
                <a:sym typeface="Symbol" panose="05050102010706020507" pitchFamily="18" charset="2"/>
              </a:rPr>
              <a:t> </a:t>
            </a:r>
            <a:r>
              <a:rPr lang="en-US" altLang="en-US" dirty="0">
                <a:sym typeface="Symbol" panose="05050102010706020507" pitchFamily="18" charset="2"/>
              </a:rPr>
              <a:t>2.3 = 2, 2 = 2, 0.5 = 0, -3.5 = -4</a:t>
            </a:r>
          </a:p>
          <a:p>
            <a:pPr marL="0" indent="0">
              <a:buNone/>
              <a:defRPr/>
            </a:pPr>
            <a:endParaRPr lang="en-US" altLang="en-US" dirty="0">
              <a:sym typeface="Symbol" panose="05050102010706020507" pitchFamily="18" charset="2"/>
            </a:endParaRPr>
          </a:p>
          <a:p>
            <a:pPr marL="0" indent="0">
              <a:defRPr/>
            </a:pPr>
            <a:endParaRPr lang="en-US" altLang="en-US" sz="800" dirty="0">
              <a:sym typeface="Symbol" panose="05050102010706020507" pitchFamily="18" charset="2"/>
            </a:endParaRPr>
          </a:p>
          <a:p>
            <a:pPr marL="0" indent="0">
              <a:defRPr/>
            </a:pPr>
            <a:r>
              <a:rPr lang="en-US" altLang="en-US" dirty="0">
                <a:sym typeface="Symbol" panose="05050102010706020507" pitchFamily="18" charset="2"/>
              </a:rPr>
              <a:t> The </a:t>
            </a:r>
            <a:r>
              <a:rPr lang="en-US" altLang="en-US" b="1" dirty="0">
                <a:solidFill>
                  <a:srgbClr val="FF0000"/>
                </a:solidFill>
                <a:sym typeface="Symbol" panose="05050102010706020507" pitchFamily="18" charset="2"/>
              </a:rPr>
              <a:t>ceiling</a:t>
            </a:r>
            <a:r>
              <a:rPr lang="en-US" altLang="en-US" dirty="0">
                <a:sym typeface="Symbol" panose="05050102010706020507" pitchFamily="18" charset="2"/>
              </a:rPr>
              <a:t> function assigns to </a:t>
            </a:r>
            <a:r>
              <a:rPr lang="en-US" altLang="en-US" dirty="0" err="1">
                <a:sym typeface="Symbol" panose="05050102010706020507" pitchFamily="18" charset="2"/>
              </a:rPr>
              <a:t>r</a:t>
            </a:r>
            <a:r>
              <a:rPr lang="en-US" altLang="en-US" b="1" dirty="0" err="1">
                <a:sym typeface="Symbol" panose="05050102010706020507" pitchFamily="18" charset="2"/>
              </a:rPr>
              <a:t>R</a:t>
            </a:r>
            <a:r>
              <a:rPr lang="en-US" altLang="en-US" dirty="0">
                <a:sym typeface="Symbol" panose="05050102010706020507" pitchFamily="18" charset="2"/>
              </a:rPr>
              <a:t> the smallest </a:t>
            </a:r>
            <a:r>
              <a:rPr lang="en-US" altLang="en-US" dirty="0" err="1">
                <a:sym typeface="Symbol" panose="05050102010706020507" pitchFamily="18" charset="2"/>
              </a:rPr>
              <a:t>z</a:t>
            </a:r>
            <a:r>
              <a:rPr lang="en-US" altLang="en-US" b="1" dirty="0" err="1">
                <a:sym typeface="Symbol" panose="05050102010706020507" pitchFamily="18" charset="2"/>
              </a:rPr>
              <a:t>Z</a:t>
            </a:r>
            <a:r>
              <a:rPr lang="en-US" altLang="en-US" dirty="0">
                <a:sym typeface="Symbol" panose="05050102010706020507" pitchFamily="18" charset="2"/>
              </a:rPr>
              <a:t> with z  r, denoted by r.</a:t>
            </a:r>
          </a:p>
          <a:p>
            <a:pPr marL="0" indent="0">
              <a:defRPr/>
            </a:pPr>
            <a:endParaRPr lang="en-US" altLang="en-US" sz="800" dirty="0">
              <a:sym typeface="Symbol" panose="05050102010706020507" pitchFamily="18" charset="2"/>
            </a:endParaRPr>
          </a:p>
          <a:p>
            <a:pPr marL="0" indent="0">
              <a:buNone/>
              <a:defRPr/>
            </a:pPr>
            <a:r>
              <a:rPr lang="en-US" altLang="en-US" b="1" dirty="0">
                <a:solidFill>
                  <a:srgbClr val="FF0000"/>
                </a:solidFill>
                <a:sym typeface="Symbol" panose="05050102010706020507" pitchFamily="18" charset="2"/>
              </a:rPr>
              <a:t>Examples:</a:t>
            </a:r>
            <a:r>
              <a:rPr lang="en-US" altLang="en-US" dirty="0">
                <a:sym typeface="Symbol" panose="05050102010706020507" pitchFamily="18" charset="2"/>
              </a:rPr>
              <a:t> 2.3 = 3, 2 = 2, 0.5 = 1, -3.5 = -3 </a:t>
            </a:r>
          </a:p>
          <a:p>
            <a:pPr marL="0" indent="0">
              <a:buNone/>
            </a:pPr>
            <a:endParaRPr lang="en-IN" dirty="0"/>
          </a:p>
        </p:txBody>
      </p:sp>
    </p:spTree>
    <p:extLst>
      <p:ext uri="{BB962C8B-B14F-4D97-AF65-F5344CB8AC3E}">
        <p14:creationId xmlns:p14="http://schemas.microsoft.com/office/powerpoint/2010/main" val="1551144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a:bodyPr>
          <a:lstStyle/>
          <a:p>
            <a:r>
              <a:rPr lang="en-US" sz="4000" dirty="0"/>
              <a:t>Relations</a:t>
            </a:r>
          </a:p>
        </p:txBody>
      </p:sp>
    </p:spTree>
    <p:extLst>
      <p:ext uri="{BB962C8B-B14F-4D97-AF65-F5344CB8AC3E}">
        <p14:creationId xmlns:p14="http://schemas.microsoft.com/office/powerpoint/2010/main" val="11215385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 </a:t>
                </a:r>
                <a:r>
                  <a:rPr lang="en-US" dirty="0">
                    <a:solidFill>
                      <a:srgbClr val="C00000"/>
                    </a:solidFill>
                  </a:rPr>
                  <a:t>relation</a:t>
                </a:r>
                <a:r>
                  <a:rPr lang="en-US" dirty="0">
                    <a:solidFill>
                      <a:schemeClr val="accent1"/>
                    </a:solidFill>
                  </a:rPr>
                  <a:t> </a:t>
                </a:r>
                <a:r>
                  <a:rPr lang="en-US" dirty="0"/>
                  <a:t>on a set A is defined as subset of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oMath>
                </a14:m>
                <a:r>
                  <a:rPr lang="en-US" dirty="0"/>
                  <a:t>.</a:t>
                </a:r>
              </a:p>
              <a:p>
                <a:r>
                  <a:rPr lang="en-US" dirty="0"/>
                  <a:t>The relation </a:t>
                </a:r>
                <a14:m>
                  <m:oMath xmlns:m="http://schemas.openxmlformats.org/officeDocument/2006/math">
                    <m:r>
                      <a:rPr lang="en-US" i="1">
                        <a:latin typeface="Cambria Math" panose="02040503050406030204" pitchFamily="18" charset="0"/>
                      </a:rPr>
                      <m:t>𝑅</m:t>
                    </m:r>
                  </m:oMath>
                </a14:m>
                <a:r>
                  <a:rPr lang="en-US" dirty="0"/>
                  <a:t> is denoted as </a:t>
                </a:r>
                <a14:m>
                  <m:oMath xmlns:m="http://schemas.openxmlformats.org/officeDocument/2006/math">
                    <m:r>
                      <m:rPr>
                        <m:sty m:val="p"/>
                      </m:rPr>
                      <a:rPr lang="en-US">
                        <a:solidFill>
                          <a:srgbClr val="C00000"/>
                        </a:solidFill>
                        <a:latin typeface="Cambria Math" panose="02040503050406030204" pitchFamily="18" charset="0"/>
                      </a:rPr>
                      <m:t>aRb</m:t>
                    </m:r>
                  </m:oMath>
                </a14:m>
                <a:r>
                  <a:rPr lang="en-US" dirty="0"/>
                  <a:t> where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rPr>
                      <m:t>𝐴</m:t>
                    </m:r>
                  </m:oMath>
                </a14:m>
                <a:r>
                  <a:rPr lang="en-US" dirty="0"/>
                  <a:t> and pair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rPr>
                      <m:t>𝑅</m:t>
                    </m:r>
                  </m:oMath>
                </a14:m>
                <a:r>
                  <a:rPr lang="en-US" dirty="0"/>
                  <a:t>.</a:t>
                </a:r>
              </a:p>
              <a:p>
                <a:r>
                  <a:rPr lang="en-US" dirty="0">
                    <a:solidFill>
                      <a:srgbClr val="0E47A1"/>
                    </a:solidFill>
                  </a:rPr>
                  <a:t>Example:</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𝑁</m:t>
                      </m:r>
                      <m:r>
                        <a:rPr lang="en-US" i="1" dirty="0">
                          <a:latin typeface="Cambria Math" panose="02040503050406030204" pitchFamily="18" charset="0"/>
                        </a:rPr>
                        <m:t>={1,2,3}</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𝑁</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𝑁</m:t>
                      </m:r>
                      <m:r>
                        <a:rPr lang="en-US" i="1" dirty="0">
                          <a:latin typeface="Cambria Math" panose="02040503050406030204" pitchFamily="18" charset="0"/>
                          <a:ea typeface="Cambria Math" panose="02040503050406030204" pitchFamily="18" charset="0"/>
                        </a:rPr>
                        <m:t>={(1,1),(1,2),(1,3),(2,1),(2,2),(2,3),(3,1),(3,2),(3,3)}</m:t>
                      </m:r>
                    </m:oMath>
                  </m:oMathPara>
                </a14:m>
                <a:endParaRPr lang="en-US" dirty="0"/>
              </a:p>
              <a:p>
                <a:r>
                  <a:rPr lang="en-US" dirty="0"/>
                  <a:t>The </a:t>
                </a:r>
                <a:r>
                  <a:rPr lang="en-US" dirty="0">
                    <a:solidFill>
                      <a:srgbClr val="C00000"/>
                    </a:solidFill>
                  </a:rPr>
                  <a:t>‘</a:t>
                </a:r>
                <a:r>
                  <a:rPr lang="en-US" b="1" dirty="0">
                    <a:solidFill>
                      <a:srgbClr val="C00000"/>
                    </a:solidFill>
                  </a:rPr>
                  <a:t>=</a:t>
                </a:r>
                <a:r>
                  <a:rPr lang="en-US" dirty="0">
                    <a:solidFill>
                      <a:srgbClr val="C00000"/>
                    </a:solidFill>
                  </a:rPr>
                  <a:t>‘ </a:t>
                </a:r>
                <a:r>
                  <a:rPr lang="en-US" dirty="0"/>
                  <a:t>relation on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oMath>
                </a14:m>
                <a:r>
                  <a:rPr lang="en-US" dirty="0"/>
                  <a:t> is : {(1,1), (2,2), (3,3)}</a:t>
                </a:r>
              </a:p>
              <a:p>
                <a:pPr marL="457200" lvl="1" indent="0">
                  <a:buNone/>
                </a:pPr>
                <a:r>
                  <a:rPr lang="en-US" sz="2400" dirty="0"/>
                  <a:t>	where  </a:t>
                </a:r>
              </a:p>
              <a:p>
                <a:pPr marL="457200" lvl="1" indent="0">
                  <a:buNone/>
                </a:pPr>
                <a:r>
                  <a:rPr lang="en-US" sz="2400" dirty="0"/>
                  <a:t>	1 = 1</a:t>
                </a:r>
              </a:p>
              <a:p>
                <a:pPr marL="457200" lvl="1" indent="0">
                  <a:buNone/>
                </a:pPr>
                <a:r>
                  <a:rPr lang="en-US" sz="2400" dirty="0"/>
                  <a:t>	2 = 2 </a:t>
                </a:r>
              </a:p>
              <a:p>
                <a:pPr marL="457200" lvl="1" indent="0">
                  <a:buNone/>
                </a:pPr>
                <a:r>
                  <a:rPr lang="en-US" sz="2400" dirty="0"/>
                  <a:t>	3 = 3</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6" t="-1418"/>
                </a:stretch>
              </a:blipFill>
            </p:spPr>
            <p:txBody>
              <a:bodyPr/>
              <a:lstStyle/>
              <a:p>
                <a:r>
                  <a:rPr lang="en-US">
                    <a:noFill/>
                  </a:rPr>
                  <a:t> </a:t>
                </a:r>
              </a:p>
            </p:txBody>
          </p:sp>
        </mc:Fallback>
      </mc:AlternateContent>
      <p:sp>
        <p:nvSpPr>
          <p:cNvPr id="4" name="Rectangle 3"/>
          <p:cNvSpPr/>
          <p:nvPr/>
        </p:nvSpPr>
        <p:spPr>
          <a:xfrm>
            <a:off x="3327259" y="2495845"/>
            <a:ext cx="685800" cy="332934"/>
          </a:xfrm>
          <a:prstGeom prst="rect">
            <a:avLst/>
          </a:prstGeom>
          <a:solidFill>
            <a:schemeClr val="tx2">
              <a:lumMod val="60000"/>
              <a:lumOff val="4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373466" y="2481777"/>
            <a:ext cx="685800" cy="332934"/>
          </a:xfrm>
          <a:prstGeom prst="rect">
            <a:avLst/>
          </a:prstGeom>
          <a:solidFill>
            <a:schemeClr val="tx2">
              <a:lumMod val="60000"/>
              <a:lumOff val="4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418329" y="2492603"/>
            <a:ext cx="687343" cy="336176"/>
          </a:xfrm>
          <a:prstGeom prst="rect">
            <a:avLst/>
          </a:prstGeom>
          <a:solidFill>
            <a:schemeClr val="tx2">
              <a:lumMod val="60000"/>
              <a:lumOff val="4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022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5" name="Rounded Rectangle 34">
                <a:extLst>
                  <a:ext uri="{FF2B5EF4-FFF2-40B4-BE49-F238E27FC236}">
                    <a16:creationId xmlns:a16="http://schemas.microsoft.com/office/drawing/2014/main" id="{4BD1E24D-7739-4C4F-8234-2614FB54ADBC}"/>
                  </a:ext>
                </a:extLst>
              </p:cNvPr>
              <p:cNvSpPr/>
              <p:nvPr/>
            </p:nvSpPr>
            <p:spPr>
              <a:xfrm>
                <a:off x="2335347" y="2563636"/>
                <a:ext cx="2422435" cy="644845"/>
              </a:xfrm>
              <a:prstGeom prst="roundRect">
                <a:avLst/>
              </a:prstGeom>
              <a:solidFill>
                <a:schemeClr val="accent5">
                  <a:lumMod val="40000"/>
                  <a:lumOff val="60000"/>
                </a:schemeClr>
              </a:solidFill>
              <a:ln>
                <a:solidFill>
                  <a:srgbClr val="C00000"/>
                </a:solidFill>
              </a:ln>
              <a:effectLst/>
              <a:scene3d>
                <a:camera prst="orthographicFront">
                  <a:rot lat="0" lon="0" rev="0"/>
                </a:camera>
                <a:lightRig rig="contrasting" dir="t">
                  <a:rot lat="0" lon="0" rev="7800000"/>
                </a:lightRig>
              </a:scene3d>
              <a:sp3d>
                <a:bevelT/>
              </a:sp3d>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lnSpc>
                    <a:spcPct val="95000"/>
                  </a:lnSpc>
                </a:pPr>
                <a14:m>
                  <m:oMathPara xmlns:m="http://schemas.openxmlformats.org/officeDocument/2006/math">
                    <m:oMathParaPr>
                      <m:jc m:val="right"/>
                    </m:oMathParaPr>
                    <m:oMath xmlns:m="http://schemas.openxmlformats.org/officeDocument/2006/math">
                      <m:r>
                        <a:rPr lang="en-GB" sz="3200" b="1" i="0" dirty="0" smtClean="0">
                          <a:solidFill>
                            <a:schemeClr val="tx1"/>
                          </a:solidFill>
                          <a:latin typeface="Cambria Math" panose="02040503050406030204" pitchFamily="18" charset="0"/>
                          <a:sym typeface="Wingdings 2" panose="05020102010507070707" pitchFamily="18" charset="2"/>
                        </a:rPr>
                        <m:t>𝐀</m:t>
                      </m:r>
                      <m:r>
                        <a:rPr lang="en-GB" sz="3200" b="1" i="0" dirty="0" smtClean="0">
                          <a:solidFill>
                            <a:schemeClr val="tx1"/>
                          </a:solidFill>
                          <a:latin typeface="Cambria Math" panose="02040503050406030204" pitchFamily="18" charset="0"/>
                          <a:sym typeface="Wingdings 2" panose="05020102010507070707" pitchFamily="18" charset="2"/>
                        </a:rPr>
                        <m:t>=</m:t>
                      </m:r>
                      <m:d>
                        <m:dPr>
                          <m:begChr m:val="{"/>
                          <m:endChr m:val="}"/>
                          <m:ctrlPr>
                            <a:rPr lang="en-GB" sz="3200" b="1" i="1" dirty="0" smtClean="0">
                              <a:solidFill>
                                <a:schemeClr val="tx1"/>
                              </a:solidFill>
                              <a:latin typeface="Cambria Math" panose="02040503050406030204" pitchFamily="18" charset="0"/>
                              <a:sym typeface="Wingdings 2" panose="05020102010507070707" pitchFamily="18" charset="2"/>
                            </a:rPr>
                          </m:ctrlPr>
                        </m:dPr>
                        <m:e>
                          <m:r>
                            <a:rPr lang="en-GB" sz="3200" b="1" i="1" dirty="0" smtClean="0">
                              <a:solidFill>
                                <a:schemeClr val="tx1"/>
                              </a:solidFill>
                              <a:latin typeface="Cambria Math" panose="02040503050406030204" pitchFamily="18" charset="0"/>
                              <a:sym typeface="Wingdings 2" panose="05020102010507070707" pitchFamily="18" charset="2"/>
                            </a:rPr>
                            <m:t>𝟏</m:t>
                          </m:r>
                          <m:r>
                            <a:rPr lang="en-GB" sz="3200" b="1" i="1" dirty="0" smtClean="0">
                              <a:solidFill>
                                <a:schemeClr val="tx1"/>
                              </a:solidFill>
                              <a:latin typeface="Cambria Math" panose="02040503050406030204" pitchFamily="18" charset="0"/>
                              <a:sym typeface="Wingdings 2" panose="05020102010507070707" pitchFamily="18" charset="2"/>
                            </a:rPr>
                            <m:t>,</m:t>
                          </m:r>
                          <m:r>
                            <a:rPr lang="en-GB" sz="3200" b="1" i="1" dirty="0" smtClean="0">
                              <a:solidFill>
                                <a:schemeClr val="tx1"/>
                              </a:solidFill>
                              <a:latin typeface="Cambria Math" panose="02040503050406030204" pitchFamily="18" charset="0"/>
                              <a:sym typeface="Wingdings 2" panose="05020102010507070707" pitchFamily="18" charset="2"/>
                            </a:rPr>
                            <m:t>𝟐</m:t>
                          </m:r>
                          <m:r>
                            <a:rPr lang="en-GB" sz="3200" b="1" i="1" dirty="0" smtClean="0">
                              <a:solidFill>
                                <a:schemeClr val="tx1"/>
                              </a:solidFill>
                              <a:latin typeface="Cambria Math" panose="02040503050406030204" pitchFamily="18" charset="0"/>
                              <a:sym typeface="Wingdings 2" panose="05020102010507070707" pitchFamily="18" charset="2"/>
                            </a:rPr>
                            <m:t>,</m:t>
                          </m:r>
                          <m:r>
                            <a:rPr lang="en-GB" sz="3200" b="1" i="1" dirty="0" smtClean="0">
                              <a:solidFill>
                                <a:schemeClr val="tx1"/>
                              </a:solidFill>
                              <a:latin typeface="Cambria Math" panose="02040503050406030204" pitchFamily="18" charset="0"/>
                              <a:sym typeface="Wingdings 2" panose="05020102010507070707" pitchFamily="18" charset="2"/>
                            </a:rPr>
                            <m:t>𝟑</m:t>
                          </m:r>
                        </m:e>
                      </m:d>
                    </m:oMath>
                  </m:oMathPara>
                </a14:m>
                <a:endParaRPr lang="en-US" sz="3200" b="1" dirty="0">
                  <a:solidFill>
                    <a:schemeClr val="tx1"/>
                  </a:solidFill>
                </a:endParaRPr>
              </a:p>
            </p:txBody>
          </p:sp>
        </mc:Choice>
        <mc:Fallback xmlns="">
          <p:sp>
            <p:nvSpPr>
              <p:cNvPr id="35" name="Rounded Rectangle 34">
                <a:extLst>
                  <a:ext uri="{FF2B5EF4-FFF2-40B4-BE49-F238E27FC236}">
                    <a16:creationId xmlns:a16="http://schemas.microsoft.com/office/drawing/2014/main" id="{4BD1E24D-7739-4C4F-8234-2614FB54ADBC}"/>
                  </a:ext>
                </a:extLst>
              </p:cNvPr>
              <p:cNvSpPr>
                <a:spLocks noRot="1" noChangeAspect="1" noMove="1" noResize="1" noEditPoints="1" noAdjustHandles="1" noChangeArrowheads="1" noChangeShapeType="1" noTextEdit="1"/>
              </p:cNvSpPr>
              <p:nvPr/>
            </p:nvSpPr>
            <p:spPr>
              <a:xfrm>
                <a:off x="2335347" y="2563636"/>
                <a:ext cx="2422435" cy="644845"/>
              </a:xfrm>
              <a:prstGeom prst="roundRect">
                <a:avLst/>
              </a:prstGeom>
              <a:blipFill>
                <a:blip r:embed="rId2"/>
                <a:stretch>
                  <a:fillRect/>
                </a:stretch>
              </a:blipFill>
              <a:ln>
                <a:solidFill>
                  <a:srgbClr val="C00000"/>
                </a:solid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8724485" y="3843806"/>
                <a:ext cx="23741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800" b="1" i="1" dirty="0" smtClean="0">
                              <a:solidFill>
                                <a:srgbClr val="7030A0"/>
                              </a:solidFill>
                              <a:latin typeface="Cambria Math" panose="02040503050406030204" pitchFamily="18" charset="0"/>
                            </a:rPr>
                          </m:ctrlPr>
                        </m:sSubPr>
                        <m:e>
                          <m:r>
                            <a:rPr lang="en-GB" sz="2800" b="1" i="0" dirty="0" smtClean="0">
                              <a:solidFill>
                                <a:srgbClr val="7030A0"/>
                              </a:solidFill>
                              <a:latin typeface="Cambria Math" panose="02040503050406030204" pitchFamily="18" charset="0"/>
                            </a:rPr>
                            <m:t>𝐃</m:t>
                          </m:r>
                        </m:e>
                        <m:sub>
                          <m:r>
                            <a:rPr lang="en-GB" sz="2800" b="1" dirty="0" smtClean="0">
                              <a:solidFill>
                                <a:srgbClr val="7030A0"/>
                              </a:solidFill>
                              <a:latin typeface="Cambria Math" panose="02040503050406030204" pitchFamily="18" charset="0"/>
                            </a:rPr>
                            <m:t>𝐑</m:t>
                          </m:r>
                        </m:sub>
                      </m:sSub>
                      <m:r>
                        <a:rPr lang="en-GB" sz="2800" b="1" dirty="0" smtClean="0">
                          <a:solidFill>
                            <a:srgbClr val="7030A0"/>
                          </a:solidFill>
                          <a:latin typeface="Cambria Math" panose="02040503050406030204" pitchFamily="18" charset="0"/>
                        </a:rPr>
                        <m:t>=</m:t>
                      </m:r>
                      <m:d>
                        <m:dPr>
                          <m:begChr m:val="{"/>
                          <m:endChr m:val="}"/>
                          <m:ctrlPr>
                            <a:rPr lang="en-GB" sz="2800" b="1" i="1" dirty="0" smtClean="0">
                              <a:solidFill>
                                <a:srgbClr val="7030A0"/>
                              </a:solidFill>
                              <a:latin typeface="Cambria Math" panose="02040503050406030204" pitchFamily="18" charset="0"/>
                            </a:rPr>
                          </m:ctrlPr>
                        </m:dPr>
                        <m:e>
                          <m:r>
                            <a:rPr lang="en-GB" sz="2800" b="1" i="1" dirty="0" smtClean="0">
                              <a:solidFill>
                                <a:srgbClr val="7030A0"/>
                              </a:solidFill>
                              <a:latin typeface="Cambria Math" panose="02040503050406030204" pitchFamily="18" charset="0"/>
                            </a:rPr>
                            <m:t>𝟏</m:t>
                          </m:r>
                          <m:r>
                            <a:rPr lang="en-GB" sz="2800" b="1" i="1" dirty="0" smtClean="0">
                              <a:solidFill>
                                <a:srgbClr val="7030A0"/>
                              </a:solidFill>
                              <a:latin typeface="Cambria Math" panose="02040503050406030204" pitchFamily="18" charset="0"/>
                            </a:rPr>
                            <m:t>,</m:t>
                          </m:r>
                          <m:r>
                            <a:rPr lang="en-GB" sz="2800" b="1" i="1" dirty="0" smtClean="0">
                              <a:solidFill>
                                <a:srgbClr val="7030A0"/>
                              </a:solidFill>
                              <a:latin typeface="Cambria Math" panose="02040503050406030204" pitchFamily="18" charset="0"/>
                            </a:rPr>
                            <m:t>𝟐</m:t>
                          </m:r>
                          <m:r>
                            <a:rPr lang="en-GB" sz="2800" b="1" i="1" dirty="0" smtClean="0">
                              <a:solidFill>
                                <a:srgbClr val="7030A0"/>
                              </a:solidFill>
                              <a:latin typeface="Cambria Math" panose="02040503050406030204" pitchFamily="18" charset="0"/>
                            </a:rPr>
                            <m:t>,</m:t>
                          </m:r>
                          <m:r>
                            <a:rPr lang="en-GB" sz="2800" b="1" i="1" dirty="0" smtClean="0">
                              <a:solidFill>
                                <a:srgbClr val="7030A0"/>
                              </a:solidFill>
                              <a:latin typeface="Cambria Math" panose="02040503050406030204" pitchFamily="18" charset="0"/>
                            </a:rPr>
                            <m:t>𝟑</m:t>
                          </m:r>
                        </m:e>
                      </m:d>
                    </m:oMath>
                  </m:oMathPara>
                </a14:m>
                <a:endParaRPr lang="en-GB" sz="2800" dirty="0">
                  <a:solidFill>
                    <a:srgbClr val="7030A0"/>
                  </a:solidFill>
                </a:endParaRPr>
              </a:p>
            </p:txBody>
          </p:sp>
        </mc:Choice>
        <mc:Fallback xmlns="">
          <p:sp>
            <p:nvSpPr>
              <p:cNvPr id="39" name="Rectangle 38"/>
              <p:cNvSpPr>
                <a:spLocks noRot="1" noChangeAspect="1" noMove="1" noResize="1" noEditPoints="1" noAdjustHandles="1" noChangeArrowheads="1" noChangeShapeType="1" noTextEdit="1"/>
              </p:cNvSpPr>
              <p:nvPr/>
            </p:nvSpPr>
            <p:spPr>
              <a:xfrm>
                <a:off x="8724485" y="3843806"/>
                <a:ext cx="2374111" cy="52322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8724485" y="5271612"/>
                <a:ext cx="2366097"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800" b="1" i="1" dirty="0" smtClean="0">
                              <a:solidFill>
                                <a:srgbClr val="7030A0"/>
                              </a:solidFill>
                              <a:latin typeface="Cambria Math" panose="02040503050406030204" pitchFamily="18" charset="0"/>
                            </a:rPr>
                          </m:ctrlPr>
                        </m:sSubPr>
                        <m:e>
                          <m:r>
                            <a:rPr lang="en-GB" sz="2800" b="1" i="0" dirty="0" smtClean="0">
                              <a:solidFill>
                                <a:srgbClr val="7030A0"/>
                              </a:solidFill>
                              <a:latin typeface="Cambria Math" panose="02040503050406030204" pitchFamily="18" charset="0"/>
                            </a:rPr>
                            <m:t>𝐑</m:t>
                          </m:r>
                        </m:e>
                        <m:sub>
                          <m:r>
                            <a:rPr lang="en-GB" sz="2800" b="1" i="0" dirty="0" smtClean="0">
                              <a:solidFill>
                                <a:srgbClr val="7030A0"/>
                              </a:solidFill>
                              <a:latin typeface="Cambria Math" panose="02040503050406030204" pitchFamily="18" charset="0"/>
                            </a:rPr>
                            <m:t>𝐑</m:t>
                          </m:r>
                        </m:sub>
                      </m:sSub>
                      <m:r>
                        <a:rPr lang="en-GB" sz="2800" b="1" i="0" dirty="0" smtClean="0">
                          <a:solidFill>
                            <a:srgbClr val="7030A0"/>
                          </a:solidFill>
                          <a:latin typeface="Cambria Math" panose="02040503050406030204" pitchFamily="18" charset="0"/>
                        </a:rPr>
                        <m:t>=</m:t>
                      </m:r>
                      <m:d>
                        <m:dPr>
                          <m:begChr m:val="{"/>
                          <m:endChr m:val="}"/>
                          <m:ctrlPr>
                            <a:rPr lang="en-GB" sz="2800" b="1" i="1" dirty="0" smtClean="0">
                              <a:solidFill>
                                <a:srgbClr val="7030A0"/>
                              </a:solidFill>
                              <a:latin typeface="Cambria Math" panose="02040503050406030204" pitchFamily="18" charset="0"/>
                            </a:rPr>
                          </m:ctrlPr>
                        </m:dPr>
                        <m:e>
                          <m:r>
                            <a:rPr lang="en-GB" sz="2800" b="1" i="0" dirty="0" smtClean="0">
                              <a:solidFill>
                                <a:srgbClr val="7030A0"/>
                              </a:solidFill>
                              <a:latin typeface="Cambria Math" panose="02040503050406030204" pitchFamily="18" charset="0"/>
                            </a:rPr>
                            <m:t>𝟏</m:t>
                          </m:r>
                          <m:r>
                            <a:rPr lang="en-GB" sz="2800" b="1" i="0" dirty="0" smtClean="0">
                              <a:solidFill>
                                <a:srgbClr val="7030A0"/>
                              </a:solidFill>
                              <a:latin typeface="Cambria Math" panose="02040503050406030204" pitchFamily="18" charset="0"/>
                            </a:rPr>
                            <m:t>,</m:t>
                          </m:r>
                          <m:r>
                            <a:rPr lang="en-GB" sz="2800" b="1" i="0" dirty="0" smtClean="0">
                              <a:solidFill>
                                <a:srgbClr val="7030A0"/>
                              </a:solidFill>
                              <a:latin typeface="Cambria Math" panose="02040503050406030204" pitchFamily="18" charset="0"/>
                            </a:rPr>
                            <m:t>𝟒</m:t>
                          </m:r>
                          <m:r>
                            <a:rPr lang="en-GB" sz="2800" b="1" i="0" dirty="0" smtClean="0">
                              <a:solidFill>
                                <a:srgbClr val="7030A0"/>
                              </a:solidFill>
                              <a:latin typeface="Cambria Math" panose="02040503050406030204" pitchFamily="18" charset="0"/>
                            </a:rPr>
                            <m:t>,</m:t>
                          </m:r>
                          <m:r>
                            <a:rPr lang="en-GB" sz="2800" b="1" i="0" dirty="0" smtClean="0">
                              <a:solidFill>
                                <a:srgbClr val="7030A0"/>
                              </a:solidFill>
                              <a:latin typeface="Cambria Math" panose="02040503050406030204" pitchFamily="18" charset="0"/>
                            </a:rPr>
                            <m:t>𝟗</m:t>
                          </m:r>
                        </m:e>
                      </m:d>
                    </m:oMath>
                  </m:oMathPara>
                </a14:m>
                <a:endParaRPr lang="en-GB" sz="2800" dirty="0">
                  <a:solidFill>
                    <a:srgbClr val="7030A0"/>
                  </a:solidFill>
                </a:endParaRPr>
              </a:p>
            </p:txBody>
          </p:sp>
        </mc:Choice>
        <mc:Fallback xmlns="">
          <p:sp>
            <p:nvSpPr>
              <p:cNvPr id="40" name="Rectangle 39"/>
              <p:cNvSpPr>
                <a:spLocks noRot="1" noChangeAspect="1" noMove="1" noResize="1" noEditPoints="1" noAdjustHandles="1" noChangeArrowheads="1" noChangeShapeType="1" noTextEdit="1"/>
              </p:cNvSpPr>
              <p:nvPr/>
            </p:nvSpPr>
            <p:spPr>
              <a:xfrm>
                <a:off x="8724485" y="5271612"/>
                <a:ext cx="2366097" cy="52322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1" name="Vertical Scroll 40"/>
              <p:cNvSpPr/>
              <p:nvPr/>
            </p:nvSpPr>
            <p:spPr>
              <a:xfrm>
                <a:off x="2809450" y="5191631"/>
                <a:ext cx="5759269" cy="683182"/>
              </a:xfrm>
              <a:prstGeom prst="verticalScroll">
                <a:avLst/>
              </a:prstGeom>
              <a:noFill/>
              <a:ln>
                <a:solidFill>
                  <a:srgbClr val="C00000"/>
                </a:solidFill>
              </a:ln>
              <a:effectLst/>
              <a:scene3d>
                <a:camera prst="orthographicFront">
                  <a:rot lat="0" lon="0" rev="0"/>
                </a:camera>
                <a:lightRig rig="contrasting" dir="t">
                  <a:rot lat="0" lon="0" rev="7800000"/>
                </a:lightRig>
              </a:scene3d>
              <a:sp3d>
                <a:bevelT/>
              </a:sp3d>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14:m>
                  <m:oMathPara xmlns:m="http://schemas.openxmlformats.org/officeDocument/2006/math">
                    <m:oMathParaPr>
                      <m:jc m:val="center"/>
                    </m:oMathParaPr>
                    <m:oMath xmlns:m="http://schemas.openxmlformats.org/officeDocument/2006/math">
                      <m:sSub>
                        <m:sSubPr>
                          <m:ctrlPr>
                            <a:rPr lang="pt-BR" sz="3200" b="1" i="1" dirty="0" smtClean="0">
                              <a:solidFill>
                                <a:schemeClr val="tx1"/>
                              </a:solidFill>
                              <a:latin typeface="Cambria Math" panose="02040503050406030204" pitchFamily="18" charset="0"/>
                            </a:rPr>
                          </m:ctrlPr>
                        </m:sSubPr>
                        <m:e>
                          <m:r>
                            <a:rPr lang="pt-BR" sz="3200" b="1" dirty="0" smtClean="0">
                              <a:solidFill>
                                <a:schemeClr val="tx1"/>
                              </a:solidFill>
                              <a:latin typeface="Cambria Math" panose="02040503050406030204" pitchFamily="18" charset="0"/>
                            </a:rPr>
                            <m:t>𝐑</m:t>
                          </m:r>
                        </m:e>
                        <m:sub>
                          <m:r>
                            <a:rPr lang="pt-BR" sz="3200" b="1" dirty="0" smtClean="0">
                              <a:solidFill>
                                <a:schemeClr val="tx1"/>
                              </a:solidFill>
                              <a:latin typeface="Cambria Math" panose="02040503050406030204" pitchFamily="18" charset="0"/>
                            </a:rPr>
                            <m:t>𝐑</m:t>
                          </m:r>
                        </m:sub>
                      </m:sSub>
                      <m:r>
                        <a:rPr lang="pt-BR" sz="3200" b="1" dirty="0" smtClean="0">
                          <a:solidFill>
                            <a:schemeClr val="tx1"/>
                          </a:solidFill>
                          <a:latin typeface="Cambria Math" panose="02040503050406030204" pitchFamily="18" charset="0"/>
                        </a:rPr>
                        <m:t>=</m:t>
                      </m:r>
                      <m:d>
                        <m:dPr>
                          <m:begChr m:val="{"/>
                          <m:endChr m:val="}"/>
                          <m:ctrlPr>
                            <a:rPr lang="pt-BR" sz="3200" b="1" i="1" dirty="0">
                              <a:solidFill>
                                <a:schemeClr val="tx1"/>
                              </a:solidFill>
                              <a:latin typeface="Cambria Math" panose="02040503050406030204" pitchFamily="18" charset="0"/>
                            </a:rPr>
                          </m:ctrlPr>
                        </m:dPr>
                        <m:e>
                          <m:r>
                            <a:rPr lang="pt-BR" sz="3200" b="1" dirty="0">
                              <a:solidFill>
                                <a:schemeClr val="tx1"/>
                              </a:solidFill>
                              <a:latin typeface="Cambria Math" panose="02040503050406030204" pitchFamily="18" charset="0"/>
                            </a:rPr>
                            <m:t> </m:t>
                          </m:r>
                          <m:r>
                            <a:rPr lang="pt-BR" sz="3200" b="1" dirty="0">
                              <a:solidFill>
                                <a:schemeClr val="tx1"/>
                              </a:solidFill>
                              <a:latin typeface="Cambria Math" panose="02040503050406030204" pitchFamily="18" charset="0"/>
                            </a:rPr>
                            <m:t>𝐲</m:t>
                          </m:r>
                          <m:r>
                            <a:rPr lang="pt-BR" sz="3200" b="1" dirty="0">
                              <a:solidFill>
                                <a:schemeClr val="tx1"/>
                              </a:solidFill>
                              <a:latin typeface="Cambria Math" panose="02040503050406030204" pitchFamily="18" charset="0"/>
                            </a:rPr>
                            <m:t>∈</m:t>
                          </m:r>
                          <m:r>
                            <a:rPr lang="pt-BR" sz="3200" b="1" dirty="0">
                              <a:solidFill>
                                <a:schemeClr val="tx1"/>
                              </a:solidFill>
                              <a:latin typeface="Cambria Math" panose="02040503050406030204" pitchFamily="18" charset="0"/>
                            </a:rPr>
                            <m:t>𝐁</m:t>
                          </m:r>
                          <m:r>
                            <a:rPr lang="pt-BR" sz="3200" b="1" dirty="0">
                              <a:solidFill>
                                <a:schemeClr val="tx1"/>
                              </a:solidFill>
                              <a:latin typeface="Cambria Math" panose="02040503050406030204" pitchFamily="18" charset="0"/>
                            </a:rPr>
                            <m:t>∶</m:t>
                          </m:r>
                          <m:d>
                            <m:dPr>
                              <m:ctrlPr>
                                <a:rPr lang="pt-BR" sz="3200" b="1" i="1" dirty="0">
                                  <a:solidFill>
                                    <a:schemeClr val="tx1"/>
                                  </a:solidFill>
                                  <a:latin typeface="Cambria Math" panose="02040503050406030204" pitchFamily="18" charset="0"/>
                                </a:rPr>
                              </m:ctrlPr>
                            </m:dPr>
                            <m:e>
                              <m:r>
                                <a:rPr lang="pt-BR" sz="3200" b="1" dirty="0">
                                  <a:solidFill>
                                    <a:schemeClr val="tx1"/>
                                  </a:solidFill>
                                  <a:latin typeface="Cambria Math" panose="02040503050406030204" pitchFamily="18" charset="0"/>
                                </a:rPr>
                                <m:t>𝐱</m:t>
                              </m:r>
                              <m:r>
                                <a:rPr lang="pt-BR" sz="3200" b="1" dirty="0">
                                  <a:solidFill>
                                    <a:schemeClr val="tx1"/>
                                  </a:solidFill>
                                  <a:latin typeface="Cambria Math" panose="02040503050406030204" pitchFamily="18" charset="0"/>
                                </a:rPr>
                                <m:t>,</m:t>
                              </m:r>
                              <m:r>
                                <a:rPr lang="pt-BR" sz="3200" b="1" dirty="0">
                                  <a:solidFill>
                                    <a:schemeClr val="tx1"/>
                                  </a:solidFill>
                                  <a:latin typeface="Cambria Math" panose="02040503050406030204" pitchFamily="18" charset="0"/>
                                </a:rPr>
                                <m:t>𝐲</m:t>
                              </m:r>
                            </m:e>
                          </m:d>
                          <m:r>
                            <a:rPr lang="pt-BR" sz="3200" b="1" dirty="0">
                              <a:solidFill>
                                <a:schemeClr val="tx1"/>
                              </a:solidFill>
                              <a:latin typeface="Cambria Math" panose="02040503050406030204" pitchFamily="18" charset="0"/>
                            </a:rPr>
                            <m:t>∈</m:t>
                          </m:r>
                          <m:r>
                            <a:rPr lang="pt-BR" sz="3200" b="1" dirty="0">
                              <a:solidFill>
                                <a:schemeClr val="tx1"/>
                              </a:solidFill>
                              <a:latin typeface="Cambria Math" panose="02040503050406030204" pitchFamily="18" charset="0"/>
                            </a:rPr>
                            <m:t>𝐑</m:t>
                          </m:r>
                          <m:r>
                            <a:rPr lang="pt-BR" sz="3200" b="1" dirty="0">
                              <a:solidFill>
                                <a:schemeClr val="tx1"/>
                              </a:solidFill>
                              <a:latin typeface="Cambria Math" panose="02040503050406030204" pitchFamily="18" charset="0"/>
                            </a:rPr>
                            <m:t> </m:t>
                          </m:r>
                        </m:e>
                      </m:d>
                    </m:oMath>
                  </m:oMathPara>
                </a14:m>
                <a:endParaRPr lang="en-GB" sz="3600" b="1" dirty="0">
                  <a:solidFill>
                    <a:schemeClr val="tx1"/>
                  </a:solidFill>
                  <a:latin typeface="Cambria Math" panose="02040503050406030204" pitchFamily="18" charset="0"/>
                </a:endParaRPr>
              </a:p>
            </p:txBody>
          </p:sp>
        </mc:Choice>
        <mc:Fallback xmlns="">
          <p:sp>
            <p:nvSpPr>
              <p:cNvPr id="41" name="Vertical Scroll 40"/>
              <p:cNvSpPr>
                <a:spLocks noRot="1" noChangeAspect="1" noMove="1" noResize="1" noEditPoints="1" noAdjustHandles="1" noChangeArrowheads="1" noChangeShapeType="1" noTextEdit="1"/>
              </p:cNvSpPr>
              <p:nvPr/>
            </p:nvSpPr>
            <p:spPr>
              <a:xfrm>
                <a:off x="2809450" y="5191631"/>
                <a:ext cx="5759269" cy="683182"/>
              </a:xfrm>
              <a:prstGeom prst="verticalScroll">
                <a:avLst/>
              </a:prstGeom>
              <a:blipFill>
                <a:blip r:embed="rId5"/>
                <a:stretch>
                  <a:fillRect/>
                </a:stretch>
              </a:blipFill>
              <a:ln>
                <a:solidFill>
                  <a:srgbClr val="C00000"/>
                </a:solid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2" name="Vertical Scroll 41"/>
              <p:cNvSpPr/>
              <p:nvPr/>
            </p:nvSpPr>
            <p:spPr>
              <a:xfrm>
                <a:off x="2809450" y="3763825"/>
                <a:ext cx="5759269" cy="683182"/>
              </a:xfrm>
              <a:prstGeom prst="verticalScroll">
                <a:avLst/>
              </a:prstGeom>
              <a:noFill/>
              <a:ln>
                <a:solidFill>
                  <a:srgbClr val="C00000"/>
                </a:solidFill>
              </a:ln>
              <a:effectLst/>
              <a:scene3d>
                <a:camera prst="orthographicFront">
                  <a:rot lat="0" lon="0" rev="0"/>
                </a:camera>
                <a:lightRig rig="contrasting" dir="t">
                  <a:rot lat="0" lon="0" rev="7800000"/>
                </a:lightRig>
              </a:scene3d>
              <a:sp3d>
                <a:bevelT/>
              </a:sp3d>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14:m>
                  <m:oMathPara xmlns:m="http://schemas.openxmlformats.org/officeDocument/2006/math">
                    <m:oMathParaPr>
                      <m:jc m:val="center"/>
                    </m:oMathParaPr>
                    <m:oMath xmlns:m="http://schemas.openxmlformats.org/officeDocument/2006/math">
                      <m:sSub>
                        <m:sSubPr>
                          <m:ctrlPr>
                            <a:rPr lang="en-GB" sz="3200" b="1" i="1" dirty="0" smtClean="0">
                              <a:solidFill>
                                <a:schemeClr val="tx1"/>
                              </a:solidFill>
                              <a:latin typeface="Cambria Math" panose="02040503050406030204" pitchFamily="18" charset="0"/>
                            </a:rPr>
                          </m:ctrlPr>
                        </m:sSubPr>
                        <m:e>
                          <m:r>
                            <a:rPr lang="en-GB" sz="3200" b="1" i="0" dirty="0" smtClean="0">
                              <a:solidFill>
                                <a:schemeClr val="tx1"/>
                              </a:solidFill>
                              <a:latin typeface="Cambria Math" panose="02040503050406030204" pitchFamily="18" charset="0"/>
                            </a:rPr>
                            <m:t>𝐃</m:t>
                          </m:r>
                        </m:e>
                        <m:sub>
                          <m:r>
                            <a:rPr lang="en-GB" sz="3200" b="1" i="0" dirty="0" smtClean="0">
                              <a:solidFill>
                                <a:schemeClr val="tx1"/>
                              </a:solidFill>
                              <a:latin typeface="Cambria Math" panose="02040503050406030204" pitchFamily="18" charset="0"/>
                            </a:rPr>
                            <m:t>𝐑</m:t>
                          </m:r>
                        </m:sub>
                      </m:sSub>
                      <m:r>
                        <a:rPr lang="en-GB" sz="3200" b="1" i="0" dirty="0" smtClean="0">
                          <a:solidFill>
                            <a:schemeClr val="tx1"/>
                          </a:solidFill>
                          <a:latin typeface="Cambria Math" panose="02040503050406030204" pitchFamily="18" charset="0"/>
                        </a:rPr>
                        <m:t>=</m:t>
                      </m:r>
                      <m:d>
                        <m:dPr>
                          <m:begChr m:val="{"/>
                          <m:endChr m:val="}"/>
                          <m:ctrlPr>
                            <a:rPr lang="en-GB" sz="3200" b="1" i="1" dirty="0" smtClean="0">
                              <a:solidFill>
                                <a:schemeClr val="tx1"/>
                              </a:solidFill>
                              <a:latin typeface="Cambria Math" panose="02040503050406030204" pitchFamily="18" charset="0"/>
                            </a:rPr>
                          </m:ctrlPr>
                        </m:dPr>
                        <m:e>
                          <m:r>
                            <a:rPr lang="en-GB" sz="3200" b="1" i="0" dirty="0" smtClean="0">
                              <a:solidFill>
                                <a:schemeClr val="tx1"/>
                              </a:solidFill>
                              <a:latin typeface="Cambria Math" panose="02040503050406030204" pitchFamily="18" charset="0"/>
                            </a:rPr>
                            <m:t> </m:t>
                          </m:r>
                          <m:r>
                            <a:rPr lang="en-GB" sz="3200" b="1" i="0" dirty="0" err="1">
                              <a:solidFill>
                                <a:schemeClr val="tx1"/>
                              </a:solidFill>
                              <a:latin typeface="Cambria Math" panose="02040503050406030204" pitchFamily="18" charset="0"/>
                            </a:rPr>
                            <m:t>𝐱</m:t>
                          </m:r>
                          <m:r>
                            <a:rPr lang="en-GB" sz="3200" b="1" i="0" dirty="0" err="1">
                              <a:solidFill>
                                <a:schemeClr val="tx1"/>
                              </a:solidFill>
                              <a:latin typeface="Cambria Math" panose="02040503050406030204" pitchFamily="18" charset="0"/>
                            </a:rPr>
                            <m:t>∈</m:t>
                          </m:r>
                          <m:r>
                            <a:rPr lang="en-GB" sz="3200" b="1" i="0" dirty="0" err="1">
                              <a:solidFill>
                                <a:schemeClr val="tx1"/>
                              </a:solidFill>
                              <a:latin typeface="Cambria Math" panose="02040503050406030204" pitchFamily="18" charset="0"/>
                            </a:rPr>
                            <m:t>𝐀</m:t>
                          </m:r>
                          <m:r>
                            <a:rPr lang="en-GB" sz="3200" b="1" i="0" dirty="0" smtClean="0">
                              <a:solidFill>
                                <a:schemeClr val="tx1"/>
                              </a:solidFill>
                              <a:latin typeface="Cambria Math" panose="02040503050406030204" pitchFamily="18" charset="0"/>
                            </a:rPr>
                            <m:t> </m:t>
                          </m:r>
                          <m:r>
                            <a:rPr lang="en-GB" sz="3200" b="1" i="0" dirty="0">
                              <a:solidFill>
                                <a:schemeClr val="tx1"/>
                              </a:solidFill>
                              <a:latin typeface="Cambria Math" panose="02040503050406030204" pitchFamily="18" charset="0"/>
                            </a:rPr>
                            <m:t>:</m:t>
                          </m:r>
                          <m:d>
                            <m:dPr>
                              <m:ctrlPr>
                                <a:rPr lang="en-GB" sz="3200" b="1" i="1" dirty="0">
                                  <a:solidFill>
                                    <a:schemeClr val="tx1"/>
                                  </a:solidFill>
                                  <a:latin typeface="Cambria Math" panose="02040503050406030204" pitchFamily="18" charset="0"/>
                                </a:rPr>
                              </m:ctrlPr>
                            </m:dPr>
                            <m:e>
                              <m:r>
                                <a:rPr lang="en-GB" sz="3200" b="1" i="0" dirty="0" err="1">
                                  <a:solidFill>
                                    <a:schemeClr val="tx1"/>
                                  </a:solidFill>
                                  <a:latin typeface="Cambria Math" panose="02040503050406030204" pitchFamily="18" charset="0"/>
                                </a:rPr>
                                <m:t>𝐱</m:t>
                              </m:r>
                              <m:r>
                                <a:rPr lang="en-GB" sz="3200" b="1" i="0" dirty="0" err="1">
                                  <a:solidFill>
                                    <a:schemeClr val="tx1"/>
                                  </a:solidFill>
                                  <a:latin typeface="Cambria Math" panose="02040503050406030204" pitchFamily="18" charset="0"/>
                                </a:rPr>
                                <m:t>,</m:t>
                              </m:r>
                              <m:r>
                                <a:rPr lang="en-GB" sz="3200" b="1" i="0" dirty="0" err="1">
                                  <a:solidFill>
                                    <a:schemeClr val="tx1"/>
                                  </a:solidFill>
                                  <a:latin typeface="Cambria Math" panose="02040503050406030204" pitchFamily="18" charset="0"/>
                                </a:rPr>
                                <m:t>𝐲</m:t>
                              </m:r>
                            </m:e>
                          </m:d>
                          <m:r>
                            <a:rPr lang="en-GB" sz="3200" b="1" i="0" dirty="0">
                              <a:solidFill>
                                <a:schemeClr val="tx1"/>
                              </a:solidFill>
                              <a:latin typeface="Cambria Math" panose="02040503050406030204" pitchFamily="18" charset="0"/>
                            </a:rPr>
                            <m:t>∈</m:t>
                          </m:r>
                          <m:r>
                            <a:rPr lang="en-GB" sz="3200" b="1" i="0" dirty="0">
                              <a:solidFill>
                                <a:schemeClr val="tx1"/>
                              </a:solidFill>
                              <a:latin typeface="Cambria Math" panose="02040503050406030204" pitchFamily="18" charset="0"/>
                            </a:rPr>
                            <m:t>𝐑</m:t>
                          </m:r>
                          <m:r>
                            <a:rPr lang="en-GB" sz="3200" b="1" i="0" dirty="0">
                              <a:solidFill>
                                <a:schemeClr val="tx1"/>
                              </a:solidFill>
                              <a:latin typeface="Cambria Math" panose="02040503050406030204" pitchFamily="18" charset="0"/>
                            </a:rPr>
                            <m:t> </m:t>
                          </m:r>
                        </m:e>
                      </m:d>
                    </m:oMath>
                  </m:oMathPara>
                </a14:m>
                <a:endParaRPr lang="en-GB" sz="3600" b="1" dirty="0">
                  <a:solidFill>
                    <a:schemeClr val="tx1"/>
                  </a:solidFill>
                  <a:latin typeface="Cambria Math" panose="02040503050406030204" pitchFamily="18" charset="0"/>
                </a:endParaRPr>
              </a:p>
            </p:txBody>
          </p:sp>
        </mc:Choice>
        <mc:Fallback xmlns="">
          <p:sp>
            <p:nvSpPr>
              <p:cNvPr id="42" name="Vertical Scroll 41"/>
              <p:cNvSpPr>
                <a:spLocks noRot="1" noChangeAspect="1" noMove="1" noResize="1" noEditPoints="1" noAdjustHandles="1" noChangeArrowheads="1" noChangeShapeType="1" noTextEdit="1"/>
              </p:cNvSpPr>
              <p:nvPr/>
            </p:nvSpPr>
            <p:spPr>
              <a:xfrm>
                <a:off x="2809450" y="3763825"/>
                <a:ext cx="5759269" cy="683182"/>
              </a:xfrm>
              <a:prstGeom prst="verticalScroll">
                <a:avLst/>
              </a:prstGeom>
              <a:blipFill>
                <a:blip r:embed="rId6"/>
                <a:stretch>
                  <a:fillRect/>
                </a:stretch>
              </a:blipFill>
              <a:ln>
                <a:solidFill>
                  <a:srgbClr val="C00000"/>
                </a:solidFill>
              </a:ln>
              <a:effectLst/>
            </p:spPr>
            <p:txBody>
              <a:bodyPr/>
              <a:lstStyle/>
              <a:p>
                <a:r>
                  <a:rPr lang="en-GB">
                    <a:noFill/>
                  </a:rPr>
                  <a:t> </a:t>
                </a:r>
              </a:p>
            </p:txBody>
          </p:sp>
        </mc:Fallback>
      </mc:AlternateContent>
      <p:sp>
        <p:nvSpPr>
          <p:cNvPr id="43" name="Rectangle 22"/>
          <p:cNvSpPr/>
          <p:nvPr/>
        </p:nvSpPr>
        <p:spPr>
          <a:xfrm>
            <a:off x="741165" y="3681185"/>
            <a:ext cx="2059281" cy="848462"/>
          </a:xfrm>
          <a:prstGeom prst="ellipse">
            <a:avLst/>
          </a:prstGeom>
          <a:solidFill>
            <a:schemeClr val="accent2">
              <a:lumMod val="50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r>
              <a:rPr lang="en-GB" sz="3200" b="1" dirty="0">
                <a:solidFill>
                  <a:schemeClr val="bg2"/>
                </a:solidFill>
              </a:rPr>
              <a:t>Range</a:t>
            </a:r>
          </a:p>
        </p:txBody>
      </p:sp>
      <p:sp>
        <p:nvSpPr>
          <p:cNvPr id="44" name="Rectangle 22"/>
          <p:cNvSpPr/>
          <p:nvPr/>
        </p:nvSpPr>
        <p:spPr>
          <a:xfrm>
            <a:off x="750170" y="3681185"/>
            <a:ext cx="2059281" cy="848462"/>
          </a:xfrm>
          <a:prstGeom prst="ellipse">
            <a:avLst/>
          </a:prstGeom>
          <a:solidFill>
            <a:schemeClr val="accent2">
              <a:lumMod val="50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r>
              <a:rPr lang="en-GB" sz="3200" b="1" dirty="0">
                <a:solidFill>
                  <a:schemeClr val="bg2"/>
                </a:solidFill>
              </a:rPr>
              <a:t>Domain</a:t>
            </a:r>
          </a:p>
        </p:txBody>
      </p:sp>
      <p:sp>
        <p:nvSpPr>
          <p:cNvPr id="7" name="Bent-Up Arrow 6"/>
          <p:cNvSpPr/>
          <p:nvPr/>
        </p:nvSpPr>
        <p:spPr>
          <a:xfrm rot="16200000" flipV="1">
            <a:off x="1295988" y="1062547"/>
            <a:ext cx="1208070" cy="360000"/>
          </a:xfrm>
          <a:prstGeom prst="ben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p:cNvGrpSpPr/>
          <p:nvPr/>
        </p:nvGrpSpPr>
        <p:grpSpPr>
          <a:xfrm>
            <a:off x="2080024" y="224335"/>
            <a:ext cx="9466090" cy="985720"/>
            <a:chOff x="2779350" y="2395599"/>
            <a:chExt cx="9466090" cy="985720"/>
          </a:xfrm>
        </p:grpSpPr>
        <mc:AlternateContent xmlns:mc="http://schemas.openxmlformats.org/markup-compatibility/2006" xmlns:a14="http://schemas.microsoft.com/office/drawing/2010/main">
          <mc:Choice Requires="a14">
            <p:sp>
              <p:nvSpPr>
                <p:cNvPr id="9" name="Rounded Rectangle 8"/>
                <p:cNvSpPr/>
                <p:nvPr/>
              </p:nvSpPr>
              <p:spPr>
                <a:xfrm>
                  <a:off x="2779350" y="2395599"/>
                  <a:ext cx="9466090" cy="98572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just">
                    <a:buClr>
                      <a:srgbClr val="FFFF00"/>
                    </a:buClr>
                  </a:pPr>
                  <a:r>
                    <a:rPr lang="en-GB" sz="2400" dirty="0"/>
                    <a:t>    Let </a:t>
                  </a:r>
                  <a14:m>
                    <m:oMath xmlns:m="http://schemas.openxmlformats.org/officeDocument/2006/math">
                      <m:r>
                        <m:rPr>
                          <m:sty m:val="p"/>
                        </m:rPr>
                        <a:rPr lang="en-GB" sz="2400" i="0" dirty="0" smtClean="0">
                          <a:latin typeface="Cambria Math" panose="02040503050406030204" pitchFamily="18" charset="0"/>
                        </a:rPr>
                        <m:t>A</m:t>
                      </m:r>
                    </m:oMath>
                  </a14:m>
                  <a:r>
                    <a:rPr lang="en-GB" sz="2400" dirty="0"/>
                    <a:t> and </a:t>
                  </a:r>
                  <a14:m>
                    <m:oMath xmlns:m="http://schemas.openxmlformats.org/officeDocument/2006/math">
                      <m:r>
                        <m:rPr>
                          <m:sty m:val="p"/>
                        </m:rPr>
                        <a:rPr lang="en-GB" sz="2400" i="0" dirty="0" smtClean="0">
                          <a:latin typeface="Cambria Math" panose="02040503050406030204" pitchFamily="18" charset="0"/>
                        </a:rPr>
                        <m:t>B</m:t>
                      </m:r>
                    </m:oMath>
                  </a14:m>
                  <a:r>
                    <a:rPr lang="en-GB" sz="2400" dirty="0"/>
                    <a:t> be non-empty sets. A binary or simply relation from </a:t>
                  </a:r>
                </a:p>
                <a:p>
                  <a:pPr algn="just">
                    <a:buClr>
                      <a:srgbClr val="FFFF00"/>
                    </a:buClr>
                  </a:pPr>
                  <a:r>
                    <a:rPr lang="en-GB" sz="2400" dirty="0"/>
                    <a:t>    </a:t>
                  </a:r>
                  <a14:m>
                    <m:oMath xmlns:m="http://schemas.openxmlformats.org/officeDocument/2006/math">
                      <m:r>
                        <m:rPr>
                          <m:sty m:val="p"/>
                        </m:rPr>
                        <a:rPr lang="en-GB" sz="2400" i="0" dirty="0" smtClean="0">
                          <a:latin typeface="Cambria Math" panose="02040503050406030204" pitchFamily="18" charset="0"/>
                        </a:rPr>
                        <m:t>A</m:t>
                      </m:r>
                    </m:oMath>
                  </a14:m>
                  <a:r>
                    <a:rPr lang="en-GB" sz="2400" dirty="0"/>
                    <a:t> to </a:t>
                  </a:r>
                  <a14:m>
                    <m:oMath xmlns:m="http://schemas.openxmlformats.org/officeDocument/2006/math">
                      <m:r>
                        <m:rPr>
                          <m:sty m:val="p"/>
                        </m:rPr>
                        <a:rPr lang="en-GB" sz="2400" i="0" dirty="0" smtClean="0">
                          <a:latin typeface="Cambria Math" panose="02040503050406030204" pitchFamily="18" charset="0"/>
                        </a:rPr>
                        <m:t>B</m:t>
                      </m:r>
                    </m:oMath>
                  </a14:m>
                  <a:r>
                    <a:rPr lang="en-GB" sz="2400" dirty="0"/>
                    <a:t> is a subset of </a:t>
                  </a:r>
                  <a14:m>
                    <m:oMath xmlns:m="http://schemas.openxmlformats.org/officeDocument/2006/math">
                      <m:r>
                        <m:rPr>
                          <m:sty m:val="p"/>
                        </m:rPr>
                        <a:rPr lang="en-GB" sz="2400" i="0" dirty="0" smtClean="0">
                          <a:latin typeface="Cambria Math" panose="02040503050406030204" pitchFamily="18" charset="0"/>
                        </a:rPr>
                        <m:t>A</m:t>
                      </m:r>
                      <m:r>
                        <a:rPr lang="en-GB" sz="2400" i="0" dirty="0" smtClean="0">
                          <a:latin typeface="Cambria Math" panose="02040503050406030204" pitchFamily="18" charset="0"/>
                        </a:rPr>
                        <m:t>×</m:t>
                      </m:r>
                      <m:r>
                        <m:rPr>
                          <m:sty m:val="p"/>
                        </m:rPr>
                        <a:rPr lang="en-GB" sz="2400" i="0" dirty="0" smtClean="0">
                          <a:latin typeface="Cambria Math" panose="02040503050406030204" pitchFamily="18" charset="0"/>
                        </a:rPr>
                        <m:t>B</m:t>
                      </m:r>
                    </m:oMath>
                  </a14:m>
                  <a:r>
                    <a:rPr lang="en-GB" sz="2400" dirty="0"/>
                    <a:t>.</a:t>
                  </a:r>
                </a:p>
              </p:txBody>
            </p:sp>
          </mc:Choice>
          <mc:Fallback xmlns="">
            <p:sp>
              <p:nvSpPr>
                <p:cNvPr id="9" name="Rounded Rectangle 8"/>
                <p:cNvSpPr>
                  <a:spLocks noRot="1" noChangeAspect="1" noMove="1" noResize="1" noEditPoints="1" noAdjustHandles="1" noChangeArrowheads="1" noChangeShapeType="1" noTextEdit="1"/>
                </p:cNvSpPr>
                <p:nvPr/>
              </p:nvSpPr>
              <p:spPr>
                <a:xfrm>
                  <a:off x="2779350" y="2395599"/>
                  <a:ext cx="9466090" cy="985720"/>
                </a:xfrm>
                <a:prstGeom prst="roundRect">
                  <a:avLst/>
                </a:prstGeom>
                <a:blipFill>
                  <a:blip r:embed="rId7"/>
                  <a:stretch>
                    <a:fillRect b="-6135"/>
                  </a:stretch>
                </a:blipFill>
              </p:spPr>
              <p:txBody>
                <a:bodyPr/>
                <a:lstStyle/>
                <a:p>
                  <a:r>
                    <a:rPr lang="en-IN">
                      <a:noFill/>
                    </a:rPr>
                    <a:t> </a:t>
                  </a:r>
                </a:p>
              </p:txBody>
            </p:sp>
          </mc:Fallback>
        </mc:AlternateContent>
        <p:sp>
          <p:nvSpPr>
            <p:cNvPr id="10" name="Isosceles Triangle 9"/>
            <p:cNvSpPr/>
            <p:nvPr/>
          </p:nvSpPr>
          <p:spPr>
            <a:xfrm rot="5400000">
              <a:off x="2890350" y="2519299"/>
              <a:ext cx="270000" cy="270000"/>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36" name="Rounded Rectangle 35">
                <a:extLst>
                  <a:ext uri="{FF2B5EF4-FFF2-40B4-BE49-F238E27FC236}">
                    <a16:creationId xmlns:a16="http://schemas.microsoft.com/office/drawing/2014/main" id="{4BD1E24D-7739-4C4F-8234-2614FB54ADBC}"/>
                  </a:ext>
                </a:extLst>
              </p:cNvPr>
              <p:cNvSpPr/>
              <p:nvPr/>
            </p:nvSpPr>
            <p:spPr>
              <a:xfrm>
                <a:off x="8203475" y="2563636"/>
                <a:ext cx="3040744" cy="644845"/>
              </a:xfrm>
              <a:prstGeom prst="roundRect">
                <a:avLst/>
              </a:prstGeom>
              <a:solidFill>
                <a:schemeClr val="accent5">
                  <a:lumMod val="40000"/>
                  <a:lumOff val="60000"/>
                </a:schemeClr>
              </a:solidFill>
              <a:ln>
                <a:solidFill>
                  <a:srgbClr val="C00000"/>
                </a:solidFill>
              </a:ln>
              <a:effectLst/>
              <a:scene3d>
                <a:camera prst="orthographicFront">
                  <a:rot lat="0" lon="0" rev="0"/>
                </a:camera>
                <a:lightRig rig="contrasting" dir="t">
                  <a:rot lat="0" lon="0" rev="7800000"/>
                </a:lightRig>
              </a:scene3d>
              <a:sp3d>
                <a:bevelT/>
              </a:sp3d>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lnSpc>
                    <a:spcPct val="95000"/>
                  </a:lnSpc>
                </a:pPr>
                <a14:m>
                  <m:oMathPara xmlns:m="http://schemas.openxmlformats.org/officeDocument/2006/math">
                    <m:oMathParaPr>
                      <m:jc m:val="right"/>
                    </m:oMathParaPr>
                    <m:oMath xmlns:m="http://schemas.openxmlformats.org/officeDocument/2006/math">
                      <m:r>
                        <a:rPr lang="en-GB" sz="3200" b="1" i="0" dirty="0" smtClean="0">
                          <a:solidFill>
                            <a:schemeClr val="tx1"/>
                          </a:solidFill>
                          <a:latin typeface="Cambria Math" panose="02040503050406030204" pitchFamily="18" charset="0"/>
                          <a:sym typeface="Wingdings 2" panose="05020102010507070707" pitchFamily="18" charset="2"/>
                        </a:rPr>
                        <m:t>𝐁</m:t>
                      </m:r>
                      <m:r>
                        <a:rPr lang="en-GB" sz="3200" b="1" i="0" dirty="0" smtClean="0">
                          <a:solidFill>
                            <a:schemeClr val="tx1"/>
                          </a:solidFill>
                          <a:latin typeface="Cambria Math" panose="02040503050406030204" pitchFamily="18" charset="0"/>
                          <a:sym typeface="Wingdings 2" panose="05020102010507070707" pitchFamily="18" charset="2"/>
                        </a:rPr>
                        <m:t>=</m:t>
                      </m:r>
                      <m:d>
                        <m:dPr>
                          <m:begChr m:val="{"/>
                          <m:endChr m:val="}"/>
                          <m:ctrlPr>
                            <a:rPr lang="en-GB" sz="3200" b="1" i="1" dirty="0" smtClean="0">
                              <a:solidFill>
                                <a:schemeClr val="tx1"/>
                              </a:solidFill>
                              <a:latin typeface="Cambria Math" panose="02040503050406030204" pitchFamily="18" charset="0"/>
                              <a:sym typeface="Wingdings 2" panose="05020102010507070707" pitchFamily="18" charset="2"/>
                            </a:rPr>
                          </m:ctrlPr>
                        </m:dPr>
                        <m:e>
                          <m:r>
                            <a:rPr lang="en-GB" sz="3200" b="1" i="1" dirty="0" smtClean="0">
                              <a:solidFill>
                                <a:schemeClr val="tx1"/>
                              </a:solidFill>
                              <a:latin typeface="Cambria Math" panose="02040503050406030204" pitchFamily="18" charset="0"/>
                              <a:sym typeface="Wingdings 2" panose="05020102010507070707" pitchFamily="18" charset="2"/>
                            </a:rPr>
                            <m:t>𝟏</m:t>
                          </m:r>
                          <m:r>
                            <a:rPr lang="en-GB" sz="3200" b="1" i="1" dirty="0" smtClean="0">
                              <a:solidFill>
                                <a:schemeClr val="tx1"/>
                              </a:solidFill>
                              <a:latin typeface="Cambria Math" panose="02040503050406030204" pitchFamily="18" charset="0"/>
                              <a:sym typeface="Wingdings 2" panose="05020102010507070707" pitchFamily="18" charset="2"/>
                            </a:rPr>
                            <m:t>,</m:t>
                          </m:r>
                          <m:r>
                            <a:rPr lang="en-GB" sz="3200" b="1" i="1" dirty="0" smtClean="0">
                              <a:solidFill>
                                <a:schemeClr val="tx1"/>
                              </a:solidFill>
                              <a:latin typeface="Cambria Math" panose="02040503050406030204" pitchFamily="18" charset="0"/>
                              <a:sym typeface="Wingdings 2" panose="05020102010507070707" pitchFamily="18" charset="2"/>
                            </a:rPr>
                            <m:t>𝟒</m:t>
                          </m:r>
                          <m:r>
                            <a:rPr lang="en-GB" sz="3200" b="1" i="1" dirty="0" smtClean="0">
                              <a:solidFill>
                                <a:schemeClr val="tx1"/>
                              </a:solidFill>
                              <a:latin typeface="Cambria Math" panose="02040503050406030204" pitchFamily="18" charset="0"/>
                              <a:sym typeface="Wingdings 2" panose="05020102010507070707" pitchFamily="18" charset="2"/>
                            </a:rPr>
                            <m:t>,</m:t>
                          </m:r>
                          <m:r>
                            <a:rPr lang="en-GB" sz="3200" b="1" i="1" dirty="0" smtClean="0">
                              <a:solidFill>
                                <a:schemeClr val="tx1"/>
                              </a:solidFill>
                              <a:latin typeface="Cambria Math" panose="02040503050406030204" pitchFamily="18" charset="0"/>
                              <a:sym typeface="Wingdings 2" panose="05020102010507070707" pitchFamily="18" charset="2"/>
                            </a:rPr>
                            <m:t>𝟗</m:t>
                          </m:r>
                          <m:r>
                            <a:rPr lang="en-GB" sz="3200" b="1" i="1" dirty="0" smtClean="0">
                              <a:solidFill>
                                <a:schemeClr val="tx1"/>
                              </a:solidFill>
                              <a:latin typeface="Cambria Math" panose="02040503050406030204" pitchFamily="18" charset="0"/>
                              <a:sym typeface="Wingdings 2" panose="05020102010507070707" pitchFamily="18" charset="2"/>
                            </a:rPr>
                            <m:t>,</m:t>
                          </m:r>
                          <m:r>
                            <a:rPr lang="en-GB" sz="3200" b="1" i="1" dirty="0" smtClean="0">
                              <a:solidFill>
                                <a:schemeClr val="tx1"/>
                              </a:solidFill>
                              <a:latin typeface="Cambria Math" panose="02040503050406030204" pitchFamily="18" charset="0"/>
                              <a:sym typeface="Wingdings 2" panose="05020102010507070707" pitchFamily="18" charset="2"/>
                            </a:rPr>
                            <m:t>𝟏𝟐</m:t>
                          </m:r>
                        </m:e>
                      </m:d>
                    </m:oMath>
                  </m:oMathPara>
                </a14:m>
                <a:endParaRPr lang="en-US" sz="3200" b="1" dirty="0">
                  <a:solidFill>
                    <a:schemeClr val="tx1"/>
                  </a:solidFill>
                </a:endParaRPr>
              </a:p>
            </p:txBody>
          </p:sp>
        </mc:Choice>
        <mc:Fallback xmlns="">
          <p:sp>
            <p:nvSpPr>
              <p:cNvPr id="36" name="Rounded Rectangle 35">
                <a:extLst>
                  <a:ext uri="{FF2B5EF4-FFF2-40B4-BE49-F238E27FC236}">
                    <a16:creationId xmlns:a16="http://schemas.microsoft.com/office/drawing/2014/main" id="{4BD1E24D-7739-4C4F-8234-2614FB54ADBC}"/>
                  </a:ext>
                </a:extLst>
              </p:cNvPr>
              <p:cNvSpPr>
                <a:spLocks noRot="1" noChangeAspect="1" noMove="1" noResize="1" noEditPoints="1" noAdjustHandles="1" noChangeArrowheads="1" noChangeShapeType="1" noTextEdit="1"/>
              </p:cNvSpPr>
              <p:nvPr/>
            </p:nvSpPr>
            <p:spPr>
              <a:xfrm>
                <a:off x="8203475" y="2563636"/>
                <a:ext cx="3040744" cy="644845"/>
              </a:xfrm>
              <a:prstGeom prst="roundRect">
                <a:avLst/>
              </a:prstGeom>
              <a:blipFill>
                <a:blip r:embed="rId8"/>
                <a:stretch>
                  <a:fillRect/>
                </a:stretch>
              </a:blipFill>
              <a:ln>
                <a:solidFill>
                  <a:srgbClr val="C00000"/>
                </a:solid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4757782" y="2462578"/>
                <a:ext cx="3445693" cy="846963"/>
              </a:xfrm>
              <a:prstGeom prst="leftRightArrow">
                <a:avLst>
                  <a:gd name="adj1" fmla="val 56172"/>
                  <a:gd name="adj2" fmla="val 26717"/>
                </a:avLst>
              </a:prstGeom>
              <a:noFill/>
              <a:ln>
                <a:solidFill>
                  <a:schemeClr val="accent1"/>
                </a:solidFill>
              </a:ln>
              <a:scene3d>
                <a:camera prst="orthographicFront"/>
                <a:lightRig rig="threePt" dir="t"/>
              </a:scene3d>
              <a:sp3d>
                <a:bevelT/>
              </a:sp3d>
            </p:spPr>
            <p:txBody>
              <a:bodyPr wrap="square" rtlCol="0">
                <a:spAutoFit/>
              </a:bodyPr>
              <a:lstStyle/>
              <a:p>
                <a:pPr algn="ctr">
                  <a:lnSpc>
                    <a:spcPct val="90000"/>
                  </a:lnSpc>
                  <a:buClr>
                    <a:srgbClr val="FFFF00"/>
                  </a:buClr>
                </a:pPr>
                <a14:m>
                  <m:oMath xmlns:m="http://schemas.openxmlformats.org/officeDocument/2006/math">
                    <m:r>
                      <a:rPr lang="en-GB" sz="2800" b="1" i="0" dirty="0" smtClean="0">
                        <a:solidFill>
                          <a:srgbClr val="C00000"/>
                        </a:solidFill>
                        <a:latin typeface="Cambria Math" panose="02040503050406030204" pitchFamily="18" charset="0"/>
                      </a:rPr>
                      <m:t>𝐑</m:t>
                    </m:r>
                    <m:r>
                      <a:rPr lang="en-GB" sz="2800" b="1" i="0" dirty="0" smtClean="0">
                        <a:solidFill>
                          <a:srgbClr val="C00000"/>
                        </a:solidFill>
                        <a:latin typeface="Cambria Math" panose="02040503050406030204" pitchFamily="18" charset="0"/>
                      </a:rPr>
                      <m:t>=</m:t>
                    </m:r>
                  </m:oMath>
                </a14:m>
                <a:r>
                  <a:rPr lang="en-GB" sz="2800" b="1" dirty="0">
                    <a:solidFill>
                      <a:srgbClr val="C00000"/>
                    </a:solidFill>
                  </a:rPr>
                  <a:t> square relation</a:t>
                </a:r>
              </a:p>
            </p:txBody>
          </p:sp>
        </mc:Choice>
        <mc:Fallback xmlns="">
          <p:sp>
            <p:nvSpPr>
              <p:cNvPr id="37" name="TextBox 36"/>
              <p:cNvSpPr txBox="1">
                <a:spLocks noRot="1" noChangeAspect="1" noMove="1" noResize="1" noEditPoints="1" noAdjustHandles="1" noChangeArrowheads="1" noChangeShapeType="1" noTextEdit="1"/>
              </p:cNvSpPr>
              <p:nvPr/>
            </p:nvSpPr>
            <p:spPr>
              <a:xfrm>
                <a:off x="4757782" y="2462578"/>
                <a:ext cx="3445693" cy="846963"/>
              </a:xfrm>
              <a:prstGeom prst="leftRightArrow">
                <a:avLst>
                  <a:gd name="adj1" fmla="val 56172"/>
                  <a:gd name="adj2" fmla="val 26717"/>
                </a:avLst>
              </a:prstGeom>
              <a:blipFill>
                <a:blip r:embed="rId9"/>
                <a:stretch>
                  <a:fillRect/>
                </a:stretch>
              </a:blipFill>
              <a:ln>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3868246" y="1579310"/>
                <a:ext cx="5224764"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3600" b="1" dirty="0" smtClean="0">
                          <a:solidFill>
                            <a:srgbClr val="0070C0"/>
                          </a:solidFill>
                          <a:latin typeface="Cambria Math" panose="02040503050406030204" pitchFamily="18" charset="0"/>
                        </a:rPr>
                        <m:t>𝐑</m:t>
                      </m:r>
                      <m:r>
                        <a:rPr lang="en-GB" sz="3600" b="1" dirty="0" smtClean="0">
                          <a:solidFill>
                            <a:srgbClr val="0070C0"/>
                          </a:solidFill>
                          <a:latin typeface="Cambria Math" panose="02040503050406030204" pitchFamily="18" charset="0"/>
                        </a:rPr>
                        <m:t>=</m:t>
                      </m:r>
                      <m:d>
                        <m:dPr>
                          <m:begChr m:val="{"/>
                          <m:endChr m:val="}"/>
                          <m:ctrlPr>
                            <a:rPr lang="en-GB" sz="3600" b="1" i="1" dirty="0" smtClean="0">
                              <a:solidFill>
                                <a:srgbClr val="0070C0"/>
                              </a:solidFill>
                              <a:latin typeface="Cambria Math" panose="02040503050406030204" pitchFamily="18" charset="0"/>
                            </a:rPr>
                          </m:ctrlPr>
                        </m:dPr>
                        <m:e>
                          <m:d>
                            <m:dPr>
                              <m:ctrlPr>
                                <a:rPr lang="en-GB" sz="3600" b="1" i="1" dirty="0" smtClean="0">
                                  <a:solidFill>
                                    <a:srgbClr val="0070C0"/>
                                  </a:solidFill>
                                  <a:latin typeface="Cambria Math" panose="02040503050406030204" pitchFamily="18" charset="0"/>
                                </a:rPr>
                              </m:ctrlPr>
                            </m:dPr>
                            <m:e>
                              <m:r>
                                <a:rPr lang="en-GB" sz="3600" b="1" i="1" dirty="0" smtClean="0">
                                  <a:solidFill>
                                    <a:srgbClr val="0070C0"/>
                                  </a:solidFill>
                                  <a:latin typeface="Cambria Math" panose="02040503050406030204" pitchFamily="18" charset="0"/>
                                </a:rPr>
                                <m:t>𝟏</m:t>
                              </m:r>
                              <m:r>
                                <a:rPr lang="en-GB" sz="3600" b="1" i="1" dirty="0" smtClean="0">
                                  <a:solidFill>
                                    <a:srgbClr val="0070C0"/>
                                  </a:solidFill>
                                  <a:latin typeface="Cambria Math" panose="02040503050406030204" pitchFamily="18" charset="0"/>
                                </a:rPr>
                                <m:t>,</m:t>
                              </m:r>
                              <m:r>
                                <a:rPr lang="en-GB" sz="3600" b="1" i="1" dirty="0" smtClean="0">
                                  <a:solidFill>
                                    <a:srgbClr val="0070C0"/>
                                  </a:solidFill>
                                  <a:latin typeface="Cambria Math" panose="02040503050406030204" pitchFamily="18" charset="0"/>
                                </a:rPr>
                                <m:t>𝟏</m:t>
                              </m:r>
                            </m:e>
                          </m:d>
                          <m:r>
                            <a:rPr lang="en-GB" sz="3600" b="1" i="1" dirty="0" smtClean="0">
                              <a:solidFill>
                                <a:srgbClr val="0070C0"/>
                              </a:solidFill>
                              <a:latin typeface="Cambria Math" panose="02040503050406030204" pitchFamily="18" charset="0"/>
                            </a:rPr>
                            <m:t>,</m:t>
                          </m:r>
                          <m:d>
                            <m:dPr>
                              <m:ctrlPr>
                                <a:rPr lang="en-GB" sz="3600" b="1" i="1" dirty="0">
                                  <a:solidFill>
                                    <a:srgbClr val="0070C0"/>
                                  </a:solidFill>
                                  <a:latin typeface="Cambria Math" panose="02040503050406030204" pitchFamily="18" charset="0"/>
                                </a:rPr>
                              </m:ctrlPr>
                            </m:dPr>
                            <m:e>
                              <m:r>
                                <a:rPr lang="en-GB" sz="3600" b="1" i="1" dirty="0" smtClean="0">
                                  <a:solidFill>
                                    <a:srgbClr val="0070C0"/>
                                  </a:solidFill>
                                  <a:latin typeface="Cambria Math" panose="02040503050406030204" pitchFamily="18" charset="0"/>
                                </a:rPr>
                                <m:t>𝟐</m:t>
                              </m:r>
                              <m:r>
                                <a:rPr lang="en-GB" sz="3600" b="1" i="1" dirty="0" smtClean="0">
                                  <a:solidFill>
                                    <a:srgbClr val="0070C0"/>
                                  </a:solidFill>
                                  <a:latin typeface="Cambria Math" panose="02040503050406030204" pitchFamily="18" charset="0"/>
                                </a:rPr>
                                <m:t>,</m:t>
                              </m:r>
                              <m:r>
                                <a:rPr lang="en-GB" sz="3600" b="1" i="1" dirty="0" smtClean="0">
                                  <a:solidFill>
                                    <a:srgbClr val="0070C0"/>
                                  </a:solidFill>
                                  <a:latin typeface="Cambria Math" panose="02040503050406030204" pitchFamily="18" charset="0"/>
                                </a:rPr>
                                <m:t>𝟒</m:t>
                              </m:r>
                            </m:e>
                          </m:d>
                          <m:r>
                            <a:rPr lang="en-GB" sz="3600" b="1" i="1" dirty="0">
                              <a:solidFill>
                                <a:srgbClr val="0070C0"/>
                              </a:solidFill>
                              <a:latin typeface="Cambria Math" panose="02040503050406030204" pitchFamily="18" charset="0"/>
                            </a:rPr>
                            <m:t>,</m:t>
                          </m:r>
                          <m:d>
                            <m:dPr>
                              <m:ctrlPr>
                                <a:rPr lang="en-GB" sz="3600" b="1" i="1" dirty="0">
                                  <a:solidFill>
                                    <a:srgbClr val="0070C0"/>
                                  </a:solidFill>
                                  <a:latin typeface="Cambria Math" panose="02040503050406030204" pitchFamily="18" charset="0"/>
                                </a:rPr>
                              </m:ctrlPr>
                            </m:dPr>
                            <m:e>
                              <m:r>
                                <a:rPr lang="en-GB" sz="3600" b="1" i="1" dirty="0" smtClean="0">
                                  <a:solidFill>
                                    <a:srgbClr val="0070C0"/>
                                  </a:solidFill>
                                  <a:latin typeface="Cambria Math" panose="02040503050406030204" pitchFamily="18" charset="0"/>
                                </a:rPr>
                                <m:t>𝟑</m:t>
                              </m:r>
                              <m:r>
                                <a:rPr lang="en-GB" sz="3600" b="1" i="1" dirty="0" smtClean="0">
                                  <a:solidFill>
                                    <a:srgbClr val="0070C0"/>
                                  </a:solidFill>
                                  <a:latin typeface="Cambria Math" panose="02040503050406030204" pitchFamily="18" charset="0"/>
                                </a:rPr>
                                <m:t>,</m:t>
                              </m:r>
                              <m:r>
                                <a:rPr lang="en-GB" sz="3600" b="1" i="1" dirty="0" smtClean="0">
                                  <a:solidFill>
                                    <a:srgbClr val="0070C0"/>
                                  </a:solidFill>
                                  <a:latin typeface="Cambria Math" panose="02040503050406030204" pitchFamily="18" charset="0"/>
                                </a:rPr>
                                <m:t>𝟗</m:t>
                              </m:r>
                            </m:e>
                          </m:d>
                        </m:e>
                      </m:d>
                    </m:oMath>
                  </m:oMathPara>
                </a14:m>
                <a:endParaRPr lang="en-GB" sz="3600" dirty="0">
                  <a:solidFill>
                    <a:srgbClr val="0070C0"/>
                  </a:solidFill>
                </a:endParaRPr>
              </a:p>
            </p:txBody>
          </p:sp>
        </mc:Choice>
        <mc:Fallback xmlns="">
          <p:sp>
            <p:nvSpPr>
              <p:cNvPr id="38" name="Rectangle 37"/>
              <p:cNvSpPr>
                <a:spLocks noRot="1" noChangeAspect="1" noMove="1" noResize="1" noEditPoints="1" noAdjustHandles="1" noChangeArrowheads="1" noChangeShapeType="1" noTextEdit="1"/>
              </p:cNvSpPr>
              <p:nvPr/>
            </p:nvSpPr>
            <p:spPr>
              <a:xfrm>
                <a:off x="3868246" y="1579310"/>
                <a:ext cx="5224764" cy="646331"/>
              </a:xfrm>
              <a:prstGeom prst="rect">
                <a:avLst/>
              </a:prstGeom>
              <a:blipFill>
                <a:blip r:embed="rId10"/>
                <a:stretch>
                  <a:fillRect/>
                </a:stretch>
              </a:blipFill>
            </p:spPr>
            <p:txBody>
              <a:bodyPr/>
              <a:lstStyle/>
              <a:p>
                <a:r>
                  <a:rPr lang="en-GB">
                    <a:noFill/>
                  </a:rPr>
                  <a:t> </a:t>
                </a:r>
              </a:p>
            </p:txBody>
          </p:sp>
        </mc:Fallback>
      </mc:AlternateContent>
      <p:sp>
        <p:nvSpPr>
          <p:cNvPr id="6" name="Rectangle 22"/>
          <p:cNvSpPr/>
          <p:nvPr/>
        </p:nvSpPr>
        <p:spPr>
          <a:xfrm>
            <a:off x="220829" y="1402440"/>
            <a:ext cx="3099955" cy="848462"/>
          </a:xfrm>
          <a:prstGeom prst="ellipse">
            <a:avLst/>
          </a:prstGeom>
          <a:solidFill>
            <a:srgbClr val="FFC000"/>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r>
              <a:rPr lang="en-GB" sz="3200" b="1" dirty="0">
                <a:solidFill>
                  <a:schemeClr val="tx1"/>
                </a:solidFill>
              </a:rPr>
              <a:t>Relation</a:t>
            </a:r>
          </a:p>
        </p:txBody>
      </p:sp>
    </p:spTree>
    <p:extLst>
      <p:ext uri="{BB962C8B-B14F-4D97-AF65-F5344CB8AC3E}">
        <p14:creationId xmlns:p14="http://schemas.microsoft.com/office/powerpoint/2010/main" val="207967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22" presetClass="entr" presetSubtype="8"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barn(inVertical)">
                                      <p:cBhvr>
                                        <p:cTn id="31" dur="500"/>
                                        <p:tgtEl>
                                          <p:spTgt spid="37"/>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1000"/>
                                        <p:tgtEl>
                                          <p:spTgt spid="38"/>
                                        </p:tgtEl>
                                      </p:cBhvr>
                                    </p:animEffect>
                                    <p:anim calcmode="lin" valueType="num">
                                      <p:cBhvr>
                                        <p:cTn id="37" dur="1000" fill="hold"/>
                                        <p:tgtEl>
                                          <p:spTgt spid="38"/>
                                        </p:tgtEl>
                                        <p:attrNameLst>
                                          <p:attrName>ppt_x</p:attrName>
                                        </p:attrNameLst>
                                      </p:cBhvr>
                                      <p:tavLst>
                                        <p:tav tm="0">
                                          <p:val>
                                            <p:strVal val="#ppt_x"/>
                                          </p:val>
                                        </p:tav>
                                        <p:tav tm="100000">
                                          <p:val>
                                            <p:strVal val="#ppt_x"/>
                                          </p:val>
                                        </p:tav>
                                      </p:tavLst>
                                    </p:anim>
                                    <p:anim calcmode="lin" valueType="num">
                                      <p:cBhvr>
                                        <p:cTn id="38"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par>
                          <p:cTn id="43" fill="hold">
                            <p:stCondLst>
                              <p:cond delay="0"/>
                            </p:stCondLst>
                            <p:childTnLst>
                              <p:par>
                                <p:cTn id="44" presetID="42" presetClass="path" presetSubtype="0" accel="50000" decel="50000" fill="hold" grpId="1" nodeType="afterEffect">
                                  <p:stCondLst>
                                    <p:cond delay="0"/>
                                  </p:stCondLst>
                                  <p:childTnLst>
                                    <p:animMotion origin="layout" path="M -3.54167E-6 -1.11111E-6 L -3.54167E-6 -0.29722 " pathEditMode="relative" rAng="0" ptsTypes="AA">
                                      <p:cBhvr>
                                        <p:cTn id="45" dur="1000" spd="-100000" fill="hold"/>
                                        <p:tgtEl>
                                          <p:spTgt spid="44"/>
                                        </p:tgtEl>
                                        <p:attrNameLst>
                                          <p:attrName>ppt_x</p:attrName>
                                          <p:attrName>ppt_y</p:attrName>
                                        </p:attrNameLst>
                                      </p:cBhvr>
                                      <p:rCtr x="0" y="-14861"/>
                                    </p:animMotion>
                                  </p:childTnLst>
                                </p:cTn>
                              </p:par>
                              <p:par>
                                <p:cTn id="46" presetID="1" presetClass="entr" presetSubtype="0" fill="hold" grpId="1" nodeType="withEffect">
                                  <p:stCondLst>
                                    <p:cond delay="0"/>
                                  </p:stCondLst>
                                  <p:childTnLst>
                                    <p:set>
                                      <p:cBhvr>
                                        <p:cTn id="47" dur="1" fill="hold">
                                          <p:stCondLst>
                                            <p:cond delay="0"/>
                                          </p:stCondLst>
                                        </p:cTn>
                                        <p:tgtEl>
                                          <p:spTgt spid="43"/>
                                        </p:tgtEl>
                                        <p:attrNameLst>
                                          <p:attrName>style.visibility</p:attrName>
                                        </p:attrNameLst>
                                      </p:cBhvr>
                                      <p:to>
                                        <p:strVal val="visible"/>
                                      </p:to>
                                    </p:set>
                                  </p:childTnLst>
                                </p:cTn>
                              </p:par>
                              <p:par>
                                <p:cTn id="48" presetID="42" presetClass="path" presetSubtype="0" accel="50000" decel="50000" fill="hold" grpId="0" nodeType="withEffect">
                                  <p:stCondLst>
                                    <p:cond delay="0"/>
                                  </p:stCondLst>
                                  <p:childTnLst>
                                    <p:animMotion origin="layout" path="M -2.29167E-6 0.20903 L -2.29167E-6 -0.29722 " pathEditMode="relative" rAng="0" ptsTypes="AA">
                                      <p:cBhvr>
                                        <p:cTn id="49" dur="750" spd="-100000" fill="hold"/>
                                        <p:tgtEl>
                                          <p:spTgt spid="43"/>
                                        </p:tgtEl>
                                        <p:attrNameLst>
                                          <p:attrName>ppt_x</p:attrName>
                                          <p:attrName>ppt_y</p:attrName>
                                        </p:attrNameLst>
                                      </p:cBhvr>
                                      <p:rCtr x="0" y="-25324"/>
                                    </p:animMotion>
                                  </p:childTnLst>
                                </p:cTn>
                              </p:par>
                            </p:childTnLst>
                          </p:cTn>
                        </p:par>
                      </p:childTnLst>
                    </p:cTn>
                  </p:par>
                  <p:par>
                    <p:cTn id="50" fill="hold">
                      <p:stCondLst>
                        <p:cond delay="indefinite"/>
                      </p:stCondLst>
                      <p:childTnLst>
                        <p:par>
                          <p:cTn id="51" fill="hold">
                            <p:stCondLst>
                              <p:cond delay="0"/>
                            </p:stCondLst>
                            <p:childTnLst>
                              <p:par>
                                <p:cTn id="52" presetID="12" presetClass="entr" presetSubtype="8" fill="hold" grpId="0" nodeType="clickEffect">
                                  <p:stCondLst>
                                    <p:cond delay="0"/>
                                  </p:stCondLst>
                                  <p:childTnLst>
                                    <p:set>
                                      <p:cBhvr>
                                        <p:cTn id="53" dur="1" fill="hold">
                                          <p:stCondLst>
                                            <p:cond delay="0"/>
                                          </p:stCondLst>
                                        </p:cTn>
                                        <p:tgtEl>
                                          <p:spTgt spid="42"/>
                                        </p:tgtEl>
                                        <p:attrNameLst>
                                          <p:attrName>style.visibility</p:attrName>
                                        </p:attrNameLst>
                                      </p:cBhvr>
                                      <p:to>
                                        <p:strVal val="visible"/>
                                      </p:to>
                                    </p:set>
                                    <p:anim calcmode="lin" valueType="num">
                                      <p:cBhvr additive="base">
                                        <p:cTn id="54" dur="500"/>
                                        <p:tgtEl>
                                          <p:spTgt spid="42"/>
                                        </p:tgtEl>
                                        <p:attrNameLst>
                                          <p:attrName>ppt_x</p:attrName>
                                        </p:attrNameLst>
                                      </p:cBhvr>
                                      <p:tavLst>
                                        <p:tav tm="0">
                                          <p:val>
                                            <p:strVal val="#ppt_x-#ppt_w*1.125000"/>
                                          </p:val>
                                        </p:tav>
                                        <p:tav tm="100000">
                                          <p:val>
                                            <p:strVal val="#ppt_x"/>
                                          </p:val>
                                        </p:tav>
                                      </p:tavLst>
                                    </p:anim>
                                    <p:animEffect transition="in" filter="wipe(right)">
                                      <p:cBhvr>
                                        <p:cTn id="55" dur="500"/>
                                        <p:tgtEl>
                                          <p:spTgt spid="42"/>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2" presetClass="entr" presetSubtype="8" fill="hold" grpId="0" nodeType="clickEffect">
                                  <p:stCondLst>
                                    <p:cond delay="0"/>
                                  </p:stCondLst>
                                  <p:childTnLst>
                                    <p:set>
                                      <p:cBhvr>
                                        <p:cTn id="63" dur="1" fill="hold">
                                          <p:stCondLst>
                                            <p:cond delay="0"/>
                                          </p:stCondLst>
                                        </p:cTn>
                                        <p:tgtEl>
                                          <p:spTgt spid="41"/>
                                        </p:tgtEl>
                                        <p:attrNameLst>
                                          <p:attrName>style.visibility</p:attrName>
                                        </p:attrNameLst>
                                      </p:cBhvr>
                                      <p:to>
                                        <p:strVal val="visible"/>
                                      </p:to>
                                    </p:set>
                                    <p:anim calcmode="lin" valueType="num">
                                      <p:cBhvr additive="base">
                                        <p:cTn id="64" dur="500"/>
                                        <p:tgtEl>
                                          <p:spTgt spid="41"/>
                                        </p:tgtEl>
                                        <p:attrNameLst>
                                          <p:attrName>ppt_x</p:attrName>
                                        </p:attrNameLst>
                                      </p:cBhvr>
                                      <p:tavLst>
                                        <p:tav tm="0">
                                          <p:val>
                                            <p:strVal val="#ppt_x-#ppt_w*1.125000"/>
                                          </p:val>
                                        </p:tav>
                                        <p:tav tm="100000">
                                          <p:val>
                                            <p:strVal val="#ppt_x"/>
                                          </p:val>
                                        </p:tav>
                                      </p:tavLst>
                                    </p:anim>
                                    <p:animEffect transition="in" filter="wipe(right)">
                                      <p:cBhvr>
                                        <p:cTn id="65" dur="500"/>
                                        <p:tgtEl>
                                          <p:spTgt spid="41"/>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9" grpId="0"/>
      <p:bldP spid="40" grpId="0"/>
      <p:bldP spid="41" grpId="0" animBg="1"/>
      <p:bldP spid="42" grpId="0" animBg="1"/>
      <p:bldP spid="43" grpId="0" animBg="1"/>
      <p:bldP spid="43" grpId="1" animBg="1"/>
      <p:bldP spid="44" grpId="0" animBg="1"/>
      <p:bldP spid="44" grpId="1" animBg="1"/>
      <p:bldP spid="7" grpId="0" animBg="1"/>
      <p:bldP spid="36" grpId="0" animBg="1"/>
      <p:bldP spid="37" grpId="0" animBg="1"/>
      <p:bldP spid="38" grpId="0"/>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036320" y="1361440"/>
            <a:ext cx="1605280" cy="406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IN" dirty="0"/>
              <a:t>Operations on Sets</a:t>
            </a:r>
            <a:endParaRPr lang="en-US" dirty="0"/>
          </a:p>
        </p:txBody>
      </p:sp>
      <p:sp>
        <p:nvSpPr>
          <p:cNvPr id="3" name="Content Placeholder 2"/>
          <p:cNvSpPr>
            <a:spLocks noGrp="1"/>
          </p:cNvSpPr>
          <p:nvPr>
            <p:ph idx="1"/>
          </p:nvPr>
        </p:nvSpPr>
        <p:spPr>
          <a:xfrm>
            <a:off x="125573" y="870717"/>
            <a:ext cx="4530972" cy="5590565"/>
          </a:xfrm>
        </p:spPr>
        <p:txBody>
          <a:bodyPr/>
          <a:lstStyle/>
          <a:p>
            <a:pPr>
              <a:lnSpc>
                <a:spcPct val="114000"/>
              </a:lnSpc>
              <a:spcBef>
                <a:spcPts val="100"/>
              </a:spcBef>
            </a:pPr>
            <a:r>
              <a:rPr lang="en-US" dirty="0"/>
              <a:t>Operations on the sets are:</a:t>
            </a:r>
          </a:p>
          <a:p>
            <a:pPr marL="857250" lvl="1" indent="-457200">
              <a:lnSpc>
                <a:spcPct val="114000"/>
              </a:lnSpc>
              <a:spcBef>
                <a:spcPts val="100"/>
              </a:spcBef>
              <a:buFont typeface="+mj-lt"/>
              <a:buAutoNum type="arabicPeriod"/>
            </a:pPr>
            <a:r>
              <a:rPr lang="en-IN" sz="2400" dirty="0"/>
              <a:t>Complement</a:t>
            </a:r>
          </a:p>
          <a:p>
            <a:pPr marL="857250" lvl="1" indent="-457200">
              <a:lnSpc>
                <a:spcPct val="114000"/>
              </a:lnSpc>
              <a:spcBef>
                <a:spcPts val="100"/>
              </a:spcBef>
              <a:buFont typeface="+mj-lt"/>
              <a:buAutoNum type="arabicPeriod"/>
            </a:pPr>
            <a:r>
              <a:rPr lang="en-US" sz="2400" dirty="0"/>
              <a:t>Union</a:t>
            </a:r>
          </a:p>
          <a:p>
            <a:pPr marL="857250" lvl="1" indent="-457200">
              <a:lnSpc>
                <a:spcPct val="114000"/>
              </a:lnSpc>
              <a:spcBef>
                <a:spcPts val="100"/>
              </a:spcBef>
              <a:buFont typeface="+mj-lt"/>
              <a:buAutoNum type="arabicPeriod"/>
            </a:pPr>
            <a:r>
              <a:rPr lang="en-US" sz="2400" dirty="0"/>
              <a:t>Intersection</a:t>
            </a:r>
          </a:p>
          <a:p>
            <a:pPr marL="857250" lvl="1" indent="-457200">
              <a:lnSpc>
                <a:spcPct val="114000"/>
              </a:lnSpc>
              <a:spcBef>
                <a:spcPts val="100"/>
              </a:spcBef>
              <a:buFont typeface="+mj-lt"/>
              <a:buAutoNum type="arabicPeriod"/>
            </a:pPr>
            <a:r>
              <a:rPr lang="en-US" sz="2400" dirty="0"/>
              <a:t>Set Difference</a:t>
            </a:r>
          </a:p>
          <a:p>
            <a:pPr marL="857250" lvl="1" indent="-457200">
              <a:lnSpc>
                <a:spcPct val="114000"/>
              </a:lnSpc>
              <a:spcBef>
                <a:spcPts val="100"/>
              </a:spcBef>
              <a:buFont typeface="+mj-lt"/>
              <a:buAutoNum type="arabicPeriod"/>
            </a:pPr>
            <a:r>
              <a:rPr lang="en-US" sz="2400" dirty="0"/>
              <a:t>Symmetric Difference</a:t>
            </a:r>
          </a:p>
          <a:p>
            <a:pPr marL="857250" lvl="1" indent="-457200">
              <a:lnSpc>
                <a:spcPct val="114000"/>
              </a:lnSpc>
              <a:spcBef>
                <a:spcPts val="100"/>
              </a:spcBef>
              <a:buFont typeface="+mj-lt"/>
              <a:buAutoNum type="arabicPeriod"/>
            </a:pPr>
            <a:r>
              <a:rPr lang="en-US" sz="2400" dirty="0"/>
              <a:t>Cartesian product</a:t>
            </a:r>
          </a:p>
          <a:p>
            <a:pPr>
              <a:lnSpc>
                <a:spcPct val="114000"/>
              </a:lnSpc>
              <a:spcBef>
                <a:spcPts val="100"/>
              </a:spcBef>
            </a:pPr>
            <a:endParaRPr lang="en-US" dirty="0"/>
          </a:p>
        </p:txBody>
      </p:sp>
      <p:cxnSp>
        <p:nvCxnSpPr>
          <p:cNvPr id="4" name="Straight Connector 3"/>
          <p:cNvCxnSpPr/>
          <p:nvPr/>
        </p:nvCxnSpPr>
        <p:spPr>
          <a:xfrm>
            <a:off x="4197256" y="831360"/>
            <a:ext cx="0" cy="566928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Content Placeholder 2"/>
          <p:cNvSpPr txBox="1">
            <a:spLocks/>
          </p:cNvSpPr>
          <p:nvPr/>
        </p:nvSpPr>
        <p:spPr>
          <a:xfrm>
            <a:off x="4494972" y="863444"/>
            <a:ext cx="7417985"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0E47A1"/>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0E47A1"/>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0E47A1"/>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The </a:t>
            </a:r>
            <a:r>
              <a:rPr lang="en-IN" dirty="0">
                <a:solidFill>
                  <a:srgbClr val="C00000"/>
                </a:solidFill>
              </a:rPr>
              <a:t>complement</a:t>
            </a:r>
            <a:r>
              <a:rPr lang="en-IN" dirty="0">
                <a:solidFill>
                  <a:schemeClr val="accent1">
                    <a:lumMod val="75000"/>
                  </a:schemeClr>
                </a:solidFill>
              </a:rPr>
              <a:t> </a:t>
            </a:r>
            <a:r>
              <a:rPr lang="en-IN" dirty="0"/>
              <a:t>of a set </a:t>
            </a:r>
            <a:r>
              <a:rPr lang="en-IN" i="1" dirty="0"/>
              <a:t>A</a:t>
            </a:r>
            <a:r>
              <a:rPr lang="en-IN" dirty="0"/>
              <a:t> is the set </a:t>
            </a:r>
            <a:r>
              <a:rPr lang="en-IN" i="1" dirty="0"/>
              <a:t>A’</a:t>
            </a:r>
            <a:r>
              <a:rPr lang="en-IN" dirty="0"/>
              <a:t> of everything that is not an element of </a:t>
            </a:r>
            <a:r>
              <a:rPr lang="en-IN" i="1" dirty="0"/>
              <a:t>A</a:t>
            </a:r>
            <a:r>
              <a:rPr lang="en-IN" dirty="0"/>
              <a:t> from Universal Set </a:t>
            </a:r>
            <a:r>
              <a:rPr lang="en-IN" i="1" dirty="0"/>
              <a:t>U</a:t>
            </a:r>
            <a:r>
              <a:rPr lang="en-IN" dirty="0"/>
              <a:t>.</a:t>
            </a:r>
          </a:p>
          <a:p>
            <a:endParaRPr lang="en-US" dirty="0"/>
          </a:p>
          <a:p>
            <a:endParaRPr lang="en-US" dirty="0"/>
          </a:p>
          <a:p>
            <a:endParaRPr lang="en-US" dirty="0"/>
          </a:p>
          <a:p>
            <a:endParaRPr lang="en-US" dirty="0"/>
          </a:p>
          <a:p>
            <a:endParaRPr lang="en-US" dirty="0"/>
          </a:p>
          <a:p>
            <a:endParaRPr lang="en-US" dirty="0"/>
          </a:p>
          <a:p>
            <a:r>
              <a:rPr lang="en-US" dirty="0"/>
              <a:t>Example:</a:t>
            </a:r>
          </a:p>
          <a:p>
            <a:pPr marL="400050" lvl="1" indent="0">
              <a:buNone/>
            </a:pPr>
            <a:r>
              <a:rPr lang="en-GB" altLang="en-US" sz="2400" dirty="0"/>
              <a:t>U = {1,2,3,4,5}</a:t>
            </a:r>
          </a:p>
          <a:p>
            <a:pPr marL="400050" lvl="1" indent="0">
              <a:buNone/>
            </a:pPr>
            <a:r>
              <a:rPr lang="en-GB" altLang="en-US" sz="2400" dirty="0"/>
              <a:t>A = {1,2}</a:t>
            </a:r>
          </a:p>
          <a:p>
            <a:pPr marL="400050" lvl="1" indent="0">
              <a:buNone/>
            </a:pPr>
            <a:r>
              <a:rPr lang="en-GB" altLang="en-US" sz="2400" dirty="0"/>
              <a:t>A</a:t>
            </a:r>
            <a:r>
              <a:rPr lang="en-GB" altLang="en-US" sz="2400" baseline="30000" dirty="0"/>
              <a:t>’</a:t>
            </a:r>
            <a:r>
              <a:rPr lang="en-GB" altLang="en-US" sz="2400" dirty="0"/>
              <a:t> = {3,4,5}</a:t>
            </a:r>
            <a:endParaRPr lang="en-IN" dirty="0"/>
          </a:p>
          <a:p>
            <a:endParaRPr lang="en-US" dirty="0"/>
          </a:p>
        </p:txBody>
      </p:sp>
      <mc:AlternateContent xmlns:mc="http://schemas.openxmlformats.org/markup-compatibility/2006" xmlns:a14="http://schemas.microsoft.com/office/drawing/2010/main">
        <mc:Choice Requires="a14">
          <p:sp>
            <p:nvSpPr>
              <p:cNvPr id="6" name="Rectangle 5"/>
              <p:cNvSpPr/>
              <p:nvPr/>
            </p:nvSpPr>
            <p:spPr>
              <a:xfrm>
                <a:off x="6450052" y="2098835"/>
                <a:ext cx="3352800" cy="499363"/>
              </a:xfrm>
              <a:prstGeom prst="rect">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IN" sz="2400" i="1" dirty="0" smtClean="0">
                          <a:latin typeface="Cambria Math" panose="02040503050406030204" pitchFamily="18" charset="0"/>
                        </a:rPr>
                        <m:t>𝐴</m:t>
                      </m:r>
                      <m:r>
                        <a:rPr lang="en-IN" sz="2400" i="1" dirty="0" smtClean="0">
                          <a:latin typeface="Cambria Math" panose="02040503050406030204" pitchFamily="18" charset="0"/>
                        </a:rPr>
                        <m:t>’ = {</m:t>
                      </m:r>
                      <m:r>
                        <a:rPr lang="en-IN" sz="2400" i="1" dirty="0" smtClean="0">
                          <a:latin typeface="Cambria Math" panose="02040503050406030204" pitchFamily="18" charset="0"/>
                        </a:rPr>
                        <m:t>𝑥</m:t>
                      </m:r>
                      <m:r>
                        <a:rPr lang="en-IN" sz="2400" i="1" dirty="0" smtClean="0">
                          <a:latin typeface="Cambria Math" panose="02040503050406030204" pitchFamily="18" charset="0"/>
                        </a:rPr>
                        <m:t> ∈ </m:t>
                      </m:r>
                      <m:r>
                        <a:rPr lang="en-US" sz="2400" i="1" dirty="0">
                          <a:latin typeface="Cambria Math" panose="02040503050406030204" pitchFamily="18" charset="0"/>
                        </a:rPr>
                        <m:t>𝑈</m:t>
                      </m:r>
                      <m:r>
                        <a:rPr lang="en-US" sz="2400" i="1" dirty="0">
                          <a:latin typeface="Cambria Math" panose="02040503050406030204" pitchFamily="18" charset="0"/>
                        </a:rPr>
                        <m:t> | </m:t>
                      </m:r>
                      <m:r>
                        <a:rPr lang="en-US" sz="2400" i="1" dirty="0">
                          <a:latin typeface="Cambria Math" panose="02040503050406030204" pitchFamily="18" charset="0"/>
                        </a:rPr>
                        <m:t>𝑥</m:t>
                      </m:r>
                      <m:r>
                        <a:rPr lang="en-US" sz="2400" i="1" dirty="0">
                          <a:latin typeface="Cambria Math" panose="02040503050406030204" pitchFamily="18" charset="0"/>
                        </a:rPr>
                        <m:t> ∉ </m:t>
                      </m:r>
                      <m:r>
                        <a:rPr lang="en-US" sz="2400" i="1" dirty="0">
                          <a:latin typeface="Cambria Math" panose="02040503050406030204" pitchFamily="18" charset="0"/>
                        </a:rPr>
                        <m:t>𝐴</m:t>
                      </m:r>
                      <m:r>
                        <a:rPr lang="en-IN" sz="2400" i="1" dirty="0" smtClean="0">
                          <a:latin typeface="Cambria Math" panose="02040503050406030204" pitchFamily="18" charset="0"/>
                        </a:rPr>
                        <m:t>}</m:t>
                      </m:r>
                    </m:oMath>
                  </m:oMathPara>
                </a14:m>
                <a:endParaRPr lang="en-IN" sz="2400" dirty="0"/>
              </a:p>
            </p:txBody>
          </p:sp>
        </mc:Choice>
        <mc:Fallback xmlns="">
          <p:sp>
            <p:nvSpPr>
              <p:cNvPr id="6" name="Rectangle 5"/>
              <p:cNvSpPr>
                <a:spLocks noRot="1" noChangeAspect="1" noMove="1" noResize="1" noEditPoints="1" noAdjustHandles="1" noChangeArrowheads="1" noChangeShapeType="1" noTextEdit="1"/>
              </p:cNvSpPr>
              <p:nvPr/>
            </p:nvSpPr>
            <p:spPr>
              <a:xfrm>
                <a:off x="6450052" y="2098835"/>
                <a:ext cx="3352800" cy="499363"/>
              </a:xfrm>
              <a:prstGeom prst="rect">
                <a:avLst/>
              </a:prstGeom>
              <a:blipFill rotWithShape="0">
                <a:blip r:embed="rId2"/>
                <a:stretch>
                  <a:fillRect b="-13095"/>
                </a:stretch>
              </a:blipFill>
              <a:ln>
                <a:solidFill>
                  <a:schemeClr val="tx1"/>
                </a:solidFill>
              </a:ln>
            </p:spPr>
            <p:txBody>
              <a:bodyPr/>
              <a:lstStyle/>
              <a:p>
                <a:r>
                  <a:rPr lang="en-US">
                    <a:noFill/>
                  </a:rPr>
                  <a:t> </a:t>
                </a:r>
              </a:p>
            </p:txBody>
          </p:sp>
        </mc:Fallback>
      </mc:AlternateContent>
      <p:grpSp>
        <p:nvGrpSpPr>
          <p:cNvPr id="7" name="Group 6"/>
          <p:cNvGrpSpPr/>
          <p:nvPr/>
        </p:nvGrpSpPr>
        <p:grpSpPr>
          <a:xfrm>
            <a:off x="7289067" y="2789227"/>
            <a:ext cx="2529968" cy="1566495"/>
            <a:chOff x="4572000" y="3657600"/>
            <a:chExt cx="3810000" cy="2362200"/>
          </a:xfrm>
          <a:pattFill prst="ltUpDiag">
            <a:fgClr>
              <a:srgbClr val="0E47A1"/>
            </a:fgClr>
            <a:bgClr>
              <a:schemeClr val="bg1"/>
            </a:bgClr>
          </a:pattFill>
        </p:grpSpPr>
        <p:sp>
          <p:nvSpPr>
            <p:cNvPr id="8" name="Rectangle 7"/>
            <p:cNvSpPr/>
            <p:nvPr/>
          </p:nvSpPr>
          <p:spPr>
            <a:xfrm>
              <a:off x="4572000" y="3657600"/>
              <a:ext cx="3810000" cy="2362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80003" y="3744128"/>
              <a:ext cx="381000" cy="584775"/>
            </a:xfrm>
            <a:prstGeom prst="rect">
              <a:avLst/>
            </a:prstGeom>
            <a:grpFill/>
            <a:ln>
              <a:noFill/>
            </a:ln>
          </p:spPr>
          <p:txBody>
            <a:bodyPr wrap="square" rtlCol="0">
              <a:spAutoFit/>
            </a:bodyPr>
            <a:lstStyle/>
            <a:p>
              <a:r>
                <a:rPr lang="en-US" sz="3200" dirty="0"/>
                <a:t>U</a:t>
              </a:r>
            </a:p>
          </p:txBody>
        </p:sp>
      </p:grpSp>
      <p:grpSp>
        <p:nvGrpSpPr>
          <p:cNvPr id="10" name="Group 9"/>
          <p:cNvGrpSpPr/>
          <p:nvPr/>
        </p:nvGrpSpPr>
        <p:grpSpPr>
          <a:xfrm>
            <a:off x="6718973" y="2598198"/>
            <a:ext cx="987071" cy="1394328"/>
            <a:chOff x="4038600" y="3276600"/>
            <a:chExt cx="1067369" cy="1562100"/>
          </a:xfrm>
        </p:grpSpPr>
        <p:cxnSp>
          <p:nvCxnSpPr>
            <p:cNvPr id="11" name="Straight Arrow Connector 10"/>
            <p:cNvCxnSpPr/>
            <p:nvPr/>
          </p:nvCxnSpPr>
          <p:spPr>
            <a:xfrm>
              <a:off x="4038600" y="4822208"/>
              <a:ext cx="1067369" cy="0"/>
            </a:xfrm>
            <a:prstGeom prst="straightConnector1">
              <a:avLst/>
            </a:prstGeom>
            <a:ln w="31750" cmpd="sng">
              <a:solidFill>
                <a:srgbClr val="C00000"/>
              </a:solidFill>
              <a:tailEnd type="arrow"/>
            </a:ln>
          </p:spPr>
          <p:style>
            <a:lnRef idx="1">
              <a:schemeClr val="accent2"/>
            </a:lnRef>
            <a:fillRef idx="0">
              <a:schemeClr val="accent2"/>
            </a:fillRef>
            <a:effectRef idx="0">
              <a:schemeClr val="accent2"/>
            </a:effectRef>
            <a:fontRef idx="minor">
              <a:schemeClr val="tx1"/>
            </a:fontRef>
          </p:style>
        </p:cxnSp>
        <p:cxnSp>
          <p:nvCxnSpPr>
            <p:cNvPr id="12" name="Straight Connector 11"/>
            <p:cNvCxnSpPr/>
            <p:nvPr/>
          </p:nvCxnSpPr>
          <p:spPr>
            <a:xfrm flipV="1">
              <a:off x="4038600" y="3276600"/>
              <a:ext cx="0" cy="1562100"/>
            </a:xfrm>
            <a:prstGeom prst="line">
              <a:avLst/>
            </a:prstGeom>
            <a:ln w="31750">
              <a:solidFill>
                <a:srgbClr val="C00000"/>
              </a:solidFill>
            </a:ln>
          </p:spPr>
          <p:style>
            <a:lnRef idx="1">
              <a:schemeClr val="accent2"/>
            </a:lnRef>
            <a:fillRef idx="0">
              <a:schemeClr val="accent2"/>
            </a:fillRef>
            <a:effectRef idx="0">
              <a:schemeClr val="accent2"/>
            </a:effectRef>
            <a:fontRef idx="minor">
              <a:schemeClr val="tx1"/>
            </a:fontRef>
          </p:style>
        </p:cxnSp>
      </p:grpSp>
      <p:grpSp>
        <p:nvGrpSpPr>
          <p:cNvPr id="13" name="Group 12"/>
          <p:cNvGrpSpPr/>
          <p:nvPr/>
        </p:nvGrpSpPr>
        <p:grpSpPr>
          <a:xfrm>
            <a:off x="8414258" y="3096484"/>
            <a:ext cx="1062587" cy="1061173"/>
            <a:chOff x="5715000" y="3962400"/>
            <a:chExt cx="1600200" cy="1600200"/>
          </a:xfrm>
        </p:grpSpPr>
        <p:sp>
          <p:nvSpPr>
            <p:cNvPr id="14" name="Oval 13"/>
            <p:cNvSpPr/>
            <p:nvPr/>
          </p:nvSpPr>
          <p:spPr>
            <a:xfrm>
              <a:off x="5715000" y="3962400"/>
              <a:ext cx="1600200" cy="1600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5943600" y="4343400"/>
              <a:ext cx="381000" cy="584775"/>
            </a:xfrm>
            <a:prstGeom prst="rect">
              <a:avLst/>
            </a:prstGeom>
            <a:noFill/>
          </p:spPr>
          <p:txBody>
            <a:bodyPr wrap="square" rtlCol="0">
              <a:spAutoFit/>
            </a:bodyPr>
            <a:lstStyle/>
            <a:p>
              <a:r>
                <a:rPr lang="en-US" sz="3200" dirty="0"/>
                <a:t>A</a:t>
              </a:r>
            </a:p>
          </p:txBody>
        </p:sp>
      </p:grpSp>
    </p:spTree>
    <p:extLst>
      <p:ext uri="{BB962C8B-B14F-4D97-AF65-F5344CB8AC3E}">
        <p14:creationId xmlns:p14="http://schemas.microsoft.com/office/powerpoint/2010/main" val="419487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22" presetClass="entr" presetSubtype="1"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up)">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up)">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wipe(down)">
                                      <p:cBhvr>
                                        <p:cTn id="57" dur="500"/>
                                        <p:tgtEl>
                                          <p:spTgt spid="7"/>
                                        </p:tgtEl>
                                      </p:cBhvr>
                                    </p:animEffect>
                                  </p:childTnLst>
                                </p:cTn>
                              </p:par>
                              <p:par>
                                <p:cTn id="58" presetID="22" presetClass="entr" presetSubtype="4" fill="hold"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down)">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2"/>
          <p:cNvSpPr/>
          <p:nvPr/>
        </p:nvSpPr>
        <p:spPr>
          <a:xfrm>
            <a:off x="2209801" y="337059"/>
            <a:ext cx="7772399" cy="682419"/>
          </a:xfrm>
          <a:prstGeom prst="roundRect">
            <a:avLst/>
          </a:prstGeom>
          <a:solidFill>
            <a:srgbClr val="FFC000"/>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r>
              <a:rPr lang="en-GB" sz="3600" b="1" dirty="0">
                <a:solidFill>
                  <a:schemeClr val="tx1"/>
                </a:solidFill>
              </a:rPr>
              <a:t>Properties of binary relation in a set</a:t>
            </a:r>
          </a:p>
        </p:txBody>
      </p:sp>
      <p:sp>
        <p:nvSpPr>
          <p:cNvPr id="3" name="Rectangle 22"/>
          <p:cNvSpPr/>
          <p:nvPr/>
        </p:nvSpPr>
        <p:spPr>
          <a:xfrm>
            <a:off x="353466" y="1311257"/>
            <a:ext cx="3596761" cy="720000"/>
          </a:xfrm>
          <a:prstGeom prst="ellipse">
            <a:avLst/>
          </a:prstGeom>
          <a:solidFill>
            <a:schemeClr val="accent4"/>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r>
              <a:rPr lang="en-GB" sz="3200" b="1" dirty="0">
                <a:solidFill>
                  <a:schemeClr val="bg2"/>
                </a:solidFill>
              </a:rPr>
              <a:t>Reflexive</a:t>
            </a:r>
          </a:p>
        </p:txBody>
      </p:sp>
      <p:grpSp>
        <p:nvGrpSpPr>
          <p:cNvPr id="25" name="Group 24"/>
          <p:cNvGrpSpPr/>
          <p:nvPr/>
        </p:nvGrpSpPr>
        <p:grpSpPr>
          <a:xfrm>
            <a:off x="776883" y="2167302"/>
            <a:ext cx="10716327" cy="523220"/>
            <a:chOff x="838362" y="2820991"/>
            <a:chExt cx="10716327" cy="523220"/>
          </a:xfrm>
        </p:grpSpPr>
        <mc:AlternateContent xmlns:mc="http://schemas.openxmlformats.org/markup-compatibility/2006" xmlns:a14="http://schemas.microsoft.com/office/drawing/2010/main">
          <mc:Choice Requires="a14">
            <p:sp>
              <p:nvSpPr>
                <p:cNvPr id="10" name="Rectangle 9"/>
                <p:cNvSpPr/>
                <p:nvPr/>
              </p:nvSpPr>
              <p:spPr>
                <a:xfrm>
                  <a:off x="1108362" y="2820991"/>
                  <a:ext cx="10446327" cy="523220"/>
                </a:xfrm>
                <a:prstGeom prst="rect">
                  <a:avLst/>
                </a:prstGeom>
              </p:spPr>
              <p:txBody>
                <a:bodyPr wrap="square">
                  <a:spAutoFit/>
                </a:bodyPr>
                <a:lstStyle/>
                <a:p>
                  <a:r>
                    <a:rPr lang="en-GB" sz="2800" dirty="0"/>
                    <a:t>A binary relation </a:t>
                  </a:r>
                  <a14:m>
                    <m:oMath xmlns:m="http://schemas.openxmlformats.org/officeDocument/2006/math">
                      <m:r>
                        <m:rPr>
                          <m:sty m:val="p"/>
                        </m:rPr>
                        <a:rPr lang="en-GB" sz="2800" i="0" dirty="0" smtClean="0">
                          <a:latin typeface="Cambria Math" panose="02040503050406030204" pitchFamily="18" charset="0"/>
                        </a:rPr>
                        <m:t>R</m:t>
                      </m:r>
                    </m:oMath>
                  </a14:m>
                  <a:r>
                    <a:rPr lang="en-GB" sz="2800" dirty="0"/>
                    <a:t> in a set </a:t>
                  </a:r>
                  <a14:m>
                    <m:oMath xmlns:m="http://schemas.openxmlformats.org/officeDocument/2006/math">
                      <m:r>
                        <m:rPr>
                          <m:sty m:val="p"/>
                        </m:rPr>
                        <a:rPr lang="en-GB" sz="2800" i="0" dirty="0" smtClean="0">
                          <a:latin typeface="Cambria Math" panose="02040503050406030204" pitchFamily="18" charset="0"/>
                        </a:rPr>
                        <m:t>A</m:t>
                      </m:r>
                    </m:oMath>
                  </a14:m>
                  <a:r>
                    <a:rPr lang="en-GB" sz="2800" dirty="0"/>
                    <a:t> is said to be reflexive if, for every </a:t>
                  </a:r>
                  <a14:m>
                    <m:oMath xmlns:m="http://schemas.openxmlformats.org/officeDocument/2006/math">
                      <m:r>
                        <m:rPr>
                          <m:sty m:val="p"/>
                        </m:rPr>
                        <a:rPr lang="en-GB" sz="2800" i="0" dirty="0" smtClean="0">
                          <a:latin typeface="Cambria Math" panose="02040503050406030204" pitchFamily="18" charset="0"/>
                        </a:rPr>
                        <m:t>x</m:t>
                      </m:r>
                      <m:r>
                        <a:rPr lang="en-GB" sz="2800" i="0" dirty="0" smtClean="0">
                          <a:latin typeface="Cambria Math" panose="02040503050406030204" pitchFamily="18" charset="0"/>
                        </a:rPr>
                        <m:t>∈</m:t>
                      </m:r>
                      <m:r>
                        <m:rPr>
                          <m:sty m:val="p"/>
                        </m:rPr>
                        <a:rPr lang="en-GB" sz="2800" i="0" dirty="0" smtClean="0">
                          <a:latin typeface="Cambria Math" panose="02040503050406030204" pitchFamily="18" charset="0"/>
                        </a:rPr>
                        <m:t>A</m:t>
                      </m:r>
                    </m:oMath>
                  </a14:m>
                  <a:r>
                    <a:rPr lang="en-GB" sz="2800" dirty="0"/>
                    <a:t>,</a:t>
                  </a:r>
                </a:p>
              </p:txBody>
            </p:sp>
          </mc:Choice>
          <mc:Fallback xmlns="">
            <p:sp>
              <p:nvSpPr>
                <p:cNvPr id="10" name="Rectangle 9"/>
                <p:cNvSpPr>
                  <a:spLocks noRot="1" noChangeAspect="1" noMove="1" noResize="1" noEditPoints="1" noAdjustHandles="1" noChangeArrowheads="1" noChangeShapeType="1" noTextEdit="1"/>
                </p:cNvSpPr>
                <p:nvPr/>
              </p:nvSpPr>
              <p:spPr>
                <a:xfrm>
                  <a:off x="1108362" y="2820991"/>
                  <a:ext cx="10446327" cy="523220"/>
                </a:xfrm>
                <a:prstGeom prst="rect">
                  <a:avLst/>
                </a:prstGeom>
                <a:blipFill>
                  <a:blip r:embed="rId2"/>
                  <a:stretch>
                    <a:fillRect l="-1226" t="-12941" b="-32941"/>
                  </a:stretch>
                </a:blipFill>
              </p:spPr>
              <p:txBody>
                <a:bodyPr/>
                <a:lstStyle/>
                <a:p>
                  <a:r>
                    <a:rPr lang="en-GB">
                      <a:noFill/>
                    </a:rPr>
                    <a:t> </a:t>
                  </a:r>
                </a:p>
              </p:txBody>
            </p:sp>
          </mc:Fallback>
        </mc:AlternateContent>
        <p:sp>
          <p:nvSpPr>
            <p:cNvPr id="22" name="Isosceles Triangle 21"/>
            <p:cNvSpPr/>
            <p:nvPr/>
          </p:nvSpPr>
          <p:spPr>
            <a:xfrm rot="5400000">
              <a:off x="838362" y="2917817"/>
              <a:ext cx="270000" cy="270000"/>
            </a:xfrm>
            <a:prstGeom prst="triangle">
              <a:avLst/>
            </a:prstGeom>
            <a:solidFill>
              <a:schemeClr val="accent4">
                <a:lumMod val="60000"/>
                <a:lumOff val="4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11" name="Rectangle 10"/>
              <p:cNvSpPr/>
              <p:nvPr/>
            </p:nvSpPr>
            <p:spPr>
              <a:xfrm>
                <a:off x="5017443" y="2724258"/>
                <a:ext cx="1765225" cy="523220"/>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d>
                        <m:dPr>
                          <m:ctrlPr>
                            <a:rPr lang="en-GB" sz="2800" b="1" i="1" smtClean="0">
                              <a:solidFill>
                                <a:srgbClr val="0070C0"/>
                              </a:solidFill>
                              <a:latin typeface="Cambria Math" panose="02040503050406030204" pitchFamily="18" charset="0"/>
                            </a:rPr>
                          </m:ctrlPr>
                        </m:dPr>
                        <m:e>
                          <m:r>
                            <a:rPr lang="en-US" sz="2800" b="1" i="0">
                              <a:solidFill>
                                <a:srgbClr val="0070C0"/>
                              </a:solidFill>
                              <a:latin typeface="Cambria Math" panose="02040503050406030204" pitchFamily="18" charset="0"/>
                            </a:rPr>
                            <m:t>𝐱</m:t>
                          </m:r>
                          <m:r>
                            <a:rPr lang="en-US" sz="2800" b="1" i="0">
                              <a:solidFill>
                                <a:srgbClr val="0070C0"/>
                              </a:solidFill>
                              <a:latin typeface="Cambria Math" panose="02040503050406030204" pitchFamily="18" charset="0"/>
                            </a:rPr>
                            <m:t>,</m:t>
                          </m:r>
                          <m:r>
                            <a:rPr lang="en-US" sz="2800" b="1" i="0">
                              <a:solidFill>
                                <a:srgbClr val="0070C0"/>
                              </a:solidFill>
                              <a:latin typeface="Cambria Math" panose="02040503050406030204" pitchFamily="18" charset="0"/>
                            </a:rPr>
                            <m:t>𝐱</m:t>
                          </m:r>
                        </m:e>
                      </m:d>
                      <m:r>
                        <a:rPr lang="en-US" sz="2800" b="1" i="0">
                          <a:solidFill>
                            <a:srgbClr val="0070C0"/>
                          </a:solidFill>
                          <a:latin typeface="Cambria Math" panose="02040503050406030204" pitchFamily="18" charset="0"/>
                        </a:rPr>
                        <m:t>∈</m:t>
                      </m:r>
                      <m:r>
                        <a:rPr lang="en-US" sz="2800" b="1" i="0">
                          <a:solidFill>
                            <a:srgbClr val="0070C0"/>
                          </a:solidFill>
                          <a:latin typeface="Cambria Math" panose="02040503050406030204" pitchFamily="18" charset="0"/>
                        </a:rPr>
                        <m:t>𝐑</m:t>
                      </m:r>
                    </m:oMath>
                  </m:oMathPara>
                </a14:m>
                <a:endParaRPr lang="en-GB" sz="2800" b="1" dirty="0">
                  <a:solidFill>
                    <a:srgbClr val="0070C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5017443" y="2724258"/>
                <a:ext cx="1765225" cy="523220"/>
              </a:xfrm>
              <a:prstGeom prst="rect">
                <a:avLst/>
              </a:prstGeom>
              <a:blipFill>
                <a:blip r:embed="rId3"/>
                <a:stretch>
                  <a:fillRect/>
                </a:stretch>
              </a:blipFill>
            </p:spPr>
            <p:txBody>
              <a:bodyPr/>
              <a:lstStyle/>
              <a:p>
                <a:r>
                  <a:rPr lang="en-GB">
                    <a:noFill/>
                  </a:rPr>
                  <a:t> </a:t>
                </a:r>
              </a:p>
            </p:txBody>
          </p:sp>
        </mc:Fallback>
      </mc:AlternateContent>
      <p:grpSp>
        <p:nvGrpSpPr>
          <p:cNvPr id="38" name="Group 37"/>
          <p:cNvGrpSpPr/>
          <p:nvPr/>
        </p:nvGrpSpPr>
        <p:grpSpPr>
          <a:xfrm>
            <a:off x="776883" y="3372655"/>
            <a:ext cx="10716327" cy="523220"/>
            <a:chOff x="838362" y="2820991"/>
            <a:chExt cx="10716327" cy="523220"/>
          </a:xfrm>
        </p:grpSpPr>
        <mc:AlternateContent xmlns:mc="http://schemas.openxmlformats.org/markup-compatibility/2006" xmlns:a14="http://schemas.microsoft.com/office/drawing/2010/main">
          <mc:Choice Requires="a14">
            <p:sp>
              <p:nvSpPr>
                <p:cNvPr id="39" name="Rectangle 38"/>
                <p:cNvSpPr/>
                <p:nvPr/>
              </p:nvSpPr>
              <p:spPr>
                <a:xfrm>
                  <a:off x="1108362" y="2820991"/>
                  <a:ext cx="10446327" cy="523220"/>
                </a:xfrm>
                <a:prstGeom prst="rect">
                  <a:avLst/>
                </a:prstGeom>
              </p:spPr>
              <p:txBody>
                <a:bodyPr wrap="square">
                  <a:spAutoFit/>
                </a:bodyPr>
                <a:lstStyle/>
                <a:p>
                  <a:r>
                    <a:rPr lang="en-GB" sz="2800" b="1" u="sng" dirty="0">
                      <a:solidFill>
                        <a:srgbClr val="C00000"/>
                      </a:solidFill>
                    </a:rPr>
                    <a:t>For example:</a:t>
                  </a:r>
                  <a:r>
                    <a:rPr lang="en-GB" sz="2800" dirty="0"/>
                    <a:t> Consider a relation </a:t>
                  </a:r>
                  <a14:m>
                    <m:oMath xmlns:m="http://schemas.openxmlformats.org/officeDocument/2006/math">
                      <m:r>
                        <a:rPr lang="en-GB" sz="2800" b="1" i="0" dirty="0" smtClean="0">
                          <a:latin typeface="Cambria Math" panose="02040503050406030204" pitchFamily="18" charset="0"/>
                        </a:rPr>
                        <m:t>𝐑</m:t>
                      </m:r>
                      <m:r>
                        <a:rPr lang="en-GB" sz="2800" b="1" i="0" dirty="0" smtClean="0">
                          <a:latin typeface="Cambria Math" panose="02040503050406030204" pitchFamily="18" charset="0"/>
                        </a:rPr>
                        <m:t>=</m:t>
                      </m:r>
                      <m:d>
                        <m:dPr>
                          <m:begChr m:val="{"/>
                          <m:endChr m:val="}"/>
                          <m:ctrlPr>
                            <a:rPr lang="en-GB" sz="2800" b="1" i="1" dirty="0" smtClean="0">
                              <a:latin typeface="Cambria Math" panose="02040503050406030204" pitchFamily="18" charset="0"/>
                            </a:rPr>
                          </m:ctrlPr>
                        </m:dPr>
                        <m:e>
                          <m:d>
                            <m:dPr>
                              <m:ctrlPr>
                                <a:rPr lang="en-GB" sz="2800" b="1" i="1" dirty="0" smtClean="0">
                                  <a:latin typeface="Cambria Math" panose="02040503050406030204" pitchFamily="18" charset="0"/>
                                </a:rPr>
                              </m:ctrlPr>
                            </m:dPr>
                            <m:e>
                              <m:r>
                                <a:rPr lang="en-GB" sz="2800" b="1" i="0" dirty="0" smtClean="0">
                                  <a:latin typeface="Cambria Math" panose="02040503050406030204" pitchFamily="18" charset="0"/>
                                </a:rPr>
                                <m:t>𝐱</m:t>
                              </m:r>
                              <m:r>
                                <a:rPr lang="en-GB" sz="2800" b="1" i="0" dirty="0" smtClean="0">
                                  <a:latin typeface="Cambria Math" panose="02040503050406030204" pitchFamily="18" charset="0"/>
                                </a:rPr>
                                <m:t>,</m:t>
                              </m:r>
                              <m:r>
                                <a:rPr lang="en-GB" sz="2800" b="1" i="0" dirty="0" smtClean="0">
                                  <a:latin typeface="Cambria Math" panose="02040503050406030204" pitchFamily="18" charset="0"/>
                                </a:rPr>
                                <m:t>𝐲</m:t>
                              </m:r>
                            </m:e>
                          </m:d>
                          <m:r>
                            <a:rPr lang="en-GB" sz="2800" b="1" i="0" dirty="0" smtClean="0">
                              <a:latin typeface="Cambria Math" panose="02040503050406030204" pitchFamily="18" charset="0"/>
                            </a:rPr>
                            <m:t> :</m:t>
                          </m:r>
                          <m:r>
                            <a:rPr lang="en-GB" sz="2800" b="1" i="0" dirty="0" smtClean="0">
                              <a:latin typeface="Cambria Math" panose="02040503050406030204" pitchFamily="18" charset="0"/>
                            </a:rPr>
                            <m:t>𝐱</m:t>
                          </m:r>
                          <m:r>
                            <a:rPr lang="en-GB" sz="2800" b="1" i="0" dirty="0" smtClean="0">
                              <a:latin typeface="Cambria Math" panose="02040503050406030204" pitchFamily="18" charset="0"/>
                            </a:rPr>
                            <m:t>&lt;</m:t>
                          </m:r>
                          <m:r>
                            <a:rPr lang="en-GB" sz="2800" b="1" i="0" dirty="0" smtClean="0">
                              <a:latin typeface="Cambria Math" panose="02040503050406030204" pitchFamily="18" charset="0"/>
                            </a:rPr>
                            <m:t>𝐲</m:t>
                          </m:r>
                        </m:e>
                      </m:d>
                    </m:oMath>
                  </a14:m>
                  <a:r>
                    <a:rPr lang="en-GB" sz="2800" dirty="0"/>
                    <a:t> on a set </a:t>
                  </a:r>
                  <a14:m>
                    <m:oMath xmlns:m="http://schemas.openxmlformats.org/officeDocument/2006/math">
                      <m:r>
                        <a:rPr lang="en-GB" sz="2800" i="0" smtClean="0">
                          <a:latin typeface="Cambria Math" panose="02040503050406030204" pitchFamily="18" charset="0"/>
                          <a:ea typeface="Cambria Math" panose="02040503050406030204" pitchFamily="18" charset="0"/>
                        </a:rPr>
                        <m:t>ℕ</m:t>
                      </m:r>
                    </m:oMath>
                  </a14:m>
                  <a:r>
                    <a:rPr lang="en-GB" sz="2800" dirty="0"/>
                    <a:t>.</a:t>
                  </a:r>
                </a:p>
              </p:txBody>
            </p:sp>
          </mc:Choice>
          <mc:Fallback xmlns="">
            <p:sp>
              <p:nvSpPr>
                <p:cNvPr id="39" name="Rectangle 38"/>
                <p:cNvSpPr>
                  <a:spLocks noRot="1" noChangeAspect="1" noMove="1" noResize="1" noEditPoints="1" noAdjustHandles="1" noChangeArrowheads="1" noChangeShapeType="1" noTextEdit="1"/>
                </p:cNvSpPr>
                <p:nvPr/>
              </p:nvSpPr>
              <p:spPr>
                <a:xfrm>
                  <a:off x="1108362" y="2820991"/>
                  <a:ext cx="10446327" cy="523220"/>
                </a:xfrm>
                <a:prstGeom prst="rect">
                  <a:avLst/>
                </a:prstGeom>
                <a:blipFill>
                  <a:blip r:embed="rId4"/>
                  <a:stretch>
                    <a:fillRect l="-1226" t="-11628" b="-31395"/>
                  </a:stretch>
                </a:blipFill>
              </p:spPr>
              <p:txBody>
                <a:bodyPr/>
                <a:lstStyle/>
                <a:p>
                  <a:r>
                    <a:rPr lang="en-GB">
                      <a:noFill/>
                    </a:rPr>
                    <a:t> </a:t>
                  </a:r>
                </a:p>
              </p:txBody>
            </p:sp>
          </mc:Fallback>
        </mc:AlternateContent>
        <p:sp>
          <p:nvSpPr>
            <p:cNvPr id="40" name="Isosceles Triangle 39"/>
            <p:cNvSpPr/>
            <p:nvPr/>
          </p:nvSpPr>
          <p:spPr>
            <a:xfrm rot="5400000">
              <a:off x="838362" y="2917817"/>
              <a:ext cx="270000" cy="270000"/>
            </a:xfrm>
            <a:prstGeom prst="triangle">
              <a:avLst/>
            </a:prstGeom>
            <a:solidFill>
              <a:schemeClr val="accent4">
                <a:lumMod val="60000"/>
                <a:lumOff val="4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1" name="Group 40"/>
          <p:cNvGrpSpPr/>
          <p:nvPr/>
        </p:nvGrpSpPr>
        <p:grpSpPr>
          <a:xfrm>
            <a:off x="4045048" y="4068650"/>
            <a:ext cx="3905419" cy="523220"/>
            <a:chOff x="838362" y="2820991"/>
            <a:chExt cx="3905419" cy="523220"/>
          </a:xfrm>
        </p:grpSpPr>
        <mc:AlternateContent xmlns:mc="http://schemas.openxmlformats.org/markup-compatibility/2006" xmlns:a14="http://schemas.microsoft.com/office/drawing/2010/main">
          <mc:Choice Requires="a14">
            <p:sp>
              <p:nvSpPr>
                <p:cNvPr id="42" name="Rectangle 41"/>
                <p:cNvSpPr/>
                <p:nvPr/>
              </p:nvSpPr>
              <p:spPr>
                <a:xfrm>
                  <a:off x="1108362" y="2820991"/>
                  <a:ext cx="3635419" cy="523220"/>
                </a:xfrm>
                <a:prstGeom prst="rect">
                  <a:avLst/>
                </a:prstGeom>
              </p:spPr>
              <p:txBody>
                <a:bodyPr wrap="square">
                  <a:spAutoFit/>
                </a:bodyPr>
                <a:lstStyle/>
                <a:p>
                  <a:r>
                    <a:rPr lang="en-GB" sz="2800" dirty="0"/>
                    <a:t>Then, for every </a:t>
                  </a:r>
                  <a14:m>
                    <m:oMath xmlns:m="http://schemas.openxmlformats.org/officeDocument/2006/math">
                      <m:r>
                        <m:rPr>
                          <m:sty m:val="p"/>
                        </m:rPr>
                        <a:rPr lang="en-GB" sz="2800" b="0" i="0" smtClean="0">
                          <a:latin typeface="Cambria Math" panose="02040503050406030204" pitchFamily="18" charset="0"/>
                        </a:rPr>
                        <m:t>x</m:t>
                      </m:r>
                      <m:r>
                        <a:rPr lang="en-GB" sz="2800" b="0" i="0" smtClean="0">
                          <a:latin typeface="Cambria Math" panose="02040503050406030204" pitchFamily="18" charset="0"/>
                          <a:ea typeface="Cambria Math" panose="02040503050406030204" pitchFamily="18" charset="0"/>
                        </a:rPr>
                        <m:t>∈</m:t>
                      </m:r>
                      <m:r>
                        <a:rPr lang="en-GB" sz="2800">
                          <a:latin typeface="Cambria Math" panose="02040503050406030204" pitchFamily="18" charset="0"/>
                          <a:ea typeface="Cambria Math" panose="02040503050406030204" pitchFamily="18" charset="0"/>
                        </a:rPr>
                        <m:t>ℕ</m:t>
                      </m:r>
                      <m:r>
                        <a:rPr lang="en-GB" sz="2800" b="0" i="0" smtClean="0">
                          <a:latin typeface="Cambria Math" panose="02040503050406030204" pitchFamily="18" charset="0"/>
                          <a:ea typeface="Cambria Math" panose="02040503050406030204" pitchFamily="18" charset="0"/>
                        </a:rPr>
                        <m:t>, </m:t>
                      </m:r>
                    </m:oMath>
                  </a14:m>
                  <a:endParaRPr lang="en-GB" sz="2800" dirty="0"/>
                </a:p>
              </p:txBody>
            </p:sp>
          </mc:Choice>
          <mc:Fallback xmlns="">
            <p:sp>
              <p:nvSpPr>
                <p:cNvPr id="42" name="Rectangle 41"/>
                <p:cNvSpPr>
                  <a:spLocks noRot="1" noChangeAspect="1" noMove="1" noResize="1" noEditPoints="1" noAdjustHandles="1" noChangeArrowheads="1" noChangeShapeType="1" noTextEdit="1"/>
                </p:cNvSpPr>
                <p:nvPr/>
              </p:nvSpPr>
              <p:spPr>
                <a:xfrm>
                  <a:off x="1108362" y="2820991"/>
                  <a:ext cx="3635419" cy="523220"/>
                </a:xfrm>
                <a:prstGeom prst="rect">
                  <a:avLst/>
                </a:prstGeom>
                <a:blipFill>
                  <a:blip r:embed="rId5"/>
                  <a:stretch>
                    <a:fillRect l="-3523" t="-11628" b="-31395"/>
                  </a:stretch>
                </a:blipFill>
              </p:spPr>
              <p:txBody>
                <a:bodyPr/>
                <a:lstStyle/>
                <a:p>
                  <a:r>
                    <a:rPr lang="en-IN">
                      <a:noFill/>
                    </a:rPr>
                    <a:t> </a:t>
                  </a:r>
                </a:p>
              </p:txBody>
            </p:sp>
          </mc:Fallback>
        </mc:AlternateContent>
        <p:sp>
          <p:nvSpPr>
            <p:cNvPr id="43" name="Up Arrow 42"/>
            <p:cNvSpPr/>
            <p:nvPr/>
          </p:nvSpPr>
          <p:spPr>
            <a:xfrm rot="5400000">
              <a:off x="838362" y="2917817"/>
              <a:ext cx="270000" cy="270000"/>
            </a:xfrm>
            <a:prstGeom prst="upArrow">
              <a:avLst/>
            </a:prstGeom>
            <a:solidFill>
              <a:schemeClr val="accent4">
                <a:lumMod val="60000"/>
                <a:lumOff val="4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6" name="Rectangle 5"/>
              <p:cNvSpPr/>
              <p:nvPr/>
            </p:nvSpPr>
            <p:spPr>
              <a:xfrm>
                <a:off x="6962897" y="4607823"/>
                <a:ext cx="1092735" cy="523220"/>
              </a:xfrm>
              <a:prstGeom prst="rect">
                <a:avLst/>
              </a:prstGeom>
            </p:spPr>
            <p:txBody>
              <a:bodyPr wrap="none">
                <a:spAutoFit/>
              </a:bodyPr>
              <a:lstStyle/>
              <a:p>
                <a14:m>
                  <m:oMath xmlns:m="http://schemas.openxmlformats.org/officeDocument/2006/math">
                    <m:r>
                      <m:rPr>
                        <m:sty m:val="p"/>
                      </m:rPr>
                      <a:rPr lang="en-GB" sz="2800" i="0">
                        <a:latin typeface="Cambria Math" panose="02040503050406030204" pitchFamily="18" charset="0"/>
                        <a:ea typeface="Cambria Math" panose="02040503050406030204" pitchFamily="18" charset="0"/>
                      </a:rPr>
                      <m:t>x</m:t>
                    </m:r>
                    <m:r>
                      <a:rPr lang="en-GB" sz="2800" i="0">
                        <a:latin typeface="Cambria Math" panose="02040503050406030204" pitchFamily="18" charset="0"/>
                        <a:ea typeface="Cambria Math" panose="02040503050406030204" pitchFamily="18" charset="0"/>
                      </a:rPr>
                      <m:t>≮</m:t>
                    </m:r>
                    <m:r>
                      <m:rPr>
                        <m:sty m:val="p"/>
                      </m:rPr>
                      <a:rPr lang="en-GB" sz="2800" i="0">
                        <a:latin typeface="Cambria Math" panose="02040503050406030204" pitchFamily="18" charset="0"/>
                        <a:ea typeface="Cambria Math" panose="02040503050406030204" pitchFamily="18" charset="0"/>
                      </a:rPr>
                      <m:t>x</m:t>
                    </m:r>
                  </m:oMath>
                </a14:m>
                <a:r>
                  <a:rPr lang="en-GB" sz="2800" dirty="0"/>
                  <a:t>.</a:t>
                </a:r>
              </a:p>
            </p:txBody>
          </p:sp>
        </mc:Choice>
        <mc:Fallback xmlns="">
          <p:sp>
            <p:nvSpPr>
              <p:cNvPr id="6" name="Rectangle 5"/>
              <p:cNvSpPr>
                <a:spLocks noRot="1" noChangeAspect="1" noMove="1" noResize="1" noEditPoints="1" noAdjustHandles="1" noChangeArrowheads="1" noChangeShapeType="1" noTextEdit="1"/>
              </p:cNvSpPr>
              <p:nvPr/>
            </p:nvSpPr>
            <p:spPr>
              <a:xfrm>
                <a:off x="6962897" y="4607823"/>
                <a:ext cx="1092735" cy="523220"/>
              </a:xfrm>
              <a:prstGeom prst="rect">
                <a:avLst/>
              </a:prstGeom>
              <a:blipFill>
                <a:blip r:embed="rId6"/>
                <a:stretch>
                  <a:fillRect t="-12791" r="-10615" b="-3139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6388124" y="5146996"/>
                <a:ext cx="2242280" cy="523220"/>
              </a:xfrm>
              <a:prstGeom prst="rect">
                <a:avLst/>
              </a:prstGeom>
            </p:spPr>
            <p:txBody>
              <a:bodyPr wrap="square">
                <a:spAutoFit/>
              </a:bodyPr>
              <a:lstStyle/>
              <a:p>
                <a:r>
                  <a:rPr lang="en-GB" sz="2800" dirty="0"/>
                  <a:t>i.e. </a:t>
                </a:r>
                <a14:m>
                  <m:oMath xmlns:m="http://schemas.openxmlformats.org/officeDocument/2006/math">
                    <m:d>
                      <m:dPr>
                        <m:ctrlPr>
                          <a:rPr lang="en-GB" sz="2800" i="1">
                            <a:latin typeface="Cambria Math" panose="02040503050406030204" pitchFamily="18" charset="0"/>
                          </a:rPr>
                        </m:ctrlPr>
                      </m:dPr>
                      <m:e>
                        <m:r>
                          <m:rPr>
                            <m:sty m:val="p"/>
                          </m:rPr>
                          <a:rPr lang="en-US" sz="2800" i="0">
                            <a:latin typeface="Cambria Math" panose="02040503050406030204" pitchFamily="18" charset="0"/>
                          </a:rPr>
                          <m:t>x</m:t>
                        </m:r>
                        <m:r>
                          <a:rPr lang="en-US" sz="2800" i="0">
                            <a:latin typeface="Cambria Math" panose="02040503050406030204" pitchFamily="18" charset="0"/>
                          </a:rPr>
                          <m:t>,</m:t>
                        </m:r>
                        <m:r>
                          <m:rPr>
                            <m:sty m:val="p"/>
                          </m:rPr>
                          <a:rPr lang="en-US" sz="2800" i="0">
                            <a:latin typeface="Cambria Math" panose="02040503050406030204" pitchFamily="18" charset="0"/>
                          </a:rPr>
                          <m:t>x</m:t>
                        </m:r>
                      </m:e>
                    </m:d>
                    <m:r>
                      <a:rPr lang="en-US" sz="2800" i="0" smtClean="0">
                        <a:latin typeface="Cambria Math" panose="02040503050406030204" pitchFamily="18" charset="0"/>
                        <a:ea typeface="Cambria Math" panose="02040503050406030204" pitchFamily="18" charset="0"/>
                      </a:rPr>
                      <m:t>∉</m:t>
                    </m:r>
                    <m:r>
                      <m:rPr>
                        <m:sty m:val="p"/>
                      </m:rPr>
                      <a:rPr lang="en-US" sz="2800" i="0">
                        <a:latin typeface="Cambria Math" panose="02040503050406030204" pitchFamily="18" charset="0"/>
                      </a:rPr>
                      <m:t>R</m:t>
                    </m:r>
                  </m:oMath>
                </a14:m>
                <a:endParaRPr lang="en-GB" sz="2800" dirty="0"/>
              </a:p>
            </p:txBody>
          </p:sp>
        </mc:Choice>
        <mc:Fallback xmlns="">
          <p:sp>
            <p:nvSpPr>
              <p:cNvPr id="45" name="Rectangle 44"/>
              <p:cNvSpPr>
                <a:spLocks noRot="1" noChangeAspect="1" noMove="1" noResize="1" noEditPoints="1" noAdjustHandles="1" noChangeArrowheads="1" noChangeShapeType="1" noTextEdit="1"/>
              </p:cNvSpPr>
              <p:nvPr/>
            </p:nvSpPr>
            <p:spPr>
              <a:xfrm>
                <a:off x="6388124" y="5146996"/>
                <a:ext cx="2242280" cy="523220"/>
              </a:xfrm>
              <a:prstGeom prst="rect">
                <a:avLst/>
              </a:prstGeom>
              <a:blipFill>
                <a:blip r:embed="rId7"/>
                <a:stretch>
                  <a:fillRect l="-5707" t="-11628" b="-31395"/>
                </a:stretch>
              </a:blipFill>
            </p:spPr>
            <p:txBody>
              <a:bodyPr/>
              <a:lstStyle/>
              <a:p>
                <a:r>
                  <a:rPr lang="en-GB">
                    <a:noFill/>
                  </a:rPr>
                  <a:t> </a:t>
                </a:r>
              </a:p>
            </p:txBody>
          </p:sp>
        </mc:Fallback>
      </mc:AlternateContent>
      <p:grpSp>
        <p:nvGrpSpPr>
          <p:cNvPr id="46" name="Group 45"/>
          <p:cNvGrpSpPr/>
          <p:nvPr/>
        </p:nvGrpSpPr>
        <p:grpSpPr>
          <a:xfrm>
            <a:off x="4045047" y="5686169"/>
            <a:ext cx="5628341" cy="523220"/>
            <a:chOff x="838362" y="2820991"/>
            <a:chExt cx="5628341" cy="523220"/>
          </a:xfrm>
        </p:grpSpPr>
        <mc:AlternateContent xmlns:mc="http://schemas.openxmlformats.org/markup-compatibility/2006" xmlns:a14="http://schemas.microsoft.com/office/drawing/2010/main">
          <mc:Choice Requires="a14">
            <p:sp>
              <p:nvSpPr>
                <p:cNvPr id="47" name="Rectangle 46"/>
                <p:cNvSpPr/>
                <p:nvPr/>
              </p:nvSpPr>
              <p:spPr>
                <a:xfrm>
                  <a:off x="1108362" y="2820991"/>
                  <a:ext cx="5358341" cy="523220"/>
                </a:xfrm>
                <a:prstGeom prst="rect">
                  <a:avLst/>
                </a:prstGeom>
              </p:spPr>
              <p:txBody>
                <a:bodyPr wrap="square">
                  <a:spAutoFit/>
                </a:bodyPr>
                <a:lstStyle/>
                <a:p>
                  <a:r>
                    <a:rPr lang="en-GB" sz="2800" dirty="0">
                      <a:solidFill>
                        <a:srgbClr val="7030A0"/>
                      </a:solidFill>
                    </a:rPr>
                    <a:t>So, a relation </a:t>
                  </a:r>
                  <a14:m>
                    <m:oMath xmlns:m="http://schemas.openxmlformats.org/officeDocument/2006/math">
                      <m:r>
                        <m:rPr>
                          <m:sty m:val="p"/>
                        </m:rPr>
                        <a:rPr lang="en-GB" sz="2800" b="0" i="0" smtClean="0">
                          <a:solidFill>
                            <a:srgbClr val="7030A0"/>
                          </a:solidFill>
                          <a:latin typeface="Cambria Math" panose="02040503050406030204" pitchFamily="18" charset="0"/>
                          <a:ea typeface="Cambria Math" panose="02040503050406030204" pitchFamily="18" charset="0"/>
                        </a:rPr>
                        <m:t>R</m:t>
                      </m:r>
                    </m:oMath>
                  </a14:m>
                  <a:r>
                    <a:rPr lang="en-GB" sz="2800" dirty="0">
                      <a:solidFill>
                        <a:srgbClr val="7030A0"/>
                      </a:solidFill>
                    </a:rPr>
                    <a:t> is not reflexive.</a:t>
                  </a:r>
                </a:p>
              </p:txBody>
            </p:sp>
          </mc:Choice>
          <mc:Fallback xmlns="">
            <p:sp>
              <p:nvSpPr>
                <p:cNvPr id="47" name="Rectangle 46"/>
                <p:cNvSpPr>
                  <a:spLocks noRot="1" noChangeAspect="1" noMove="1" noResize="1" noEditPoints="1" noAdjustHandles="1" noChangeArrowheads="1" noChangeShapeType="1" noTextEdit="1"/>
                </p:cNvSpPr>
                <p:nvPr/>
              </p:nvSpPr>
              <p:spPr>
                <a:xfrm>
                  <a:off x="1108362" y="2820991"/>
                  <a:ext cx="5358341" cy="523220"/>
                </a:xfrm>
                <a:prstGeom prst="rect">
                  <a:avLst/>
                </a:prstGeom>
                <a:blipFill>
                  <a:blip r:embed="rId8"/>
                  <a:stretch>
                    <a:fillRect l="-2389" t="-12791" b="-31395"/>
                  </a:stretch>
                </a:blipFill>
              </p:spPr>
              <p:txBody>
                <a:bodyPr/>
                <a:lstStyle/>
                <a:p>
                  <a:r>
                    <a:rPr lang="en-IN">
                      <a:noFill/>
                    </a:rPr>
                    <a:t> </a:t>
                  </a:r>
                </a:p>
              </p:txBody>
            </p:sp>
          </mc:Fallback>
        </mc:AlternateContent>
        <p:sp>
          <p:nvSpPr>
            <p:cNvPr id="48" name="Up Arrow 47"/>
            <p:cNvSpPr/>
            <p:nvPr/>
          </p:nvSpPr>
          <p:spPr>
            <a:xfrm rot="5400000">
              <a:off x="838362" y="2917817"/>
              <a:ext cx="270000" cy="270000"/>
            </a:xfrm>
            <a:prstGeom prst="upArrow">
              <a:avLst/>
            </a:prstGeom>
            <a:solidFill>
              <a:schemeClr val="accent4">
                <a:lumMod val="60000"/>
                <a:lumOff val="4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7030A0"/>
                </a:solidFill>
              </a:endParaRPr>
            </a:p>
          </p:txBody>
        </p:sp>
      </p:grpSp>
    </p:spTree>
    <p:extLst>
      <p:ext uri="{BB962C8B-B14F-4D97-AF65-F5344CB8AC3E}">
        <p14:creationId xmlns:p14="http://schemas.microsoft.com/office/powerpoint/2010/main" val="2036638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5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wipe(left)">
                                      <p:cBhvr>
                                        <p:cTn id="29" dur="500"/>
                                        <p:tgtEl>
                                          <p:spTgt spid="3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left)">
                                      <p:cBhvr>
                                        <p:cTn id="34" dur="5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left)">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wipe(left)">
                                      <p:cBhvr>
                                        <p:cTn id="44" dur="500"/>
                                        <p:tgtEl>
                                          <p:spTgt spid="4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wipe(left)">
                                      <p:cBhvr>
                                        <p:cTn id="4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1" grpId="0"/>
      <p:bldP spid="6" grpId="0"/>
      <p:bldP spid="4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2"/>
          <p:cNvSpPr/>
          <p:nvPr/>
        </p:nvSpPr>
        <p:spPr>
          <a:xfrm>
            <a:off x="353466" y="1311257"/>
            <a:ext cx="3596761" cy="720000"/>
          </a:xfrm>
          <a:prstGeom prst="ellipse">
            <a:avLst/>
          </a:prstGeom>
          <a:solidFill>
            <a:schemeClr val="accent4"/>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r>
              <a:rPr lang="en-GB" sz="3200" b="1" dirty="0">
                <a:solidFill>
                  <a:schemeClr val="bg2"/>
                </a:solidFill>
              </a:rPr>
              <a:t>Reflexive</a:t>
            </a:r>
          </a:p>
        </p:txBody>
      </p:sp>
      <p:grpSp>
        <p:nvGrpSpPr>
          <p:cNvPr id="25" name="Group 24"/>
          <p:cNvGrpSpPr/>
          <p:nvPr/>
        </p:nvGrpSpPr>
        <p:grpSpPr>
          <a:xfrm>
            <a:off x="776883" y="2167302"/>
            <a:ext cx="10716327" cy="523220"/>
            <a:chOff x="838362" y="2820991"/>
            <a:chExt cx="10716327" cy="523220"/>
          </a:xfrm>
        </p:grpSpPr>
        <mc:AlternateContent xmlns:mc="http://schemas.openxmlformats.org/markup-compatibility/2006" xmlns:a14="http://schemas.microsoft.com/office/drawing/2010/main">
          <mc:Choice Requires="a14">
            <p:sp>
              <p:nvSpPr>
                <p:cNvPr id="10" name="Rectangle 9"/>
                <p:cNvSpPr/>
                <p:nvPr/>
              </p:nvSpPr>
              <p:spPr>
                <a:xfrm>
                  <a:off x="1108362" y="2820991"/>
                  <a:ext cx="10446327" cy="523220"/>
                </a:xfrm>
                <a:prstGeom prst="rect">
                  <a:avLst/>
                </a:prstGeom>
              </p:spPr>
              <p:txBody>
                <a:bodyPr wrap="square">
                  <a:spAutoFit/>
                </a:bodyPr>
                <a:lstStyle/>
                <a:p>
                  <a:r>
                    <a:rPr lang="en-GB" sz="2800" dirty="0"/>
                    <a:t>A binary relation </a:t>
                  </a:r>
                  <a14:m>
                    <m:oMath xmlns:m="http://schemas.openxmlformats.org/officeDocument/2006/math">
                      <m:r>
                        <m:rPr>
                          <m:sty m:val="p"/>
                        </m:rPr>
                        <a:rPr lang="en-GB" sz="2800" i="0" dirty="0" smtClean="0">
                          <a:latin typeface="Cambria Math" panose="02040503050406030204" pitchFamily="18" charset="0"/>
                        </a:rPr>
                        <m:t>R</m:t>
                      </m:r>
                    </m:oMath>
                  </a14:m>
                  <a:r>
                    <a:rPr lang="en-GB" sz="2800" dirty="0"/>
                    <a:t> in a set </a:t>
                  </a:r>
                  <a14:m>
                    <m:oMath xmlns:m="http://schemas.openxmlformats.org/officeDocument/2006/math">
                      <m:r>
                        <m:rPr>
                          <m:sty m:val="p"/>
                        </m:rPr>
                        <a:rPr lang="en-GB" sz="2800" i="0" dirty="0" smtClean="0">
                          <a:latin typeface="Cambria Math" panose="02040503050406030204" pitchFamily="18" charset="0"/>
                        </a:rPr>
                        <m:t>A</m:t>
                      </m:r>
                    </m:oMath>
                  </a14:m>
                  <a:r>
                    <a:rPr lang="en-GB" sz="2800" dirty="0"/>
                    <a:t> is said to be reflexive if, for every </a:t>
                  </a:r>
                  <a14:m>
                    <m:oMath xmlns:m="http://schemas.openxmlformats.org/officeDocument/2006/math">
                      <m:r>
                        <m:rPr>
                          <m:sty m:val="p"/>
                        </m:rPr>
                        <a:rPr lang="en-GB" sz="2800" i="0" dirty="0" smtClean="0">
                          <a:latin typeface="Cambria Math" panose="02040503050406030204" pitchFamily="18" charset="0"/>
                        </a:rPr>
                        <m:t>x</m:t>
                      </m:r>
                      <m:r>
                        <a:rPr lang="en-GB" sz="2800" i="0" dirty="0" smtClean="0">
                          <a:latin typeface="Cambria Math" panose="02040503050406030204" pitchFamily="18" charset="0"/>
                        </a:rPr>
                        <m:t>∈</m:t>
                      </m:r>
                      <m:r>
                        <m:rPr>
                          <m:sty m:val="p"/>
                        </m:rPr>
                        <a:rPr lang="en-GB" sz="2800" i="0" dirty="0" smtClean="0">
                          <a:latin typeface="Cambria Math" panose="02040503050406030204" pitchFamily="18" charset="0"/>
                        </a:rPr>
                        <m:t>A</m:t>
                      </m:r>
                    </m:oMath>
                  </a14:m>
                  <a:r>
                    <a:rPr lang="en-GB" sz="2800" dirty="0"/>
                    <a:t>,</a:t>
                  </a:r>
                </a:p>
              </p:txBody>
            </p:sp>
          </mc:Choice>
          <mc:Fallback xmlns="">
            <p:sp>
              <p:nvSpPr>
                <p:cNvPr id="10" name="Rectangle 9"/>
                <p:cNvSpPr>
                  <a:spLocks noRot="1" noChangeAspect="1" noMove="1" noResize="1" noEditPoints="1" noAdjustHandles="1" noChangeArrowheads="1" noChangeShapeType="1" noTextEdit="1"/>
                </p:cNvSpPr>
                <p:nvPr/>
              </p:nvSpPr>
              <p:spPr>
                <a:xfrm>
                  <a:off x="1108362" y="2820991"/>
                  <a:ext cx="10446327" cy="523220"/>
                </a:xfrm>
                <a:prstGeom prst="rect">
                  <a:avLst/>
                </a:prstGeom>
                <a:blipFill>
                  <a:blip r:embed="rId2"/>
                  <a:stretch>
                    <a:fillRect l="-1226" t="-12941" b="-32941"/>
                  </a:stretch>
                </a:blipFill>
              </p:spPr>
              <p:txBody>
                <a:bodyPr/>
                <a:lstStyle/>
                <a:p>
                  <a:r>
                    <a:rPr lang="en-GB">
                      <a:noFill/>
                    </a:rPr>
                    <a:t> </a:t>
                  </a:r>
                </a:p>
              </p:txBody>
            </p:sp>
          </mc:Fallback>
        </mc:AlternateContent>
        <p:sp>
          <p:nvSpPr>
            <p:cNvPr id="22" name="Isosceles Triangle 21"/>
            <p:cNvSpPr/>
            <p:nvPr/>
          </p:nvSpPr>
          <p:spPr>
            <a:xfrm rot="5400000">
              <a:off x="838362" y="2917817"/>
              <a:ext cx="270000" cy="270000"/>
            </a:xfrm>
            <a:prstGeom prst="triangle">
              <a:avLst/>
            </a:prstGeom>
            <a:solidFill>
              <a:schemeClr val="accent4">
                <a:lumMod val="60000"/>
                <a:lumOff val="4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11" name="Rectangle 10"/>
              <p:cNvSpPr/>
              <p:nvPr/>
            </p:nvSpPr>
            <p:spPr>
              <a:xfrm>
                <a:off x="5017443" y="2724258"/>
                <a:ext cx="1765225" cy="523220"/>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d>
                        <m:dPr>
                          <m:ctrlPr>
                            <a:rPr lang="en-GB" sz="2800" b="1" i="1" smtClean="0">
                              <a:solidFill>
                                <a:srgbClr val="0070C0"/>
                              </a:solidFill>
                              <a:latin typeface="Cambria Math" panose="02040503050406030204" pitchFamily="18" charset="0"/>
                            </a:rPr>
                          </m:ctrlPr>
                        </m:dPr>
                        <m:e>
                          <m:r>
                            <a:rPr lang="en-US" sz="2800" b="1" i="0">
                              <a:solidFill>
                                <a:srgbClr val="0070C0"/>
                              </a:solidFill>
                              <a:latin typeface="Cambria Math" panose="02040503050406030204" pitchFamily="18" charset="0"/>
                            </a:rPr>
                            <m:t>𝐱</m:t>
                          </m:r>
                          <m:r>
                            <a:rPr lang="en-US" sz="2800" b="1" i="0">
                              <a:solidFill>
                                <a:srgbClr val="0070C0"/>
                              </a:solidFill>
                              <a:latin typeface="Cambria Math" panose="02040503050406030204" pitchFamily="18" charset="0"/>
                            </a:rPr>
                            <m:t>,</m:t>
                          </m:r>
                          <m:r>
                            <a:rPr lang="en-US" sz="2800" b="1" i="0">
                              <a:solidFill>
                                <a:srgbClr val="0070C0"/>
                              </a:solidFill>
                              <a:latin typeface="Cambria Math" panose="02040503050406030204" pitchFamily="18" charset="0"/>
                            </a:rPr>
                            <m:t>𝐱</m:t>
                          </m:r>
                        </m:e>
                      </m:d>
                      <m:r>
                        <a:rPr lang="en-US" sz="2800" b="1" i="0">
                          <a:solidFill>
                            <a:srgbClr val="0070C0"/>
                          </a:solidFill>
                          <a:latin typeface="Cambria Math" panose="02040503050406030204" pitchFamily="18" charset="0"/>
                        </a:rPr>
                        <m:t>∈</m:t>
                      </m:r>
                      <m:r>
                        <a:rPr lang="en-US" sz="2800" b="1" i="0">
                          <a:solidFill>
                            <a:srgbClr val="0070C0"/>
                          </a:solidFill>
                          <a:latin typeface="Cambria Math" panose="02040503050406030204" pitchFamily="18" charset="0"/>
                        </a:rPr>
                        <m:t>𝐑</m:t>
                      </m:r>
                    </m:oMath>
                  </m:oMathPara>
                </a14:m>
                <a:endParaRPr lang="en-GB" sz="2800" b="1" dirty="0">
                  <a:solidFill>
                    <a:srgbClr val="0070C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5017443" y="2724258"/>
                <a:ext cx="1765225" cy="523220"/>
              </a:xfrm>
              <a:prstGeom prst="rect">
                <a:avLst/>
              </a:prstGeom>
              <a:blipFill>
                <a:blip r:embed="rId3"/>
                <a:stretch>
                  <a:fillRect/>
                </a:stretch>
              </a:blipFill>
            </p:spPr>
            <p:txBody>
              <a:bodyPr/>
              <a:lstStyle/>
              <a:p>
                <a:r>
                  <a:rPr lang="en-GB">
                    <a:noFill/>
                  </a:rPr>
                  <a:t> </a:t>
                </a:r>
              </a:p>
            </p:txBody>
          </p:sp>
        </mc:Fallback>
      </mc:AlternateContent>
      <p:grpSp>
        <p:nvGrpSpPr>
          <p:cNvPr id="38" name="Group 37"/>
          <p:cNvGrpSpPr/>
          <p:nvPr/>
        </p:nvGrpSpPr>
        <p:grpSpPr>
          <a:xfrm>
            <a:off x="776883" y="3372655"/>
            <a:ext cx="10716327" cy="523220"/>
            <a:chOff x="838362" y="2820991"/>
            <a:chExt cx="10716327" cy="523220"/>
          </a:xfrm>
        </p:grpSpPr>
        <mc:AlternateContent xmlns:mc="http://schemas.openxmlformats.org/markup-compatibility/2006" xmlns:a14="http://schemas.microsoft.com/office/drawing/2010/main">
          <mc:Choice Requires="a14">
            <p:sp>
              <p:nvSpPr>
                <p:cNvPr id="39" name="Rectangle 38"/>
                <p:cNvSpPr/>
                <p:nvPr/>
              </p:nvSpPr>
              <p:spPr>
                <a:xfrm>
                  <a:off x="1108362" y="2820991"/>
                  <a:ext cx="10446327" cy="523220"/>
                </a:xfrm>
                <a:prstGeom prst="rect">
                  <a:avLst/>
                </a:prstGeom>
              </p:spPr>
              <p:txBody>
                <a:bodyPr wrap="square">
                  <a:spAutoFit/>
                </a:bodyPr>
                <a:lstStyle/>
                <a:p>
                  <a:r>
                    <a:rPr lang="en-GB" sz="2800" b="1" u="sng" dirty="0">
                      <a:solidFill>
                        <a:srgbClr val="C00000"/>
                      </a:solidFill>
                    </a:rPr>
                    <a:t>For example:</a:t>
                  </a:r>
                  <a:r>
                    <a:rPr lang="en-GB" sz="2800" dirty="0"/>
                    <a:t> </a:t>
                  </a:r>
                  <a:r>
                    <a:rPr lang="en-GB" sz="2800" dirty="0">
                      <a:solidFill>
                        <a:schemeClr val="bg1"/>
                      </a:solidFill>
                    </a:rPr>
                    <a:t>Consider a relation </a:t>
                  </a:r>
                  <a14:m>
                    <m:oMath xmlns:m="http://schemas.openxmlformats.org/officeDocument/2006/math">
                      <m:r>
                        <a:rPr lang="en-GB" sz="2800" b="1" i="0" dirty="0" smtClean="0">
                          <a:solidFill>
                            <a:schemeClr val="bg1"/>
                          </a:solidFill>
                          <a:latin typeface="Cambria Math" panose="02040503050406030204" pitchFamily="18" charset="0"/>
                        </a:rPr>
                        <m:t>𝐑</m:t>
                      </m:r>
                      <m:r>
                        <a:rPr lang="en-GB" sz="2800" b="1" i="0" dirty="0" smtClean="0">
                          <a:solidFill>
                            <a:schemeClr val="bg1"/>
                          </a:solidFill>
                          <a:latin typeface="Cambria Math" panose="02040503050406030204" pitchFamily="18" charset="0"/>
                        </a:rPr>
                        <m:t>=</m:t>
                      </m:r>
                      <m:d>
                        <m:dPr>
                          <m:begChr m:val="{"/>
                          <m:endChr m:val="}"/>
                          <m:ctrlPr>
                            <a:rPr lang="en-GB" sz="2800" b="1" i="1" dirty="0" smtClean="0">
                              <a:solidFill>
                                <a:schemeClr val="bg1"/>
                              </a:solidFill>
                              <a:latin typeface="Cambria Math" panose="02040503050406030204" pitchFamily="18" charset="0"/>
                            </a:rPr>
                          </m:ctrlPr>
                        </m:dPr>
                        <m:e>
                          <m:d>
                            <m:dPr>
                              <m:ctrlPr>
                                <a:rPr lang="en-GB" sz="2800" b="1" i="1" dirty="0" smtClean="0">
                                  <a:solidFill>
                                    <a:schemeClr val="bg1"/>
                                  </a:solidFill>
                                  <a:latin typeface="Cambria Math" panose="02040503050406030204" pitchFamily="18" charset="0"/>
                                </a:rPr>
                              </m:ctrlPr>
                            </m:dPr>
                            <m:e>
                              <m:r>
                                <a:rPr lang="en-GB" sz="2800" b="1" i="0" dirty="0" smtClean="0">
                                  <a:solidFill>
                                    <a:schemeClr val="bg1"/>
                                  </a:solidFill>
                                  <a:latin typeface="Cambria Math" panose="02040503050406030204" pitchFamily="18" charset="0"/>
                                </a:rPr>
                                <m:t>𝐱</m:t>
                              </m:r>
                              <m:r>
                                <a:rPr lang="en-GB" sz="2800" b="1" i="0" dirty="0" smtClean="0">
                                  <a:solidFill>
                                    <a:schemeClr val="bg1"/>
                                  </a:solidFill>
                                  <a:latin typeface="Cambria Math" panose="02040503050406030204" pitchFamily="18" charset="0"/>
                                </a:rPr>
                                <m:t>,</m:t>
                              </m:r>
                              <m:r>
                                <a:rPr lang="en-GB" sz="2800" b="1" i="0" dirty="0" smtClean="0">
                                  <a:solidFill>
                                    <a:schemeClr val="bg1"/>
                                  </a:solidFill>
                                  <a:latin typeface="Cambria Math" panose="02040503050406030204" pitchFamily="18" charset="0"/>
                                </a:rPr>
                                <m:t>𝐲</m:t>
                              </m:r>
                            </m:e>
                          </m:d>
                          <m:r>
                            <a:rPr lang="en-GB" sz="2800" b="1" i="0" dirty="0" smtClean="0">
                              <a:solidFill>
                                <a:schemeClr val="bg1"/>
                              </a:solidFill>
                              <a:latin typeface="Cambria Math" panose="02040503050406030204" pitchFamily="18" charset="0"/>
                            </a:rPr>
                            <m:t> :</m:t>
                          </m:r>
                          <m:r>
                            <a:rPr lang="en-GB" sz="2800" b="1" i="0" dirty="0" smtClean="0">
                              <a:solidFill>
                                <a:schemeClr val="bg1"/>
                              </a:solidFill>
                              <a:latin typeface="Cambria Math" panose="02040503050406030204" pitchFamily="18" charset="0"/>
                            </a:rPr>
                            <m:t>𝐱</m:t>
                          </m:r>
                          <m:r>
                            <a:rPr lang="en-GB" sz="2800" b="1" i="0" dirty="0" smtClean="0">
                              <a:solidFill>
                                <a:schemeClr val="bg1"/>
                              </a:solidFill>
                              <a:latin typeface="Cambria Math" panose="02040503050406030204" pitchFamily="18" charset="0"/>
                            </a:rPr>
                            <m:t>&lt;</m:t>
                          </m:r>
                          <m:r>
                            <a:rPr lang="en-GB" sz="2800" b="1" i="0" dirty="0" smtClean="0">
                              <a:solidFill>
                                <a:schemeClr val="bg1"/>
                              </a:solidFill>
                              <a:latin typeface="Cambria Math" panose="02040503050406030204" pitchFamily="18" charset="0"/>
                            </a:rPr>
                            <m:t>𝐲</m:t>
                          </m:r>
                        </m:e>
                      </m:d>
                    </m:oMath>
                  </a14:m>
                  <a:r>
                    <a:rPr lang="en-GB" sz="2800" dirty="0">
                      <a:solidFill>
                        <a:schemeClr val="bg1"/>
                      </a:solidFill>
                    </a:rPr>
                    <a:t> on a set </a:t>
                  </a:r>
                  <a14:m>
                    <m:oMath xmlns:m="http://schemas.openxmlformats.org/officeDocument/2006/math">
                      <m:r>
                        <a:rPr lang="en-GB" sz="2800" i="0" smtClean="0">
                          <a:solidFill>
                            <a:schemeClr val="bg1"/>
                          </a:solidFill>
                          <a:latin typeface="Cambria Math" panose="02040503050406030204" pitchFamily="18" charset="0"/>
                          <a:ea typeface="Cambria Math" panose="02040503050406030204" pitchFamily="18" charset="0"/>
                        </a:rPr>
                        <m:t>ℕ</m:t>
                      </m:r>
                    </m:oMath>
                  </a14:m>
                  <a:r>
                    <a:rPr lang="en-GB" sz="2800" dirty="0">
                      <a:solidFill>
                        <a:schemeClr val="bg1"/>
                      </a:solidFill>
                    </a:rPr>
                    <a:t>.</a:t>
                  </a:r>
                </a:p>
              </p:txBody>
            </p:sp>
          </mc:Choice>
          <mc:Fallback xmlns="">
            <p:sp>
              <p:nvSpPr>
                <p:cNvPr id="39" name="Rectangle 38"/>
                <p:cNvSpPr>
                  <a:spLocks noRot="1" noChangeAspect="1" noMove="1" noResize="1" noEditPoints="1" noAdjustHandles="1" noChangeArrowheads="1" noChangeShapeType="1" noTextEdit="1"/>
                </p:cNvSpPr>
                <p:nvPr/>
              </p:nvSpPr>
              <p:spPr>
                <a:xfrm>
                  <a:off x="1108362" y="2820991"/>
                  <a:ext cx="10446327" cy="523220"/>
                </a:xfrm>
                <a:prstGeom prst="rect">
                  <a:avLst/>
                </a:prstGeom>
                <a:blipFill>
                  <a:blip r:embed="rId4"/>
                  <a:stretch>
                    <a:fillRect l="-1226" t="-11628" b="-31395"/>
                  </a:stretch>
                </a:blipFill>
              </p:spPr>
              <p:txBody>
                <a:bodyPr/>
                <a:lstStyle/>
                <a:p>
                  <a:r>
                    <a:rPr lang="en-GB">
                      <a:noFill/>
                    </a:rPr>
                    <a:t> </a:t>
                  </a:r>
                </a:p>
              </p:txBody>
            </p:sp>
          </mc:Fallback>
        </mc:AlternateContent>
        <p:sp>
          <p:nvSpPr>
            <p:cNvPr id="40" name="Isosceles Triangle 39"/>
            <p:cNvSpPr/>
            <p:nvPr/>
          </p:nvSpPr>
          <p:spPr>
            <a:xfrm rot="5400000">
              <a:off x="838362" y="2917817"/>
              <a:ext cx="270000" cy="270000"/>
            </a:xfrm>
            <a:prstGeom prst="triangle">
              <a:avLst/>
            </a:prstGeom>
            <a:solidFill>
              <a:schemeClr val="accent4">
                <a:lumMod val="60000"/>
                <a:lumOff val="4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19" name="Rectangle 18"/>
              <p:cNvSpPr/>
              <p:nvPr/>
            </p:nvSpPr>
            <p:spPr>
              <a:xfrm>
                <a:off x="6962500" y="5122941"/>
                <a:ext cx="4234877" cy="523220"/>
              </a:xfrm>
              <a:prstGeom prst="rect">
                <a:avLst/>
              </a:prstGeom>
              <a:solidFill>
                <a:schemeClr val="accent5">
                  <a:lumMod val="40000"/>
                  <a:lumOff val="60000"/>
                </a:schemeClr>
              </a:solidFill>
              <a:scene3d>
                <a:camera prst="orthographicFront"/>
                <a:lightRig rig="threePt" dir="t"/>
              </a:scene3d>
              <a:sp3d>
                <a:bevelT/>
              </a:sp3d>
            </p:spPr>
            <p:txBody>
              <a:bodyPr wrap="none" anchor="b">
                <a:spAutoFit/>
              </a:bodyPr>
              <a:lstStyle/>
              <a:p>
                <a:pPr/>
                <a14:m>
                  <m:oMathPara xmlns:m="http://schemas.openxmlformats.org/officeDocument/2006/math">
                    <m:oMathParaPr>
                      <m:jc m:val="centerGroup"/>
                    </m:oMathParaPr>
                    <m:oMath xmlns:m="http://schemas.openxmlformats.org/officeDocument/2006/math">
                      <m:r>
                        <a:rPr lang="en-GB" sz="2800" b="1" i="0" smtClean="0">
                          <a:solidFill>
                            <a:srgbClr val="C00000"/>
                          </a:solidFill>
                          <a:latin typeface="Cambria Math" panose="02040503050406030204" pitchFamily="18" charset="0"/>
                        </a:rPr>
                        <m:t>𝐑</m:t>
                      </m:r>
                      <m:r>
                        <a:rPr lang="en-GB" sz="2800" b="1" i="0" smtClean="0">
                          <a:solidFill>
                            <a:srgbClr val="C00000"/>
                          </a:solidFill>
                          <a:latin typeface="Cambria Math" panose="02040503050406030204" pitchFamily="18" charset="0"/>
                        </a:rPr>
                        <m:t>=</m:t>
                      </m:r>
                      <m:d>
                        <m:dPr>
                          <m:begChr m:val="{"/>
                          <m:endChr m:val="}"/>
                          <m:ctrlPr>
                            <a:rPr lang="en-GB" sz="2800" b="1" i="1" smtClean="0">
                              <a:solidFill>
                                <a:srgbClr val="C00000"/>
                              </a:solidFill>
                              <a:latin typeface="Cambria Math" panose="02040503050406030204" pitchFamily="18" charset="0"/>
                            </a:rPr>
                          </m:ctrlPr>
                        </m:dPr>
                        <m:e>
                          <m:d>
                            <m:dPr>
                              <m:ctrlPr>
                                <a:rPr lang="en-GB" sz="2800" b="1" i="1" smtClean="0">
                                  <a:solidFill>
                                    <a:srgbClr val="C00000"/>
                                  </a:solidFill>
                                  <a:latin typeface="Cambria Math" panose="02040503050406030204" pitchFamily="18" charset="0"/>
                                </a:rPr>
                              </m:ctrlPr>
                            </m:dPr>
                            <m:e>
                              <m:r>
                                <a:rPr lang="en-GB" sz="2800" b="1" i="0" smtClean="0">
                                  <a:solidFill>
                                    <a:srgbClr val="C00000"/>
                                  </a:solidFill>
                                  <a:latin typeface="Cambria Math" panose="02040503050406030204" pitchFamily="18" charset="0"/>
                                </a:rPr>
                                <m:t>𝐱</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𝐲</m:t>
                              </m:r>
                            </m:e>
                          </m:d>
                          <m:r>
                            <a:rPr lang="en-GB" sz="2800" b="1" i="0" smtClean="0">
                              <a:solidFill>
                                <a:srgbClr val="C00000"/>
                              </a:solidFill>
                              <a:latin typeface="Cambria Math" panose="02040503050406030204" pitchFamily="18" charset="0"/>
                            </a:rPr>
                            <m:t> :</m:t>
                          </m:r>
                          <m:r>
                            <a:rPr lang="en-GB" sz="2800" b="1" i="0" smtClean="0">
                              <a:solidFill>
                                <a:srgbClr val="C00000"/>
                              </a:solidFill>
                              <a:latin typeface="Cambria Math" panose="02040503050406030204" pitchFamily="18" charset="0"/>
                            </a:rPr>
                            <m:t>𝐱</m:t>
                          </m:r>
                          <m:r>
                            <a:rPr lang="en-GB" sz="2800" b="1" i="0" smtClean="0">
                              <a:solidFill>
                                <a:srgbClr val="C00000"/>
                              </a:solidFill>
                              <a:latin typeface="Cambria Math" panose="02040503050406030204" pitchFamily="18" charset="0"/>
                            </a:rPr>
                            <m:t> </m:t>
                          </m:r>
                          <m:r>
                            <a:rPr lang="en-GB" sz="2800" b="1" i="0" smtClean="0">
                              <a:solidFill>
                                <a:srgbClr val="C00000"/>
                              </a:solidFill>
                              <a:latin typeface="Cambria Math" panose="02040503050406030204" pitchFamily="18" charset="0"/>
                            </a:rPr>
                            <m:t>𝐝𝐢𝐯𝐢𝐝𝐞𝐬</m:t>
                          </m:r>
                          <m:r>
                            <a:rPr lang="en-GB" sz="2800" b="1" i="0" smtClean="0">
                              <a:solidFill>
                                <a:srgbClr val="C00000"/>
                              </a:solidFill>
                              <a:latin typeface="Cambria Math" panose="02040503050406030204" pitchFamily="18" charset="0"/>
                            </a:rPr>
                            <m:t> </m:t>
                          </m:r>
                          <m:r>
                            <a:rPr lang="en-GB" sz="2800" b="1" i="0" smtClean="0">
                              <a:solidFill>
                                <a:srgbClr val="C00000"/>
                              </a:solidFill>
                              <a:latin typeface="Cambria Math" panose="02040503050406030204" pitchFamily="18" charset="0"/>
                            </a:rPr>
                            <m:t>𝐲</m:t>
                          </m:r>
                        </m:e>
                      </m:d>
                    </m:oMath>
                  </m:oMathPara>
                </a14:m>
                <a:endParaRPr lang="en-GB" sz="2800" b="1" dirty="0">
                  <a:solidFill>
                    <a:srgbClr val="C00000"/>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6962500" y="5122941"/>
                <a:ext cx="4234877" cy="523220"/>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4288761" y="5132111"/>
                <a:ext cx="2673739" cy="523220"/>
              </a:xfrm>
              <a:prstGeom prst="rect">
                <a:avLst/>
              </a:prstGeom>
              <a:solidFill>
                <a:schemeClr val="accent2">
                  <a:lumMod val="40000"/>
                  <a:lumOff val="60000"/>
                </a:schemeClr>
              </a:solidFill>
              <a:scene3d>
                <a:camera prst="orthographicFront"/>
                <a:lightRig rig="threePt" dir="t"/>
              </a:scene3d>
              <a:sp3d>
                <a:bevelT/>
              </a:sp3d>
            </p:spPr>
            <p:txBody>
              <a:bodyPr wrap="square" anchor="b">
                <a:spAutoFit/>
              </a:bodyPr>
              <a:lstStyle/>
              <a:p>
                <a:pPr/>
                <a14:m>
                  <m:oMathPara xmlns:m="http://schemas.openxmlformats.org/officeDocument/2006/math">
                    <m:oMathParaPr>
                      <m:jc m:val="centerGroup"/>
                    </m:oMathParaPr>
                    <m:oMath xmlns:m="http://schemas.openxmlformats.org/officeDocument/2006/math">
                      <m:r>
                        <a:rPr lang="en-GB" sz="2800" b="1" i="0" smtClean="0">
                          <a:solidFill>
                            <a:srgbClr val="C00000"/>
                          </a:solidFill>
                          <a:latin typeface="Cambria Math" panose="02040503050406030204" pitchFamily="18" charset="0"/>
                        </a:rPr>
                        <m:t>𝐀</m:t>
                      </m:r>
                      <m:r>
                        <a:rPr lang="en-GB" sz="2800" b="1" i="0" smtClean="0">
                          <a:solidFill>
                            <a:srgbClr val="C00000"/>
                          </a:solidFill>
                          <a:latin typeface="Cambria Math" panose="02040503050406030204" pitchFamily="18" charset="0"/>
                        </a:rPr>
                        <m:t>=</m:t>
                      </m:r>
                      <m:d>
                        <m:dPr>
                          <m:begChr m:val="{"/>
                          <m:endChr m:val="}"/>
                          <m:ctrlPr>
                            <a:rPr lang="en-GB" sz="2800" b="1" i="1" smtClean="0">
                              <a:solidFill>
                                <a:srgbClr val="C00000"/>
                              </a:solidFill>
                              <a:latin typeface="Cambria Math" panose="02040503050406030204" pitchFamily="18" charset="0"/>
                            </a:rPr>
                          </m:ctrlPr>
                        </m:dPr>
                        <m:e>
                          <m:r>
                            <a:rPr lang="en-GB" sz="2800" b="1" i="0" smtClean="0">
                              <a:solidFill>
                                <a:srgbClr val="C00000"/>
                              </a:solidFill>
                              <a:latin typeface="Cambria Math" panose="02040503050406030204" pitchFamily="18" charset="0"/>
                            </a:rPr>
                            <m:t>𝟏</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𝟐</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𝟑</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𝟔</m:t>
                          </m:r>
                        </m:e>
                      </m:d>
                    </m:oMath>
                  </m:oMathPara>
                </a14:m>
                <a:endParaRPr lang="en-GB" sz="2800" b="1" dirty="0">
                  <a:solidFill>
                    <a:srgbClr val="C00000"/>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a:off x="4288761" y="5132111"/>
                <a:ext cx="2673739" cy="523220"/>
              </a:xfrm>
              <a:prstGeom prst="rect">
                <a:avLst/>
              </a:prstGeom>
              <a:blipFill>
                <a:blip r:embed="rId6"/>
                <a:stretch>
                  <a:fillRect/>
                </a:stretch>
              </a:blipFill>
            </p:spPr>
            <p:txBody>
              <a:bodyPr/>
              <a:lstStyle/>
              <a:p>
                <a:r>
                  <a:rPr lang="en-GB">
                    <a:noFill/>
                  </a:rPr>
                  <a:t> </a:t>
                </a:r>
              </a:p>
            </p:txBody>
          </p:sp>
        </mc:Fallback>
      </mc:AlternateContent>
      <p:sp>
        <p:nvSpPr>
          <p:cNvPr id="21" name="Oval 20">
            <a:extLst>
              <a:ext uri="{FF2B5EF4-FFF2-40B4-BE49-F238E27FC236}">
                <a16:creationId xmlns:a16="http://schemas.microsoft.com/office/drawing/2014/main" id="{4BD1E24D-7739-4C4F-8234-2614FB54ADBC}"/>
              </a:ext>
            </a:extLst>
          </p:cNvPr>
          <p:cNvSpPr/>
          <p:nvPr/>
        </p:nvSpPr>
        <p:spPr>
          <a:xfrm>
            <a:off x="3568761" y="5033721"/>
            <a:ext cx="720000" cy="720000"/>
          </a:xfrm>
          <a:prstGeom prst="ellipse">
            <a:avLst/>
          </a:prstGeom>
          <a:solidFill>
            <a:schemeClr val="accent2">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50000"/>
              </a:lnSpc>
            </a:pPr>
            <a:r>
              <a:rPr lang="en-US" sz="4000" b="1" dirty="0">
                <a:sym typeface="Wingdings 2" panose="05020102010507070707" pitchFamily="18" charset="2"/>
              </a:rPr>
              <a:t></a:t>
            </a:r>
            <a:endParaRPr lang="en-US" sz="4000" b="1" dirty="0"/>
          </a:p>
        </p:txBody>
      </p:sp>
      <p:sp>
        <p:nvSpPr>
          <p:cNvPr id="23" name="Oval 22">
            <a:extLst>
              <a:ext uri="{FF2B5EF4-FFF2-40B4-BE49-F238E27FC236}">
                <a16:creationId xmlns:a16="http://schemas.microsoft.com/office/drawing/2014/main" id="{4BD1E24D-7739-4C4F-8234-2614FB54ADBC}"/>
              </a:ext>
            </a:extLst>
          </p:cNvPr>
          <p:cNvSpPr/>
          <p:nvPr/>
        </p:nvSpPr>
        <p:spPr>
          <a:xfrm>
            <a:off x="3568761" y="3832716"/>
            <a:ext cx="720000" cy="720000"/>
          </a:xfrm>
          <a:prstGeom prst="ellipse">
            <a:avLst/>
          </a:prstGeom>
          <a:solidFill>
            <a:srgbClr val="C00000"/>
          </a:solidFill>
          <a:ln>
            <a:noFill/>
          </a:ln>
          <a:effectLst/>
          <a:scene3d>
            <a:camera prst="orthographicFront">
              <a:rot lat="0" lon="0" rev="0"/>
            </a:camera>
            <a:lightRig rig="contrasting" dir="t">
              <a:rot lat="0" lon="0" rev="7800000"/>
            </a:lightRig>
          </a:scene3d>
          <a:sp3d>
            <a:bevelT w="139700" h="139700"/>
          </a:sp3d>
        </p:spPr>
        <p:style>
          <a:lnRef idx="2">
            <a:schemeClr val="accent3">
              <a:shade val="50000"/>
            </a:schemeClr>
          </a:lnRef>
          <a:fillRef idx="1">
            <a:schemeClr val="accent3"/>
          </a:fillRef>
          <a:effectRef idx="0">
            <a:schemeClr val="accent3"/>
          </a:effectRef>
          <a:fontRef idx="minor">
            <a:schemeClr val="lt1"/>
          </a:fontRef>
        </p:style>
        <p:txBody>
          <a:bodyPr tIns="36000" rtlCol="0" anchor="ctr"/>
          <a:lstStyle/>
          <a:p>
            <a:pPr algn="ctr">
              <a:lnSpc>
                <a:spcPct val="90000"/>
              </a:lnSpc>
            </a:pPr>
            <a:r>
              <a:rPr lang="en-US" sz="5400" dirty="0">
                <a:sym typeface="Wingdings 2" panose="05020102010507070707" pitchFamily="18" charset="2"/>
              </a:rPr>
              <a:t>×</a:t>
            </a:r>
            <a:endParaRPr lang="en-US" sz="5400" dirty="0"/>
          </a:p>
        </p:txBody>
      </p:sp>
      <mc:AlternateContent xmlns:mc="http://schemas.openxmlformats.org/markup-compatibility/2006" xmlns:a14="http://schemas.microsoft.com/office/drawing/2010/main">
        <mc:Choice Requires="a14">
          <p:sp>
            <p:nvSpPr>
              <p:cNvPr id="24" name="Rectangle 23"/>
              <p:cNvSpPr/>
              <p:nvPr/>
            </p:nvSpPr>
            <p:spPr>
              <a:xfrm>
                <a:off x="6962500" y="3921936"/>
                <a:ext cx="3232167" cy="523220"/>
              </a:xfrm>
              <a:prstGeom prst="rect">
                <a:avLst/>
              </a:prstGeom>
              <a:solidFill>
                <a:schemeClr val="accent5">
                  <a:lumMod val="40000"/>
                  <a:lumOff val="60000"/>
                  <a:alpha val="89804"/>
                </a:schemeClr>
              </a:solidFill>
              <a:scene3d>
                <a:camera prst="orthographicFront"/>
                <a:lightRig rig="threePt" dir="t"/>
              </a:scene3d>
              <a:sp3d>
                <a:bevelT/>
              </a:sp3d>
            </p:spPr>
            <p:txBody>
              <a:bodyPr wrap="none" anchor="b">
                <a:spAutoFit/>
              </a:bodyPr>
              <a:lstStyle/>
              <a:p>
                <a:pPr/>
                <a14:m>
                  <m:oMathPara xmlns:m="http://schemas.openxmlformats.org/officeDocument/2006/math">
                    <m:oMathParaPr>
                      <m:jc m:val="centerGroup"/>
                    </m:oMathParaPr>
                    <m:oMath xmlns:m="http://schemas.openxmlformats.org/officeDocument/2006/math">
                      <m:r>
                        <a:rPr lang="en-GB" sz="2800" b="1" i="0" smtClean="0">
                          <a:solidFill>
                            <a:srgbClr val="C00000"/>
                          </a:solidFill>
                          <a:latin typeface="Cambria Math" panose="02040503050406030204" pitchFamily="18" charset="0"/>
                        </a:rPr>
                        <m:t>𝐑</m:t>
                      </m:r>
                      <m:r>
                        <a:rPr lang="en-GB" sz="2800" b="1" i="0" smtClean="0">
                          <a:solidFill>
                            <a:srgbClr val="C00000"/>
                          </a:solidFill>
                          <a:latin typeface="Cambria Math" panose="02040503050406030204" pitchFamily="18" charset="0"/>
                        </a:rPr>
                        <m:t>=</m:t>
                      </m:r>
                      <m:d>
                        <m:dPr>
                          <m:begChr m:val="{"/>
                          <m:endChr m:val="}"/>
                          <m:ctrlPr>
                            <a:rPr lang="en-GB" sz="2800" b="1" i="1" smtClean="0">
                              <a:solidFill>
                                <a:srgbClr val="C00000"/>
                              </a:solidFill>
                              <a:latin typeface="Cambria Math" panose="02040503050406030204" pitchFamily="18" charset="0"/>
                            </a:rPr>
                          </m:ctrlPr>
                        </m:dPr>
                        <m:e>
                          <m:d>
                            <m:dPr>
                              <m:ctrlPr>
                                <a:rPr lang="en-GB" sz="2800" b="1" i="1" smtClean="0">
                                  <a:solidFill>
                                    <a:srgbClr val="C00000"/>
                                  </a:solidFill>
                                  <a:latin typeface="Cambria Math" panose="02040503050406030204" pitchFamily="18" charset="0"/>
                                </a:rPr>
                              </m:ctrlPr>
                            </m:dPr>
                            <m:e>
                              <m:r>
                                <a:rPr lang="en-GB" sz="2800" b="1" i="0" smtClean="0">
                                  <a:solidFill>
                                    <a:srgbClr val="C00000"/>
                                  </a:solidFill>
                                  <a:latin typeface="Cambria Math" panose="02040503050406030204" pitchFamily="18" charset="0"/>
                                </a:rPr>
                                <m:t>𝐱</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𝐲</m:t>
                              </m:r>
                            </m:e>
                          </m:d>
                          <m:r>
                            <a:rPr lang="en-GB" sz="2800" b="1" i="0" smtClean="0">
                              <a:solidFill>
                                <a:srgbClr val="C00000"/>
                              </a:solidFill>
                              <a:latin typeface="Cambria Math" panose="02040503050406030204" pitchFamily="18" charset="0"/>
                            </a:rPr>
                            <m:t> :</m:t>
                          </m:r>
                          <m:r>
                            <a:rPr lang="en-GB" sz="2800" b="1" i="0" smtClean="0">
                              <a:solidFill>
                                <a:srgbClr val="C00000"/>
                              </a:solidFill>
                              <a:latin typeface="Cambria Math" panose="02040503050406030204" pitchFamily="18" charset="0"/>
                            </a:rPr>
                            <m:t>𝐱</m:t>
                          </m:r>
                          <m:r>
                            <a:rPr lang="en-GB" sz="2800" b="1" i="0" smtClean="0">
                              <a:solidFill>
                                <a:srgbClr val="C00000"/>
                              </a:solidFill>
                              <a:latin typeface="Cambria Math" panose="02040503050406030204" pitchFamily="18" charset="0"/>
                            </a:rPr>
                            <m:t>&lt;</m:t>
                          </m:r>
                          <m:r>
                            <a:rPr lang="en-GB" sz="2800" b="1" i="0" smtClean="0">
                              <a:solidFill>
                                <a:srgbClr val="C00000"/>
                              </a:solidFill>
                              <a:latin typeface="Cambria Math" panose="02040503050406030204" pitchFamily="18" charset="0"/>
                            </a:rPr>
                            <m:t>𝐲</m:t>
                          </m:r>
                        </m:e>
                      </m:d>
                    </m:oMath>
                  </m:oMathPara>
                </a14:m>
                <a:endParaRPr lang="en-GB" sz="2800" b="1" dirty="0">
                  <a:solidFill>
                    <a:srgbClr val="C00000"/>
                  </a:solidFill>
                </a:endParaRPr>
              </a:p>
            </p:txBody>
          </p:sp>
        </mc:Choice>
        <mc:Fallback xmlns="">
          <p:sp>
            <p:nvSpPr>
              <p:cNvPr id="24" name="Rectangle 23"/>
              <p:cNvSpPr>
                <a:spLocks noRot="1" noChangeAspect="1" noMove="1" noResize="1" noEditPoints="1" noAdjustHandles="1" noChangeArrowheads="1" noChangeShapeType="1" noTextEdit="1"/>
              </p:cNvSpPr>
              <p:nvPr/>
            </p:nvSpPr>
            <p:spPr>
              <a:xfrm>
                <a:off x="6962500" y="3921936"/>
                <a:ext cx="3232167" cy="523220"/>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4288761" y="3931106"/>
                <a:ext cx="2673739" cy="523220"/>
              </a:xfrm>
              <a:prstGeom prst="rect">
                <a:avLst/>
              </a:prstGeom>
              <a:solidFill>
                <a:schemeClr val="accent2">
                  <a:lumMod val="40000"/>
                  <a:lumOff val="60000"/>
                </a:schemeClr>
              </a:solidFill>
              <a:scene3d>
                <a:camera prst="orthographicFront"/>
                <a:lightRig rig="threePt" dir="t"/>
              </a:scene3d>
              <a:sp3d>
                <a:bevelT/>
              </a:sp3d>
            </p:spPr>
            <p:txBody>
              <a:bodyPr wrap="square" anchor="b">
                <a:spAutoFit/>
              </a:bodyPr>
              <a:lstStyle/>
              <a:p>
                <a:pPr/>
                <a14:m>
                  <m:oMathPara xmlns:m="http://schemas.openxmlformats.org/officeDocument/2006/math">
                    <m:oMathParaPr>
                      <m:jc m:val="centerGroup"/>
                    </m:oMathParaPr>
                    <m:oMath xmlns:m="http://schemas.openxmlformats.org/officeDocument/2006/math">
                      <m:r>
                        <a:rPr lang="en-GB" sz="2800" b="1" i="0" smtClean="0">
                          <a:solidFill>
                            <a:srgbClr val="C00000"/>
                          </a:solidFill>
                          <a:latin typeface="Cambria Math" panose="02040503050406030204" pitchFamily="18" charset="0"/>
                        </a:rPr>
                        <m:t>𝐀</m:t>
                      </m:r>
                      <m:r>
                        <a:rPr lang="en-GB" sz="2800" b="1" i="0" smtClean="0">
                          <a:solidFill>
                            <a:srgbClr val="C00000"/>
                          </a:solidFill>
                          <a:latin typeface="Cambria Math" panose="02040503050406030204" pitchFamily="18" charset="0"/>
                        </a:rPr>
                        <m:t>=</m:t>
                      </m:r>
                      <m:d>
                        <m:dPr>
                          <m:begChr m:val="{"/>
                          <m:endChr m:val="}"/>
                          <m:ctrlPr>
                            <a:rPr lang="en-GB" sz="2800" b="1" i="1" smtClean="0">
                              <a:solidFill>
                                <a:srgbClr val="C00000"/>
                              </a:solidFill>
                              <a:latin typeface="Cambria Math" panose="02040503050406030204" pitchFamily="18" charset="0"/>
                            </a:rPr>
                          </m:ctrlPr>
                        </m:dPr>
                        <m:e>
                          <m:r>
                            <a:rPr lang="en-GB" sz="2800" b="1" i="0" smtClean="0">
                              <a:solidFill>
                                <a:srgbClr val="C00000"/>
                              </a:solidFill>
                              <a:latin typeface="Cambria Math" panose="02040503050406030204" pitchFamily="18" charset="0"/>
                            </a:rPr>
                            <m:t>𝟏</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𝟐</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𝟑</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𝟔</m:t>
                          </m:r>
                        </m:e>
                      </m:d>
                    </m:oMath>
                  </m:oMathPara>
                </a14:m>
                <a:endParaRPr lang="en-GB" sz="2800" b="1" dirty="0">
                  <a:solidFill>
                    <a:srgbClr val="C00000"/>
                  </a:solidFill>
                </a:endParaRPr>
              </a:p>
            </p:txBody>
          </p:sp>
        </mc:Choice>
        <mc:Fallback xmlns="">
          <p:sp>
            <p:nvSpPr>
              <p:cNvPr id="26" name="Rectangle 25"/>
              <p:cNvSpPr>
                <a:spLocks noRot="1" noChangeAspect="1" noMove="1" noResize="1" noEditPoints="1" noAdjustHandles="1" noChangeArrowheads="1" noChangeShapeType="1" noTextEdit="1"/>
              </p:cNvSpPr>
              <p:nvPr/>
            </p:nvSpPr>
            <p:spPr>
              <a:xfrm>
                <a:off x="4288761" y="3931106"/>
                <a:ext cx="2673739" cy="523220"/>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Rectangle 22"/>
              <p:cNvSpPr/>
              <p:nvPr/>
            </p:nvSpPr>
            <p:spPr>
              <a:xfrm>
                <a:off x="3740878" y="3372655"/>
                <a:ext cx="5536896" cy="2887402"/>
              </a:xfrm>
              <a:prstGeom prst="rect">
                <a:avLst/>
              </a:prstGeom>
              <a:noFill/>
              <a:ln w="57150">
                <a:noFill/>
              </a:ln>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marL="514350" indent="-514350" algn="just">
                  <a:lnSpc>
                    <a:spcPct val="130000"/>
                  </a:lnSpc>
                  <a:buFont typeface="+mj-lt"/>
                  <a:buAutoNum type="arabicParenR"/>
                </a:pPr>
                <a14:m>
                  <m:oMath xmlns:m="http://schemas.openxmlformats.org/officeDocument/2006/math">
                    <m:r>
                      <a:rPr lang="en-GB" sz="2800" b="1" i="0" dirty="0" smtClean="0">
                        <a:solidFill>
                          <a:srgbClr val="C00000"/>
                        </a:solidFill>
                        <a:latin typeface="Cambria Math" panose="02040503050406030204" pitchFamily="18" charset="0"/>
                      </a:rPr>
                      <m:t>𝐀</m:t>
                    </m:r>
                    <m:r>
                      <a:rPr lang="en-GB" sz="2800" b="1" i="0" dirty="0" smtClean="0">
                        <a:solidFill>
                          <a:srgbClr val="C00000"/>
                        </a:solidFill>
                        <a:latin typeface="Cambria Math" panose="02040503050406030204" pitchFamily="18" charset="0"/>
                      </a:rPr>
                      <m:t>=</m:t>
                    </m:r>
                    <m:d>
                      <m:dPr>
                        <m:begChr m:val="{"/>
                        <m:endChr m:val="}"/>
                        <m:ctrlPr>
                          <a:rPr lang="en-GB" sz="2800" b="1" i="1" dirty="0" smtClean="0">
                            <a:solidFill>
                              <a:srgbClr val="C00000"/>
                            </a:solidFill>
                            <a:latin typeface="Cambria Math" panose="02040503050406030204" pitchFamily="18" charset="0"/>
                          </a:rPr>
                        </m:ctrlPr>
                      </m:dPr>
                      <m:e>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𝟏</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𝟏</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𝟐</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𝟑</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𝟑</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𝟐</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𝟑</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𝟑</m:t>
                            </m:r>
                          </m:e>
                        </m:d>
                      </m:e>
                    </m:d>
                  </m:oMath>
                </a14:m>
                <a:endParaRPr lang="en-GB" sz="2800" b="1" dirty="0">
                  <a:solidFill>
                    <a:srgbClr val="C00000"/>
                  </a:solidFill>
                </a:endParaRPr>
              </a:p>
              <a:p>
                <a:pPr marL="514350" indent="-514350" algn="just">
                  <a:lnSpc>
                    <a:spcPct val="130000"/>
                  </a:lnSpc>
                  <a:buFont typeface="+mj-lt"/>
                  <a:buAutoNum type="arabicParenR"/>
                </a:pPr>
                <a14:m>
                  <m:oMath xmlns:m="http://schemas.openxmlformats.org/officeDocument/2006/math">
                    <m:r>
                      <a:rPr lang="en-GB" sz="2800" b="1" i="0" dirty="0" smtClean="0">
                        <a:solidFill>
                          <a:srgbClr val="C00000"/>
                        </a:solidFill>
                        <a:latin typeface="Cambria Math" panose="02040503050406030204" pitchFamily="18" charset="0"/>
                      </a:rPr>
                      <m:t>𝐁</m:t>
                    </m:r>
                    <m:r>
                      <a:rPr lang="en-GB" sz="2800" b="1" i="0" dirty="0" smtClean="0">
                        <a:solidFill>
                          <a:srgbClr val="C00000"/>
                        </a:solidFill>
                        <a:latin typeface="Cambria Math" panose="02040503050406030204" pitchFamily="18" charset="0"/>
                      </a:rPr>
                      <m:t>=</m:t>
                    </m:r>
                    <m:d>
                      <m:dPr>
                        <m:begChr m:val="{"/>
                        <m:endChr m:val="}"/>
                        <m:ctrlPr>
                          <a:rPr lang="en-GB" sz="2800" b="1" i="1" dirty="0" smtClean="0">
                            <a:solidFill>
                              <a:srgbClr val="C00000"/>
                            </a:solidFill>
                            <a:latin typeface="Cambria Math" panose="02040503050406030204" pitchFamily="18" charset="0"/>
                          </a:rPr>
                        </m:ctrlPr>
                      </m:dPr>
                      <m:e>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𝐱</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𝐲</m:t>
                            </m:r>
                          </m:e>
                        </m:d>
                        <m:r>
                          <a:rPr lang="en-GB" sz="2800" b="1" i="0" dirty="0" smtClean="0">
                            <a:solidFill>
                              <a:srgbClr val="C00000"/>
                            </a:solidFill>
                            <a:latin typeface="Cambria Math" panose="02040503050406030204" pitchFamily="18" charset="0"/>
                          </a:rPr>
                          <m:t> :</m:t>
                        </m:r>
                        <m:r>
                          <a:rPr lang="en-GB" sz="2800" b="1" i="0" dirty="0" smtClean="0">
                            <a:solidFill>
                              <a:srgbClr val="C00000"/>
                            </a:solidFill>
                            <a:latin typeface="Cambria Math" panose="02040503050406030204" pitchFamily="18" charset="0"/>
                          </a:rPr>
                          <m:t>𝐱</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𝐲</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ℕ</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𝐱</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𝐲</m:t>
                        </m:r>
                      </m:e>
                    </m:d>
                  </m:oMath>
                </a14:m>
                <a:endParaRPr lang="en-GB" sz="2800" b="1" dirty="0">
                  <a:solidFill>
                    <a:srgbClr val="C00000"/>
                  </a:solidFill>
                </a:endParaRPr>
              </a:p>
              <a:p>
                <a:pPr marL="514350" indent="-514350" algn="just">
                  <a:lnSpc>
                    <a:spcPct val="130000"/>
                  </a:lnSpc>
                  <a:buFont typeface="+mj-lt"/>
                  <a:buAutoNum type="arabicParenR"/>
                </a:pPr>
                <a14:m>
                  <m:oMath xmlns:m="http://schemas.openxmlformats.org/officeDocument/2006/math">
                    <m:r>
                      <a:rPr lang="en-GB" sz="2800" b="1" i="0" dirty="0" smtClean="0">
                        <a:solidFill>
                          <a:srgbClr val="C00000"/>
                        </a:solidFill>
                        <a:latin typeface="Cambria Math" panose="02040503050406030204" pitchFamily="18" charset="0"/>
                      </a:rPr>
                      <m:t>𝐂</m:t>
                    </m:r>
                    <m:r>
                      <a:rPr lang="en-GB" sz="2800" b="1" i="0" dirty="0" smtClean="0">
                        <a:solidFill>
                          <a:srgbClr val="C00000"/>
                        </a:solidFill>
                        <a:latin typeface="Cambria Math" panose="02040503050406030204" pitchFamily="18" charset="0"/>
                      </a:rPr>
                      <m:t>=</m:t>
                    </m:r>
                    <m:d>
                      <m:dPr>
                        <m:begChr m:val="{"/>
                        <m:endChr m:val="}"/>
                        <m:ctrlPr>
                          <a:rPr lang="en-GB" sz="2800" b="1" i="1" dirty="0" smtClean="0">
                            <a:solidFill>
                              <a:srgbClr val="C00000"/>
                            </a:solidFill>
                            <a:latin typeface="Cambria Math" panose="02040503050406030204" pitchFamily="18" charset="0"/>
                          </a:rPr>
                        </m:ctrlPr>
                      </m:dPr>
                      <m:e>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𝟏</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𝟏</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𝟏</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𝟐</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𝟐</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𝟐</m:t>
                            </m:r>
                          </m:e>
                        </m:d>
                      </m:e>
                    </m:d>
                  </m:oMath>
                </a14:m>
                <a:endParaRPr lang="en-GB" sz="2800" b="1" dirty="0">
                  <a:solidFill>
                    <a:srgbClr val="C00000"/>
                  </a:solidFill>
                </a:endParaRPr>
              </a:p>
              <a:p>
                <a:pPr marL="514350" indent="-514350" algn="just">
                  <a:lnSpc>
                    <a:spcPct val="130000"/>
                  </a:lnSpc>
                  <a:buFont typeface="+mj-lt"/>
                  <a:buAutoNum type="arabicParenR"/>
                </a:pPr>
                <a14:m>
                  <m:oMath xmlns:m="http://schemas.openxmlformats.org/officeDocument/2006/math">
                    <m:r>
                      <a:rPr lang="en-GB" sz="2800" b="1" i="0" dirty="0" smtClean="0">
                        <a:solidFill>
                          <a:srgbClr val="C00000"/>
                        </a:solidFill>
                        <a:latin typeface="Cambria Math" panose="02040503050406030204" pitchFamily="18" charset="0"/>
                      </a:rPr>
                      <m:t>𝐃</m:t>
                    </m:r>
                    <m:r>
                      <a:rPr lang="en-GB" sz="2800" b="1" i="0" dirty="0" smtClean="0">
                        <a:solidFill>
                          <a:srgbClr val="C00000"/>
                        </a:solidFill>
                        <a:latin typeface="Cambria Math" panose="02040503050406030204" pitchFamily="18" charset="0"/>
                      </a:rPr>
                      <m:t>=</m:t>
                    </m:r>
                    <m:d>
                      <m:dPr>
                        <m:begChr m:val="{"/>
                        <m:endChr m:val="}"/>
                        <m:ctrlPr>
                          <a:rPr lang="en-GB" sz="2800" b="1" i="1" dirty="0" smtClean="0">
                            <a:solidFill>
                              <a:srgbClr val="C00000"/>
                            </a:solidFill>
                            <a:latin typeface="Cambria Math" panose="02040503050406030204" pitchFamily="18" charset="0"/>
                          </a:rPr>
                        </m:ctrlPr>
                      </m:dPr>
                      <m:e>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𝟏</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𝟐</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𝟐</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𝟏</m:t>
                            </m:r>
                          </m:e>
                        </m:d>
                      </m:e>
                    </m:d>
                  </m:oMath>
                </a14:m>
                <a:endParaRPr lang="en-GB" sz="2800" b="1" dirty="0">
                  <a:solidFill>
                    <a:srgbClr val="C00000"/>
                  </a:solidFill>
                </a:endParaRPr>
              </a:p>
              <a:p>
                <a:pPr marL="514350" indent="-514350" algn="just">
                  <a:lnSpc>
                    <a:spcPct val="130000"/>
                  </a:lnSpc>
                  <a:buFont typeface="+mj-lt"/>
                  <a:buAutoNum type="arabicParenR"/>
                </a:pPr>
                <a14:m>
                  <m:oMath xmlns:m="http://schemas.openxmlformats.org/officeDocument/2006/math">
                    <m:r>
                      <a:rPr lang="en-GB" sz="2800" b="1" i="0" dirty="0" smtClean="0">
                        <a:solidFill>
                          <a:srgbClr val="C00000"/>
                        </a:solidFill>
                        <a:latin typeface="Cambria Math" panose="02040503050406030204" pitchFamily="18" charset="0"/>
                      </a:rPr>
                      <m:t>𝐄</m:t>
                    </m:r>
                    <m:r>
                      <a:rPr lang="en-GB" sz="2800" b="1" i="0" dirty="0" smtClean="0">
                        <a:solidFill>
                          <a:srgbClr val="C00000"/>
                        </a:solidFill>
                        <a:latin typeface="Cambria Math" panose="02040503050406030204" pitchFamily="18" charset="0"/>
                      </a:rPr>
                      <m:t>=</m:t>
                    </m:r>
                    <m:d>
                      <m:dPr>
                        <m:begChr m:val="{"/>
                        <m:endChr m:val="}"/>
                        <m:ctrlPr>
                          <a:rPr lang="en-GB" sz="2800" b="1" i="1" dirty="0" smtClean="0">
                            <a:solidFill>
                              <a:srgbClr val="C00000"/>
                            </a:solidFill>
                            <a:latin typeface="Cambria Math" panose="02040503050406030204" pitchFamily="18" charset="0"/>
                          </a:rPr>
                        </m:ctrlPr>
                      </m:dPr>
                      <m:e>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𝟏</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𝟐</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𝟐</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𝟑</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𝟏</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𝟑</m:t>
                            </m:r>
                          </m:e>
                        </m:d>
                      </m:e>
                    </m:d>
                  </m:oMath>
                </a14:m>
                <a:endParaRPr lang="en-GB" sz="2800" b="1" dirty="0">
                  <a:solidFill>
                    <a:srgbClr val="C00000"/>
                  </a:solidFill>
                </a:endParaRPr>
              </a:p>
            </p:txBody>
          </p:sp>
        </mc:Choice>
        <mc:Fallback xmlns="">
          <p:sp>
            <p:nvSpPr>
              <p:cNvPr id="18" name="Rectangle 22"/>
              <p:cNvSpPr>
                <a:spLocks noRot="1" noChangeAspect="1" noMove="1" noResize="1" noEditPoints="1" noAdjustHandles="1" noChangeArrowheads="1" noChangeShapeType="1" noTextEdit="1"/>
              </p:cNvSpPr>
              <p:nvPr/>
            </p:nvSpPr>
            <p:spPr>
              <a:xfrm>
                <a:off x="3740878" y="3372655"/>
                <a:ext cx="5536896" cy="2887402"/>
              </a:xfrm>
              <a:prstGeom prst="rect">
                <a:avLst/>
              </a:prstGeom>
              <a:blipFill>
                <a:blip r:embed="rId9"/>
                <a:stretch>
                  <a:fillRect/>
                </a:stretch>
              </a:blipFill>
              <a:ln w="57150">
                <a:noFill/>
              </a:ln>
            </p:spPr>
            <p:txBody>
              <a:bodyPr/>
              <a:lstStyle/>
              <a:p>
                <a:r>
                  <a:rPr lang="en-GB">
                    <a:noFill/>
                  </a:rPr>
                  <a:t> </a:t>
                </a:r>
              </a:p>
            </p:txBody>
          </p:sp>
        </mc:Fallback>
      </mc:AlternateContent>
      <p:sp>
        <p:nvSpPr>
          <p:cNvPr id="28" name="Oval 27">
            <a:extLst>
              <a:ext uri="{FF2B5EF4-FFF2-40B4-BE49-F238E27FC236}">
                <a16:creationId xmlns:a16="http://schemas.microsoft.com/office/drawing/2014/main" id="{4BD1E24D-7739-4C4F-8234-2614FB54ADBC}"/>
              </a:ext>
            </a:extLst>
          </p:cNvPr>
          <p:cNvSpPr/>
          <p:nvPr/>
        </p:nvSpPr>
        <p:spPr>
          <a:xfrm>
            <a:off x="3262318" y="3960892"/>
            <a:ext cx="720000" cy="720000"/>
          </a:xfrm>
          <a:prstGeom prst="ellipse">
            <a:avLst/>
          </a:prstGeom>
          <a:noFill/>
          <a:ln>
            <a:noFill/>
          </a:ln>
          <a:effectLst/>
          <a:scene3d>
            <a:camera prst="orthographicFront">
              <a:rot lat="0" lon="0" rev="0"/>
            </a:camera>
            <a:lightRig rig="contrasting" dir="t">
              <a:rot lat="0" lon="0" rev="7800000"/>
            </a:lightRig>
          </a:scene3d>
          <a:sp3d>
            <a:bevelT w="139700" h="1397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50000"/>
              </a:lnSpc>
            </a:pPr>
            <a:r>
              <a:rPr lang="en-US" sz="4000" b="1" dirty="0">
                <a:solidFill>
                  <a:srgbClr val="0070C0"/>
                </a:solidFill>
                <a:sym typeface="Wingdings 2" panose="05020102010507070707" pitchFamily="18" charset="2"/>
              </a:rPr>
              <a:t></a:t>
            </a:r>
            <a:endParaRPr lang="en-US" sz="4000" b="1" dirty="0">
              <a:solidFill>
                <a:srgbClr val="0070C0"/>
              </a:solidFill>
            </a:endParaRPr>
          </a:p>
        </p:txBody>
      </p:sp>
      <p:sp>
        <p:nvSpPr>
          <p:cNvPr id="27" name="Rectangle 22"/>
          <p:cNvSpPr/>
          <p:nvPr/>
        </p:nvSpPr>
        <p:spPr>
          <a:xfrm>
            <a:off x="2209801" y="337059"/>
            <a:ext cx="7772399" cy="682419"/>
          </a:xfrm>
          <a:prstGeom prst="roundRect">
            <a:avLst/>
          </a:prstGeom>
          <a:solidFill>
            <a:srgbClr val="FFC000"/>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r>
              <a:rPr lang="en-GB" sz="3600" b="1" dirty="0">
                <a:solidFill>
                  <a:schemeClr val="tx1"/>
                </a:solidFill>
              </a:rPr>
              <a:t>Properties of binary relation in a set</a:t>
            </a:r>
          </a:p>
        </p:txBody>
      </p:sp>
      <p:sp>
        <p:nvSpPr>
          <p:cNvPr id="29" name="Oval 28">
            <a:extLst>
              <a:ext uri="{FF2B5EF4-FFF2-40B4-BE49-F238E27FC236}">
                <a16:creationId xmlns:a16="http://schemas.microsoft.com/office/drawing/2014/main" id="{4BD1E24D-7739-4C4F-8234-2614FB54ADBC}"/>
              </a:ext>
            </a:extLst>
          </p:cNvPr>
          <p:cNvSpPr/>
          <p:nvPr/>
        </p:nvSpPr>
        <p:spPr>
          <a:xfrm>
            <a:off x="3256353" y="4497307"/>
            <a:ext cx="720000" cy="720000"/>
          </a:xfrm>
          <a:prstGeom prst="ellipse">
            <a:avLst/>
          </a:prstGeom>
          <a:noFill/>
          <a:ln>
            <a:noFill/>
          </a:ln>
          <a:effectLst/>
          <a:scene3d>
            <a:camera prst="orthographicFront">
              <a:rot lat="0" lon="0" rev="0"/>
            </a:camera>
            <a:lightRig rig="contrasting" dir="t">
              <a:rot lat="0" lon="0" rev="7800000"/>
            </a:lightRig>
          </a:scene3d>
          <a:sp3d>
            <a:bevelT w="139700" h="1397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50000"/>
              </a:lnSpc>
            </a:pPr>
            <a:r>
              <a:rPr lang="en-US" sz="4000" b="1" dirty="0">
                <a:solidFill>
                  <a:srgbClr val="0070C0"/>
                </a:solidFill>
                <a:sym typeface="Wingdings 2" panose="05020102010507070707" pitchFamily="18" charset="2"/>
              </a:rPr>
              <a:t></a:t>
            </a:r>
            <a:endParaRPr lang="en-US" sz="4000" b="1" dirty="0">
              <a:solidFill>
                <a:srgbClr val="0070C0"/>
              </a:solidFill>
            </a:endParaRPr>
          </a:p>
        </p:txBody>
      </p:sp>
    </p:spTree>
    <p:extLst>
      <p:ext uri="{BB962C8B-B14F-4D97-AF65-F5344CB8AC3E}">
        <p14:creationId xmlns:p14="http://schemas.microsoft.com/office/powerpoint/2010/main" val="425515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p:tgtEl>
                                          <p:spTgt spid="24"/>
                                        </p:tgtEl>
                                        <p:attrNameLst>
                                          <p:attrName>ppt_x</p:attrName>
                                        </p:attrNameLst>
                                      </p:cBhvr>
                                      <p:tavLst>
                                        <p:tav tm="0">
                                          <p:val>
                                            <p:strVal val="#ppt_x-#ppt_w*1.125000"/>
                                          </p:val>
                                        </p:tav>
                                        <p:tav tm="100000">
                                          <p:val>
                                            <p:strVal val="#ppt_x"/>
                                          </p:val>
                                        </p:tav>
                                      </p:tavLst>
                                    </p:anim>
                                    <p:animEffect transition="in" filter="wipe(right)">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49" presetClass="entr" presetSubtype="0" decel="10000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 calcmode="lin" valueType="num">
                                      <p:cBhvr>
                                        <p:cTn id="19" dur="500" fill="hold"/>
                                        <p:tgtEl>
                                          <p:spTgt spid="23"/>
                                        </p:tgtEl>
                                        <p:attrNameLst>
                                          <p:attrName>style.rotation</p:attrName>
                                        </p:attrNameLst>
                                      </p:cBhvr>
                                      <p:tavLst>
                                        <p:tav tm="0">
                                          <p:val>
                                            <p:fltVal val="360"/>
                                          </p:val>
                                        </p:tav>
                                        <p:tav tm="100000">
                                          <p:val>
                                            <p:fltVal val="0"/>
                                          </p:val>
                                        </p:tav>
                                      </p:tavLst>
                                    </p:anim>
                                    <p:animEffect transition="in" filter="fade">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par>
                          <p:cTn id="26" fill="hold">
                            <p:stCondLst>
                              <p:cond delay="500"/>
                            </p:stCondLst>
                            <p:childTnLst>
                              <p:par>
                                <p:cTn id="27" presetID="12" presetClass="entr" presetSubtype="8"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p:tgtEl>
                                          <p:spTgt spid="19"/>
                                        </p:tgtEl>
                                        <p:attrNameLst>
                                          <p:attrName>ppt_x</p:attrName>
                                        </p:attrNameLst>
                                      </p:cBhvr>
                                      <p:tavLst>
                                        <p:tav tm="0">
                                          <p:val>
                                            <p:strVal val="#ppt_x-#ppt_w*1.125000"/>
                                          </p:val>
                                        </p:tav>
                                        <p:tav tm="100000">
                                          <p:val>
                                            <p:strVal val="#ppt_x"/>
                                          </p:val>
                                        </p:tav>
                                      </p:tavLst>
                                    </p:anim>
                                    <p:animEffect transition="in" filter="wipe(right)">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49" presetClass="entr" presetSubtype="0" decel="10000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p:cTn id="35" dur="500" fill="hold"/>
                                        <p:tgtEl>
                                          <p:spTgt spid="21"/>
                                        </p:tgtEl>
                                        <p:attrNameLst>
                                          <p:attrName>ppt_w</p:attrName>
                                        </p:attrNameLst>
                                      </p:cBhvr>
                                      <p:tavLst>
                                        <p:tav tm="0">
                                          <p:val>
                                            <p:fltVal val="0"/>
                                          </p:val>
                                        </p:tav>
                                        <p:tav tm="100000">
                                          <p:val>
                                            <p:strVal val="#ppt_w"/>
                                          </p:val>
                                        </p:tav>
                                      </p:tavLst>
                                    </p:anim>
                                    <p:anim calcmode="lin" valueType="num">
                                      <p:cBhvr>
                                        <p:cTn id="36" dur="500" fill="hold"/>
                                        <p:tgtEl>
                                          <p:spTgt spid="21"/>
                                        </p:tgtEl>
                                        <p:attrNameLst>
                                          <p:attrName>ppt_h</p:attrName>
                                        </p:attrNameLst>
                                      </p:cBhvr>
                                      <p:tavLst>
                                        <p:tav tm="0">
                                          <p:val>
                                            <p:fltVal val="0"/>
                                          </p:val>
                                        </p:tav>
                                        <p:tav tm="100000">
                                          <p:val>
                                            <p:strVal val="#ppt_h"/>
                                          </p:val>
                                        </p:tav>
                                      </p:tavLst>
                                    </p:anim>
                                    <p:anim calcmode="lin" valueType="num">
                                      <p:cBhvr>
                                        <p:cTn id="37" dur="500" fill="hold"/>
                                        <p:tgtEl>
                                          <p:spTgt spid="21"/>
                                        </p:tgtEl>
                                        <p:attrNameLst>
                                          <p:attrName>style.rotation</p:attrName>
                                        </p:attrNameLst>
                                      </p:cBhvr>
                                      <p:tavLst>
                                        <p:tav tm="0">
                                          <p:val>
                                            <p:fltVal val="360"/>
                                          </p:val>
                                        </p:tav>
                                        <p:tav tm="100000">
                                          <p:val>
                                            <p:fltVal val="0"/>
                                          </p:val>
                                        </p:tav>
                                      </p:tavLst>
                                    </p:anim>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26"/>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0"/>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9"/>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2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ipe(left)">
                                      <p:cBhvr>
                                        <p:cTn id="64" dur="500"/>
                                        <p:tgtEl>
                                          <p:spTgt spid="2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wipe(left)">
                                      <p:cBhvr>
                                        <p:cTn id="6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1" grpId="0" animBg="1"/>
      <p:bldP spid="21" grpId="1" animBg="1"/>
      <p:bldP spid="23" grpId="0" animBg="1"/>
      <p:bldP spid="23" grpId="1" animBg="1"/>
      <p:bldP spid="24" grpId="0" animBg="1"/>
      <p:bldP spid="24" grpId="1" animBg="1"/>
      <p:bldP spid="26" grpId="0" animBg="1"/>
      <p:bldP spid="26" grpId="1" animBg="1"/>
      <p:bldP spid="18" grpId="0"/>
      <p:bldP spid="28" grpId="0"/>
      <p:bldP spid="2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2"/>
          <p:cNvSpPr/>
          <p:nvPr/>
        </p:nvSpPr>
        <p:spPr>
          <a:xfrm>
            <a:off x="353466" y="1311257"/>
            <a:ext cx="3596761" cy="720000"/>
          </a:xfrm>
          <a:prstGeom prst="ellipse">
            <a:avLst/>
          </a:prstGeom>
          <a:solidFill>
            <a:schemeClr val="accent4"/>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r>
              <a:rPr lang="en-GB" sz="3200" b="1" dirty="0">
                <a:solidFill>
                  <a:schemeClr val="bg2"/>
                </a:solidFill>
              </a:rPr>
              <a:t>Irreflexive</a:t>
            </a:r>
          </a:p>
        </p:txBody>
      </p:sp>
      <p:grpSp>
        <p:nvGrpSpPr>
          <p:cNvPr id="25" name="Group 24"/>
          <p:cNvGrpSpPr/>
          <p:nvPr/>
        </p:nvGrpSpPr>
        <p:grpSpPr>
          <a:xfrm>
            <a:off x="776883" y="2167302"/>
            <a:ext cx="10716327" cy="523220"/>
            <a:chOff x="838362" y="2820991"/>
            <a:chExt cx="10716327" cy="523220"/>
          </a:xfrm>
        </p:grpSpPr>
        <mc:AlternateContent xmlns:mc="http://schemas.openxmlformats.org/markup-compatibility/2006" xmlns:a14="http://schemas.microsoft.com/office/drawing/2010/main">
          <mc:Choice Requires="a14">
            <p:sp>
              <p:nvSpPr>
                <p:cNvPr id="10" name="Rectangle 9"/>
                <p:cNvSpPr/>
                <p:nvPr/>
              </p:nvSpPr>
              <p:spPr>
                <a:xfrm>
                  <a:off x="1108362" y="2820991"/>
                  <a:ext cx="10446327" cy="523220"/>
                </a:xfrm>
                <a:prstGeom prst="rect">
                  <a:avLst/>
                </a:prstGeom>
              </p:spPr>
              <p:txBody>
                <a:bodyPr wrap="square">
                  <a:spAutoFit/>
                </a:bodyPr>
                <a:lstStyle/>
                <a:p>
                  <a:r>
                    <a:rPr lang="en-GB" sz="2800" dirty="0"/>
                    <a:t>A binary relation </a:t>
                  </a:r>
                  <a14:m>
                    <m:oMath xmlns:m="http://schemas.openxmlformats.org/officeDocument/2006/math">
                      <m:r>
                        <m:rPr>
                          <m:sty m:val="p"/>
                        </m:rPr>
                        <a:rPr lang="en-GB" sz="2800" i="0" dirty="0" smtClean="0">
                          <a:latin typeface="Cambria Math" panose="02040503050406030204" pitchFamily="18" charset="0"/>
                        </a:rPr>
                        <m:t>R</m:t>
                      </m:r>
                    </m:oMath>
                  </a14:m>
                  <a:r>
                    <a:rPr lang="en-GB" sz="2800" dirty="0"/>
                    <a:t> in a set </a:t>
                  </a:r>
                  <a14:m>
                    <m:oMath xmlns:m="http://schemas.openxmlformats.org/officeDocument/2006/math">
                      <m:r>
                        <m:rPr>
                          <m:sty m:val="p"/>
                        </m:rPr>
                        <a:rPr lang="en-GB" sz="2800" i="0" dirty="0" smtClean="0">
                          <a:latin typeface="Cambria Math" panose="02040503050406030204" pitchFamily="18" charset="0"/>
                        </a:rPr>
                        <m:t>A</m:t>
                      </m:r>
                    </m:oMath>
                  </a14:m>
                  <a:r>
                    <a:rPr lang="en-GB" sz="2800" dirty="0"/>
                    <a:t> is said to be irreflexive if, for every </a:t>
                  </a:r>
                  <a14:m>
                    <m:oMath xmlns:m="http://schemas.openxmlformats.org/officeDocument/2006/math">
                      <m:r>
                        <m:rPr>
                          <m:sty m:val="p"/>
                        </m:rPr>
                        <a:rPr lang="en-GB" sz="2800" i="0" dirty="0" smtClean="0">
                          <a:latin typeface="Cambria Math" panose="02040503050406030204" pitchFamily="18" charset="0"/>
                        </a:rPr>
                        <m:t>x</m:t>
                      </m:r>
                      <m:r>
                        <a:rPr lang="en-GB" sz="2800" i="0" dirty="0" smtClean="0">
                          <a:latin typeface="Cambria Math" panose="02040503050406030204" pitchFamily="18" charset="0"/>
                        </a:rPr>
                        <m:t>∈</m:t>
                      </m:r>
                      <m:r>
                        <m:rPr>
                          <m:sty m:val="p"/>
                        </m:rPr>
                        <a:rPr lang="en-GB" sz="2800" i="0" dirty="0" smtClean="0">
                          <a:latin typeface="Cambria Math" panose="02040503050406030204" pitchFamily="18" charset="0"/>
                        </a:rPr>
                        <m:t>A</m:t>
                      </m:r>
                    </m:oMath>
                  </a14:m>
                  <a:r>
                    <a:rPr lang="en-GB" sz="2800" dirty="0"/>
                    <a:t>,</a:t>
                  </a:r>
                </a:p>
              </p:txBody>
            </p:sp>
          </mc:Choice>
          <mc:Fallback xmlns="">
            <p:sp>
              <p:nvSpPr>
                <p:cNvPr id="10" name="Rectangle 9"/>
                <p:cNvSpPr>
                  <a:spLocks noRot="1" noChangeAspect="1" noMove="1" noResize="1" noEditPoints="1" noAdjustHandles="1" noChangeArrowheads="1" noChangeShapeType="1" noTextEdit="1"/>
                </p:cNvSpPr>
                <p:nvPr/>
              </p:nvSpPr>
              <p:spPr>
                <a:xfrm>
                  <a:off x="1108362" y="2820991"/>
                  <a:ext cx="10446327" cy="523220"/>
                </a:xfrm>
                <a:prstGeom prst="rect">
                  <a:avLst/>
                </a:prstGeom>
                <a:blipFill>
                  <a:blip r:embed="rId2"/>
                  <a:stretch>
                    <a:fillRect l="-1226" t="-12941" b="-32941"/>
                  </a:stretch>
                </a:blipFill>
              </p:spPr>
              <p:txBody>
                <a:bodyPr/>
                <a:lstStyle/>
                <a:p>
                  <a:r>
                    <a:rPr lang="en-GB">
                      <a:noFill/>
                    </a:rPr>
                    <a:t> </a:t>
                  </a:r>
                </a:p>
              </p:txBody>
            </p:sp>
          </mc:Fallback>
        </mc:AlternateContent>
        <p:sp>
          <p:nvSpPr>
            <p:cNvPr id="22" name="Isosceles Triangle 21"/>
            <p:cNvSpPr/>
            <p:nvPr/>
          </p:nvSpPr>
          <p:spPr>
            <a:xfrm rot="5400000">
              <a:off x="838362" y="2917817"/>
              <a:ext cx="270000" cy="270000"/>
            </a:xfrm>
            <a:prstGeom prst="triangle">
              <a:avLst/>
            </a:prstGeom>
            <a:solidFill>
              <a:schemeClr val="accent4">
                <a:lumMod val="60000"/>
                <a:lumOff val="4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11" name="Rectangle 10"/>
              <p:cNvSpPr/>
              <p:nvPr/>
            </p:nvSpPr>
            <p:spPr>
              <a:xfrm>
                <a:off x="5017443" y="2724258"/>
                <a:ext cx="1765225" cy="523220"/>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d>
                        <m:dPr>
                          <m:ctrlPr>
                            <a:rPr lang="en-GB" sz="2800" b="1" i="1" smtClean="0">
                              <a:solidFill>
                                <a:srgbClr val="0070C0"/>
                              </a:solidFill>
                              <a:latin typeface="Cambria Math" panose="02040503050406030204" pitchFamily="18" charset="0"/>
                            </a:rPr>
                          </m:ctrlPr>
                        </m:dPr>
                        <m:e>
                          <m:r>
                            <a:rPr lang="en-US" sz="2800" b="1" i="0">
                              <a:solidFill>
                                <a:srgbClr val="0070C0"/>
                              </a:solidFill>
                              <a:latin typeface="Cambria Math" panose="02040503050406030204" pitchFamily="18" charset="0"/>
                            </a:rPr>
                            <m:t>𝐱</m:t>
                          </m:r>
                          <m:r>
                            <a:rPr lang="en-US" sz="2800" b="1" i="0">
                              <a:solidFill>
                                <a:srgbClr val="0070C0"/>
                              </a:solidFill>
                              <a:latin typeface="Cambria Math" panose="02040503050406030204" pitchFamily="18" charset="0"/>
                            </a:rPr>
                            <m:t>,</m:t>
                          </m:r>
                          <m:r>
                            <a:rPr lang="en-US" sz="2800" b="1" i="0">
                              <a:solidFill>
                                <a:srgbClr val="0070C0"/>
                              </a:solidFill>
                              <a:latin typeface="Cambria Math" panose="02040503050406030204" pitchFamily="18" charset="0"/>
                            </a:rPr>
                            <m:t>𝐱</m:t>
                          </m:r>
                        </m:e>
                      </m:d>
                      <m:r>
                        <a:rPr lang="en-US" sz="2800" b="1" i="1" smtClean="0">
                          <a:solidFill>
                            <a:srgbClr val="0070C0"/>
                          </a:solidFill>
                          <a:latin typeface="Cambria Math" panose="02040503050406030204" pitchFamily="18" charset="0"/>
                          <a:ea typeface="Cambria Math" panose="02040503050406030204" pitchFamily="18" charset="0"/>
                        </a:rPr>
                        <m:t>∉</m:t>
                      </m:r>
                      <m:r>
                        <a:rPr lang="en-US" sz="2800" b="1" i="0">
                          <a:solidFill>
                            <a:srgbClr val="0070C0"/>
                          </a:solidFill>
                          <a:latin typeface="Cambria Math" panose="02040503050406030204" pitchFamily="18" charset="0"/>
                        </a:rPr>
                        <m:t>𝐑</m:t>
                      </m:r>
                    </m:oMath>
                  </m:oMathPara>
                </a14:m>
                <a:endParaRPr lang="en-GB" sz="2800" b="1" dirty="0">
                  <a:solidFill>
                    <a:srgbClr val="0070C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5017443" y="2724258"/>
                <a:ext cx="1765225" cy="523220"/>
              </a:xfrm>
              <a:prstGeom prst="rect">
                <a:avLst/>
              </a:prstGeom>
              <a:blipFill>
                <a:blip r:embed="rId3"/>
                <a:stretch>
                  <a:fillRect/>
                </a:stretch>
              </a:blipFill>
            </p:spPr>
            <p:txBody>
              <a:bodyPr/>
              <a:lstStyle/>
              <a:p>
                <a:r>
                  <a:rPr lang="en-GB">
                    <a:noFill/>
                  </a:rPr>
                  <a:t> </a:t>
                </a:r>
              </a:p>
            </p:txBody>
          </p:sp>
        </mc:Fallback>
      </mc:AlternateContent>
      <p:grpSp>
        <p:nvGrpSpPr>
          <p:cNvPr id="38" name="Group 37"/>
          <p:cNvGrpSpPr/>
          <p:nvPr/>
        </p:nvGrpSpPr>
        <p:grpSpPr>
          <a:xfrm>
            <a:off x="776883" y="3372655"/>
            <a:ext cx="10716327" cy="523220"/>
            <a:chOff x="838362" y="2820991"/>
            <a:chExt cx="10716327" cy="523220"/>
          </a:xfrm>
        </p:grpSpPr>
        <mc:AlternateContent xmlns:mc="http://schemas.openxmlformats.org/markup-compatibility/2006" xmlns:a14="http://schemas.microsoft.com/office/drawing/2010/main">
          <mc:Choice Requires="a14">
            <p:sp>
              <p:nvSpPr>
                <p:cNvPr id="39" name="Rectangle 38"/>
                <p:cNvSpPr/>
                <p:nvPr/>
              </p:nvSpPr>
              <p:spPr>
                <a:xfrm>
                  <a:off x="1108362" y="2820991"/>
                  <a:ext cx="10446327" cy="523220"/>
                </a:xfrm>
                <a:prstGeom prst="rect">
                  <a:avLst/>
                </a:prstGeom>
              </p:spPr>
              <p:txBody>
                <a:bodyPr wrap="square">
                  <a:spAutoFit/>
                </a:bodyPr>
                <a:lstStyle/>
                <a:p>
                  <a:r>
                    <a:rPr lang="en-GB" sz="2800" b="1" u="sng" dirty="0">
                      <a:solidFill>
                        <a:srgbClr val="C00000"/>
                      </a:solidFill>
                    </a:rPr>
                    <a:t>For example:</a:t>
                  </a:r>
                  <a:r>
                    <a:rPr lang="en-GB" sz="2800" dirty="0"/>
                    <a:t> Consider a relation </a:t>
                  </a:r>
                  <a14:m>
                    <m:oMath xmlns:m="http://schemas.openxmlformats.org/officeDocument/2006/math">
                      <m:r>
                        <a:rPr lang="en-GB" sz="2800" b="1" i="0" dirty="0" smtClean="0">
                          <a:latin typeface="Cambria Math" panose="02040503050406030204" pitchFamily="18" charset="0"/>
                        </a:rPr>
                        <m:t>𝐑</m:t>
                      </m:r>
                      <m:r>
                        <a:rPr lang="en-GB" sz="2800" b="1" i="0" dirty="0" smtClean="0">
                          <a:latin typeface="Cambria Math" panose="02040503050406030204" pitchFamily="18" charset="0"/>
                        </a:rPr>
                        <m:t>=</m:t>
                      </m:r>
                      <m:d>
                        <m:dPr>
                          <m:begChr m:val="{"/>
                          <m:endChr m:val="}"/>
                          <m:ctrlPr>
                            <a:rPr lang="en-GB" sz="2800" b="1" i="1" dirty="0" smtClean="0">
                              <a:latin typeface="Cambria Math" panose="02040503050406030204" pitchFamily="18" charset="0"/>
                            </a:rPr>
                          </m:ctrlPr>
                        </m:dPr>
                        <m:e>
                          <m:d>
                            <m:dPr>
                              <m:ctrlPr>
                                <a:rPr lang="en-GB" sz="2800" b="1" i="1" dirty="0" smtClean="0">
                                  <a:latin typeface="Cambria Math" panose="02040503050406030204" pitchFamily="18" charset="0"/>
                                </a:rPr>
                              </m:ctrlPr>
                            </m:dPr>
                            <m:e>
                              <m:r>
                                <a:rPr lang="en-GB" sz="2800" b="1" i="0" dirty="0" smtClean="0">
                                  <a:latin typeface="Cambria Math" panose="02040503050406030204" pitchFamily="18" charset="0"/>
                                </a:rPr>
                                <m:t>𝐱</m:t>
                              </m:r>
                              <m:r>
                                <a:rPr lang="en-GB" sz="2800" b="1" i="0" dirty="0" smtClean="0">
                                  <a:latin typeface="Cambria Math" panose="02040503050406030204" pitchFamily="18" charset="0"/>
                                </a:rPr>
                                <m:t>,</m:t>
                              </m:r>
                              <m:r>
                                <a:rPr lang="en-GB" sz="2800" b="1" i="0" dirty="0" smtClean="0">
                                  <a:latin typeface="Cambria Math" panose="02040503050406030204" pitchFamily="18" charset="0"/>
                                </a:rPr>
                                <m:t>𝐲</m:t>
                              </m:r>
                            </m:e>
                          </m:d>
                          <m:r>
                            <a:rPr lang="en-GB" sz="2800" b="1" i="0" dirty="0" smtClean="0">
                              <a:latin typeface="Cambria Math" panose="02040503050406030204" pitchFamily="18" charset="0"/>
                            </a:rPr>
                            <m:t> :</m:t>
                          </m:r>
                          <m:r>
                            <a:rPr lang="en-GB" sz="2800" b="1" i="0" dirty="0" smtClean="0">
                              <a:latin typeface="Cambria Math" panose="02040503050406030204" pitchFamily="18" charset="0"/>
                            </a:rPr>
                            <m:t>𝐱</m:t>
                          </m:r>
                          <m:r>
                            <a:rPr lang="en-GB" sz="2800" b="1" i="0" dirty="0" smtClean="0">
                              <a:latin typeface="Cambria Math" panose="02040503050406030204" pitchFamily="18" charset="0"/>
                            </a:rPr>
                            <m:t>&lt;</m:t>
                          </m:r>
                          <m:r>
                            <a:rPr lang="en-GB" sz="2800" b="1" i="0" dirty="0" smtClean="0">
                              <a:latin typeface="Cambria Math" panose="02040503050406030204" pitchFamily="18" charset="0"/>
                            </a:rPr>
                            <m:t>𝐲</m:t>
                          </m:r>
                        </m:e>
                      </m:d>
                    </m:oMath>
                  </a14:m>
                  <a:r>
                    <a:rPr lang="en-GB" sz="2800" dirty="0"/>
                    <a:t> on a set </a:t>
                  </a:r>
                  <a14:m>
                    <m:oMath xmlns:m="http://schemas.openxmlformats.org/officeDocument/2006/math">
                      <m:r>
                        <a:rPr lang="en-GB" sz="2800" i="0" smtClean="0">
                          <a:latin typeface="Cambria Math" panose="02040503050406030204" pitchFamily="18" charset="0"/>
                          <a:ea typeface="Cambria Math" panose="02040503050406030204" pitchFamily="18" charset="0"/>
                        </a:rPr>
                        <m:t>ℕ</m:t>
                      </m:r>
                    </m:oMath>
                  </a14:m>
                  <a:r>
                    <a:rPr lang="en-GB" sz="2800" dirty="0"/>
                    <a:t>.</a:t>
                  </a:r>
                </a:p>
              </p:txBody>
            </p:sp>
          </mc:Choice>
          <mc:Fallback xmlns="">
            <p:sp>
              <p:nvSpPr>
                <p:cNvPr id="39" name="Rectangle 38"/>
                <p:cNvSpPr>
                  <a:spLocks noRot="1" noChangeAspect="1" noMove="1" noResize="1" noEditPoints="1" noAdjustHandles="1" noChangeArrowheads="1" noChangeShapeType="1" noTextEdit="1"/>
                </p:cNvSpPr>
                <p:nvPr/>
              </p:nvSpPr>
              <p:spPr>
                <a:xfrm>
                  <a:off x="1108362" y="2820991"/>
                  <a:ext cx="10446327" cy="523220"/>
                </a:xfrm>
                <a:prstGeom prst="rect">
                  <a:avLst/>
                </a:prstGeom>
                <a:blipFill>
                  <a:blip r:embed="rId4"/>
                  <a:stretch>
                    <a:fillRect l="-1226" t="-11628" b="-31395"/>
                  </a:stretch>
                </a:blipFill>
              </p:spPr>
              <p:txBody>
                <a:bodyPr/>
                <a:lstStyle/>
                <a:p>
                  <a:r>
                    <a:rPr lang="en-GB">
                      <a:noFill/>
                    </a:rPr>
                    <a:t> </a:t>
                  </a:r>
                </a:p>
              </p:txBody>
            </p:sp>
          </mc:Fallback>
        </mc:AlternateContent>
        <p:sp>
          <p:nvSpPr>
            <p:cNvPr id="40" name="Isosceles Triangle 39"/>
            <p:cNvSpPr/>
            <p:nvPr/>
          </p:nvSpPr>
          <p:spPr>
            <a:xfrm rot="5400000">
              <a:off x="838362" y="2917817"/>
              <a:ext cx="270000" cy="270000"/>
            </a:xfrm>
            <a:prstGeom prst="triangle">
              <a:avLst/>
            </a:prstGeom>
            <a:solidFill>
              <a:schemeClr val="accent4">
                <a:lumMod val="60000"/>
                <a:lumOff val="4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1" name="Group 40"/>
          <p:cNvGrpSpPr/>
          <p:nvPr/>
        </p:nvGrpSpPr>
        <p:grpSpPr>
          <a:xfrm>
            <a:off x="4045048" y="4068650"/>
            <a:ext cx="3924669" cy="523220"/>
            <a:chOff x="838362" y="2820991"/>
            <a:chExt cx="3924669" cy="523220"/>
          </a:xfrm>
        </p:grpSpPr>
        <mc:AlternateContent xmlns:mc="http://schemas.openxmlformats.org/markup-compatibility/2006" xmlns:a14="http://schemas.microsoft.com/office/drawing/2010/main">
          <mc:Choice Requires="a14">
            <p:sp>
              <p:nvSpPr>
                <p:cNvPr id="42" name="Rectangle 41"/>
                <p:cNvSpPr/>
                <p:nvPr/>
              </p:nvSpPr>
              <p:spPr>
                <a:xfrm>
                  <a:off x="1108362" y="2820991"/>
                  <a:ext cx="3654669" cy="523220"/>
                </a:xfrm>
                <a:prstGeom prst="rect">
                  <a:avLst/>
                </a:prstGeom>
              </p:spPr>
              <p:txBody>
                <a:bodyPr wrap="square">
                  <a:spAutoFit/>
                </a:bodyPr>
                <a:lstStyle/>
                <a:p>
                  <a:r>
                    <a:rPr lang="en-GB" sz="2800" dirty="0"/>
                    <a:t>Then, for every </a:t>
                  </a:r>
                  <a14:m>
                    <m:oMath xmlns:m="http://schemas.openxmlformats.org/officeDocument/2006/math">
                      <m:r>
                        <m:rPr>
                          <m:sty m:val="p"/>
                        </m:rPr>
                        <a:rPr lang="en-GB" sz="2800" b="0" i="0" smtClean="0">
                          <a:latin typeface="Cambria Math" panose="02040503050406030204" pitchFamily="18" charset="0"/>
                        </a:rPr>
                        <m:t>x</m:t>
                      </m:r>
                      <m:r>
                        <a:rPr lang="en-GB" sz="2800" b="0" i="0" smtClean="0">
                          <a:latin typeface="Cambria Math" panose="02040503050406030204" pitchFamily="18" charset="0"/>
                          <a:ea typeface="Cambria Math" panose="02040503050406030204" pitchFamily="18" charset="0"/>
                        </a:rPr>
                        <m:t>∈</m:t>
                      </m:r>
                      <m:r>
                        <a:rPr lang="en-GB" sz="2800">
                          <a:latin typeface="Cambria Math" panose="02040503050406030204" pitchFamily="18" charset="0"/>
                          <a:ea typeface="Cambria Math" panose="02040503050406030204" pitchFamily="18" charset="0"/>
                        </a:rPr>
                        <m:t>ℕ</m:t>
                      </m:r>
                      <m:r>
                        <a:rPr lang="en-GB" sz="2800" b="0" i="0" smtClean="0">
                          <a:latin typeface="Cambria Math" panose="02040503050406030204" pitchFamily="18" charset="0"/>
                          <a:ea typeface="Cambria Math" panose="02040503050406030204" pitchFamily="18" charset="0"/>
                        </a:rPr>
                        <m:t>, </m:t>
                      </m:r>
                    </m:oMath>
                  </a14:m>
                  <a:endParaRPr lang="en-GB" sz="2800" dirty="0"/>
                </a:p>
              </p:txBody>
            </p:sp>
          </mc:Choice>
          <mc:Fallback xmlns="">
            <p:sp>
              <p:nvSpPr>
                <p:cNvPr id="42" name="Rectangle 41"/>
                <p:cNvSpPr>
                  <a:spLocks noRot="1" noChangeAspect="1" noMove="1" noResize="1" noEditPoints="1" noAdjustHandles="1" noChangeArrowheads="1" noChangeShapeType="1" noTextEdit="1"/>
                </p:cNvSpPr>
                <p:nvPr/>
              </p:nvSpPr>
              <p:spPr>
                <a:xfrm>
                  <a:off x="1108362" y="2820991"/>
                  <a:ext cx="3654669" cy="523220"/>
                </a:xfrm>
                <a:prstGeom prst="rect">
                  <a:avLst/>
                </a:prstGeom>
                <a:blipFill>
                  <a:blip r:embed="rId5"/>
                  <a:stretch>
                    <a:fillRect l="-3506" t="-11628" b="-31395"/>
                  </a:stretch>
                </a:blipFill>
              </p:spPr>
              <p:txBody>
                <a:bodyPr/>
                <a:lstStyle/>
                <a:p>
                  <a:r>
                    <a:rPr lang="en-IN">
                      <a:noFill/>
                    </a:rPr>
                    <a:t> </a:t>
                  </a:r>
                </a:p>
              </p:txBody>
            </p:sp>
          </mc:Fallback>
        </mc:AlternateContent>
        <p:sp>
          <p:nvSpPr>
            <p:cNvPr id="43" name="Up Arrow 42"/>
            <p:cNvSpPr/>
            <p:nvPr/>
          </p:nvSpPr>
          <p:spPr>
            <a:xfrm rot="5400000">
              <a:off x="838362" y="2917817"/>
              <a:ext cx="270000" cy="270000"/>
            </a:xfrm>
            <a:prstGeom prst="upArrow">
              <a:avLst/>
            </a:prstGeom>
            <a:solidFill>
              <a:schemeClr val="accent4">
                <a:lumMod val="60000"/>
                <a:lumOff val="4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6" name="Rectangle 5"/>
              <p:cNvSpPr/>
              <p:nvPr/>
            </p:nvSpPr>
            <p:spPr>
              <a:xfrm>
                <a:off x="6962897" y="4607823"/>
                <a:ext cx="1092735" cy="523220"/>
              </a:xfrm>
              <a:prstGeom prst="rect">
                <a:avLst/>
              </a:prstGeom>
            </p:spPr>
            <p:txBody>
              <a:bodyPr wrap="none">
                <a:spAutoFit/>
              </a:bodyPr>
              <a:lstStyle/>
              <a:p>
                <a14:m>
                  <m:oMath xmlns:m="http://schemas.openxmlformats.org/officeDocument/2006/math">
                    <m:r>
                      <m:rPr>
                        <m:sty m:val="p"/>
                      </m:rPr>
                      <a:rPr lang="en-GB" sz="2800" i="0">
                        <a:latin typeface="Cambria Math" panose="02040503050406030204" pitchFamily="18" charset="0"/>
                        <a:ea typeface="Cambria Math" panose="02040503050406030204" pitchFamily="18" charset="0"/>
                      </a:rPr>
                      <m:t>x</m:t>
                    </m:r>
                    <m:r>
                      <a:rPr lang="en-GB" sz="2800" i="0">
                        <a:latin typeface="Cambria Math" panose="02040503050406030204" pitchFamily="18" charset="0"/>
                        <a:ea typeface="Cambria Math" panose="02040503050406030204" pitchFamily="18" charset="0"/>
                      </a:rPr>
                      <m:t>≮</m:t>
                    </m:r>
                    <m:r>
                      <m:rPr>
                        <m:sty m:val="p"/>
                      </m:rPr>
                      <a:rPr lang="en-GB" sz="2800" i="0">
                        <a:latin typeface="Cambria Math" panose="02040503050406030204" pitchFamily="18" charset="0"/>
                        <a:ea typeface="Cambria Math" panose="02040503050406030204" pitchFamily="18" charset="0"/>
                      </a:rPr>
                      <m:t>x</m:t>
                    </m:r>
                  </m:oMath>
                </a14:m>
                <a:r>
                  <a:rPr lang="en-GB" sz="2800" dirty="0"/>
                  <a:t>.</a:t>
                </a:r>
              </a:p>
            </p:txBody>
          </p:sp>
        </mc:Choice>
        <mc:Fallback xmlns="">
          <p:sp>
            <p:nvSpPr>
              <p:cNvPr id="6" name="Rectangle 5"/>
              <p:cNvSpPr>
                <a:spLocks noRot="1" noChangeAspect="1" noMove="1" noResize="1" noEditPoints="1" noAdjustHandles="1" noChangeArrowheads="1" noChangeShapeType="1" noTextEdit="1"/>
              </p:cNvSpPr>
              <p:nvPr/>
            </p:nvSpPr>
            <p:spPr>
              <a:xfrm>
                <a:off x="6962897" y="4607823"/>
                <a:ext cx="1092735" cy="523220"/>
              </a:xfrm>
              <a:prstGeom prst="rect">
                <a:avLst/>
              </a:prstGeom>
              <a:blipFill>
                <a:blip r:embed="rId6"/>
                <a:stretch>
                  <a:fillRect t="-12791" r="-10615" b="-3139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6388124" y="5146996"/>
                <a:ext cx="2242280" cy="523220"/>
              </a:xfrm>
              <a:prstGeom prst="rect">
                <a:avLst/>
              </a:prstGeom>
            </p:spPr>
            <p:txBody>
              <a:bodyPr wrap="square">
                <a:spAutoFit/>
              </a:bodyPr>
              <a:lstStyle/>
              <a:p>
                <a:r>
                  <a:rPr lang="en-GB" sz="2800" dirty="0"/>
                  <a:t>i.e. </a:t>
                </a:r>
                <a14:m>
                  <m:oMath xmlns:m="http://schemas.openxmlformats.org/officeDocument/2006/math">
                    <m:d>
                      <m:dPr>
                        <m:ctrlPr>
                          <a:rPr lang="en-GB" sz="2800" i="1">
                            <a:latin typeface="Cambria Math" panose="02040503050406030204" pitchFamily="18" charset="0"/>
                          </a:rPr>
                        </m:ctrlPr>
                      </m:dPr>
                      <m:e>
                        <m:r>
                          <m:rPr>
                            <m:sty m:val="p"/>
                          </m:rPr>
                          <a:rPr lang="en-US" sz="2800" i="0">
                            <a:latin typeface="Cambria Math" panose="02040503050406030204" pitchFamily="18" charset="0"/>
                          </a:rPr>
                          <m:t>x</m:t>
                        </m:r>
                        <m:r>
                          <a:rPr lang="en-US" sz="2800" i="0">
                            <a:latin typeface="Cambria Math" panose="02040503050406030204" pitchFamily="18" charset="0"/>
                          </a:rPr>
                          <m:t>,</m:t>
                        </m:r>
                        <m:r>
                          <m:rPr>
                            <m:sty m:val="p"/>
                          </m:rPr>
                          <a:rPr lang="en-US" sz="2800" i="0">
                            <a:latin typeface="Cambria Math" panose="02040503050406030204" pitchFamily="18" charset="0"/>
                          </a:rPr>
                          <m:t>x</m:t>
                        </m:r>
                      </m:e>
                    </m:d>
                    <m:r>
                      <a:rPr lang="en-US" sz="2800" i="0" smtClean="0">
                        <a:latin typeface="Cambria Math" panose="02040503050406030204" pitchFamily="18" charset="0"/>
                        <a:ea typeface="Cambria Math" panose="02040503050406030204" pitchFamily="18" charset="0"/>
                      </a:rPr>
                      <m:t>∉</m:t>
                    </m:r>
                    <m:r>
                      <m:rPr>
                        <m:sty m:val="p"/>
                      </m:rPr>
                      <a:rPr lang="en-US" sz="2800" i="0">
                        <a:latin typeface="Cambria Math" panose="02040503050406030204" pitchFamily="18" charset="0"/>
                      </a:rPr>
                      <m:t>R</m:t>
                    </m:r>
                  </m:oMath>
                </a14:m>
                <a:endParaRPr lang="en-GB" sz="2800" dirty="0"/>
              </a:p>
            </p:txBody>
          </p:sp>
        </mc:Choice>
        <mc:Fallback xmlns="">
          <p:sp>
            <p:nvSpPr>
              <p:cNvPr id="45" name="Rectangle 44"/>
              <p:cNvSpPr>
                <a:spLocks noRot="1" noChangeAspect="1" noMove="1" noResize="1" noEditPoints="1" noAdjustHandles="1" noChangeArrowheads="1" noChangeShapeType="1" noTextEdit="1"/>
              </p:cNvSpPr>
              <p:nvPr/>
            </p:nvSpPr>
            <p:spPr>
              <a:xfrm>
                <a:off x="6388124" y="5146996"/>
                <a:ext cx="2242280" cy="523220"/>
              </a:xfrm>
              <a:prstGeom prst="rect">
                <a:avLst/>
              </a:prstGeom>
              <a:blipFill>
                <a:blip r:embed="rId7"/>
                <a:stretch>
                  <a:fillRect l="-5707" t="-11628" b="-31395"/>
                </a:stretch>
              </a:blipFill>
            </p:spPr>
            <p:txBody>
              <a:bodyPr/>
              <a:lstStyle/>
              <a:p>
                <a:r>
                  <a:rPr lang="en-GB">
                    <a:noFill/>
                  </a:rPr>
                  <a:t> </a:t>
                </a:r>
              </a:p>
            </p:txBody>
          </p:sp>
        </mc:Fallback>
      </mc:AlternateContent>
      <p:grpSp>
        <p:nvGrpSpPr>
          <p:cNvPr id="46" name="Group 45"/>
          <p:cNvGrpSpPr/>
          <p:nvPr/>
        </p:nvGrpSpPr>
        <p:grpSpPr>
          <a:xfrm>
            <a:off x="4045047" y="5686169"/>
            <a:ext cx="4835773" cy="523220"/>
            <a:chOff x="838362" y="2820991"/>
            <a:chExt cx="4835773" cy="523220"/>
          </a:xfrm>
        </p:grpSpPr>
        <mc:AlternateContent xmlns:mc="http://schemas.openxmlformats.org/markup-compatibility/2006" xmlns:a14="http://schemas.microsoft.com/office/drawing/2010/main">
          <mc:Choice Requires="a14">
            <p:sp>
              <p:nvSpPr>
                <p:cNvPr id="47" name="Rectangle 46"/>
                <p:cNvSpPr/>
                <p:nvPr/>
              </p:nvSpPr>
              <p:spPr>
                <a:xfrm>
                  <a:off x="1108363" y="2820991"/>
                  <a:ext cx="4565772" cy="523220"/>
                </a:xfrm>
                <a:prstGeom prst="rect">
                  <a:avLst/>
                </a:prstGeom>
              </p:spPr>
              <p:txBody>
                <a:bodyPr wrap="square">
                  <a:spAutoFit/>
                </a:bodyPr>
                <a:lstStyle/>
                <a:p>
                  <a:r>
                    <a:rPr lang="en-GB" sz="2800" dirty="0">
                      <a:solidFill>
                        <a:srgbClr val="7030A0"/>
                      </a:solidFill>
                    </a:rPr>
                    <a:t>So, a relation </a:t>
                  </a:r>
                  <a14:m>
                    <m:oMath xmlns:m="http://schemas.openxmlformats.org/officeDocument/2006/math">
                      <m:r>
                        <m:rPr>
                          <m:sty m:val="p"/>
                        </m:rPr>
                        <a:rPr lang="en-GB" sz="2800" b="0" i="0" smtClean="0">
                          <a:solidFill>
                            <a:srgbClr val="7030A0"/>
                          </a:solidFill>
                          <a:latin typeface="Cambria Math" panose="02040503050406030204" pitchFamily="18" charset="0"/>
                          <a:ea typeface="Cambria Math" panose="02040503050406030204" pitchFamily="18" charset="0"/>
                        </a:rPr>
                        <m:t>R</m:t>
                      </m:r>
                    </m:oMath>
                  </a14:m>
                  <a:r>
                    <a:rPr lang="en-GB" sz="2800" dirty="0">
                      <a:solidFill>
                        <a:srgbClr val="7030A0"/>
                      </a:solidFill>
                    </a:rPr>
                    <a:t> is irreflexive.</a:t>
                  </a:r>
                </a:p>
              </p:txBody>
            </p:sp>
          </mc:Choice>
          <mc:Fallback xmlns="">
            <p:sp>
              <p:nvSpPr>
                <p:cNvPr id="47" name="Rectangle 46"/>
                <p:cNvSpPr>
                  <a:spLocks noRot="1" noChangeAspect="1" noMove="1" noResize="1" noEditPoints="1" noAdjustHandles="1" noChangeArrowheads="1" noChangeShapeType="1" noTextEdit="1"/>
                </p:cNvSpPr>
                <p:nvPr/>
              </p:nvSpPr>
              <p:spPr>
                <a:xfrm>
                  <a:off x="1108363" y="2820991"/>
                  <a:ext cx="4565772" cy="523220"/>
                </a:xfrm>
                <a:prstGeom prst="rect">
                  <a:avLst/>
                </a:prstGeom>
                <a:blipFill>
                  <a:blip r:embed="rId8"/>
                  <a:stretch>
                    <a:fillRect l="-2804" t="-12791" b="-31395"/>
                  </a:stretch>
                </a:blipFill>
              </p:spPr>
              <p:txBody>
                <a:bodyPr/>
                <a:lstStyle/>
                <a:p>
                  <a:r>
                    <a:rPr lang="en-GB">
                      <a:noFill/>
                    </a:rPr>
                    <a:t> </a:t>
                  </a:r>
                </a:p>
              </p:txBody>
            </p:sp>
          </mc:Fallback>
        </mc:AlternateContent>
        <p:sp>
          <p:nvSpPr>
            <p:cNvPr id="48" name="Up Arrow 47"/>
            <p:cNvSpPr/>
            <p:nvPr/>
          </p:nvSpPr>
          <p:spPr>
            <a:xfrm rot="5400000">
              <a:off x="838362" y="2917817"/>
              <a:ext cx="270000" cy="270000"/>
            </a:xfrm>
            <a:prstGeom prst="upArrow">
              <a:avLst/>
            </a:prstGeom>
            <a:solidFill>
              <a:schemeClr val="accent4">
                <a:lumMod val="60000"/>
                <a:lumOff val="4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7030A0"/>
                </a:solidFill>
              </a:endParaRPr>
            </a:p>
          </p:txBody>
        </p:sp>
      </p:grpSp>
      <p:sp>
        <p:nvSpPr>
          <p:cNvPr id="19" name="Rectangle 22"/>
          <p:cNvSpPr/>
          <p:nvPr/>
        </p:nvSpPr>
        <p:spPr>
          <a:xfrm>
            <a:off x="2209801" y="337059"/>
            <a:ext cx="7772399" cy="682419"/>
          </a:xfrm>
          <a:prstGeom prst="roundRect">
            <a:avLst/>
          </a:prstGeom>
          <a:solidFill>
            <a:srgbClr val="FFC000"/>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r>
              <a:rPr lang="en-GB" sz="3600" b="1" dirty="0">
                <a:solidFill>
                  <a:schemeClr val="tx1"/>
                </a:solidFill>
              </a:rPr>
              <a:t>Properties of binary relation in a set</a:t>
            </a:r>
          </a:p>
        </p:txBody>
      </p:sp>
    </p:spTree>
    <p:extLst>
      <p:ext uri="{BB962C8B-B14F-4D97-AF65-F5344CB8AC3E}">
        <p14:creationId xmlns:p14="http://schemas.microsoft.com/office/powerpoint/2010/main" val="298657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left)">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wipe(left)">
                                      <p:cBhvr>
                                        <p:cTn id="37" dur="5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wipe(left)">
                                      <p:cBhvr>
                                        <p:cTn id="4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p:bldP spid="6" grpId="0"/>
      <p:bldP spid="4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2"/>
          <p:cNvSpPr/>
          <p:nvPr/>
        </p:nvSpPr>
        <p:spPr>
          <a:xfrm>
            <a:off x="353466" y="1311257"/>
            <a:ext cx="3596761" cy="720000"/>
          </a:xfrm>
          <a:prstGeom prst="ellipse">
            <a:avLst/>
          </a:prstGeom>
          <a:solidFill>
            <a:schemeClr val="accent4"/>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r>
              <a:rPr lang="en-GB" sz="3200" b="1" dirty="0">
                <a:solidFill>
                  <a:schemeClr val="bg2"/>
                </a:solidFill>
              </a:rPr>
              <a:t>Irreflexive</a:t>
            </a:r>
          </a:p>
        </p:txBody>
      </p:sp>
      <p:grpSp>
        <p:nvGrpSpPr>
          <p:cNvPr id="25" name="Group 24"/>
          <p:cNvGrpSpPr/>
          <p:nvPr/>
        </p:nvGrpSpPr>
        <p:grpSpPr>
          <a:xfrm>
            <a:off x="776883" y="2167302"/>
            <a:ext cx="10716327" cy="523220"/>
            <a:chOff x="838362" y="2820991"/>
            <a:chExt cx="10716327" cy="523220"/>
          </a:xfrm>
        </p:grpSpPr>
        <mc:AlternateContent xmlns:mc="http://schemas.openxmlformats.org/markup-compatibility/2006" xmlns:a14="http://schemas.microsoft.com/office/drawing/2010/main">
          <mc:Choice Requires="a14">
            <p:sp>
              <p:nvSpPr>
                <p:cNvPr id="10" name="Rectangle 9"/>
                <p:cNvSpPr/>
                <p:nvPr/>
              </p:nvSpPr>
              <p:spPr>
                <a:xfrm>
                  <a:off x="1108362" y="2820991"/>
                  <a:ext cx="10446327" cy="523220"/>
                </a:xfrm>
                <a:prstGeom prst="rect">
                  <a:avLst/>
                </a:prstGeom>
              </p:spPr>
              <p:txBody>
                <a:bodyPr wrap="square">
                  <a:spAutoFit/>
                </a:bodyPr>
                <a:lstStyle/>
                <a:p>
                  <a:r>
                    <a:rPr lang="en-GB" sz="2800" dirty="0"/>
                    <a:t>A binary relation </a:t>
                  </a:r>
                  <a14:m>
                    <m:oMath xmlns:m="http://schemas.openxmlformats.org/officeDocument/2006/math">
                      <m:r>
                        <m:rPr>
                          <m:sty m:val="p"/>
                        </m:rPr>
                        <a:rPr lang="en-GB" sz="2800" i="0" dirty="0" smtClean="0">
                          <a:latin typeface="Cambria Math" panose="02040503050406030204" pitchFamily="18" charset="0"/>
                        </a:rPr>
                        <m:t>R</m:t>
                      </m:r>
                    </m:oMath>
                  </a14:m>
                  <a:r>
                    <a:rPr lang="en-GB" sz="2800" dirty="0"/>
                    <a:t> in a set </a:t>
                  </a:r>
                  <a14:m>
                    <m:oMath xmlns:m="http://schemas.openxmlformats.org/officeDocument/2006/math">
                      <m:r>
                        <m:rPr>
                          <m:sty m:val="p"/>
                        </m:rPr>
                        <a:rPr lang="en-GB" sz="2800" i="0" dirty="0" smtClean="0">
                          <a:latin typeface="Cambria Math" panose="02040503050406030204" pitchFamily="18" charset="0"/>
                        </a:rPr>
                        <m:t>A</m:t>
                      </m:r>
                    </m:oMath>
                  </a14:m>
                  <a:r>
                    <a:rPr lang="en-GB" sz="2800" dirty="0"/>
                    <a:t> is said to be irreflexive if, for every </a:t>
                  </a:r>
                  <a14:m>
                    <m:oMath xmlns:m="http://schemas.openxmlformats.org/officeDocument/2006/math">
                      <m:r>
                        <m:rPr>
                          <m:sty m:val="p"/>
                        </m:rPr>
                        <a:rPr lang="en-GB" sz="2800" i="0" dirty="0" smtClean="0">
                          <a:latin typeface="Cambria Math" panose="02040503050406030204" pitchFamily="18" charset="0"/>
                        </a:rPr>
                        <m:t>x</m:t>
                      </m:r>
                      <m:r>
                        <a:rPr lang="en-GB" sz="2800" i="0" dirty="0" smtClean="0">
                          <a:latin typeface="Cambria Math" panose="02040503050406030204" pitchFamily="18" charset="0"/>
                        </a:rPr>
                        <m:t>∈</m:t>
                      </m:r>
                      <m:r>
                        <m:rPr>
                          <m:sty m:val="p"/>
                        </m:rPr>
                        <a:rPr lang="en-GB" sz="2800" i="0" dirty="0" smtClean="0">
                          <a:latin typeface="Cambria Math" panose="02040503050406030204" pitchFamily="18" charset="0"/>
                        </a:rPr>
                        <m:t>A</m:t>
                      </m:r>
                    </m:oMath>
                  </a14:m>
                  <a:r>
                    <a:rPr lang="en-GB" sz="2800" dirty="0"/>
                    <a:t>,</a:t>
                  </a:r>
                </a:p>
              </p:txBody>
            </p:sp>
          </mc:Choice>
          <mc:Fallback xmlns="">
            <p:sp>
              <p:nvSpPr>
                <p:cNvPr id="10" name="Rectangle 9"/>
                <p:cNvSpPr>
                  <a:spLocks noRot="1" noChangeAspect="1" noMove="1" noResize="1" noEditPoints="1" noAdjustHandles="1" noChangeArrowheads="1" noChangeShapeType="1" noTextEdit="1"/>
                </p:cNvSpPr>
                <p:nvPr/>
              </p:nvSpPr>
              <p:spPr>
                <a:xfrm>
                  <a:off x="1108362" y="2820991"/>
                  <a:ext cx="10446327" cy="523220"/>
                </a:xfrm>
                <a:prstGeom prst="rect">
                  <a:avLst/>
                </a:prstGeom>
                <a:blipFill>
                  <a:blip r:embed="rId2"/>
                  <a:stretch>
                    <a:fillRect l="-1226" t="-12941" b="-32941"/>
                  </a:stretch>
                </a:blipFill>
              </p:spPr>
              <p:txBody>
                <a:bodyPr/>
                <a:lstStyle/>
                <a:p>
                  <a:r>
                    <a:rPr lang="en-GB">
                      <a:noFill/>
                    </a:rPr>
                    <a:t> </a:t>
                  </a:r>
                </a:p>
              </p:txBody>
            </p:sp>
          </mc:Fallback>
        </mc:AlternateContent>
        <p:sp>
          <p:nvSpPr>
            <p:cNvPr id="22" name="Isosceles Triangle 21"/>
            <p:cNvSpPr/>
            <p:nvPr/>
          </p:nvSpPr>
          <p:spPr>
            <a:xfrm rot="5400000">
              <a:off x="838362" y="2917817"/>
              <a:ext cx="270000" cy="270000"/>
            </a:xfrm>
            <a:prstGeom prst="triangle">
              <a:avLst/>
            </a:prstGeom>
            <a:solidFill>
              <a:schemeClr val="accent4">
                <a:lumMod val="60000"/>
                <a:lumOff val="4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11" name="Rectangle 10"/>
              <p:cNvSpPr/>
              <p:nvPr/>
            </p:nvSpPr>
            <p:spPr>
              <a:xfrm>
                <a:off x="5017443" y="2724258"/>
                <a:ext cx="1765225" cy="523220"/>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d>
                        <m:dPr>
                          <m:ctrlPr>
                            <a:rPr lang="en-GB" sz="2800" b="1" i="1" smtClean="0">
                              <a:solidFill>
                                <a:srgbClr val="0070C0"/>
                              </a:solidFill>
                              <a:latin typeface="Cambria Math" panose="02040503050406030204" pitchFamily="18" charset="0"/>
                            </a:rPr>
                          </m:ctrlPr>
                        </m:dPr>
                        <m:e>
                          <m:r>
                            <a:rPr lang="en-US" sz="2800" b="1" i="0">
                              <a:solidFill>
                                <a:srgbClr val="0070C0"/>
                              </a:solidFill>
                              <a:latin typeface="Cambria Math" panose="02040503050406030204" pitchFamily="18" charset="0"/>
                            </a:rPr>
                            <m:t>𝐱</m:t>
                          </m:r>
                          <m:r>
                            <a:rPr lang="en-US" sz="2800" b="1" i="0">
                              <a:solidFill>
                                <a:srgbClr val="0070C0"/>
                              </a:solidFill>
                              <a:latin typeface="Cambria Math" panose="02040503050406030204" pitchFamily="18" charset="0"/>
                            </a:rPr>
                            <m:t>,</m:t>
                          </m:r>
                          <m:r>
                            <a:rPr lang="en-US" sz="2800" b="1" i="0">
                              <a:solidFill>
                                <a:srgbClr val="0070C0"/>
                              </a:solidFill>
                              <a:latin typeface="Cambria Math" panose="02040503050406030204" pitchFamily="18" charset="0"/>
                            </a:rPr>
                            <m:t>𝐱</m:t>
                          </m:r>
                        </m:e>
                      </m:d>
                      <m:r>
                        <a:rPr lang="en-US" sz="2800" b="1" i="1" smtClean="0">
                          <a:solidFill>
                            <a:srgbClr val="0070C0"/>
                          </a:solidFill>
                          <a:latin typeface="Cambria Math" panose="02040503050406030204" pitchFamily="18" charset="0"/>
                          <a:ea typeface="Cambria Math" panose="02040503050406030204" pitchFamily="18" charset="0"/>
                        </a:rPr>
                        <m:t>∉</m:t>
                      </m:r>
                      <m:r>
                        <a:rPr lang="en-US" sz="2800" b="1" i="0">
                          <a:solidFill>
                            <a:srgbClr val="0070C0"/>
                          </a:solidFill>
                          <a:latin typeface="Cambria Math" panose="02040503050406030204" pitchFamily="18" charset="0"/>
                        </a:rPr>
                        <m:t>𝐑</m:t>
                      </m:r>
                    </m:oMath>
                  </m:oMathPara>
                </a14:m>
                <a:endParaRPr lang="en-GB" sz="2800" b="1" dirty="0">
                  <a:solidFill>
                    <a:srgbClr val="0070C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5017443" y="2724258"/>
                <a:ext cx="1765225" cy="523220"/>
              </a:xfrm>
              <a:prstGeom prst="rect">
                <a:avLst/>
              </a:prstGeom>
              <a:blipFill>
                <a:blip r:embed="rId3"/>
                <a:stretch>
                  <a:fillRect/>
                </a:stretch>
              </a:blipFill>
            </p:spPr>
            <p:txBody>
              <a:bodyPr/>
              <a:lstStyle/>
              <a:p>
                <a:r>
                  <a:rPr lang="en-GB">
                    <a:noFill/>
                  </a:rPr>
                  <a:t> </a:t>
                </a:r>
              </a:p>
            </p:txBody>
          </p:sp>
        </mc:Fallback>
      </mc:AlternateContent>
      <p:grpSp>
        <p:nvGrpSpPr>
          <p:cNvPr id="38" name="Group 37"/>
          <p:cNvGrpSpPr/>
          <p:nvPr/>
        </p:nvGrpSpPr>
        <p:grpSpPr>
          <a:xfrm>
            <a:off x="776883" y="3372655"/>
            <a:ext cx="10716327" cy="523220"/>
            <a:chOff x="838362" y="2820991"/>
            <a:chExt cx="10716327" cy="523220"/>
          </a:xfrm>
        </p:grpSpPr>
        <mc:AlternateContent xmlns:mc="http://schemas.openxmlformats.org/markup-compatibility/2006" xmlns:a14="http://schemas.microsoft.com/office/drawing/2010/main">
          <mc:Choice Requires="a14">
            <p:sp>
              <p:nvSpPr>
                <p:cNvPr id="39" name="Rectangle 38"/>
                <p:cNvSpPr/>
                <p:nvPr/>
              </p:nvSpPr>
              <p:spPr>
                <a:xfrm>
                  <a:off x="1108362" y="2820991"/>
                  <a:ext cx="10446327" cy="523220"/>
                </a:xfrm>
                <a:prstGeom prst="rect">
                  <a:avLst/>
                </a:prstGeom>
              </p:spPr>
              <p:txBody>
                <a:bodyPr wrap="square">
                  <a:spAutoFit/>
                </a:bodyPr>
                <a:lstStyle/>
                <a:p>
                  <a:r>
                    <a:rPr lang="en-GB" sz="2800" b="1" u="sng" dirty="0">
                      <a:solidFill>
                        <a:srgbClr val="C00000"/>
                      </a:solidFill>
                    </a:rPr>
                    <a:t>For example:</a:t>
                  </a:r>
                  <a:r>
                    <a:rPr lang="en-GB" sz="2800" dirty="0"/>
                    <a:t> </a:t>
                  </a:r>
                  <a:r>
                    <a:rPr lang="en-GB" sz="2800" dirty="0">
                      <a:solidFill>
                        <a:schemeClr val="bg1"/>
                      </a:solidFill>
                    </a:rPr>
                    <a:t>Consider a relation </a:t>
                  </a:r>
                  <a14:m>
                    <m:oMath xmlns:m="http://schemas.openxmlformats.org/officeDocument/2006/math">
                      <m:r>
                        <a:rPr lang="en-GB" sz="2800" b="1" i="0" dirty="0" smtClean="0">
                          <a:solidFill>
                            <a:schemeClr val="bg1"/>
                          </a:solidFill>
                          <a:latin typeface="Cambria Math" panose="02040503050406030204" pitchFamily="18" charset="0"/>
                        </a:rPr>
                        <m:t>𝐑</m:t>
                      </m:r>
                      <m:r>
                        <a:rPr lang="en-GB" sz="2800" b="1" i="0" dirty="0" smtClean="0">
                          <a:solidFill>
                            <a:schemeClr val="bg1"/>
                          </a:solidFill>
                          <a:latin typeface="Cambria Math" panose="02040503050406030204" pitchFamily="18" charset="0"/>
                        </a:rPr>
                        <m:t>=</m:t>
                      </m:r>
                      <m:d>
                        <m:dPr>
                          <m:begChr m:val="{"/>
                          <m:endChr m:val="}"/>
                          <m:ctrlPr>
                            <a:rPr lang="en-GB" sz="2800" b="1" i="1" dirty="0" smtClean="0">
                              <a:solidFill>
                                <a:schemeClr val="bg1"/>
                              </a:solidFill>
                              <a:latin typeface="Cambria Math" panose="02040503050406030204" pitchFamily="18" charset="0"/>
                            </a:rPr>
                          </m:ctrlPr>
                        </m:dPr>
                        <m:e>
                          <m:d>
                            <m:dPr>
                              <m:ctrlPr>
                                <a:rPr lang="en-GB" sz="2800" b="1" i="1" dirty="0" smtClean="0">
                                  <a:solidFill>
                                    <a:schemeClr val="bg1"/>
                                  </a:solidFill>
                                  <a:latin typeface="Cambria Math" panose="02040503050406030204" pitchFamily="18" charset="0"/>
                                </a:rPr>
                              </m:ctrlPr>
                            </m:dPr>
                            <m:e>
                              <m:r>
                                <a:rPr lang="en-GB" sz="2800" b="1" i="0" dirty="0" smtClean="0">
                                  <a:solidFill>
                                    <a:schemeClr val="bg1"/>
                                  </a:solidFill>
                                  <a:latin typeface="Cambria Math" panose="02040503050406030204" pitchFamily="18" charset="0"/>
                                </a:rPr>
                                <m:t>𝐱</m:t>
                              </m:r>
                              <m:r>
                                <a:rPr lang="en-GB" sz="2800" b="1" i="0" dirty="0" smtClean="0">
                                  <a:solidFill>
                                    <a:schemeClr val="bg1"/>
                                  </a:solidFill>
                                  <a:latin typeface="Cambria Math" panose="02040503050406030204" pitchFamily="18" charset="0"/>
                                </a:rPr>
                                <m:t>,</m:t>
                              </m:r>
                              <m:r>
                                <a:rPr lang="en-GB" sz="2800" b="1" i="0" dirty="0" smtClean="0">
                                  <a:solidFill>
                                    <a:schemeClr val="bg1"/>
                                  </a:solidFill>
                                  <a:latin typeface="Cambria Math" panose="02040503050406030204" pitchFamily="18" charset="0"/>
                                </a:rPr>
                                <m:t>𝐲</m:t>
                              </m:r>
                            </m:e>
                          </m:d>
                          <m:r>
                            <a:rPr lang="en-GB" sz="2800" b="1" i="0" dirty="0" smtClean="0">
                              <a:solidFill>
                                <a:schemeClr val="bg1"/>
                              </a:solidFill>
                              <a:latin typeface="Cambria Math" panose="02040503050406030204" pitchFamily="18" charset="0"/>
                            </a:rPr>
                            <m:t> :</m:t>
                          </m:r>
                          <m:r>
                            <a:rPr lang="en-GB" sz="2800" b="1" i="0" dirty="0" smtClean="0">
                              <a:solidFill>
                                <a:schemeClr val="bg1"/>
                              </a:solidFill>
                              <a:latin typeface="Cambria Math" panose="02040503050406030204" pitchFamily="18" charset="0"/>
                            </a:rPr>
                            <m:t>𝐱</m:t>
                          </m:r>
                          <m:r>
                            <a:rPr lang="en-GB" sz="2800" b="1" i="0" dirty="0" smtClean="0">
                              <a:solidFill>
                                <a:schemeClr val="bg1"/>
                              </a:solidFill>
                              <a:latin typeface="Cambria Math" panose="02040503050406030204" pitchFamily="18" charset="0"/>
                            </a:rPr>
                            <m:t>&lt;</m:t>
                          </m:r>
                          <m:r>
                            <a:rPr lang="en-GB" sz="2800" b="1" i="0" dirty="0" smtClean="0">
                              <a:solidFill>
                                <a:schemeClr val="bg1"/>
                              </a:solidFill>
                              <a:latin typeface="Cambria Math" panose="02040503050406030204" pitchFamily="18" charset="0"/>
                            </a:rPr>
                            <m:t>𝐲</m:t>
                          </m:r>
                        </m:e>
                      </m:d>
                    </m:oMath>
                  </a14:m>
                  <a:r>
                    <a:rPr lang="en-GB" sz="2800" dirty="0">
                      <a:solidFill>
                        <a:schemeClr val="bg1"/>
                      </a:solidFill>
                    </a:rPr>
                    <a:t> on a set </a:t>
                  </a:r>
                  <a14:m>
                    <m:oMath xmlns:m="http://schemas.openxmlformats.org/officeDocument/2006/math">
                      <m:r>
                        <a:rPr lang="en-GB" sz="2800" i="0" smtClean="0">
                          <a:solidFill>
                            <a:schemeClr val="bg1"/>
                          </a:solidFill>
                          <a:latin typeface="Cambria Math" panose="02040503050406030204" pitchFamily="18" charset="0"/>
                          <a:ea typeface="Cambria Math" panose="02040503050406030204" pitchFamily="18" charset="0"/>
                        </a:rPr>
                        <m:t>ℕ</m:t>
                      </m:r>
                    </m:oMath>
                  </a14:m>
                  <a:r>
                    <a:rPr lang="en-GB" sz="2800" dirty="0">
                      <a:solidFill>
                        <a:schemeClr val="bg1"/>
                      </a:solidFill>
                    </a:rPr>
                    <a:t>.</a:t>
                  </a:r>
                </a:p>
              </p:txBody>
            </p:sp>
          </mc:Choice>
          <mc:Fallback xmlns="">
            <p:sp>
              <p:nvSpPr>
                <p:cNvPr id="39" name="Rectangle 38"/>
                <p:cNvSpPr>
                  <a:spLocks noRot="1" noChangeAspect="1" noMove="1" noResize="1" noEditPoints="1" noAdjustHandles="1" noChangeArrowheads="1" noChangeShapeType="1" noTextEdit="1"/>
                </p:cNvSpPr>
                <p:nvPr/>
              </p:nvSpPr>
              <p:spPr>
                <a:xfrm>
                  <a:off x="1108362" y="2820991"/>
                  <a:ext cx="10446327" cy="523220"/>
                </a:xfrm>
                <a:prstGeom prst="rect">
                  <a:avLst/>
                </a:prstGeom>
                <a:blipFill>
                  <a:blip r:embed="rId4"/>
                  <a:stretch>
                    <a:fillRect l="-1226" t="-11628" b="-31395"/>
                  </a:stretch>
                </a:blipFill>
              </p:spPr>
              <p:txBody>
                <a:bodyPr/>
                <a:lstStyle/>
                <a:p>
                  <a:r>
                    <a:rPr lang="en-GB">
                      <a:noFill/>
                    </a:rPr>
                    <a:t> </a:t>
                  </a:r>
                </a:p>
              </p:txBody>
            </p:sp>
          </mc:Fallback>
        </mc:AlternateContent>
        <p:sp>
          <p:nvSpPr>
            <p:cNvPr id="40" name="Isosceles Triangle 39"/>
            <p:cNvSpPr/>
            <p:nvPr/>
          </p:nvSpPr>
          <p:spPr>
            <a:xfrm rot="5400000">
              <a:off x="838362" y="2917817"/>
              <a:ext cx="270000" cy="270000"/>
            </a:xfrm>
            <a:prstGeom prst="triangle">
              <a:avLst/>
            </a:prstGeom>
            <a:solidFill>
              <a:schemeClr val="accent4">
                <a:lumMod val="60000"/>
                <a:lumOff val="4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19" name="Rectangle 18"/>
              <p:cNvSpPr/>
              <p:nvPr/>
            </p:nvSpPr>
            <p:spPr>
              <a:xfrm>
                <a:off x="6962500" y="5122941"/>
                <a:ext cx="4234877" cy="523220"/>
              </a:xfrm>
              <a:prstGeom prst="rect">
                <a:avLst/>
              </a:prstGeom>
              <a:solidFill>
                <a:schemeClr val="accent5">
                  <a:lumMod val="40000"/>
                  <a:lumOff val="60000"/>
                </a:schemeClr>
              </a:solidFill>
              <a:scene3d>
                <a:camera prst="orthographicFront"/>
                <a:lightRig rig="threePt" dir="t"/>
              </a:scene3d>
              <a:sp3d>
                <a:bevelT/>
              </a:sp3d>
            </p:spPr>
            <p:txBody>
              <a:bodyPr wrap="none" anchor="b">
                <a:spAutoFit/>
              </a:bodyPr>
              <a:lstStyle/>
              <a:p>
                <a:pPr/>
                <a14:m>
                  <m:oMathPara xmlns:m="http://schemas.openxmlformats.org/officeDocument/2006/math">
                    <m:oMathParaPr>
                      <m:jc m:val="centerGroup"/>
                    </m:oMathParaPr>
                    <m:oMath xmlns:m="http://schemas.openxmlformats.org/officeDocument/2006/math">
                      <m:r>
                        <a:rPr lang="en-GB" sz="2800" b="1" i="0" smtClean="0">
                          <a:solidFill>
                            <a:srgbClr val="C00000"/>
                          </a:solidFill>
                          <a:latin typeface="Cambria Math" panose="02040503050406030204" pitchFamily="18" charset="0"/>
                        </a:rPr>
                        <m:t>𝐑</m:t>
                      </m:r>
                      <m:r>
                        <a:rPr lang="en-GB" sz="2800" b="1" i="0" smtClean="0">
                          <a:solidFill>
                            <a:srgbClr val="C00000"/>
                          </a:solidFill>
                          <a:latin typeface="Cambria Math" panose="02040503050406030204" pitchFamily="18" charset="0"/>
                        </a:rPr>
                        <m:t>=</m:t>
                      </m:r>
                      <m:d>
                        <m:dPr>
                          <m:begChr m:val="{"/>
                          <m:endChr m:val="}"/>
                          <m:ctrlPr>
                            <a:rPr lang="en-GB" sz="2800" b="1" i="1" smtClean="0">
                              <a:solidFill>
                                <a:srgbClr val="C00000"/>
                              </a:solidFill>
                              <a:latin typeface="Cambria Math" panose="02040503050406030204" pitchFamily="18" charset="0"/>
                            </a:rPr>
                          </m:ctrlPr>
                        </m:dPr>
                        <m:e>
                          <m:d>
                            <m:dPr>
                              <m:ctrlPr>
                                <a:rPr lang="en-GB" sz="2800" b="1" i="1" smtClean="0">
                                  <a:solidFill>
                                    <a:srgbClr val="C00000"/>
                                  </a:solidFill>
                                  <a:latin typeface="Cambria Math" panose="02040503050406030204" pitchFamily="18" charset="0"/>
                                </a:rPr>
                              </m:ctrlPr>
                            </m:dPr>
                            <m:e>
                              <m:r>
                                <a:rPr lang="en-GB" sz="2800" b="1" i="0" smtClean="0">
                                  <a:solidFill>
                                    <a:srgbClr val="C00000"/>
                                  </a:solidFill>
                                  <a:latin typeface="Cambria Math" panose="02040503050406030204" pitchFamily="18" charset="0"/>
                                </a:rPr>
                                <m:t>𝐱</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𝐲</m:t>
                              </m:r>
                            </m:e>
                          </m:d>
                          <m:r>
                            <a:rPr lang="en-GB" sz="2800" b="1" i="0" smtClean="0">
                              <a:solidFill>
                                <a:srgbClr val="C00000"/>
                              </a:solidFill>
                              <a:latin typeface="Cambria Math" panose="02040503050406030204" pitchFamily="18" charset="0"/>
                            </a:rPr>
                            <m:t> :</m:t>
                          </m:r>
                          <m:r>
                            <a:rPr lang="en-GB" sz="2800" b="1" i="0" smtClean="0">
                              <a:solidFill>
                                <a:srgbClr val="C00000"/>
                              </a:solidFill>
                              <a:latin typeface="Cambria Math" panose="02040503050406030204" pitchFamily="18" charset="0"/>
                            </a:rPr>
                            <m:t>𝐱</m:t>
                          </m:r>
                          <m:r>
                            <a:rPr lang="en-GB" sz="2800" b="1" i="0" smtClean="0">
                              <a:solidFill>
                                <a:srgbClr val="C00000"/>
                              </a:solidFill>
                              <a:latin typeface="Cambria Math" panose="02040503050406030204" pitchFamily="18" charset="0"/>
                            </a:rPr>
                            <m:t> </m:t>
                          </m:r>
                          <m:r>
                            <a:rPr lang="en-GB" sz="2800" b="1" i="0" smtClean="0">
                              <a:solidFill>
                                <a:srgbClr val="C00000"/>
                              </a:solidFill>
                              <a:latin typeface="Cambria Math" panose="02040503050406030204" pitchFamily="18" charset="0"/>
                            </a:rPr>
                            <m:t>𝐝𝐢𝐯𝐢𝐝𝐞𝐬</m:t>
                          </m:r>
                          <m:r>
                            <a:rPr lang="en-GB" sz="2800" b="1" i="0" smtClean="0">
                              <a:solidFill>
                                <a:srgbClr val="C00000"/>
                              </a:solidFill>
                              <a:latin typeface="Cambria Math" panose="02040503050406030204" pitchFamily="18" charset="0"/>
                            </a:rPr>
                            <m:t> </m:t>
                          </m:r>
                          <m:r>
                            <a:rPr lang="en-GB" sz="2800" b="1" i="0" smtClean="0">
                              <a:solidFill>
                                <a:srgbClr val="C00000"/>
                              </a:solidFill>
                              <a:latin typeface="Cambria Math" panose="02040503050406030204" pitchFamily="18" charset="0"/>
                            </a:rPr>
                            <m:t>𝐲</m:t>
                          </m:r>
                        </m:e>
                      </m:d>
                    </m:oMath>
                  </m:oMathPara>
                </a14:m>
                <a:endParaRPr lang="en-GB" sz="2800" b="1" dirty="0">
                  <a:solidFill>
                    <a:srgbClr val="C00000"/>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6962500" y="5122941"/>
                <a:ext cx="4234877" cy="523220"/>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4288761" y="5132111"/>
                <a:ext cx="2673739" cy="523220"/>
              </a:xfrm>
              <a:prstGeom prst="rect">
                <a:avLst/>
              </a:prstGeom>
              <a:solidFill>
                <a:schemeClr val="accent2">
                  <a:lumMod val="40000"/>
                  <a:lumOff val="60000"/>
                </a:schemeClr>
              </a:solidFill>
              <a:scene3d>
                <a:camera prst="orthographicFront"/>
                <a:lightRig rig="threePt" dir="t"/>
              </a:scene3d>
              <a:sp3d>
                <a:bevelT/>
              </a:sp3d>
            </p:spPr>
            <p:txBody>
              <a:bodyPr wrap="square" anchor="b">
                <a:spAutoFit/>
              </a:bodyPr>
              <a:lstStyle/>
              <a:p>
                <a:pPr/>
                <a14:m>
                  <m:oMathPara xmlns:m="http://schemas.openxmlformats.org/officeDocument/2006/math">
                    <m:oMathParaPr>
                      <m:jc m:val="centerGroup"/>
                    </m:oMathParaPr>
                    <m:oMath xmlns:m="http://schemas.openxmlformats.org/officeDocument/2006/math">
                      <m:r>
                        <a:rPr lang="en-GB" sz="2800" b="1" i="0" smtClean="0">
                          <a:solidFill>
                            <a:srgbClr val="C00000"/>
                          </a:solidFill>
                          <a:latin typeface="Cambria Math" panose="02040503050406030204" pitchFamily="18" charset="0"/>
                        </a:rPr>
                        <m:t>𝐀</m:t>
                      </m:r>
                      <m:r>
                        <a:rPr lang="en-GB" sz="2800" b="1" i="0" smtClean="0">
                          <a:solidFill>
                            <a:srgbClr val="C00000"/>
                          </a:solidFill>
                          <a:latin typeface="Cambria Math" panose="02040503050406030204" pitchFamily="18" charset="0"/>
                        </a:rPr>
                        <m:t>=</m:t>
                      </m:r>
                      <m:d>
                        <m:dPr>
                          <m:begChr m:val="{"/>
                          <m:endChr m:val="}"/>
                          <m:ctrlPr>
                            <a:rPr lang="en-GB" sz="2800" b="1" i="1" smtClean="0">
                              <a:solidFill>
                                <a:srgbClr val="C00000"/>
                              </a:solidFill>
                              <a:latin typeface="Cambria Math" panose="02040503050406030204" pitchFamily="18" charset="0"/>
                            </a:rPr>
                          </m:ctrlPr>
                        </m:dPr>
                        <m:e>
                          <m:r>
                            <a:rPr lang="en-GB" sz="2800" b="1" i="0" smtClean="0">
                              <a:solidFill>
                                <a:srgbClr val="C00000"/>
                              </a:solidFill>
                              <a:latin typeface="Cambria Math" panose="02040503050406030204" pitchFamily="18" charset="0"/>
                            </a:rPr>
                            <m:t>𝟏</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𝟐</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𝟑</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𝟔</m:t>
                          </m:r>
                        </m:e>
                      </m:d>
                    </m:oMath>
                  </m:oMathPara>
                </a14:m>
                <a:endParaRPr lang="en-GB" sz="2800" b="1" dirty="0">
                  <a:solidFill>
                    <a:srgbClr val="C00000"/>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a:off x="4288761" y="5132111"/>
                <a:ext cx="2673739" cy="523220"/>
              </a:xfrm>
              <a:prstGeom prst="rect">
                <a:avLst/>
              </a:prstGeom>
              <a:blipFill>
                <a:blip r:embed="rId6"/>
                <a:stretch>
                  <a:fillRect/>
                </a:stretch>
              </a:blipFill>
            </p:spPr>
            <p:txBody>
              <a:bodyPr/>
              <a:lstStyle/>
              <a:p>
                <a:r>
                  <a:rPr lang="en-GB">
                    <a:noFill/>
                  </a:rPr>
                  <a:t> </a:t>
                </a:r>
              </a:p>
            </p:txBody>
          </p:sp>
        </mc:Fallback>
      </mc:AlternateContent>
      <p:sp>
        <p:nvSpPr>
          <p:cNvPr id="21" name="Oval 20">
            <a:extLst>
              <a:ext uri="{FF2B5EF4-FFF2-40B4-BE49-F238E27FC236}">
                <a16:creationId xmlns:a16="http://schemas.microsoft.com/office/drawing/2014/main" id="{4BD1E24D-7739-4C4F-8234-2614FB54ADBC}"/>
              </a:ext>
            </a:extLst>
          </p:cNvPr>
          <p:cNvSpPr/>
          <p:nvPr/>
        </p:nvSpPr>
        <p:spPr>
          <a:xfrm>
            <a:off x="3568761" y="3823546"/>
            <a:ext cx="720000" cy="720000"/>
          </a:xfrm>
          <a:prstGeom prst="ellipse">
            <a:avLst/>
          </a:prstGeom>
          <a:solidFill>
            <a:schemeClr val="accent2">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50000"/>
              </a:lnSpc>
            </a:pPr>
            <a:r>
              <a:rPr lang="en-US" sz="4000" b="1" dirty="0">
                <a:sym typeface="Wingdings 2" panose="05020102010507070707" pitchFamily="18" charset="2"/>
              </a:rPr>
              <a:t></a:t>
            </a:r>
            <a:endParaRPr lang="en-US" sz="4000" b="1" dirty="0"/>
          </a:p>
        </p:txBody>
      </p:sp>
      <p:sp>
        <p:nvSpPr>
          <p:cNvPr id="23" name="Oval 22">
            <a:extLst>
              <a:ext uri="{FF2B5EF4-FFF2-40B4-BE49-F238E27FC236}">
                <a16:creationId xmlns:a16="http://schemas.microsoft.com/office/drawing/2014/main" id="{4BD1E24D-7739-4C4F-8234-2614FB54ADBC}"/>
              </a:ext>
            </a:extLst>
          </p:cNvPr>
          <p:cNvSpPr/>
          <p:nvPr/>
        </p:nvSpPr>
        <p:spPr>
          <a:xfrm>
            <a:off x="3568761" y="5034500"/>
            <a:ext cx="720000" cy="720000"/>
          </a:xfrm>
          <a:prstGeom prst="ellipse">
            <a:avLst/>
          </a:prstGeom>
          <a:solidFill>
            <a:srgbClr val="C00000"/>
          </a:solidFill>
          <a:ln>
            <a:noFill/>
          </a:ln>
          <a:effectLst/>
          <a:scene3d>
            <a:camera prst="orthographicFront">
              <a:rot lat="0" lon="0" rev="0"/>
            </a:camera>
            <a:lightRig rig="contrasting" dir="t">
              <a:rot lat="0" lon="0" rev="7800000"/>
            </a:lightRig>
          </a:scene3d>
          <a:sp3d>
            <a:bevelT w="139700" h="139700"/>
          </a:sp3d>
        </p:spPr>
        <p:style>
          <a:lnRef idx="2">
            <a:schemeClr val="accent3">
              <a:shade val="50000"/>
            </a:schemeClr>
          </a:lnRef>
          <a:fillRef idx="1">
            <a:schemeClr val="accent3"/>
          </a:fillRef>
          <a:effectRef idx="0">
            <a:schemeClr val="accent3"/>
          </a:effectRef>
          <a:fontRef idx="minor">
            <a:schemeClr val="lt1"/>
          </a:fontRef>
        </p:style>
        <p:txBody>
          <a:bodyPr tIns="36000" rtlCol="0" anchor="ctr"/>
          <a:lstStyle/>
          <a:p>
            <a:pPr algn="ctr">
              <a:lnSpc>
                <a:spcPct val="90000"/>
              </a:lnSpc>
            </a:pPr>
            <a:r>
              <a:rPr lang="en-US" sz="5400" dirty="0">
                <a:sym typeface="Wingdings 2" panose="05020102010507070707" pitchFamily="18" charset="2"/>
              </a:rPr>
              <a:t>×</a:t>
            </a:r>
            <a:endParaRPr lang="en-US" sz="5400" dirty="0"/>
          </a:p>
        </p:txBody>
      </p:sp>
      <mc:AlternateContent xmlns:mc="http://schemas.openxmlformats.org/markup-compatibility/2006" xmlns:a14="http://schemas.microsoft.com/office/drawing/2010/main">
        <mc:Choice Requires="a14">
          <p:sp>
            <p:nvSpPr>
              <p:cNvPr id="24" name="Rectangle 23"/>
              <p:cNvSpPr/>
              <p:nvPr/>
            </p:nvSpPr>
            <p:spPr>
              <a:xfrm>
                <a:off x="6962500" y="3921936"/>
                <a:ext cx="3232167" cy="523220"/>
              </a:xfrm>
              <a:prstGeom prst="rect">
                <a:avLst/>
              </a:prstGeom>
              <a:solidFill>
                <a:schemeClr val="accent5">
                  <a:lumMod val="40000"/>
                  <a:lumOff val="60000"/>
                </a:schemeClr>
              </a:solidFill>
              <a:scene3d>
                <a:camera prst="orthographicFront"/>
                <a:lightRig rig="threePt" dir="t"/>
              </a:scene3d>
              <a:sp3d>
                <a:bevelT/>
              </a:sp3d>
            </p:spPr>
            <p:txBody>
              <a:bodyPr wrap="none" anchor="b">
                <a:spAutoFit/>
              </a:bodyPr>
              <a:lstStyle/>
              <a:p>
                <a:pPr/>
                <a14:m>
                  <m:oMathPara xmlns:m="http://schemas.openxmlformats.org/officeDocument/2006/math">
                    <m:oMathParaPr>
                      <m:jc m:val="centerGroup"/>
                    </m:oMathParaPr>
                    <m:oMath xmlns:m="http://schemas.openxmlformats.org/officeDocument/2006/math">
                      <m:r>
                        <a:rPr lang="en-GB" sz="2800" b="1" i="0" smtClean="0">
                          <a:solidFill>
                            <a:srgbClr val="C00000"/>
                          </a:solidFill>
                          <a:latin typeface="Cambria Math" panose="02040503050406030204" pitchFamily="18" charset="0"/>
                        </a:rPr>
                        <m:t>𝐑</m:t>
                      </m:r>
                      <m:r>
                        <a:rPr lang="en-GB" sz="2800" b="1" i="0" smtClean="0">
                          <a:solidFill>
                            <a:srgbClr val="C00000"/>
                          </a:solidFill>
                          <a:latin typeface="Cambria Math" panose="02040503050406030204" pitchFamily="18" charset="0"/>
                        </a:rPr>
                        <m:t>=</m:t>
                      </m:r>
                      <m:d>
                        <m:dPr>
                          <m:begChr m:val="{"/>
                          <m:endChr m:val="}"/>
                          <m:ctrlPr>
                            <a:rPr lang="en-GB" sz="2800" b="1" i="1" smtClean="0">
                              <a:solidFill>
                                <a:srgbClr val="C00000"/>
                              </a:solidFill>
                              <a:latin typeface="Cambria Math" panose="02040503050406030204" pitchFamily="18" charset="0"/>
                            </a:rPr>
                          </m:ctrlPr>
                        </m:dPr>
                        <m:e>
                          <m:d>
                            <m:dPr>
                              <m:ctrlPr>
                                <a:rPr lang="en-GB" sz="2800" b="1" i="1" smtClean="0">
                                  <a:solidFill>
                                    <a:srgbClr val="C00000"/>
                                  </a:solidFill>
                                  <a:latin typeface="Cambria Math" panose="02040503050406030204" pitchFamily="18" charset="0"/>
                                </a:rPr>
                              </m:ctrlPr>
                            </m:dPr>
                            <m:e>
                              <m:r>
                                <a:rPr lang="en-GB" sz="2800" b="1" i="0" smtClean="0">
                                  <a:solidFill>
                                    <a:srgbClr val="C00000"/>
                                  </a:solidFill>
                                  <a:latin typeface="Cambria Math" panose="02040503050406030204" pitchFamily="18" charset="0"/>
                                </a:rPr>
                                <m:t>𝐱</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𝐲</m:t>
                              </m:r>
                            </m:e>
                          </m:d>
                          <m:r>
                            <a:rPr lang="en-GB" sz="2800" b="1" i="0" smtClean="0">
                              <a:solidFill>
                                <a:srgbClr val="C00000"/>
                              </a:solidFill>
                              <a:latin typeface="Cambria Math" panose="02040503050406030204" pitchFamily="18" charset="0"/>
                            </a:rPr>
                            <m:t> :</m:t>
                          </m:r>
                          <m:r>
                            <a:rPr lang="en-GB" sz="2800" b="1" i="0" smtClean="0">
                              <a:solidFill>
                                <a:srgbClr val="C00000"/>
                              </a:solidFill>
                              <a:latin typeface="Cambria Math" panose="02040503050406030204" pitchFamily="18" charset="0"/>
                            </a:rPr>
                            <m:t>𝐱</m:t>
                          </m:r>
                          <m:r>
                            <a:rPr lang="en-GB" sz="2800" b="1" i="0" smtClean="0">
                              <a:solidFill>
                                <a:srgbClr val="C00000"/>
                              </a:solidFill>
                              <a:latin typeface="Cambria Math" panose="02040503050406030204" pitchFamily="18" charset="0"/>
                            </a:rPr>
                            <m:t>&lt;</m:t>
                          </m:r>
                          <m:r>
                            <a:rPr lang="en-GB" sz="2800" b="1" i="0" smtClean="0">
                              <a:solidFill>
                                <a:srgbClr val="C00000"/>
                              </a:solidFill>
                              <a:latin typeface="Cambria Math" panose="02040503050406030204" pitchFamily="18" charset="0"/>
                            </a:rPr>
                            <m:t>𝐲</m:t>
                          </m:r>
                        </m:e>
                      </m:d>
                    </m:oMath>
                  </m:oMathPara>
                </a14:m>
                <a:endParaRPr lang="en-GB" sz="2800" b="1" dirty="0">
                  <a:solidFill>
                    <a:srgbClr val="C00000"/>
                  </a:solidFill>
                </a:endParaRPr>
              </a:p>
            </p:txBody>
          </p:sp>
        </mc:Choice>
        <mc:Fallback xmlns="">
          <p:sp>
            <p:nvSpPr>
              <p:cNvPr id="24" name="Rectangle 23"/>
              <p:cNvSpPr>
                <a:spLocks noRot="1" noChangeAspect="1" noMove="1" noResize="1" noEditPoints="1" noAdjustHandles="1" noChangeArrowheads="1" noChangeShapeType="1" noTextEdit="1"/>
              </p:cNvSpPr>
              <p:nvPr/>
            </p:nvSpPr>
            <p:spPr>
              <a:xfrm>
                <a:off x="6962500" y="3921936"/>
                <a:ext cx="3232167" cy="523220"/>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4288761" y="3931106"/>
                <a:ext cx="2673739" cy="523220"/>
              </a:xfrm>
              <a:prstGeom prst="rect">
                <a:avLst/>
              </a:prstGeom>
              <a:solidFill>
                <a:schemeClr val="accent2">
                  <a:lumMod val="40000"/>
                  <a:lumOff val="60000"/>
                </a:schemeClr>
              </a:solidFill>
              <a:scene3d>
                <a:camera prst="orthographicFront"/>
                <a:lightRig rig="threePt" dir="t"/>
              </a:scene3d>
              <a:sp3d>
                <a:bevelT/>
              </a:sp3d>
            </p:spPr>
            <p:txBody>
              <a:bodyPr wrap="square" anchor="b">
                <a:spAutoFit/>
              </a:bodyPr>
              <a:lstStyle/>
              <a:p>
                <a:pPr/>
                <a14:m>
                  <m:oMathPara xmlns:m="http://schemas.openxmlformats.org/officeDocument/2006/math">
                    <m:oMathParaPr>
                      <m:jc m:val="centerGroup"/>
                    </m:oMathParaPr>
                    <m:oMath xmlns:m="http://schemas.openxmlformats.org/officeDocument/2006/math">
                      <m:r>
                        <a:rPr lang="en-GB" sz="2800" b="1" i="0" smtClean="0">
                          <a:solidFill>
                            <a:srgbClr val="C00000"/>
                          </a:solidFill>
                          <a:latin typeface="Cambria Math" panose="02040503050406030204" pitchFamily="18" charset="0"/>
                        </a:rPr>
                        <m:t>𝐀</m:t>
                      </m:r>
                      <m:r>
                        <a:rPr lang="en-GB" sz="2800" b="1" i="0" smtClean="0">
                          <a:solidFill>
                            <a:srgbClr val="C00000"/>
                          </a:solidFill>
                          <a:latin typeface="Cambria Math" panose="02040503050406030204" pitchFamily="18" charset="0"/>
                        </a:rPr>
                        <m:t>=</m:t>
                      </m:r>
                      <m:d>
                        <m:dPr>
                          <m:begChr m:val="{"/>
                          <m:endChr m:val="}"/>
                          <m:ctrlPr>
                            <a:rPr lang="en-GB" sz="2800" b="1" i="1" smtClean="0">
                              <a:solidFill>
                                <a:srgbClr val="C00000"/>
                              </a:solidFill>
                              <a:latin typeface="Cambria Math" panose="02040503050406030204" pitchFamily="18" charset="0"/>
                            </a:rPr>
                          </m:ctrlPr>
                        </m:dPr>
                        <m:e>
                          <m:r>
                            <a:rPr lang="en-GB" sz="2800" b="1" i="0" smtClean="0">
                              <a:solidFill>
                                <a:srgbClr val="C00000"/>
                              </a:solidFill>
                              <a:latin typeface="Cambria Math" panose="02040503050406030204" pitchFamily="18" charset="0"/>
                            </a:rPr>
                            <m:t>𝟏</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𝟐</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𝟑</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𝟔</m:t>
                          </m:r>
                        </m:e>
                      </m:d>
                    </m:oMath>
                  </m:oMathPara>
                </a14:m>
                <a:endParaRPr lang="en-GB" sz="2800" b="1" dirty="0">
                  <a:solidFill>
                    <a:srgbClr val="C00000"/>
                  </a:solidFill>
                </a:endParaRPr>
              </a:p>
            </p:txBody>
          </p:sp>
        </mc:Choice>
        <mc:Fallback xmlns="">
          <p:sp>
            <p:nvSpPr>
              <p:cNvPr id="26" name="Rectangle 25"/>
              <p:cNvSpPr>
                <a:spLocks noRot="1" noChangeAspect="1" noMove="1" noResize="1" noEditPoints="1" noAdjustHandles="1" noChangeArrowheads="1" noChangeShapeType="1" noTextEdit="1"/>
              </p:cNvSpPr>
              <p:nvPr/>
            </p:nvSpPr>
            <p:spPr>
              <a:xfrm>
                <a:off x="4288761" y="3931106"/>
                <a:ext cx="2673739" cy="523220"/>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Rectangle 22"/>
              <p:cNvSpPr/>
              <p:nvPr/>
            </p:nvSpPr>
            <p:spPr>
              <a:xfrm>
                <a:off x="3740878" y="3370098"/>
                <a:ext cx="5536896" cy="2887402"/>
              </a:xfrm>
              <a:prstGeom prst="rect">
                <a:avLst/>
              </a:prstGeom>
              <a:noFill/>
              <a:ln w="57150">
                <a:noFill/>
              </a:ln>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marL="514350" indent="-514350" algn="just">
                  <a:lnSpc>
                    <a:spcPct val="130000"/>
                  </a:lnSpc>
                  <a:buFont typeface="+mj-lt"/>
                  <a:buAutoNum type="arabicParenR"/>
                </a:pPr>
                <a14:m>
                  <m:oMath xmlns:m="http://schemas.openxmlformats.org/officeDocument/2006/math">
                    <m:r>
                      <a:rPr lang="en-GB" sz="2800" b="1" i="0" dirty="0" smtClean="0">
                        <a:solidFill>
                          <a:srgbClr val="C00000"/>
                        </a:solidFill>
                        <a:latin typeface="Cambria Math" panose="02040503050406030204" pitchFamily="18" charset="0"/>
                      </a:rPr>
                      <m:t>𝐀</m:t>
                    </m:r>
                    <m:r>
                      <a:rPr lang="en-GB" sz="2800" b="1" i="0" dirty="0" smtClean="0">
                        <a:solidFill>
                          <a:srgbClr val="C00000"/>
                        </a:solidFill>
                        <a:latin typeface="Cambria Math" panose="02040503050406030204" pitchFamily="18" charset="0"/>
                      </a:rPr>
                      <m:t>=</m:t>
                    </m:r>
                    <m:d>
                      <m:dPr>
                        <m:begChr m:val="{"/>
                        <m:endChr m:val="}"/>
                        <m:ctrlPr>
                          <a:rPr lang="en-GB" sz="2800" b="1" i="1" dirty="0" smtClean="0">
                            <a:solidFill>
                              <a:srgbClr val="C00000"/>
                            </a:solidFill>
                            <a:latin typeface="Cambria Math" panose="02040503050406030204" pitchFamily="18" charset="0"/>
                          </a:rPr>
                        </m:ctrlPr>
                      </m:dPr>
                      <m:e>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𝟏</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𝟏</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𝟐</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𝟑</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𝟑</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𝟐</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𝟑</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𝟑</m:t>
                            </m:r>
                          </m:e>
                        </m:d>
                      </m:e>
                    </m:d>
                  </m:oMath>
                </a14:m>
                <a:endParaRPr lang="en-GB" sz="2800" b="1" dirty="0">
                  <a:solidFill>
                    <a:srgbClr val="C00000"/>
                  </a:solidFill>
                </a:endParaRPr>
              </a:p>
              <a:p>
                <a:pPr marL="514350" indent="-514350" algn="just">
                  <a:lnSpc>
                    <a:spcPct val="130000"/>
                  </a:lnSpc>
                  <a:buFont typeface="+mj-lt"/>
                  <a:buAutoNum type="arabicParenR"/>
                </a:pPr>
                <a14:m>
                  <m:oMath xmlns:m="http://schemas.openxmlformats.org/officeDocument/2006/math">
                    <m:r>
                      <a:rPr lang="en-GB" sz="2800" b="1" i="0" dirty="0" smtClean="0">
                        <a:solidFill>
                          <a:srgbClr val="C00000"/>
                        </a:solidFill>
                        <a:latin typeface="Cambria Math" panose="02040503050406030204" pitchFamily="18" charset="0"/>
                      </a:rPr>
                      <m:t>𝐁</m:t>
                    </m:r>
                    <m:r>
                      <a:rPr lang="en-GB" sz="2800" b="1" i="0" dirty="0" smtClean="0">
                        <a:solidFill>
                          <a:srgbClr val="C00000"/>
                        </a:solidFill>
                        <a:latin typeface="Cambria Math" panose="02040503050406030204" pitchFamily="18" charset="0"/>
                      </a:rPr>
                      <m:t>=</m:t>
                    </m:r>
                    <m:d>
                      <m:dPr>
                        <m:begChr m:val="{"/>
                        <m:endChr m:val="}"/>
                        <m:ctrlPr>
                          <a:rPr lang="en-GB" sz="2800" b="1" i="1" dirty="0" smtClean="0">
                            <a:solidFill>
                              <a:srgbClr val="C00000"/>
                            </a:solidFill>
                            <a:latin typeface="Cambria Math" panose="02040503050406030204" pitchFamily="18" charset="0"/>
                          </a:rPr>
                        </m:ctrlPr>
                      </m:dPr>
                      <m:e>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𝐱</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𝐲</m:t>
                            </m:r>
                          </m:e>
                        </m:d>
                        <m:r>
                          <a:rPr lang="en-GB" sz="2800" b="1" i="0" dirty="0" smtClean="0">
                            <a:solidFill>
                              <a:srgbClr val="C00000"/>
                            </a:solidFill>
                            <a:latin typeface="Cambria Math" panose="02040503050406030204" pitchFamily="18" charset="0"/>
                          </a:rPr>
                          <m:t> :</m:t>
                        </m:r>
                        <m:r>
                          <a:rPr lang="en-GB" sz="2800" b="1" i="0" dirty="0" smtClean="0">
                            <a:solidFill>
                              <a:srgbClr val="C00000"/>
                            </a:solidFill>
                            <a:latin typeface="Cambria Math" panose="02040503050406030204" pitchFamily="18" charset="0"/>
                          </a:rPr>
                          <m:t>𝐱</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𝐲</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ℕ</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𝐱</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𝐲</m:t>
                        </m:r>
                      </m:e>
                    </m:d>
                  </m:oMath>
                </a14:m>
                <a:endParaRPr lang="en-GB" sz="2800" b="1" dirty="0">
                  <a:solidFill>
                    <a:srgbClr val="C00000"/>
                  </a:solidFill>
                </a:endParaRPr>
              </a:p>
              <a:p>
                <a:pPr marL="514350" indent="-514350" algn="just">
                  <a:lnSpc>
                    <a:spcPct val="130000"/>
                  </a:lnSpc>
                  <a:buFont typeface="+mj-lt"/>
                  <a:buAutoNum type="arabicParenR"/>
                </a:pPr>
                <a14:m>
                  <m:oMath xmlns:m="http://schemas.openxmlformats.org/officeDocument/2006/math">
                    <m:r>
                      <a:rPr lang="en-GB" sz="2800" b="1" i="0" dirty="0" smtClean="0">
                        <a:solidFill>
                          <a:srgbClr val="C00000"/>
                        </a:solidFill>
                        <a:latin typeface="Cambria Math" panose="02040503050406030204" pitchFamily="18" charset="0"/>
                      </a:rPr>
                      <m:t>𝐂</m:t>
                    </m:r>
                    <m:r>
                      <a:rPr lang="en-GB" sz="2800" b="1" i="0" dirty="0" smtClean="0">
                        <a:solidFill>
                          <a:srgbClr val="C00000"/>
                        </a:solidFill>
                        <a:latin typeface="Cambria Math" panose="02040503050406030204" pitchFamily="18" charset="0"/>
                      </a:rPr>
                      <m:t>=</m:t>
                    </m:r>
                    <m:d>
                      <m:dPr>
                        <m:begChr m:val="{"/>
                        <m:endChr m:val="}"/>
                        <m:ctrlPr>
                          <a:rPr lang="en-GB" sz="2800" b="1" i="1" dirty="0" smtClean="0">
                            <a:solidFill>
                              <a:srgbClr val="C00000"/>
                            </a:solidFill>
                            <a:latin typeface="Cambria Math" panose="02040503050406030204" pitchFamily="18" charset="0"/>
                          </a:rPr>
                        </m:ctrlPr>
                      </m:dPr>
                      <m:e>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𝟏</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𝟏</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𝟏</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𝟐</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𝟐</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𝟐</m:t>
                            </m:r>
                          </m:e>
                        </m:d>
                      </m:e>
                    </m:d>
                  </m:oMath>
                </a14:m>
                <a:endParaRPr lang="en-GB" sz="2800" b="1" dirty="0">
                  <a:solidFill>
                    <a:srgbClr val="C00000"/>
                  </a:solidFill>
                </a:endParaRPr>
              </a:p>
              <a:p>
                <a:pPr marL="514350" indent="-514350" algn="just">
                  <a:lnSpc>
                    <a:spcPct val="130000"/>
                  </a:lnSpc>
                  <a:buFont typeface="+mj-lt"/>
                  <a:buAutoNum type="arabicParenR"/>
                </a:pPr>
                <a14:m>
                  <m:oMath xmlns:m="http://schemas.openxmlformats.org/officeDocument/2006/math">
                    <m:r>
                      <a:rPr lang="en-GB" sz="2800" b="1" i="0" dirty="0" smtClean="0">
                        <a:solidFill>
                          <a:srgbClr val="C00000"/>
                        </a:solidFill>
                        <a:latin typeface="Cambria Math" panose="02040503050406030204" pitchFamily="18" charset="0"/>
                      </a:rPr>
                      <m:t>𝐃</m:t>
                    </m:r>
                    <m:r>
                      <a:rPr lang="en-GB" sz="2800" b="1" i="0" dirty="0" smtClean="0">
                        <a:solidFill>
                          <a:srgbClr val="C00000"/>
                        </a:solidFill>
                        <a:latin typeface="Cambria Math" panose="02040503050406030204" pitchFamily="18" charset="0"/>
                      </a:rPr>
                      <m:t>=</m:t>
                    </m:r>
                    <m:d>
                      <m:dPr>
                        <m:begChr m:val="{"/>
                        <m:endChr m:val="}"/>
                        <m:ctrlPr>
                          <a:rPr lang="en-GB" sz="2800" b="1" i="1" dirty="0" smtClean="0">
                            <a:solidFill>
                              <a:srgbClr val="C00000"/>
                            </a:solidFill>
                            <a:latin typeface="Cambria Math" panose="02040503050406030204" pitchFamily="18" charset="0"/>
                          </a:rPr>
                        </m:ctrlPr>
                      </m:dPr>
                      <m:e>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𝟏</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𝟐</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𝟐</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𝟏</m:t>
                            </m:r>
                          </m:e>
                        </m:d>
                      </m:e>
                    </m:d>
                  </m:oMath>
                </a14:m>
                <a:endParaRPr lang="en-GB" sz="2800" b="1" dirty="0">
                  <a:solidFill>
                    <a:srgbClr val="C00000"/>
                  </a:solidFill>
                </a:endParaRPr>
              </a:p>
              <a:p>
                <a:pPr marL="514350" indent="-514350" algn="just">
                  <a:lnSpc>
                    <a:spcPct val="130000"/>
                  </a:lnSpc>
                  <a:buFont typeface="+mj-lt"/>
                  <a:buAutoNum type="arabicParenR"/>
                </a:pPr>
                <a14:m>
                  <m:oMath xmlns:m="http://schemas.openxmlformats.org/officeDocument/2006/math">
                    <m:r>
                      <a:rPr lang="en-GB" sz="2800" b="1" i="0" dirty="0" smtClean="0">
                        <a:solidFill>
                          <a:srgbClr val="C00000"/>
                        </a:solidFill>
                        <a:latin typeface="Cambria Math" panose="02040503050406030204" pitchFamily="18" charset="0"/>
                      </a:rPr>
                      <m:t>𝐄</m:t>
                    </m:r>
                    <m:r>
                      <a:rPr lang="en-GB" sz="2800" b="1" i="0" dirty="0" smtClean="0">
                        <a:solidFill>
                          <a:srgbClr val="C00000"/>
                        </a:solidFill>
                        <a:latin typeface="Cambria Math" panose="02040503050406030204" pitchFamily="18" charset="0"/>
                      </a:rPr>
                      <m:t>=</m:t>
                    </m:r>
                    <m:d>
                      <m:dPr>
                        <m:begChr m:val="{"/>
                        <m:endChr m:val="}"/>
                        <m:ctrlPr>
                          <a:rPr lang="en-GB" sz="2800" b="1" i="1" dirty="0" smtClean="0">
                            <a:solidFill>
                              <a:srgbClr val="C00000"/>
                            </a:solidFill>
                            <a:latin typeface="Cambria Math" panose="02040503050406030204" pitchFamily="18" charset="0"/>
                          </a:rPr>
                        </m:ctrlPr>
                      </m:dPr>
                      <m:e>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𝟏</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𝟐</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𝟐</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𝟑</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𝟏</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𝟑</m:t>
                            </m:r>
                          </m:e>
                        </m:d>
                      </m:e>
                    </m:d>
                  </m:oMath>
                </a14:m>
                <a:endParaRPr lang="en-GB" sz="2800" b="1" dirty="0">
                  <a:solidFill>
                    <a:srgbClr val="C00000"/>
                  </a:solidFill>
                </a:endParaRPr>
              </a:p>
            </p:txBody>
          </p:sp>
        </mc:Choice>
        <mc:Fallback xmlns="">
          <p:sp>
            <p:nvSpPr>
              <p:cNvPr id="17" name="Rectangle 22"/>
              <p:cNvSpPr>
                <a:spLocks noRot="1" noChangeAspect="1" noMove="1" noResize="1" noEditPoints="1" noAdjustHandles="1" noChangeArrowheads="1" noChangeShapeType="1" noTextEdit="1"/>
              </p:cNvSpPr>
              <p:nvPr/>
            </p:nvSpPr>
            <p:spPr>
              <a:xfrm>
                <a:off x="3740878" y="3370098"/>
                <a:ext cx="5536896" cy="2887402"/>
              </a:xfrm>
              <a:prstGeom prst="rect">
                <a:avLst/>
              </a:prstGeom>
              <a:blipFill>
                <a:blip r:embed="rId9"/>
                <a:stretch>
                  <a:fillRect/>
                </a:stretch>
              </a:blipFill>
              <a:ln w="57150">
                <a:noFill/>
              </a:ln>
            </p:spPr>
            <p:txBody>
              <a:bodyPr/>
              <a:lstStyle/>
              <a:p>
                <a:r>
                  <a:rPr lang="en-GB">
                    <a:noFill/>
                  </a:rPr>
                  <a:t> </a:t>
                </a:r>
              </a:p>
            </p:txBody>
          </p:sp>
        </mc:Fallback>
      </mc:AlternateContent>
      <p:sp>
        <p:nvSpPr>
          <p:cNvPr id="29" name="Oval 28">
            <a:extLst>
              <a:ext uri="{FF2B5EF4-FFF2-40B4-BE49-F238E27FC236}">
                <a16:creationId xmlns:a16="http://schemas.microsoft.com/office/drawing/2014/main" id="{4BD1E24D-7739-4C4F-8234-2614FB54ADBC}"/>
              </a:ext>
            </a:extLst>
          </p:cNvPr>
          <p:cNvSpPr/>
          <p:nvPr/>
        </p:nvSpPr>
        <p:spPr>
          <a:xfrm>
            <a:off x="3262318" y="5060361"/>
            <a:ext cx="720000" cy="720000"/>
          </a:xfrm>
          <a:prstGeom prst="ellipse">
            <a:avLst/>
          </a:prstGeom>
          <a:noFill/>
          <a:ln>
            <a:noFill/>
          </a:ln>
          <a:effectLst/>
          <a:scene3d>
            <a:camera prst="orthographicFront">
              <a:rot lat="0" lon="0" rev="0"/>
            </a:camera>
            <a:lightRig rig="contrasting" dir="t">
              <a:rot lat="0" lon="0" rev="7800000"/>
            </a:lightRig>
          </a:scene3d>
          <a:sp3d>
            <a:bevelT w="139700" h="1397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50000"/>
              </a:lnSpc>
            </a:pPr>
            <a:r>
              <a:rPr lang="en-US" sz="4000" b="1" dirty="0">
                <a:solidFill>
                  <a:srgbClr val="0070C0"/>
                </a:solidFill>
                <a:sym typeface="Wingdings 2" panose="05020102010507070707" pitchFamily="18" charset="2"/>
              </a:rPr>
              <a:t></a:t>
            </a:r>
            <a:endParaRPr lang="en-US" sz="4000" b="1" dirty="0">
              <a:solidFill>
                <a:srgbClr val="0070C0"/>
              </a:solidFill>
            </a:endParaRPr>
          </a:p>
        </p:txBody>
      </p:sp>
      <p:sp>
        <p:nvSpPr>
          <p:cNvPr id="30" name="Oval 29">
            <a:extLst>
              <a:ext uri="{FF2B5EF4-FFF2-40B4-BE49-F238E27FC236}">
                <a16:creationId xmlns:a16="http://schemas.microsoft.com/office/drawing/2014/main" id="{4BD1E24D-7739-4C4F-8234-2614FB54ADBC}"/>
              </a:ext>
            </a:extLst>
          </p:cNvPr>
          <p:cNvSpPr/>
          <p:nvPr/>
        </p:nvSpPr>
        <p:spPr>
          <a:xfrm>
            <a:off x="3262318" y="5615647"/>
            <a:ext cx="720000" cy="720000"/>
          </a:xfrm>
          <a:prstGeom prst="ellipse">
            <a:avLst/>
          </a:prstGeom>
          <a:noFill/>
          <a:ln>
            <a:noFill/>
          </a:ln>
          <a:effectLst/>
          <a:scene3d>
            <a:camera prst="orthographicFront">
              <a:rot lat="0" lon="0" rev="0"/>
            </a:camera>
            <a:lightRig rig="contrasting" dir="t">
              <a:rot lat="0" lon="0" rev="7800000"/>
            </a:lightRig>
          </a:scene3d>
          <a:sp3d>
            <a:bevelT w="139700" h="1397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50000"/>
              </a:lnSpc>
            </a:pPr>
            <a:r>
              <a:rPr lang="en-US" sz="4000" b="1" dirty="0">
                <a:solidFill>
                  <a:srgbClr val="0070C0"/>
                </a:solidFill>
                <a:sym typeface="Wingdings 2" panose="05020102010507070707" pitchFamily="18" charset="2"/>
              </a:rPr>
              <a:t></a:t>
            </a:r>
            <a:endParaRPr lang="en-US" sz="4000" b="1" dirty="0">
              <a:solidFill>
                <a:srgbClr val="0070C0"/>
              </a:solidFill>
            </a:endParaRPr>
          </a:p>
        </p:txBody>
      </p:sp>
      <p:sp>
        <p:nvSpPr>
          <p:cNvPr id="27" name="Rectangle 22"/>
          <p:cNvSpPr/>
          <p:nvPr/>
        </p:nvSpPr>
        <p:spPr>
          <a:xfrm>
            <a:off x="2209801" y="337059"/>
            <a:ext cx="7772399" cy="682419"/>
          </a:xfrm>
          <a:prstGeom prst="roundRect">
            <a:avLst/>
          </a:prstGeom>
          <a:solidFill>
            <a:srgbClr val="FFC000"/>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r>
              <a:rPr lang="en-GB" sz="3600" b="1" dirty="0">
                <a:solidFill>
                  <a:schemeClr val="tx1"/>
                </a:solidFill>
              </a:rPr>
              <a:t>Properties of binary relation in a set</a:t>
            </a:r>
          </a:p>
        </p:txBody>
      </p:sp>
    </p:spTree>
    <p:extLst>
      <p:ext uri="{BB962C8B-B14F-4D97-AF65-F5344CB8AC3E}">
        <p14:creationId xmlns:p14="http://schemas.microsoft.com/office/powerpoint/2010/main" val="39658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p:tgtEl>
                                          <p:spTgt spid="24"/>
                                        </p:tgtEl>
                                        <p:attrNameLst>
                                          <p:attrName>ppt_x</p:attrName>
                                        </p:attrNameLst>
                                      </p:cBhvr>
                                      <p:tavLst>
                                        <p:tav tm="0">
                                          <p:val>
                                            <p:strVal val="#ppt_x-#ppt_w*1.125000"/>
                                          </p:val>
                                        </p:tav>
                                        <p:tav tm="100000">
                                          <p:val>
                                            <p:strVal val="#ppt_x"/>
                                          </p:val>
                                        </p:tav>
                                      </p:tavLst>
                                    </p:anim>
                                    <p:animEffect transition="in" filter="wipe(right)">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49" presetClass="entr" presetSubtype="0" decel="10000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 calcmode="lin" valueType="num">
                                      <p:cBhvr>
                                        <p:cTn id="19" dur="500" fill="hold"/>
                                        <p:tgtEl>
                                          <p:spTgt spid="21"/>
                                        </p:tgtEl>
                                        <p:attrNameLst>
                                          <p:attrName>style.rotation</p:attrName>
                                        </p:attrNameLst>
                                      </p:cBhvr>
                                      <p:tavLst>
                                        <p:tav tm="0">
                                          <p:val>
                                            <p:fltVal val="360"/>
                                          </p:val>
                                        </p:tav>
                                        <p:tav tm="100000">
                                          <p:val>
                                            <p:fltVal val="0"/>
                                          </p:val>
                                        </p:tav>
                                      </p:tavLst>
                                    </p:anim>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par>
                          <p:cTn id="26" fill="hold">
                            <p:stCondLst>
                              <p:cond delay="500"/>
                            </p:stCondLst>
                            <p:childTnLst>
                              <p:par>
                                <p:cTn id="27" presetID="12" presetClass="entr" presetSubtype="8"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p:tgtEl>
                                          <p:spTgt spid="19"/>
                                        </p:tgtEl>
                                        <p:attrNameLst>
                                          <p:attrName>ppt_x</p:attrName>
                                        </p:attrNameLst>
                                      </p:cBhvr>
                                      <p:tavLst>
                                        <p:tav tm="0">
                                          <p:val>
                                            <p:strVal val="#ppt_x-#ppt_w*1.125000"/>
                                          </p:val>
                                        </p:tav>
                                        <p:tav tm="100000">
                                          <p:val>
                                            <p:strVal val="#ppt_x"/>
                                          </p:val>
                                        </p:tav>
                                      </p:tavLst>
                                    </p:anim>
                                    <p:animEffect transition="in" filter="wipe(right)">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49" presetClass="entr" presetSubtype="0" decel="10000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500" fill="hold"/>
                                        <p:tgtEl>
                                          <p:spTgt spid="23"/>
                                        </p:tgtEl>
                                        <p:attrNameLst>
                                          <p:attrName>ppt_w</p:attrName>
                                        </p:attrNameLst>
                                      </p:cBhvr>
                                      <p:tavLst>
                                        <p:tav tm="0">
                                          <p:val>
                                            <p:fltVal val="0"/>
                                          </p:val>
                                        </p:tav>
                                        <p:tav tm="100000">
                                          <p:val>
                                            <p:strVal val="#ppt_w"/>
                                          </p:val>
                                        </p:tav>
                                      </p:tavLst>
                                    </p:anim>
                                    <p:anim calcmode="lin" valueType="num">
                                      <p:cBhvr>
                                        <p:cTn id="36" dur="500" fill="hold"/>
                                        <p:tgtEl>
                                          <p:spTgt spid="23"/>
                                        </p:tgtEl>
                                        <p:attrNameLst>
                                          <p:attrName>ppt_h</p:attrName>
                                        </p:attrNameLst>
                                      </p:cBhvr>
                                      <p:tavLst>
                                        <p:tav tm="0">
                                          <p:val>
                                            <p:fltVal val="0"/>
                                          </p:val>
                                        </p:tav>
                                        <p:tav tm="100000">
                                          <p:val>
                                            <p:strVal val="#ppt_h"/>
                                          </p:val>
                                        </p:tav>
                                      </p:tavLst>
                                    </p:anim>
                                    <p:anim calcmode="lin" valueType="num">
                                      <p:cBhvr>
                                        <p:cTn id="37" dur="500" fill="hold"/>
                                        <p:tgtEl>
                                          <p:spTgt spid="23"/>
                                        </p:tgtEl>
                                        <p:attrNameLst>
                                          <p:attrName>style.rotation</p:attrName>
                                        </p:attrNameLst>
                                      </p:cBhvr>
                                      <p:tavLst>
                                        <p:tav tm="0">
                                          <p:val>
                                            <p:fltVal val="360"/>
                                          </p:val>
                                        </p:tav>
                                        <p:tav tm="100000">
                                          <p:val>
                                            <p:fltVal val="0"/>
                                          </p:val>
                                        </p:tav>
                                      </p:tavLst>
                                    </p:anim>
                                    <p:animEffect transition="in" filter="fade">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26"/>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1"/>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0"/>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9"/>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2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500" fill="hold"/>
                                        <p:tgtEl>
                                          <p:spTgt spid="17"/>
                                        </p:tgtEl>
                                        <p:attrNameLst>
                                          <p:attrName>ppt_w</p:attrName>
                                        </p:attrNameLst>
                                      </p:cBhvr>
                                      <p:tavLst>
                                        <p:tav tm="0">
                                          <p:val>
                                            <p:fltVal val="0"/>
                                          </p:val>
                                        </p:tav>
                                        <p:tav tm="100000">
                                          <p:val>
                                            <p:strVal val="#ppt_w"/>
                                          </p:val>
                                        </p:tav>
                                      </p:tavLst>
                                    </p:anim>
                                    <p:anim calcmode="lin" valueType="num">
                                      <p:cBhvr>
                                        <p:cTn id="58" dur="500" fill="hold"/>
                                        <p:tgtEl>
                                          <p:spTgt spid="17"/>
                                        </p:tgtEl>
                                        <p:attrNameLst>
                                          <p:attrName>ppt_h</p:attrName>
                                        </p:attrNameLst>
                                      </p:cBhvr>
                                      <p:tavLst>
                                        <p:tav tm="0">
                                          <p:val>
                                            <p:fltVal val="0"/>
                                          </p:val>
                                        </p:tav>
                                        <p:tav tm="100000">
                                          <p:val>
                                            <p:strVal val="#ppt_h"/>
                                          </p:val>
                                        </p:tav>
                                      </p:tavLst>
                                    </p:anim>
                                    <p:animEffect transition="in" filter="fade">
                                      <p:cBhvr>
                                        <p:cTn id="59" dur="50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wipe(left)">
                                      <p:cBhvr>
                                        <p:cTn id="64" dur="500"/>
                                        <p:tgtEl>
                                          <p:spTgt spid="2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wipe(left)">
                                      <p:cBhvr>
                                        <p:cTn id="6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1" grpId="0" animBg="1"/>
      <p:bldP spid="21" grpId="1" animBg="1"/>
      <p:bldP spid="23" grpId="0" animBg="1"/>
      <p:bldP spid="23" grpId="1" animBg="1"/>
      <p:bldP spid="24" grpId="0" animBg="1"/>
      <p:bldP spid="24" grpId="1" animBg="1"/>
      <p:bldP spid="26" grpId="0" animBg="1"/>
      <p:bldP spid="26" grpId="1" animBg="1"/>
      <p:bldP spid="17" grpId="0"/>
      <p:bldP spid="29" grpId="0"/>
      <p:bldP spid="3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 name="Rectangle 18"/>
              <p:cNvSpPr/>
              <p:nvPr/>
            </p:nvSpPr>
            <p:spPr>
              <a:xfrm>
                <a:off x="6221000" y="5146996"/>
                <a:ext cx="2242280" cy="523220"/>
              </a:xfrm>
              <a:prstGeom prst="rect">
                <a:avLst/>
              </a:prstGeom>
            </p:spPr>
            <p:txBody>
              <a:bodyPr wrap="square">
                <a:spAutoFit/>
              </a:bodyPr>
              <a:lstStyle/>
              <a:p>
                <a:r>
                  <a:rPr lang="en-GB" sz="2800" dirty="0"/>
                  <a:t>i.e. </a:t>
                </a:r>
                <a14:m>
                  <m:oMath xmlns:m="http://schemas.openxmlformats.org/officeDocument/2006/math">
                    <m:d>
                      <m:dPr>
                        <m:ctrlPr>
                          <a:rPr lang="en-GB" sz="2800" i="1">
                            <a:latin typeface="Cambria Math" panose="02040503050406030204" pitchFamily="18" charset="0"/>
                          </a:rPr>
                        </m:ctrlPr>
                      </m:dPr>
                      <m:e>
                        <m:r>
                          <m:rPr>
                            <m:sty m:val="p"/>
                          </m:rPr>
                          <a:rPr lang="en-GB" sz="2800" b="0" i="0" smtClean="0">
                            <a:latin typeface="Cambria Math" panose="02040503050406030204" pitchFamily="18" charset="0"/>
                          </a:rPr>
                          <m:t>y</m:t>
                        </m:r>
                        <m:r>
                          <a:rPr lang="en-US" sz="2800" i="0">
                            <a:latin typeface="Cambria Math" panose="02040503050406030204" pitchFamily="18" charset="0"/>
                          </a:rPr>
                          <m:t>,</m:t>
                        </m:r>
                        <m:r>
                          <m:rPr>
                            <m:sty m:val="p"/>
                          </m:rPr>
                          <a:rPr lang="en-US" sz="2800" i="0">
                            <a:latin typeface="Cambria Math" panose="02040503050406030204" pitchFamily="18" charset="0"/>
                          </a:rPr>
                          <m:t>x</m:t>
                        </m:r>
                      </m:e>
                    </m:d>
                    <m:r>
                      <a:rPr lang="en-US" sz="2800" i="0" smtClean="0">
                        <a:latin typeface="Cambria Math" panose="02040503050406030204" pitchFamily="18" charset="0"/>
                        <a:ea typeface="Cambria Math" panose="02040503050406030204" pitchFamily="18" charset="0"/>
                      </a:rPr>
                      <m:t>∉</m:t>
                    </m:r>
                    <m:r>
                      <m:rPr>
                        <m:sty m:val="p"/>
                      </m:rPr>
                      <a:rPr lang="en-US" sz="2800" i="0">
                        <a:latin typeface="Cambria Math" panose="02040503050406030204" pitchFamily="18" charset="0"/>
                      </a:rPr>
                      <m:t>R</m:t>
                    </m:r>
                  </m:oMath>
                </a14:m>
                <a:endParaRPr lang="en-GB" sz="2800" dirty="0"/>
              </a:p>
            </p:txBody>
          </p:sp>
        </mc:Choice>
        <mc:Fallback xmlns="">
          <p:sp>
            <p:nvSpPr>
              <p:cNvPr id="19" name="Rectangle 18"/>
              <p:cNvSpPr>
                <a:spLocks noRot="1" noChangeAspect="1" noMove="1" noResize="1" noEditPoints="1" noAdjustHandles="1" noChangeArrowheads="1" noChangeShapeType="1" noTextEdit="1"/>
              </p:cNvSpPr>
              <p:nvPr/>
            </p:nvSpPr>
            <p:spPr>
              <a:xfrm>
                <a:off x="6221000" y="5146996"/>
                <a:ext cx="2242280" cy="523220"/>
              </a:xfrm>
              <a:prstGeom prst="rect">
                <a:avLst/>
              </a:prstGeom>
              <a:blipFill>
                <a:blip r:embed="rId2"/>
                <a:stretch>
                  <a:fillRect l="-5722" t="-11628" b="-31395"/>
                </a:stretch>
              </a:blipFill>
            </p:spPr>
            <p:txBody>
              <a:bodyPr/>
              <a:lstStyle/>
              <a:p>
                <a:r>
                  <a:rPr lang="en-GB">
                    <a:noFill/>
                  </a:rPr>
                  <a:t> </a:t>
                </a:r>
              </a:p>
            </p:txBody>
          </p:sp>
        </mc:Fallback>
      </mc:AlternateContent>
      <p:sp>
        <p:nvSpPr>
          <p:cNvPr id="3" name="Rectangle 22"/>
          <p:cNvSpPr/>
          <p:nvPr/>
        </p:nvSpPr>
        <p:spPr>
          <a:xfrm>
            <a:off x="347706" y="1311257"/>
            <a:ext cx="3596761" cy="720000"/>
          </a:xfrm>
          <a:prstGeom prst="ellipse">
            <a:avLst/>
          </a:prstGeom>
          <a:solidFill>
            <a:schemeClr val="accent4"/>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r>
              <a:rPr lang="en-GB" sz="3200" b="1" dirty="0">
                <a:solidFill>
                  <a:schemeClr val="bg2"/>
                </a:solidFill>
              </a:rPr>
              <a:t>Symmetric</a:t>
            </a:r>
          </a:p>
        </p:txBody>
      </p:sp>
      <p:grpSp>
        <p:nvGrpSpPr>
          <p:cNvPr id="25" name="Group 24"/>
          <p:cNvGrpSpPr/>
          <p:nvPr/>
        </p:nvGrpSpPr>
        <p:grpSpPr>
          <a:xfrm>
            <a:off x="771123" y="2167302"/>
            <a:ext cx="10716327" cy="523220"/>
            <a:chOff x="838362" y="2820991"/>
            <a:chExt cx="10716327" cy="523220"/>
          </a:xfrm>
        </p:grpSpPr>
        <mc:AlternateContent xmlns:mc="http://schemas.openxmlformats.org/markup-compatibility/2006" xmlns:a14="http://schemas.microsoft.com/office/drawing/2010/main">
          <mc:Choice Requires="a14">
            <p:sp>
              <p:nvSpPr>
                <p:cNvPr id="10" name="Rectangle 9"/>
                <p:cNvSpPr/>
                <p:nvPr/>
              </p:nvSpPr>
              <p:spPr>
                <a:xfrm>
                  <a:off x="1108362" y="2820991"/>
                  <a:ext cx="10446327" cy="523220"/>
                </a:xfrm>
                <a:prstGeom prst="rect">
                  <a:avLst/>
                </a:prstGeom>
              </p:spPr>
              <p:txBody>
                <a:bodyPr wrap="square">
                  <a:spAutoFit/>
                </a:bodyPr>
                <a:lstStyle/>
                <a:p>
                  <a:r>
                    <a:rPr lang="en-GB" sz="2800" dirty="0"/>
                    <a:t>A binary relation </a:t>
                  </a:r>
                  <a14:m>
                    <m:oMath xmlns:m="http://schemas.openxmlformats.org/officeDocument/2006/math">
                      <m:r>
                        <m:rPr>
                          <m:sty m:val="p"/>
                        </m:rPr>
                        <a:rPr lang="en-GB" sz="2800" i="0" dirty="0" smtClean="0">
                          <a:latin typeface="Cambria Math" panose="02040503050406030204" pitchFamily="18" charset="0"/>
                        </a:rPr>
                        <m:t>R</m:t>
                      </m:r>
                    </m:oMath>
                  </a14:m>
                  <a:r>
                    <a:rPr lang="en-GB" sz="2800" dirty="0"/>
                    <a:t> in a set </a:t>
                  </a:r>
                  <a14:m>
                    <m:oMath xmlns:m="http://schemas.openxmlformats.org/officeDocument/2006/math">
                      <m:r>
                        <m:rPr>
                          <m:sty m:val="p"/>
                        </m:rPr>
                        <a:rPr lang="en-GB" sz="2800" i="0" dirty="0" smtClean="0">
                          <a:latin typeface="Cambria Math" panose="02040503050406030204" pitchFamily="18" charset="0"/>
                        </a:rPr>
                        <m:t>A</m:t>
                      </m:r>
                    </m:oMath>
                  </a14:m>
                  <a:r>
                    <a:rPr lang="en-GB" sz="2800" dirty="0"/>
                    <a:t> is said to be symmetric if, for every </a:t>
                  </a:r>
                  <a14:m>
                    <m:oMath xmlns:m="http://schemas.openxmlformats.org/officeDocument/2006/math">
                      <m:r>
                        <m:rPr>
                          <m:sty m:val="p"/>
                        </m:rPr>
                        <a:rPr lang="en-GB" sz="2800" i="0" dirty="0" smtClean="0">
                          <a:latin typeface="Cambria Math" panose="02040503050406030204" pitchFamily="18" charset="0"/>
                        </a:rPr>
                        <m:t>x</m:t>
                      </m:r>
                      <m:r>
                        <a:rPr lang="en-GB" sz="2800" b="0" i="0" dirty="0" smtClean="0">
                          <a:latin typeface="Cambria Math" panose="02040503050406030204" pitchFamily="18" charset="0"/>
                        </a:rPr>
                        <m:t>,</m:t>
                      </m:r>
                      <m:r>
                        <m:rPr>
                          <m:sty m:val="p"/>
                        </m:rPr>
                        <a:rPr lang="en-GB" sz="2800" b="0" i="0" dirty="0" smtClean="0">
                          <a:latin typeface="Cambria Math" panose="02040503050406030204" pitchFamily="18" charset="0"/>
                        </a:rPr>
                        <m:t>y</m:t>
                      </m:r>
                      <m:r>
                        <a:rPr lang="en-GB" sz="2800" i="0" dirty="0" smtClean="0">
                          <a:latin typeface="Cambria Math" panose="02040503050406030204" pitchFamily="18" charset="0"/>
                        </a:rPr>
                        <m:t>∈</m:t>
                      </m:r>
                      <m:r>
                        <m:rPr>
                          <m:sty m:val="p"/>
                        </m:rPr>
                        <a:rPr lang="en-GB" sz="2800" i="0" dirty="0" smtClean="0">
                          <a:latin typeface="Cambria Math" panose="02040503050406030204" pitchFamily="18" charset="0"/>
                        </a:rPr>
                        <m:t>A</m:t>
                      </m:r>
                    </m:oMath>
                  </a14:m>
                  <a:r>
                    <a:rPr lang="en-GB" sz="2800" dirty="0"/>
                    <a:t>,</a:t>
                  </a:r>
                </a:p>
              </p:txBody>
            </p:sp>
          </mc:Choice>
          <mc:Fallback xmlns="">
            <p:sp>
              <p:nvSpPr>
                <p:cNvPr id="10" name="Rectangle 9"/>
                <p:cNvSpPr>
                  <a:spLocks noRot="1" noChangeAspect="1" noMove="1" noResize="1" noEditPoints="1" noAdjustHandles="1" noChangeArrowheads="1" noChangeShapeType="1" noTextEdit="1"/>
                </p:cNvSpPr>
                <p:nvPr/>
              </p:nvSpPr>
              <p:spPr>
                <a:xfrm>
                  <a:off x="1108362" y="2820991"/>
                  <a:ext cx="10446327" cy="523220"/>
                </a:xfrm>
                <a:prstGeom prst="rect">
                  <a:avLst/>
                </a:prstGeom>
                <a:blipFill>
                  <a:blip r:embed="rId3"/>
                  <a:stretch>
                    <a:fillRect l="-1226" t="-12941" r="-876" b="-32941"/>
                  </a:stretch>
                </a:blipFill>
              </p:spPr>
              <p:txBody>
                <a:bodyPr/>
                <a:lstStyle/>
                <a:p>
                  <a:r>
                    <a:rPr lang="en-GB">
                      <a:noFill/>
                    </a:rPr>
                    <a:t> </a:t>
                  </a:r>
                </a:p>
              </p:txBody>
            </p:sp>
          </mc:Fallback>
        </mc:AlternateContent>
        <p:sp>
          <p:nvSpPr>
            <p:cNvPr id="22" name="Isosceles Triangle 21"/>
            <p:cNvSpPr/>
            <p:nvPr/>
          </p:nvSpPr>
          <p:spPr>
            <a:xfrm rot="5400000">
              <a:off x="838362" y="2917817"/>
              <a:ext cx="270000" cy="270000"/>
            </a:xfrm>
            <a:prstGeom prst="triangle">
              <a:avLst/>
            </a:prstGeom>
            <a:solidFill>
              <a:schemeClr val="accent4">
                <a:lumMod val="60000"/>
                <a:lumOff val="4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11" name="Rectangle 10"/>
              <p:cNvSpPr/>
              <p:nvPr/>
            </p:nvSpPr>
            <p:spPr>
              <a:xfrm>
                <a:off x="3305736" y="2724258"/>
                <a:ext cx="5526741" cy="523220"/>
              </a:xfrm>
              <a:prstGeom prst="rect">
                <a:avLst/>
              </a:prstGeom>
            </p:spPr>
            <p:txBody>
              <a:bodyPr wrap="square">
                <a:spAutoFit/>
              </a:bodyPr>
              <a:lstStyle/>
              <a:p>
                <a:pPr algn="ctr"/>
                <a:r>
                  <a:rPr lang="en-GB" sz="2800" b="1" dirty="0">
                    <a:solidFill>
                      <a:srgbClr val="0070C0"/>
                    </a:solidFill>
                  </a:rPr>
                  <a:t>whenever </a:t>
                </a:r>
                <a14:m>
                  <m:oMath xmlns:m="http://schemas.openxmlformats.org/officeDocument/2006/math">
                    <m:d>
                      <m:dPr>
                        <m:ctrlPr>
                          <a:rPr lang="en-GB" sz="2800" b="1" i="1">
                            <a:solidFill>
                              <a:srgbClr val="0070C0"/>
                            </a:solidFill>
                            <a:latin typeface="Cambria Math" panose="02040503050406030204" pitchFamily="18" charset="0"/>
                          </a:rPr>
                        </m:ctrlPr>
                      </m:dPr>
                      <m:e>
                        <m:r>
                          <a:rPr lang="en-US" sz="2800" b="1" i="0">
                            <a:solidFill>
                              <a:srgbClr val="0070C0"/>
                            </a:solidFill>
                            <a:latin typeface="Cambria Math" panose="02040503050406030204" pitchFamily="18" charset="0"/>
                          </a:rPr>
                          <m:t>𝐱</m:t>
                        </m:r>
                        <m:r>
                          <a:rPr lang="en-US" sz="2800" b="1" i="0">
                            <a:solidFill>
                              <a:srgbClr val="0070C0"/>
                            </a:solidFill>
                            <a:latin typeface="Cambria Math" panose="02040503050406030204" pitchFamily="18" charset="0"/>
                          </a:rPr>
                          <m:t>,</m:t>
                        </m:r>
                        <m:r>
                          <a:rPr lang="en-GB" sz="2800" b="1" i="0" smtClean="0">
                            <a:solidFill>
                              <a:srgbClr val="0070C0"/>
                            </a:solidFill>
                            <a:latin typeface="Cambria Math" panose="02040503050406030204" pitchFamily="18" charset="0"/>
                          </a:rPr>
                          <m:t>𝐲</m:t>
                        </m:r>
                      </m:e>
                    </m:d>
                    <m:r>
                      <a:rPr lang="en-US" sz="2800" b="1" i="0">
                        <a:solidFill>
                          <a:srgbClr val="0070C0"/>
                        </a:solidFill>
                        <a:latin typeface="Cambria Math" panose="02040503050406030204" pitchFamily="18" charset="0"/>
                      </a:rPr>
                      <m:t>∈</m:t>
                    </m:r>
                    <m:r>
                      <a:rPr lang="en-US" sz="2800" b="1" i="0">
                        <a:solidFill>
                          <a:srgbClr val="0070C0"/>
                        </a:solidFill>
                        <a:latin typeface="Cambria Math" panose="02040503050406030204" pitchFamily="18" charset="0"/>
                      </a:rPr>
                      <m:t>𝐑</m:t>
                    </m:r>
                    <m:r>
                      <a:rPr lang="en-GB" sz="2800" b="1" i="0" smtClean="0">
                        <a:solidFill>
                          <a:srgbClr val="0070C0"/>
                        </a:solidFill>
                        <a:latin typeface="Cambria Math" panose="02040503050406030204" pitchFamily="18" charset="0"/>
                      </a:rPr>
                      <m:t>,</m:t>
                    </m:r>
                  </m:oMath>
                </a14:m>
                <a:r>
                  <a:rPr lang="en-GB" sz="2800" b="1" dirty="0">
                    <a:solidFill>
                      <a:srgbClr val="0070C0"/>
                    </a:solidFill>
                  </a:rPr>
                  <a:t> then </a:t>
                </a:r>
                <a14:m>
                  <m:oMath xmlns:m="http://schemas.openxmlformats.org/officeDocument/2006/math">
                    <m:d>
                      <m:dPr>
                        <m:ctrlPr>
                          <a:rPr lang="en-GB" sz="2800" b="1" i="1">
                            <a:solidFill>
                              <a:srgbClr val="0070C0"/>
                            </a:solidFill>
                            <a:latin typeface="Cambria Math" panose="02040503050406030204" pitchFamily="18" charset="0"/>
                          </a:rPr>
                        </m:ctrlPr>
                      </m:dPr>
                      <m:e>
                        <m:r>
                          <a:rPr lang="en-GB" sz="2800" b="1" i="0" smtClean="0">
                            <a:solidFill>
                              <a:srgbClr val="0070C0"/>
                            </a:solidFill>
                            <a:latin typeface="Cambria Math" panose="02040503050406030204" pitchFamily="18" charset="0"/>
                          </a:rPr>
                          <m:t>𝐲</m:t>
                        </m:r>
                        <m:r>
                          <a:rPr lang="en-US" sz="2800" b="1" i="0">
                            <a:solidFill>
                              <a:srgbClr val="0070C0"/>
                            </a:solidFill>
                            <a:latin typeface="Cambria Math" panose="02040503050406030204" pitchFamily="18" charset="0"/>
                          </a:rPr>
                          <m:t>,</m:t>
                        </m:r>
                        <m:r>
                          <a:rPr lang="en-GB" sz="2800" b="1" i="0" smtClean="0">
                            <a:solidFill>
                              <a:srgbClr val="0070C0"/>
                            </a:solidFill>
                            <a:latin typeface="Cambria Math" panose="02040503050406030204" pitchFamily="18" charset="0"/>
                          </a:rPr>
                          <m:t>𝐱</m:t>
                        </m:r>
                      </m:e>
                    </m:d>
                    <m:r>
                      <a:rPr lang="en-US" sz="2800" b="1" i="0">
                        <a:solidFill>
                          <a:srgbClr val="0070C0"/>
                        </a:solidFill>
                        <a:latin typeface="Cambria Math" panose="02040503050406030204" pitchFamily="18" charset="0"/>
                      </a:rPr>
                      <m:t>∈</m:t>
                    </m:r>
                    <m:r>
                      <a:rPr lang="en-US" sz="2800" b="1" i="0">
                        <a:solidFill>
                          <a:srgbClr val="0070C0"/>
                        </a:solidFill>
                        <a:latin typeface="Cambria Math" panose="02040503050406030204" pitchFamily="18" charset="0"/>
                      </a:rPr>
                      <m:t>𝐑</m:t>
                    </m:r>
                  </m:oMath>
                </a14:m>
                <a:endParaRPr lang="en-GB" sz="2800" b="1" dirty="0">
                  <a:solidFill>
                    <a:srgbClr val="0070C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3305736" y="2724258"/>
                <a:ext cx="5526741" cy="523220"/>
              </a:xfrm>
              <a:prstGeom prst="rect">
                <a:avLst/>
              </a:prstGeom>
              <a:blipFill>
                <a:blip r:embed="rId4"/>
                <a:stretch>
                  <a:fillRect l="-1323" t="-12791" b="-31395"/>
                </a:stretch>
              </a:blipFill>
            </p:spPr>
            <p:txBody>
              <a:bodyPr/>
              <a:lstStyle/>
              <a:p>
                <a:r>
                  <a:rPr lang="en-GB">
                    <a:noFill/>
                  </a:rPr>
                  <a:t> </a:t>
                </a:r>
              </a:p>
            </p:txBody>
          </p:sp>
        </mc:Fallback>
      </mc:AlternateContent>
      <p:grpSp>
        <p:nvGrpSpPr>
          <p:cNvPr id="38" name="Group 37"/>
          <p:cNvGrpSpPr/>
          <p:nvPr/>
        </p:nvGrpSpPr>
        <p:grpSpPr>
          <a:xfrm>
            <a:off x="771123" y="3372655"/>
            <a:ext cx="10716327" cy="523220"/>
            <a:chOff x="838362" y="2820991"/>
            <a:chExt cx="10716327" cy="523220"/>
          </a:xfrm>
        </p:grpSpPr>
        <mc:AlternateContent xmlns:mc="http://schemas.openxmlformats.org/markup-compatibility/2006" xmlns:a14="http://schemas.microsoft.com/office/drawing/2010/main">
          <mc:Choice Requires="a14">
            <p:sp>
              <p:nvSpPr>
                <p:cNvPr id="39" name="Rectangle 38"/>
                <p:cNvSpPr/>
                <p:nvPr/>
              </p:nvSpPr>
              <p:spPr>
                <a:xfrm>
                  <a:off x="1108362" y="2820991"/>
                  <a:ext cx="10446327" cy="523220"/>
                </a:xfrm>
                <a:prstGeom prst="rect">
                  <a:avLst/>
                </a:prstGeom>
              </p:spPr>
              <p:txBody>
                <a:bodyPr wrap="square">
                  <a:spAutoFit/>
                </a:bodyPr>
                <a:lstStyle/>
                <a:p>
                  <a:r>
                    <a:rPr lang="en-GB" sz="2800" b="1" u="sng" dirty="0">
                      <a:solidFill>
                        <a:srgbClr val="C00000"/>
                      </a:solidFill>
                    </a:rPr>
                    <a:t>For example:</a:t>
                  </a:r>
                  <a:r>
                    <a:rPr lang="en-GB" sz="2800" dirty="0"/>
                    <a:t> Consider a relation </a:t>
                  </a:r>
                  <a14:m>
                    <m:oMath xmlns:m="http://schemas.openxmlformats.org/officeDocument/2006/math">
                      <m:r>
                        <a:rPr lang="en-GB" sz="2800" b="1" i="0" dirty="0" smtClean="0">
                          <a:latin typeface="Cambria Math" panose="02040503050406030204" pitchFamily="18" charset="0"/>
                        </a:rPr>
                        <m:t>𝐑</m:t>
                      </m:r>
                      <m:r>
                        <a:rPr lang="en-GB" sz="2800" b="1" i="0" dirty="0" smtClean="0">
                          <a:latin typeface="Cambria Math" panose="02040503050406030204" pitchFamily="18" charset="0"/>
                        </a:rPr>
                        <m:t>=</m:t>
                      </m:r>
                      <m:d>
                        <m:dPr>
                          <m:begChr m:val="{"/>
                          <m:endChr m:val="}"/>
                          <m:ctrlPr>
                            <a:rPr lang="en-GB" sz="2800" b="1" i="1" dirty="0" smtClean="0">
                              <a:latin typeface="Cambria Math" panose="02040503050406030204" pitchFamily="18" charset="0"/>
                            </a:rPr>
                          </m:ctrlPr>
                        </m:dPr>
                        <m:e>
                          <m:d>
                            <m:dPr>
                              <m:ctrlPr>
                                <a:rPr lang="en-GB" sz="2800" b="1" i="1" dirty="0" smtClean="0">
                                  <a:latin typeface="Cambria Math" panose="02040503050406030204" pitchFamily="18" charset="0"/>
                                </a:rPr>
                              </m:ctrlPr>
                            </m:dPr>
                            <m:e>
                              <m:r>
                                <a:rPr lang="en-GB" sz="2800" b="1" i="0" dirty="0" smtClean="0">
                                  <a:latin typeface="Cambria Math" panose="02040503050406030204" pitchFamily="18" charset="0"/>
                                </a:rPr>
                                <m:t>𝐱</m:t>
                              </m:r>
                              <m:r>
                                <a:rPr lang="en-GB" sz="2800" b="1" i="0" dirty="0" smtClean="0">
                                  <a:latin typeface="Cambria Math" panose="02040503050406030204" pitchFamily="18" charset="0"/>
                                </a:rPr>
                                <m:t>,</m:t>
                              </m:r>
                              <m:r>
                                <a:rPr lang="en-GB" sz="2800" b="1" i="0" dirty="0" smtClean="0">
                                  <a:latin typeface="Cambria Math" panose="02040503050406030204" pitchFamily="18" charset="0"/>
                                </a:rPr>
                                <m:t>𝐲</m:t>
                              </m:r>
                            </m:e>
                          </m:d>
                          <m:r>
                            <a:rPr lang="en-GB" sz="2800" b="1" i="0" dirty="0" smtClean="0">
                              <a:latin typeface="Cambria Math" panose="02040503050406030204" pitchFamily="18" charset="0"/>
                            </a:rPr>
                            <m:t> :</m:t>
                          </m:r>
                          <m:r>
                            <a:rPr lang="en-GB" sz="2800" b="1" i="0" dirty="0" smtClean="0">
                              <a:latin typeface="Cambria Math" panose="02040503050406030204" pitchFamily="18" charset="0"/>
                            </a:rPr>
                            <m:t>𝐱</m:t>
                          </m:r>
                          <m:r>
                            <a:rPr lang="en-GB" sz="2800" b="1" i="0" dirty="0" smtClean="0">
                              <a:latin typeface="Cambria Math" panose="02040503050406030204" pitchFamily="18" charset="0"/>
                            </a:rPr>
                            <m:t>&lt;</m:t>
                          </m:r>
                          <m:r>
                            <a:rPr lang="en-GB" sz="2800" b="1" i="0" dirty="0" smtClean="0">
                              <a:latin typeface="Cambria Math" panose="02040503050406030204" pitchFamily="18" charset="0"/>
                            </a:rPr>
                            <m:t>𝐲</m:t>
                          </m:r>
                        </m:e>
                      </m:d>
                    </m:oMath>
                  </a14:m>
                  <a:r>
                    <a:rPr lang="en-GB" sz="2800" dirty="0"/>
                    <a:t> on a set </a:t>
                  </a:r>
                  <a14:m>
                    <m:oMath xmlns:m="http://schemas.openxmlformats.org/officeDocument/2006/math">
                      <m:r>
                        <a:rPr lang="en-GB" sz="2800" i="0" smtClean="0">
                          <a:latin typeface="Cambria Math" panose="02040503050406030204" pitchFamily="18" charset="0"/>
                          <a:ea typeface="Cambria Math" panose="02040503050406030204" pitchFamily="18" charset="0"/>
                        </a:rPr>
                        <m:t>ℕ</m:t>
                      </m:r>
                    </m:oMath>
                  </a14:m>
                  <a:r>
                    <a:rPr lang="en-GB" sz="2800" dirty="0"/>
                    <a:t>.</a:t>
                  </a:r>
                </a:p>
              </p:txBody>
            </p:sp>
          </mc:Choice>
          <mc:Fallback xmlns="">
            <p:sp>
              <p:nvSpPr>
                <p:cNvPr id="39" name="Rectangle 38"/>
                <p:cNvSpPr>
                  <a:spLocks noRot="1" noChangeAspect="1" noMove="1" noResize="1" noEditPoints="1" noAdjustHandles="1" noChangeArrowheads="1" noChangeShapeType="1" noTextEdit="1"/>
                </p:cNvSpPr>
                <p:nvPr/>
              </p:nvSpPr>
              <p:spPr>
                <a:xfrm>
                  <a:off x="1108362" y="2820991"/>
                  <a:ext cx="10446327" cy="523220"/>
                </a:xfrm>
                <a:prstGeom prst="rect">
                  <a:avLst/>
                </a:prstGeom>
                <a:blipFill>
                  <a:blip r:embed="rId5"/>
                  <a:stretch>
                    <a:fillRect l="-1226" t="-11628" b="-31395"/>
                  </a:stretch>
                </a:blipFill>
              </p:spPr>
              <p:txBody>
                <a:bodyPr/>
                <a:lstStyle/>
                <a:p>
                  <a:r>
                    <a:rPr lang="en-GB">
                      <a:noFill/>
                    </a:rPr>
                    <a:t> </a:t>
                  </a:r>
                </a:p>
              </p:txBody>
            </p:sp>
          </mc:Fallback>
        </mc:AlternateContent>
        <p:sp>
          <p:nvSpPr>
            <p:cNvPr id="40" name="Isosceles Triangle 39"/>
            <p:cNvSpPr/>
            <p:nvPr/>
          </p:nvSpPr>
          <p:spPr>
            <a:xfrm rot="5400000">
              <a:off x="838362" y="2917817"/>
              <a:ext cx="270000" cy="270000"/>
            </a:xfrm>
            <a:prstGeom prst="triangle">
              <a:avLst/>
            </a:prstGeom>
            <a:solidFill>
              <a:schemeClr val="accent4">
                <a:lumMod val="60000"/>
                <a:lumOff val="4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1" name="Group 40"/>
          <p:cNvGrpSpPr/>
          <p:nvPr/>
        </p:nvGrpSpPr>
        <p:grpSpPr>
          <a:xfrm>
            <a:off x="4039288" y="4068650"/>
            <a:ext cx="3849117" cy="523220"/>
            <a:chOff x="838362" y="2820991"/>
            <a:chExt cx="3849117" cy="523220"/>
          </a:xfrm>
        </p:grpSpPr>
        <mc:AlternateContent xmlns:mc="http://schemas.openxmlformats.org/markup-compatibility/2006" xmlns:a14="http://schemas.microsoft.com/office/drawing/2010/main">
          <mc:Choice Requires="a14">
            <p:sp>
              <p:nvSpPr>
                <p:cNvPr id="42" name="Rectangle 41"/>
                <p:cNvSpPr/>
                <p:nvPr/>
              </p:nvSpPr>
              <p:spPr>
                <a:xfrm>
                  <a:off x="1108362" y="2820991"/>
                  <a:ext cx="3579117" cy="523220"/>
                </a:xfrm>
                <a:prstGeom prst="rect">
                  <a:avLst/>
                </a:prstGeom>
              </p:spPr>
              <p:txBody>
                <a:bodyPr wrap="square">
                  <a:spAutoFit/>
                </a:bodyPr>
                <a:lstStyle/>
                <a:p>
                  <a:r>
                    <a:rPr lang="en-GB" sz="2800" dirty="0"/>
                    <a:t>Let </a:t>
                  </a:r>
                  <a14:m>
                    <m:oMath xmlns:m="http://schemas.openxmlformats.org/officeDocument/2006/math">
                      <m:r>
                        <m:rPr>
                          <m:sty m:val="p"/>
                        </m:rPr>
                        <a:rPr lang="en-GB" sz="2800" b="0" i="0" smtClean="0">
                          <a:latin typeface="Cambria Math" panose="02040503050406030204" pitchFamily="18" charset="0"/>
                        </a:rPr>
                        <m:t>x</m:t>
                      </m:r>
                      <m:r>
                        <a:rPr lang="en-GB" sz="2800" b="0" i="0" smtClean="0">
                          <a:latin typeface="Cambria Math" panose="02040503050406030204" pitchFamily="18" charset="0"/>
                        </a:rPr>
                        <m:t>,</m:t>
                      </m:r>
                      <m:r>
                        <m:rPr>
                          <m:sty m:val="p"/>
                        </m:rPr>
                        <a:rPr lang="en-GB" sz="2800" b="0" i="0" smtClean="0">
                          <a:latin typeface="Cambria Math" panose="02040503050406030204" pitchFamily="18" charset="0"/>
                        </a:rPr>
                        <m:t>y</m:t>
                      </m:r>
                      <m:r>
                        <a:rPr lang="en-GB" sz="2800" b="0" i="0" smtClean="0">
                          <a:latin typeface="Cambria Math" panose="02040503050406030204" pitchFamily="18" charset="0"/>
                          <a:ea typeface="Cambria Math" panose="02040503050406030204" pitchFamily="18" charset="0"/>
                        </a:rPr>
                        <m:t>∈</m:t>
                      </m:r>
                      <m:r>
                        <a:rPr lang="en-GB" sz="2800">
                          <a:latin typeface="Cambria Math" panose="02040503050406030204" pitchFamily="18" charset="0"/>
                          <a:ea typeface="Cambria Math" panose="02040503050406030204" pitchFamily="18" charset="0"/>
                        </a:rPr>
                        <m:t>ℕ</m:t>
                      </m:r>
                      <m:r>
                        <a:rPr lang="en-GB" sz="2800" b="0" i="0" smtClean="0">
                          <a:latin typeface="Cambria Math" panose="02040503050406030204" pitchFamily="18" charset="0"/>
                          <a:ea typeface="Cambria Math" panose="02040503050406030204" pitchFamily="18" charset="0"/>
                        </a:rPr>
                        <m:t>,</m:t>
                      </m:r>
                      <m:d>
                        <m:dPr>
                          <m:ctrlPr>
                            <a:rPr lang="en-GB" sz="2800" b="0" i="1" smtClean="0">
                              <a:latin typeface="Cambria Math" panose="02040503050406030204" pitchFamily="18" charset="0"/>
                              <a:ea typeface="Cambria Math" panose="02040503050406030204" pitchFamily="18" charset="0"/>
                            </a:rPr>
                          </m:ctrlPr>
                        </m:dPr>
                        <m:e>
                          <m:r>
                            <m:rPr>
                              <m:sty m:val="p"/>
                            </m:rPr>
                            <a:rPr lang="en-US" sz="2800" i="0" dirty="0" smtClean="0">
                              <a:latin typeface="Cambria Math" panose="02040503050406030204" pitchFamily="18" charset="0"/>
                            </a:rPr>
                            <m:t>x</m:t>
                          </m:r>
                          <m:r>
                            <a:rPr lang="en-US" sz="2800" i="0" dirty="0" smtClean="0">
                              <a:latin typeface="Cambria Math" panose="02040503050406030204" pitchFamily="18" charset="0"/>
                            </a:rPr>
                            <m:t>,</m:t>
                          </m:r>
                          <m:r>
                            <m:rPr>
                              <m:sty m:val="p"/>
                            </m:rPr>
                            <a:rPr lang="en-GB" sz="2800" i="0" dirty="0" smtClean="0">
                              <a:latin typeface="Cambria Math" panose="02040503050406030204" pitchFamily="18" charset="0"/>
                            </a:rPr>
                            <m:t>y</m:t>
                          </m:r>
                        </m:e>
                      </m:d>
                      <m:r>
                        <a:rPr lang="en-GB" sz="2800" i="0" dirty="0" smtClean="0">
                          <a:latin typeface="Cambria Math" panose="02040503050406030204" pitchFamily="18" charset="0"/>
                        </a:rPr>
                        <m:t>∈</m:t>
                      </m:r>
                      <m:r>
                        <m:rPr>
                          <m:sty m:val="p"/>
                        </m:rPr>
                        <a:rPr lang="en-US" sz="2800" i="0" dirty="0" smtClean="0">
                          <a:latin typeface="Cambria Math" panose="02040503050406030204" pitchFamily="18" charset="0"/>
                        </a:rPr>
                        <m:t>R</m:t>
                      </m:r>
                      <m:r>
                        <a:rPr lang="en-GB" sz="2800" b="0" i="0" dirty="0" smtClean="0">
                          <a:latin typeface="Cambria Math" panose="02040503050406030204" pitchFamily="18" charset="0"/>
                        </a:rPr>
                        <m:t>.</m:t>
                      </m:r>
                    </m:oMath>
                  </a14:m>
                  <a:endParaRPr lang="en-GB" sz="2800" dirty="0"/>
                </a:p>
              </p:txBody>
            </p:sp>
          </mc:Choice>
          <mc:Fallback xmlns="">
            <p:sp>
              <p:nvSpPr>
                <p:cNvPr id="42" name="Rectangle 41"/>
                <p:cNvSpPr>
                  <a:spLocks noRot="1" noChangeAspect="1" noMove="1" noResize="1" noEditPoints="1" noAdjustHandles="1" noChangeArrowheads="1" noChangeShapeType="1" noTextEdit="1"/>
                </p:cNvSpPr>
                <p:nvPr/>
              </p:nvSpPr>
              <p:spPr>
                <a:xfrm>
                  <a:off x="1108362" y="2820991"/>
                  <a:ext cx="3579117" cy="523220"/>
                </a:xfrm>
                <a:prstGeom prst="rect">
                  <a:avLst/>
                </a:prstGeom>
                <a:blipFill>
                  <a:blip r:embed="rId6"/>
                  <a:stretch>
                    <a:fillRect l="-3578" t="-11628" b="-31395"/>
                  </a:stretch>
                </a:blipFill>
              </p:spPr>
              <p:txBody>
                <a:bodyPr/>
                <a:lstStyle/>
                <a:p>
                  <a:r>
                    <a:rPr lang="en-GB">
                      <a:noFill/>
                    </a:rPr>
                    <a:t> </a:t>
                  </a:r>
                </a:p>
              </p:txBody>
            </p:sp>
          </mc:Fallback>
        </mc:AlternateContent>
        <p:sp>
          <p:nvSpPr>
            <p:cNvPr id="43" name="Up Arrow 42"/>
            <p:cNvSpPr/>
            <p:nvPr/>
          </p:nvSpPr>
          <p:spPr>
            <a:xfrm rot="5400000">
              <a:off x="838362" y="2917817"/>
              <a:ext cx="270000" cy="270000"/>
            </a:xfrm>
            <a:prstGeom prst="upArrow">
              <a:avLst/>
            </a:prstGeom>
            <a:solidFill>
              <a:schemeClr val="accent4">
                <a:lumMod val="60000"/>
                <a:lumOff val="4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6" name="Rectangle 5"/>
              <p:cNvSpPr/>
              <p:nvPr/>
            </p:nvSpPr>
            <p:spPr>
              <a:xfrm>
                <a:off x="6217552" y="4607823"/>
                <a:ext cx="1554208" cy="52322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GB" sz="2800" i="0" smtClean="0">
                          <a:latin typeface="Cambria Math" panose="02040503050406030204" pitchFamily="18" charset="0"/>
                          <a:ea typeface="Cambria Math" panose="02040503050406030204" pitchFamily="18" charset="0"/>
                        </a:rPr>
                        <m:t>⇒</m:t>
                      </m:r>
                      <m:r>
                        <m:rPr>
                          <m:sty m:val="p"/>
                        </m:rPr>
                        <a:rPr lang="en-GB" sz="2800" i="0" smtClean="0">
                          <a:latin typeface="Cambria Math" panose="02040503050406030204" pitchFamily="18" charset="0"/>
                          <a:ea typeface="Cambria Math" panose="02040503050406030204" pitchFamily="18" charset="0"/>
                        </a:rPr>
                        <m:t>x</m:t>
                      </m:r>
                      <m:r>
                        <a:rPr lang="en-GB" sz="2800" b="0" i="0" smtClean="0">
                          <a:latin typeface="Cambria Math" panose="02040503050406030204" pitchFamily="18" charset="0"/>
                          <a:ea typeface="Cambria Math" panose="02040503050406030204" pitchFamily="18" charset="0"/>
                        </a:rPr>
                        <m:t>&lt;</m:t>
                      </m:r>
                      <m:r>
                        <m:rPr>
                          <m:sty m:val="p"/>
                        </m:rPr>
                        <a:rPr lang="en-GB" sz="2800" b="0" i="0" smtClean="0">
                          <a:latin typeface="Cambria Math" panose="02040503050406030204" pitchFamily="18" charset="0"/>
                          <a:ea typeface="Cambria Math" panose="02040503050406030204" pitchFamily="18" charset="0"/>
                        </a:rPr>
                        <m:t>y</m:t>
                      </m:r>
                    </m:oMath>
                  </m:oMathPara>
                </a14:m>
                <a:endParaRPr lang="en-GB" sz="2800" dirty="0"/>
              </a:p>
            </p:txBody>
          </p:sp>
        </mc:Choice>
        <mc:Fallback xmlns="">
          <p:sp>
            <p:nvSpPr>
              <p:cNvPr id="6" name="Rectangle 5"/>
              <p:cNvSpPr>
                <a:spLocks noRot="1" noChangeAspect="1" noMove="1" noResize="1" noEditPoints="1" noAdjustHandles="1" noChangeArrowheads="1" noChangeShapeType="1" noTextEdit="1"/>
              </p:cNvSpPr>
              <p:nvPr/>
            </p:nvSpPr>
            <p:spPr>
              <a:xfrm>
                <a:off x="6217552" y="4607823"/>
                <a:ext cx="1554208" cy="523220"/>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7569339" y="4598184"/>
                <a:ext cx="1537955" cy="52322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GB" sz="2800" i="0" smtClean="0">
                          <a:latin typeface="Cambria Math" panose="02040503050406030204" pitchFamily="18" charset="0"/>
                          <a:ea typeface="Cambria Math" panose="02040503050406030204" pitchFamily="18" charset="0"/>
                        </a:rPr>
                        <m:t>⇏</m:t>
                      </m:r>
                      <m:r>
                        <m:rPr>
                          <m:sty m:val="p"/>
                        </m:rPr>
                        <a:rPr lang="en-GB" sz="2800" b="0" i="0" smtClean="0">
                          <a:latin typeface="Cambria Math" panose="02040503050406030204" pitchFamily="18" charset="0"/>
                          <a:ea typeface="Cambria Math" panose="02040503050406030204" pitchFamily="18" charset="0"/>
                        </a:rPr>
                        <m:t>y</m:t>
                      </m:r>
                      <m:r>
                        <a:rPr lang="en-GB" sz="2800" b="0" i="0" smtClean="0">
                          <a:latin typeface="Cambria Math" panose="02040503050406030204" pitchFamily="18" charset="0"/>
                          <a:ea typeface="Cambria Math" panose="02040503050406030204" pitchFamily="18" charset="0"/>
                        </a:rPr>
                        <m:t>&lt;</m:t>
                      </m:r>
                      <m:r>
                        <m:rPr>
                          <m:sty m:val="p"/>
                        </m:rPr>
                        <a:rPr lang="en-GB" sz="2800" b="0" i="0" smtClean="0">
                          <a:latin typeface="Cambria Math" panose="02040503050406030204" pitchFamily="18" charset="0"/>
                          <a:ea typeface="Cambria Math" panose="02040503050406030204" pitchFamily="18" charset="0"/>
                        </a:rPr>
                        <m:t>x</m:t>
                      </m:r>
                    </m:oMath>
                  </m:oMathPara>
                </a14:m>
                <a:endParaRPr lang="en-GB" sz="2800" dirty="0"/>
              </a:p>
            </p:txBody>
          </p:sp>
        </mc:Choice>
        <mc:Fallback xmlns="">
          <p:sp>
            <p:nvSpPr>
              <p:cNvPr id="45" name="Rectangle 44"/>
              <p:cNvSpPr>
                <a:spLocks noRot="1" noChangeAspect="1" noMove="1" noResize="1" noEditPoints="1" noAdjustHandles="1" noChangeArrowheads="1" noChangeShapeType="1" noTextEdit="1"/>
              </p:cNvSpPr>
              <p:nvPr/>
            </p:nvSpPr>
            <p:spPr>
              <a:xfrm>
                <a:off x="7569339" y="4598184"/>
                <a:ext cx="1537955" cy="523220"/>
              </a:xfrm>
              <a:prstGeom prst="rect">
                <a:avLst/>
              </a:prstGeom>
              <a:blipFill>
                <a:blip r:embed="rId8"/>
                <a:stretch>
                  <a:fillRect/>
                </a:stretch>
              </a:blipFill>
            </p:spPr>
            <p:txBody>
              <a:bodyPr/>
              <a:lstStyle/>
              <a:p>
                <a:r>
                  <a:rPr lang="en-GB">
                    <a:noFill/>
                  </a:rPr>
                  <a:t> </a:t>
                </a:r>
              </a:p>
            </p:txBody>
          </p:sp>
        </mc:Fallback>
      </mc:AlternateContent>
      <p:grpSp>
        <p:nvGrpSpPr>
          <p:cNvPr id="46" name="Group 45"/>
          <p:cNvGrpSpPr/>
          <p:nvPr/>
        </p:nvGrpSpPr>
        <p:grpSpPr>
          <a:xfrm>
            <a:off x="4039287" y="5686169"/>
            <a:ext cx="5198843" cy="523220"/>
            <a:chOff x="838362" y="2820991"/>
            <a:chExt cx="5198843" cy="523220"/>
          </a:xfrm>
        </p:grpSpPr>
        <mc:AlternateContent xmlns:mc="http://schemas.openxmlformats.org/markup-compatibility/2006" xmlns:a14="http://schemas.microsoft.com/office/drawing/2010/main">
          <mc:Choice Requires="a14">
            <p:sp>
              <p:nvSpPr>
                <p:cNvPr id="47" name="Rectangle 46"/>
                <p:cNvSpPr/>
                <p:nvPr/>
              </p:nvSpPr>
              <p:spPr>
                <a:xfrm>
                  <a:off x="1108363" y="2820991"/>
                  <a:ext cx="4928842" cy="523220"/>
                </a:xfrm>
                <a:prstGeom prst="rect">
                  <a:avLst/>
                </a:prstGeom>
              </p:spPr>
              <p:txBody>
                <a:bodyPr wrap="square">
                  <a:spAutoFit/>
                </a:bodyPr>
                <a:lstStyle/>
                <a:p>
                  <a:r>
                    <a:rPr lang="en-GB" sz="2800" dirty="0">
                      <a:solidFill>
                        <a:srgbClr val="7030A0"/>
                      </a:solidFill>
                    </a:rPr>
                    <a:t>So, a relation </a:t>
                  </a:r>
                  <a14:m>
                    <m:oMath xmlns:m="http://schemas.openxmlformats.org/officeDocument/2006/math">
                      <m:r>
                        <m:rPr>
                          <m:sty m:val="p"/>
                        </m:rPr>
                        <a:rPr lang="en-GB" sz="2800" b="0" i="0" smtClean="0">
                          <a:solidFill>
                            <a:srgbClr val="7030A0"/>
                          </a:solidFill>
                          <a:latin typeface="Cambria Math" panose="02040503050406030204" pitchFamily="18" charset="0"/>
                          <a:ea typeface="Cambria Math" panose="02040503050406030204" pitchFamily="18" charset="0"/>
                        </a:rPr>
                        <m:t>R</m:t>
                      </m:r>
                    </m:oMath>
                  </a14:m>
                  <a:r>
                    <a:rPr lang="en-GB" sz="2800" dirty="0">
                      <a:solidFill>
                        <a:srgbClr val="7030A0"/>
                      </a:solidFill>
                    </a:rPr>
                    <a:t> is not symmetric.</a:t>
                  </a:r>
                </a:p>
              </p:txBody>
            </p:sp>
          </mc:Choice>
          <mc:Fallback xmlns="">
            <p:sp>
              <p:nvSpPr>
                <p:cNvPr id="47" name="Rectangle 46"/>
                <p:cNvSpPr>
                  <a:spLocks noRot="1" noChangeAspect="1" noMove="1" noResize="1" noEditPoints="1" noAdjustHandles="1" noChangeArrowheads="1" noChangeShapeType="1" noTextEdit="1"/>
                </p:cNvSpPr>
                <p:nvPr/>
              </p:nvSpPr>
              <p:spPr>
                <a:xfrm>
                  <a:off x="1108363" y="2820991"/>
                  <a:ext cx="4928842" cy="523220"/>
                </a:xfrm>
                <a:prstGeom prst="rect">
                  <a:avLst/>
                </a:prstGeom>
                <a:blipFill>
                  <a:blip r:embed="rId9"/>
                  <a:stretch>
                    <a:fillRect l="-2599" t="-12791" b="-31395"/>
                  </a:stretch>
                </a:blipFill>
              </p:spPr>
              <p:txBody>
                <a:bodyPr/>
                <a:lstStyle/>
                <a:p>
                  <a:r>
                    <a:rPr lang="en-GB">
                      <a:noFill/>
                    </a:rPr>
                    <a:t> </a:t>
                  </a:r>
                </a:p>
              </p:txBody>
            </p:sp>
          </mc:Fallback>
        </mc:AlternateContent>
        <p:sp>
          <p:nvSpPr>
            <p:cNvPr id="48" name="Up Arrow 47"/>
            <p:cNvSpPr/>
            <p:nvPr/>
          </p:nvSpPr>
          <p:spPr>
            <a:xfrm rot="5400000">
              <a:off x="838362" y="2917817"/>
              <a:ext cx="270000" cy="270000"/>
            </a:xfrm>
            <a:prstGeom prst="upArrow">
              <a:avLst/>
            </a:prstGeom>
            <a:solidFill>
              <a:schemeClr val="accent4">
                <a:lumMod val="60000"/>
                <a:lumOff val="4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7030A0"/>
                </a:solidFill>
              </a:endParaRPr>
            </a:p>
          </p:txBody>
        </p:sp>
      </p:grpSp>
      <p:sp>
        <p:nvSpPr>
          <p:cNvPr id="20" name="Rectangle 22"/>
          <p:cNvSpPr/>
          <p:nvPr/>
        </p:nvSpPr>
        <p:spPr>
          <a:xfrm>
            <a:off x="2209801" y="337059"/>
            <a:ext cx="7772399" cy="682419"/>
          </a:xfrm>
          <a:prstGeom prst="roundRect">
            <a:avLst/>
          </a:prstGeom>
          <a:solidFill>
            <a:srgbClr val="FFC000"/>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r>
              <a:rPr lang="en-GB" sz="3600" b="1" dirty="0">
                <a:solidFill>
                  <a:schemeClr val="tx1"/>
                </a:solidFill>
              </a:rPr>
              <a:t>Properties of binary relation in a set</a:t>
            </a:r>
          </a:p>
        </p:txBody>
      </p:sp>
    </p:spTree>
    <p:extLst>
      <p:ext uri="{BB962C8B-B14F-4D97-AF65-F5344CB8AC3E}">
        <p14:creationId xmlns:p14="http://schemas.microsoft.com/office/powerpoint/2010/main" val="220745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left)">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wipe(left)">
                                      <p:cBhvr>
                                        <p:cTn id="37" dur="5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left)">
                                      <p:cBhvr>
                                        <p:cTn id="4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 grpId="0" animBg="1"/>
      <p:bldP spid="11" grpId="0"/>
      <p:bldP spid="6" grpId="0"/>
      <p:bldP spid="4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2"/>
          <p:cNvSpPr/>
          <p:nvPr/>
        </p:nvSpPr>
        <p:spPr>
          <a:xfrm>
            <a:off x="347706" y="1311257"/>
            <a:ext cx="3596761" cy="720000"/>
          </a:xfrm>
          <a:prstGeom prst="ellipse">
            <a:avLst/>
          </a:prstGeom>
          <a:solidFill>
            <a:schemeClr val="accent4"/>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r>
              <a:rPr lang="en-GB" sz="3200" b="1" dirty="0">
                <a:solidFill>
                  <a:schemeClr val="bg2"/>
                </a:solidFill>
              </a:rPr>
              <a:t>Symmetric</a:t>
            </a:r>
          </a:p>
        </p:txBody>
      </p:sp>
      <p:grpSp>
        <p:nvGrpSpPr>
          <p:cNvPr id="25" name="Group 24"/>
          <p:cNvGrpSpPr/>
          <p:nvPr/>
        </p:nvGrpSpPr>
        <p:grpSpPr>
          <a:xfrm>
            <a:off x="771123" y="2167302"/>
            <a:ext cx="10716327" cy="523220"/>
            <a:chOff x="838362" y="2820991"/>
            <a:chExt cx="10716327" cy="523220"/>
          </a:xfrm>
        </p:grpSpPr>
        <mc:AlternateContent xmlns:mc="http://schemas.openxmlformats.org/markup-compatibility/2006" xmlns:a14="http://schemas.microsoft.com/office/drawing/2010/main">
          <mc:Choice Requires="a14">
            <p:sp>
              <p:nvSpPr>
                <p:cNvPr id="10" name="Rectangle 9"/>
                <p:cNvSpPr/>
                <p:nvPr/>
              </p:nvSpPr>
              <p:spPr>
                <a:xfrm>
                  <a:off x="1108362" y="2820991"/>
                  <a:ext cx="10446327" cy="523220"/>
                </a:xfrm>
                <a:prstGeom prst="rect">
                  <a:avLst/>
                </a:prstGeom>
              </p:spPr>
              <p:txBody>
                <a:bodyPr wrap="square">
                  <a:spAutoFit/>
                </a:bodyPr>
                <a:lstStyle/>
                <a:p>
                  <a:r>
                    <a:rPr lang="en-GB" sz="2800" dirty="0"/>
                    <a:t>A binary relation </a:t>
                  </a:r>
                  <a14:m>
                    <m:oMath xmlns:m="http://schemas.openxmlformats.org/officeDocument/2006/math">
                      <m:r>
                        <m:rPr>
                          <m:sty m:val="p"/>
                        </m:rPr>
                        <a:rPr lang="en-GB" sz="2800" i="0" dirty="0" smtClean="0">
                          <a:latin typeface="Cambria Math" panose="02040503050406030204" pitchFamily="18" charset="0"/>
                        </a:rPr>
                        <m:t>R</m:t>
                      </m:r>
                    </m:oMath>
                  </a14:m>
                  <a:r>
                    <a:rPr lang="en-GB" sz="2800" dirty="0"/>
                    <a:t> in a set </a:t>
                  </a:r>
                  <a14:m>
                    <m:oMath xmlns:m="http://schemas.openxmlformats.org/officeDocument/2006/math">
                      <m:r>
                        <m:rPr>
                          <m:sty m:val="p"/>
                        </m:rPr>
                        <a:rPr lang="en-GB" sz="2800" i="0" dirty="0" smtClean="0">
                          <a:latin typeface="Cambria Math" panose="02040503050406030204" pitchFamily="18" charset="0"/>
                        </a:rPr>
                        <m:t>A</m:t>
                      </m:r>
                    </m:oMath>
                  </a14:m>
                  <a:r>
                    <a:rPr lang="en-GB" sz="2800" dirty="0"/>
                    <a:t> is said to be symmetric if, for every </a:t>
                  </a:r>
                  <a14:m>
                    <m:oMath xmlns:m="http://schemas.openxmlformats.org/officeDocument/2006/math">
                      <m:r>
                        <m:rPr>
                          <m:sty m:val="p"/>
                        </m:rPr>
                        <a:rPr lang="en-GB" sz="2800" i="0" dirty="0" smtClean="0">
                          <a:latin typeface="Cambria Math" panose="02040503050406030204" pitchFamily="18" charset="0"/>
                        </a:rPr>
                        <m:t>x</m:t>
                      </m:r>
                      <m:r>
                        <a:rPr lang="en-GB" sz="2800" b="0" i="0" dirty="0" smtClean="0">
                          <a:latin typeface="Cambria Math" panose="02040503050406030204" pitchFamily="18" charset="0"/>
                        </a:rPr>
                        <m:t>,</m:t>
                      </m:r>
                      <m:r>
                        <m:rPr>
                          <m:sty m:val="p"/>
                        </m:rPr>
                        <a:rPr lang="en-GB" sz="2800" b="0" i="0" dirty="0" smtClean="0">
                          <a:latin typeface="Cambria Math" panose="02040503050406030204" pitchFamily="18" charset="0"/>
                        </a:rPr>
                        <m:t>y</m:t>
                      </m:r>
                      <m:r>
                        <a:rPr lang="en-GB" sz="2800" i="0" dirty="0" smtClean="0">
                          <a:latin typeface="Cambria Math" panose="02040503050406030204" pitchFamily="18" charset="0"/>
                        </a:rPr>
                        <m:t>∈</m:t>
                      </m:r>
                      <m:r>
                        <m:rPr>
                          <m:sty m:val="p"/>
                        </m:rPr>
                        <a:rPr lang="en-GB" sz="2800" i="0" dirty="0" smtClean="0">
                          <a:latin typeface="Cambria Math" panose="02040503050406030204" pitchFamily="18" charset="0"/>
                        </a:rPr>
                        <m:t>A</m:t>
                      </m:r>
                    </m:oMath>
                  </a14:m>
                  <a:r>
                    <a:rPr lang="en-GB" sz="2800" dirty="0"/>
                    <a:t>,</a:t>
                  </a:r>
                </a:p>
              </p:txBody>
            </p:sp>
          </mc:Choice>
          <mc:Fallback xmlns="">
            <p:sp>
              <p:nvSpPr>
                <p:cNvPr id="10" name="Rectangle 9"/>
                <p:cNvSpPr>
                  <a:spLocks noRot="1" noChangeAspect="1" noMove="1" noResize="1" noEditPoints="1" noAdjustHandles="1" noChangeArrowheads="1" noChangeShapeType="1" noTextEdit="1"/>
                </p:cNvSpPr>
                <p:nvPr/>
              </p:nvSpPr>
              <p:spPr>
                <a:xfrm>
                  <a:off x="1108362" y="2820991"/>
                  <a:ext cx="10446327" cy="523220"/>
                </a:xfrm>
                <a:prstGeom prst="rect">
                  <a:avLst/>
                </a:prstGeom>
                <a:blipFill>
                  <a:blip r:embed="rId3"/>
                  <a:stretch>
                    <a:fillRect l="-1226" t="-12941" r="-876" b="-32941"/>
                  </a:stretch>
                </a:blipFill>
              </p:spPr>
              <p:txBody>
                <a:bodyPr/>
                <a:lstStyle/>
                <a:p>
                  <a:r>
                    <a:rPr lang="en-GB">
                      <a:noFill/>
                    </a:rPr>
                    <a:t> </a:t>
                  </a:r>
                </a:p>
              </p:txBody>
            </p:sp>
          </mc:Fallback>
        </mc:AlternateContent>
        <p:sp>
          <p:nvSpPr>
            <p:cNvPr id="22" name="Isosceles Triangle 21"/>
            <p:cNvSpPr/>
            <p:nvPr/>
          </p:nvSpPr>
          <p:spPr>
            <a:xfrm rot="5400000">
              <a:off x="838362" y="2917817"/>
              <a:ext cx="270000" cy="270000"/>
            </a:xfrm>
            <a:prstGeom prst="triangle">
              <a:avLst/>
            </a:prstGeom>
            <a:solidFill>
              <a:schemeClr val="accent4">
                <a:lumMod val="60000"/>
                <a:lumOff val="4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11" name="Rectangle 10"/>
              <p:cNvSpPr/>
              <p:nvPr/>
            </p:nvSpPr>
            <p:spPr>
              <a:xfrm>
                <a:off x="3305736" y="2724258"/>
                <a:ext cx="5526741" cy="523220"/>
              </a:xfrm>
              <a:prstGeom prst="rect">
                <a:avLst/>
              </a:prstGeom>
            </p:spPr>
            <p:txBody>
              <a:bodyPr wrap="square">
                <a:spAutoFit/>
              </a:bodyPr>
              <a:lstStyle/>
              <a:p>
                <a:pPr algn="ctr"/>
                <a:r>
                  <a:rPr lang="en-GB" sz="2800" b="1" dirty="0">
                    <a:solidFill>
                      <a:srgbClr val="0070C0"/>
                    </a:solidFill>
                  </a:rPr>
                  <a:t>whenever </a:t>
                </a:r>
                <a14:m>
                  <m:oMath xmlns:m="http://schemas.openxmlformats.org/officeDocument/2006/math">
                    <m:d>
                      <m:dPr>
                        <m:ctrlPr>
                          <a:rPr lang="en-GB" sz="2800" b="1" i="1">
                            <a:solidFill>
                              <a:srgbClr val="0070C0"/>
                            </a:solidFill>
                            <a:latin typeface="Cambria Math" panose="02040503050406030204" pitchFamily="18" charset="0"/>
                          </a:rPr>
                        </m:ctrlPr>
                      </m:dPr>
                      <m:e>
                        <m:r>
                          <a:rPr lang="en-US" sz="2800" b="1" i="0">
                            <a:solidFill>
                              <a:srgbClr val="0070C0"/>
                            </a:solidFill>
                            <a:latin typeface="Cambria Math" panose="02040503050406030204" pitchFamily="18" charset="0"/>
                          </a:rPr>
                          <m:t>𝐱</m:t>
                        </m:r>
                        <m:r>
                          <a:rPr lang="en-US" sz="2800" b="1" i="0">
                            <a:solidFill>
                              <a:srgbClr val="0070C0"/>
                            </a:solidFill>
                            <a:latin typeface="Cambria Math" panose="02040503050406030204" pitchFamily="18" charset="0"/>
                          </a:rPr>
                          <m:t>,</m:t>
                        </m:r>
                        <m:r>
                          <a:rPr lang="en-GB" sz="2800" b="1" i="0" smtClean="0">
                            <a:solidFill>
                              <a:srgbClr val="0070C0"/>
                            </a:solidFill>
                            <a:latin typeface="Cambria Math" panose="02040503050406030204" pitchFamily="18" charset="0"/>
                          </a:rPr>
                          <m:t>𝐲</m:t>
                        </m:r>
                      </m:e>
                    </m:d>
                    <m:r>
                      <a:rPr lang="en-US" sz="2800" b="1" i="0">
                        <a:solidFill>
                          <a:srgbClr val="0070C0"/>
                        </a:solidFill>
                        <a:latin typeface="Cambria Math" panose="02040503050406030204" pitchFamily="18" charset="0"/>
                      </a:rPr>
                      <m:t>∈</m:t>
                    </m:r>
                    <m:r>
                      <a:rPr lang="en-US" sz="2800" b="1" i="0">
                        <a:solidFill>
                          <a:srgbClr val="0070C0"/>
                        </a:solidFill>
                        <a:latin typeface="Cambria Math" panose="02040503050406030204" pitchFamily="18" charset="0"/>
                      </a:rPr>
                      <m:t>𝐑</m:t>
                    </m:r>
                    <m:r>
                      <a:rPr lang="en-GB" sz="2800" b="1" i="0" smtClean="0">
                        <a:solidFill>
                          <a:srgbClr val="0070C0"/>
                        </a:solidFill>
                        <a:latin typeface="Cambria Math" panose="02040503050406030204" pitchFamily="18" charset="0"/>
                      </a:rPr>
                      <m:t>,</m:t>
                    </m:r>
                  </m:oMath>
                </a14:m>
                <a:r>
                  <a:rPr lang="en-GB" sz="2800" b="1" dirty="0">
                    <a:solidFill>
                      <a:srgbClr val="0070C0"/>
                    </a:solidFill>
                  </a:rPr>
                  <a:t> then </a:t>
                </a:r>
                <a14:m>
                  <m:oMath xmlns:m="http://schemas.openxmlformats.org/officeDocument/2006/math">
                    <m:d>
                      <m:dPr>
                        <m:ctrlPr>
                          <a:rPr lang="en-GB" sz="2800" b="1" i="1">
                            <a:solidFill>
                              <a:srgbClr val="0070C0"/>
                            </a:solidFill>
                            <a:latin typeface="Cambria Math" panose="02040503050406030204" pitchFamily="18" charset="0"/>
                          </a:rPr>
                        </m:ctrlPr>
                      </m:dPr>
                      <m:e>
                        <m:r>
                          <a:rPr lang="en-GB" sz="2800" b="1" i="0" smtClean="0">
                            <a:solidFill>
                              <a:srgbClr val="0070C0"/>
                            </a:solidFill>
                            <a:latin typeface="Cambria Math" panose="02040503050406030204" pitchFamily="18" charset="0"/>
                          </a:rPr>
                          <m:t>𝐲</m:t>
                        </m:r>
                        <m:r>
                          <a:rPr lang="en-US" sz="2800" b="1" i="0">
                            <a:solidFill>
                              <a:srgbClr val="0070C0"/>
                            </a:solidFill>
                            <a:latin typeface="Cambria Math" panose="02040503050406030204" pitchFamily="18" charset="0"/>
                          </a:rPr>
                          <m:t>,</m:t>
                        </m:r>
                        <m:r>
                          <a:rPr lang="en-GB" sz="2800" b="1" i="0" smtClean="0">
                            <a:solidFill>
                              <a:srgbClr val="0070C0"/>
                            </a:solidFill>
                            <a:latin typeface="Cambria Math" panose="02040503050406030204" pitchFamily="18" charset="0"/>
                          </a:rPr>
                          <m:t>𝐱</m:t>
                        </m:r>
                      </m:e>
                    </m:d>
                    <m:r>
                      <a:rPr lang="en-US" sz="2800" b="1" i="0">
                        <a:solidFill>
                          <a:srgbClr val="0070C0"/>
                        </a:solidFill>
                        <a:latin typeface="Cambria Math" panose="02040503050406030204" pitchFamily="18" charset="0"/>
                      </a:rPr>
                      <m:t>∈</m:t>
                    </m:r>
                    <m:r>
                      <a:rPr lang="en-US" sz="2800" b="1" i="0">
                        <a:solidFill>
                          <a:srgbClr val="0070C0"/>
                        </a:solidFill>
                        <a:latin typeface="Cambria Math" panose="02040503050406030204" pitchFamily="18" charset="0"/>
                      </a:rPr>
                      <m:t>𝐑</m:t>
                    </m:r>
                  </m:oMath>
                </a14:m>
                <a:endParaRPr lang="en-GB" sz="2800" b="1" dirty="0">
                  <a:solidFill>
                    <a:srgbClr val="0070C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3305736" y="2724258"/>
                <a:ext cx="5526741" cy="523220"/>
              </a:xfrm>
              <a:prstGeom prst="rect">
                <a:avLst/>
              </a:prstGeom>
              <a:blipFill>
                <a:blip r:embed="rId4"/>
                <a:stretch>
                  <a:fillRect l="-1323" t="-12791" b="-31395"/>
                </a:stretch>
              </a:blipFill>
            </p:spPr>
            <p:txBody>
              <a:bodyPr/>
              <a:lstStyle/>
              <a:p>
                <a:r>
                  <a:rPr lang="en-GB">
                    <a:noFill/>
                  </a:rPr>
                  <a:t> </a:t>
                </a:r>
              </a:p>
            </p:txBody>
          </p:sp>
        </mc:Fallback>
      </mc:AlternateContent>
      <p:grpSp>
        <p:nvGrpSpPr>
          <p:cNvPr id="38" name="Group 37"/>
          <p:cNvGrpSpPr/>
          <p:nvPr/>
        </p:nvGrpSpPr>
        <p:grpSpPr>
          <a:xfrm>
            <a:off x="771123" y="3372655"/>
            <a:ext cx="10716327" cy="523220"/>
            <a:chOff x="838362" y="2820991"/>
            <a:chExt cx="10716327" cy="523220"/>
          </a:xfrm>
        </p:grpSpPr>
        <mc:AlternateContent xmlns:mc="http://schemas.openxmlformats.org/markup-compatibility/2006" xmlns:a14="http://schemas.microsoft.com/office/drawing/2010/main">
          <mc:Choice Requires="a14">
            <p:sp>
              <p:nvSpPr>
                <p:cNvPr id="39" name="Rectangle 38"/>
                <p:cNvSpPr/>
                <p:nvPr/>
              </p:nvSpPr>
              <p:spPr>
                <a:xfrm>
                  <a:off x="1108362" y="2820991"/>
                  <a:ext cx="10446327" cy="523220"/>
                </a:xfrm>
                <a:prstGeom prst="rect">
                  <a:avLst/>
                </a:prstGeom>
              </p:spPr>
              <p:txBody>
                <a:bodyPr wrap="square">
                  <a:spAutoFit/>
                </a:bodyPr>
                <a:lstStyle/>
                <a:p>
                  <a:r>
                    <a:rPr lang="en-GB" sz="2800" b="1" u="sng" dirty="0">
                      <a:solidFill>
                        <a:srgbClr val="C00000"/>
                      </a:solidFill>
                    </a:rPr>
                    <a:t>For example:</a:t>
                  </a:r>
                  <a:r>
                    <a:rPr lang="en-GB" sz="2800" dirty="0"/>
                    <a:t> </a:t>
                  </a:r>
                  <a:r>
                    <a:rPr lang="en-GB" sz="2800" dirty="0">
                      <a:solidFill>
                        <a:schemeClr val="bg1"/>
                      </a:solidFill>
                    </a:rPr>
                    <a:t>Consider a relation </a:t>
                  </a:r>
                  <a14:m>
                    <m:oMath xmlns:m="http://schemas.openxmlformats.org/officeDocument/2006/math">
                      <m:r>
                        <a:rPr lang="en-GB" sz="2800" b="1" i="0" dirty="0" smtClean="0">
                          <a:solidFill>
                            <a:schemeClr val="bg1"/>
                          </a:solidFill>
                          <a:latin typeface="Cambria Math" panose="02040503050406030204" pitchFamily="18" charset="0"/>
                        </a:rPr>
                        <m:t>𝐑</m:t>
                      </m:r>
                      <m:r>
                        <a:rPr lang="en-GB" sz="2800" b="1" i="0" dirty="0" smtClean="0">
                          <a:solidFill>
                            <a:schemeClr val="bg1"/>
                          </a:solidFill>
                          <a:latin typeface="Cambria Math" panose="02040503050406030204" pitchFamily="18" charset="0"/>
                        </a:rPr>
                        <m:t>=</m:t>
                      </m:r>
                      <m:d>
                        <m:dPr>
                          <m:begChr m:val="{"/>
                          <m:endChr m:val="}"/>
                          <m:ctrlPr>
                            <a:rPr lang="en-GB" sz="2800" b="1" i="1" dirty="0" smtClean="0">
                              <a:solidFill>
                                <a:schemeClr val="bg1"/>
                              </a:solidFill>
                              <a:latin typeface="Cambria Math" panose="02040503050406030204" pitchFamily="18" charset="0"/>
                            </a:rPr>
                          </m:ctrlPr>
                        </m:dPr>
                        <m:e>
                          <m:d>
                            <m:dPr>
                              <m:ctrlPr>
                                <a:rPr lang="en-GB" sz="2800" b="1" i="1" dirty="0" smtClean="0">
                                  <a:solidFill>
                                    <a:schemeClr val="bg1"/>
                                  </a:solidFill>
                                  <a:latin typeface="Cambria Math" panose="02040503050406030204" pitchFamily="18" charset="0"/>
                                </a:rPr>
                              </m:ctrlPr>
                            </m:dPr>
                            <m:e>
                              <m:r>
                                <a:rPr lang="en-GB" sz="2800" b="1" i="0" dirty="0" smtClean="0">
                                  <a:solidFill>
                                    <a:schemeClr val="bg1"/>
                                  </a:solidFill>
                                  <a:latin typeface="Cambria Math" panose="02040503050406030204" pitchFamily="18" charset="0"/>
                                </a:rPr>
                                <m:t>𝐱</m:t>
                              </m:r>
                              <m:r>
                                <a:rPr lang="en-GB" sz="2800" b="1" i="0" dirty="0" smtClean="0">
                                  <a:solidFill>
                                    <a:schemeClr val="bg1"/>
                                  </a:solidFill>
                                  <a:latin typeface="Cambria Math" panose="02040503050406030204" pitchFamily="18" charset="0"/>
                                </a:rPr>
                                <m:t>,</m:t>
                              </m:r>
                              <m:r>
                                <a:rPr lang="en-GB" sz="2800" b="1" i="0" dirty="0" smtClean="0">
                                  <a:solidFill>
                                    <a:schemeClr val="bg1"/>
                                  </a:solidFill>
                                  <a:latin typeface="Cambria Math" panose="02040503050406030204" pitchFamily="18" charset="0"/>
                                </a:rPr>
                                <m:t>𝐲</m:t>
                              </m:r>
                            </m:e>
                          </m:d>
                          <m:r>
                            <a:rPr lang="en-GB" sz="2800" b="1" i="0" dirty="0" smtClean="0">
                              <a:solidFill>
                                <a:schemeClr val="bg1"/>
                              </a:solidFill>
                              <a:latin typeface="Cambria Math" panose="02040503050406030204" pitchFamily="18" charset="0"/>
                            </a:rPr>
                            <m:t> :</m:t>
                          </m:r>
                          <m:r>
                            <a:rPr lang="en-GB" sz="2800" b="1" i="0" dirty="0" smtClean="0">
                              <a:solidFill>
                                <a:schemeClr val="bg1"/>
                              </a:solidFill>
                              <a:latin typeface="Cambria Math" panose="02040503050406030204" pitchFamily="18" charset="0"/>
                            </a:rPr>
                            <m:t>𝐱</m:t>
                          </m:r>
                          <m:r>
                            <a:rPr lang="en-GB" sz="2800" b="1" i="0" dirty="0" smtClean="0">
                              <a:solidFill>
                                <a:schemeClr val="bg1"/>
                              </a:solidFill>
                              <a:latin typeface="Cambria Math" panose="02040503050406030204" pitchFamily="18" charset="0"/>
                            </a:rPr>
                            <m:t>&lt;</m:t>
                          </m:r>
                          <m:r>
                            <a:rPr lang="en-GB" sz="2800" b="1" i="0" dirty="0" smtClean="0">
                              <a:solidFill>
                                <a:schemeClr val="bg1"/>
                              </a:solidFill>
                              <a:latin typeface="Cambria Math" panose="02040503050406030204" pitchFamily="18" charset="0"/>
                            </a:rPr>
                            <m:t>𝐲</m:t>
                          </m:r>
                        </m:e>
                      </m:d>
                    </m:oMath>
                  </a14:m>
                  <a:r>
                    <a:rPr lang="en-GB" sz="2800" dirty="0">
                      <a:solidFill>
                        <a:schemeClr val="bg1"/>
                      </a:solidFill>
                    </a:rPr>
                    <a:t> on a set </a:t>
                  </a:r>
                  <a14:m>
                    <m:oMath xmlns:m="http://schemas.openxmlformats.org/officeDocument/2006/math">
                      <m:r>
                        <a:rPr lang="en-GB" sz="2800" i="0" smtClean="0">
                          <a:solidFill>
                            <a:schemeClr val="bg1"/>
                          </a:solidFill>
                          <a:latin typeface="Cambria Math" panose="02040503050406030204" pitchFamily="18" charset="0"/>
                          <a:ea typeface="Cambria Math" panose="02040503050406030204" pitchFamily="18" charset="0"/>
                        </a:rPr>
                        <m:t>ℕ</m:t>
                      </m:r>
                    </m:oMath>
                  </a14:m>
                  <a:r>
                    <a:rPr lang="en-GB" sz="2800" dirty="0">
                      <a:solidFill>
                        <a:schemeClr val="bg1"/>
                      </a:solidFill>
                    </a:rPr>
                    <a:t>.</a:t>
                  </a:r>
                </a:p>
              </p:txBody>
            </p:sp>
          </mc:Choice>
          <mc:Fallback xmlns="">
            <p:sp>
              <p:nvSpPr>
                <p:cNvPr id="39" name="Rectangle 38"/>
                <p:cNvSpPr>
                  <a:spLocks noRot="1" noChangeAspect="1" noMove="1" noResize="1" noEditPoints="1" noAdjustHandles="1" noChangeArrowheads="1" noChangeShapeType="1" noTextEdit="1"/>
                </p:cNvSpPr>
                <p:nvPr/>
              </p:nvSpPr>
              <p:spPr>
                <a:xfrm>
                  <a:off x="1108362" y="2820991"/>
                  <a:ext cx="10446327" cy="523220"/>
                </a:xfrm>
                <a:prstGeom prst="rect">
                  <a:avLst/>
                </a:prstGeom>
                <a:blipFill>
                  <a:blip r:embed="rId5"/>
                  <a:stretch>
                    <a:fillRect l="-1226" t="-11628" b="-31395"/>
                  </a:stretch>
                </a:blipFill>
              </p:spPr>
              <p:txBody>
                <a:bodyPr/>
                <a:lstStyle/>
                <a:p>
                  <a:r>
                    <a:rPr lang="en-GB">
                      <a:noFill/>
                    </a:rPr>
                    <a:t> </a:t>
                  </a:r>
                </a:p>
              </p:txBody>
            </p:sp>
          </mc:Fallback>
        </mc:AlternateContent>
        <p:sp>
          <p:nvSpPr>
            <p:cNvPr id="40" name="Isosceles Triangle 39"/>
            <p:cNvSpPr/>
            <p:nvPr/>
          </p:nvSpPr>
          <p:spPr>
            <a:xfrm rot="5400000">
              <a:off x="838362" y="2917817"/>
              <a:ext cx="270000" cy="270000"/>
            </a:xfrm>
            <a:prstGeom prst="triangle">
              <a:avLst/>
            </a:prstGeom>
            <a:solidFill>
              <a:schemeClr val="accent4">
                <a:lumMod val="60000"/>
                <a:lumOff val="4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20" name="Rectangle 19"/>
              <p:cNvSpPr/>
              <p:nvPr/>
            </p:nvSpPr>
            <p:spPr>
              <a:xfrm>
                <a:off x="6962500" y="5122941"/>
                <a:ext cx="4234877" cy="523220"/>
              </a:xfrm>
              <a:prstGeom prst="rect">
                <a:avLst/>
              </a:prstGeom>
              <a:solidFill>
                <a:schemeClr val="accent5">
                  <a:lumMod val="40000"/>
                  <a:lumOff val="60000"/>
                </a:schemeClr>
              </a:solidFill>
              <a:scene3d>
                <a:camera prst="orthographicFront"/>
                <a:lightRig rig="threePt" dir="t"/>
              </a:scene3d>
              <a:sp3d>
                <a:bevelT/>
              </a:sp3d>
            </p:spPr>
            <p:txBody>
              <a:bodyPr wrap="none" anchor="b">
                <a:spAutoFit/>
              </a:bodyPr>
              <a:lstStyle/>
              <a:p>
                <a:pPr/>
                <a14:m>
                  <m:oMathPara xmlns:m="http://schemas.openxmlformats.org/officeDocument/2006/math">
                    <m:oMathParaPr>
                      <m:jc m:val="centerGroup"/>
                    </m:oMathParaPr>
                    <m:oMath xmlns:m="http://schemas.openxmlformats.org/officeDocument/2006/math">
                      <m:r>
                        <a:rPr lang="en-GB" sz="2800" b="1" i="0" smtClean="0">
                          <a:solidFill>
                            <a:srgbClr val="C00000"/>
                          </a:solidFill>
                          <a:latin typeface="Cambria Math" panose="02040503050406030204" pitchFamily="18" charset="0"/>
                        </a:rPr>
                        <m:t>𝐑</m:t>
                      </m:r>
                      <m:r>
                        <a:rPr lang="en-GB" sz="2800" b="1" i="0" smtClean="0">
                          <a:solidFill>
                            <a:srgbClr val="C00000"/>
                          </a:solidFill>
                          <a:latin typeface="Cambria Math" panose="02040503050406030204" pitchFamily="18" charset="0"/>
                        </a:rPr>
                        <m:t>=</m:t>
                      </m:r>
                      <m:d>
                        <m:dPr>
                          <m:begChr m:val="{"/>
                          <m:endChr m:val="}"/>
                          <m:ctrlPr>
                            <a:rPr lang="en-GB" sz="2800" b="1" i="1" smtClean="0">
                              <a:solidFill>
                                <a:srgbClr val="C00000"/>
                              </a:solidFill>
                              <a:latin typeface="Cambria Math" panose="02040503050406030204" pitchFamily="18" charset="0"/>
                            </a:rPr>
                          </m:ctrlPr>
                        </m:dPr>
                        <m:e>
                          <m:d>
                            <m:dPr>
                              <m:ctrlPr>
                                <a:rPr lang="en-GB" sz="2800" b="1" i="1" smtClean="0">
                                  <a:solidFill>
                                    <a:srgbClr val="C00000"/>
                                  </a:solidFill>
                                  <a:latin typeface="Cambria Math" panose="02040503050406030204" pitchFamily="18" charset="0"/>
                                </a:rPr>
                              </m:ctrlPr>
                            </m:dPr>
                            <m:e>
                              <m:r>
                                <a:rPr lang="en-GB" sz="2800" b="1" i="0" smtClean="0">
                                  <a:solidFill>
                                    <a:srgbClr val="C00000"/>
                                  </a:solidFill>
                                  <a:latin typeface="Cambria Math" panose="02040503050406030204" pitchFamily="18" charset="0"/>
                                </a:rPr>
                                <m:t>𝐱</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𝐲</m:t>
                              </m:r>
                            </m:e>
                          </m:d>
                          <m:r>
                            <a:rPr lang="en-GB" sz="2800" b="1" i="0" smtClean="0">
                              <a:solidFill>
                                <a:srgbClr val="C00000"/>
                              </a:solidFill>
                              <a:latin typeface="Cambria Math" panose="02040503050406030204" pitchFamily="18" charset="0"/>
                            </a:rPr>
                            <m:t> :</m:t>
                          </m:r>
                          <m:r>
                            <a:rPr lang="en-GB" sz="2800" b="1" i="0" smtClean="0">
                              <a:solidFill>
                                <a:srgbClr val="C00000"/>
                              </a:solidFill>
                              <a:latin typeface="Cambria Math" panose="02040503050406030204" pitchFamily="18" charset="0"/>
                            </a:rPr>
                            <m:t>𝐱</m:t>
                          </m:r>
                          <m:r>
                            <a:rPr lang="en-GB" sz="2800" b="1" i="0" smtClean="0">
                              <a:solidFill>
                                <a:srgbClr val="C00000"/>
                              </a:solidFill>
                              <a:latin typeface="Cambria Math" panose="02040503050406030204" pitchFamily="18" charset="0"/>
                            </a:rPr>
                            <m:t> </m:t>
                          </m:r>
                          <m:r>
                            <a:rPr lang="en-GB" sz="2800" b="1" i="0" smtClean="0">
                              <a:solidFill>
                                <a:srgbClr val="C00000"/>
                              </a:solidFill>
                              <a:latin typeface="Cambria Math" panose="02040503050406030204" pitchFamily="18" charset="0"/>
                            </a:rPr>
                            <m:t>𝐝𝐢𝐯𝐢𝐝𝐞𝐬</m:t>
                          </m:r>
                          <m:r>
                            <a:rPr lang="en-GB" sz="2800" b="1" i="0" smtClean="0">
                              <a:solidFill>
                                <a:srgbClr val="C00000"/>
                              </a:solidFill>
                              <a:latin typeface="Cambria Math" panose="02040503050406030204" pitchFamily="18" charset="0"/>
                            </a:rPr>
                            <m:t> </m:t>
                          </m:r>
                          <m:r>
                            <a:rPr lang="en-GB" sz="2800" b="1" i="0" smtClean="0">
                              <a:solidFill>
                                <a:srgbClr val="C00000"/>
                              </a:solidFill>
                              <a:latin typeface="Cambria Math" panose="02040503050406030204" pitchFamily="18" charset="0"/>
                            </a:rPr>
                            <m:t>𝐲</m:t>
                          </m:r>
                        </m:e>
                      </m:d>
                    </m:oMath>
                  </m:oMathPara>
                </a14:m>
                <a:endParaRPr lang="en-GB" sz="2800" b="1" dirty="0">
                  <a:solidFill>
                    <a:srgbClr val="C00000"/>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a:off x="6962500" y="5122941"/>
                <a:ext cx="4234877" cy="52322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4288761" y="5132111"/>
                <a:ext cx="2673739" cy="523220"/>
              </a:xfrm>
              <a:prstGeom prst="rect">
                <a:avLst/>
              </a:prstGeom>
              <a:solidFill>
                <a:schemeClr val="accent2">
                  <a:lumMod val="40000"/>
                  <a:lumOff val="60000"/>
                </a:schemeClr>
              </a:solidFill>
              <a:scene3d>
                <a:camera prst="orthographicFront"/>
                <a:lightRig rig="threePt" dir="t"/>
              </a:scene3d>
              <a:sp3d>
                <a:bevelT/>
              </a:sp3d>
            </p:spPr>
            <p:txBody>
              <a:bodyPr wrap="square" anchor="b">
                <a:spAutoFit/>
              </a:bodyPr>
              <a:lstStyle/>
              <a:p>
                <a:pPr/>
                <a14:m>
                  <m:oMathPara xmlns:m="http://schemas.openxmlformats.org/officeDocument/2006/math">
                    <m:oMathParaPr>
                      <m:jc m:val="centerGroup"/>
                    </m:oMathParaPr>
                    <m:oMath xmlns:m="http://schemas.openxmlformats.org/officeDocument/2006/math">
                      <m:r>
                        <a:rPr lang="en-GB" sz="2800" b="1" i="0" smtClean="0">
                          <a:solidFill>
                            <a:srgbClr val="C00000"/>
                          </a:solidFill>
                          <a:latin typeface="Cambria Math" panose="02040503050406030204" pitchFamily="18" charset="0"/>
                        </a:rPr>
                        <m:t>𝐀</m:t>
                      </m:r>
                      <m:r>
                        <a:rPr lang="en-GB" sz="2800" b="1" i="0" smtClean="0">
                          <a:solidFill>
                            <a:srgbClr val="C00000"/>
                          </a:solidFill>
                          <a:latin typeface="Cambria Math" panose="02040503050406030204" pitchFamily="18" charset="0"/>
                        </a:rPr>
                        <m:t>=</m:t>
                      </m:r>
                      <m:d>
                        <m:dPr>
                          <m:begChr m:val="{"/>
                          <m:endChr m:val="}"/>
                          <m:ctrlPr>
                            <a:rPr lang="en-GB" sz="2800" b="1" i="1" smtClean="0">
                              <a:solidFill>
                                <a:srgbClr val="C00000"/>
                              </a:solidFill>
                              <a:latin typeface="Cambria Math" panose="02040503050406030204" pitchFamily="18" charset="0"/>
                            </a:rPr>
                          </m:ctrlPr>
                        </m:dPr>
                        <m:e>
                          <m:r>
                            <a:rPr lang="en-GB" sz="2800" b="1" i="0" smtClean="0">
                              <a:solidFill>
                                <a:srgbClr val="C00000"/>
                              </a:solidFill>
                              <a:latin typeface="Cambria Math" panose="02040503050406030204" pitchFamily="18" charset="0"/>
                            </a:rPr>
                            <m:t>𝟏</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𝟐</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𝟑</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𝟔</m:t>
                          </m:r>
                        </m:e>
                      </m:d>
                    </m:oMath>
                  </m:oMathPara>
                </a14:m>
                <a:endParaRPr lang="en-GB" sz="2800" b="1" dirty="0">
                  <a:solidFill>
                    <a:srgbClr val="C00000"/>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4288761" y="5132111"/>
                <a:ext cx="2673739" cy="523220"/>
              </a:xfrm>
              <a:prstGeom prst="rect">
                <a:avLst/>
              </a:prstGeom>
              <a:blipFill>
                <a:blip r:embed="rId7"/>
                <a:stretch>
                  <a:fillRect/>
                </a:stretch>
              </a:blipFill>
            </p:spPr>
            <p:txBody>
              <a:bodyPr/>
              <a:lstStyle/>
              <a:p>
                <a:r>
                  <a:rPr lang="en-GB">
                    <a:noFill/>
                  </a:rPr>
                  <a:t> </a:t>
                </a:r>
              </a:p>
            </p:txBody>
          </p:sp>
        </mc:Fallback>
      </mc:AlternateContent>
      <p:sp>
        <p:nvSpPr>
          <p:cNvPr id="24" name="Oval 23">
            <a:extLst>
              <a:ext uri="{FF2B5EF4-FFF2-40B4-BE49-F238E27FC236}">
                <a16:creationId xmlns:a16="http://schemas.microsoft.com/office/drawing/2014/main" id="{4BD1E24D-7739-4C4F-8234-2614FB54ADBC}"/>
              </a:ext>
            </a:extLst>
          </p:cNvPr>
          <p:cNvSpPr/>
          <p:nvPr/>
        </p:nvSpPr>
        <p:spPr>
          <a:xfrm>
            <a:off x="3568761" y="3832716"/>
            <a:ext cx="720000" cy="720000"/>
          </a:xfrm>
          <a:prstGeom prst="ellipse">
            <a:avLst/>
          </a:prstGeom>
          <a:solidFill>
            <a:srgbClr val="C00000"/>
          </a:solidFill>
          <a:ln>
            <a:noFill/>
          </a:ln>
          <a:effectLst/>
          <a:scene3d>
            <a:camera prst="orthographicFront">
              <a:rot lat="0" lon="0" rev="0"/>
            </a:camera>
            <a:lightRig rig="contrasting" dir="t">
              <a:rot lat="0" lon="0" rev="7800000"/>
            </a:lightRig>
          </a:scene3d>
          <a:sp3d>
            <a:bevelT w="139700" h="139700"/>
          </a:sp3d>
        </p:spPr>
        <p:style>
          <a:lnRef idx="2">
            <a:schemeClr val="accent3">
              <a:shade val="50000"/>
            </a:schemeClr>
          </a:lnRef>
          <a:fillRef idx="1">
            <a:schemeClr val="accent3"/>
          </a:fillRef>
          <a:effectRef idx="0">
            <a:schemeClr val="accent3"/>
          </a:effectRef>
          <a:fontRef idx="minor">
            <a:schemeClr val="lt1"/>
          </a:fontRef>
        </p:style>
        <p:txBody>
          <a:bodyPr tIns="36000" rtlCol="0" anchor="ctr"/>
          <a:lstStyle/>
          <a:p>
            <a:pPr algn="ctr">
              <a:lnSpc>
                <a:spcPct val="90000"/>
              </a:lnSpc>
            </a:pPr>
            <a:r>
              <a:rPr lang="en-US" sz="5400" dirty="0">
                <a:sym typeface="Wingdings 2" panose="05020102010507070707" pitchFamily="18" charset="2"/>
              </a:rPr>
              <a:t>×</a:t>
            </a:r>
            <a:endParaRPr lang="en-US" sz="5400" dirty="0"/>
          </a:p>
        </p:txBody>
      </p:sp>
      <mc:AlternateContent xmlns:mc="http://schemas.openxmlformats.org/markup-compatibility/2006" xmlns:a14="http://schemas.microsoft.com/office/drawing/2010/main">
        <mc:Choice Requires="a14">
          <p:sp>
            <p:nvSpPr>
              <p:cNvPr id="26" name="Rectangle 25"/>
              <p:cNvSpPr/>
              <p:nvPr/>
            </p:nvSpPr>
            <p:spPr>
              <a:xfrm>
                <a:off x="6962500" y="3921936"/>
                <a:ext cx="3232167" cy="523220"/>
              </a:xfrm>
              <a:prstGeom prst="rect">
                <a:avLst/>
              </a:prstGeom>
              <a:solidFill>
                <a:schemeClr val="accent5">
                  <a:lumMod val="40000"/>
                  <a:lumOff val="60000"/>
                </a:schemeClr>
              </a:solidFill>
              <a:scene3d>
                <a:camera prst="orthographicFront"/>
                <a:lightRig rig="threePt" dir="t"/>
              </a:scene3d>
              <a:sp3d>
                <a:bevelT/>
              </a:sp3d>
            </p:spPr>
            <p:txBody>
              <a:bodyPr wrap="none" anchor="b">
                <a:spAutoFit/>
              </a:bodyPr>
              <a:lstStyle/>
              <a:p>
                <a:pPr/>
                <a14:m>
                  <m:oMathPara xmlns:m="http://schemas.openxmlformats.org/officeDocument/2006/math">
                    <m:oMathParaPr>
                      <m:jc m:val="centerGroup"/>
                    </m:oMathParaPr>
                    <m:oMath xmlns:m="http://schemas.openxmlformats.org/officeDocument/2006/math">
                      <m:r>
                        <a:rPr lang="en-GB" sz="2800" b="1" i="0" smtClean="0">
                          <a:solidFill>
                            <a:srgbClr val="C00000"/>
                          </a:solidFill>
                          <a:latin typeface="Cambria Math" panose="02040503050406030204" pitchFamily="18" charset="0"/>
                        </a:rPr>
                        <m:t>𝐑</m:t>
                      </m:r>
                      <m:r>
                        <a:rPr lang="en-GB" sz="2800" b="1" i="0" smtClean="0">
                          <a:solidFill>
                            <a:srgbClr val="C00000"/>
                          </a:solidFill>
                          <a:latin typeface="Cambria Math" panose="02040503050406030204" pitchFamily="18" charset="0"/>
                        </a:rPr>
                        <m:t>=</m:t>
                      </m:r>
                      <m:d>
                        <m:dPr>
                          <m:begChr m:val="{"/>
                          <m:endChr m:val="}"/>
                          <m:ctrlPr>
                            <a:rPr lang="en-GB" sz="2800" b="1" i="1" smtClean="0">
                              <a:solidFill>
                                <a:srgbClr val="C00000"/>
                              </a:solidFill>
                              <a:latin typeface="Cambria Math" panose="02040503050406030204" pitchFamily="18" charset="0"/>
                            </a:rPr>
                          </m:ctrlPr>
                        </m:dPr>
                        <m:e>
                          <m:d>
                            <m:dPr>
                              <m:ctrlPr>
                                <a:rPr lang="en-GB" sz="2800" b="1" i="1" smtClean="0">
                                  <a:solidFill>
                                    <a:srgbClr val="C00000"/>
                                  </a:solidFill>
                                  <a:latin typeface="Cambria Math" panose="02040503050406030204" pitchFamily="18" charset="0"/>
                                </a:rPr>
                              </m:ctrlPr>
                            </m:dPr>
                            <m:e>
                              <m:r>
                                <a:rPr lang="en-GB" sz="2800" b="1" i="0" smtClean="0">
                                  <a:solidFill>
                                    <a:srgbClr val="C00000"/>
                                  </a:solidFill>
                                  <a:latin typeface="Cambria Math" panose="02040503050406030204" pitchFamily="18" charset="0"/>
                                </a:rPr>
                                <m:t>𝐱</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𝐲</m:t>
                              </m:r>
                            </m:e>
                          </m:d>
                          <m:r>
                            <a:rPr lang="en-GB" sz="2800" b="1" i="0" smtClean="0">
                              <a:solidFill>
                                <a:srgbClr val="C00000"/>
                              </a:solidFill>
                              <a:latin typeface="Cambria Math" panose="02040503050406030204" pitchFamily="18" charset="0"/>
                            </a:rPr>
                            <m:t> :</m:t>
                          </m:r>
                          <m:r>
                            <a:rPr lang="en-GB" sz="2800" b="1" i="0" smtClean="0">
                              <a:solidFill>
                                <a:srgbClr val="C00000"/>
                              </a:solidFill>
                              <a:latin typeface="Cambria Math" panose="02040503050406030204" pitchFamily="18" charset="0"/>
                            </a:rPr>
                            <m:t>𝐱</m:t>
                          </m:r>
                          <m:r>
                            <a:rPr lang="en-GB" sz="2800" b="1" i="0" smtClean="0">
                              <a:solidFill>
                                <a:srgbClr val="C00000"/>
                              </a:solidFill>
                              <a:latin typeface="Cambria Math" panose="02040503050406030204" pitchFamily="18" charset="0"/>
                            </a:rPr>
                            <m:t>&lt;</m:t>
                          </m:r>
                          <m:r>
                            <a:rPr lang="en-GB" sz="2800" b="1" i="0" smtClean="0">
                              <a:solidFill>
                                <a:srgbClr val="C00000"/>
                              </a:solidFill>
                              <a:latin typeface="Cambria Math" panose="02040503050406030204" pitchFamily="18" charset="0"/>
                            </a:rPr>
                            <m:t>𝐲</m:t>
                          </m:r>
                        </m:e>
                      </m:d>
                    </m:oMath>
                  </m:oMathPara>
                </a14:m>
                <a:endParaRPr lang="en-GB" sz="2800" b="1" dirty="0">
                  <a:solidFill>
                    <a:srgbClr val="C00000"/>
                  </a:solidFill>
                </a:endParaRPr>
              </a:p>
            </p:txBody>
          </p:sp>
        </mc:Choice>
        <mc:Fallback xmlns="">
          <p:sp>
            <p:nvSpPr>
              <p:cNvPr id="26" name="Rectangle 25"/>
              <p:cNvSpPr>
                <a:spLocks noRot="1" noChangeAspect="1" noMove="1" noResize="1" noEditPoints="1" noAdjustHandles="1" noChangeArrowheads="1" noChangeShapeType="1" noTextEdit="1"/>
              </p:cNvSpPr>
              <p:nvPr/>
            </p:nvSpPr>
            <p:spPr>
              <a:xfrm>
                <a:off x="6962500" y="3921936"/>
                <a:ext cx="3232167" cy="523220"/>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4288761" y="3931106"/>
                <a:ext cx="2673739" cy="523220"/>
              </a:xfrm>
              <a:prstGeom prst="rect">
                <a:avLst/>
              </a:prstGeom>
              <a:solidFill>
                <a:schemeClr val="accent2">
                  <a:lumMod val="40000"/>
                  <a:lumOff val="60000"/>
                </a:schemeClr>
              </a:solidFill>
              <a:scene3d>
                <a:camera prst="orthographicFront"/>
                <a:lightRig rig="threePt" dir="t"/>
              </a:scene3d>
              <a:sp3d>
                <a:bevelT/>
              </a:sp3d>
            </p:spPr>
            <p:txBody>
              <a:bodyPr wrap="square" anchor="b">
                <a:spAutoFit/>
              </a:bodyPr>
              <a:lstStyle/>
              <a:p>
                <a:pPr/>
                <a14:m>
                  <m:oMathPara xmlns:m="http://schemas.openxmlformats.org/officeDocument/2006/math">
                    <m:oMathParaPr>
                      <m:jc m:val="centerGroup"/>
                    </m:oMathParaPr>
                    <m:oMath xmlns:m="http://schemas.openxmlformats.org/officeDocument/2006/math">
                      <m:r>
                        <a:rPr lang="en-GB" sz="2800" b="1" i="0" smtClean="0">
                          <a:solidFill>
                            <a:srgbClr val="C00000"/>
                          </a:solidFill>
                          <a:latin typeface="Cambria Math" panose="02040503050406030204" pitchFamily="18" charset="0"/>
                        </a:rPr>
                        <m:t>𝐀</m:t>
                      </m:r>
                      <m:r>
                        <a:rPr lang="en-GB" sz="2800" b="1" i="0" smtClean="0">
                          <a:solidFill>
                            <a:srgbClr val="C00000"/>
                          </a:solidFill>
                          <a:latin typeface="Cambria Math" panose="02040503050406030204" pitchFamily="18" charset="0"/>
                        </a:rPr>
                        <m:t>=</m:t>
                      </m:r>
                      <m:d>
                        <m:dPr>
                          <m:begChr m:val="{"/>
                          <m:endChr m:val="}"/>
                          <m:ctrlPr>
                            <a:rPr lang="en-GB" sz="2800" b="1" i="1" smtClean="0">
                              <a:solidFill>
                                <a:srgbClr val="C00000"/>
                              </a:solidFill>
                              <a:latin typeface="Cambria Math" panose="02040503050406030204" pitchFamily="18" charset="0"/>
                            </a:rPr>
                          </m:ctrlPr>
                        </m:dPr>
                        <m:e>
                          <m:r>
                            <a:rPr lang="en-GB" sz="2800" b="1" i="0" smtClean="0">
                              <a:solidFill>
                                <a:srgbClr val="C00000"/>
                              </a:solidFill>
                              <a:latin typeface="Cambria Math" panose="02040503050406030204" pitchFamily="18" charset="0"/>
                            </a:rPr>
                            <m:t>𝟏</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𝟐</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𝟑</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𝟔</m:t>
                          </m:r>
                        </m:e>
                      </m:d>
                    </m:oMath>
                  </m:oMathPara>
                </a14:m>
                <a:endParaRPr lang="en-GB" sz="2800" b="1" dirty="0">
                  <a:solidFill>
                    <a:srgbClr val="C00000"/>
                  </a:solidFill>
                </a:endParaRPr>
              </a:p>
            </p:txBody>
          </p:sp>
        </mc:Choice>
        <mc:Fallback xmlns="">
          <p:sp>
            <p:nvSpPr>
              <p:cNvPr id="27" name="Rectangle 26"/>
              <p:cNvSpPr>
                <a:spLocks noRot="1" noChangeAspect="1" noMove="1" noResize="1" noEditPoints="1" noAdjustHandles="1" noChangeArrowheads="1" noChangeShapeType="1" noTextEdit="1"/>
              </p:cNvSpPr>
              <p:nvPr/>
            </p:nvSpPr>
            <p:spPr>
              <a:xfrm>
                <a:off x="4288761" y="3931106"/>
                <a:ext cx="2673739" cy="523220"/>
              </a:xfrm>
              <a:prstGeom prst="rect">
                <a:avLst/>
              </a:prstGeom>
              <a:blipFill>
                <a:blip r:embed="rId9"/>
                <a:stretch>
                  <a:fillRect/>
                </a:stretch>
              </a:blipFill>
            </p:spPr>
            <p:txBody>
              <a:bodyPr/>
              <a:lstStyle/>
              <a:p>
                <a:r>
                  <a:rPr lang="en-GB">
                    <a:noFill/>
                  </a:rPr>
                  <a:t> </a:t>
                </a:r>
              </a:p>
            </p:txBody>
          </p:sp>
        </mc:Fallback>
      </mc:AlternateContent>
      <p:sp>
        <p:nvSpPr>
          <p:cNvPr id="28" name="Oval 27">
            <a:extLst>
              <a:ext uri="{FF2B5EF4-FFF2-40B4-BE49-F238E27FC236}">
                <a16:creationId xmlns:a16="http://schemas.microsoft.com/office/drawing/2014/main" id="{4BD1E24D-7739-4C4F-8234-2614FB54ADBC}"/>
              </a:ext>
            </a:extLst>
          </p:cNvPr>
          <p:cNvSpPr/>
          <p:nvPr/>
        </p:nvSpPr>
        <p:spPr>
          <a:xfrm>
            <a:off x="3568761" y="5025840"/>
            <a:ext cx="720000" cy="720000"/>
          </a:xfrm>
          <a:prstGeom prst="ellipse">
            <a:avLst/>
          </a:prstGeom>
          <a:solidFill>
            <a:srgbClr val="C00000"/>
          </a:solidFill>
          <a:ln>
            <a:noFill/>
          </a:ln>
          <a:effectLst/>
          <a:scene3d>
            <a:camera prst="orthographicFront">
              <a:rot lat="0" lon="0" rev="0"/>
            </a:camera>
            <a:lightRig rig="contrasting" dir="t">
              <a:rot lat="0" lon="0" rev="7800000"/>
            </a:lightRig>
          </a:scene3d>
          <a:sp3d>
            <a:bevelT w="139700" h="139700"/>
          </a:sp3d>
        </p:spPr>
        <p:style>
          <a:lnRef idx="2">
            <a:schemeClr val="accent3">
              <a:shade val="50000"/>
            </a:schemeClr>
          </a:lnRef>
          <a:fillRef idx="1">
            <a:schemeClr val="accent3"/>
          </a:fillRef>
          <a:effectRef idx="0">
            <a:schemeClr val="accent3"/>
          </a:effectRef>
          <a:fontRef idx="minor">
            <a:schemeClr val="lt1"/>
          </a:fontRef>
        </p:style>
        <p:txBody>
          <a:bodyPr tIns="36000" rtlCol="0" anchor="ctr"/>
          <a:lstStyle/>
          <a:p>
            <a:pPr algn="ctr">
              <a:lnSpc>
                <a:spcPct val="90000"/>
              </a:lnSpc>
            </a:pPr>
            <a:r>
              <a:rPr lang="en-US" sz="5400" dirty="0">
                <a:sym typeface="Wingdings 2" panose="05020102010507070707" pitchFamily="18" charset="2"/>
              </a:rPr>
              <a:t>×</a:t>
            </a:r>
            <a:endParaRPr lang="en-US" sz="5400" dirty="0"/>
          </a:p>
        </p:txBody>
      </p:sp>
      <mc:AlternateContent xmlns:mc="http://schemas.openxmlformats.org/markup-compatibility/2006" xmlns:a14="http://schemas.microsoft.com/office/drawing/2010/main">
        <mc:Choice Requires="a14">
          <p:sp>
            <p:nvSpPr>
              <p:cNvPr id="31" name="Rectangle 22"/>
              <p:cNvSpPr/>
              <p:nvPr/>
            </p:nvSpPr>
            <p:spPr>
              <a:xfrm>
                <a:off x="3735118" y="3372655"/>
                <a:ext cx="5536896" cy="2887402"/>
              </a:xfrm>
              <a:prstGeom prst="rect">
                <a:avLst/>
              </a:prstGeom>
              <a:noFill/>
              <a:ln w="57150">
                <a:noFill/>
              </a:ln>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marL="514350" indent="-514350" algn="just">
                  <a:lnSpc>
                    <a:spcPct val="130000"/>
                  </a:lnSpc>
                  <a:buFont typeface="+mj-lt"/>
                  <a:buAutoNum type="arabicParenR"/>
                </a:pPr>
                <a14:m>
                  <m:oMath xmlns:m="http://schemas.openxmlformats.org/officeDocument/2006/math">
                    <m:r>
                      <a:rPr lang="en-GB" sz="2800" b="1" i="0" dirty="0" smtClean="0">
                        <a:solidFill>
                          <a:srgbClr val="C00000"/>
                        </a:solidFill>
                        <a:latin typeface="Cambria Math" panose="02040503050406030204" pitchFamily="18" charset="0"/>
                      </a:rPr>
                      <m:t>𝐀</m:t>
                    </m:r>
                    <m:r>
                      <a:rPr lang="en-GB" sz="2800" b="1" i="0" dirty="0" smtClean="0">
                        <a:solidFill>
                          <a:srgbClr val="C00000"/>
                        </a:solidFill>
                        <a:latin typeface="Cambria Math" panose="02040503050406030204" pitchFamily="18" charset="0"/>
                      </a:rPr>
                      <m:t>=</m:t>
                    </m:r>
                    <m:d>
                      <m:dPr>
                        <m:begChr m:val="{"/>
                        <m:endChr m:val="}"/>
                        <m:ctrlPr>
                          <a:rPr lang="en-GB" sz="2800" b="1" i="1" dirty="0" smtClean="0">
                            <a:solidFill>
                              <a:srgbClr val="C00000"/>
                            </a:solidFill>
                            <a:latin typeface="Cambria Math" panose="02040503050406030204" pitchFamily="18" charset="0"/>
                          </a:rPr>
                        </m:ctrlPr>
                      </m:dPr>
                      <m:e>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𝟏</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𝟏</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𝟐</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𝟑</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𝟑</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𝟐</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𝟑</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𝟑</m:t>
                            </m:r>
                          </m:e>
                        </m:d>
                      </m:e>
                    </m:d>
                  </m:oMath>
                </a14:m>
                <a:endParaRPr lang="en-GB" sz="2800" b="1" dirty="0">
                  <a:solidFill>
                    <a:srgbClr val="C00000"/>
                  </a:solidFill>
                </a:endParaRPr>
              </a:p>
              <a:p>
                <a:pPr marL="514350" indent="-514350" algn="just">
                  <a:lnSpc>
                    <a:spcPct val="130000"/>
                  </a:lnSpc>
                  <a:buFont typeface="+mj-lt"/>
                  <a:buAutoNum type="arabicParenR"/>
                </a:pPr>
                <a14:m>
                  <m:oMath xmlns:m="http://schemas.openxmlformats.org/officeDocument/2006/math">
                    <m:r>
                      <a:rPr lang="en-GB" sz="2800" b="1" i="0" dirty="0" smtClean="0">
                        <a:solidFill>
                          <a:srgbClr val="C00000"/>
                        </a:solidFill>
                        <a:latin typeface="Cambria Math" panose="02040503050406030204" pitchFamily="18" charset="0"/>
                      </a:rPr>
                      <m:t>𝐁</m:t>
                    </m:r>
                    <m:r>
                      <a:rPr lang="en-GB" sz="2800" b="1" i="0" dirty="0" smtClean="0">
                        <a:solidFill>
                          <a:srgbClr val="C00000"/>
                        </a:solidFill>
                        <a:latin typeface="Cambria Math" panose="02040503050406030204" pitchFamily="18" charset="0"/>
                      </a:rPr>
                      <m:t>=</m:t>
                    </m:r>
                    <m:d>
                      <m:dPr>
                        <m:begChr m:val="{"/>
                        <m:endChr m:val="}"/>
                        <m:ctrlPr>
                          <a:rPr lang="en-GB" sz="2800" b="1" i="1" dirty="0" smtClean="0">
                            <a:solidFill>
                              <a:srgbClr val="C00000"/>
                            </a:solidFill>
                            <a:latin typeface="Cambria Math" panose="02040503050406030204" pitchFamily="18" charset="0"/>
                          </a:rPr>
                        </m:ctrlPr>
                      </m:dPr>
                      <m:e>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𝐱</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𝐲</m:t>
                            </m:r>
                          </m:e>
                        </m:d>
                        <m:r>
                          <a:rPr lang="en-GB" sz="2800" b="1" i="0" dirty="0" smtClean="0">
                            <a:solidFill>
                              <a:srgbClr val="C00000"/>
                            </a:solidFill>
                            <a:latin typeface="Cambria Math" panose="02040503050406030204" pitchFamily="18" charset="0"/>
                          </a:rPr>
                          <m:t> :</m:t>
                        </m:r>
                        <m:r>
                          <a:rPr lang="en-GB" sz="2800" b="1" i="0" dirty="0" smtClean="0">
                            <a:solidFill>
                              <a:srgbClr val="C00000"/>
                            </a:solidFill>
                            <a:latin typeface="Cambria Math" panose="02040503050406030204" pitchFamily="18" charset="0"/>
                          </a:rPr>
                          <m:t>𝐱</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𝐲</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ℕ</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𝐱</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𝐲</m:t>
                        </m:r>
                      </m:e>
                    </m:d>
                  </m:oMath>
                </a14:m>
                <a:endParaRPr lang="en-GB" sz="2800" b="1" dirty="0">
                  <a:solidFill>
                    <a:srgbClr val="C00000"/>
                  </a:solidFill>
                </a:endParaRPr>
              </a:p>
              <a:p>
                <a:pPr marL="514350" indent="-514350" algn="just">
                  <a:lnSpc>
                    <a:spcPct val="130000"/>
                  </a:lnSpc>
                  <a:buFont typeface="+mj-lt"/>
                  <a:buAutoNum type="arabicParenR"/>
                </a:pPr>
                <a14:m>
                  <m:oMath xmlns:m="http://schemas.openxmlformats.org/officeDocument/2006/math">
                    <m:r>
                      <a:rPr lang="en-GB" sz="2800" b="1" i="0" dirty="0" smtClean="0">
                        <a:solidFill>
                          <a:srgbClr val="C00000"/>
                        </a:solidFill>
                        <a:latin typeface="Cambria Math" panose="02040503050406030204" pitchFamily="18" charset="0"/>
                      </a:rPr>
                      <m:t>𝐂</m:t>
                    </m:r>
                    <m:r>
                      <a:rPr lang="en-GB" sz="2800" b="1" i="0" dirty="0" smtClean="0">
                        <a:solidFill>
                          <a:srgbClr val="C00000"/>
                        </a:solidFill>
                        <a:latin typeface="Cambria Math" panose="02040503050406030204" pitchFamily="18" charset="0"/>
                      </a:rPr>
                      <m:t>=</m:t>
                    </m:r>
                    <m:d>
                      <m:dPr>
                        <m:begChr m:val="{"/>
                        <m:endChr m:val="}"/>
                        <m:ctrlPr>
                          <a:rPr lang="en-GB" sz="2800" b="1" i="1" dirty="0" smtClean="0">
                            <a:solidFill>
                              <a:srgbClr val="C00000"/>
                            </a:solidFill>
                            <a:latin typeface="Cambria Math" panose="02040503050406030204" pitchFamily="18" charset="0"/>
                          </a:rPr>
                        </m:ctrlPr>
                      </m:dPr>
                      <m:e>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𝟏</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𝟏</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𝟏</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𝟐</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𝟐</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𝟐</m:t>
                            </m:r>
                          </m:e>
                        </m:d>
                      </m:e>
                    </m:d>
                  </m:oMath>
                </a14:m>
                <a:endParaRPr lang="en-GB" sz="2800" b="1" dirty="0">
                  <a:solidFill>
                    <a:srgbClr val="C00000"/>
                  </a:solidFill>
                </a:endParaRPr>
              </a:p>
              <a:p>
                <a:pPr marL="514350" indent="-514350" algn="just">
                  <a:lnSpc>
                    <a:spcPct val="130000"/>
                  </a:lnSpc>
                  <a:buFont typeface="+mj-lt"/>
                  <a:buAutoNum type="arabicParenR"/>
                </a:pPr>
                <a14:m>
                  <m:oMath xmlns:m="http://schemas.openxmlformats.org/officeDocument/2006/math">
                    <m:r>
                      <a:rPr lang="en-GB" sz="2800" b="1" i="0" dirty="0" smtClean="0">
                        <a:solidFill>
                          <a:srgbClr val="C00000"/>
                        </a:solidFill>
                        <a:latin typeface="Cambria Math" panose="02040503050406030204" pitchFamily="18" charset="0"/>
                      </a:rPr>
                      <m:t>𝐃</m:t>
                    </m:r>
                    <m:r>
                      <a:rPr lang="en-GB" sz="2800" b="1" i="0" dirty="0" smtClean="0">
                        <a:solidFill>
                          <a:srgbClr val="C00000"/>
                        </a:solidFill>
                        <a:latin typeface="Cambria Math" panose="02040503050406030204" pitchFamily="18" charset="0"/>
                      </a:rPr>
                      <m:t>=</m:t>
                    </m:r>
                    <m:d>
                      <m:dPr>
                        <m:begChr m:val="{"/>
                        <m:endChr m:val="}"/>
                        <m:ctrlPr>
                          <a:rPr lang="en-GB" sz="2800" b="1" i="1" dirty="0" smtClean="0">
                            <a:solidFill>
                              <a:srgbClr val="C00000"/>
                            </a:solidFill>
                            <a:latin typeface="Cambria Math" panose="02040503050406030204" pitchFamily="18" charset="0"/>
                          </a:rPr>
                        </m:ctrlPr>
                      </m:dPr>
                      <m:e>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𝟏</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𝟐</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𝟐</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𝟏</m:t>
                            </m:r>
                          </m:e>
                        </m:d>
                      </m:e>
                    </m:d>
                  </m:oMath>
                </a14:m>
                <a:endParaRPr lang="en-GB" sz="2800" b="1" dirty="0">
                  <a:solidFill>
                    <a:srgbClr val="C00000"/>
                  </a:solidFill>
                </a:endParaRPr>
              </a:p>
              <a:p>
                <a:pPr marL="514350" indent="-514350" algn="just">
                  <a:lnSpc>
                    <a:spcPct val="130000"/>
                  </a:lnSpc>
                  <a:buFont typeface="+mj-lt"/>
                  <a:buAutoNum type="arabicParenR"/>
                </a:pPr>
                <a14:m>
                  <m:oMath xmlns:m="http://schemas.openxmlformats.org/officeDocument/2006/math">
                    <m:r>
                      <a:rPr lang="en-GB" sz="2800" b="1" i="0" dirty="0" smtClean="0">
                        <a:solidFill>
                          <a:srgbClr val="C00000"/>
                        </a:solidFill>
                        <a:latin typeface="Cambria Math" panose="02040503050406030204" pitchFamily="18" charset="0"/>
                      </a:rPr>
                      <m:t>𝐄</m:t>
                    </m:r>
                    <m:r>
                      <a:rPr lang="en-GB" sz="2800" b="1" i="0" dirty="0" smtClean="0">
                        <a:solidFill>
                          <a:srgbClr val="C00000"/>
                        </a:solidFill>
                        <a:latin typeface="Cambria Math" panose="02040503050406030204" pitchFamily="18" charset="0"/>
                      </a:rPr>
                      <m:t>=</m:t>
                    </m:r>
                    <m:d>
                      <m:dPr>
                        <m:begChr m:val="{"/>
                        <m:endChr m:val="}"/>
                        <m:ctrlPr>
                          <a:rPr lang="en-GB" sz="2800" b="1" i="1" dirty="0" smtClean="0">
                            <a:solidFill>
                              <a:srgbClr val="C00000"/>
                            </a:solidFill>
                            <a:latin typeface="Cambria Math" panose="02040503050406030204" pitchFamily="18" charset="0"/>
                          </a:rPr>
                        </m:ctrlPr>
                      </m:dPr>
                      <m:e>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𝟏</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𝟐</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𝟐</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𝟑</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𝟏</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𝟑</m:t>
                            </m:r>
                          </m:e>
                        </m:d>
                      </m:e>
                    </m:d>
                  </m:oMath>
                </a14:m>
                <a:endParaRPr lang="en-GB" sz="2800" b="1" dirty="0">
                  <a:solidFill>
                    <a:srgbClr val="C00000"/>
                  </a:solidFill>
                </a:endParaRPr>
              </a:p>
            </p:txBody>
          </p:sp>
        </mc:Choice>
        <mc:Fallback xmlns="">
          <p:sp>
            <p:nvSpPr>
              <p:cNvPr id="31" name="Rectangle 22"/>
              <p:cNvSpPr>
                <a:spLocks noRot="1" noChangeAspect="1" noMove="1" noResize="1" noEditPoints="1" noAdjustHandles="1" noChangeArrowheads="1" noChangeShapeType="1" noTextEdit="1"/>
              </p:cNvSpPr>
              <p:nvPr/>
            </p:nvSpPr>
            <p:spPr>
              <a:xfrm>
                <a:off x="3735118" y="3372655"/>
                <a:ext cx="5536896" cy="2887402"/>
              </a:xfrm>
              <a:prstGeom prst="rect">
                <a:avLst/>
              </a:prstGeom>
              <a:blipFill>
                <a:blip r:embed="rId10"/>
                <a:stretch>
                  <a:fillRect/>
                </a:stretch>
              </a:blipFill>
              <a:ln w="57150">
                <a:noFill/>
              </a:ln>
            </p:spPr>
            <p:txBody>
              <a:bodyPr/>
              <a:lstStyle/>
              <a:p>
                <a:r>
                  <a:rPr lang="en-GB">
                    <a:noFill/>
                  </a:rPr>
                  <a:t> </a:t>
                </a:r>
              </a:p>
            </p:txBody>
          </p:sp>
        </mc:Fallback>
      </mc:AlternateContent>
      <p:sp>
        <p:nvSpPr>
          <p:cNvPr id="32" name="Oval 31">
            <a:extLst>
              <a:ext uri="{FF2B5EF4-FFF2-40B4-BE49-F238E27FC236}">
                <a16:creationId xmlns:a16="http://schemas.microsoft.com/office/drawing/2014/main" id="{4BD1E24D-7739-4C4F-8234-2614FB54ADBC}"/>
              </a:ext>
            </a:extLst>
          </p:cNvPr>
          <p:cNvSpPr/>
          <p:nvPr/>
        </p:nvSpPr>
        <p:spPr>
          <a:xfrm>
            <a:off x="3256558" y="3398293"/>
            <a:ext cx="720000" cy="720000"/>
          </a:xfrm>
          <a:prstGeom prst="ellipse">
            <a:avLst/>
          </a:prstGeom>
          <a:noFill/>
          <a:ln>
            <a:noFill/>
          </a:ln>
          <a:effectLst/>
          <a:scene3d>
            <a:camera prst="orthographicFront">
              <a:rot lat="0" lon="0" rev="0"/>
            </a:camera>
            <a:lightRig rig="contrasting" dir="t">
              <a:rot lat="0" lon="0" rev="7800000"/>
            </a:lightRig>
          </a:scene3d>
          <a:sp3d>
            <a:bevelT w="139700" h="1397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50000"/>
              </a:lnSpc>
            </a:pPr>
            <a:r>
              <a:rPr lang="en-US" sz="4000" b="1" dirty="0">
                <a:solidFill>
                  <a:srgbClr val="0070C0"/>
                </a:solidFill>
                <a:sym typeface="Wingdings 2" panose="05020102010507070707" pitchFamily="18" charset="2"/>
              </a:rPr>
              <a:t></a:t>
            </a:r>
            <a:endParaRPr lang="en-US" sz="4000" b="1" dirty="0">
              <a:solidFill>
                <a:srgbClr val="0070C0"/>
              </a:solidFill>
            </a:endParaRPr>
          </a:p>
        </p:txBody>
      </p:sp>
      <p:sp>
        <p:nvSpPr>
          <p:cNvPr id="33" name="Oval 32">
            <a:extLst>
              <a:ext uri="{FF2B5EF4-FFF2-40B4-BE49-F238E27FC236}">
                <a16:creationId xmlns:a16="http://schemas.microsoft.com/office/drawing/2014/main" id="{4BD1E24D-7739-4C4F-8234-2614FB54ADBC}"/>
              </a:ext>
            </a:extLst>
          </p:cNvPr>
          <p:cNvSpPr/>
          <p:nvPr/>
        </p:nvSpPr>
        <p:spPr>
          <a:xfrm>
            <a:off x="3256558" y="3960892"/>
            <a:ext cx="720000" cy="720000"/>
          </a:xfrm>
          <a:prstGeom prst="ellipse">
            <a:avLst/>
          </a:prstGeom>
          <a:noFill/>
          <a:ln>
            <a:noFill/>
          </a:ln>
          <a:effectLst/>
          <a:scene3d>
            <a:camera prst="orthographicFront">
              <a:rot lat="0" lon="0" rev="0"/>
            </a:camera>
            <a:lightRig rig="contrasting" dir="t">
              <a:rot lat="0" lon="0" rev="7800000"/>
            </a:lightRig>
          </a:scene3d>
          <a:sp3d>
            <a:bevelT w="139700" h="1397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50000"/>
              </a:lnSpc>
            </a:pPr>
            <a:r>
              <a:rPr lang="en-US" sz="4000" b="1" dirty="0">
                <a:solidFill>
                  <a:srgbClr val="0070C0"/>
                </a:solidFill>
                <a:sym typeface="Wingdings 2" panose="05020102010507070707" pitchFamily="18" charset="2"/>
              </a:rPr>
              <a:t></a:t>
            </a:r>
            <a:endParaRPr lang="en-US" sz="4000" b="1" dirty="0">
              <a:solidFill>
                <a:srgbClr val="0070C0"/>
              </a:solidFill>
            </a:endParaRPr>
          </a:p>
        </p:txBody>
      </p:sp>
      <p:sp>
        <p:nvSpPr>
          <p:cNvPr id="35" name="Oval 34">
            <a:extLst>
              <a:ext uri="{FF2B5EF4-FFF2-40B4-BE49-F238E27FC236}">
                <a16:creationId xmlns:a16="http://schemas.microsoft.com/office/drawing/2014/main" id="{4BD1E24D-7739-4C4F-8234-2614FB54ADBC}"/>
              </a:ext>
            </a:extLst>
          </p:cNvPr>
          <p:cNvSpPr/>
          <p:nvPr/>
        </p:nvSpPr>
        <p:spPr>
          <a:xfrm>
            <a:off x="3256558" y="5062918"/>
            <a:ext cx="720000" cy="720000"/>
          </a:xfrm>
          <a:prstGeom prst="ellipse">
            <a:avLst/>
          </a:prstGeom>
          <a:noFill/>
          <a:ln>
            <a:noFill/>
          </a:ln>
          <a:effectLst/>
          <a:scene3d>
            <a:camera prst="orthographicFront">
              <a:rot lat="0" lon="0" rev="0"/>
            </a:camera>
            <a:lightRig rig="contrasting" dir="t">
              <a:rot lat="0" lon="0" rev="7800000"/>
            </a:lightRig>
          </a:scene3d>
          <a:sp3d>
            <a:bevelT w="139700" h="1397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50000"/>
              </a:lnSpc>
            </a:pPr>
            <a:r>
              <a:rPr lang="en-US" sz="4000" b="1" dirty="0">
                <a:solidFill>
                  <a:srgbClr val="0070C0"/>
                </a:solidFill>
                <a:sym typeface="Wingdings 2" panose="05020102010507070707" pitchFamily="18" charset="2"/>
              </a:rPr>
              <a:t></a:t>
            </a:r>
            <a:endParaRPr lang="en-US" sz="4000" b="1" dirty="0">
              <a:solidFill>
                <a:srgbClr val="0070C0"/>
              </a:solidFill>
            </a:endParaRPr>
          </a:p>
        </p:txBody>
      </p:sp>
      <p:sp>
        <p:nvSpPr>
          <p:cNvPr id="23" name="Rectangle 22"/>
          <p:cNvSpPr/>
          <p:nvPr/>
        </p:nvSpPr>
        <p:spPr>
          <a:xfrm>
            <a:off x="2209801" y="337059"/>
            <a:ext cx="7772399" cy="682419"/>
          </a:xfrm>
          <a:prstGeom prst="roundRect">
            <a:avLst/>
          </a:prstGeom>
          <a:solidFill>
            <a:srgbClr val="FFC000"/>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r>
              <a:rPr lang="en-GB" sz="3600" b="1" dirty="0">
                <a:solidFill>
                  <a:schemeClr val="tx1"/>
                </a:solidFill>
              </a:rPr>
              <a:t>Properties of binary relation in a set</a:t>
            </a:r>
          </a:p>
        </p:txBody>
      </p:sp>
    </p:spTree>
    <p:extLst>
      <p:ext uri="{BB962C8B-B14F-4D97-AF65-F5344CB8AC3E}">
        <p14:creationId xmlns:p14="http://schemas.microsoft.com/office/powerpoint/2010/main" val="158582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p:tgtEl>
                                          <p:spTgt spid="26"/>
                                        </p:tgtEl>
                                        <p:attrNameLst>
                                          <p:attrName>ppt_x</p:attrName>
                                        </p:attrNameLst>
                                      </p:cBhvr>
                                      <p:tavLst>
                                        <p:tav tm="0">
                                          <p:val>
                                            <p:strVal val="#ppt_x-#ppt_w*1.125000"/>
                                          </p:val>
                                        </p:tav>
                                        <p:tav tm="100000">
                                          <p:val>
                                            <p:strVal val="#ppt_x"/>
                                          </p:val>
                                        </p:tav>
                                      </p:tavLst>
                                    </p:anim>
                                    <p:animEffect transition="in" filter="wipe(righ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49" presetClass="entr" presetSubtype="0" decel="10000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 calcmode="lin" valueType="num">
                                      <p:cBhvr>
                                        <p:cTn id="19" dur="500" fill="hold"/>
                                        <p:tgtEl>
                                          <p:spTgt spid="24"/>
                                        </p:tgtEl>
                                        <p:attrNameLst>
                                          <p:attrName>style.rotation</p:attrName>
                                        </p:attrNameLst>
                                      </p:cBhvr>
                                      <p:tavLst>
                                        <p:tav tm="0">
                                          <p:val>
                                            <p:fltVal val="360"/>
                                          </p:val>
                                        </p:tav>
                                        <p:tav tm="100000">
                                          <p:val>
                                            <p:fltVal val="0"/>
                                          </p:val>
                                        </p:tav>
                                      </p:tavLst>
                                    </p:anim>
                                    <p:animEffect transition="in" filter="fad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par>
                          <p:cTn id="26" fill="hold">
                            <p:stCondLst>
                              <p:cond delay="500"/>
                            </p:stCondLst>
                            <p:childTnLst>
                              <p:par>
                                <p:cTn id="27" presetID="1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p:tgtEl>
                                          <p:spTgt spid="20"/>
                                        </p:tgtEl>
                                        <p:attrNameLst>
                                          <p:attrName>ppt_x</p:attrName>
                                        </p:attrNameLst>
                                      </p:cBhvr>
                                      <p:tavLst>
                                        <p:tav tm="0">
                                          <p:val>
                                            <p:strVal val="#ppt_x-#ppt_w*1.125000"/>
                                          </p:val>
                                        </p:tav>
                                        <p:tav tm="100000">
                                          <p:val>
                                            <p:strVal val="#ppt_x"/>
                                          </p:val>
                                        </p:tav>
                                      </p:tavLst>
                                    </p:anim>
                                    <p:animEffect transition="in" filter="wipe(right)">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49" presetClass="entr" presetSubtype="0" decel="10000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p:cTn id="35" dur="500" fill="hold"/>
                                        <p:tgtEl>
                                          <p:spTgt spid="28"/>
                                        </p:tgtEl>
                                        <p:attrNameLst>
                                          <p:attrName>ppt_w</p:attrName>
                                        </p:attrNameLst>
                                      </p:cBhvr>
                                      <p:tavLst>
                                        <p:tav tm="0">
                                          <p:val>
                                            <p:fltVal val="0"/>
                                          </p:val>
                                        </p:tav>
                                        <p:tav tm="100000">
                                          <p:val>
                                            <p:strVal val="#ppt_w"/>
                                          </p:val>
                                        </p:tav>
                                      </p:tavLst>
                                    </p:anim>
                                    <p:anim calcmode="lin" valueType="num">
                                      <p:cBhvr>
                                        <p:cTn id="36" dur="500" fill="hold"/>
                                        <p:tgtEl>
                                          <p:spTgt spid="28"/>
                                        </p:tgtEl>
                                        <p:attrNameLst>
                                          <p:attrName>ppt_h</p:attrName>
                                        </p:attrNameLst>
                                      </p:cBhvr>
                                      <p:tavLst>
                                        <p:tav tm="0">
                                          <p:val>
                                            <p:fltVal val="0"/>
                                          </p:val>
                                        </p:tav>
                                        <p:tav tm="100000">
                                          <p:val>
                                            <p:strVal val="#ppt_h"/>
                                          </p:val>
                                        </p:tav>
                                      </p:tavLst>
                                    </p:anim>
                                    <p:anim calcmode="lin" valueType="num">
                                      <p:cBhvr>
                                        <p:cTn id="37" dur="500" fill="hold"/>
                                        <p:tgtEl>
                                          <p:spTgt spid="28"/>
                                        </p:tgtEl>
                                        <p:attrNameLst>
                                          <p:attrName>style.rotation</p:attrName>
                                        </p:attrNameLst>
                                      </p:cBhvr>
                                      <p:tavLst>
                                        <p:tav tm="0">
                                          <p:val>
                                            <p:fltVal val="360"/>
                                          </p:val>
                                        </p:tav>
                                        <p:tav tm="100000">
                                          <p:val>
                                            <p:fltVal val="0"/>
                                          </p:val>
                                        </p:tav>
                                      </p:tavLst>
                                    </p:anim>
                                    <p:animEffect transition="in" filter="fade">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2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6"/>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4"/>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1"/>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20"/>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2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31"/>
                                        </p:tgtEl>
                                        <p:attrNameLst>
                                          <p:attrName>style.visibility</p:attrName>
                                        </p:attrNameLst>
                                      </p:cBhvr>
                                      <p:to>
                                        <p:strVal val="visible"/>
                                      </p:to>
                                    </p:set>
                                    <p:anim calcmode="lin" valueType="num">
                                      <p:cBhvr>
                                        <p:cTn id="57" dur="500" fill="hold"/>
                                        <p:tgtEl>
                                          <p:spTgt spid="31"/>
                                        </p:tgtEl>
                                        <p:attrNameLst>
                                          <p:attrName>ppt_w</p:attrName>
                                        </p:attrNameLst>
                                      </p:cBhvr>
                                      <p:tavLst>
                                        <p:tav tm="0">
                                          <p:val>
                                            <p:fltVal val="0"/>
                                          </p:val>
                                        </p:tav>
                                        <p:tav tm="100000">
                                          <p:val>
                                            <p:strVal val="#ppt_w"/>
                                          </p:val>
                                        </p:tav>
                                      </p:tavLst>
                                    </p:anim>
                                    <p:anim calcmode="lin" valueType="num">
                                      <p:cBhvr>
                                        <p:cTn id="58" dur="500" fill="hold"/>
                                        <p:tgtEl>
                                          <p:spTgt spid="31"/>
                                        </p:tgtEl>
                                        <p:attrNameLst>
                                          <p:attrName>ppt_h</p:attrName>
                                        </p:attrNameLst>
                                      </p:cBhvr>
                                      <p:tavLst>
                                        <p:tav tm="0">
                                          <p:val>
                                            <p:fltVal val="0"/>
                                          </p:val>
                                        </p:tav>
                                        <p:tav tm="100000">
                                          <p:val>
                                            <p:strVal val="#ppt_h"/>
                                          </p:val>
                                        </p:tav>
                                      </p:tavLst>
                                    </p:anim>
                                    <p:animEffect transition="in" filter="fade">
                                      <p:cBhvr>
                                        <p:cTn id="59" dur="500"/>
                                        <p:tgtEl>
                                          <p:spTgt spid="3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left)">
                                      <p:cBhvr>
                                        <p:cTn id="64" dur="500"/>
                                        <p:tgtEl>
                                          <p:spTgt spid="3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wipe(left)">
                                      <p:cBhvr>
                                        <p:cTn id="69" dur="500"/>
                                        <p:tgtEl>
                                          <p:spTgt spid="3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5"/>
                                        </p:tgtEl>
                                        <p:attrNameLst>
                                          <p:attrName>style.visibility</p:attrName>
                                        </p:attrNameLst>
                                      </p:cBhvr>
                                      <p:to>
                                        <p:strVal val="visible"/>
                                      </p:to>
                                    </p:set>
                                    <p:animEffect transition="in" filter="wipe(left)">
                                      <p:cBhvr>
                                        <p:cTn id="7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4" grpId="0" animBg="1"/>
      <p:bldP spid="24" grpId="1" animBg="1"/>
      <p:bldP spid="26" grpId="0" animBg="1"/>
      <p:bldP spid="26" grpId="1" animBg="1"/>
      <p:bldP spid="27" grpId="0" animBg="1"/>
      <p:bldP spid="27" grpId="1" animBg="1"/>
      <p:bldP spid="28" grpId="0" animBg="1"/>
      <p:bldP spid="28" grpId="1" animBg="1"/>
      <p:bldP spid="31" grpId="0"/>
      <p:bldP spid="32" grpId="0"/>
      <p:bldP spid="33" grpId="0"/>
      <p:bldP spid="3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 name="Rectangle 18"/>
              <p:cNvSpPr/>
              <p:nvPr/>
            </p:nvSpPr>
            <p:spPr>
              <a:xfrm>
                <a:off x="6094601" y="5146996"/>
                <a:ext cx="2242280"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2800">
                          <a:latin typeface="Cambria Math" panose="02040503050406030204" pitchFamily="18" charset="0"/>
                          <a:ea typeface="Cambria Math" panose="02040503050406030204" pitchFamily="18" charset="0"/>
                        </a:rPr>
                        <m:t>⇒</m:t>
                      </m:r>
                      <m:r>
                        <m:rPr>
                          <m:sty m:val="p"/>
                        </m:rPr>
                        <a:rPr lang="en-GB" sz="2800" b="0" i="0" smtClean="0">
                          <a:latin typeface="Cambria Math" panose="02040503050406030204" pitchFamily="18" charset="0"/>
                        </a:rPr>
                        <m:t>x</m:t>
                      </m:r>
                      <m:r>
                        <a:rPr lang="en-GB" sz="2800" b="0" i="0" smtClean="0">
                          <a:latin typeface="Cambria Math" panose="02040503050406030204" pitchFamily="18" charset="0"/>
                        </a:rPr>
                        <m:t>=</m:t>
                      </m:r>
                      <m:r>
                        <m:rPr>
                          <m:sty m:val="p"/>
                        </m:rPr>
                        <a:rPr lang="en-GB" sz="2800" b="0" i="0" smtClean="0">
                          <a:latin typeface="Cambria Math" panose="02040503050406030204" pitchFamily="18" charset="0"/>
                        </a:rPr>
                        <m:t>y</m:t>
                      </m:r>
                    </m:oMath>
                  </m:oMathPara>
                </a14:m>
                <a:endParaRPr lang="en-GB" sz="2800" dirty="0"/>
              </a:p>
            </p:txBody>
          </p:sp>
        </mc:Choice>
        <mc:Fallback xmlns="">
          <p:sp>
            <p:nvSpPr>
              <p:cNvPr id="19" name="Rectangle 18"/>
              <p:cNvSpPr>
                <a:spLocks noRot="1" noChangeAspect="1" noMove="1" noResize="1" noEditPoints="1" noAdjustHandles="1" noChangeArrowheads="1" noChangeShapeType="1" noTextEdit="1"/>
              </p:cNvSpPr>
              <p:nvPr/>
            </p:nvSpPr>
            <p:spPr>
              <a:xfrm>
                <a:off x="6094601" y="5146996"/>
                <a:ext cx="2242280" cy="523220"/>
              </a:xfrm>
              <a:prstGeom prst="rect">
                <a:avLst/>
              </a:prstGeom>
              <a:blipFill>
                <a:blip r:embed="rId2"/>
                <a:stretch>
                  <a:fillRect/>
                </a:stretch>
              </a:blipFill>
            </p:spPr>
            <p:txBody>
              <a:bodyPr/>
              <a:lstStyle/>
              <a:p>
                <a:r>
                  <a:rPr lang="en-GB">
                    <a:noFill/>
                  </a:rPr>
                  <a:t> </a:t>
                </a:r>
              </a:p>
            </p:txBody>
          </p:sp>
        </mc:Fallback>
      </mc:AlternateContent>
      <p:sp>
        <p:nvSpPr>
          <p:cNvPr id="3" name="Rectangle 22"/>
          <p:cNvSpPr/>
          <p:nvPr/>
        </p:nvSpPr>
        <p:spPr>
          <a:xfrm>
            <a:off x="347705" y="1311257"/>
            <a:ext cx="3852000" cy="720000"/>
          </a:xfrm>
          <a:prstGeom prst="ellipse">
            <a:avLst/>
          </a:prstGeom>
          <a:solidFill>
            <a:schemeClr val="accent4"/>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r>
              <a:rPr lang="en-GB" sz="3200" b="1" dirty="0">
                <a:solidFill>
                  <a:schemeClr val="bg2"/>
                </a:solidFill>
              </a:rPr>
              <a:t>Antisymmetric</a:t>
            </a:r>
          </a:p>
        </p:txBody>
      </p:sp>
      <p:grpSp>
        <p:nvGrpSpPr>
          <p:cNvPr id="25" name="Group 24"/>
          <p:cNvGrpSpPr/>
          <p:nvPr/>
        </p:nvGrpSpPr>
        <p:grpSpPr>
          <a:xfrm>
            <a:off x="461842" y="2167302"/>
            <a:ext cx="11331230" cy="523220"/>
            <a:chOff x="838362" y="2820991"/>
            <a:chExt cx="11331230" cy="523220"/>
          </a:xfrm>
        </p:grpSpPr>
        <mc:AlternateContent xmlns:mc="http://schemas.openxmlformats.org/markup-compatibility/2006" xmlns:a14="http://schemas.microsoft.com/office/drawing/2010/main">
          <mc:Choice Requires="a14">
            <p:sp>
              <p:nvSpPr>
                <p:cNvPr id="10" name="Rectangle 9"/>
                <p:cNvSpPr/>
                <p:nvPr/>
              </p:nvSpPr>
              <p:spPr>
                <a:xfrm>
                  <a:off x="1108361" y="2820991"/>
                  <a:ext cx="11061231" cy="523220"/>
                </a:xfrm>
                <a:prstGeom prst="rect">
                  <a:avLst/>
                </a:prstGeom>
              </p:spPr>
              <p:txBody>
                <a:bodyPr wrap="square">
                  <a:spAutoFit/>
                </a:bodyPr>
                <a:lstStyle/>
                <a:p>
                  <a:r>
                    <a:rPr lang="en-GB" sz="2800" dirty="0"/>
                    <a:t>A binary relation </a:t>
                  </a:r>
                  <a14:m>
                    <m:oMath xmlns:m="http://schemas.openxmlformats.org/officeDocument/2006/math">
                      <m:r>
                        <m:rPr>
                          <m:sty m:val="p"/>
                        </m:rPr>
                        <a:rPr lang="en-GB" sz="2800" i="0" dirty="0" smtClean="0">
                          <a:latin typeface="Cambria Math" panose="02040503050406030204" pitchFamily="18" charset="0"/>
                        </a:rPr>
                        <m:t>R</m:t>
                      </m:r>
                    </m:oMath>
                  </a14:m>
                  <a:r>
                    <a:rPr lang="en-GB" sz="2800" dirty="0"/>
                    <a:t> in a set </a:t>
                  </a:r>
                  <a14:m>
                    <m:oMath xmlns:m="http://schemas.openxmlformats.org/officeDocument/2006/math">
                      <m:r>
                        <m:rPr>
                          <m:sty m:val="p"/>
                        </m:rPr>
                        <a:rPr lang="en-GB" sz="2800" i="0" dirty="0" smtClean="0">
                          <a:latin typeface="Cambria Math" panose="02040503050406030204" pitchFamily="18" charset="0"/>
                        </a:rPr>
                        <m:t>A</m:t>
                      </m:r>
                    </m:oMath>
                  </a14:m>
                  <a:r>
                    <a:rPr lang="en-GB" sz="2800" dirty="0"/>
                    <a:t> is said to be antisymmetric if, for every </a:t>
                  </a:r>
                  <a14:m>
                    <m:oMath xmlns:m="http://schemas.openxmlformats.org/officeDocument/2006/math">
                      <m:r>
                        <m:rPr>
                          <m:sty m:val="p"/>
                        </m:rPr>
                        <a:rPr lang="en-GB" sz="2800" i="0" dirty="0" smtClean="0">
                          <a:latin typeface="Cambria Math" panose="02040503050406030204" pitchFamily="18" charset="0"/>
                        </a:rPr>
                        <m:t>x</m:t>
                      </m:r>
                      <m:r>
                        <a:rPr lang="en-GB" sz="2800" b="0" i="0" dirty="0" smtClean="0">
                          <a:latin typeface="Cambria Math" panose="02040503050406030204" pitchFamily="18" charset="0"/>
                        </a:rPr>
                        <m:t>,</m:t>
                      </m:r>
                      <m:r>
                        <m:rPr>
                          <m:sty m:val="p"/>
                        </m:rPr>
                        <a:rPr lang="en-GB" sz="2800" b="0" i="0" dirty="0" smtClean="0">
                          <a:latin typeface="Cambria Math" panose="02040503050406030204" pitchFamily="18" charset="0"/>
                        </a:rPr>
                        <m:t>y</m:t>
                      </m:r>
                      <m:r>
                        <a:rPr lang="en-GB" sz="2800" i="0" dirty="0" smtClean="0">
                          <a:latin typeface="Cambria Math" panose="02040503050406030204" pitchFamily="18" charset="0"/>
                        </a:rPr>
                        <m:t>∈</m:t>
                      </m:r>
                      <m:r>
                        <m:rPr>
                          <m:sty m:val="p"/>
                        </m:rPr>
                        <a:rPr lang="en-GB" sz="2800" i="0" dirty="0" smtClean="0">
                          <a:latin typeface="Cambria Math" panose="02040503050406030204" pitchFamily="18" charset="0"/>
                        </a:rPr>
                        <m:t>A</m:t>
                      </m:r>
                    </m:oMath>
                  </a14:m>
                  <a:r>
                    <a:rPr lang="en-GB" sz="2800" dirty="0"/>
                    <a:t>,</a:t>
                  </a:r>
                </a:p>
              </p:txBody>
            </p:sp>
          </mc:Choice>
          <mc:Fallback xmlns="">
            <p:sp>
              <p:nvSpPr>
                <p:cNvPr id="10" name="Rectangle 9"/>
                <p:cNvSpPr>
                  <a:spLocks noRot="1" noChangeAspect="1" noMove="1" noResize="1" noEditPoints="1" noAdjustHandles="1" noChangeArrowheads="1" noChangeShapeType="1" noTextEdit="1"/>
                </p:cNvSpPr>
                <p:nvPr/>
              </p:nvSpPr>
              <p:spPr>
                <a:xfrm>
                  <a:off x="1108361" y="2820991"/>
                  <a:ext cx="11061231" cy="523220"/>
                </a:xfrm>
                <a:prstGeom prst="rect">
                  <a:avLst/>
                </a:prstGeom>
                <a:blipFill>
                  <a:blip r:embed="rId3"/>
                  <a:stretch>
                    <a:fillRect l="-1102" t="-12941" r="-55" b="-32941"/>
                  </a:stretch>
                </a:blipFill>
              </p:spPr>
              <p:txBody>
                <a:bodyPr/>
                <a:lstStyle/>
                <a:p>
                  <a:r>
                    <a:rPr lang="en-GB">
                      <a:noFill/>
                    </a:rPr>
                    <a:t> </a:t>
                  </a:r>
                </a:p>
              </p:txBody>
            </p:sp>
          </mc:Fallback>
        </mc:AlternateContent>
        <p:sp>
          <p:nvSpPr>
            <p:cNvPr id="22" name="Isosceles Triangle 21"/>
            <p:cNvSpPr/>
            <p:nvPr/>
          </p:nvSpPr>
          <p:spPr>
            <a:xfrm rot="5400000">
              <a:off x="838362" y="2917817"/>
              <a:ext cx="270000" cy="270000"/>
            </a:xfrm>
            <a:prstGeom prst="triangle">
              <a:avLst/>
            </a:prstGeom>
            <a:solidFill>
              <a:schemeClr val="accent4">
                <a:lumMod val="60000"/>
                <a:lumOff val="4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11" name="Rectangle 10"/>
              <p:cNvSpPr/>
              <p:nvPr/>
            </p:nvSpPr>
            <p:spPr>
              <a:xfrm>
                <a:off x="2222128" y="2724258"/>
                <a:ext cx="7156077" cy="523220"/>
              </a:xfrm>
              <a:prstGeom prst="rect">
                <a:avLst/>
              </a:prstGeom>
            </p:spPr>
            <p:txBody>
              <a:bodyPr wrap="square">
                <a:spAutoFit/>
              </a:bodyPr>
              <a:lstStyle/>
              <a:p>
                <a:pPr algn="ctr"/>
                <a:r>
                  <a:rPr lang="en-GB" sz="2800" b="1" dirty="0">
                    <a:solidFill>
                      <a:srgbClr val="0070C0"/>
                    </a:solidFill>
                  </a:rPr>
                  <a:t>whenever </a:t>
                </a:r>
                <a14:m>
                  <m:oMath xmlns:m="http://schemas.openxmlformats.org/officeDocument/2006/math">
                    <m:d>
                      <m:dPr>
                        <m:ctrlPr>
                          <a:rPr lang="en-GB" sz="2800" b="1" i="1">
                            <a:solidFill>
                              <a:srgbClr val="0070C0"/>
                            </a:solidFill>
                            <a:latin typeface="Cambria Math" panose="02040503050406030204" pitchFamily="18" charset="0"/>
                          </a:rPr>
                        </m:ctrlPr>
                      </m:dPr>
                      <m:e>
                        <m:r>
                          <a:rPr lang="en-US" sz="2800" b="1" i="0">
                            <a:solidFill>
                              <a:srgbClr val="0070C0"/>
                            </a:solidFill>
                            <a:latin typeface="Cambria Math" panose="02040503050406030204" pitchFamily="18" charset="0"/>
                          </a:rPr>
                          <m:t>𝐱</m:t>
                        </m:r>
                        <m:r>
                          <a:rPr lang="en-US" sz="2800" b="1" i="0">
                            <a:solidFill>
                              <a:srgbClr val="0070C0"/>
                            </a:solidFill>
                            <a:latin typeface="Cambria Math" panose="02040503050406030204" pitchFamily="18" charset="0"/>
                          </a:rPr>
                          <m:t>,</m:t>
                        </m:r>
                        <m:r>
                          <a:rPr lang="en-GB" sz="2800" b="1" i="0" smtClean="0">
                            <a:solidFill>
                              <a:srgbClr val="0070C0"/>
                            </a:solidFill>
                            <a:latin typeface="Cambria Math" panose="02040503050406030204" pitchFamily="18" charset="0"/>
                          </a:rPr>
                          <m:t>𝐲</m:t>
                        </m:r>
                      </m:e>
                    </m:d>
                    <m:r>
                      <a:rPr lang="en-US" sz="2800" b="1" i="0">
                        <a:solidFill>
                          <a:srgbClr val="0070C0"/>
                        </a:solidFill>
                        <a:latin typeface="Cambria Math" panose="02040503050406030204" pitchFamily="18" charset="0"/>
                      </a:rPr>
                      <m:t>∈</m:t>
                    </m:r>
                    <m:r>
                      <a:rPr lang="en-US" sz="2800" b="1" i="0">
                        <a:solidFill>
                          <a:srgbClr val="0070C0"/>
                        </a:solidFill>
                        <a:latin typeface="Cambria Math" panose="02040503050406030204" pitchFamily="18" charset="0"/>
                      </a:rPr>
                      <m:t>𝐑</m:t>
                    </m:r>
                    <m:r>
                      <a:rPr lang="en-GB" sz="2800" b="1" i="0" smtClean="0">
                        <a:solidFill>
                          <a:srgbClr val="0070C0"/>
                        </a:solidFill>
                        <a:latin typeface="Cambria Math" panose="02040503050406030204" pitchFamily="18" charset="0"/>
                      </a:rPr>
                      <m:t> &amp; </m:t>
                    </m:r>
                    <m:d>
                      <m:dPr>
                        <m:ctrlPr>
                          <a:rPr lang="en-GB" sz="2800" b="1" i="1">
                            <a:solidFill>
                              <a:srgbClr val="0070C0"/>
                            </a:solidFill>
                            <a:latin typeface="Cambria Math" panose="02040503050406030204" pitchFamily="18" charset="0"/>
                          </a:rPr>
                        </m:ctrlPr>
                      </m:dPr>
                      <m:e>
                        <m:r>
                          <a:rPr lang="en-GB" sz="2800" b="1" i="0">
                            <a:solidFill>
                              <a:srgbClr val="0070C0"/>
                            </a:solidFill>
                            <a:latin typeface="Cambria Math" panose="02040503050406030204" pitchFamily="18" charset="0"/>
                          </a:rPr>
                          <m:t>𝐲</m:t>
                        </m:r>
                        <m:r>
                          <a:rPr lang="en-GB" sz="2800" b="1" i="0" smtClean="0">
                            <a:solidFill>
                              <a:srgbClr val="0070C0"/>
                            </a:solidFill>
                            <a:latin typeface="Cambria Math" panose="02040503050406030204" pitchFamily="18" charset="0"/>
                          </a:rPr>
                          <m:t>,</m:t>
                        </m:r>
                        <m:r>
                          <a:rPr lang="en-GB" sz="2800" b="1" i="0" smtClean="0">
                            <a:solidFill>
                              <a:srgbClr val="0070C0"/>
                            </a:solidFill>
                            <a:latin typeface="Cambria Math" panose="02040503050406030204" pitchFamily="18" charset="0"/>
                          </a:rPr>
                          <m:t>𝐱</m:t>
                        </m:r>
                      </m:e>
                    </m:d>
                    <m:r>
                      <a:rPr lang="en-US" sz="2800" b="1" i="0">
                        <a:solidFill>
                          <a:srgbClr val="0070C0"/>
                        </a:solidFill>
                        <a:latin typeface="Cambria Math" panose="02040503050406030204" pitchFamily="18" charset="0"/>
                      </a:rPr>
                      <m:t>∈</m:t>
                    </m:r>
                    <m:r>
                      <a:rPr lang="en-US" sz="2800" b="1" i="0">
                        <a:solidFill>
                          <a:srgbClr val="0070C0"/>
                        </a:solidFill>
                        <a:latin typeface="Cambria Math" panose="02040503050406030204" pitchFamily="18" charset="0"/>
                      </a:rPr>
                      <m:t>𝐑</m:t>
                    </m:r>
                  </m:oMath>
                </a14:m>
                <a:r>
                  <a:rPr lang="en-GB" sz="2800" b="1" dirty="0">
                    <a:solidFill>
                      <a:srgbClr val="0070C0"/>
                    </a:solidFill>
                  </a:rPr>
                  <a:t> then </a:t>
                </a:r>
                <a14:m>
                  <m:oMath xmlns:m="http://schemas.openxmlformats.org/officeDocument/2006/math">
                    <m:r>
                      <a:rPr lang="en-GB" sz="2800" b="1" i="0" smtClean="0">
                        <a:solidFill>
                          <a:srgbClr val="0070C0"/>
                        </a:solidFill>
                        <a:latin typeface="Cambria Math" panose="02040503050406030204" pitchFamily="18" charset="0"/>
                      </a:rPr>
                      <m:t>𝐱</m:t>
                    </m:r>
                    <m:r>
                      <a:rPr lang="en-GB" sz="2800" b="1" i="0" smtClean="0">
                        <a:solidFill>
                          <a:srgbClr val="0070C0"/>
                        </a:solidFill>
                        <a:latin typeface="Cambria Math" panose="02040503050406030204" pitchFamily="18" charset="0"/>
                      </a:rPr>
                      <m:t>=</m:t>
                    </m:r>
                    <m:r>
                      <a:rPr lang="en-GB" sz="2800" b="1" i="0" smtClean="0">
                        <a:solidFill>
                          <a:srgbClr val="0070C0"/>
                        </a:solidFill>
                        <a:latin typeface="Cambria Math" panose="02040503050406030204" pitchFamily="18" charset="0"/>
                      </a:rPr>
                      <m:t>𝐲</m:t>
                    </m:r>
                  </m:oMath>
                </a14:m>
                <a:endParaRPr lang="en-GB" sz="2800" b="1" dirty="0">
                  <a:solidFill>
                    <a:srgbClr val="0070C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222128" y="2724258"/>
                <a:ext cx="7156077" cy="523220"/>
              </a:xfrm>
              <a:prstGeom prst="rect">
                <a:avLst/>
              </a:prstGeom>
              <a:blipFill>
                <a:blip r:embed="rId4"/>
                <a:stretch>
                  <a:fillRect t="-12791" b="-31395"/>
                </a:stretch>
              </a:blipFill>
            </p:spPr>
            <p:txBody>
              <a:bodyPr/>
              <a:lstStyle/>
              <a:p>
                <a:r>
                  <a:rPr lang="en-GB">
                    <a:noFill/>
                  </a:rPr>
                  <a:t> </a:t>
                </a:r>
              </a:p>
            </p:txBody>
          </p:sp>
        </mc:Fallback>
      </mc:AlternateContent>
      <p:grpSp>
        <p:nvGrpSpPr>
          <p:cNvPr id="38" name="Group 37"/>
          <p:cNvGrpSpPr/>
          <p:nvPr/>
        </p:nvGrpSpPr>
        <p:grpSpPr>
          <a:xfrm>
            <a:off x="461842" y="3372655"/>
            <a:ext cx="10716327" cy="523220"/>
            <a:chOff x="838362" y="2820991"/>
            <a:chExt cx="10716327" cy="523220"/>
          </a:xfrm>
        </p:grpSpPr>
        <mc:AlternateContent xmlns:mc="http://schemas.openxmlformats.org/markup-compatibility/2006" xmlns:a14="http://schemas.microsoft.com/office/drawing/2010/main">
          <mc:Choice Requires="a14">
            <p:sp>
              <p:nvSpPr>
                <p:cNvPr id="39" name="Rectangle 38"/>
                <p:cNvSpPr/>
                <p:nvPr/>
              </p:nvSpPr>
              <p:spPr>
                <a:xfrm>
                  <a:off x="1108362" y="2820991"/>
                  <a:ext cx="10446327" cy="523220"/>
                </a:xfrm>
                <a:prstGeom prst="rect">
                  <a:avLst/>
                </a:prstGeom>
              </p:spPr>
              <p:txBody>
                <a:bodyPr wrap="square">
                  <a:spAutoFit/>
                </a:bodyPr>
                <a:lstStyle/>
                <a:p>
                  <a:r>
                    <a:rPr lang="en-GB" sz="2800" b="1" u="sng" dirty="0">
                      <a:solidFill>
                        <a:srgbClr val="C00000"/>
                      </a:solidFill>
                    </a:rPr>
                    <a:t>For example:</a:t>
                  </a:r>
                  <a:r>
                    <a:rPr lang="en-GB" sz="2800" dirty="0"/>
                    <a:t> Consider a relation </a:t>
                  </a:r>
                  <a14:m>
                    <m:oMath xmlns:m="http://schemas.openxmlformats.org/officeDocument/2006/math">
                      <m:r>
                        <a:rPr lang="en-GB" sz="2800" b="1" i="0" dirty="0" smtClean="0">
                          <a:latin typeface="Cambria Math" panose="02040503050406030204" pitchFamily="18" charset="0"/>
                        </a:rPr>
                        <m:t>𝐑</m:t>
                      </m:r>
                      <m:r>
                        <a:rPr lang="en-GB" sz="2800" b="1" i="0" dirty="0" smtClean="0">
                          <a:latin typeface="Cambria Math" panose="02040503050406030204" pitchFamily="18" charset="0"/>
                        </a:rPr>
                        <m:t>=</m:t>
                      </m:r>
                      <m:d>
                        <m:dPr>
                          <m:begChr m:val="{"/>
                          <m:endChr m:val="}"/>
                          <m:ctrlPr>
                            <a:rPr lang="en-GB" sz="2800" b="1" i="1" dirty="0" smtClean="0">
                              <a:latin typeface="Cambria Math" panose="02040503050406030204" pitchFamily="18" charset="0"/>
                            </a:rPr>
                          </m:ctrlPr>
                        </m:dPr>
                        <m:e>
                          <m:d>
                            <m:dPr>
                              <m:ctrlPr>
                                <a:rPr lang="en-GB" sz="2800" b="1" i="1" dirty="0" smtClean="0">
                                  <a:latin typeface="Cambria Math" panose="02040503050406030204" pitchFamily="18" charset="0"/>
                                </a:rPr>
                              </m:ctrlPr>
                            </m:dPr>
                            <m:e>
                              <m:r>
                                <a:rPr lang="en-GB" sz="2800" b="1" i="0" dirty="0" smtClean="0">
                                  <a:latin typeface="Cambria Math" panose="02040503050406030204" pitchFamily="18" charset="0"/>
                                </a:rPr>
                                <m:t>𝐱</m:t>
                              </m:r>
                              <m:r>
                                <a:rPr lang="en-GB" sz="2800" b="1" i="0" dirty="0" smtClean="0">
                                  <a:latin typeface="Cambria Math" panose="02040503050406030204" pitchFamily="18" charset="0"/>
                                </a:rPr>
                                <m:t>,</m:t>
                              </m:r>
                              <m:r>
                                <a:rPr lang="en-GB" sz="2800" b="1" i="0" dirty="0" smtClean="0">
                                  <a:latin typeface="Cambria Math" panose="02040503050406030204" pitchFamily="18" charset="0"/>
                                </a:rPr>
                                <m:t>𝐲</m:t>
                              </m:r>
                            </m:e>
                          </m:d>
                          <m:r>
                            <a:rPr lang="en-GB" sz="2800" b="1" i="0" dirty="0" smtClean="0">
                              <a:latin typeface="Cambria Math" panose="02040503050406030204" pitchFamily="18" charset="0"/>
                            </a:rPr>
                            <m:t> :</m:t>
                          </m:r>
                          <m:r>
                            <a:rPr lang="en-GB" sz="2800" b="1" i="0" dirty="0" smtClean="0">
                              <a:latin typeface="Cambria Math" panose="02040503050406030204" pitchFamily="18" charset="0"/>
                            </a:rPr>
                            <m:t>𝐱</m:t>
                          </m:r>
                          <m:r>
                            <a:rPr lang="en-GB" sz="2800" b="1" i="0" dirty="0" smtClean="0">
                              <a:latin typeface="Cambria Math" panose="02040503050406030204" pitchFamily="18" charset="0"/>
                            </a:rPr>
                            <m:t>≤</m:t>
                          </m:r>
                          <m:r>
                            <a:rPr lang="en-GB" sz="2800" b="1" i="0" dirty="0" smtClean="0">
                              <a:latin typeface="Cambria Math" panose="02040503050406030204" pitchFamily="18" charset="0"/>
                            </a:rPr>
                            <m:t>𝐲</m:t>
                          </m:r>
                        </m:e>
                      </m:d>
                    </m:oMath>
                  </a14:m>
                  <a:r>
                    <a:rPr lang="en-GB" sz="2800" dirty="0"/>
                    <a:t> on a set </a:t>
                  </a:r>
                  <a14:m>
                    <m:oMath xmlns:m="http://schemas.openxmlformats.org/officeDocument/2006/math">
                      <m:r>
                        <a:rPr lang="en-GB" sz="2800" i="0" smtClean="0">
                          <a:latin typeface="Cambria Math" panose="02040503050406030204" pitchFamily="18" charset="0"/>
                          <a:ea typeface="Cambria Math" panose="02040503050406030204" pitchFamily="18" charset="0"/>
                        </a:rPr>
                        <m:t>ℕ</m:t>
                      </m:r>
                    </m:oMath>
                  </a14:m>
                  <a:r>
                    <a:rPr lang="en-GB" sz="2800" dirty="0"/>
                    <a:t>.</a:t>
                  </a:r>
                </a:p>
              </p:txBody>
            </p:sp>
          </mc:Choice>
          <mc:Fallback xmlns="">
            <p:sp>
              <p:nvSpPr>
                <p:cNvPr id="39" name="Rectangle 38"/>
                <p:cNvSpPr>
                  <a:spLocks noRot="1" noChangeAspect="1" noMove="1" noResize="1" noEditPoints="1" noAdjustHandles="1" noChangeArrowheads="1" noChangeShapeType="1" noTextEdit="1"/>
                </p:cNvSpPr>
                <p:nvPr/>
              </p:nvSpPr>
              <p:spPr>
                <a:xfrm>
                  <a:off x="1108362" y="2820991"/>
                  <a:ext cx="10446327" cy="523220"/>
                </a:xfrm>
                <a:prstGeom prst="rect">
                  <a:avLst/>
                </a:prstGeom>
                <a:blipFill>
                  <a:blip r:embed="rId5"/>
                  <a:stretch>
                    <a:fillRect l="-1167" t="-11628" b="-31395"/>
                  </a:stretch>
                </a:blipFill>
              </p:spPr>
              <p:txBody>
                <a:bodyPr/>
                <a:lstStyle/>
                <a:p>
                  <a:r>
                    <a:rPr lang="en-GB">
                      <a:noFill/>
                    </a:rPr>
                    <a:t> </a:t>
                  </a:r>
                </a:p>
              </p:txBody>
            </p:sp>
          </mc:Fallback>
        </mc:AlternateContent>
        <p:sp>
          <p:nvSpPr>
            <p:cNvPr id="40" name="Isosceles Triangle 39"/>
            <p:cNvSpPr/>
            <p:nvPr/>
          </p:nvSpPr>
          <p:spPr>
            <a:xfrm rot="5400000">
              <a:off x="838362" y="2917817"/>
              <a:ext cx="270000" cy="270000"/>
            </a:xfrm>
            <a:prstGeom prst="triangle">
              <a:avLst/>
            </a:prstGeom>
            <a:solidFill>
              <a:schemeClr val="accent4">
                <a:lumMod val="60000"/>
                <a:lumOff val="4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1" name="Group 40"/>
          <p:cNvGrpSpPr/>
          <p:nvPr/>
        </p:nvGrpSpPr>
        <p:grpSpPr>
          <a:xfrm>
            <a:off x="3730007" y="4068650"/>
            <a:ext cx="5911535" cy="523220"/>
            <a:chOff x="838362" y="2820991"/>
            <a:chExt cx="5911535" cy="523220"/>
          </a:xfrm>
        </p:grpSpPr>
        <mc:AlternateContent xmlns:mc="http://schemas.openxmlformats.org/markup-compatibility/2006" xmlns:a14="http://schemas.microsoft.com/office/drawing/2010/main">
          <mc:Choice Requires="a14">
            <p:sp>
              <p:nvSpPr>
                <p:cNvPr id="42" name="Rectangle 41"/>
                <p:cNvSpPr/>
                <p:nvPr/>
              </p:nvSpPr>
              <p:spPr>
                <a:xfrm>
                  <a:off x="1108362" y="2820991"/>
                  <a:ext cx="5641535" cy="523220"/>
                </a:xfrm>
                <a:prstGeom prst="rect">
                  <a:avLst/>
                </a:prstGeom>
              </p:spPr>
              <p:txBody>
                <a:bodyPr wrap="square">
                  <a:spAutoFit/>
                </a:bodyPr>
                <a:lstStyle/>
                <a:p>
                  <a:r>
                    <a:rPr lang="en-GB" sz="2800" dirty="0"/>
                    <a:t>Let </a:t>
                  </a:r>
                  <a14:m>
                    <m:oMath xmlns:m="http://schemas.openxmlformats.org/officeDocument/2006/math">
                      <m:r>
                        <m:rPr>
                          <m:sty m:val="p"/>
                        </m:rPr>
                        <a:rPr lang="en-GB" sz="2800" b="0" i="0" smtClean="0">
                          <a:latin typeface="Cambria Math" panose="02040503050406030204" pitchFamily="18" charset="0"/>
                        </a:rPr>
                        <m:t>x</m:t>
                      </m:r>
                      <m:r>
                        <a:rPr lang="en-GB" sz="2800" b="0" i="0" smtClean="0">
                          <a:latin typeface="Cambria Math" panose="02040503050406030204" pitchFamily="18" charset="0"/>
                        </a:rPr>
                        <m:t>,</m:t>
                      </m:r>
                      <m:r>
                        <m:rPr>
                          <m:sty m:val="p"/>
                        </m:rPr>
                        <a:rPr lang="en-GB" sz="2800" b="0" i="0" smtClean="0">
                          <a:latin typeface="Cambria Math" panose="02040503050406030204" pitchFamily="18" charset="0"/>
                        </a:rPr>
                        <m:t>y</m:t>
                      </m:r>
                      <m:r>
                        <a:rPr lang="en-GB" sz="2800" b="0" i="0" smtClean="0">
                          <a:latin typeface="Cambria Math" panose="02040503050406030204" pitchFamily="18" charset="0"/>
                          <a:ea typeface="Cambria Math" panose="02040503050406030204" pitchFamily="18" charset="0"/>
                        </a:rPr>
                        <m:t>∈</m:t>
                      </m:r>
                      <m:r>
                        <a:rPr lang="en-GB" sz="2800">
                          <a:latin typeface="Cambria Math" panose="02040503050406030204" pitchFamily="18" charset="0"/>
                          <a:ea typeface="Cambria Math" panose="02040503050406030204" pitchFamily="18" charset="0"/>
                        </a:rPr>
                        <m:t>ℕ</m:t>
                      </m:r>
                      <m:r>
                        <a:rPr lang="en-GB" sz="2800" b="0" i="0" smtClean="0">
                          <a:latin typeface="Cambria Math" panose="02040503050406030204" pitchFamily="18" charset="0"/>
                          <a:ea typeface="Cambria Math" panose="02040503050406030204" pitchFamily="18" charset="0"/>
                        </a:rPr>
                        <m:t>,</m:t>
                      </m:r>
                      <m:d>
                        <m:dPr>
                          <m:ctrlPr>
                            <a:rPr lang="en-GB" sz="2800" b="0" i="1" dirty="0" smtClean="0">
                              <a:latin typeface="Cambria Math" panose="02040503050406030204" pitchFamily="18" charset="0"/>
                              <a:ea typeface="Cambria Math" panose="02040503050406030204" pitchFamily="18" charset="0"/>
                            </a:rPr>
                          </m:ctrlPr>
                        </m:dPr>
                        <m:e>
                          <m:r>
                            <m:rPr>
                              <m:sty m:val="p"/>
                            </m:rPr>
                            <a:rPr lang="en-US" sz="2800" i="0" dirty="0" smtClean="0">
                              <a:latin typeface="Cambria Math" panose="02040503050406030204" pitchFamily="18" charset="0"/>
                            </a:rPr>
                            <m:t>x</m:t>
                          </m:r>
                          <m:r>
                            <a:rPr lang="en-US" sz="2800" i="0" dirty="0" smtClean="0">
                              <a:latin typeface="Cambria Math" panose="02040503050406030204" pitchFamily="18" charset="0"/>
                            </a:rPr>
                            <m:t>,</m:t>
                          </m:r>
                          <m:r>
                            <m:rPr>
                              <m:sty m:val="p"/>
                            </m:rPr>
                            <a:rPr lang="en-GB" sz="2800" i="0" dirty="0" smtClean="0">
                              <a:latin typeface="Cambria Math" panose="02040503050406030204" pitchFamily="18" charset="0"/>
                            </a:rPr>
                            <m:t>y</m:t>
                          </m:r>
                        </m:e>
                      </m:d>
                      <m:r>
                        <a:rPr lang="en-US" sz="2800" i="0" dirty="0" smtClean="0">
                          <a:latin typeface="Cambria Math" panose="02040503050406030204" pitchFamily="18" charset="0"/>
                        </a:rPr>
                        <m:t>∈</m:t>
                      </m:r>
                      <m:r>
                        <m:rPr>
                          <m:sty m:val="p"/>
                        </m:rPr>
                        <a:rPr lang="en-US" sz="2800" i="0" dirty="0" smtClean="0">
                          <a:latin typeface="Cambria Math" panose="02040503050406030204" pitchFamily="18" charset="0"/>
                        </a:rPr>
                        <m:t>R</m:t>
                      </m:r>
                      <m:r>
                        <a:rPr lang="en-GB" sz="2800" b="0" i="0" dirty="0" smtClean="0">
                          <a:latin typeface="Cambria Math" panose="02040503050406030204" pitchFamily="18" charset="0"/>
                        </a:rPr>
                        <m:t> &amp; </m:t>
                      </m:r>
                      <m:d>
                        <m:dPr>
                          <m:ctrlPr>
                            <a:rPr lang="en-GB" sz="2800" i="1">
                              <a:latin typeface="Cambria Math" panose="02040503050406030204" pitchFamily="18" charset="0"/>
                            </a:rPr>
                          </m:ctrlPr>
                        </m:dPr>
                        <m:e>
                          <m:r>
                            <m:rPr>
                              <m:sty m:val="p"/>
                            </m:rPr>
                            <a:rPr lang="en-GB" sz="2800" i="0">
                              <a:latin typeface="Cambria Math" panose="02040503050406030204" pitchFamily="18" charset="0"/>
                            </a:rPr>
                            <m:t>y</m:t>
                          </m:r>
                          <m:r>
                            <a:rPr lang="en-GB" sz="2800" b="0" i="0" smtClean="0">
                              <a:latin typeface="Cambria Math" panose="02040503050406030204" pitchFamily="18" charset="0"/>
                            </a:rPr>
                            <m:t>,</m:t>
                          </m:r>
                          <m:r>
                            <m:rPr>
                              <m:sty m:val="p"/>
                            </m:rPr>
                            <a:rPr lang="en-GB" sz="2800" b="0" i="0" smtClean="0">
                              <a:latin typeface="Cambria Math" panose="02040503050406030204" pitchFamily="18" charset="0"/>
                            </a:rPr>
                            <m:t>x</m:t>
                          </m:r>
                        </m:e>
                      </m:d>
                      <m:r>
                        <a:rPr lang="en-US" sz="2800" i="0">
                          <a:latin typeface="Cambria Math" panose="02040503050406030204" pitchFamily="18" charset="0"/>
                        </a:rPr>
                        <m:t>∈</m:t>
                      </m:r>
                      <m:r>
                        <m:rPr>
                          <m:sty m:val="p"/>
                        </m:rPr>
                        <a:rPr lang="en-US" sz="2800" i="0">
                          <a:latin typeface="Cambria Math" panose="02040503050406030204" pitchFamily="18" charset="0"/>
                        </a:rPr>
                        <m:t>R</m:t>
                      </m:r>
                      <m:r>
                        <a:rPr lang="en-GB" sz="2800" b="0" i="0" smtClean="0">
                          <a:latin typeface="Cambria Math" panose="02040503050406030204" pitchFamily="18" charset="0"/>
                        </a:rPr>
                        <m:t>.</m:t>
                      </m:r>
                    </m:oMath>
                  </a14:m>
                  <a:endParaRPr lang="en-GB" sz="2800" dirty="0"/>
                </a:p>
              </p:txBody>
            </p:sp>
          </mc:Choice>
          <mc:Fallback xmlns="">
            <p:sp>
              <p:nvSpPr>
                <p:cNvPr id="42" name="Rectangle 41"/>
                <p:cNvSpPr>
                  <a:spLocks noRot="1" noChangeAspect="1" noMove="1" noResize="1" noEditPoints="1" noAdjustHandles="1" noChangeArrowheads="1" noChangeShapeType="1" noTextEdit="1"/>
                </p:cNvSpPr>
                <p:nvPr/>
              </p:nvSpPr>
              <p:spPr>
                <a:xfrm>
                  <a:off x="1108362" y="2820991"/>
                  <a:ext cx="5641535" cy="523220"/>
                </a:xfrm>
                <a:prstGeom prst="rect">
                  <a:avLst/>
                </a:prstGeom>
                <a:blipFill>
                  <a:blip r:embed="rId6"/>
                  <a:stretch>
                    <a:fillRect l="-2160" t="-11628" b="-31395"/>
                  </a:stretch>
                </a:blipFill>
              </p:spPr>
              <p:txBody>
                <a:bodyPr/>
                <a:lstStyle/>
                <a:p>
                  <a:r>
                    <a:rPr lang="en-GB">
                      <a:noFill/>
                    </a:rPr>
                    <a:t> </a:t>
                  </a:r>
                </a:p>
              </p:txBody>
            </p:sp>
          </mc:Fallback>
        </mc:AlternateContent>
        <p:sp>
          <p:nvSpPr>
            <p:cNvPr id="43" name="Up Arrow 42"/>
            <p:cNvSpPr/>
            <p:nvPr/>
          </p:nvSpPr>
          <p:spPr>
            <a:xfrm rot="5400000">
              <a:off x="838362" y="2917817"/>
              <a:ext cx="270000" cy="270000"/>
            </a:xfrm>
            <a:prstGeom prst="upArrow">
              <a:avLst/>
            </a:prstGeom>
            <a:solidFill>
              <a:schemeClr val="accent4">
                <a:lumMod val="60000"/>
                <a:lumOff val="4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6" name="Rectangle 5"/>
              <p:cNvSpPr/>
              <p:nvPr/>
            </p:nvSpPr>
            <p:spPr>
              <a:xfrm>
                <a:off x="5908271" y="4607823"/>
                <a:ext cx="2835200" cy="52322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GB" sz="2800" i="0" smtClean="0">
                          <a:latin typeface="Cambria Math" panose="02040503050406030204" pitchFamily="18" charset="0"/>
                          <a:ea typeface="Cambria Math" panose="02040503050406030204" pitchFamily="18" charset="0"/>
                        </a:rPr>
                        <m:t>⇒</m:t>
                      </m:r>
                      <m:r>
                        <m:rPr>
                          <m:sty m:val="p"/>
                        </m:rPr>
                        <a:rPr lang="en-GB" sz="2800" i="0" smtClean="0">
                          <a:latin typeface="Cambria Math" panose="02040503050406030204" pitchFamily="18" charset="0"/>
                          <a:ea typeface="Cambria Math" panose="02040503050406030204" pitchFamily="18" charset="0"/>
                        </a:rPr>
                        <m:t>x</m:t>
                      </m:r>
                      <m:r>
                        <a:rPr lang="en-GB" sz="2800" b="0" i="0" smtClean="0">
                          <a:latin typeface="Cambria Math" panose="02040503050406030204" pitchFamily="18" charset="0"/>
                          <a:ea typeface="Cambria Math" panose="02040503050406030204" pitchFamily="18" charset="0"/>
                        </a:rPr>
                        <m:t>≤</m:t>
                      </m:r>
                      <m:r>
                        <m:rPr>
                          <m:sty m:val="p"/>
                        </m:rPr>
                        <a:rPr lang="en-GB" sz="2800" b="0" i="0" smtClean="0">
                          <a:latin typeface="Cambria Math" panose="02040503050406030204" pitchFamily="18" charset="0"/>
                          <a:ea typeface="Cambria Math" panose="02040503050406030204" pitchFamily="18" charset="0"/>
                        </a:rPr>
                        <m:t>y</m:t>
                      </m:r>
                      <m:r>
                        <a:rPr lang="en-GB" sz="2800" b="0" i="0" smtClean="0">
                          <a:latin typeface="Cambria Math" panose="02040503050406030204" pitchFamily="18" charset="0"/>
                          <a:ea typeface="Cambria Math" panose="02040503050406030204" pitchFamily="18" charset="0"/>
                        </a:rPr>
                        <m:t> &amp; </m:t>
                      </m:r>
                      <m:r>
                        <m:rPr>
                          <m:sty m:val="p"/>
                        </m:rPr>
                        <a:rPr lang="en-GB" sz="2800" b="0" i="0" smtClean="0">
                          <a:latin typeface="Cambria Math" panose="02040503050406030204" pitchFamily="18" charset="0"/>
                          <a:ea typeface="Cambria Math" panose="02040503050406030204" pitchFamily="18" charset="0"/>
                        </a:rPr>
                        <m:t>y</m:t>
                      </m:r>
                      <m:r>
                        <a:rPr lang="en-GB" sz="2800" b="0" i="0" smtClean="0">
                          <a:latin typeface="Cambria Math" panose="02040503050406030204" pitchFamily="18" charset="0"/>
                          <a:ea typeface="Cambria Math" panose="02040503050406030204" pitchFamily="18" charset="0"/>
                        </a:rPr>
                        <m:t>≤</m:t>
                      </m:r>
                      <m:r>
                        <m:rPr>
                          <m:sty m:val="p"/>
                        </m:rPr>
                        <a:rPr lang="en-GB" sz="2800" b="0" i="0" smtClean="0">
                          <a:latin typeface="Cambria Math" panose="02040503050406030204" pitchFamily="18" charset="0"/>
                          <a:ea typeface="Cambria Math" panose="02040503050406030204" pitchFamily="18" charset="0"/>
                        </a:rPr>
                        <m:t>x</m:t>
                      </m:r>
                    </m:oMath>
                  </m:oMathPara>
                </a14:m>
                <a:endParaRPr lang="en-GB" sz="2800" dirty="0"/>
              </a:p>
            </p:txBody>
          </p:sp>
        </mc:Choice>
        <mc:Fallback xmlns="">
          <p:sp>
            <p:nvSpPr>
              <p:cNvPr id="6" name="Rectangle 5"/>
              <p:cNvSpPr>
                <a:spLocks noRot="1" noChangeAspect="1" noMove="1" noResize="1" noEditPoints="1" noAdjustHandles="1" noChangeArrowheads="1" noChangeShapeType="1" noTextEdit="1"/>
              </p:cNvSpPr>
              <p:nvPr/>
            </p:nvSpPr>
            <p:spPr>
              <a:xfrm>
                <a:off x="5908271" y="4607823"/>
                <a:ext cx="2835200" cy="523220"/>
              </a:xfrm>
              <a:prstGeom prst="rect">
                <a:avLst/>
              </a:prstGeom>
              <a:blipFill>
                <a:blip r:embed="rId7"/>
                <a:stretch>
                  <a:fillRect/>
                </a:stretch>
              </a:blipFill>
            </p:spPr>
            <p:txBody>
              <a:bodyPr/>
              <a:lstStyle/>
              <a:p>
                <a:r>
                  <a:rPr lang="en-GB">
                    <a:noFill/>
                  </a:rPr>
                  <a:t> </a:t>
                </a:r>
              </a:p>
            </p:txBody>
          </p:sp>
        </mc:Fallback>
      </mc:AlternateContent>
      <p:grpSp>
        <p:nvGrpSpPr>
          <p:cNvPr id="46" name="Group 45"/>
          <p:cNvGrpSpPr/>
          <p:nvPr/>
        </p:nvGrpSpPr>
        <p:grpSpPr>
          <a:xfrm>
            <a:off x="3730006" y="5686169"/>
            <a:ext cx="5198843" cy="523220"/>
            <a:chOff x="838362" y="2820991"/>
            <a:chExt cx="5198843" cy="523220"/>
          </a:xfrm>
        </p:grpSpPr>
        <mc:AlternateContent xmlns:mc="http://schemas.openxmlformats.org/markup-compatibility/2006" xmlns:a14="http://schemas.microsoft.com/office/drawing/2010/main">
          <mc:Choice Requires="a14">
            <p:sp>
              <p:nvSpPr>
                <p:cNvPr id="47" name="Rectangle 46"/>
                <p:cNvSpPr/>
                <p:nvPr/>
              </p:nvSpPr>
              <p:spPr>
                <a:xfrm>
                  <a:off x="1108363" y="2820991"/>
                  <a:ext cx="4928842" cy="523220"/>
                </a:xfrm>
                <a:prstGeom prst="rect">
                  <a:avLst/>
                </a:prstGeom>
              </p:spPr>
              <p:txBody>
                <a:bodyPr wrap="square">
                  <a:spAutoFit/>
                </a:bodyPr>
                <a:lstStyle/>
                <a:p>
                  <a:r>
                    <a:rPr lang="en-GB" sz="2800" dirty="0">
                      <a:solidFill>
                        <a:srgbClr val="7030A0"/>
                      </a:solidFill>
                    </a:rPr>
                    <a:t>So, a relation </a:t>
                  </a:r>
                  <a14:m>
                    <m:oMath xmlns:m="http://schemas.openxmlformats.org/officeDocument/2006/math">
                      <m:r>
                        <m:rPr>
                          <m:sty m:val="p"/>
                        </m:rPr>
                        <a:rPr lang="en-GB" sz="2800" b="0" i="0" smtClean="0">
                          <a:solidFill>
                            <a:srgbClr val="7030A0"/>
                          </a:solidFill>
                          <a:latin typeface="Cambria Math" panose="02040503050406030204" pitchFamily="18" charset="0"/>
                          <a:ea typeface="Cambria Math" panose="02040503050406030204" pitchFamily="18" charset="0"/>
                        </a:rPr>
                        <m:t>R</m:t>
                      </m:r>
                    </m:oMath>
                  </a14:m>
                  <a:r>
                    <a:rPr lang="en-GB" sz="2800" dirty="0">
                      <a:solidFill>
                        <a:srgbClr val="7030A0"/>
                      </a:solidFill>
                    </a:rPr>
                    <a:t> is antisymmetric.</a:t>
                  </a:r>
                </a:p>
              </p:txBody>
            </p:sp>
          </mc:Choice>
          <mc:Fallback xmlns="">
            <p:sp>
              <p:nvSpPr>
                <p:cNvPr id="47" name="Rectangle 46"/>
                <p:cNvSpPr>
                  <a:spLocks noRot="1" noChangeAspect="1" noMove="1" noResize="1" noEditPoints="1" noAdjustHandles="1" noChangeArrowheads="1" noChangeShapeType="1" noTextEdit="1"/>
                </p:cNvSpPr>
                <p:nvPr/>
              </p:nvSpPr>
              <p:spPr>
                <a:xfrm>
                  <a:off x="1108363" y="2820991"/>
                  <a:ext cx="4928842" cy="523220"/>
                </a:xfrm>
                <a:prstGeom prst="rect">
                  <a:avLst/>
                </a:prstGeom>
                <a:blipFill>
                  <a:blip r:embed="rId8"/>
                  <a:stretch>
                    <a:fillRect l="-2472" t="-12791" b="-31395"/>
                  </a:stretch>
                </a:blipFill>
              </p:spPr>
              <p:txBody>
                <a:bodyPr/>
                <a:lstStyle/>
                <a:p>
                  <a:r>
                    <a:rPr lang="en-GB">
                      <a:noFill/>
                    </a:rPr>
                    <a:t> </a:t>
                  </a:r>
                </a:p>
              </p:txBody>
            </p:sp>
          </mc:Fallback>
        </mc:AlternateContent>
        <p:sp>
          <p:nvSpPr>
            <p:cNvPr id="48" name="Up Arrow 47"/>
            <p:cNvSpPr/>
            <p:nvPr/>
          </p:nvSpPr>
          <p:spPr>
            <a:xfrm rot="5400000">
              <a:off x="838362" y="2917817"/>
              <a:ext cx="270000" cy="270000"/>
            </a:xfrm>
            <a:prstGeom prst="upArrow">
              <a:avLst/>
            </a:prstGeom>
            <a:solidFill>
              <a:schemeClr val="accent4">
                <a:lumMod val="60000"/>
                <a:lumOff val="4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7030A0"/>
                </a:solidFill>
              </a:endParaRPr>
            </a:p>
          </p:txBody>
        </p:sp>
      </p:grpSp>
      <p:sp>
        <p:nvSpPr>
          <p:cNvPr id="20" name="Rectangle 22"/>
          <p:cNvSpPr/>
          <p:nvPr/>
        </p:nvSpPr>
        <p:spPr>
          <a:xfrm>
            <a:off x="2209801" y="337059"/>
            <a:ext cx="7772399" cy="682419"/>
          </a:xfrm>
          <a:prstGeom prst="roundRect">
            <a:avLst/>
          </a:prstGeom>
          <a:solidFill>
            <a:srgbClr val="FFC000"/>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r>
              <a:rPr lang="en-GB" sz="3600" b="1" dirty="0">
                <a:solidFill>
                  <a:schemeClr val="tx1"/>
                </a:solidFill>
              </a:rPr>
              <a:t>Properties of binary relation in a set</a:t>
            </a:r>
          </a:p>
        </p:txBody>
      </p:sp>
    </p:spTree>
    <p:extLst>
      <p:ext uri="{BB962C8B-B14F-4D97-AF65-F5344CB8AC3E}">
        <p14:creationId xmlns:p14="http://schemas.microsoft.com/office/powerpoint/2010/main" val="335910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left)">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wipe(left)">
                                      <p:cBhvr>
                                        <p:cTn id="4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 grpId="0" animBg="1"/>
      <p:bldP spid="11"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2"/>
          <p:cNvSpPr/>
          <p:nvPr/>
        </p:nvSpPr>
        <p:spPr>
          <a:xfrm>
            <a:off x="347705" y="1311257"/>
            <a:ext cx="3852000" cy="720000"/>
          </a:xfrm>
          <a:prstGeom prst="ellipse">
            <a:avLst/>
          </a:prstGeom>
          <a:solidFill>
            <a:schemeClr val="accent4"/>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r>
              <a:rPr lang="en-GB" sz="3200" b="1" dirty="0">
                <a:solidFill>
                  <a:schemeClr val="bg2"/>
                </a:solidFill>
              </a:rPr>
              <a:t>Antisymmetric</a:t>
            </a:r>
          </a:p>
        </p:txBody>
      </p:sp>
      <p:grpSp>
        <p:nvGrpSpPr>
          <p:cNvPr id="25" name="Group 24"/>
          <p:cNvGrpSpPr/>
          <p:nvPr/>
        </p:nvGrpSpPr>
        <p:grpSpPr>
          <a:xfrm>
            <a:off x="461842" y="2167302"/>
            <a:ext cx="11331230" cy="523220"/>
            <a:chOff x="838362" y="2820991"/>
            <a:chExt cx="11331230" cy="523220"/>
          </a:xfrm>
        </p:grpSpPr>
        <mc:AlternateContent xmlns:mc="http://schemas.openxmlformats.org/markup-compatibility/2006" xmlns:a14="http://schemas.microsoft.com/office/drawing/2010/main">
          <mc:Choice Requires="a14">
            <p:sp>
              <p:nvSpPr>
                <p:cNvPr id="10" name="Rectangle 9"/>
                <p:cNvSpPr/>
                <p:nvPr/>
              </p:nvSpPr>
              <p:spPr>
                <a:xfrm>
                  <a:off x="1108361" y="2820991"/>
                  <a:ext cx="11061231" cy="523220"/>
                </a:xfrm>
                <a:prstGeom prst="rect">
                  <a:avLst/>
                </a:prstGeom>
              </p:spPr>
              <p:txBody>
                <a:bodyPr wrap="square">
                  <a:spAutoFit/>
                </a:bodyPr>
                <a:lstStyle/>
                <a:p>
                  <a:r>
                    <a:rPr lang="en-GB" sz="2800" dirty="0"/>
                    <a:t>A binary relation </a:t>
                  </a:r>
                  <a14:m>
                    <m:oMath xmlns:m="http://schemas.openxmlformats.org/officeDocument/2006/math">
                      <m:r>
                        <m:rPr>
                          <m:sty m:val="p"/>
                        </m:rPr>
                        <a:rPr lang="en-GB" sz="2800" i="0" dirty="0" smtClean="0">
                          <a:latin typeface="Cambria Math" panose="02040503050406030204" pitchFamily="18" charset="0"/>
                        </a:rPr>
                        <m:t>R</m:t>
                      </m:r>
                    </m:oMath>
                  </a14:m>
                  <a:r>
                    <a:rPr lang="en-GB" sz="2800" dirty="0"/>
                    <a:t> in a set </a:t>
                  </a:r>
                  <a14:m>
                    <m:oMath xmlns:m="http://schemas.openxmlformats.org/officeDocument/2006/math">
                      <m:r>
                        <m:rPr>
                          <m:sty m:val="p"/>
                        </m:rPr>
                        <a:rPr lang="en-GB" sz="2800" i="0" dirty="0" smtClean="0">
                          <a:latin typeface="Cambria Math" panose="02040503050406030204" pitchFamily="18" charset="0"/>
                        </a:rPr>
                        <m:t>A</m:t>
                      </m:r>
                    </m:oMath>
                  </a14:m>
                  <a:r>
                    <a:rPr lang="en-GB" sz="2800" dirty="0"/>
                    <a:t> is said to be antisymmetric if, for every </a:t>
                  </a:r>
                  <a14:m>
                    <m:oMath xmlns:m="http://schemas.openxmlformats.org/officeDocument/2006/math">
                      <m:r>
                        <m:rPr>
                          <m:sty m:val="p"/>
                        </m:rPr>
                        <a:rPr lang="en-GB" sz="2800" i="0" dirty="0" smtClean="0">
                          <a:latin typeface="Cambria Math" panose="02040503050406030204" pitchFamily="18" charset="0"/>
                        </a:rPr>
                        <m:t>x</m:t>
                      </m:r>
                      <m:r>
                        <a:rPr lang="en-GB" sz="2800" b="0" i="0" dirty="0" smtClean="0">
                          <a:latin typeface="Cambria Math" panose="02040503050406030204" pitchFamily="18" charset="0"/>
                        </a:rPr>
                        <m:t>,</m:t>
                      </m:r>
                      <m:r>
                        <m:rPr>
                          <m:sty m:val="p"/>
                        </m:rPr>
                        <a:rPr lang="en-GB" sz="2800" b="0" i="0" dirty="0" smtClean="0">
                          <a:latin typeface="Cambria Math" panose="02040503050406030204" pitchFamily="18" charset="0"/>
                        </a:rPr>
                        <m:t>y</m:t>
                      </m:r>
                      <m:r>
                        <a:rPr lang="en-GB" sz="2800" i="0" dirty="0" smtClean="0">
                          <a:latin typeface="Cambria Math" panose="02040503050406030204" pitchFamily="18" charset="0"/>
                        </a:rPr>
                        <m:t>∈</m:t>
                      </m:r>
                      <m:r>
                        <m:rPr>
                          <m:sty m:val="p"/>
                        </m:rPr>
                        <a:rPr lang="en-GB" sz="2800" i="0" dirty="0" smtClean="0">
                          <a:latin typeface="Cambria Math" panose="02040503050406030204" pitchFamily="18" charset="0"/>
                        </a:rPr>
                        <m:t>A</m:t>
                      </m:r>
                    </m:oMath>
                  </a14:m>
                  <a:r>
                    <a:rPr lang="en-GB" sz="2800" dirty="0"/>
                    <a:t>,</a:t>
                  </a:r>
                </a:p>
              </p:txBody>
            </p:sp>
          </mc:Choice>
          <mc:Fallback xmlns="">
            <p:sp>
              <p:nvSpPr>
                <p:cNvPr id="10" name="Rectangle 9"/>
                <p:cNvSpPr>
                  <a:spLocks noRot="1" noChangeAspect="1" noMove="1" noResize="1" noEditPoints="1" noAdjustHandles="1" noChangeArrowheads="1" noChangeShapeType="1" noTextEdit="1"/>
                </p:cNvSpPr>
                <p:nvPr/>
              </p:nvSpPr>
              <p:spPr>
                <a:xfrm>
                  <a:off x="1108361" y="2820991"/>
                  <a:ext cx="11061231" cy="523220"/>
                </a:xfrm>
                <a:prstGeom prst="rect">
                  <a:avLst/>
                </a:prstGeom>
                <a:blipFill>
                  <a:blip r:embed="rId2"/>
                  <a:stretch>
                    <a:fillRect l="-1102" t="-12941" r="-55" b="-32941"/>
                  </a:stretch>
                </a:blipFill>
              </p:spPr>
              <p:txBody>
                <a:bodyPr/>
                <a:lstStyle/>
                <a:p>
                  <a:r>
                    <a:rPr lang="en-GB">
                      <a:noFill/>
                    </a:rPr>
                    <a:t> </a:t>
                  </a:r>
                </a:p>
              </p:txBody>
            </p:sp>
          </mc:Fallback>
        </mc:AlternateContent>
        <p:sp>
          <p:nvSpPr>
            <p:cNvPr id="22" name="Isosceles Triangle 21"/>
            <p:cNvSpPr/>
            <p:nvPr/>
          </p:nvSpPr>
          <p:spPr>
            <a:xfrm rot="5400000">
              <a:off x="838362" y="2917817"/>
              <a:ext cx="270000" cy="270000"/>
            </a:xfrm>
            <a:prstGeom prst="triangle">
              <a:avLst/>
            </a:prstGeom>
            <a:solidFill>
              <a:schemeClr val="accent4">
                <a:lumMod val="60000"/>
                <a:lumOff val="4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11" name="Rectangle 10"/>
              <p:cNvSpPr/>
              <p:nvPr/>
            </p:nvSpPr>
            <p:spPr>
              <a:xfrm>
                <a:off x="2222128" y="2724258"/>
                <a:ext cx="7156077" cy="523220"/>
              </a:xfrm>
              <a:prstGeom prst="rect">
                <a:avLst/>
              </a:prstGeom>
            </p:spPr>
            <p:txBody>
              <a:bodyPr wrap="square">
                <a:spAutoFit/>
              </a:bodyPr>
              <a:lstStyle/>
              <a:p>
                <a:pPr algn="ctr"/>
                <a:r>
                  <a:rPr lang="en-GB" sz="2800" b="1" dirty="0">
                    <a:solidFill>
                      <a:srgbClr val="0070C0"/>
                    </a:solidFill>
                  </a:rPr>
                  <a:t>whenever </a:t>
                </a:r>
                <a14:m>
                  <m:oMath xmlns:m="http://schemas.openxmlformats.org/officeDocument/2006/math">
                    <m:d>
                      <m:dPr>
                        <m:ctrlPr>
                          <a:rPr lang="en-GB" sz="2800" b="1" i="1">
                            <a:solidFill>
                              <a:srgbClr val="0070C0"/>
                            </a:solidFill>
                            <a:latin typeface="Cambria Math" panose="02040503050406030204" pitchFamily="18" charset="0"/>
                          </a:rPr>
                        </m:ctrlPr>
                      </m:dPr>
                      <m:e>
                        <m:r>
                          <a:rPr lang="en-US" sz="2800" b="1" i="0">
                            <a:solidFill>
                              <a:srgbClr val="0070C0"/>
                            </a:solidFill>
                            <a:latin typeface="Cambria Math" panose="02040503050406030204" pitchFamily="18" charset="0"/>
                          </a:rPr>
                          <m:t>𝐱</m:t>
                        </m:r>
                        <m:r>
                          <a:rPr lang="en-US" sz="2800" b="1" i="0">
                            <a:solidFill>
                              <a:srgbClr val="0070C0"/>
                            </a:solidFill>
                            <a:latin typeface="Cambria Math" panose="02040503050406030204" pitchFamily="18" charset="0"/>
                          </a:rPr>
                          <m:t>,</m:t>
                        </m:r>
                        <m:r>
                          <a:rPr lang="en-GB" sz="2800" b="1" i="0" smtClean="0">
                            <a:solidFill>
                              <a:srgbClr val="0070C0"/>
                            </a:solidFill>
                            <a:latin typeface="Cambria Math" panose="02040503050406030204" pitchFamily="18" charset="0"/>
                          </a:rPr>
                          <m:t>𝐲</m:t>
                        </m:r>
                      </m:e>
                    </m:d>
                    <m:r>
                      <a:rPr lang="en-US" sz="2800" b="1" i="0">
                        <a:solidFill>
                          <a:srgbClr val="0070C0"/>
                        </a:solidFill>
                        <a:latin typeface="Cambria Math" panose="02040503050406030204" pitchFamily="18" charset="0"/>
                      </a:rPr>
                      <m:t>∈</m:t>
                    </m:r>
                    <m:r>
                      <a:rPr lang="en-US" sz="2800" b="1" i="0">
                        <a:solidFill>
                          <a:srgbClr val="0070C0"/>
                        </a:solidFill>
                        <a:latin typeface="Cambria Math" panose="02040503050406030204" pitchFamily="18" charset="0"/>
                      </a:rPr>
                      <m:t>𝐑</m:t>
                    </m:r>
                    <m:r>
                      <a:rPr lang="en-GB" sz="2800" b="1" i="0" smtClean="0">
                        <a:solidFill>
                          <a:srgbClr val="0070C0"/>
                        </a:solidFill>
                        <a:latin typeface="Cambria Math" panose="02040503050406030204" pitchFamily="18" charset="0"/>
                      </a:rPr>
                      <m:t> &amp; </m:t>
                    </m:r>
                    <m:d>
                      <m:dPr>
                        <m:ctrlPr>
                          <a:rPr lang="en-GB" sz="2800" b="1" i="1">
                            <a:solidFill>
                              <a:srgbClr val="0070C0"/>
                            </a:solidFill>
                            <a:latin typeface="Cambria Math" panose="02040503050406030204" pitchFamily="18" charset="0"/>
                          </a:rPr>
                        </m:ctrlPr>
                      </m:dPr>
                      <m:e>
                        <m:r>
                          <a:rPr lang="en-GB" sz="2800" b="1" i="0">
                            <a:solidFill>
                              <a:srgbClr val="0070C0"/>
                            </a:solidFill>
                            <a:latin typeface="Cambria Math" panose="02040503050406030204" pitchFamily="18" charset="0"/>
                          </a:rPr>
                          <m:t>𝐲</m:t>
                        </m:r>
                        <m:r>
                          <a:rPr lang="en-GB" sz="2800" b="1" i="0" smtClean="0">
                            <a:solidFill>
                              <a:srgbClr val="0070C0"/>
                            </a:solidFill>
                            <a:latin typeface="Cambria Math" panose="02040503050406030204" pitchFamily="18" charset="0"/>
                          </a:rPr>
                          <m:t>,</m:t>
                        </m:r>
                        <m:r>
                          <a:rPr lang="en-GB" sz="2800" b="1" i="0" smtClean="0">
                            <a:solidFill>
                              <a:srgbClr val="0070C0"/>
                            </a:solidFill>
                            <a:latin typeface="Cambria Math" panose="02040503050406030204" pitchFamily="18" charset="0"/>
                          </a:rPr>
                          <m:t>𝐱</m:t>
                        </m:r>
                      </m:e>
                    </m:d>
                    <m:r>
                      <a:rPr lang="en-US" sz="2800" b="1" i="0">
                        <a:solidFill>
                          <a:srgbClr val="0070C0"/>
                        </a:solidFill>
                        <a:latin typeface="Cambria Math" panose="02040503050406030204" pitchFamily="18" charset="0"/>
                      </a:rPr>
                      <m:t>∈</m:t>
                    </m:r>
                    <m:r>
                      <a:rPr lang="en-US" sz="2800" b="1" i="0">
                        <a:solidFill>
                          <a:srgbClr val="0070C0"/>
                        </a:solidFill>
                        <a:latin typeface="Cambria Math" panose="02040503050406030204" pitchFamily="18" charset="0"/>
                      </a:rPr>
                      <m:t>𝐑</m:t>
                    </m:r>
                  </m:oMath>
                </a14:m>
                <a:r>
                  <a:rPr lang="en-GB" sz="2800" b="1" dirty="0">
                    <a:solidFill>
                      <a:srgbClr val="0070C0"/>
                    </a:solidFill>
                  </a:rPr>
                  <a:t> then </a:t>
                </a:r>
                <a14:m>
                  <m:oMath xmlns:m="http://schemas.openxmlformats.org/officeDocument/2006/math">
                    <m:r>
                      <a:rPr lang="en-GB" sz="2800" b="1" i="0" smtClean="0">
                        <a:solidFill>
                          <a:srgbClr val="0070C0"/>
                        </a:solidFill>
                        <a:latin typeface="Cambria Math" panose="02040503050406030204" pitchFamily="18" charset="0"/>
                      </a:rPr>
                      <m:t>𝐱</m:t>
                    </m:r>
                    <m:r>
                      <a:rPr lang="en-GB" sz="2800" b="1" i="0" smtClean="0">
                        <a:solidFill>
                          <a:srgbClr val="0070C0"/>
                        </a:solidFill>
                        <a:latin typeface="Cambria Math" panose="02040503050406030204" pitchFamily="18" charset="0"/>
                      </a:rPr>
                      <m:t>=</m:t>
                    </m:r>
                    <m:r>
                      <a:rPr lang="en-GB" sz="2800" b="1" i="0" smtClean="0">
                        <a:solidFill>
                          <a:srgbClr val="0070C0"/>
                        </a:solidFill>
                        <a:latin typeface="Cambria Math" panose="02040503050406030204" pitchFamily="18" charset="0"/>
                      </a:rPr>
                      <m:t>𝐲</m:t>
                    </m:r>
                  </m:oMath>
                </a14:m>
                <a:endParaRPr lang="en-GB" sz="2800" b="1" dirty="0">
                  <a:solidFill>
                    <a:srgbClr val="0070C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222128" y="2724258"/>
                <a:ext cx="7156077" cy="523220"/>
              </a:xfrm>
              <a:prstGeom prst="rect">
                <a:avLst/>
              </a:prstGeom>
              <a:blipFill>
                <a:blip r:embed="rId3"/>
                <a:stretch>
                  <a:fillRect t="-12791" b="-31395"/>
                </a:stretch>
              </a:blipFill>
            </p:spPr>
            <p:txBody>
              <a:bodyPr/>
              <a:lstStyle/>
              <a:p>
                <a:r>
                  <a:rPr lang="en-GB">
                    <a:noFill/>
                  </a:rPr>
                  <a:t> </a:t>
                </a:r>
              </a:p>
            </p:txBody>
          </p:sp>
        </mc:Fallback>
      </mc:AlternateContent>
      <p:grpSp>
        <p:nvGrpSpPr>
          <p:cNvPr id="38" name="Group 37"/>
          <p:cNvGrpSpPr/>
          <p:nvPr/>
        </p:nvGrpSpPr>
        <p:grpSpPr>
          <a:xfrm>
            <a:off x="461842" y="3372655"/>
            <a:ext cx="10716327" cy="523220"/>
            <a:chOff x="838362" y="2820991"/>
            <a:chExt cx="10716327" cy="523220"/>
          </a:xfrm>
        </p:grpSpPr>
        <mc:AlternateContent xmlns:mc="http://schemas.openxmlformats.org/markup-compatibility/2006" xmlns:a14="http://schemas.microsoft.com/office/drawing/2010/main">
          <mc:Choice Requires="a14">
            <p:sp>
              <p:nvSpPr>
                <p:cNvPr id="39" name="Rectangle 38"/>
                <p:cNvSpPr/>
                <p:nvPr/>
              </p:nvSpPr>
              <p:spPr>
                <a:xfrm>
                  <a:off x="1108362" y="2820991"/>
                  <a:ext cx="10446327" cy="523220"/>
                </a:xfrm>
                <a:prstGeom prst="rect">
                  <a:avLst/>
                </a:prstGeom>
              </p:spPr>
              <p:txBody>
                <a:bodyPr wrap="square">
                  <a:spAutoFit/>
                </a:bodyPr>
                <a:lstStyle/>
                <a:p>
                  <a:r>
                    <a:rPr lang="en-GB" sz="2800" b="1" u="sng" dirty="0">
                      <a:solidFill>
                        <a:srgbClr val="C00000"/>
                      </a:solidFill>
                    </a:rPr>
                    <a:t>For example:</a:t>
                  </a:r>
                  <a:r>
                    <a:rPr lang="en-GB" sz="2800" dirty="0"/>
                    <a:t> </a:t>
                  </a:r>
                  <a:r>
                    <a:rPr lang="en-GB" sz="2800" dirty="0">
                      <a:solidFill>
                        <a:schemeClr val="bg1"/>
                      </a:solidFill>
                    </a:rPr>
                    <a:t>Consider a relation </a:t>
                  </a:r>
                  <a14:m>
                    <m:oMath xmlns:m="http://schemas.openxmlformats.org/officeDocument/2006/math">
                      <m:r>
                        <a:rPr lang="en-GB" sz="2800" b="1" i="0" dirty="0" smtClean="0">
                          <a:solidFill>
                            <a:schemeClr val="bg1"/>
                          </a:solidFill>
                          <a:latin typeface="Cambria Math" panose="02040503050406030204" pitchFamily="18" charset="0"/>
                        </a:rPr>
                        <m:t>𝐑</m:t>
                      </m:r>
                      <m:r>
                        <a:rPr lang="en-GB" sz="2800" b="1" i="0" dirty="0" smtClean="0">
                          <a:solidFill>
                            <a:schemeClr val="bg1"/>
                          </a:solidFill>
                          <a:latin typeface="Cambria Math" panose="02040503050406030204" pitchFamily="18" charset="0"/>
                        </a:rPr>
                        <m:t>=</m:t>
                      </m:r>
                      <m:d>
                        <m:dPr>
                          <m:begChr m:val="{"/>
                          <m:endChr m:val="}"/>
                          <m:ctrlPr>
                            <a:rPr lang="en-GB" sz="2800" b="1" i="1" dirty="0" smtClean="0">
                              <a:solidFill>
                                <a:schemeClr val="bg1"/>
                              </a:solidFill>
                              <a:latin typeface="Cambria Math" panose="02040503050406030204" pitchFamily="18" charset="0"/>
                            </a:rPr>
                          </m:ctrlPr>
                        </m:dPr>
                        <m:e>
                          <m:d>
                            <m:dPr>
                              <m:ctrlPr>
                                <a:rPr lang="en-GB" sz="2800" b="1" i="1" dirty="0" smtClean="0">
                                  <a:solidFill>
                                    <a:schemeClr val="bg1"/>
                                  </a:solidFill>
                                  <a:latin typeface="Cambria Math" panose="02040503050406030204" pitchFamily="18" charset="0"/>
                                </a:rPr>
                              </m:ctrlPr>
                            </m:dPr>
                            <m:e>
                              <m:r>
                                <a:rPr lang="en-GB" sz="2800" b="1" i="0" dirty="0" smtClean="0">
                                  <a:solidFill>
                                    <a:schemeClr val="bg1"/>
                                  </a:solidFill>
                                  <a:latin typeface="Cambria Math" panose="02040503050406030204" pitchFamily="18" charset="0"/>
                                </a:rPr>
                                <m:t>𝐱</m:t>
                              </m:r>
                              <m:r>
                                <a:rPr lang="en-GB" sz="2800" b="1" i="0" dirty="0" smtClean="0">
                                  <a:solidFill>
                                    <a:schemeClr val="bg1"/>
                                  </a:solidFill>
                                  <a:latin typeface="Cambria Math" panose="02040503050406030204" pitchFamily="18" charset="0"/>
                                </a:rPr>
                                <m:t>,</m:t>
                              </m:r>
                              <m:r>
                                <a:rPr lang="en-GB" sz="2800" b="1" i="0" dirty="0" smtClean="0">
                                  <a:solidFill>
                                    <a:schemeClr val="bg1"/>
                                  </a:solidFill>
                                  <a:latin typeface="Cambria Math" panose="02040503050406030204" pitchFamily="18" charset="0"/>
                                </a:rPr>
                                <m:t>𝐲</m:t>
                              </m:r>
                            </m:e>
                          </m:d>
                          <m:r>
                            <a:rPr lang="en-GB" sz="2800" b="1" i="0" dirty="0" smtClean="0">
                              <a:solidFill>
                                <a:schemeClr val="bg1"/>
                              </a:solidFill>
                              <a:latin typeface="Cambria Math" panose="02040503050406030204" pitchFamily="18" charset="0"/>
                            </a:rPr>
                            <m:t> :</m:t>
                          </m:r>
                          <m:r>
                            <a:rPr lang="en-GB" sz="2800" b="1" i="0" dirty="0" smtClean="0">
                              <a:solidFill>
                                <a:schemeClr val="bg1"/>
                              </a:solidFill>
                              <a:latin typeface="Cambria Math" panose="02040503050406030204" pitchFamily="18" charset="0"/>
                            </a:rPr>
                            <m:t>𝐱</m:t>
                          </m:r>
                          <m:r>
                            <a:rPr lang="en-GB" sz="2800" b="1" i="0" dirty="0" smtClean="0">
                              <a:solidFill>
                                <a:schemeClr val="bg1"/>
                              </a:solidFill>
                              <a:latin typeface="Cambria Math" panose="02040503050406030204" pitchFamily="18" charset="0"/>
                            </a:rPr>
                            <m:t>&lt;</m:t>
                          </m:r>
                          <m:r>
                            <a:rPr lang="en-GB" sz="2800" b="1" i="0" dirty="0" smtClean="0">
                              <a:solidFill>
                                <a:schemeClr val="bg1"/>
                              </a:solidFill>
                              <a:latin typeface="Cambria Math" panose="02040503050406030204" pitchFamily="18" charset="0"/>
                            </a:rPr>
                            <m:t>𝐲</m:t>
                          </m:r>
                        </m:e>
                      </m:d>
                    </m:oMath>
                  </a14:m>
                  <a:r>
                    <a:rPr lang="en-GB" sz="2800" dirty="0">
                      <a:solidFill>
                        <a:schemeClr val="bg1"/>
                      </a:solidFill>
                    </a:rPr>
                    <a:t> on a set </a:t>
                  </a:r>
                  <a14:m>
                    <m:oMath xmlns:m="http://schemas.openxmlformats.org/officeDocument/2006/math">
                      <m:r>
                        <a:rPr lang="en-GB" sz="2800" i="0" smtClean="0">
                          <a:solidFill>
                            <a:schemeClr val="bg1"/>
                          </a:solidFill>
                          <a:latin typeface="Cambria Math" panose="02040503050406030204" pitchFamily="18" charset="0"/>
                          <a:ea typeface="Cambria Math" panose="02040503050406030204" pitchFamily="18" charset="0"/>
                        </a:rPr>
                        <m:t>ℕ</m:t>
                      </m:r>
                    </m:oMath>
                  </a14:m>
                  <a:r>
                    <a:rPr lang="en-GB" sz="2800" dirty="0">
                      <a:solidFill>
                        <a:schemeClr val="bg1"/>
                      </a:solidFill>
                    </a:rPr>
                    <a:t>.</a:t>
                  </a:r>
                </a:p>
              </p:txBody>
            </p:sp>
          </mc:Choice>
          <mc:Fallback xmlns="">
            <p:sp>
              <p:nvSpPr>
                <p:cNvPr id="39" name="Rectangle 38"/>
                <p:cNvSpPr>
                  <a:spLocks noRot="1" noChangeAspect="1" noMove="1" noResize="1" noEditPoints="1" noAdjustHandles="1" noChangeArrowheads="1" noChangeShapeType="1" noTextEdit="1"/>
                </p:cNvSpPr>
                <p:nvPr/>
              </p:nvSpPr>
              <p:spPr>
                <a:xfrm>
                  <a:off x="1108362" y="2820991"/>
                  <a:ext cx="10446327" cy="523220"/>
                </a:xfrm>
                <a:prstGeom prst="rect">
                  <a:avLst/>
                </a:prstGeom>
                <a:blipFill>
                  <a:blip r:embed="rId5"/>
                  <a:stretch>
                    <a:fillRect l="-1167" t="-11628" b="-31395"/>
                  </a:stretch>
                </a:blipFill>
              </p:spPr>
              <p:txBody>
                <a:bodyPr/>
                <a:lstStyle/>
                <a:p>
                  <a:r>
                    <a:rPr lang="en-GB">
                      <a:noFill/>
                    </a:rPr>
                    <a:t> </a:t>
                  </a:r>
                </a:p>
              </p:txBody>
            </p:sp>
          </mc:Fallback>
        </mc:AlternateContent>
        <p:sp>
          <p:nvSpPr>
            <p:cNvPr id="40" name="Isosceles Triangle 39"/>
            <p:cNvSpPr/>
            <p:nvPr/>
          </p:nvSpPr>
          <p:spPr>
            <a:xfrm rot="5400000">
              <a:off x="838362" y="2917817"/>
              <a:ext cx="270000" cy="270000"/>
            </a:xfrm>
            <a:prstGeom prst="triangle">
              <a:avLst/>
            </a:prstGeom>
            <a:solidFill>
              <a:schemeClr val="accent4">
                <a:lumMod val="60000"/>
                <a:lumOff val="4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20" name="Rectangle 19"/>
              <p:cNvSpPr/>
              <p:nvPr/>
            </p:nvSpPr>
            <p:spPr>
              <a:xfrm>
                <a:off x="6962500" y="5122941"/>
                <a:ext cx="4234877" cy="523220"/>
              </a:xfrm>
              <a:prstGeom prst="rect">
                <a:avLst/>
              </a:prstGeom>
              <a:solidFill>
                <a:schemeClr val="accent5">
                  <a:lumMod val="40000"/>
                  <a:lumOff val="60000"/>
                </a:schemeClr>
              </a:solidFill>
              <a:scene3d>
                <a:camera prst="orthographicFront"/>
                <a:lightRig rig="threePt" dir="t"/>
              </a:scene3d>
              <a:sp3d>
                <a:bevelT/>
              </a:sp3d>
            </p:spPr>
            <p:txBody>
              <a:bodyPr wrap="none" anchor="b">
                <a:spAutoFit/>
              </a:bodyPr>
              <a:lstStyle/>
              <a:p>
                <a:pPr/>
                <a14:m>
                  <m:oMathPara xmlns:m="http://schemas.openxmlformats.org/officeDocument/2006/math">
                    <m:oMathParaPr>
                      <m:jc m:val="centerGroup"/>
                    </m:oMathParaPr>
                    <m:oMath xmlns:m="http://schemas.openxmlformats.org/officeDocument/2006/math">
                      <m:r>
                        <a:rPr lang="en-GB" sz="2800" b="1" i="0" smtClean="0">
                          <a:solidFill>
                            <a:srgbClr val="C00000"/>
                          </a:solidFill>
                          <a:latin typeface="Cambria Math" panose="02040503050406030204" pitchFamily="18" charset="0"/>
                        </a:rPr>
                        <m:t>𝐑</m:t>
                      </m:r>
                      <m:r>
                        <a:rPr lang="en-GB" sz="2800" b="1" i="0" smtClean="0">
                          <a:solidFill>
                            <a:srgbClr val="C00000"/>
                          </a:solidFill>
                          <a:latin typeface="Cambria Math" panose="02040503050406030204" pitchFamily="18" charset="0"/>
                        </a:rPr>
                        <m:t>=</m:t>
                      </m:r>
                      <m:d>
                        <m:dPr>
                          <m:begChr m:val="{"/>
                          <m:endChr m:val="}"/>
                          <m:ctrlPr>
                            <a:rPr lang="en-GB" sz="2800" b="1" i="1" smtClean="0">
                              <a:solidFill>
                                <a:srgbClr val="C00000"/>
                              </a:solidFill>
                              <a:latin typeface="Cambria Math" panose="02040503050406030204" pitchFamily="18" charset="0"/>
                            </a:rPr>
                          </m:ctrlPr>
                        </m:dPr>
                        <m:e>
                          <m:d>
                            <m:dPr>
                              <m:ctrlPr>
                                <a:rPr lang="en-GB" sz="2800" b="1" i="1" smtClean="0">
                                  <a:solidFill>
                                    <a:srgbClr val="C00000"/>
                                  </a:solidFill>
                                  <a:latin typeface="Cambria Math" panose="02040503050406030204" pitchFamily="18" charset="0"/>
                                </a:rPr>
                              </m:ctrlPr>
                            </m:dPr>
                            <m:e>
                              <m:r>
                                <a:rPr lang="en-GB" sz="2800" b="1" i="0" smtClean="0">
                                  <a:solidFill>
                                    <a:srgbClr val="C00000"/>
                                  </a:solidFill>
                                  <a:latin typeface="Cambria Math" panose="02040503050406030204" pitchFamily="18" charset="0"/>
                                </a:rPr>
                                <m:t>𝐱</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𝐲</m:t>
                              </m:r>
                            </m:e>
                          </m:d>
                          <m:r>
                            <a:rPr lang="en-GB" sz="2800" b="1" i="0" smtClean="0">
                              <a:solidFill>
                                <a:srgbClr val="C00000"/>
                              </a:solidFill>
                              <a:latin typeface="Cambria Math" panose="02040503050406030204" pitchFamily="18" charset="0"/>
                            </a:rPr>
                            <m:t> :</m:t>
                          </m:r>
                          <m:r>
                            <a:rPr lang="en-GB" sz="2800" b="1" i="0" smtClean="0">
                              <a:solidFill>
                                <a:srgbClr val="C00000"/>
                              </a:solidFill>
                              <a:latin typeface="Cambria Math" panose="02040503050406030204" pitchFamily="18" charset="0"/>
                            </a:rPr>
                            <m:t>𝐱</m:t>
                          </m:r>
                          <m:r>
                            <a:rPr lang="en-GB" sz="2800" b="1" i="0" smtClean="0">
                              <a:solidFill>
                                <a:srgbClr val="C00000"/>
                              </a:solidFill>
                              <a:latin typeface="Cambria Math" panose="02040503050406030204" pitchFamily="18" charset="0"/>
                            </a:rPr>
                            <m:t> </m:t>
                          </m:r>
                          <m:r>
                            <a:rPr lang="en-GB" sz="2800" b="1" i="0" smtClean="0">
                              <a:solidFill>
                                <a:srgbClr val="C00000"/>
                              </a:solidFill>
                              <a:latin typeface="Cambria Math" panose="02040503050406030204" pitchFamily="18" charset="0"/>
                            </a:rPr>
                            <m:t>𝐝𝐢𝐯𝐢𝐝𝐞𝐬</m:t>
                          </m:r>
                          <m:r>
                            <a:rPr lang="en-GB" sz="2800" b="1" i="0" smtClean="0">
                              <a:solidFill>
                                <a:srgbClr val="C00000"/>
                              </a:solidFill>
                              <a:latin typeface="Cambria Math" panose="02040503050406030204" pitchFamily="18" charset="0"/>
                            </a:rPr>
                            <m:t> </m:t>
                          </m:r>
                          <m:r>
                            <a:rPr lang="en-GB" sz="2800" b="1" i="0" smtClean="0">
                              <a:solidFill>
                                <a:srgbClr val="C00000"/>
                              </a:solidFill>
                              <a:latin typeface="Cambria Math" panose="02040503050406030204" pitchFamily="18" charset="0"/>
                            </a:rPr>
                            <m:t>𝐲</m:t>
                          </m:r>
                        </m:e>
                      </m:d>
                    </m:oMath>
                  </m:oMathPara>
                </a14:m>
                <a:endParaRPr lang="en-GB" sz="2800" b="1" dirty="0">
                  <a:solidFill>
                    <a:srgbClr val="C00000"/>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a:off x="6962500" y="5122941"/>
                <a:ext cx="4234877" cy="52322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4288761" y="5132111"/>
                <a:ext cx="2673739" cy="523220"/>
              </a:xfrm>
              <a:prstGeom prst="rect">
                <a:avLst/>
              </a:prstGeom>
              <a:solidFill>
                <a:schemeClr val="accent2">
                  <a:lumMod val="40000"/>
                  <a:lumOff val="60000"/>
                </a:schemeClr>
              </a:solidFill>
              <a:scene3d>
                <a:camera prst="orthographicFront"/>
                <a:lightRig rig="threePt" dir="t"/>
              </a:scene3d>
              <a:sp3d>
                <a:bevelT/>
              </a:sp3d>
            </p:spPr>
            <p:txBody>
              <a:bodyPr wrap="square" anchor="b">
                <a:spAutoFit/>
              </a:bodyPr>
              <a:lstStyle/>
              <a:p>
                <a:pPr/>
                <a14:m>
                  <m:oMathPara xmlns:m="http://schemas.openxmlformats.org/officeDocument/2006/math">
                    <m:oMathParaPr>
                      <m:jc m:val="centerGroup"/>
                    </m:oMathParaPr>
                    <m:oMath xmlns:m="http://schemas.openxmlformats.org/officeDocument/2006/math">
                      <m:r>
                        <a:rPr lang="en-GB" sz="2800" b="1" i="0" smtClean="0">
                          <a:solidFill>
                            <a:srgbClr val="C00000"/>
                          </a:solidFill>
                          <a:latin typeface="Cambria Math" panose="02040503050406030204" pitchFamily="18" charset="0"/>
                        </a:rPr>
                        <m:t>𝐀</m:t>
                      </m:r>
                      <m:r>
                        <a:rPr lang="en-GB" sz="2800" b="1" i="0" smtClean="0">
                          <a:solidFill>
                            <a:srgbClr val="C00000"/>
                          </a:solidFill>
                          <a:latin typeface="Cambria Math" panose="02040503050406030204" pitchFamily="18" charset="0"/>
                        </a:rPr>
                        <m:t>=</m:t>
                      </m:r>
                      <m:d>
                        <m:dPr>
                          <m:begChr m:val="{"/>
                          <m:endChr m:val="}"/>
                          <m:ctrlPr>
                            <a:rPr lang="en-GB" sz="2800" b="1" i="1" smtClean="0">
                              <a:solidFill>
                                <a:srgbClr val="C00000"/>
                              </a:solidFill>
                              <a:latin typeface="Cambria Math" panose="02040503050406030204" pitchFamily="18" charset="0"/>
                            </a:rPr>
                          </m:ctrlPr>
                        </m:dPr>
                        <m:e>
                          <m:r>
                            <a:rPr lang="en-GB" sz="2800" b="1" i="0" smtClean="0">
                              <a:solidFill>
                                <a:srgbClr val="C00000"/>
                              </a:solidFill>
                              <a:latin typeface="Cambria Math" panose="02040503050406030204" pitchFamily="18" charset="0"/>
                            </a:rPr>
                            <m:t>𝟏</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𝟐</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𝟑</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𝟔</m:t>
                          </m:r>
                        </m:e>
                      </m:d>
                    </m:oMath>
                  </m:oMathPara>
                </a14:m>
                <a:endParaRPr lang="en-GB" sz="2800" b="1" dirty="0">
                  <a:solidFill>
                    <a:srgbClr val="C00000"/>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4288761" y="5132111"/>
                <a:ext cx="2673739" cy="523220"/>
              </a:xfrm>
              <a:prstGeom prst="rect">
                <a:avLst/>
              </a:prstGeom>
              <a:blipFill>
                <a:blip r:embed="rId7"/>
                <a:stretch>
                  <a:fillRect/>
                </a:stretch>
              </a:blipFill>
            </p:spPr>
            <p:txBody>
              <a:bodyPr/>
              <a:lstStyle/>
              <a:p>
                <a:r>
                  <a:rPr lang="en-GB">
                    <a:noFill/>
                  </a:rPr>
                  <a:t> </a:t>
                </a:r>
              </a:p>
            </p:txBody>
          </p:sp>
        </mc:Fallback>
      </mc:AlternateContent>
      <p:sp>
        <p:nvSpPr>
          <p:cNvPr id="23" name="Oval 22">
            <a:extLst>
              <a:ext uri="{FF2B5EF4-FFF2-40B4-BE49-F238E27FC236}">
                <a16:creationId xmlns:a16="http://schemas.microsoft.com/office/drawing/2014/main" id="{4BD1E24D-7739-4C4F-8234-2614FB54ADBC}"/>
              </a:ext>
            </a:extLst>
          </p:cNvPr>
          <p:cNvSpPr/>
          <p:nvPr/>
        </p:nvSpPr>
        <p:spPr>
          <a:xfrm>
            <a:off x="3568761" y="5033721"/>
            <a:ext cx="720000" cy="720000"/>
          </a:xfrm>
          <a:prstGeom prst="ellipse">
            <a:avLst/>
          </a:prstGeom>
          <a:solidFill>
            <a:schemeClr val="accent2">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50000"/>
              </a:lnSpc>
            </a:pPr>
            <a:r>
              <a:rPr lang="en-US" sz="4000" b="1" dirty="0">
                <a:sym typeface="Wingdings 2" panose="05020102010507070707" pitchFamily="18" charset="2"/>
              </a:rPr>
              <a:t></a:t>
            </a:r>
            <a:endParaRPr lang="en-US" sz="4000" b="1" dirty="0"/>
          </a:p>
        </p:txBody>
      </p:sp>
      <mc:AlternateContent xmlns:mc="http://schemas.openxmlformats.org/markup-compatibility/2006" xmlns:a14="http://schemas.microsoft.com/office/drawing/2010/main">
        <mc:Choice Requires="a14">
          <p:sp>
            <p:nvSpPr>
              <p:cNvPr id="26" name="Rectangle 25"/>
              <p:cNvSpPr/>
              <p:nvPr/>
            </p:nvSpPr>
            <p:spPr>
              <a:xfrm>
                <a:off x="6962500" y="3921936"/>
                <a:ext cx="3232167" cy="523220"/>
              </a:xfrm>
              <a:prstGeom prst="rect">
                <a:avLst/>
              </a:prstGeom>
              <a:solidFill>
                <a:schemeClr val="accent5">
                  <a:lumMod val="40000"/>
                  <a:lumOff val="60000"/>
                </a:schemeClr>
              </a:solidFill>
              <a:scene3d>
                <a:camera prst="orthographicFront"/>
                <a:lightRig rig="threePt" dir="t"/>
              </a:scene3d>
              <a:sp3d>
                <a:bevelT/>
              </a:sp3d>
            </p:spPr>
            <p:txBody>
              <a:bodyPr wrap="none" anchor="b">
                <a:spAutoFit/>
              </a:bodyPr>
              <a:lstStyle/>
              <a:p>
                <a:pPr/>
                <a14:m>
                  <m:oMathPara xmlns:m="http://schemas.openxmlformats.org/officeDocument/2006/math">
                    <m:oMathParaPr>
                      <m:jc m:val="centerGroup"/>
                    </m:oMathParaPr>
                    <m:oMath xmlns:m="http://schemas.openxmlformats.org/officeDocument/2006/math">
                      <m:r>
                        <a:rPr lang="en-GB" sz="2800" b="1" i="0" smtClean="0">
                          <a:solidFill>
                            <a:srgbClr val="C00000"/>
                          </a:solidFill>
                          <a:latin typeface="Cambria Math" panose="02040503050406030204" pitchFamily="18" charset="0"/>
                        </a:rPr>
                        <m:t>𝐑</m:t>
                      </m:r>
                      <m:r>
                        <a:rPr lang="en-GB" sz="2800" b="1" i="0" smtClean="0">
                          <a:solidFill>
                            <a:srgbClr val="C00000"/>
                          </a:solidFill>
                          <a:latin typeface="Cambria Math" panose="02040503050406030204" pitchFamily="18" charset="0"/>
                        </a:rPr>
                        <m:t>=</m:t>
                      </m:r>
                      <m:d>
                        <m:dPr>
                          <m:begChr m:val="{"/>
                          <m:endChr m:val="}"/>
                          <m:ctrlPr>
                            <a:rPr lang="en-GB" sz="2800" b="1" i="1" smtClean="0">
                              <a:solidFill>
                                <a:srgbClr val="C00000"/>
                              </a:solidFill>
                              <a:latin typeface="Cambria Math" panose="02040503050406030204" pitchFamily="18" charset="0"/>
                            </a:rPr>
                          </m:ctrlPr>
                        </m:dPr>
                        <m:e>
                          <m:d>
                            <m:dPr>
                              <m:ctrlPr>
                                <a:rPr lang="en-GB" sz="2800" b="1" i="1" smtClean="0">
                                  <a:solidFill>
                                    <a:srgbClr val="C00000"/>
                                  </a:solidFill>
                                  <a:latin typeface="Cambria Math" panose="02040503050406030204" pitchFamily="18" charset="0"/>
                                </a:rPr>
                              </m:ctrlPr>
                            </m:dPr>
                            <m:e>
                              <m:r>
                                <a:rPr lang="en-GB" sz="2800" b="1" i="0" smtClean="0">
                                  <a:solidFill>
                                    <a:srgbClr val="C00000"/>
                                  </a:solidFill>
                                  <a:latin typeface="Cambria Math" panose="02040503050406030204" pitchFamily="18" charset="0"/>
                                </a:rPr>
                                <m:t>𝐱</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𝐲</m:t>
                              </m:r>
                            </m:e>
                          </m:d>
                          <m:r>
                            <a:rPr lang="en-GB" sz="2800" b="1" i="0" smtClean="0">
                              <a:solidFill>
                                <a:srgbClr val="C00000"/>
                              </a:solidFill>
                              <a:latin typeface="Cambria Math" panose="02040503050406030204" pitchFamily="18" charset="0"/>
                            </a:rPr>
                            <m:t> :</m:t>
                          </m:r>
                          <m:r>
                            <a:rPr lang="en-GB" sz="2800" b="1" i="0" smtClean="0">
                              <a:solidFill>
                                <a:srgbClr val="C00000"/>
                              </a:solidFill>
                              <a:latin typeface="Cambria Math" panose="02040503050406030204" pitchFamily="18" charset="0"/>
                            </a:rPr>
                            <m:t>𝐱</m:t>
                          </m:r>
                          <m:r>
                            <a:rPr lang="en-GB" sz="2800" b="1" i="0" smtClean="0">
                              <a:solidFill>
                                <a:srgbClr val="C00000"/>
                              </a:solidFill>
                              <a:latin typeface="Cambria Math" panose="02040503050406030204" pitchFamily="18" charset="0"/>
                            </a:rPr>
                            <m:t>&lt;</m:t>
                          </m:r>
                          <m:r>
                            <a:rPr lang="en-GB" sz="2800" b="1" i="0" smtClean="0">
                              <a:solidFill>
                                <a:srgbClr val="C00000"/>
                              </a:solidFill>
                              <a:latin typeface="Cambria Math" panose="02040503050406030204" pitchFamily="18" charset="0"/>
                            </a:rPr>
                            <m:t>𝐲</m:t>
                          </m:r>
                        </m:e>
                      </m:d>
                    </m:oMath>
                  </m:oMathPara>
                </a14:m>
                <a:endParaRPr lang="en-GB" sz="2800" b="1" dirty="0">
                  <a:solidFill>
                    <a:srgbClr val="C00000"/>
                  </a:solidFill>
                </a:endParaRPr>
              </a:p>
            </p:txBody>
          </p:sp>
        </mc:Choice>
        <mc:Fallback xmlns="">
          <p:sp>
            <p:nvSpPr>
              <p:cNvPr id="26" name="Rectangle 25"/>
              <p:cNvSpPr>
                <a:spLocks noRot="1" noChangeAspect="1" noMove="1" noResize="1" noEditPoints="1" noAdjustHandles="1" noChangeArrowheads="1" noChangeShapeType="1" noTextEdit="1"/>
              </p:cNvSpPr>
              <p:nvPr/>
            </p:nvSpPr>
            <p:spPr>
              <a:xfrm>
                <a:off x="6962500" y="3921936"/>
                <a:ext cx="3232167" cy="523220"/>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4288761" y="3931106"/>
                <a:ext cx="2673739" cy="523220"/>
              </a:xfrm>
              <a:prstGeom prst="rect">
                <a:avLst/>
              </a:prstGeom>
              <a:solidFill>
                <a:schemeClr val="accent2">
                  <a:lumMod val="40000"/>
                  <a:lumOff val="60000"/>
                </a:schemeClr>
              </a:solidFill>
              <a:scene3d>
                <a:camera prst="orthographicFront"/>
                <a:lightRig rig="threePt" dir="t"/>
              </a:scene3d>
              <a:sp3d>
                <a:bevelT/>
              </a:sp3d>
            </p:spPr>
            <p:txBody>
              <a:bodyPr wrap="square" anchor="b">
                <a:spAutoFit/>
              </a:bodyPr>
              <a:lstStyle/>
              <a:p>
                <a:pPr/>
                <a14:m>
                  <m:oMathPara xmlns:m="http://schemas.openxmlformats.org/officeDocument/2006/math">
                    <m:oMathParaPr>
                      <m:jc m:val="centerGroup"/>
                    </m:oMathParaPr>
                    <m:oMath xmlns:m="http://schemas.openxmlformats.org/officeDocument/2006/math">
                      <m:r>
                        <a:rPr lang="en-GB" sz="2800" b="1" i="0" smtClean="0">
                          <a:solidFill>
                            <a:srgbClr val="C00000"/>
                          </a:solidFill>
                          <a:latin typeface="Cambria Math" panose="02040503050406030204" pitchFamily="18" charset="0"/>
                        </a:rPr>
                        <m:t>𝐀</m:t>
                      </m:r>
                      <m:r>
                        <a:rPr lang="en-GB" sz="2800" b="1" i="0" smtClean="0">
                          <a:solidFill>
                            <a:srgbClr val="C00000"/>
                          </a:solidFill>
                          <a:latin typeface="Cambria Math" panose="02040503050406030204" pitchFamily="18" charset="0"/>
                        </a:rPr>
                        <m:t>=</m:t>
                      </m:r>
                      <m:d>
                        <m:dPr>
                          <m:begChr m:val="{"/>
                          <m:endChr m:val="}"/>
                          <m:ctrlPr>
                            <a:rPr lang="en-GB" sz="2800" b="1" i="1" smtClean="0">
                              <a:solidFill>
                                <a:srgbClr val="C00000"/>
                              </a:solidFill>
                              <a:latin typeface="Cambria Math" panose="02040503050406030204" pitchFamily="18" charset="0"/>
                            </a:rPr>
                          </m:ctrlPr>
                        </m:dPr>
                        <m:e>
                          <m:r>
                            <a:rPr lang="en-GB" sz="2800" b="1" i="0" smtClean="0">
                              <a:solidFill>
                                <a:srgbClr val="C00000"/>
                              </a:solidFill>
                              <a:latin typeface="Cambria Math" panose="02040503050406030204" pitchFamily="18" charset="0"/>
                            </a:rPr>
                            <m:t>𝟏</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𝟐</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𝟑</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𝟔</m:t>
                          </m:r>
                        </m:e>
                      </m:d>
                    </m:oMath>
                  </m:oMathPara>
                </a14:m>
                <a:endParaRPr lang="en-GB" sz="2800" b="1" dirty="0">
                  <a:solidFill>
                    <a:srgbClr val="C00000"/>
                  </a:solidFill>
                </a:endParaRPr>
              </a:p>
            </p:txBody>
          </p:sp>
        </mc:Choice>
        <mc:Fallback xmlns="">
          <p:sp>
            <p:nvSpPr>
              <p:cNvPr id="27" name="Rectangle 26"/>
              <p:cNvSpPr>
                <a:spLocks noRot="1" noChangeAspect="1" noMove="1" noResize="1" noEditPoints="1" noAdjustHandles="1" noChangeArrowheads="1" noChangeShapeType="1" noTextEdit="1"/>
              </p:cNvSpPr>
              <p:nvPr/>
            </p:nvSpPr>
            <p:spPr>
              <a:xfrm>
                <a:off x="4288761" y="3931106"/>
                <a:ext cx="2673739" cy="523220"/>
              </a:xfrm>
              <a:prstGeom prst="rect">
                <a:avLst/>
              </a:prstGeom>
              <a:blipFill>
                <a:blip r:embed="rId9"/>
                <a:stretch>
                  <a:fillRect/>
                </a:stretch>
              </a:blipFill>
            </p:spPr>
            <p:txBody>
              <a:bodyPr/>
              <a:lstStyle/>
              <a:p>
                <a:r>
                  <a:rPr lang="en-GB">
                    <a:noFill/>
                  </a:rPr>
                  <a:t> </a:t>
                </a:r>
              </a:p>
            </p:txBody>
          </p:sp>
        </mc:Fallback>
      </mc:AlternateContent>
      <p:sp>
        <p:nvSpPr>
          <p:cNvPr id="28" name="Oval 27">
            <a:extLst>
              <a:ext uri="{FF2B5EF4-FFF2-40B4-BE49-F238E27FC236}">
                <a16:creationId xmlns:a16="http://schemas.microsoft.com/office/drawing/2014/main" id="{4BD1E24D-7739-4C4F-8234-2614FB54ADBC}"/>
              </a:ext>
            </a:extLst>
          </p:cNvPr>
          <p:cNvSpPr/>
          <p:nvPr/>
        </p:nvSpPr>
        <p:spPr>
          <a:xfrm>
            <a:off x="3568761" y="3823546"/>
            <a:ext cx="720000" cy="720000"/>
          </a:xfrm>
          <a:prstGeom prst="ellipse">
            <a:avLst/>
          </a:prstGeom>
          <a:solidFill>
            <a:schemeClr val="accent2">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50000"/>
              </a:lnSpc>
            </a:pPr>
            <a:r>
              <a:rPr lang="en-US" sz="4000" b="1" dirty="0">
                <a:sym typeface="Wingdings 2" panose="05020102010507070707" pitchFamily="18" charset="2"/>
              </a:rPr>
              <a:t></a:t>
            </a:r>
            <a:endParaRPr lang="en-US" sz="4000" b="1" dirty="0"/>
          </a:p>
        </p:txBody>
      </p:sp>
      <mc:AlternateContent xmlns:mc="http://schemas.openxmlformats.org/markup-compatibility/2006" xmlns:a14="http://schemas.microsoft.com/office/drawing/2010/main">
        <mc:Choice Requires="a14">
          <p:sp>
            <p:nvSpPr>
              <p:cNvPr id="17" name="Rectangle 22"/>
              <p:cNvSpPr/>
              <p:nvPr/>
            </p:nvSpPr>
            <p:spPr>
              <a:xfrm>
                <a:off x="3425837" y="3372655"/>
                <a:ext cx="5536896" cy="2887402"/>
              </a:xfrm>
              <a:prstGeom prst="rect">
                <a:avLst/>
              </a:prstGeom>
              <a:noFill/>
              <a:ln w="57150">
                <a:noFill/>
              </a:ln>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marL="514350" indent="-514350" algn="just">
                  <a:lnSpc>
                    <a:spcPct val="130000"/>
                  </a:lnSpc>
                  <a:buFont typeface="+mj-lt"/>
                  <a:buAutoNum type="arabicParenR"/>
                </a:pPr>
                <a14:m>
                  <m:oMath xmlns:m="http://schemas.openxmlformats.org/officeDocument/2006/math">
                    <m:r>
                      <a:rPr lang="en-GB" sz="2800" b="1" i="0" dirty="0" smtClean="0">
                        <a:solidFill>
                          <a:srgbClr val="C00000"/>
                        </a:solidFill>
                        <a:latin typeface="Cambria Math" panose="02040503050406030204" pitchFamily="18" charset="0"/>
                      </a:rPr>
                      <m:t>𝐀</m:t>
                    </m:r>
                    <m:r>
                      <a:rPr lang="en-GB" sz="2800" b="1" i="0" dirty="0" smtClean="0">
                        <a:solidFill>
                          <a:srgbClr val="C00000"/>
                        </a:solidFill>
                        <a:latin typeface="Cambria Math" panose="02040503050406030204" pitchFamily="18" charset="0"/>
                      </a:rPr>
                      <m:t>=</m:t>
                    </m:r>
                    <m:d>
                      <m:dPr>
                        <m:begChr m:val="{"/>
                        <m:endChr m:val="}"/>
                        <m:ctrlPr>
                          <a:rPr lang="en-GB" sz="2800" b="1" i="1" dirty="0" smtClean="0">
                            <a:solidFill>
                              <a:srgbClr val="C00000"/>
                            </a:solidFill>
                            <a:latin typeface="Cambria Math" panose="02040503050406030204" pitchFamily="18" charset="0"/>
                          </a:rPr>
                        </m:ctrlPr>
                      </m:dPr>
                      <m:e>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𝟏</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𝟏</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𝟐</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𝟑</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𝟑</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𝟐</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𝟑</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𝟑</m:t>
                            </m:r>
                          </m:e>
                        </m:d>
                      </m:e>
                    </m:d>
                  </m:oMath>
                </a14:m>
                <a:endParaRPr lang="en-GB" sz="2800" b="1" dirty="0">
                  <a:solidFill>
                    <a:srgbClr val="C00000"/>
                  </a:solidFill>
                </a:endParaRPr>
              </a:p>
              <a:p>
                <a:pPr marL="514350" indent="-514350" algn="just">
                  <a:lnSpc>
                    <a:spcPct val="130000"/>
                  </a:lnSpc>
                  <a:buFont typeface="+mj-lt"/>
                  <a:buAutoNum type="arabicParenR"/>
                </a:pPr>
                <a14:m>
                  <m:oMath xmlns:m="http://schemas.openxmlformats.org/officeDocument/2006/math">
                    <m:r>
                      <a:rPr lang="en-GB" sz="2800" b="1" i="0" dirty="0" smtClean="0">
                        <a:solidFill>
                          <a:srgbClr val="C00000"/>
                        </a:solidFill>
                        <a:latin typeface="Cambria Math" panose="02040503050406030204" pitchFamily="18" charset="0"/>
                      </a:rPr>
                      <m:t>𝐁</m:t>
                    </m:r>
                    <m:r>
                      <a:rPr lang="en-GB" sz="2800" b="1" i="0" dirty="0" smtClean="0">
                        <a:solidFill>
                          <a:srgbClr val="C00000"/>
                        </a:solidFill>
                        <a:latin typeface="Cambria Math" panose="02040503050406030204" pitchFamily="18" charset="0"/>
                      </a:rPr>
                      <m:t>=</m:t>
                    </m:r>
                    <m:d>
                      <m:dPr>
                        <m:begChr m:val="{"/>
                        <m:endChr m:val="}"/>
                        <m:ctrlPr>
                          <a:rPr lang="en-GB" sz="2800" b="1" i="1" dirty="0" smtClean="0">
                            <a:solidFill>
                              <a:srgbClr val="C00000"/>
                            </a:solidFill>
                            <a:latin typeface="Cambria Math" panose="02040503050406030204" pitchFamily="18" charset="0"/>
                          </a:rPr>
                        </m:ctrlPr>
                      </m:dPr>
                      <m:e>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𝐱</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𝐲</m:t>
                            </m:r>
                          </m:e>
                        </m:d>
                        <m:r>
                          <a:rPr lang="en-GB" sz="2800" b="1" i="0" dirty="0" smtClean="0">
                            <a:solidFill>
                              <a:srgbClr val="C00000"/>
                            </a:solidFill>
                            <a:latin typeface="Cambria Math" panose="02040503050406030204" pitchFamily="18" charset="0"/>
                          </a:rPr>
                          <m:t> :</m:t>
                        </m:r>
                        <m:r>
                          <a:rPr lang="en-GB" sz="2800" b="1" i="0" dirty="0" smtClean="0">
                            <a:solidFill>
                              <a:srgbClr val="C00000"/>
                            </a:solidFill>
                            <a:latin typeface="Cambria Math" panose="02040503050406030204" pitchFamily="18" charset="0"/>
                          </a:rPr>
                          <m:t>𝐱</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𝐲</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ℕ</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𝐱</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𝐲</m:t>
                        </m:r>
                      </m:e>
                    </m:d>
                  </m:oMath>
                </a14:m>
                <a:endParaRPr lang="en-GB" sz="2800" b="1" dirty="0">
                  <a:solidFill>
                    <a:srgbClr val="C00000"/>
                  </a:solidFill>
                </a:endParaRPr>
              </a:p>
              <a:p>
                <a:pPr marL="514350" indent="-514350" algn="just">
                  <a:lnSpc>
                    <a:spcPct val="130000"/>
                  </a:lnSpc>
                  <a:buFont typeface="+mj-lt"/>
                  <a:buAutoNum type="arabicParenR"/>
                </a:pPr>
                <a14:m>
                  <m:oMath xmlns:m="http://schemas.openxmlformats.org/officeDocument/2006/math">
                    <m:r>
                      <a:rPr lang="en-GB" sz="2800" b="1" i="0" dirty="0" smtClean="0">
                        <a:solidFill>
                          <a:srgbClr val="C00000"/>
                        </a:solidFill>
                        <a:latin typeface="Cambria Math" panose="02040503050406030204" pitchFamily="18" charset="0"/>
                      </a:rPr>
                      <m:t>𝐂</m:t>
                    </m:r>
                    <m:r>
                      <a:rPr lang="en-GB" sz="2800" b="1" i="0" dirty="0" smtClean="0">
                        <a:solidFill>
                          <a:srgbClr val="C00000"/>
                        </a:solidFill>
                        <a:latin typeface="Cambria Math" panose="02040503050406030204" pitchFamily="18" charset="0"/>
                      </a:rPr>
                      <m:t>=</m:t>
                    </m:r>
                    <m:d>
                      <m:dPr>
                        <m:begChr m:val="{"/>
                        <m:endChr m:val="}"/>
                        <m:ctrlPr>
                          <a:rPr lang="en-GB" sz="2800" b="1" i="1" dirty="0" smtClean="0">
                            <a:solidFill>
                              <a:srgbClr val="C00000"/>
                            </a:solidFill>
                            <a:latin typeface="Cambria Math" panose="02040503050406030204" pitchFamily="18" charset="0"/>
                          </a:rPr>
                        </m:ctrlPr>
                      </m:dPr>
                      <m:e>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𝟏</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𝟏</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𝟏</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𝟐</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𝟐</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𝟐</m:t>
                            </m:r>
                          </m:e>
                        </m:d>
                      </m:e>
                    </m:d>
                  </m:oMath>
                </a14:m>
                <a:endParaRPr lang="en-GB" sz="2800" b="1" dirty="0">
                  <a:solidFill>
                    <a:srgbClr val="C00000"/>
                  </a:solidFill>
                </a:endParaRPr>
              </a:p>
              <a:p>
                <a:pPr marL="514350" indent="-514350" algn="just">
                  <a:lnSpc>
                    <a:spcPct val="130000"/>
                  </a:lnSpc>
                  <a:buFont typeface="+mj-lt"/>
                  <a:buAutoNum type="arabicParenR"/>
                </a:pPr>
                <a14:m>
                  <m:oMath xmlns:m="http://schemas.openxmlformats.org/officeDocument/2006/math">
                    <m:r>
                      <a:rPr lang="en-GB" sz="2800" b="1" i="0" dirty="0" smtClean="0">
                        <a:solidFill>
                          <a:srgbClr val="C00000"/>
                        </a:solidFill>
                        <a:latin typeface="Cambria Math" panose="02040503050406030204" pitchFamily="18" charset="0"/>
                      </a:rPr>
                      <m:t>𝐃</m:t>
                    </m:r>
                    <m:r>
                      <a:rPr lang="en-GB" sz="2800" b="1" i="0" dirty="0" smtClean="0">
                        <a:solidFill>
                          <a:srgbClr val="C00000"/>
                        </a:solidFill>
                        <a:latin typeface="Cambria Math" panose="02040503050406030204" pitchFamily="18" charset="0"/>
                      </a:rPr>
                      <m:t>=</m:t>
                    </m:r>
                    <m:d>
                      <m:dPr>
                        <m:begChr m:val="{"/>
                        <m:endChr m:val="}"/>
                        <m:ctrlPr>
                          <a:rPr lang="en-GB" sz="2800" b="1" i="1" dirty="0" smtClean="0">
                            <a:solidFill>
                              <a:srgbClr val="C00000"/>
                            </a:solidFill>
                            <a:latin typeface="Cambria Math" panose="02040503050406030204" pitchFamily="18" charset="0"/>
                          </a:rPr>
                        </m:ctrlPr>
                      </m:dPr>
                      <m:e>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𝟏</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𝟐</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𝟐</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𝟏</m:t>
                            </m:r>
                          </m:e>
                        </m:d>
                      </m:e>
                    </m:d>
                  </m:oMath>
                </a14:m>
                <a:endParaRPr lang="en-GB" sz="2800" b="1" dirty="0">
                  <a:solidFill>
                    <a:srgbClr val="C00000"/>
                  </a:solidFill>
                </a:endParaRPr>
              </a:p>
              <a:p>
                <a:pPr marL="514350" indent="-514350" algn="just">
                  <a:lnSpc>
                    <a:spcPct val="130000"/>
                  </a:lnSpc>
                  <a:buFont typeface="+mj-lt"/>
                  <a:buAutoNum type="arabicParenR"/>
                </a:pPr>
                <a14:m>
                  <m:oMath xmlns:m="http://schemas.openxmlformats.org/officeDocument/2006/math">
                    <m:r>
                      <a:rPr lang="en-GB" sz="2800" b="1" i="0" dirty="0" smtClean="0">
                        <a:solidFill>
                          <a:srgbClr val="C00000"/>
                        </a:solidFill>
                        <a:latin typeface="Cambria Math" panose="02040503050406030204" pitchFamily="18" charset="0"/>
                      </a:rPr>
                      <m:t>𝐄</m:t>
                    </m:r>
                    <m:r>
                      <a:rPr lang="en-GB" sz="2800" b="1" i="0" dirty="0" smtClean="0">
                        <a:solidFill>
                          <a:srgbClr val="C00000"/>
                        </a:solidFill>
                        <a:latin typeface="Cambria Math" panose="02040503050406030204" pitchFamily="18" charset="0"/>
                      </a:rPr>
                      <m:t>=</m:t>
                    </m:r>
                    <m:d>
                      <m:dPr>
                        <m:begChr m:val="{"/>
                        <m:endChr m:val="}"/>
                        <m:ctrlPr>
                          <a:rPr lang="en-GB" sz="2800" b="1" i="1" dirty="0" smtClean="0">
                            <a:solidFill>
                              <a:srgbClr val="C00000"/>
                            </a:solidFill>
                            <a:latin typeface="Cambria Math" panose="02040503050406030204" pitchFamily="18" charset="0"/>
                          </a:rPr>
                        </m:ctrlPr>
                      </m:dPr>
                      <m:e>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𝟏</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𝟐</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𝟐</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𝟑</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𝟏</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𝟑</m:t>
                            </m:r>
                          </m:e>
                        </m:d>
                      </m:e>
                    </m:d>
                  </m:oMath>
                </a14:m>
                <a:endParaRPr lang="en-GB" sz="2800" b="1" dirty="0">
                  <a:solidFill>
                    <a:srgbClr val="C00000"/>
                  </a:solidFill>
                </a:endParaRPr>
              </a:p>
            </p:txBody>
          </p:sp>
        </mc:Choice>
        <mc:Fallback xmlns="">
          <p:sp>
            <p:nvSpPr>
              <p:cNvPr id="17" name="Rectangle 22"/>
              <p:cNvSpPr>
                <a:spLocks noRot="1" noChangeAspect="1" noMove="1" noResize="1" noEditPoints="1" noAdjustHandles="1" noChangeArrowheads="1" noChangeShapeType="1" noTextEdit="1"/>
              </p:cNvSpPr>
              <p:nvPr/>
            </p:nvSpPr>
            <p:spPr>
              <a:xfrm>
                <a:off x="3425837" y="3372655"/>
                <a:ext cx="5536896" cy="2887402"/>
              </a:xfrm>
              <a:prstGeom prst="rect">
                <a:avLst/>
              </a:prstGeom>
              <a:blipFill>
                <a:blip r:embed="rId10"/>
                <a:stretch>
                  <a:fillRect/>
                </a:stretch>
              </a:blipFill>
              <a:ln w="57150">
                <a:noFill/>
              </a:ln>
            </p:spPr>
            <p:txBody>
              <a:bodyPr/>
              <a:lstStyle/>
              <a:p>
                <a:r>
                  <a:rPr lang="en-GB">
                    <a:noFill/>
                  </a:rPr>
                  <a:t> </a:t>
                </a:r>
              </a:p>
            </p:txBody>
          </p:sp>
        </mc:Fallback>
      </mc:AlternateContent>
      <p:sp>
        <p:nvSpPr>
          <p:cNvPr id="19" name="Oval 18">
            <a:extLst>
              <a:ext uri="{FF2B5EF4-FFF2-40B4-BE49-F238E27FC236}">
                <a16:creationId xmlns:a16="http://schemas.microsoft.com/office/drawing/2014/main" id="{4BD1E24D-7739-4C4F-8234-2614FB54ADBC}"/>
              </a:ext>
            </a:extLst>
          </p:cNvPr>
          <p:cNvSpPr/>
          <p:nvPr/>
        </p:nvSpPr>
        <p:spPr>
          <a:xfrm>
            <a:off x="2947277" y="3960892"/>
            <a:ext cx="720000" cy="720000"/>
          </a:xfrm>
          <a:prstGeom prst="ellipse">
            <a:avLst/>
          </a:prstGeom>
          <a:noFill/>
          <a:ln>
            <a:noFill/>
          </a:ln>
          <a:effectLst/>
          <a:scene3d>
            <a:camera prst="orthographicFront">
              <a:rot lat="0" lon="0" rev="0"/>
            </a:camera>
            <a:lightRig rig="contrasting" dir="t">
              <a:rot lat="0" lon="0" rev="7800000"/>
            </a:lightRig>
          </a:scene3d>
          <a:sp3d>
            <a:bevelT w="139700" h="1397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50000"/>
              </a:lnSpc>
            </a:pPr>
            <a:r>
              <a:rPr lang="en-US" sz="4000" b="1" dirty="0">
                <a:solidFill>
                  <a:srgbClr val="0070C0"/>
                </a:solidFill>
                <a:sym typeface="Wingdings 2" panose="05020102010507070707" pitchFamily="18" charset="2"/>
              </a:rPr>
              <a:t></a:t>
            </a:r>
            <a:endParaRPr lang="en-US" sz="4000" b="1" dirty="0">
              <a:solidFill>
                <a:srgbClr val="0070C0"/>
              </a:solidFill>
            </a:endParaRPr>
          </a:p>
        </p:txBody>
      </p:sp>
      <p:sp>
        <p:nvSpPr>
          <p:cNvPr id="24" name="Oval 23">
            <a:extLst>
              <a:ext uri="{FF2B5EF4-FFF2-40B4-BE49-F238E27FC236}">
                <a16:creationId xmlns:a16="http://schemas.microsoft.com/office/drawing/2014/main" id="{4BD1E24D-7739-4C4F-8234-2614FB54ADBC}"/>
              </a:ext>
            </a:extLst>
          </p:cNvPr>
          <p:cNvSpPr/>
          <p:nvPr/>
        </p:nvSpPr>
        <p:spPr>
          <a:xfrm>
            <a:off x="2947277" y="4516178"/>
            <a:ext cx="720000" cy="720000"/>
          </a:xfrm>
          <a:prstGeom prst="ellipse">
            <a:avLst/>
          </a:prstGeom>
          <a:noFill/>
          <a:ln>
            <a:noFill/>
          </a:ln>
          <a:effectLst/>
          <a:scene3d>
            <a:camera prst="orthographicFront">
              <a:rot lat="0" lon="0" rev="0"/>
            </a:camera>
            <a:lightRig rig="contrasting" dir="t">
              <a:rot lat="0" lon="0" rev="7800000"/>
            </a:lightRig>
          </a:scene3d>
          <a:sp3d>
            <a:bevelT w="139700" h="1397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50000"/>
              </a:lnSpc>
            </a:pPr>
            <a:r>
              <a:rPr lang="en-US" sz="4000" b="1" dirty="0">
                <a:solidFill>
                  <a:srgbClr val="0070C0"/>
                </a:solidFill>
                <a:sym typeface="Wingdings 2" panose="05020102010507070707" pitchFamily="18" charset="2"/>
              </a:rPr>
              <a:t></a:t>
            </a:r>
            <a:endParaRPr lang="en-US" sz="4000" b="1" dirty="0">
              <a:solidFill>
                <a:srgbClr val="0070C0"/>
              </a:solidFill>
            </a:endParaRPr>
          </a:p>
        </p:txBody>
      </p:sp>
      <p:sp>
        <p:nvSpPr>
          <p:cNvPr id="30" name="Oval 29">
            <a:extLst>
              <a:ext uri="{FF2B5EF4-FFF2-40B4-BE49-F238E27FC236}">
                <a16:creationId xmlns:a16="http://schemas.microsoft.com/office/drawing/2014/main" id="{4BD1E24D-7739-4C4F-8234-2614FB54ADBC}"/>
              </a:ext>
            </a:extLst>
          </p:cNvPr>
          <p:cNvSpPr/>
          <p:nvPr/>
        </p:nvSpPr>
        <p:spPr>
          <a:xfrm>
            <a:off x="2947277" y="5618204"/>
            <a:ext cx="720000" cy="720000"/>
          </a:xfrm>
          <a:prstGeom prst="ellipse">
            <a:avLst/>
          </a:prstGeom>
          <a:noFill/>
          <a:ln>
            <a:noFill/>
          </a:ln>
          <a:effectLst/>
          <a:scene3d>
            <a:camera prst="orthographicFront">
              <a:rot lat="0" lon="0" rev="0"/>
            </a:camera>
            <a:lightRig rig="contrasting" dir="t">
              <a:rot lat="0" lon="0" rev="7800000"/>
            </a:lightRig>
          </a:scene3d>
          <a:sp3d>
            <a:bevelT w="139700" h="1397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50000"/>
              </a:lnSpc>
            </a:pPr>
            <a:r>
              <a:rPr lang="en-US" sz="4000" b="1" dirty="0">
                <a:solidFill>
                  <a:srgbClr val="0070C0"/>
                </a:solidFill>
                <a:sym typeface="Wingdings 2" panose="05020102010507070707" pitchFamily="18" charset="2"/>
              </a:rPr>
              <a:t></a:t>
            </a:r>
            <a:endParaRPr lang="en-US" sz="4000" b="1" dirty="0">
              <a:solidFill>
                <a:srgbClr val="0070C0"/>
              </a:solidFill>
            </a:endParaRPr>
          </a:p>
        </p:txBody>
      </p:sp>
      <p:sp>
        <p:nvSpPr>
          <p:cNvPr id="31" name="Rectangle 22"/>
          <p:cNvSpPr/>
          <p:nvPr/>
        </p:nvSpPr>
        <p:spPr>
          <a:xfrm>
            <a:off x="2209801" y="337059"/>
            <a:ext cx="7772399" cy="682419"/>
          </a:xfrm>
          <a:prstGeom prst="roundRect">
            <a:avLst/>
          </a:prstGeom>
          <a:solidFill>
            <a:srgbClr val="FFC000"/>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r>
              <a:rPr lang="en-GB" sz="3600" b="1" dirty="0">
                <a:solidFill>
                  <a:schemeClr val="tx1"/>
                </a:solidFill>
              </a:rPr>
              <a:t>Properties of binary relation in a set</a:t>
            </a:r>
          </a:p>
        </p:txBody>
      </p:sp>
    </p:spTree>
    <p:extLst>
      <p:ext uri="{BB962C8B-B14F-4D97-AF65-F5344CB8AC3E}">
        <p14:creationId xmlns:p14="http://schemas.microsoft.com/office/powerpoint/2010/main" val="53668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p:tgtEl>
                                          <p:spTgt spid="26"/>
                                        </p:tgtEl>
                                        <p:attrNameLst>
                                          <p:attrName>ppt_x</p:attrName>
                                        </p:attrNameLst>
                                      </p:cBhvr>
                                      <p:tavLst>
                                        <p:tav tm="0">
                                          <p:val>
                                            <p:strVal val="#ppt_x-#ppt_w*1.125000"/>
                                          </p:val>
                                        </p:tav>
                                        <p:tav tm="100000">
                                          <p:val>
                                            <p:strVal val="#ppt_x"/>
                                          </p:val>
                                        </p:tav>
                                      </p:tavLst>
                                    </p:anim>
                                    <p:animEffect transition="in" filter="wipe(righ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49" presetClass="entr" presetSubtype="0" decel="10000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 calcmode="lin" valueType="num">
                                      <p:cBhvr>
                                        <p:cTn id="19" dur="500" fill="hold"/>
                                        <p:tgtEl>
                                          <p:spTgt spid="28"/>
                                        </p:tgtEl>
                                        <p:attrNameLst>
                                          <p:attrName>style.rotation</p:attrName>
                                        </p:attrNameLst>
                                      </p:cBhvr>
                                      <p:tavLst>
                                        <p:tav tm="0">
                                          <p:val>
                                            <p:fltVal val="360"/>
                                          </p:val>
                                        </p:tav>
                                        <p:tav tm="100000">
                                          <p:val>
                                            <p:fltVal val="0"/>
                                          </p:val>
                                        </p:tav>
                                      </p:tavLst>
                                    </p:anim>
                                    <p:animEffect transition="in" filter="fade">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par>
                          <p:cTn id="26" fill="hold">
                            <p:stCondLst>
                              <p:cond delay="500"/>
                            </p:stCondLst>
                            <p:childTnLst>
                              <p:par>
                                <p:cTn id="27" presetID="1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p:tgtEl>
                                          <p:spTgt spid="20"/>
                                        </p:tgtEl>
                                        <p:attrNameLst>
                                          <p:attrName>ppt_x</p:attrName>
                                        </p:attrNameLst>
                                      </p:cBhvr>
                                      <p:tavLst>
                                        <p:tav tm="0">
                                          <p:val>
                                            <p:strVal val="#ppt_x-#ppt_w*1.125000"/>
                                          </p:val>
                                        </p:tav>
                                        <p:tav tm="100000">
                                          <p:val>
                                            <p:strVal val="#ppt_x"/>
                                          </p:val>
                                        </p:tav>
                                      </p:tavLst>
                                    </p:anim>
                                    <p:animEffect transition="in" filter="wipe(right)">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49" presetClass="entr" presetSubtype="0" decel="10000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500" fill="hold"/>
                                        <p:tgtEl>
                                          <p:spTgt spid="23"/>
                                        </p:tgtEl>
                                        <p:attrNameLst>
                                          <p:attrName>ppt_w</p:attrName>
                                        </p:attrNameLst>
                                      </p:cBhvr>
                                      <p:tavLst>
                                        <p:tav tm="0">
                                          <p:val>
                                            <p:fltVal val="0"/>
                                          </p:val>
                                        </p:tav>
                                        <p:tav tm="100000">
                                          <p:val>
                                            <p:strVal val="#ppt_w"/>
                                          </p:val>
                                        </p:tav>
                                      </p:tavLst>
                                    </p:anim>
                                    <p:anim calcmode="lin" valueType="num">
                                      <p:cBhvr>
                                        <p:cTn id="36" dur="500" fill="hold"/>
                                        <p:tgtEl>
                                          <p:spTgt spid="23"/>
                                        </p:tgtEl>
                                        <p:attrNameLst>
                                          <p:attrName>ppt_h</p:attrName>
                                        </p:attrNameLst>
                                      </p:cBhvr>
                                      <p:tavLst>
                                        <p:tav tm="0">
                                          <p:val>
                                            <p:fltVal val="0"/>
                                          </p:val>
                                        </p:tav>
                                        <p:tav tm="100000">
                                          <p:val>
                                            <p:strVal val="#ppt_h"/>
                                          </p:val>
                                        </p:tav>
                                      </p:tavLst>
                                    </p:anim>
                                    <p:anim calcmode="lin" valueType="num">
                                      <p:cBhvr>
                                        <p:cTn id="37" dur="500" fill="hold"/>
                                        <p:tgtEl>
                                          <p:spTgt spid="23"/>
                                        </p:tgtEl>
                                        <p:attrNameLst>
                                          <p:attrName>style.rotation</p:attrName>
                                        </p:attrNameLst>
                                      </p:cBhvr>
                                      <p:tavLst>
                                        <p:tav tm="0">
                                          <p:val>
                                            <p:fltVal val="360"/>
                                          </p:val>
                                        </p:tav>
                                        <p:tav tm="100000">
                                          <p:val>
                                            <p:fltVal val="0"/>
                                          </p:val>
                                        </p:tav>
                                      </p:tavLst>
                                    </p:anim>
                                    <p:animEffect transition="in" filter="fade">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2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6"/>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8"/>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1"/>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20"/>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2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500" fill="hold"/>
                                        <p:tgtEl>
                                          <p:spTgt spid="17"/>
                                        </p:tgtEl>
                                        <p:attrNameLst>
                                          <p:attrName>ppt_w</p:attrName>
                                        </p:attrNameLst>
                                      </p:cBhvr>
                                      <p:tavLst>
                                        <p:tav tm="0">
                                          <p:val>
                                            <p:fltVal val="0"/>
                                          </p:val>
                                        </p:tav>
                                        <p:tav tm="100000">
                                          <p:val>
                                            <p:strVal val="#ppt_w"/>
                                          </p:val>
                                        </p:tav>
                                      </p:tavLst>
                                    </p:anim>
                                    <p:anim calcmode="lin" valueType="num">
                                      <p:cBhvr>
                                        <p:cTn id="58" dur="500" fill="hold"/>
                                        <p:tgtEl>
                                          <p:spTgt spid="17"/>
                                        </p:tgtEl>
                                        <p:attrNameLst>
                                          <p:attrName>ppt_h</p:attrName>
                                        </p:attrNameLst>
                                      </p:cBhvr>
                                      <p:tavLst>
                                        <p:tav tm="0">
                                          <p:val>
                                            <p:fltVal val="0"/>
                                          </p:val>
                                        </p:tav>
                                        <p:tav tm="100000">
                                          <p:val>
                                            <p:strVal val="#ppt_h"/>
                                          </p:val>
                                        </p:tav>
                                      </p:tavLst>
                                    </p:anim>
                                    <p:animEffect transition="in" filter="fade">
                                      <p:cBhvr>
                                        <p:cTn id="59" dur="50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left)">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wipe(left)">
                                      <p:cBhvr>
                                        <p:cTn id="69" dur="500"/>
                                        <p:tgtEl>
                                          <p:spTgt spid="24"/>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left)">
                                      <p:cBhvr>
                                        <p:cTn id="7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3" grpId="0" animBg="1"/>
      <p:bldP spid="23" grpId="1" animBg="1"/>
      <p:bldP spid="26" grpId="0" animBg="1"/>
      <p:bldP spid="26" grpId="1" animBg="1"/>
      <p:bldP spid="27" grpId="0" animBg="1"/>
      <p:bldP spid="27" grpId="1" animBg="1"/>
      <p:bldP spid="28" grpId="0" animBg="1"/>
      <p:bldP spid="28" grpId="1" animBg="1"/>
      <p:bldP spid="17" grpId="0"/>
      <p:bldP spid="19" grpId="0"/>
      <p:bldP spid="24" grpId="0"/>
      <p:bldP spid="3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 name="Rectangle 18"/>
              <p:cNvSpPr/>
              <p:nvPr/>
            </p:nvSpPr>
            <p:spPr>
              <a:xfrm>
                <a:off x="6221000" y="5146996"/>
                <a:ext cx="2242280" cy="523220"/>
              </a:xfrm>
              <a:prstGeom prst="rect">
                <a:avLst/>
              </a:prstGeom>
            </p:spPr>
            <p:txBody>
              <a:bodyPr wrap="square">
                <a:spAutoFit/>
              </a:bodyPr>
              <a:lstStyle/>
              <a:p>
                <a:r>
                  <a:rPr lang="en-GB" sz="2800" dirty="0"/>
                  <a:t>i.e. </a:t>
                </a:r>
                <a14:m>
                  <m:oMath xmlns:m="http://schemas.openxmlformats.org/officeDocument/2006/math">
                    <m:d>
                      <m:dPr>
                        <m:ctrlPr>
                          <a:rPr lang="en-GB" sz="2800" i="1">
                            <a:latin typeface="Cambria Math" panose="02040503050406030204" pitchFamily="18" charset="0"/>
                          </a:rPr>
                        </m:ctrlPr>
                      </m:dPr>
                      <m:e>
                        <m:r>
                          <m:rPr>
                            <m:sty m:val="p"/>
                          </m:rPr>
                          <a:rPr lang="en-GB" sz="2800" b="0" i="0" smtClean="0">
                            <a:latin typeface="Cambria Math" panose="02040503050406030204" pitchFamily="18" charset="0"/>
                          </a:rPr>
                          <m:t>x</m:t>
                        </m:r>
                        <m:r>
                          <a:rPr lang="en-US" sz="2800" i="0">
                            <a:latin typeface="Cambria Math" panose="02040503050406030204" pitchFamily="18" charset="0"/>
                          </a:rPr>
                          <m:t>,</m:t>
                        </m:r>
                        <m:r>
                          <m:rPr>
                            <m:sty m:val="p"/>
                          </m:rPr>
                          <a:rPr lang="en-GB" sz="2800" b="0" i="0" smtClean="0">
                            <a:latin typeface="Cambria Math" panose="02040503050406030204" pitchFamily="18" charset="0"/>
                          </a:rPr>
                          <m:t>z</m:t>
                        </m:r>
                      </m:e>
                    </m:d>
                    <m:r>
                      <a:rPr lang="en-US" sz="2800" i="0">
                        <a:latin typeface="Cambria Math" panose="02040503050406030204" pitchFamily="18" charset="0"/>
                        <a:ea typeface="Cambria Math" panose="02040503050406030204" pitchFamily="18" charset="0"/>
                      </a:rPr>
                      <m:t>∈</m:t>
                    </m:r>
                    <m:r>
                      <m:rPr>
                        <m:sty m:val="p"/>
                      </m:rPr>
                      <a:rPr lang="en-US" sz="2800" i="0">
                        <a:latin typeface="Cambria Math" panose="02040503050406030204" pitchFamily="18" charset="0"/>
                      </a:rPr>
                      <m:t>R</m:t>
                    </m:r>
                  </m:oMath>
                </a14:m>
                <a:endParaRPr lang="en-GB" sz="2800" dirty="0"/>
              </a:p>
            </p:txBody>
          </p:sp>
        </mc:Choice>
        <mc:Fallback xmlns="">
          <p:sp>
            <p:nvSpPr>
              <p:cNvPr id="19" name="Rectangle 18"/>
              <p:cNvSpPr>
                <a:spLocks noRot="1" noChangeAspect="1" noMove="1" noResize="1" noEditPoints="1" noAdjustHandles="1" noChangeArrowheads="1" noChangeShapeType="1" noTextEdit="1"/>
              </p:cNvSpPr>
              <p:nvPr/>
            </p:nvSpPr>
            <p:spPr>
              <a:xfrm>
                <a:off x="6221000" y="5146996"/>
                <a:ext cx="2242280" cy="523220"/>
              </a:xfrm>
              <a:prstGeom prst="rect">
                <a:avLst/>
              </a:prstGeom>
              <a:blipFill>
                <a:blip r:embed="rId2"/>
                <a:stretch>
                  <a:fillRect l="-5722" t="-11628" b="-31395"/>
                </a:stretch>
              </a:blipFill>
            </p:spPr>
            <p:txBody>
              <a:bodyPr/>
              <a:lstStyle/>
              <a:p>
                <a:r>
                  <a:rPr lang="en-GB">
                    <a:noFill/>
                  </a:rPr>
                  <a:t> </a:t>
                </a:r>
              </a:p>
            </p:txBody>
          </p:sp>
        </mc:Fallback>
      </mc:AlternateContent>
      <p:sp>
        <p:nvSpPr>
          <p:cNvPr id="3" name="Rectangle 22"/>
          <p:cNvSpPr/>
          <p:nvPr/>
        </p:nvSpPr>
        <p:spPr>
          <a:xfrm>
            <a:off x="347706" y="1311257"/>
            <a:ext cx="3596761" cy="720000"/>
          </a:xfrm>
          <a:prstGeom prst="ellipse">
            <a:avLst/>
          </a:prstGeom>
          <a:solidFill>
            <a:schemeClr val="accent4"/>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r>
              <a:rPr lang="en-GB" sz="3200" b="1" dirty="0">
                <a:solidFill>
                  <a:schemeClr val="bg2"/>
                </a:solidFill>
              </a:rPr>
              <a:t>Transitive</a:t>
            </a:r>
          </a:p>
        </p:txBody>
      </p:sp>
      <p:grpSp>
        <p:nvGrpSpPr>
          <p:cNvPr id="25" name="Group 24"/>
          <p:cNvGrpSpPr/>
          <p:nvPr/>
        </p:nvGrpSpPr>
        <p:grpSpPr>
          <a:xfrm>
            <a:off x="771123" y="2167302"/>
            <a:ext cx="10860584" cy="523220"/>
            <a:chOff x="838362" y="2820991"/>
            <a:chExt cx="10860584" cy="523220"/>
          </a:xfrm>
        </p:grpSpPr>
        <mc:AlternateContent xmlns:mc="http://schemas.openxmlformats.org/markup-compatibility/2006" xmlns:a14="http://schemas.microsoft.com/office/drawing/2010/main">
          <mc:Choice Requires="a14">
            <p:sp>
              <p:nvSpPr>
                <p:cNvPr id="10" name="Rectangle 9"/>
                <p:cNvSpPr/>
                <p:nvPr/>
              </p:nvSpPr>
              <p:spPr>
                <a:xfrm>
                  <a:off x="1108362" y="2820991"/>
                  <a:ext cx="10590584" cy="523220"/>
                </a:xfrm>
                <a:prstGeom prst="rect">
                  <a:avLst/>
                </a:prstGeom>
              </p:spPr>
              <p:txBody>
                <a:bodyPr wrap="square">
                  <a:spAutoFit/>
                </a:bodyPr>
                <a:lstStyle/>
                <a:p>
                  <a:r>
                    <a:rPr lang="en-GB" sz="2800" dirty="0"/>
                    <a:t>A binary relation </a:t>
                  </a:r>
                  <a14:m>
                    <m:oMath xmlns:m="http://schemas.openxmlformats.org/officeDocument/2006/math">
                      <m:r>
                        <m:rPr>
                          <m:sty m:val="p"/>
                        </m:rPr>
                        <a:rPr lang="en-GB" sz="2800" i="0" dirty="0" smtClean="0">
                          <a:latin typeface="Cambria Math" panose="02040503050406030204" pitchFamily="18" charset="0"/>
                        </a:rPr>
                        <m:t>R</m:t>
                      </m:r>
                    </m:oMath>
                  </a14:m>
                  <a:r>
                    <a:rPr lang="en-GB" sz="2800" dirty="0"/>
                    <a:t> in a set </a:t>
                  </a:r>
                  <a14:m>
                    <m:oMath xmlns:m="http://schemas.openxmlformats.org/officeDocument/2006/math">
                      <m:r>
                        <m:rPr>
                          <m:sty m:val="p"/>
                        </m:rPr>
                        <a:rPr lang="en-GB" sz="2800" i="0" dirty="0" smtClean="0">
                          <a:latin typeface="Cambria Math" panose="02040503050406030204" pitchFamily="18" charset="0"/>
                        </a:rPr>
                        <m:t>A</m:t>
                      </m:r>
                    </m:oMath>
                  </a14:m>
                  <a:r>
                    <a:rPr lang="en-GB" sz="2800" dirty="0"/>
                    <a:t> is said to be transitive if, for every </a:t>
                  </a:r>
                  <a14:m>
                    <m:oMath xmlns:m="http://schemas.openxmlformats.org/officeDocument/2006/math">
                      <m:r>
                        <m:rPr>
                          <m:sty m:val="p"/>
                        </m:rPr>
                        <a:rPr lang="en-GB" sz="2800" i="0" dirty="0" smtClean="0">
                          <a:latin typeface="Cambria Math" panose="02040503050406030204" pitchFamily="18" charset="0"/>
                        </a:rPr>
                        <m:t>x</m:t>
                      </m:r>
                      <m:r>
                        <a:rPr lang="en-GB" sz="2800" b="0" i="0" dirty="0" smtClean="0">
                          <a:latin typeface="Cambria Math" panose="02040503050406030204" pitchFamily="18" charset="0"/>
                        </a:rPr>
                        <m:t>,</m:t>
                      </m:r>
                      <m:r>
                        <m:rPr>
                          <m:sty m:val="p"/>
                        </m:rPr>
                        <a:rPr lang="en-GB" sz="2800" b="0" i="0" dirty="0" smtClean="0">
                          <a:latin typeface="Cambria Math" panose="02040503050406030204" pitchFamily="18" charset="0"/>
                        </a:rPr>
                        <m:t>y</m:t>
                      </m:r>
                      <m:r>
                        <a:rPr lang="en-GB" sz="2800" b="0" i="0" dirty="0" smtClean="0">
                          <a:latin typeface="Cambria Math" panose="02040503050406030204" pitchFamily="18" charset="0"/>
                        </a:rPr>
                        <m:t>,</m:t>
                      </m:r>
                      <m:r>
                        <m:rPr>
                          <m:sty m:val="p"/>
                        </m:rPr>
                        <a:rPr lang="en-GB" sz="2800" b="0" i="0" dirty="0" smtClean="0">
                          <a:latin typeface="Cambria Math" panose="02040503050406030204" pitchFamily="18" charset="0"/>
                        </a:rPr>
                        <m:t>z</m:t>
                      </m:r>
                      <m:r>
                        <a:rPr lang="en-GB" sz="2800" i="0" dirty="0" smtClean="0">
                          <a:latin typeface="Cambria Math" panose="02040503050406030204" pitchFamily="18" charset="0"/>
                        </a:rPr>
                        <m:t>∈</m:t>
                      </m:r>
                      <m:r>
                        <m:rPr>
                          <m:sty m:val="p"/>
                        </m:rPr>
                        <a:rPr lang="en-GB" sz="2800" i="0" dirty="0" smtClean="0">
                          <a:latin typeface="Cambria Math" panose="02040503050406030204" pitchFamily="18" charset="0"/>
                        </a:rPr>
                        <m:t>A</m:t>
                      </m:r>
                    </m:oMath>
                  </a14:m>
                  <a:r>
                    <a:rPr lang="en-GB" sz="2800" dirty="0"/>
                    <a:t>,</a:t>
                  </a:r>
                </a:p>
              </p:txBody>
            </p:sp>
          </mc:Choice>
          <mc:Fallback xmlns="">
            <p:sp>
              <p:nvSpPr>
                <p:cNvPr id="10" name="Rectangle 9"/>
                <p:cNvSpPr>
                  <a:spLocks noRot="1" noChangeAspect="1" noMove="1" noResize="1" noEditPoints="1" noAdjustHandles="1" noChangeArrowheads="1" noChangeShapeType="1" noTextEdit="1"/>
                </p:cNvSpPr>
                <p:nvPr/>
              </p:nvSpPr>
              <p:spPr>
                <a:xfrm>
                  <a:off x="1108362" y="2820991"/>
                  <a:ext cx="10590584" cy="523220"/>
                </a:xfrm>
                <a:prstGeom prst="rect">
                  <a:avLst/>
                </a:prstGeom>
                <a:blipFill>
                  <a:blip r:embed="rId3"/>
                  <a:stretch>
                    <a:fillRect l="-1209" t="-12941" r="-691" b="-32941"/>
                  </a:stretch>
                </a:blipFill>
              </p:spPr>
              <p:txBody>
                <a:bodyPr/>
                <a:lstStyle/>
                <a:p>
                  <a:r>
                    <a:rPr lang="en-GB">
                      <a:noFill/>
                    </a:rPr>
                    <a:t> </a:t>
                  </a:r>
                </a:p>
              </p:txBody>
            </p:sp>
          </mc:Fallback>
        </mc:AlternateContent>
        <p:sp>
          <p:nvSpPr>
            <p:cNvPr id="22" name="Isosceles Triangle 21"/>
            <p:cNvSpPr/>
            <p:nvPr/>
          </p:nvSpPr>
          <p:spPr>
            <a:xfrm rot="5400000">
              <a:off x="838362" y="2917817"/>
              <a:ext cx="270000" cy="270000"/>
            </a:xfrm>
            <a:prstGeom prst="triangle">
              <a:avLst/>
            </a:prstGeom>
            <a:solidFill>
              <a:schemeClr val="accent4">
                <a:lumMod val="60000"/>
                <a:lumOff val="4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11" name="Rectangle 10"/>
              <p:cNvSpPr/>
              <p:nvPr/>
            </p:nvSpPr>
            <p:spPr>
              <a:xfrm>
                <a:off x="2531409" y="2724258"/>
                <a:ext cx="7239608" cy="523220"/>
              </a:xfrm>
              <a:prstGeom prst="rect">
                <a:avLst/>
              </a:prstGeom>
            </p:spPr>
            <p:txBody>
              <a:bodyPr wrap="square">
                <a:spAutoFit/>
              </a:bodyPr>
              <a:lstStyle/>
              <a:p>
                <a:pPr algn="ctr"/>
                <a:r>
                  <a:rPr lang="en-GB" sz="2800" b="1" dirty="0">
                    <a:solidFill>
                      <a:srgbClr val="0070C0"/>
                    </a:solidFill>
                  </a:rPr>
                  <a:t>whenever </a:t>
                </a:r>
                <a14:m>
                  <m:oMath xmlns:m="http://schemas.openxmlformats.org/officeDocument/2006/math">
                    <m:d>
                      <m:dPr>
                        <m:ctrlPr>
                          <a:rPr lang="en-GB" sz="2800" b="1" i="1">
                            <a:solidFill>
                              <a:srgbClr val="0070C0"/>
                            </a:solidFill>
                            <a:latin typeface="Cambria Math" panose="02040503050406030204" pitchFamily="18" charset="0"/>
                          </a:rPr>
                        </m:ctrlPr>
                      </m:dPr>
                      <m:e>
                        <m:r>
                          <a:rPr lang="en-US" sz="2800" b="1" i="0">
                            <a:solidFill>
                              <a:srgbClr val="0070C0"/>
                            </a:solidFill>
                            <a:latin typeface="Cambria Math" panose="02040503050406030204" pitchFamily="18" charset="0"/>
                          </a:rPr>
                          <m:t>𝐱</m:t>
                        </m:r>
                        <m:r>
                          <a:rPr lang="en-US" sz="2800" b="1" i="0">
                            <a:solidFill>
                              <a:srgbClr val="0070C0"/>
                            </a:solidFill>
                            <a:latin typeface="Cambria Math" panose="02040503050406030204" pitchFamily="18" charset="0"/>
                          </a:rPr>
                          <m:t>,</m:t>
                        </m:r>
                        <m:r>
                          <a:rPr lang="en-GB" sz="2800" b="1" i="0" smtClean="0">
                            <a:solidFill>
                              <a:srgbClr val="0070C0"/>
                            </a:solidFill>
                            <a:latin typeface="Cambria Math" panose="02040503050406030204" pitchFamily="18" charset="0"/>
                          </a:rPr>
                          <m:t>𝐲</m:t>
                        </m:r>
                      </m:e>
                    </m:d>
                    <m:r>
                      <a:rPr lang="en-US" sz="2800" b="1" i="0">
                        <a:solidFill>
                          <a:srgbClr val="0070C0"/>
                        </a:solidFill>
                        <a:latin typeface="Cambria Math" panose="02040503050406030204" pitchFamily="18" charset="0"/>
                      </a:rPr>
                      <m:t>∈</m:t>
                    </m:r>
                    <m:r>
                      <a:rPr lang="en-US" sz="2800" b="1" i="0">
                        <a:solidFill>
                          <a:srgbClr val="0070C0"/>
                        </a:solidFill>
                        <a:latin typeface="Cambria Math" panose="02040503050406030204" pitchFamily="18" charset="0"/>
                      </a:rPr>
                      <m:t>𝐑</m:t>
                    </m:r>
                    <m:r>
                      <a:rPr lang="en-GB" sz="2800" b="1" i="0" smtClean="0">
                        <a:solidFill>
                          <a:srgbClr val="0070C0"/>
                        </a:solidFill>
                        <a:latin typeface="Cambria Math" panose="02040503050406030204" pitchFamily="18" charset="0"/>
                      </a:rPr>
                      <m:t> &amp; </m:t>
                    </m:r>
                    <m:d>
                      <m:dPr>
                        <m:ctrlPr>
                          <a:rPr lang="en-GB" sz="2800" b="1" i="1">
                            <a:solidFill>
                              <a:srgbClr val="0070C0"/>
                            </a:solidFill>
                            <a:latin typeface="Cambria Math" panose="02040503050406030204" pitchFamily="18" charset="0"/>
                          </a:rPr>
                        </m:ctrlPr>
                      </m:dPr>
                      <m:e>
                        <m:r>
                          <a:rPr lang="en-GB" sz="2800" b="1" i="0">
                            <a:solidFill>
                              <a:srgbClr val="0070C0"/>
                            </a:solidFill>
                            <a:latin typeface="Cambria Math" panose="02040503050406030204" pitchFamily="18" charset="0"/>
                          </a:rPr>
                          <m:t>𝐲</m:t>
                        </m:r>
                        <m:r>
                          <a:rPr lang="en-GB" sz="2800" b="1" i="0" smtClean="0">
                            <a:solidFill>
                              <a:srgbClr val="0070C0"/>
                            </a:solidFill>
                            <a:latin typeface="Cambria Math" panose="02040503050406030204" pitchFamily="18" charset="0"/>
                          </a:rPr>
                          <m:t>,</m:t>
                        </m:r>
                        <m:r>
                          <a:rPr lang="en-GB" sz="2800" b="1" i="0" smtClean="0">
                            <a:solidFill>
                              <a:srgbClr val="0070C0"/>
                            </a:solidFill>
                            <a:latin typeface="Cambria Math" panose="02040503050406030204" pitchFamily="18" charset="0"/>
                          </a:rPr>
                          <m:t>𝐳</m:t>
                        </m:r>
                      </m:e>
                    </m:d>
                    <m:r>
                      <a:rPr lang="en-US" sz="2800" b="1" i="0">
                        <a:solidFill>
                          <a:srgbClr val="0070C0"/>
                        </a:solidFill>
                        <a:latin typeface="Cambria Math" panose="02040503050406030204" pitchFamily="18" charset="0"/>
                      </a:rPr>
                      <m:t>∈</m:t>
                    </m:r>
                    <m:r>
                      <a:rPr lang="en-US" sz="2800" b="1" i="0">
                        <a:solidFill>
                          <a:srgbClr val="0070C0"/>
                        </a:solidFill>
                        <a:latin typeface="Cambria Math" panose="02040503050406030204" pitchFamily="18" charset="0"/>
                      </a:rPr>
                      <m:t>𝐑</m:t>
                    </m:r>
                  </m:oMath>
                </a14:m>
                <a:r>
                  <a:rPr lang="en-GB" sz="2800" b="1" dirty="0">
                    <a:solidFill>
                      <a:srgbClr val="0070C0"/>
                    </a:solidFill>
                  </a:rPr>
                  <a:t> then </a:t>
                </a:r>
                <a14:m>
                  <m:oMath xmlns:m="http://schemas.openxmlformats.org/officeDocument/2006/math">
                    <m:d>
                      <m:dPr>
                        <m:ctrlPr>
                          <a:rPr lang="en-GB" sz="2800" b="1" i="1">
                            <a:solidFill>
                              <a:srgbClr val="0070C0"/>
                            </a:solidFill>
                            <a:latin typeface="Cambria Math" panose="02040503050406030204" pitchFamily="18" charset="0"/>
                          </a:rPr>
                        </m:ctrlPr>
                      </m:dPr>
                      <m:e>
                        <m:r>
                          <a:rPr lang="en-GB" sz="2800" b="1" i="0" smtClean="0">
                            <a:solidFill>
                              <a:srgbClr val="0070C0"/>
                            </a:solidFill>
                            <a:latin typeface="Cambria Math" panose="02040503050406030204" pitchFamily="18" charset="0"/>
                          </a:rPr>
                          <m:t>𝐱</m:t>
                        </m:r>
                        <m:r>
                          <a:rPr lang="en-US" sz="2800" b="1" i="0">
                            <a:solidFill>
                              <a:srgbClr val="0070C0"/>
                            </a:solidFill>
                            <a:latin typeface="Cambria Math" panose="02040503050406030204" pitchFamily="18" charset="0"/>
                          </a:rPr>
                          <m:t>,</m:t>
                        </m:r>
                        <m:r>
                          <a:rPr lang="en-GB" sz="2800" b="1" i="0" smtClean="0">
                            <a:solidFill>
                              <a:srgbClr val="0070C0"/>
                            </a:solidFill>
                            <a:latin typeface="Cambria Math" panose="02040503050406030204" pitchFamily="18" charset="0"/>
                          </a:rPr>
                          <m:t>𝐳</m:t>
                        </m:r>
                      </m:e>
                    </m:d>
                    <m:r>
                      <a:rPr lang="en-US" sz="2800" b="1" i="0">
                        <a:solidFill>
                          <a:srgbClr val="0070C0"/>
                        </a:solidFill>
                        <a:latin typeface="Cambria Math" panose="02040503050406030204" pitchFamily="18" charset="0"/>
                      </a:rPr>
                      <m:t>∈</m:t>
                    </m:r>
                    <m:r>
                      <a:rPr lang="en-US" sz="2800" b="1" i="0">
                        <a:solidFill>
                          <a:srgbClr val="0070C0"/>
                        </a:solidFill>
                        <a:latin typeface="Cambria Math" panose="02040503050406030204" pitchFamily="18" charset="0"/>
                      </a:rPr>
                      <m:t>𝐑</m:t>
                    </m:r>
                  </m:oMath>
                </a14:m>
                <a:endParaRPr lang="en-GB" sz="2800" b="1" dirty="0">
                  <a:solidFill>
                    <a:srgbClr val="0070C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531409" y="2724258"/>
                <a:ext cx="7239608" cy="523220"/>
              </a:xfrm>
              <a:prstGeom prst="rect">
                <a:avLst/>
              </a:prstGeom>
              <a:blipFill>
                <a:blip r:embed="rId4"/>
                <a:stretch>
                  <a:fillRect l="-1347" t="-12791" b="-31395"/>
                </a:stretch>
              </a:blipFill>
            </p:spPr>
            <p:txBody>
              <a:bodyPr/>
              <a:lstStyle/>
              <a:p>
                <a:r>
                  <a:rPr lang="en-GB">
                    <a:noFill/>
                  </a:rPr>
                  <a:t> </a:t>
                </a:r>
              </a:p>
            </p:txBody>
          </p:sp>
        </mc:Fallback>
      </mc:AlternateContent>
      <p:grpSp>
        <p:nvGrpSpPr>
          <p:cNvPr id="38" name="Group 37"/>
          <p:cNvGrpSpPr/>
          <p:nvPr/>
        </p:nvGrpSpPr>
        <p:grpSpPr>
          <a:xfrm>
            <a:off x="771123" y="3372655"/>
            <a:ext cx="10716327" cy="523220"/>
            <a:chOff x="838362" y="2820991"/>
            <a:chExt cx="10716327" cy="523220"/>
          </a:xfrm>
        </p:grpSpPr>
        <mc:AlternateContent xmlns:mc="http://schemas.openxmlformats.org/markup-compatibility/2006" xmlns:a14="http://schemas.microsoft.com/office/drawing/2010/main">
          <mc:Choice Requires="a14">
            <p:sp>
              <p:nvSpPr>
                <p:cNvPr id="39" name="Rectangle 38"/>
                <p:cNvSpPr/>
                <p:nvPr/>
              </p:nvSpPr>
              <p:spPr>
                <a:xfrm>
                  <a:off x="1108362" y="2820991"/>
                  <a:ext cx="10446327" cy="523220"/>
                </a:xfrm>
                <a:prstGeom prst="rect">
                  <a:avLst/>
                </a:prstGeom>
              </p:spPr>
              <p:txBody>
                <a:bodyPr wrap="square">
                  <a:spAutoFit/>
                </a:bodyPr>
                <a:lstStyle/>
                <a:p>
                  <a:r>
                    <a:rPr lang="en-GB" sz="2800" b="1" u="sng" dirty="0">
                      <a:solidFill>
                        <a:srgbClr val="C00000"/>
                      </a:solidFill>
                    </a:rPr>
                    <a:t>For example:</a:t>
                  </a:r>
                  <a:r>
                    <a:rPr lang="en-GB" sz="2800" dirty="0"/>
                    <a:t> Consider a relation </a:t>
                  </a:r>
                  <a14:m>
                    <m:oMath xmlns:m="http://schemas.openxmlformats.org/officeDocument/2006/math">
                      <m:r>
                        <a:rPr lang="en-GB" sz="2800" b="1" i="0" dirty="0" smtClean="0">
                          <a:latin typeface="Cambria Math" panose="02040503050406030204" pitchFamily="18" charset="0"/>
                        </a:rPr>
                        <m:t>𝐑</m:t>
                      </m:r>
                      <m:r>
                        <a:rPr lang="en-GB" sz="2800" b="1" i="0" dirty="0" smtClean="0">
                          <a:latin typeface="Cambria Math" panose="02040503050406030204" pitchFamily="18" charset="0"/>
                        </a:rPr>
                        <m:t>=</m:t>
                      </m:r>
                      <m:d>
                        <m:dPr>
                          <m:begChr m:val="{"/>
                          <m:endChr m:val="}"/>
                          <m:ctrlPr>
                            <a:rPr lang="en-GB" sz="2800" b="1" i="1" dirty="0" smtClean="0">
                              <a:latin typeface="Cambria Math" panose="02040503050406030204" pitchFamily="18" charset="0"/>
                            </a:rPr>
                          </m:ctrlPr>
                        </m:dPr>
                        <m:e>
                          <m:d>
                            <m:dPr>
                              <m:ctrlPr>
                                <a:rPr lang="en-GB" sz="2800" b="1" i="1" dirty="0" smtClean="0">
                                  <a:latin typeface="Cambria Math" panose="02040503050406030204" pitchFamily="18" charset="0"/>
                                </a:rPr>
                              </m:ctrlPr>
                            </m:dPr>
                            <m:e>
                              <m:r>
                                <a:rPr lang="en-GB" sz="2800" b="1" i="0" dirty="0" smtClean="0">
                                  <a:latin typeface="Cambria Math" panose="02040503050406030204" pitchFamily="18" charset="0"/>
                                </a:rPr>
                                <m:t>𝐱</m:t>
                              </m:r>
                              <m:r>
                                <a:rPr lang="en-GB" sz="2800" b="1" i="0" dirty="0" smtClean="0">
                                  <a:latin typeface="Cambria Math" panose="02040503050406030204" pitchFamily="18" charset="0"/>
                                </a:rPr>
                                <m:t>,</m:t>
                              </m:r>
                              <m:r>
                                <a:rPr lang="en-GB" sz="2800" b="1" i="0" dirty="0" smtClean="0">
                                  <a:latin typeface="Cambria Math" panose="02040503050406030204" pitchFamily="18" charset="0"/>
                                </a:rPr>
                                <m:t>𝐲</m:t>
                              </m:r>
                            </m:e>
                          </m:d>
                          <m:r>
                            <a:rPr lang="en-GB" sz="2800" b="1" i="0" dirty="0" smtClean="0">
                              <a:latin typeface="Cambria Math" panose="02040503050406030204" pitchFamily="18" charset="0"/>
                            </a:rPr>
                            <m:t> :</m:t>
                          </m:r>
                          <m:r>
                            <a:rPr lang="en-GB" sz="2800" b="1" i="0" dirty="0" smtClean="0">
                              <a:latin typeface="Cambria Math" panose="02040503050406030204" pitchFamily="18" charset="0"/>
                            </a:rPr>
                            <m:t>𝐱</m:t>
                          </m:r>
                          <m:r>
                            <a:rPr lang="en-GB" sz="2800" b="1" i="0" dirty="0" smtClean="0">
                              <a:latin typeface="Cambria Math" panose="02040503050406030204" pitchFamily="18" charset="0"/>
                            </a:rPr>
                            <m:t>&lt;</m:t>
                          </m:r>
                          <m:r>
                            <a:rPr lang="en-GB" sz="2800" b="1" i="0" dirty="0" smtClean="0">
                              <a:latin typeface="Cambria Math" panose="02040503050406030204" pitchFamily="18" charset="0"/>
                            </a:rPr>
                            <m:t>𝐲</m:t>
                          </m:r>
                        </m:e>
                      </m:d>
                    </m:oMath>
                  </a14:m>
                  <a:r>
                    <a:rPr lang="en-GB" sz="2800" dirty="0"/>
                    <a:t> on a set </a:t>
                  </a:r>
                  <a14:m>
                    <m:oMath xmlns:m="http://schemas.openxmlformats.org/officeDocument/2006/math">
                      <m:r>
                        <a:rPr lang="en-GB" sz="2800" i="0" smtClean="0">
                          <a:latin typeface="Cambria Math" panose="02040503050406030204" pitchFamily="18" charset="0"/>
                          <a:ea typeface="Cambria Math" panose="02040503050406030204" pitchFamily="18" charset="0"/>
                        </a:rPr>
                        <m:t>ℕ</m:t>
                      </m:r>
                    </m:oMath>
                  </a14:m>
                  <a:r>
                    <a:rPr lang="en-GB" sz="2800" dirty="0"/>
                    <a:t>.</a:t>
                  </a:r>
                </a:p>
              </p:txBody>
            </p:sp>
          </mc:Choice>
          <mc:Fallback xmlns="">
            <p:sp>
              <p:nvSpPr>
                <p:cNvPr id="39" name="Rectangle 38"/>
                <p:cNvSpPr>
                  <a:spLocks noRot="1" noChangeAspect="1" noMove="1" noResize="1" noEditPoints="1" noAdjustHandles="1" noChangeArrowheads="1" noChangeShapeType="1" noTextEdit="1"/>
                </p:cNvSpPr>
                <p:nvPr/>
              </p:nvSpPr>
              <p:spPr>
                <a:xfrm>
                  <a:off x="1108362" y="2820991"/>
                  <a:ext cx="10446327" cy="523220"/>
                </a:xfrm>
                <a:prstGeom prst="rect">
                  <a:avLst/>
                </a:prstGeom>
                <a:blipFill>
                  <a:blip r:embed="rId5"/>
                  <a:stretch>
                    <a:fillRect l="-1226" t="-11628" b="-31395"/>
                  </a:stretch>
                </a:blipFill>
              </p:spPr>
              <p:txBody>
                <a:bodyPr/>
                <a:lstStyle/>
                <a:p>
                  <a:r>
                    <a:rPr lang="en-GB">
                      <a:noFill/>
                    </a:rPr>
                    <a:t> </a:t>
                  </a:r>
                </a:p>
              </p:txBody>
            </p:sp>
          </mc:Fallback>
        </mc:AlternateContent>
        <p:sp>
          <p:nvSpPr>
            <p:cNvPr id="40" name="Isosceles Triangle 39"/>
            <p:cNvSpPr/>
            <p:nvPr/>
          </p:nvSpPr>
          <p:spPr>
            <a:xfrm rot="5400000">
              <a:off x="838362" y="2917817"/>
              <a:ext cx="270000" cy="270000"/>
            </a:xfrm>
            <a:prstGeom prst="triangle">
              <a:avLst/>
            </a:prstGeom>
            <a:solidFill>
              <a:schemeClr val="accent4">
                <a:lumMod val="60000"/>
                <a:lumOff val="4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1" name="Group 40"/>
          <p:cNvGrpSpPr/>
          <p:nvPr/>
        </p:nvGrpSpPr>
        <p:grpSpPr>
          <a:xfrm>
            <a:off x="4039288" y="4068650"/>
            <a:ext cx="5911535" cy="523220"/>
            <a:chOff x="838362" y="2820991"/>
            <a:chExt cx="5911535" cy="523220"/>
          </a:xfrm>
        </p:grpSpPr>
        <mc:AlternateContent xmlns:mc="http://schemas.openxmlformats.org/markup-compatibility/2006" xmlns:a14="http://schemas.microsoft.com/office/drawing/2010/main">
          <mc:Choice Requires="a14">
            <p:sp>
              <p:nvSpPr>
                <p:cNvPr id="42" name="Rectangle 41"/>
                <p:cNvSpPr/>
                <p:nvPr/>
              </p:nvSpPr>
              <p:spPr>
                <a:xfrm>
                  <a:off x="1108362" y="2820991"/>
                  <a:ext cx="5641535" cy="523220"/>
                </a:xfrm>
                <a:prstGeom prst="rect">
                  <a:avLst/>
                </a:prstGeom>
              </p:spPr>
              <p:txBody>
                <a:bodyPr wrap="square">
                  <a:spAutoFit/>
                </a:bodyPr>
                <a:lstStyle/>
                <a:p>
                  <a:r>
                    <a:rPr lang="en-GB" sz="2800" dirty="0"/>
                    <a:t>Let </a:t>
                  </a:r>
                  <a14:m>
                    <m:oMath xmlns:m="http://schemas.openxmlformats.org/officeDocument/2006/math">
                      <m:r>
                        <m:rPr>
                          <m:sty m:val="p"/>
                        </m:rPr>
                        <a:rPr lang="en-GB" sz="2800" b="0" i="0" smtClean="0">
                          <a:latin typeface="Cambria Math" panose="02040503050406030204" pitchFamily="18" charset="0"/>
                        </a:rPr>
                        <m:t>x</m:t>
                      </m:r>
                      <m:r>
                        <a:rPr lang="en-GB" sz="2800" b="0" i="0" smtClean="0">
                          <a:latin typeface="Cambria Math" panose="02040503050406030204" pitchFamily="18" charset="0"/>
                        </a:rPr>
                        <m:t>,</m:t>
                      </m:r>
                      <m:r>
                        <m:rPr>
                          <m:sty m:val="p"/>
                        </m:rPr>
                        <a:rPr lang="en-GB" sz="2800" b="0" i="0" smtClean="0">
                          <a:latin typeface="Cambria Math" panose="02040503050406030204" pitchFamily="18" charset="0"/>
                        </a:rPr>
                        <m:t>y</m:t>
                      </m:r>
                      <m:r>
                        <a:rPr lang="en-GB" sz="2800" b="0" i="0" smtClean="0">
                          <a:latin typeface="Cambria Math" panose="02040503050406030204" pitchFamily="18" charset="0"/>
                        </a:rPr>
                        <m:t>,</m:t>
                      </m:r>
                      <m:r>
                        <m:rPr>
                          <m:sty m:val="p"/>
                        </m:rPr>
                        <a:rPr lang="en-GB" sz="2800" b="0" i="0" smtClean="0">
                          <a:latin typeface="Cambria Math" panose="02040503050406030204" pitchFamily="18" charset="0"/>
                        </a:rPr>
                        <m:t>z</m:t>
                      </m:r>
                      <m:r>
                        <a:rPr lang="en-GB" sz="2800" b="0" i="0" smtClean="0">
                          <a:latin typeface="Cambria Math" panose="02040503050406030204" pitchFamily="18" charset="0"/>
                          <a:ea typeface="Cambria Math" panose="02040503050406030204" pitchFamily="18" charset="0"/>
                        </a:rPr>
                        <m:t>∈</m:t>
                      </m:r>
                      <m:r>
                        <a:rPr lang="en-GB" sz="2800">
                          <a:latin typeface="Cambria Math" panose="02040503050406030204" pitchFamily="18" charset="0"/>
                          <a:ea typeface="Cambria Math" panose="02040503050406030204" pitchFamily="18" charset="0"/>
                        </a:rPr>
                        <m:t>ℕ</m:t>
                      </m:r>
                      <m:r>
                        <a:rPr lang="en-GB" sz="2800" b="0" i="0" smtClean="0">
                          <a:latin typeface="Cambria Math" panose="02040503050406030204" pitchFamily="18" charset="0"/>
                          <a:ea typeface="Cambria Math" panose="02040503050406030204" pitchFamily="18" charset="0"/>
                        </a:rPr>
                        <m:t>,</m:t>
                      </m:r>
                      <m:d>
                        <m:dPr>
                          <m:ctrlPr>
                            <a:rPr lang="en-GB" sz="2800" b="0" i="1" dirty="0" smtClean="0">
                              <a:latin typeface="Cambria Math" panose="02040503050406030204" pitchFamily="18" charset="0"/>
                              <a:ea typeface="Cambria Math" panose="02040503050406030204" pitchFamily="18" charset="0"/>
                            </a:rPr>
                          </m:ctrlPr>
                        </m:dPr>
                        <m:e>
                          <m:r>
                            <m:rPr>
                              <m:sty m:val="p"/>
                            </m:rPr>
                            <a:rPr lang="en-US" sz="2800" i="0" dirty="0" smtClean="0">
                              <a:latin typeface="Cambria Math" panose="02040503050406030204" pitchFamily="18" charset="0"/>
                            </a:rPr>
                            <m:t>x</m:t>
                          </m:r>
                          <m:r>
                            <a:rPr lang="en-US" sz="2800" i="0" dirty="0" smtClean="0">
                              <a:latin typeface="Cambria Math" panose="02040503050406030204" pitchFamily="18" charset="0"/>
                            </a:rPr>
                            <m:t>,</m:t>
                          </m:r>
                          <m:r>
                            <m:rPr>
                              <m:sty m:val="p"/>
                            </m:rPr>
                            <a:rPr lang="en-GB" sz="2800" i="0" dirty="0" smtClean="0">
                              <a:latin typeface="Cambria Math" panose="02040503050406030204" pitchFamily="18" charset="0"/>
                            </a:rPr>
                            <m:t>y</m:t>
                          </m:r>
                        </m:e>
                      </m:d>
                      <m:r>
                        <a:rPr lang="en-US" sz="2800" i="0" dirty="0" smtClean="0">
                          <a:latin typeface="Cambria Math" panose="02040503050406030204" pitchFamily="18" charset="0"/>
                        </a:rPr>
                        <m:t>∈</m:t>
                      </m:r>
                      <m:r>
                        <m:rPr>
                          <m:sty m:val="p"/>
                        </m:rPr>
                        <a:rPr lang="en-US" sz="2800" i="0" dirty="0" smtClean="0">
                          <a:latin typeface="Cambria Math" panose="02040503050406030204" pitchFamily="18" charset="0"/>
                        </a:rPr>
                        <m:t>R</m:t>
                      </m:r>
                      <m:r>
                        <a:rPr lang="en-GB" sz="2800" b="0" i="0" dirty="0" smtClean="0">
                          <a:latin typeface="Cambria Math" panose="02040503050406030204" pitchFamily="18" charset="0"/>
                        </a:rPr>
                        <m:t> &amp; </m:t>
                      </m:r>
                      <m:d>
                        <m:dPr>
                          <m:ctrlPr>
                            <a:rPr lang="en-GB" sz="2800" i="1">
                              <a:latin typeface="Cambria Math" panose="02040503050406030204" pitchFamily="18" charset="0"/>
                            </a:rPr>
                          </m:ctrlPr>
                        </m:dPr>
                        <m:e>
                          <m:r>
                            <m:rPr>
                              <m:sty m:val="p"/>
                            </m:rPr>
                            <a:rPr lang="en-GB" sz="2800" i="0">
                              <a:latin typeface="Cambria Math" panose="02040503050406030204" pitchFamily="18" charset="0"/>
                            </a:rPr>
                            <m:t>y</m:t>
                          </m:r>
                          <m:r>
                            <a:rPr lang="en-GB" sz="2800" b="0" i="0" smtClean="0">
                              <a:latin typeface="Cambria Math" panose="02040503050406030204" pitchFamily="18" charset="0"/>
                            </a:rPr>
                            <m:t>,</m:t>
                          </m:r>
                          <m:r>
                            <m:rPr>
                              <m:sty m:val="p"/>
                            </m:rPr>
                            <a:rPr lang="en-GB" sz="2800" b="0" i="0" smtClean="0">
                              <a:latin typeface="Cambria Math" panose="02040503050406030204" pitchFamily="18" charset="0"/>
                            </a:rPr>
                            <m:t>z</m:t>
                          </m:r>
                        </m:e>
                      </m:d>
                      <m:r>
                        <a:rPr lang="en-US" sz="2800" i="0">
                          <a:latin typeface="Cambria Math" panose="02040503050406030204" pitchFamily="18" charset="0"/>
                        </a:rPr>
                        <m:t>∈</m:t>
                      </m:r>
                      <m:r>
                        <m:rPr>
                          <m:sty m:val="p"/>
                        </m:rPr>
                        <a:rPr lang="en-US" sz="2800" i="0">
                          <a:latin typeface="Cambria Math" panose="02040503050406030204" pitchFamily="18" charset="0"/>
                        </a:rPr>
                        <m:t>R</m:t>
                      </m:r>
                      <m:r>
                        <a:rPr lang="en-GB" sz="2800" b="0" i="0" smtClean="0">
                          <a:latin typeface="Cambria Math" panose="02040503050406030204" pitchFamily="18" charset="0"/>
                        </a:rPr>
                        <m:t>.</m:t>
                      </m:r>
                    </m:oMath>
                  </a14:m>
                  <a:endParaRPr lang="en-GB" sz="2800" dirty="0"/>
                </a:p>
              </p:txBody>
            </p:sp>
          </mc:Choice>
          <mc:Fallback xmlns="">
            <p:sp>
              <p:nvSpPr>
                <p:cNvPr id="42" name="Rectangle 41"/>
                <p:cNvSpPr>
                  <a:spLocks noRot="1" noChangeAspect="1" noMove="1" noResize="1" noEditPoints="1" noAdjustHandles="1" noChangeArrowheads="1" noChangeShapeType="1" noTextEdit="1"/>
                </p:cNvSpPr>
                <p:nvPr/>
              </p:nvSpPr>
              <p:spPr>
                <a:xfrm>
                  <a:off x="1108362" y="2820991"/>
                  <a:ext cx="5641535" cy="523220"/>
                </a:xfrm>
                <a:prstGeom prst="rect">
                  <a:avLst/>
                </a:prstGeom>
                <a:blipFill>
                  <a:blip r:embed="rId6"/>
                  <a:stretch>
                    <a:fillRect l="-2270" t="-11628" b="-31395"/>
                  </a:stretch>
                </a:blipFill>
              </p:spPr>
              <p:txBody>
                <a:bodyPr/>
                <a:lstStyle/>
                <a:p>
                  <a:r>
                    <a:rPr lang="en-GB">
                      <a:noFill/>
                    </a:rPr>
                    <a:t> </a:t>
                  </a:r>
                </a:p>
              </p:txBody>
            </p:sp>
          </mc:Fallback>
        </mc:AlternateContent>
        <p:sp>
          <p:nvSpPr>
            <p:cNvPr id="43" name="Up Arrow 42"/>
            <p:cNvSpPr/>
            <p:nvPr/>
          </p:nvSpPr>
          <p:spPr>
            <a:xfrm rot="5400000">
              <a:off x="838362" y="2917817"/>
              <a:ext cx="270000" cy="270000"/>
            </a:xfrm>
            <a:prstGeom prst="upArrow">
              <a:avLst/>
            </a:prstGeom>
            <a:solidFill>
              <a:schemeClr val="accent4">
                <a:lumMod val="60000"/>
                <a:lumOff val="4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6" name="Rectangle 5"/>
              <p:cNvSpPr/>
              <p:nvPr/>
            </p:nvSpPr>
            <p:spPr>
              <a:xfrm>
                <a:off x="6217552" y="4607823"/>
                <a:ext cx="2812821" cy="52322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GB" sz="2800" i="0" smtClean="0">
                          <a:latin typeface="Cambria Math" panose="02040503050406030204" pitchFamily="18" charset="0"/>
                          <a:ea typeface="Cambria Math" panose="02040503050406030204" pitchFamily="18" charset="0"/>
                        </a:rPr>
                        <m:t>⇒</m:t>
                      </m:r>
                      <m:r>
                        <m:rPr>
                          <m:sty m:val="p"/>
                        </m:rPr>
                        <a:rPr lang="en-GB" sz="2800" i="0" smtClean="0">
                          <a:latin typeface="Cambria Math" panose="02040503050406030204" pitchFamily="18" charset="0"/>
                          <a:ea typeface="Cambria Math" panose="02040503050406030204" pitchFamily="18" charset="0"/>
                        </a:rPr>
                        <m:t>x</m:t>
                      </m:r>
                      <m:r>
                        <a:rPr lang="en-GB" sz="2800" b="0" i="0" smtClean="0">
                          <a:latin typeface="Cambria Math" panose="02040503050406030204" pitchFamily="18" charset="0"/>
                          <a:ea typeface="Cambria Math" panose="02040503050406030204" pitchFamily="18" charset="0"/>
                        </a:rPr>
                        <m:t>&lt;</m:t>
                      </m:r>
                      <m:r>
                        <m:rPr>
                          <m:sty m:val="p"/>
                        </m:rPr>
                        <a:rPr lang="en-GB" sz="2800" b="0" i="0" smtClean="0">
                          <a:latin typeface="Cambria Math" panose="02040503050406030204" pitchFamily="18" charset="0"/>
                          <a:ea typeface="Cambria Math" panose="02040503050406030204" pitchFamily="18" charset="0"/>
                        </a:rPr>
                        <m:t>y</m:t>
                      </m:r>
                      <m:r>
                        <a:rPr lang="en-GB" sz="2800" b="0" i="0" smtClean="0">
                          <a:latin typeface="Cambria Math" panose="02040503050406030204" pitchFamily="18" charset="0"/>
                          <a:ea typeface="Cambria Math" panose="02040503050406030204" pitchFamily="18" charset="0"/>
                        </a:rPr>
                        <m:t> &amp; </m:t>
                      </m:r>
                      <m:r>
                        <m:rPr>
                          <m:sty m:val="p"/>
                        </m:rPr>
                        <a:rPr lang="en-GB" sz="2800" b="0" i="0" smtClean="0">
                          <a:latin typeface="Cambria Math" panose="02040503050406030204" pitchFamily="18" charset="0"/>
                          <a:ea typeface="Cambria Math" panose="02040503050406030204" pitchFamily="18" charset="0"/>
                        </a:rPr>
                        <m:t>y</m:t>
                      </m:r>
                      <m:r>
                        <a:rPr lang="en-GB" sz="2800" b="0" i="0" smtClean="0">
                          <a:latin typeface="Cambria Math" panose="02040503050406030204" pitchFamily="18" charset="0"/>
                          <a:ea typeface="Cambria Math" panose="02040503050406030204" pitchFamily="18" charset="0"/>
                        </a:rPr>
                        <m:t>&lt;</m:t>
                      </m:r>
                      <m:r>
                        <m:rPr>
                          <m:sty m:val="p"/>
                        </m:rPr>
                        <a:rPr lang="en-GB" sz="2800" b="0" i="0" smtClean="0">
                          <a:latin typeface="Cambria Math" panose="02040503050406030204" pitchFamily="18" charset="0"/>
                          <a:ea typeface="Cambria Math" panose="02040503050406030204" pitchFamily="18" charset="0"/>
                        </a:rPr>
                        <m:t>z</m:t>
                      </m:r>
                    </m:oMath>
                  </m:oMathPara>
                </a14:m>
                <a:endParaRPr lang="en-GB" sz="2800" dirty="0"/>
              </a:p>
            </p:txBody>
          </p:sp>
        </mc:Choice>
        <mc:Fallback xmlns="">
          <p:sp>
            <p:nvSpPr>
              <p:cNvPr id="6" name="Rectangle 5"/>
              <p:cNvSpPr>
                <a:spLocks noRot="1" noChangeAspect="1" noMove="1" noResize="1" noEditPoints="1" noAdjustHandles="1" noChangeArrowheads="1" noChangeShapeType="1" noTextEdit="1"/>
              </p:cNvSpPr>
              <p:nvPr/>
            </p:nvSpPr>
            <p:spPr>
              <a:xfrm>
                <a:off x="6217552" y="4607823"/>
                <a:ext cx="2812821" cy="523220"/>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8779569" y="4598184"/>
                <a:ext cx="1537955" cy="52322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GB" sz="2800" i="0" smtClean="0">
                          <a:latin typeface="Cambria Math" panose="02040503050406030204" pitchFamily="18" charset="0"/>
                          <a:ea typeface="Cambria Math" panose="02040503050406030204" pitchFamily="18" charset="0"/>
                        </a:rPr>
                        <m:t>⇒</m:t>
                      </m:r>
                      <m:r>
                        <m:rPr>
                          <m:sty m:val="p"/>
                        </m:rPr>
                        <a:rPr lang="en-GB" sz="2800" b="0" i="0" smtClean="0">
                          <a:latin typeface="Cambria Math" panose="02040503050406030204" pitchFamily="18" charset="0"/>
                          <a:ea typeface="Cambria Math" panose="02040503050406030204" pitchFamily="18" charset="0"/>
                        </a:rPr>
                        <m:t>x</m:t>
                      </m:r>
                      <m:r>
                        <a:rPr lang="en-GB" sz="2800" b="0" i="0" smtClean="0">
                          <a:latin typeface="Cambria Math" panose="02040503050406030204" pitchFamily="18" charset="0"/>
                          <a:ea typeface="Cambria Math" panose="02040503050406030204" pitchFamily="18" charset="0"/>
                        </a:rPr>
                        <m:t>&lt;</m:t>
                      </m:r>
                      <m:r>
                        <m:rPr>
                          <m:sty m:val="p"/>
                        </m:rPr>
                        <a:rPr lang="en-GB" sz="2800" b="0" i="0" smtClean="0">
                          <a:latin typeface="Cambria Math" panose="02040503050406030204" pitchFamily="18" charset="0"/>
                          <a:ea typeface="Cambria Math" panose="02040503050406030204" pitchFamily="18" charset="0"/>
                        </a:rPr>
                        <m:t>z</m:t>
                      </m:r>
                    </m:oMath>
                  </m:oMathPara>
                </a14:m>
                <a:endParaRPr lang="en-GB" sz="2800" dirty="0"/>
              </a:p>
            </p:txBody>
          </p:sp>
        </mc:Choice>
        <mc:Fallback xmlns="">
          <p:sp>
            <p:nvSpPr>
              <p:cNvPr id="45" name="Rectangle 44"/>
              <p:cNvSpPr>
                <a:spLocks noRot="1" noChangeAspect="1" noMove="1" noResize="1" noEditPoints="1" noAdjustHandles="1" noChangeArrowheads="1" noChangeShapeType="1" noTextEdit="1"/>
              </p:cNvSpPr>
              <p:nvPr/>
            </p:nvSpPr>
            <p:spPr>
              <a:xfrm>
                <a:off x="8779569" y="4598184"/>
                <a:ext cx="1537955" cy="523220"/>
              </a:xfrm>
              <a:prstGeom prst="rect">
                <a:avLst/>
              </a:prstGeom>
              <a:blipFill>
                <a:blip r:embed="rId8"/>
                <a:stretch>
                  <a:fillRect/>
                </a:stretch>
              </a:blipFill>
            </p:spPr>
            <p:txBody>
              <a:bodyPr/>
              <a:lstStyle/>
              <a:p>
                <a:r>
                  <a:rPr lang="en-GB">
                    <a:noFill/>
                  </a:rPr>
                  <a:t> </a:t>
                </a:r>
              </a:p>
            </p:txBody>
          </p:sp>
        </mc:Fallback>
      </mc:AlternateContent>
      <p:grpSp>
        <p:nvGrpSpPr>
          <p:cNvPr id="46" name="Group 45"/>
          <p:cNvGrpSpPr/>
          <p:nvPr/>
        </p:nvGrpSpPr>
        <p:grpSpPr>
          <a:xfrm>
            <a:off x="4039287" y="5686169"/>
            <a:ext cx="5198843" cy="523220"/>
            <a:chOff x="838362" y="2820991"/>
            <a:chExt cx="5198843" cy="523220"/>
          </a:xfrm>
        </p:grpSpPr>
        <mc:AlternateContent xmlns:mc="http://schemas.openxmlformats.org/markup-compatibility/2006" xmlns:a14="http://schemas.microsoft.com/office/drawing/2010/main">
          <mc:Choice Requires="a14">
            <p:sp>
              <p:nvSpPr>
                <p:cNvPr id="47" name="Rectangle 46"/>
                <p:cNvSpPr/>
                <p:nvPr/>
              </p:nvSpPr>
              <p:spPr>
                <a:xfrm>
                  <a:off x="1108363" y="2820991"/>
                  <a:ext cx="4928842" cy="523220"/>
                </a:xfrm>
                <a:prstGeom prst="rect">
                  <a:avLst/>
                </a:prstGeom>
              </p:spPr>
              <p:txBody>
                <a:bodyPr wrap="square">
                  <a:spAutoFit/>
                </a:bodyPr>
                <a:lstStyle/>
                <a:p>
                  <a:r>
                    <a:rPr lang="en-GB" sz="2800" dirty="0">
                      <a:solidFill>
                        <a:srgbClr val="7030A0"/>
                      </a:solidFill>
                    </a:rPr>
                    <a:t>So, a relation </a:t>
                  </a:r>
                  <a14:m>
                    <m:oMath xmlns:m="http://schemas.openxmlformats.org/officeDocument/2006/math">
                      <m:r>
                        <m:rPr>
                          <m:sty m:val="p"/>
                        </m:rPr>
                        <a:rPr lang="en-GB" sz="2800" b="0" i="0" smtClean="0">
                          <a:solidFill>
                            <a:srgbClr val="7030A0"/>
                          </a:solidFill>
                          <a:latin typeface="Cambria Math" panose="02040503050406030204" pitchFamily="18" charset="0"/>
                          <a:ea typeface="Cambria Math" panose="02040503050406030204" pitchFamily="18" charset="0"/>
                        </a:rPr>
                        <m:t>R</m:t>
                      </m:r>
                    </m:oMath>
                  </a14:m>
                  <a:r>
                    <a:rPr lang="en-GB" sz="2800" dirty="0">
                      <a:solidFill>
                        <a:srgbClr val="7030A0"/>
                      </a:solidFill>
                    </a:rPr>
                    <a:t> is transitive.</a:t>
                  </a:r>
                </a:p>
              </p:txBody>
            </p:sp>
          </mc:Choice>
          <mc:Fallback xmlns="">
            <p:sp>
              <p:nvSpPr>
                <p:cNvPr id="47" name="Rectangle 46"/>
                <p:cNvSpPr>
                  <a:spLocks noRot="1" noChangeAspect="1" noMove="1" noResize="1" noEditPoints="1" noAdjustHandles="1" noChangeArrowheads="1" noChangeShapeType="1" noTextEdit="1"/>
                </p:cNvSpPr>
                <p:nvPr/>
              </p:nvSpPr>
              <p:spPr>
                <a:xfrm>
                  <a:off x="1108363" y="2820991"/>
                  <a:ext cx="4928842" cy="523220"/>
                </a:xfrm>
                <a:prstGeom prst="rect">
                  <a:avLst/>
                </a:prstGeom>
                <a:blipFill>
                  <a:blip r:embed="rId9"/>
                  <a:stretch>
                    <a:fillRect l="-2599" t="-12791" b="-31395"/>
                  </a:stretch>
                </a:blipFill>
              </p:spPr>
              <p:txBody>
                <a:bodyPr/>
                <a:lstStyle/>
                <a:p>
                  <a:r>
                    <a:rPr lang="en-GB">
                      <a:noFill/>
                    </a:rPr>
                    <a:t> </a:t>
                  </a:r>
                </a:p>
              </p:txBody>
            </p:sp>
          </mc:Fallback>
        </mc:AlternateContent>
        <p:sp>
          <p:nvSpPr>
            <p:cNvPr id="48" name="Up Arrow 47"/>
            <p:cNvSpPr/>
            <p:nvPr/>
          </p:nvSpPr>
          <p:spPr>
            <a:xfrm rot="5400000">
              <a:off x="838362" y="2917817"/>
              <a:ext cx="270000" cy="270000"/>
            </a:xfrm>
            <a:prstGeom prst="upArrow">
              <a:avLst/>
            </a:prstGeom>
            <a:solidFill>
              <a:schemeClr val="accent4">
                <a:lumMod val="60000"/>
                <a:lumOff val="4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7030A0"/>
                </a:solidFill>
              </a:endParaRPr>
            </a:p>
          </p:txBody>
        </p:sp>
      </p:grpSp>
      <p:sp>
        <p:nvSpPr>
          <p:cNvPr id="20" name="Rectangle 22"/>
          <p:cNvSpPr/>
          <p:nvPr/>
        </p:nvSpPr>
        <p:spPr>
          <a:xfrm>
            <a:off x="2209801" y="337059"/>
            <a:ext cx="7772399" cy="682419"/>
          </a:xfrm>
          <a:prstGeom prst="roundRect">
            <a:avLst/>
          </a:prstGeom>
          <a:solidFill>
            <a:srgbClr val="FFC000"/>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r>
              <a:rPr lang="en-GB" sz="3600" b="1" dirty="0">
                <a:solidFill>
                  <a:schemeClr val="tx1"/>
                </a:solidFill>
              </a:rPr>
              <a:t>Properties of binary relation in a set</a:t>
            </a:r>
          </a:p>
        </p:txBody>
      </p:sp>
    </p:spTree>
    <p:extLst>
      <p:ext uri="{BB962C8B-B14F-4D97-AF65-F5344CB8AC3E}">
        <p14:creationId xmlns:p14="http://schemas.microsoft.com/office/powerpoint/2010/main" val="15866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left)">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wipe(left)">
                                      <p:cBhvr>
                                        <p:cTn id="37" dur="5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left)">
                                      <p:cBhvr>
                                        <p:cTn id="4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 grpId="0" animBg="1"/>
      <p:bldP spid="11" grpId="0"/>
      <p:bldP spid="6" grpId="0"/>
      <p:bldP spid="4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2"/>
          <p:cNvSpPr/>
          <p:nvPr/>
        </p:nvSpPr>
        <p:spPr>
          <a:xfrm>
            <a:off x="347706" y="1311257"/>
            <a:ext cx="3596761" cy="720000"/>
          </a:xfrm>
          <a:prstGeom prst="ellipse">
            <a:avLst/>
          </a:prstGeom>
          <a:solidFill>
            <a:schemeClr val="accent4"/>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r>
              <a:rPr lang="en-GB" sz="3200" b="1" dirty="0">
                <a:solidFill>
                  <a:schemeClr val="bg2"/>
                </a:solidFill>
              </a:rPr>
              <a:t>Transitive</a:t>
            </a:r>
          </a:p>
        </p:txBody>
      </p:sp>
      <p:grpSp>
        <p:nvGrpSpPr>
          <p:cNvPr id="25" name="Group 24"/>
          <p:cNvGrpSpPr/>
          <p:nvPr/>
        </p:nvGrpSpPr>
        <p:grpSpPr>
          <a:xfrm>
            <a:off x="771123" y="2167302"/>
            <a:ext cx="10860584" cy="523220"/>
            <a:chOff x="838362" y="2820991"/>
            <a:chExt cx="10860584" cy="523220"/>
          </a:xfrm>
        </p:grpSpPr>
        <mc:AlternateContent xmlns:mc="http://schemas.openxmlformats.org/markup-compatibility/2006" xmlns:a14="http://schemas.microsoft.com/office/drawing/2010/main">
          <mc:Choice Requires="a14">
            <p:sp>
              <p:nvSpPr>
                <p:cNvPr id="10" name="Rectangle 9"/>
                <p:cNvSpPr/>
                <p:nvPr/>
              </p:nvSpPr>
              <p:spPr>
                <a:xfrm>
                  <a:off x="1108362" y="2820991"/>
                  <a:ext cx="10590584" cy="523220"/>
                </a:xfrm>
                <a:prstGeom prst="rect">
                  <a:avLst/>
                </a:prstGeom>
              </p:spPr>
              <p:txBody>
                <a:bodyPr wrap="square">
                  <a:spAutoFit/>
                </a:bodyPr>
                <a:lstStyle/>
                <a:p>
                  <a:r>
                    <a:rPr lang="en-GB" sz="2800" dirty="0"/>
                    <a:t>A binary relation </a:t>
                  </a:r>
                  <a14:m>
                    <m:oMath xmlns:m="http://schemas.openxmlformats.org/officeDocument/2006/math">
                      <m:r>
                        <m:rPr>
                          <m:sty m:val="p"/>
                        </m:rPr>
                        <a:rPr lang="en-GB" sz="2800" i="0" dirty="0" smtClean="0">
                          <a:latin typeface="Cambria Math" panose="02040503050406030204" pitchFamily="18" charset="0"/>
                        </a:rPr>
                        <m:t>R</m:t>
                      </m:r>
                    </m:oMath>
                  </a14:m>
                  <a:r>
                    <a:rPr lang="en-GB" sz="2800" dirty="0"/>
                    <a:t> in a set </a:t>
                  </a:r>
                  <a14:m>
                    <m:oMath xmlns:m="http://schemas.openxmlformats.org/officeDocument/2006/math">
                      <m:r>
                        <m:rPr>
                          <m:sty m:val="p"/>
                        </m:rPr>
                        <a:rPr lang="en-GB" sz="2800" i="0" dirty="0" smtClean="0">
                          <a:latin typeface="Cambria Math" panose="02040503050406030204" pitchFamily="18" charset="0"/>
                        </a:rPr>
                        <m:t>A</m:t>
                      </m:r>
                    </m:oMath>
                  </a14:m>
                  <a:r>
                    <a:rPr lang="en-GB" sz="2800" dirty="0"/>
                    <a:t> is said to be transitive if, for every </a:t>
                  </a:r>
                  <a14:m>
                    <m:oMath xmlns:m="http://schemas.openxmlformats.org/officeDocument/2006/math">
                      <m:r>
                        <m:rPr>
                          <m:sty m:val="p"/>
                        </m:rPr>
                        <a:rPr lang="en-GB" sz="2800" i="0" dirty="0" smtClean="0">
                          <a:latin typeface="Cambria Math" panose="02040503050406030204" pitchFamily="18" charset="0"/>
                        </a:rPr>
                        <m:t>x</m:t>
                      </m:r>
                      <m:r>
                        <a:rPr lang="en-GB" sz="2800" b="0" i="0" dirty="0" smtClean="0">
                          <a:latin typeface="Cambria Math" panose="02040503050406030204" pitchFamily="18" charset="0"/>
                        </a:rPr>
                        <m:t>,</m:t>
                      </m:r>
                      <m:r>
                        <m:rPr>
                          <m:sty m:val="p"/>
                        </m:rPr>
                        <a:rPr lang="en-GB" sz="2800" b="0" i="0" dirty="0" smtClean="0">
                          <a:latin typeface="Cambria Math" panose="02040503050406030204" pitchFamily="18" charset="0"/>
                        </a:rPr>
                        <m:t>y</m:t>
                      </m:r>
                      <m:r>
                        <a:rPr lang="en-GB" sz="2800" b="0" i="0" dirty="0" smtClean="0">
                          <a:latin typeface="Cambria Math" panose="02040503050406030204" pitchFamily="18" charset="0"/>
                        </a:rPr>
                        <m:t>,</m:t>
                      </m:r>
                      <m:r>
                        <m:rPr>
                          <m:sty m:val="p"/>
                        </m:rPr>
                        <a:rPr lang="en-GB" sz="2800" b="0" i="0" dirty="0" smtClean="0">
                          <a:latin typeface="Cambria Math" panose="02040503050406030204" pitchFamily="18" charset="0"/>
                        </a:rPr>
                        <m:t>z</m:t>
                      </m:r>
                      <m:r>
                        <a:rPr lang="en-GB" sz="2800" i="0" dirty="0" smtClean="0">
                          <a:latin typeface="Cambria Math" panose="02040503050406030204" pitchFamily="18" charset="0"/>
                        </a:rPr>
                        <m:t>∈</m:t>
                      </m:r>
                      <m:r>
                        <m:rPr>
                          <m:sty m:val="p"/>
                        </m:rPr>
                        <a:rPr lang="en-GB" sz="2800" i="0" dirty="0" smtClean="0">
                          <a:latin typeface="Cambria Math" panose="02040503050406030204" pitchFamily="18" charset="0"/>
                        </a:rPr>
                        <m:t>A</m:t>
                      </m:r>
                    </m:oMath>
                  </a14:m>
                  <a:r>
                    <a:rPr lang="en-GB" sz="2800" dirty="0"/>
                    <a:t>,</a:t>
                  </a:r>
                </a:p>
              </p:txBody>
            </p:sp>
          </mc:Choice>
          <mc:Fallback xmlns="">
            <p:sp>
              <p:nvSpPr>
                <p:cNvPr id="10" name="Rectangle 9"/>
                <p:cNvSpPr>
                  <a:spLocks noRot="1" noChangeAspect="1" noMove="1" noResize="1" noEditPoints="1" noAdjustHandles="1" noChangeArrowheads="1" noChangeShapeType="1" noTextEdit="1"/>
                </p:cNvSpPr>
                <p:nvPr/>
              </p:nvSpPr>
              <p:spPr>
                <a:xfrm>
                  <a:off x="1108362" y="2820991"/>
                  <a:ext cx="10590584" cy="523220"/>
                </a:xfrm>
                <a:prstGeom prst="rect">
                  <a:avLst/>
                </a:prstGeom>
                <a:blipFill>
                  <a:blip r:embed="rId3"/>
                  <a:stretch>
                    <a:fillRect l="-1209" t="-12941" r="-691" b="-32941"/>
                  </a:stretch>
                </a:blipFill>
              </p:spPr>
              <p:txBody>
                <a:bodyPr/>
                <a:lstStyle/>
                <a:p>
                  <a:r>
                    <a:rPr lang="en-GB">
                      <a:noFill/>
                    </a:rPr>
                    <a:t> </a:t>
                  </a:r>
                </a:p>
              </p:txBody>
            </p:sp>
          </mc:Fallback>
        </mc:AlternateContent>
        <p:sp>
          <p:nvSpPr>
            <p:cNvPr id="22" name="Isosceles Triangle 21"/>
            <p:cNvSpPr/>
            <p:nvPr/>
          </p:nvSpPr>
          <p:spPr>
            <a:xfrm rot="5400000">
              <a:off x="838362" y="2917817"/>
              <a:ext cx="270000" cy="270000"/>
            </a:xfrm>
            <a:prstGeom prst="triangle">
              <a:avLst/>
            </a:prstGeom>
            <a:solidFill>
              <a:schemeClr val="accent4">
                <a:lumMod val="60000"/>
                <a:lumOff val="4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8" name="Group 37"/>
          <p:cNvGrpSpPr/>
          <p:nvPr/>
        </p:nvGrpSpPr>
        <p:grpSpPr>
          <a:xfrm>
            <a:off x="771123" y="3372655"/>
            <a:ext cx="10716327" cy="523220"/>
            <a:chOff x="838362" y="2820991"/>
            <a:chExt cx="10716327" cy="523220"/>
          </a:xfrm>
        </p:grpSpPr>
        <mc:AlternateContent xmlns:mc="http://schemas.openxmlformats.org/markup-compatibility/2006" xmlns:a14="http://schemas.microsoft.com/office/drawing/2010/main">
          <mc:Choice Requires="a14">
            <p:sp>
              <p:nvSpPr>
                <p:cNvPr id="39" name="Rectangle 38"/>
                <p:cNvSpPr/>
                <p:nvPr/>
              </p:nvSpPr>
              <p:spPr>
                <a:xfrm>
                  <a:off x="1108362" y="2820991"/>
                  <a:ext cx="10446327" cy="523220"/>
                </a:xfrm>
                <a:prstGeom prst="rect">
                  <a:avLst/>
                </a:prstGeom>
              </p:spPr>
              <p:txBody>
                <a:bodyPr wrap="square">
                  <a:spAutoFit/>
                </a:bodyPr>
                <a:lstStyle/>
                <a:p>
                  <a:r>
                    <a:rPr lang="en-GB" sz="2800" b="1" u="sng" dirty="0">
                      <a:solidFill>
                        <a:srgbClr val="C00000"/>
                      </a:solidFill>
                    </a:rPr>
                    <a:t>For example:</a:t>
                  </a:r>
                  <a:r>
                    <a:rPr lang="en-GB" sz="2800" dirty="0">
                      <a:solidFill>
                        <a:schemeClr val="bg1"/>
                      </a:solidFill>
                    </a:rPr>
                    <a:t> Consider a relation </a:t>
                  </a:r>
                  <a14:m>
                    <m:oMath xmlns:m="http://schemas.openxmlformats.org/officeDocument/2006/math">
                      <m:r>
                        <a:rPr lang="en-GB" sz="2800" b="1" i="0" dirty="0" smtClean="0">
                          <a:solidFill>
                            <a:schemeClr val="bg1"/>
                          </a:solidFill>
                          <a:latin typeface="Cambria Math" panose="02040503050406030204" pitchFamily="18" charset="0"/>
                        </a:rPr>
                        <m:t>𝐑</m:t>
                      </m:r>
                      <m:r>
                        <a:rPr lang="en-GB" sz="2800" b="1" i="0" dirty="0" smtClean="0">
                          <a:solidFill>
                            <a:schemeClr val="bg1"/>
                          </a:solidFill>
                          <a:latin typeface="Cambria Math" panose="02040503050406030204" pitchFamily="18" charset="0"/>
                        </a:rPr>
                        <m:t>=</m:t>
                      </m:r>
                      <m:d>
                        <m:dPr>
                          <m:begChr m:val="{"/>
                          <m:endChr m:val="}"/>
                          <m:ctrlPr>
                            <a:rPr lang="en-GB" sz="2800" b="1" i="1" dirty="0" smtClean="0">
                              <a:solidFill>
                                <a:schemeClr val="bg1"/>
                              </a:solidFill>
                              <a:latin typeface="Cambria Math" panose="02040503050406030204" pitchFamily="18" charset="0"/>
                            </a:rPr>
                          </m:ctrlPr>
                        </m:dPr>
                        <m:e>
                          <m:d>
                            <m:dPr>
                              <m:ctrlPr>
                                <a:rPr lang="en-GB" sz="2800" b="1" i="1" dirty="0" smtClean="0">
                                  <a:solidFill>
                                    <a:schemeClr val="bg1"/>
                                  </a:solidFill>
                                  <a:latin typeface="Cambria Math" panose="02040503050406030204" pitchFamily="18" charset="0"/>
                                </a:rPr>
                              </m:ctrlPr>
                            </m:dPr>
                            <m:e>
                              <m:r>
                                <a:rPr lang="en-GB" sz="2800" b="1" i="0" dirty="0" smtClean="0">
                                  <a:solidFill>
                                    <a:schemeClr val="bg1"/>
                                  </a:solidFill>
                                  <a:latin typeface="Cambria Math" panose="02040503050406030204" pitchFamily="18" charset="0"/>
                                </a:rPr>
                                <m:t>𝐱</m:t>
                              </m:r>
                              <m:r>
                                <a:rPr lang="en-GB" sz="2800" b="1" i="0" dirty="0" smtClean="0">
                                  <a:solidFill>
                                    <a:schemeClr val="bg1"/>
                                  </a:solidFill>
                                  <a:latin typeface="Cambria Math" panose="02040503050406030204" pitchFamily="18" charset="0"/>
                                </a:rPr>
                                <m:t>,</m:t>
                              </m:r>
                              <m:r>
                                <a:rPr lang="en-GB" sz="2800" b="1" i="0" dirty="0" smtClean="0">
                                  <a:solidFill>
                                    <a:schemeClr val="bg1"/>
                                  </a:solidFill>
                                  <a:latin typeface="Cambria Math" panose="02040503050406030204" pitchFamily="18" charset="0"/>
                                </a:rPr>
                                <m:t>𝐲</m:t>
                              </m:r>
                            </m:e>
                          </m:d>
                          <m:r>
                            <a:rPr lang="en-GB" sz="2800" b="1" i="0" dirty="0" smtClean="0">
                              <a:solidFill>
                                <a:schemeClr val="bg1"/>
                              </a:solidFill>
                              <a:latin typeface="Cambria Math" panose="02040503050406030204" pitchFamily="18" charset="0"/>
                            </a:rPr>
                            <m:t> :</m:t>
                          </m:r>
                          <m:r>
                            <a:rPr lang="en-GB" sz="2800" b="1" i="0" dirty="0" smtClean="0">
                              <a:solidFill>
                                <a:schemeClr val="bg1"/>
                              </a:solidFill>
                              <a:latin typeface="Cambria Math" panose="02040503050406030204" pitchFamily="18" charset="0"/>
                            </a:rPr>
                            <m:t>𝐱</m:t>
                          </m:r>
                          <m:r>
                            <a:rPr lang="en-GB" sz="2800" b="1" i="0" dirty="0" smtClean="0">
                              <a:solidFill>
                                <a:schemeClr val="bg1"/>
                              </a:solidFill>
                              <a:latin typeface="Cambria Math" panose="02040503050406030204" pitchFamily="18" charset="0"/>
                            </a:rPr>
                            <m:t>&lt;</m:t>
                          </m:r>
                          <m:r>
                            <a:rPr lang="en-GB" sz="2800" b="1" i="0" dirty="0" smtClean="0">
                              <a:solidFill>
                                <a:schemeClr val="bg1"/>
                              </a:solidFill>
                              <a:latin typeface="Cambria Math" panose="02040503050406030204" pitchFamily="18" charset="0"/>
                            </a:rPr>
                            <m:t>𝐲</m:t>
                          </m:r>
                        </m:e>
                      </m:d>
                    </m:oMath>
                  </a14:m>
                  <a:r>
                    <a:rPr lang="en-GB" sz="2800" dirty="0">
                      <a:solidFill>
                        <a:schemeClr val="bg1"/>
                      </a:solidFill>
                    </a:rPr>
                    <a:t> on a set </a:t>
                  </a:r>
                  <a14:m>
                    <m:oMath xmlns:m="http://schemas.openxmlformats.org/officeDocument/2006/math">
                      <m:r>
                        <a:rPr lang="en-GB" sz="2800" i="0" smtClean="0">
                          <a:solidFill>
                            <a:schemeClr val="bg1"/>
                          </a:solidFill>
                          <a:latin typeface="Cambria Math" panose="02040503050406030204" pitchFamily="18" charset="0"/>
                          <a:ea typeface="Cambria Math" panose="02040503050406030204" pitchFamily="18" charset="0"/>
                        </a:rPr>
                        <m:t>ℕ</m:t>
                      </m:r>
                    </m:oMath>
                  </a14:m>
                  <a:r>
                    <a:rPr lang="en-GB" sz="2800" dirty="0">
                      <a:solidFill>
                        <a:schemeClr val="bg1"/>
                      </a:solidFill>
                    </a:rPr>
                    <a:t>.</a:t>
                  </a:r>
                </a:p>
              </p:txBody>
            </p:sp>
          </mc:Choice>
          <mc:Fallback xmlns="">
            <p:sp>
              <p:nvSpPr>
                <p:cNvPr id="39" name="Rectangle 38"/>
                <p:cNvSpPr>
                  <a:spLocks noRot="1" noChangeAspect="1" noMove="1" noResize="1" noEditPoints="1" noAdjustHandles="1" noChangeArrowheads="1" noChangeShapeType="1" noTextEdit="1"/>
                </p:cNvSpPr>
                <p:nvPr/>
              </p:nvSpPr>
              <p:spPr>
                <a:xfrm>
                  <a:off x="1108362" y="2820991"/>
                  <a:ext cx="10446327" cy="523220"/>
                </a:xfrm>
                <a:prstGeom prst="rect">
                  <a:avLst/>
                </a:prstGeom>
                <a:blipFill>
                  <a:blip r:embed="rId5"/>
                  <a:stretch>
                    <a:fillRect l="-1226" t="-11628" b="-31395"/>
                  </a:stretch>
                </a:blipFill>
              </p:spPr>
              <p:txBody>
                <a:bodyPr/>
                <a:lstStyle/>
                <a:p>
                  <a:r>
                    <a:rPr lang="en-GB">
                      <a:noFill/>
                    </a:rPr>
                    <a:t> </a:t>
                  </a:r>
                </a:p>
              </p:txBody>
            </p:sp>
          </mc:Fallback>
        </mc:AlternateContent>
        <p:sp>
          <p:nvSpPr>
            <p:cNvPr id="40" name="Isosceles Triangle 39"/>
            <p:cNvSpPr/>
            <p:nvPr/>
          </p:nvSpPr>
          <p:spPr>
            <a:xfrm rot="5400000">
              <a:off x="838362" y="2917817"/>
              <a:ext cx="270000" cy="270000"/>
            </a:xfrm>
            <a:prstGeom prst="triangle">
              <a:avLst/>
            </a:prstGeom>
            <a:solidFill>
              <a:schemeClr val="accent4">
                <a:lumMod val="60000"/>
                <a:lumOff val="4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28" name="Rectangle 27"/>
              <p:cNvSpPr/>
              <p:nvPr/>
            </p:nvSpPr>
            <p:spPr>
              <a:xfrm>
                <a:off x="6962500" y="5122941"/>
                <a:ext cx="4234877" cy="523220"/>
              </a:xfrm>
              <a:prstGeom prst="rect">
                <a:avLst/>
              </a:prstGeom>
              <a:solidFill>
                <a:schemeClr val="accent5">
                  <a:lumMod val="40000"/>
                  <a:lumOff val="60000"/>
                </a:schemeClr>
              </a:solidFill>
              <a:scene3d>
                <a:camera prst="orthographicFront"/>
                <a:lightRig rig="threePt" dir="t"/>
              </a:scene3d>
              <a:sp3d>
                <a:bevelT/>
              </a:sp3d>
            </p:spPr>
            <p:txBody>
              <a:bodyPr wrap="none" anchor="b">
                <a:spAutoFit/>
              </a:bodyPr>
              <a:lstStyle/>
              <a:p>
                <a:pPr/>
                <a14:m>
                  <m:oMathPara xmlns:m="http://schemas.openxmlformats.org/officeDocument/2006/math">
                    <m:oMathParaPr>
                      <m:jc m:val="centerGroup"/>
                    </m:oMathParaPr>
                    <m:oMath xmlns:m="http://schemas.openxmlformats.org/officeDocument/2006/math">
                      <m:r>
                        <a:rPr lang="en-GB" sz="2800" b="1" i="0" smtClean="0">
                          <a:solidFill>
                            <a:srgbClr val="C00000"/>
                          </a:solidFill>
                          <a:latin typeface="Cambria Math" panose="02040503050406030204" pitchFamily="18" charset="0"/>
                        </a:rPr>
                        <m:t>𝐑</m:t>
                      </m:r>
                      <m:r>
                        <a:rPr lang="en-GB" sz="2800" b="1" i="0" smtClean="0">
                          <a:solidFill>
                            <a:srgbClr val="C00000"/>
                          </a:solidFill>
                          <a:latin typeface="Cambria Math" panose="02040503050406030204" pitchFamily="18" charset="0"/>
                        </a:rPr>
                        <m:t>=</m:t>
                      </m:r>
                      <m:d>
                        <m:dPr>
                          <m:begChr m:val="{"/>
                          <m:endChr m:val="}"/>
                          <m:ctrlPr>
                            <a:rPr lang="en-GB" sz="2800" b="1" i="1" smtClean="0">
                              <a:solidFill>
                                <a:srgbClr val="C00000"/>
                              </a:solidFill>
                              <a:latin typeface="Cambria Math" panose="02040503050406030204" pitchFamily="18" charset="0"/>
                            </a:rPr>
                          </m:ctrlPr>
                        </m:dPr>
                        <m:e>
                          <m:d>
                            <m:dPr>
                              <m:ctrlPr>
                                <a:rPr lang="en-GB" sz="2800" b="1" i="1" smtClean="0">
                                  <a:solidFill>
                                    <a:srgbClr val="C00000"/>
                                  </a:solidFill>
                                  <a:latin typeface="Cambria Math" panose="02040503050406030204" pitchFamily="18" charset="0"/>
                                </a:rPr>
                              </m:ctrlPr>
                            </m:dPr>
                            <m:e>
                              <m:r>
                                <a:rPr lang="en-GB" sz="2800" b="1" i="0" smtClean="0">
                                  <a:solidFill>
                                    <a:srgbClr val="C00000"/>
                                  </a:solidFill>
                                  <a:latin typeface="Cambria Math" panose="02040503050406030204" pitchFamily="18" charset="0"/>
                                </a:rPr>
                                <m:t>𝐱</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𝐲</m:t>
                              </m:r>
                            </m:e>
                          </m:d>
                          <m:r>
                            <a:rPr lang="en-GB" sz="2800" b="1" i="0" smtClean="0">
                              <a:solidFill>
                                <a:srgbClr val="C00000"/>
                              </a:solidFill>
                              <a:latin typeface="Cambria Math" panose="02040503050406030204" pitchFamily="18" charset="0"/>
                            </a:rPr>
                            <m:t> :</m:t>
                          </m:r>
                          <m:r>
                            <a:rPr lang="en-GB" sz="2800" b="1" i="0" smtClean="0">
                              <a:solidFill>
                                <a:srgbClr val="C00000"/>
                              </a:solidFill>
                              <a:latin typeface="Cambria Math" panose="02040503050406030204" pitchFamily="18" charset="0"/>
                            </a:rPr>
                            <m:t>𝐱</m:t>
                          </m:r>
                          <m:r>
                            <a:rPr lang="en-GB" sz="2800" b="1" i="0" smtClean="0">
                              <a:solidFill>
                                <a:srgbClr val="C00000"/>
                              </a:solidFill>
                              <a:latin typeface="Cambria Math" panose="02040503050406030204" pitchFamily="18" charset="0"/>
                            </a:rPr>
                            <m:t> </m:t>
                          </m:r>
                          <m:r>
                            <a:rPr lang="en-GB" sz="2800" b="1" i="0" smtClean="0">
                              <a:solidFill>
                                <a:srgbClr val="C00000"/>
                              </a:solidFill>
                              <a:latin typeface="Cambria Math" panose="02040503050406030204" pitchFamily="18" charset="0"/>
                            </a:rPr>
                            <m:t>𝐝𝐢𝐯𝐢𝐝𝐞𝐬</m:t>
                          </m:r>
                          <m:r>
                            <a:rPr lang="en-GB" sz="2800" b="1" i="0" smtClean="0">
                              <a:solidFill>
                                <a:srgbClr val="C00000"/>
                              </a:solidFill>
                              <a:latin typeface="Cambria Math" panose="02040503050406030204" pitchFamily="18" charset="0"/>
                            </a:rPr>
                            <m:t> </m:t>
                          </m:r>
                          <m:r>
                            <a:rPr lang="en-GB" sz="2800" b="1" i="0" smtClean="0">
                              <a:solidFill>
                                <a:srgbClr val="C00000"/>
                              </a:solidFill>
                              <a:latin typeface="Cambria Math" panose="02040503050406030204" pitchFamily="18" charset="0"/>
                            </a:rPr>
                            <m:t>𝐲</m:t>
                          </m:r>
                        </m:e>
                      </m:d>
                    </m:oMath>
                  </m:oMathPara>
                </a14:m>
                <a:endParaRPr lang="en-GB" sz="2800" b="1" dirty="0">
                  <a:solidFill>
                    <a:srgbClr val="C00000"/>
                  </a:solidFill>
                </a:endParaRPr>
              </a:p>
            </p:txBody>
          </p:sp>
        </mc:Choice>
        <mc:Fallback xmlns="">
          <p:sp>
            <p:nvSpPr>
              <p:cNvPr id="28" name="Rectangle 27"/>
              <p:cNvSpPr>
                <a:spLocks noRot="1" noChangeAspect="1" noMove="1" noResize="1" noEditPoints="1" noAdjustHandles="1" noChangeArrowheads="1" noChangeShapeType="1" noTextEdit="1"/>
              </p:cNvSpPr>
              <p:nvPr/>
            </p:nvSpPr>
            <p:spPr>
              <a:xfrm>
                <a:off x="6962500" y="5122941"/>
                <a:ext cx="4234877" cy="52322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4288761" y="5132111"/>
                <a:ext cx="2673739" cy="523220"/>
              </a:xfrm>
              <a:prstGeom prst="rect">
                <a:avLst/>
              </a:prstGeom>
              <a:solidFill>
                <a:schemeClr val="accent2">
                  <a:lumMod val="40000"/>
                  <a:lumOff val="60000"/>
                </a:schemeClr>
              </a:solidFill>
              <a:scene3d>
                <a:camera prst="orthographicFront"/>
                <a:lightRig rig="threePt" dir="t"/>
              </a:scene3d>
              <a:sp3d>
                <a:bevelT/>
              </a:sp3d>
            </p:spPr>
            <p:txBody>
              <a:bodyPr wrap="square" anchor="b">
                <a:spAutoFit/>
              </a:bodyPr>
              <a:lstStyle/>
              <a:p>
                <a:pPr/>
                <a14:m>
                  <m:oMathPara xmlns:m="http://schemas.openxmlformats.org/officeDocument/2006/math">
                    <m:oMathParaPr>
                      <m:jc m:val="centerGroup"/>
                    </m:oMathParaPr>
                    <m:oMath xmlns:m="http://schemas.openxmlformats.org/officeDocument/2006/math">
                      <m:r>
                        <a:rPr lang="en-GB" sz="2800" b="1" i="0" smtClean="0">
                          <a:solidFill>
                            <a:srgbClr val="C00000"/>
                          </a:solidFill>
                          <a:latin typeface="Cambria Math" panose="02040503050406030204" pitchFamily="18" charset="0"/>
                        </a:rPr>
                        <m:t>𝐀</m:t>
                      </m:r>
                      <m:r>
                        <a:rPr lang="en-GB" sz="2800" b="1" i="0" smtClean="0">
                          <a:solidFill>
                            <a:srgbClr val="C00000"/>
                          </a:solidFill>
                          <a:latin typeface="Cambria Math" panose="02040503050406030204" pitchFamily="18" charset="0"/>
                        </a:rPr>
                        <m:t>=</m:t>
                      </m:r>
                      <m:d>
                        <m:dPr>
                          <m:begChr m:val="{"/>
                          <m:endChr m:val="}"/>
                          <m:ctrlPr>
                            <a:rPr lang="en-GB" sz="2800" b="1" i="1" smtClean="0">
                              <a:solidFill>
                                <a:srgbClr val="C00000"/>
                              </a:solidFill>
                              <a:latin typeface="Cambria Math" panose="02040503050406030204" pitchFamily="18" charset="0"/>
                            </a:rPr>
                          </m:ctrlPr>
                        </m:dPr>
                        <m:e>
                          <m:r>
                            <a:rPr lang="en-GB" sz="2800" b="1" i="0" smtClean="0">
                              <a:solidFill>
                                <a:srgbClr val="C00000"/>
                              </a:solidFill>
                              <a:latin typeface="Cambria Math" panose="02040503050406030204" pitchFamily="18" charset="0"/>
                            </a:rPr>
                            <m:t>𝟏</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𝟐</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𝟑</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𝟔</m:t>
                          </m:r>
                        </m:e>
                      </m:d>
                    </m:oMath>
                  </m:oMathPara>
                </a14:m>
                <a:endParaRPr lang="en-GB" sz="2800" b="1" dirty="0">
                  <a:solidFill>
                    <a:srgbClr val="C00000"/>
                  </a:solidFill>
                </a:endParaRPr>
              </a:p>
            </p:txBody>
          </p:sp>
        </mc:Choice>
        <mc:Fallback xmlns="">
          <p:sp>
            <p:nvSpPr>
              <p:cNvPr id="29" name="Rectangle 28"/>
              <p:cNvSpPr>
                <a:spLocks noRot="1" noChangeAspect="1" noMove="1" noResize="1" noEditPoints="1" noAdjustHandles="1" noChangeArrowheads="1" noChangeShapeType="1" noTextEdit="1"/>
              </p:cNvSpPr>
              <p:nvPr/>
            </p:nvSpPr>
            <p:spPr>
              <a:xfrm>
                <a:off x="4288761" y="5132111"/>
                <a:ext cx="2673739" cy="523220"/>
              </a:xfrm>
              <a:prstGeom prst="rect">
                <a:avLst/>
              </a:prstGeom>
              <a:blipFill>
                <a:blip r:embed="rId6"/>
                <a:stretch>
                  <a:fillRect/>
                </a:stretch>
              </a:blipFill>
            </p:spPr>
            <p:txBody>
              <a:bodyPr/>
              <a:lstStyle/>
              <a:p>
                <a:r>
                  <a:rPr lang="en-GB">
                    <a:noFill/>
                  </a:rPr>
                  <a:t> </a:t>
                </a:r>
              </a:p>
            </p:txBody>
          </p:sp>
        </mc:Fallback>
      </mc:AlternateContent>
      <p:sp>
        <p:nvSpPr>
          <p:cNvPr id="30" name="Oval 29">
            <a:extLst>
              <a:ext uri="{FF2B5EF4-FFF2-40B4-BE49-F238E27FC236}">
                <a16:creationId xmlns:a16="http://schemas.microsoft.com/office/drawing/2014/main" id="{4BD1E24D-7739-4C4F-8234-2614FB54ADBC}"/>
              </a:ext>
            </a:extLst>
          </p:cNvPr>
          <p:cNvSpPr/>
          <p:nvPr/>
        </p:nvSpPr>
        <p:spPr>
          <a:xfrm>
            <a:off x="3568761" y="5033721"/>
            <a:ext cx="720000" cy="720000"/>
          </a:xfrm>
          <a:prstGeom prst="ellipse">
            <a:avLst/>
          </a:prstGeom>
          <a:solidFill>
            <a:schemeClr val="accent2">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50000"/>
              </a:lnSpc>
            </a:pPr>
            <a:r>
              <a:rPr lang="en-US" sz="4000" b="1" dirty="0">
                <a:sym typeface="Wingdings 2" panose="05020102010507070707" pitchFamily="18" charset="2"/>
              </a:rPr>
              <a:t></a:t>
            </a:r>
            <a:endParaRPr lang="en-US" sz="4000" b="1" dirty="0"/>
          </a:p>
        </p:txBody>
      </p:sp>
      <mc:AlternateContent xmlns:mc="http://schemas.openxmlformats.org/markup-compatibility/2006" xmlns:a14="http://schemas.microsoft.com/office/drawing/2010/main">
        <mc:Choice Requires="a14">
          <p:sp>
            <p:nvSpPr>
              <p:cNvPr id="31" name="Rectangle 30"/>
              <p:cNvSpPr/>
              <p:nvPr/>
            </p:nvSpPr>
            <p:spPr>
              <a:xfrm>
                <a:off x="6962500" y="3921936"/>
                <a:ext cx="3232167" cy="523220"/>
              </a:xfrm>
              <a:prstGeom prst="rect">
                <a:avLst/>
              </a:prstGeom>
              <a:solidFill>
                <a:schemeClr val="accent5">
                  <a:lumMod val="40000"/>
                  <a:lumOff val="60000"/>
                </a:schemeClr>
              </a:solidFill>
              <a:scene3d>
                <a:camera prst="orthographicFront"/>
                <a:lightRig rig="threePt" dir="t"/>
              </a:scene3d>
              <a:sp3d>
                <a:bevelT/>
              </a:sp3d>
            </p:spPr>
            <p:txBody>
              <a:bodyPr wrap="none" anchor="b">
                <a:spAutoFit/>
              </a:bodyPr>
              <a:lstStyle/>
              <a:p>
                <a:pPr/>
                <a14:m>
                  <m:oMathPara xmlns:m="http://schemas.openxmlformats.org/officeDocument/2006/math">
                    <m:oMathParaPr>
                      <m:jc m:val="centerGroup"/>
                    </m:oMathParaPr>
                    <m:oMath xmlns:m="http://schemas.openxmlformats.org/officeDocument/2006/math">
                      <m:r>
                        <a:rPr lang="en-GB" sz="2800" b="1" i="0" smtClean="0">
                          <a:solidFill>
                            <a:srgbClr val="C00000"/>
                          </a:solidFill>
                          <a:latin typeface="Cambria Math" panose="02040503050406030204" pitchFamily="18" charset="0"/>
                        </a:rPr>
                        <m:t>𝐑</m:t>
                      </m:r>
                      <m:r>
                        <a:rPr lang="en-GB" sz="2800" b="1" i="0" smtClean="0">
                          <a:solidFill>
                            <a:srgbClr val="C00000"/>
                          </a:solidFill>
                          <a:latin typeface="Cambria Math" panose="02040503050406030204" pitchFamily="18" charset="0"/>
                        </a:rPr>
                        <m:t>=</m:t>
                      </m:r>
                      <m:d>
                        <m:dPr>
                          <m:begChr m:val="{"/>
                          <m:endChr m:val="}"/>
                          <m:ctrlPr>
                            <a:rPr lang="en-GB" sz="2800" b="1" i="1" smtClean="0">
                              <a:solidFill>
                                <a:srgbClr val="C00000"/>
                              </a:solidFill>
                              <a:latin typeface="Cambria Math" panose="02040503050406030204" pitchFamily="18" charset="0"/>
                            </a:rPr>
                          </m:ctrlPr>
                        </m:dPr>
                        <m:e>
                          <m:d>
                            <m:dPr>
                              <m:ctrlPr>
                                <a:rPr lang="en-GB" sz="2800" b="1" i="1" smtClean="0">
                                  <a:solidFill>
                                    <a:srgbClr val="C00000"/>
                                  </a:solidFill>
                                  <a:latin typeface="Cambria Math" panose="02040503050406030204" pitchFamily="18" charset="0"/>
                                </a:rPr>
                              </m:ctrlPr>
                            </m:dPr>
                            <m:e>
                              <m:r>
                                <a:rPr lang="en-GB" sz="2800" b="1" i="0" smtClean="0">
                                  <a:solidFill>
                                    <a:srgbClr val="C00000"/>
                                  </a:solidFill>
                                  <a:latin typeface="Cambria Math" panose="02040503050406030204" pitchFamily="18" charset="0"/>
                                </a:rPr>
                                <m:t>𝐱</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𝐲</m:t>
                              </m:r>
                            </m:e>
                          </m:d>
                          <m:r>
                            <a:rPr lang="en-GB" sz="2800" b="1" i="0" smtClean="0">
                              <a:solidFill>
                                <a:srgbClr val="C00000"/>
                              </a:solidFill>
                              <a:latin typeface="Cambria Math" panose="02040503050406030204" pitchFamily="18" charset="0"/>
                            </a:rPr>
                            <m:t> :</m:t>
                          </m:r>
                          <m:r>
                            <a:rPr lang="en-GB" sz="2800" b="1" i="0" smtClean="0">
                              <a:solidFill>
                                <a:srgbClr val="C00000"/>
                              </a:solidFill>
                              <a:latin typeface="Cambria Math" panose="02040503050406030204" pitchFamily="18" charset="0"/>
                            </a:rPr>
                            <m:t>𝐱</m:t>
                          </m:r>
                          <m:r>
                            <a:rPr lang="en-GB" sz="2800" b="1" i="0" smtClean="0">
                              <a:solidFill>
                                <a:srgbClr val="C00000"/>
                              </a:solidFill>
                              <a:latin typeface="Cambria Math" panose="02040503050406030204" pitchFamily="18" charset="0"/>
                            </a:rPr>
                            <m:t>&lt;</m:t>
                          </m:r>
                          <m:r>
                            <a:rPr lang="en-GB" sz="2800" b="1" i="0" smtClean="0">
                              <a:solidFill>
                                <a:srgbClr val="C00000"/>
                              </a:solidFill>
                              <a:latin typeface="Cambria Math" panose="02040503050406030204" pitchFamily="18" charset="0"/>
                            </a:rPr>
                            <m:t>𝐲</m:t>
                          </m:r>
                        </m:e>
                      </m:d>
                    </m:oMath>
                  </m:oMathPara>
                </a14:m>
                <a:endParaRPr lang="en-GB" sz="2800" b="1" dirty="0">
                  <a:solidFill>
                    <a:srgbClr val="C00000"/>
                  </a:solidFill>
                </a:endParaRPr>
              </a:p>
            </p:txBody>
          </p:sp>
        </mc:Choice>
        <mc:Fallback xmlns="">
          <p:sp>
            <p:nvSpPr>
              <p:cNvPr id="31" name="Rectangle 30"/>
              <p:cNvSpPr>
                <a:spLocks noRot="1" noChangeAspect="1" noMove="1" noResize="1" noEditPoints="1" noAdjustHandles="1" noChangeArrowheads="1" noChangeShapeType="1" noTextEdit="1"/>
              </p:cNvSpPr>
              <p:nvPr/>
            </p:nvSpPr>
            <p:spPr>
              <a:xfrm>
                <a:off x="6962500" y="3921936"/>
                <a:ext cx="3232167" cy="523220"/>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4288761" y="3931106"/>
                <a:ext cx="2673739" cy="523220"/>
              </a:xfrm>
              <a:prstGeom prst="rect">
                <a:avLst/>
              </a:prstGeom>
              <a:solidFill>
                <a:schemeClr val="accent2">
                  <a:lumMod val="40000"/>
                  <a:lumOff val="60000"/>
                </a:schemeClr>
              </a:solidFill>
              <a:scene3d>
                <a:camera prst="orthographicFront"/>
                <a:lightRig rig="threePt" dir="t"/>
              </a:scene3d>
              <a:sp3d>
                <a:bevelT/>
              </a:sp3d>
            </p:spPr>
            <p:txBody>
              <a:bodyPr wrap="square" anchor="b">
                <a:spAutoFit/>
              </a:bodyPr>
              <a:lstStyle/>
              <a:p>
                <a:pPr/>
                <a14:m>
                  <m:oMathPara xmlns:m="http://schemas.openxmlformats.org/officeDocument/2006/math">
                    <m:oMathParaPr>
                      <m:jc m:val="centerGroup"/>
                    </m:oMathParaPr>
                    <m:oMath xmlns:m="http://schemas.openxmlformats.org/officeDocument/2006/math">
                      <m:r>
                        <a:rPr lang="en-GB" sz="2800" b="1" i="0" smtClean="0">
                          <a:solidFill>
                            <a:srgbClr val="C00000"/>
                          </a:solidFill>
                          <a:latin typeface="Cambria Math" panose="02040503050406030204" pitchFamily="18" charset="0"/>
                        </a:rPr>
                        <m:t>𝐀</m:t>
                      </m:r>
                      <m:r>
                        <a:rPr lang="en-GB" sz="2800" b="1" i="0" smtClean="0">
                          <a:solidFill>
                            <a:srgbClr val="C00000"/>
                          </a:solidFill>
                          <a:latin typeface="Cambria Math" panose="02040503050406030204" pitchFamily="18" charset="0"/>
                        </a:rPr>
                        <m:t>=</m:t>
                      </m:r>
                      <m:d>
                        <m:dPr>
                          <m:begChr m:val="{"/>
                          <m:endChr m:val="}"/>
                          <m:ctrlPr>
                            <a:rPr lang="en-GB" sz="2800" b="1" i="1" smtClean="0">
                              <a:solidFill>
                                <a:srgbClr val="C00000"/>
                              </a:solidFill>
                              <a:latin typeface="Cambria Math" panose="02040503050406030204" pitchFamily="18" charset="0"/>
                            </a:rPr>
                          </m:ctrlPr>
                        </m:dPr>
                        <m:e>
                          <m:r>
                            <a:rPr lang="en-GB" sz="2800" b="1" i="0" smtClean="0">
                              <a:solidFill>
                                <a:srgbClr val="C00000"/>
                              </a:solidFill>
                              <a:latin typeface="Cambria Math" panose="02040503050406030204" pitchFamily="18" charset="0"/>
                            </a:rPr>
                            <m:t>𝟏</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𝟐</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𝟑</m:t>
                          </m:r>
                          <m:r>
                            <a:rPr lang="en-GB" sz="2800" b="1" i="0" smtClean="0">
                              <a:solidFill>
                                <a:srgbClr val="C00000"/>
                              </a:solidFill>
                              <a:latin typeface="Cambria Math" panose="02040503050406030204" pitchFamily="18" charset="0"/>
                            </a:rPr>
                            <m:t>,</m:t>
                          </m:r>
                          <m:r>
                            <a:rPr lang="en-GB" sz="2800" b="1" i="0" smtClean="0">
                              <a:solidFill>
                                <a:srgbClr val="C00000"/>
                              </a:solidFill>
                              <a:latin typeface="Cambria Math" panose="02040503050406030204" pitchFamily="18" charset="0"/>
                            </a:rPr>
                            <m:t>𝟔</m:t>
                          </m:r>
                        </m:e>
                      </m:d>
                    </m:oMath>
                  </m:oMathPara>
                </a14:m>
                <a:endParaRPr lang="en-GB" sz="2800" b="1" dirty="0">
                  <a:solidFill>
                    <a:srgbClr val="C00000"/>
                  </a:solidFill>
                </a:endParaRPr>
              </a:p>
            </p:txBody>
          </p:sp>
        </mc:Choice>
        <mc:Fallback xmlns="">
          <p:sp>
            <p:nvSpPr>
              <p:cNvPr id="32" name="Rectangle 31"/>
              <p:cNvSpPr>
                <a:spLocks noRot="1" noChangeAspect="1" noMove="1" noResize="1" noEditPoints="1" noAdjustHandles="1" noChangeArrowheads="1" noChangeShapeType="1" noTextEdit="1"/>
              </p:cNvSpPr>
              <p:nvPr/>
            </p:nvSpPr>
            <p:spPr>
              <a:xfrm>
                <a:off x="4288761" y="3931106"/>
                <a:ext cx="2673739" cy="523220"/>
              </a:xfrm>
              <a:prstGeom prst="rect">
                <a:avLst/>
              </a:prstGeom>
              <a:blipFill>
                <a:blip r:embed="rId8"/>
                <a:stretch>
                  <a:fillRect/>
                </a:stretch>
              </a:blipFill>
            </p:spPr>
            <p:txBody>
              <a:bodyPr/>
              <a:lstStyle/>
              <a:p>
                <a:r>
                  <a:rPr lang="en-GB">
                    <a:noFill/>
                  </a:rPr>
                  <a:t> </a:t>
                </a:r>
              </a:p>
            </p:txBody>
          </p:sp>
        </mc:Fallback>
      </mc:AlternateContent>
      <p:sp>
        <p:nvSpPr>
          <p:cNvPr id="33" name="Oval 32">
            <a:extLst>
              <a:ext uri="{FF2B5EF4-FFF2-40B4-BE49-F238E27FC236}">
                <a16:creationId xmlns:a16="http://schemas.microsoft.com/office/drawing/2014/main" id="{4BD1E24D-7739-4C4F-8234-2614FB54ADBC}"/>
              </a:ext>
            </a:extLst>
          </p:cNvPr>
          <p:cNvSpPr/>
          <p:nvPr/>
        </p:nvSpPr>
        <p:spPr>
          <a:xfrm>
            <a:off x="3568761" y="3823546"/>
            <a:ext cx="720000" cy="720000"/>
          </a:xfrm>
          <a:prstGeom prst="ellipse">
            <a:avLst/>
          </a:prstGeom>
          <a:solidFill>
            <a:schemeClr val="accent2">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50000"/>
              </a:lnSpc>
            </a:pPr>
            <a:r>
              <a:rPr lang="en-US" sz="4000" b="1" dirty="0">
                <a:sym typeface="Wingdings 2" panose="05020102010507070707" pitchFamily="18" charset="2"/>
              </a:rPr>
              <a:t></a:t>
            </a:r>
            <a:endParaRPr lang="en-US" sz="4000" b="1" dirty="0"/>
          </a:p>
        </p:txBody>
      </p:sp>
      <mc:AlternateContent xmlns:mc="http://schemas.openxmlformats.org/markup-compatibility/2006" xmlns:a14="http://schemas.microsoft.com/office/drawing/2010/main">
        <mc:Choice Requires="a14">
          <p:sp>
            <p:nvSpPr>
              <p:cNvPr id="17" name="Rectangle 22"/>
              <p:cNvSpPr/>
              <p:nvPr/>
            </p:nvSpPr>
            <p:spPr>
              <a:xfrm>
                <a:off x="3735118" y="3372655"/>
                <a:ext cx="5536896" cy="2887402"/>
              </a:xfrm>
              <a:prstGeom prst="rect">
                <a:avLst/>
              </a:prstGeom>
              <a:noFill/>
              <a:ln w="57150">
                <a:noFill/>
              </a:ln>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marL="514350" indent="-514350" algn="just">
                  <a:lnSpc>
                    <a:spcPct val="130000"/>
                  </a:lnSpc>
                  <a:buFont typeface="+mj-lt"/>
                  <a:buAutoNum type="arabicParenR"/>
                </a:pPr>
                <a14:m>
                  <m:oMath xmlns:m="http://schemas.openxmlformats.org/officeDocument/2006/math">
                    <m:r>
                      <a:rPr lang="en-GB" sz="2800" b="1" i="0" dirty="0" smtClean="0">
                        <a:solidFill>
                          <a:srgbClr val="C00000"/>
                        </a:solidFill>
                        <a:latin typeface="Cambria Math" panose="02040503050406030204" pitchFamily="18" charset="0"/>
                      </a:rPr>
                      <m:t>𝐀</m:t>
                    </m:r>
                    <m:r>
                      <a:rPr lang="en-GB" sz="2800" b="1" i="0" dirty="0" smtClean="0">
                        <a:solidFill>
                          <a:srgbClr val="C00000"/>
                        </a:solidFill>
                        <a:latin typeface="Cambria Math" panose="02040503050406030204" pitchFamily="18" charset="0"/>
                      </a:rPr>
                      <m:t>=</m:t>
                    </m:r>
                    <m:d>
                      <m:dPr>
                        <m:begChr m:val="{"/>
                        <m:endChr m:val="}"/>
                        <m:ctrlPr>
                          <a:rPr lang="en-GB" sz="2800" b="1" i="1" dirty="0" smtClean="0">
                            <a:solidFill>
                              <a:srgbClr val="C00000"/>
                            </a:solidFill>
                            <a:latin typeface="Cambria Math" panose="02040503050406030204" pitchFamily="18" charset="0"/>
                          </a:rPr>
                        </m:ctrlPr>
                      </m:dPr>
                      <m:e>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𝟏</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𝟏</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𝟐</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𝟑</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𝟑</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𝟐</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𝟑</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𝟑</m:t>
                            </m:r>
                          </m:e>
                        </m:d>
                      </m:e>
                    </m:d>
                  </m:oMath>
                </a14:m>
                <a:endParaRPr lang="en-GB" sz="2800" b="1" dirty="0">
                  <a:solidFill>
                    <a:srgbClr val="C00000"/>
                  </a:solidFill>
                </a:endParaRPr>
              </a:p>
              <a:p>
                <a:pPr marL="514350" indent="-514350" algn="just">
                  <a:lnSpc>
                    <a:spcPct val="130000"/>
                  </a:lnSpc>
                  <a:buFont typeface="+mj-lt"/>
                  <a:buAutoNum type="arabicParenR"/>
                </a:pPr>
                <a14:m>
                  <m:oMath xmlns:m="http://schemas.openxmlformats.org/officeDocument/2006/math">
                    <m:r>
                      <a:rPr lang="en-GB" sz="2800" b="1" i="0" dirty="0" smtClean="0">
                        <a:solidFill>
                          <a:srgbClr val="C00000"/>
                        </a:solidFill>
                        <a:latin typeface="Cambria Math" panose="02040503050406030204" pitchFamily="18" charset="0"/>
                      </a:rPr>
                      <m:t>𝐁</m:t>
                    </m:r>
                    <m:r>
                      <a:rPr lang="en-GB" sz="2800" b="1" i="0" dirty="0" smtClean="0">
                        <a:solidFill>
                          <a:srgbClr val="C00000"/>
                        </a:solidFill>
                        <a:latin typeface="Cambria Math" panose="02040503050406030204" pitchFamily="18" charset="0"/>
                      </a:rPr>
                      <m:t>=</m:t>
                    </m:r>
                    <m:d>
                      <m:dPr>
                        <m:begChr m:val="{"/>
                        <m:endChr m:val="}"/>
                        <m:ctrlPr>
                          <a:rPr lang="en-GB" sz="2800" b="1" i="1" dirty="0" smtClean="0">
                            <a:solidFill>
                              <a:srgbClr val="C00000"/>
                            </a:solidFill>
                            <a:latin typeface="Cambria Math" panose="02040503050406030204" pitchFamily="18" charset="0"/>
                          </a:rPr>
                        </m:ctrlPr>
                      </m:dPr>
                      <m:e>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𝐱</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𝐲</m:t>
                            </m:r>
                          </m:e>
                        </m:d>
                        <m:r>
                          <a:rPr lang="en-GB" sz="2800" b="1" i="0" dirty="0" smtClean="0">
                            <a:solidFill>
                              <a:srgbClr val="C00000"/>
                            </a:solidFill>
                            <a:latin typeface="Cambria Math" panose="02040503050406030204" pitchFamily="18" charset="0"/>
                          </a:rPr>
                          <m:t> :</m:t>
                        </m:r>
                        <m:r>
                          <a:rPr lang="en-GB" sz="2800" b="1" i="0" dirty="0" smtClean="0">
                            <a:solidFill>
                              <a:srgbClr val="C00000"/>
                            </a:solidFill>
                            <a:latin typeface="Cambria Math" panose="02040503050406030204" pitchFamily="18" charset="0"/>
                          </a:rPr>
                          <m:t>𝐱</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𝐲</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ℕ</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𝐱</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𝐲</m:t>
                        </m:r>
                      </m:e>
                    </m:d>
                  </m:oMath>
                </a14:m>
                <a:endParaRPr lang="en-GB" sz="2800" b="1" dirty="0">
                  <a:solidFill>
                    <a:srgbClr val="C00000"/>
                  </a:solidFill>
                </a:endParaRPr>
              </a:p>
              <a:p>
                <a:pPr marL="514350" indent="-514350" algn="just">
                  <a:lnSpc>
                    <a:spcPct val="130000"/>
                  </a:lnSpc>
                  <a:buFont typeface="+mj-lt"/>
                  <a:buAutoNum type="arabicParenR"/>
                </a:pPr>
                <a14:m>
                  <m:oMath xmlns:m="http://schemas.openxmlformats.org/officeDocument/2006/math">
                    <m:r>
                      <a:rPr lang="en-GB" sz="2800" b="1" i="0" dirty="0" smtClean="0">
                        <a:solidFill>
                          <a:srgbClr val="C00000"/>
                        </a:solidFill>
                        <a:latin typeface="Cambria Math" panose="02040503050406030204" pitchFamily="18" charset="0"/>
                      </a:rPr>
                      <m:t>𝐂</m:t>
                    </m:r>
                    <m:r>
                      <a:rPr lang="en-GB" sz="2800" b="1" i="0" dirty="0" smtClean="0">
                        <a:solidFill>
                          <a:srgbClr val="C00000"/>
                        </a:solidFill>
                        <a:latin typeface="Cambria Math" panose="02040503050406030204" pitchFamily="18" charset="0"/>
                      </a:rPr>
                      <m:t>=</m:t>
                    </m:r>
                    <m:d>
                      <m:dPr>
                        <m:begChr m:val="{"/>
                        <m:endChr m:val="}"/>
                        <m:ctrlPr>
                          <a:rPr lang="en-GB" sz="2800" b="1" i="1" dirty="0" smtClean="0">
                            <a:solidFill>
                              <a:srgbClr val="C00000"/>
                            </a:solidFill>
                            <a:latin typeface="Cambria Math" panose="02040503050406030204" pitchFamily="18" charset="0"/>
                          </a:rPr>
                        </m:ctrlPr>
                      </m:dPr>
                      <m:e>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𝟏</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𝟏</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𝟏</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𝟐</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𝟐</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𝟐</m:t>
                            </m:r>
                          </m:e>
                        </m:d>
                      </m:e>
                    </m:d>
                  </m:oMath>
                </a14:m>
                <a:endParaRPr lang="en-GB" sz="2800" b="1" dirty="0">
                  <a:solidFill>
                    <a:srgbClr val="C00000"/>
                  </a:solidFill>
                </a:endParaRPr>
              </a:p>
              <a:p>
                <a:pPr marL="514350" indent="-514350" algn="just">
                  <a:lnSpc>
                    <a:spcPct val="130000"/>
                  </a:lnSpc>
                  <a:buFont typeface="+mj-lt"/>
                  <a:buAutoNum type="arabicParenR"/>
                </a:pPr>
                <a14:m>
                  <m:oMath xmlns:m="http://schemas.openxmlformats.org/officeDocument/2006/math">
                    <m:r>
                      <a:rPr lang="en-GB" sz="2800" b="1" i="0" dirty="0" smtClean="0">
                        <a:solidFill>
                          <a:srgbClr val="C00000"/>
                        </a:solidFill>
                        <a:latin typeface="Cambria Math" panose="02040503050406030204" pitchFamily="18" charset="0"/>
                      </a:rPr>
                      <m:t>𝐃</m:t>
                    </m:r>
                    <m:r>
                      <a:rPr lang="en-GB" sz="2800" b="1" i="0" dirty="0" smtClean="0">
                        <a:solidFill>
                          <a:srgbClr val="C00000"/>
                        </a:solidFill>
                        <a:latin typeface="Cambria Math" panose="02040503050406030204" pitchFamily="18" charset="0"/>
                      </a:rPr>
                      <m:t>=</m:t>
                    </m:r>
                    <m:d>
                      <m:dPr>
                        <m:begChr m:val="{"/>
                        <m:endChr m:val="}"/>
                        <m:ctrlPr>
                          <a:rPr lang="en-GB" sz="2800" b="1" i="1" dirty="0" smtClean="0">
                            <a:solidFill>
                              <a:srgbClr val="C00000"/>
                            </a:solidFill>
                            <a:latin typeface="Cambria Math" panose="02040503050406030204" pitchFamily="18" charset="0"/>
                          </a:rPr>
                        </m:ctrlPr>
                      </m:dPr>
                      <m:e>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𝟏</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𝟐</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𝟐</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𝟏</m:t>
                            </m:r>
                          </m:e>
                        </m:d>
                      </m:e>
                    </m:d>
                  </m:oMath>
                </a14:m>
                <a:endParaRPr lang="en-GB" sz="2800" b="1" dirty="0">
                  <a:solidFill>
                    <a:srgbClr val="C00000"/>
                  </a:solidFill>
                </a:endParaRPr>
              </a:p>
              <a:p>
                <a:pPr marL="514350" indent="-514350" algn="just">
                  <a:lnSpc>
                    <a:spcPct val="130000"/>
                  </a:lnSpc>
                  <a:buFont typeface="+mj-lt"/>
                  <a:buAutoNum type="arabicParenR"/>
                </a:pPr>
                <a14:m>
                  <m:oMath xmlns:m="http://schemas.openxmlformats.org/officeDocument/2006/math">
                    <m:r>
                      <a:rPr lang="en-GB" sz="2800" b="1" i="0" dirty="0" smtClean="0">
                        <a:solidFill>
                          <a:srgbClr val="C00000"/>
                        </a:solidFill>
                        <a:latin typeface="Cambria Math" panose="02040503050406030204" pitchFamily="18" charset="0"/>
                      </a:rPr>
                      <m:t>𝐄</m:t>
                    </m:r>
                    <m:r>
                      <a:rPr lang="en-GB" sz="2800" b="1" i="0" dirty="0" smtClean="0">
                        <a:solidFill>
                          <a:srgbClr val="C00000"/>
                        </a:solidFill>
                        <a:latin typeface="Cambria Math" panose="02040503050406030204" pitchFamily="18" charset="0"/>
                      </a:rPr>
                      <m:t>=</m:t>
                    </m:r>
                    <m:d>
                      <m:dPr>
                        <m:begChr m:val="{"/>
                        <m:endChr m:val="}"/>
                        <m:ctrlPr>
                          <a:rPr lang="en-GB" sz="2800" b="1" i="1" dirty="0" smtClean="0">
                            <a:solidFill>
                              <a:srgbClr val="C00000"/>
                            </a:solidFill>
                            <a:latin typeface="Cambria Math" panose="02040503050406030204" pitchFamily="18" charset="0"/>
                          </a:rPr>
                        </m:ctrlPr>
                      </m:dPr>
                      <m:e>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𝟏</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𝟐</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𝟐</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𝟑</m:t>
                            </m:r>
                          </m:e>
                        </m:d>
                        <m:r>
                          <a:rPr lang="en-GB" sz="2800" b="1" i="0" dirty="0" smtClean="0">
                            <a:solidFill>
                              <a:srgbClr val="C00000"/>
                            </a:solidFill>
                            <a:latin typeface="Cambria Math" panose="02040503050406030204" pitchFamily="18" charset="0"/>
                          </a:rPr>
                          <m:t>,</m:t>
                        </m:r>
                        <m:d>
                          <m:dPr>
                            <m:ctrlPr>
                              <a:rPr lang="en-GB" sz="2800" b="1" i="1" dirty="0" smtClean="0">
                                <a:solidFill>
                                  <a:srgbClr val="C00000"/>
                                </a:solidFill>
                                <a:latin typeface="Cambria Math" panose="02040503050406030204" pitchFamily="18" charset="0"/>
                              </a:rPr>
                            </m:ctrlPr>
                          </m:dPr>
                          <m:e>
                            <m:r>
                              <a:rPr lang="en-GB" sz="2800" b="1" i="0" dirty="0" smtClean="0">
                                <a:solidFill>
                                  <a:srgbClr val="C00000"/>
                                </a:solidFill>
                                <a:latin typeface="Cambria Math" panose="02040503050406030204" pitchFamily="18" charset="0"/>
                              </a:rPr>
                              <m:t>𝟏</m:t>
                            </m:r>
                            <m:r>
                              <a:rPr lang="en-GB" sz="2800" b="1" i="0" dirty="0" smtClean="0">
                                <a:solidFill>
                                  <a:srgbClr val="C00000"/>
                                </a:solidFill>
                                <a:latin typeface="Cambria Math" panose="02040503050406030204" pitchFamily="18" charset="0"/>
                              </a:rPr>
                              <m:t>,</m:t>
                            </m:r>
                            <m:r>
                              <a:rPr lang="en-GB" sz="2800" b="1" i="0" dirty="0" smtClean="0">
                                <a:solidFill>
                                  <a:srgbClr val="C00000"/>
                                </a:solidFill>
                                <a:latin typeface="Cambria Math" panose="02040503050406030204" pitchFamily="18" charset="0"/>
                              </a:rPr>
                              <m:t>𝟑</m:t>
                            </m:r>
                          </m:e>
                        </m:d>
                      </m:e>
                    </m:d>
                  </m:oMath>
                </a14:m>
                <a:endParaRPr lang="en-GB" sz="2800" b="1" dirty="0">
                  <a:solidFill>
                    <a:srgbClr val="C00000"/>
                  </a:solidFill>
                </a:endParaRPr>
              </a:p>
            </p:txBody>
          </p:sp>
        </mc:Choice>
        <mc:Fallback xmlns="">
          <p:sp>
            <p:nvSpPr>
              <p:cNvPr id="17" name="Rectangle 22"/>
              <p:cNvSpPr>
                <a:spLocks noRot="1" noChangeAspect="1" noMove="1" noResize="1" noEditPoints="1" noAdjustHandles="1" noChangeArrowheads="1" noChangeShapeType="1" noTextEdit="1"/>
              </p:cNvSpPr>
              <p:nvPr/>
            </p:nvSpPr>
            <p:spPr>
              <a:xfrm>
                <a:off x="3735118" y="3372655"/>
                <a:ext cx="5536896" cy="2887402"/>
              </a:xfrm>
              <a:prstGeom prst="rect">
                <a:avLst/>
              </a:prstGeom>
              <a:blipFill>
                <a:blip r:embed="rId9"/>
                <a:stretch>
                  <a:fillRect/>
                </a:stretch>
              </a:blipFill>
              <a:ln w="57150">
                <a:noFill/>
              </a:ln>
            </p:spPr>
            <p:txBody>
              <a:bodyPr/>
              <a:lstStyle/>
              <a:p>
                <a:r>
                  <a:rPr lang="en-GB">
                    <a:noFill/>
                  </a:rPr>
                  <a:t> </a:t>
                </a:r>
              </a:p>
            </p:txBody>
          </p:sp>
        </mc:Fallback>
      </mc:AlternateContent>
      <p:sp>
        <p:nvSpPr>
          <p:cNvPr id="19" name="Oval 18">
            <a:extLst>
              <a:ext uri="{FF2B5EF4-FFF2-40B4-BE49-F238E27FC236}">
                <a16:creationId xmlns:a16="http://schemas.microsoft.com/office/drawing/2014/main" id="{4BD1E24D-7739-4C4F-8234-2614FB54ADBC}"/>
              </a:ext>
            </a:extLst>
          </p:cNvPr>
          <p:cNvSpPr/>
          <p:nvPr/>
        </p:nvSpPr>
        <p:spPr>
          <a:xfrm>
            <a:off x="3256558" y="3960892"/>
            <a:ext cx="720000" cy="720000"/>
          </a:xfrm>
          <a:prstGeom prst="ellipse">
            <a:avLst/>
          </a:prstGeom>
          <a:noFill/>
          <a:ln>
            <a:noFill/>
          </a:ln>
          <a:effectLst/>
          <a:scene3d>
            <a:camera prst="orthographicFront">
              <a:rot lat="0" lon="0" rev="0"/>
            </a:camera>
            <a:lightRig rig="contrasting" dir="t">
              <a:rot lat="0" lon="0" rev="7800000"/>
            </a:lightRig>
          </a:scene3d>
          <a:sp3d>
            <a:bevelT w="139700" h="1397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50000"/>
              </a:lnSpc>
            </a:pPr>
            <a:r>
              <a:rPr lang="en-US" sz="4000" b="1" dirty="0">
                <a:solidFill>
                  <a:srgbClr val="0070C0"/>
                </a:solidFill>
                <a:sym typeface="Wingdings 2" panose="05020102010507070707" pitchFamily="18" charset="2"/>
              </a:rPr>
              <a:t></a:t>
            </a:r>
            <a:endParaRPr lang="en-US" sz="4000" b="1" dirty="0">
              <a:solidFill>
                <a:srgbClr val="0070C0"/>
              </a:solidFill>
            </a:endParaRPr>
          </a:p>
        </p:txBody>
      </p:sp>
      <p:sp>
        <p:nvSpPr>
          <p:cNvPr id="20" name="Oval 19">
            <a:extLst>
              <a:ext uri="{FF2B5EF4-FFF2-40B4-BE49-F238E27FC236}">
                <a16:creationId xmlns:a16="http://schemas.microsoft.com/office/drawing/2014/main" id="{4BD1E24D-7739-4C4F-8234-2614FB54ADBC}"/>
              </a:ext>
            </a:extLst>
          </p:cNvPr>
          <p:cNvSpPr/>
          <p:nvPr/>
        </p:nvSpPr>
        <p:spPr>
          <a:xfrm>
            <a:off x="3256558" y="4516178"/>
            <a:ext cx="720000" cy="720000"/>
          </a:xfrm>
          <a:prstGeom prst="ellipse">
            <a:avLst/>
          </a:prstGeom>
          <a:noFill/>
          <a:ln>
            <a:noFill/>
          </a:ln>
          <a:effectLst/>
          <a:scene3d>
            <a:camera prst="orthographicFront">
              <a:rot lat="0" lon="0" rev="0"/>
            </a:camera>
            <a:lightRig rig="contrasting" dir="t">
              <a:rot lat="0" lon="0" rev="7800000"/>
            </a:lightRig>
          </a:scene3d>
          <a:sp3d>
            <a:bevelT w="139700" h="1397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50000"/>
              </a:lnSpc>
            </a:pPr>
            <a:r>
              <a:rPr lang="en-US" sz="4000" b="1" dirty="0">
                <a:solidFill>
                  <a:srgbClr val="0070C0"/>
                </a:solidFill>
                <a:sym typeface="Wingdings 2" panose="05020102010507070707" pitchFamily="18" charset="2"/>
              </a:rPr>
              <a:t></a:t>
            </a:r>
            <a:endParaRPr lang="en-US" sz="4000" b="1" dirty="0">
              <a:solidFill>
                <a:srgbClr val="0070C0"/>
              </a:solidFill>
            </a:endParaRPr>
          </a:p>
        </p:txBody>
      </p:sp>
      <p:sp>
        <p:nvSpPr>
          <p:cNvPr id="23" name="Oval 22">
            <a:extLst>
              <a:ext uri="{FF2B5EF4-FFF2-40B4-BE49-F238E27FC236}">
                <a16:creationId xmlns:a16="http://schemas.microsoft.com/office/drawing/2014/main" id="{4BD1E24D-7739-4C4F-8234-2614FB54ADBC}"/>
              </a:ext>
            </a:extLst>
          </p:cNvPr>
          <p:cNvSpPr/>
          <p:nvPr/>
        </p:nvSpPr>
        <p:spPr>
          <a:xfrm>
            <a:off x="3256558" y="5618204"/>
            <a:ext cx="720000" cy="720000"/>
          </a:xfrm>
          <a:prstGeom prst="ellipse">
            <a:avLst/>
          </a:prstGeom>
          <a:noFill/>
          <a:ln>
            <a:noFill/>
          </a:ln>
          <a:effectLst/>
          <a:scene3d>
            <a:camera prst="orthographicFront">
              <a:rot lat="0" lon="0" rev="0"/>
            </a:camera>
            <a:lightRig rig="contrasting" dir="t">
              <a:rot lat="0" lon="0" rev="7800000"/>
            </a:lightRig>
          </a:scene3d>
          <a:sp3d>
            <a:bevelT w="139700" h="1397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50000"/>
              </a:lnSpc>
            </a:pPr>
            <a:r>
              <a:rPr lang="en-US" sz="4000" b="1" dirty="0">
                <a:solidFill>
                  <a:srgbClr val="0070C0"/>
                </a:solidFill>
                <a:sym typeface="Wingdings 2" panose="05020102010507070707" pitchFamily="18" charset="2"/>
              </a:rPr>
              <a:t></a:t>
            </a:r>
            <a:endParaRPr lang="en-US" sz="4000" b="1" dirty="0">
              <a:solidFill>
                <a:srgbClr val="0070C0"/>
              </a:solidFill>
            </a:endParaRPr>
          </a:p>
        </p:txBody>
      </p:sp>
      <mc:AlternateContent xmlns:mc="http://schemas.openxmlformats.org/markup-compatibility/2006" xmlns:a14="http://schemas.microsoft.com/office/drawing/2010/main">
        <mc:Choice Requires="a14">
          <p:sp>
            <p:nvSpPr>
              <p:cNvPr id="21" name="Rectangle 20"/>
              <p:cNvSpPr/>
              <p:nvPr/>
            </p:nvSpPr>
            <p:spPr>
              <a:xfrm>
                <a:off x="2531409" y="2724258"/>
                <a:ext cx="7239608" cy="523220"/>
              </a:xfrm>
              <a:prstGeom prst="rect">
                <a:avLst/>
              </a:prstGeom>
            </p:spPr>
            <p:txBody>
              <a:bodyPr wrap="square">
                <a:spAutoFit/>
              </a:bodyPr>
              <a:lstStyle/>
              <a:p>
                <a:pPr algn="ctr"/>
                <a:r>
                  <a:rPr lang="en-GB" sz="2800" b="1" dirty="0">
                    <a:solidFill>
                      <a:srgbClr val="0070C0"/>
                    </a:solidFill>
                  </a:rPr>
                  <a:t>whenever </a:t>
                </a:r>
                <a14:m>
                  <m:oMath xmlns:m="http://schemas.openxmlformats.org/officeDocument/2006/math">
                    <m:d>
                      <m:dPr>
                        <m:ctrlPr>
                          <a:rPr lang="en-GB" sz="2800" b="1" i="1">
                            <a:solidFill>
                              <a:srgbClr val="0070C0"/>
                            </a:solidFill>
                            <a:latin typeface="Cambria Math" panose="02040503050406030204" pitchFamily="18" charset="0"/>
                          </a:rPr>
                        </m:ctrlPr>
                      </m:dPr>
                      <m:e>
                        <m:r>
                          <a:rPr lang="en-US" sz="2800" b="1" i="0">
                            <a:solidFill>
                              <a:srgbClr val="0070C0"/>
                            </a:solidFill>
                            <a:latin typeface="Cambria Math" panose="02040503050406030204" pitchFamily="18" charset="0"/>
                          </a:rPr>
                          <m:t>𝐱</m:t>
                        </m:r>
                        <m:r>
                          <a:rPr lang="en-US" sz="2800" b="1" i="0">
                            <a:solidFill>
                              <a:srgbClr val="0070C0"/>
                            </a:solidFill>
                            <a:latin typeface="Cambria Math" panose="02040503050406030204" pitchFamily="18" charset="0"/>
                          </a:rPr>
                          <m:t>,</m:t>
                        </m:r>
                        <m:r>
                          <a:rPr lang="en-GB" sz="2800" b="1" i="0" smtClean="0">
                            <a:solidFill>
                              <a:srgbClr val="0070C0"/>
                            </a:solidFill>
                            <a:latin typeface="Cambria Math" panose="02040503050406030204" pitchFamily="18" charset="0"/>
                          </a:rPr>
                          <m:t>𝐲</m:t>
                        </m:r>
                      </m:e>
                    </m:d>
                    <m:r>
                      <a:rPr lang="en-US" sz="2800" b="1" i="0">
                        <a:solidFill>
                          <a:srgbClr val="0070C0"/>
                        </a:solidFill>
                        <a:latin typeface="Cambria Math" panose="02040503050406030204" pitchFamily="18" charset="0"/>
                      </a:rPr>
                      <m:t>∈</m:t>
                    </m:r>
                    <m:r>
                      <a:rPr lang="en-US" sz="2800" b="1" i="0">
                        <a:solidFill>
                          <a:srgbClr val="0070C0"/>
                        </a:solidFill>
                        <a:latin typeface="Cambria Math" panose="02040503050406030204" pitchFamily="18" charset="0"/>
                      </a:rPr>
                      <m:t>𝐑</m:t>
                    </m:r>
                    <m:r>
                      <a:rPr lang="en-GB" sz="2800" b="1" i="0" smtClean="0">
                        <a:solidFill>
                          <a:srgbClr val="0070C0"/>
                        </a:solidFill>
                        <a:latin typeface="Cambria Math" panose="02040503050406030204" pitchFamily="18" charset="0"/>
                      </a:rPr>
                      <m:t> &amp; </m:t>
                    </m:r>
                    <m:d>
                      <m:dPr>
                        <m:ctrlPr>
                          <a:rPr lang="en-GB" sz="2800" b="1" i="1">
                            <a:solidFill>
                              <a:srgbClr val="0070C0"/>
                            </a:solidFill>
                            <a:latin typeface="Cambria Math" panose="02040503050406030204" pitchFamily="18" charset="0"/>
                          </a:rPr>
                        </m:ctrlPr>
                      </m:dPr>
                      <m:e>
                        <m:r>
                          <a:rPr lang="en-GB" sz="2800" b="1" i="0">
                            <a:solidFill>
                              <a:srgbClr val="0070C0"/>
                            </a:solidFill>
                            <a:latin typeface="Cambria Math" panose="02040503050406030204" pitchFamily="18" charset="0"/>
                          </a:rPr>
                          <m:t>𝐲</m:t>
                        </m:r>
                        <m:r>
                          <a:rPr lang="en-GB" sz="2800" b="1" i="0" smtClean="0">
                            <a:solidFill>
                              <a:srgbClr val="0070C0"/>
                            </a:solidFill>
                            <a:latin typeface="Cambria Math" panose="02040503050406030204" pitchFamily="18" charset="0"/>
                          </a:rPr>
                          <m:t>,</m:t>
                        </m:r>
                        <m:r>
                          <a:rPr lang="en-GB" sz="2800" b="1" i="0" smtClean="0">
                            <a:solidFill>
                              <a:srgbClr val="0070C0"/>
                            </a:solidFill>
                            <a:latin typeface="Cambria Math" panose="02040503050406030204" pitchFamily="18" charset="0"/>
                          </a:rPr>
                          <m:t>𝐳</m:t>
                        </m:r>
                      </m:e>
                    </m:d>
                    <m:r>
                      <a:rPr lang="en-US" sz="2800" b="1" i="0">
                        <a:solidFill>
                          <a:srgbClr val="0070C0"/>
                        </a:solidFill>
                        <a:latin typeface="Cambria Math" panose="02040503050406030204" pitchFamily="18" charset="0"/>
                      </a:rPr>
                      <m:t>∈</m:t>
                    </m:r>
                    <m:r>
                      <a:rPr lang="en-US" sz="2800" b="1" i="0">
                        <a:solidFill>
                          <a:srgbClr val="0070C0"/>
                        </a:solidFill>
                        <a:latin typeface="Cambria Math" panose="02040503050406030204" pitchFamily="18" charset="0"/>
                      </a:rPr>
                      <m:t>𝐑</m:t>
                    </m:r>
                  </m:oMath>
                </a14:m>
                <a:r>
                  <a:rPr lang="en-GB" sz="2800" b="1" dirty="0">
                    <a:solidFill>
                      <a:srgbClr val="0070C0"/>
                    </a:solidFill>
                  </a:rPr>
                  <a:t> then </a:t>
                </a:r>
                <a14:m>
                  <m:oMath xmlns:m="http://schemas.openxmlformats.org/officeDocument/2006/math">
                    <m:d>
                      <m:dPr>
                        <m:ctrlPr>
                          <a:rPr lang="en-GB" sz="2800" b="1" i="1">
                            <a:solidFill>
                              <a:srgbClr val="0070C0"/>
                            </a:solidFill>
                            <a:latin typeface="Cambria Math" panose="02040503050406030204" pitchFamily="18" charset="0"/>
                          </a:rPr>
                        </m:ctrlPr>
                      </m:dPr>
                      <m:e>
                        <m:r>
                          <a:rPr lang="en-GB" sz="2800" b="1" i="0" smtClean="0">
                            <a:solidFill>
                              <a:srgbClr val="0070C0"/>
                            </a:solidFill>
                            <a:latin typeface="Cambria Math" panose="02040503050406030204" pitchFamily="18" charset="0"/>
                          </a:rPr>
                          <m:t>𝐱</m:t>
                        </m:r>
                        <m:r>
                          <a:rPr lang="en-US" sz="2800" b="1" i="0">
                            <a:solidFill>
                              <a:srgbClr val="0070C0"/>
                            </a:solidFill>
                            <a:latin typeface="Cambria Math" panose="02040503050406030204" pitchFamily="18" charset="0"/>
                          </a:rPr>
                          <m:t>,</m:t>
                        </m:r>
                        <m:r>
                          <a:rPr lang="en-GB" sz="2800" b="1" i="0" smtClean="0">
                            <a:solidFill>
                              <a:srgbClr val="0070C0"/>
                            </a:solidFill>
                            <a:latin typeface="Cambria Math" panose="02040503050406030204" pitchFamily="18" charset="0"/>
                          </a:rPr>
                          <m:t>𝐳</m:t>
                        </m:r>
                      </m:e>
                    </m:d>
                    <m:r>
                      <a:rPr lang="en-US" sz="2800" b="1" i="0">
                        <a:solidFill>
                          <a:srgbClr val="0070C0"/>
                        </a:solidFill>
                        <a:latin typeface="Cambria Math" panose="02040503050406030204" pitchFamily="18" charset="0"/>
                      </a:rPr>
                      <m:t>∈</m:t>
                    </m:r>
                    <m:r>
                      <a:rPr lang="en-US" sz="2800" b="1" i="0">
                        <a:solidFill>
                          <a:srgbClr val="0070C0"/>
                        </a:solidFill>
                        <a:latin typeface="Cambria Math" panose="02040503050406030204" pitchFamily="18" charset="0"/>
                      </a:rPr>
                      <m:t>𝐑</m:t>
                    </m:r>
                  </m:oMath>
                </a14:m>
                <a:endParaRPr lang="en-GB" sz="2800" b="1" dirty="0">
                  <a:solidFill>
                    <a:srgbClr val="0070C0"/>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2531409" y="2724258"/>
                <a:ext cx="7239608" cy="523220"/>
              </a:xfrm>
              <a:prstGeom prst="rect">
                <a:avLst/>
              </a:prstGeom>
              <a:blipFill>
                <a:blip r:embed="rId10"/>
                <a:stretch>
                  <a:fillRect l="-1347" t="-12791" b="-31395"/>
                </a:stretch>
              </a:blipFill>
            </p:spPr>
            <p:txBody>
              <a:bodyPr/>
              <a:lstStyle/>
              <a:p>
                <a:r>
                  <a:rPr lang="en-GB">
                    <a:noFill/>
                  </a:rPr>
                  <a:t> </a:t>
                </a:r>
              </a:p>
            </p:txBody>
          </p:sp>
        </mc:Fallback>
      </mc:AlternateContent>
      <p:sp>
        <p:nvSpPr>
          <p:cNvPr id="24" name="Rectangle 22"/>
          <p:cNvSpPr/>
          <p:nvPr/>
        </p:nvSpPr>
        <p:spPr>
          <a:xfrm>
            <a:off x="2209801" y="337059"/>
            <a:ext cx="7772399" cy="682419"/>
          </a:xfrm>
          <a:prstGeom prst="roundRect">
            <a:avLst/>
          </a:prstGeom>
          <a:solidFill>
            <a:srgbClr val="FFC000"/>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1023728"/>
              <a:satOff val="-20662"/>
              <a:lumOff val="-1568"/>
              <a:alphaOff val="0"/>
            </a:schemeClr>
          </a:effectRef>
          <a:fontRef idx="minor">
            <a:schemeClr val="lt1"/>
          </a:fontRef>
        </p:style>
        <p:txBody>
          <a:bodyPr anchor="ctr"/>
          <a:lstStyle/>
          <a:p>
            <a:pPr algn="ctr"/>
            <a:r>
              <a:rPr lang="en-GB" sz="3600" b="1" dirty="0">
                <a:solidFill>
                  <a:schemeClr val="tx1"/>
                </a:solidFill>
              </a:rPr>
              <a:t>Properties of binary relation in a set</a:t>
            </a:r>
          </a:p>
        </p:txBody>
      </p:sp>
    </p:spTree>
    <p:extLst>
      <p:ext uri="{BB962C8B-B14F-4D97-AF65-F5344CB8AC3E}">
        <p14:creationId xmlns:p14="http://schemas.microsoft.com/office/powerpoint/2010/main" val="155563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p:tgtEl>
                                          <p:spTgt spid="31"/>
                                        </p:tgtEl>
                                        <p:attrNameLst>
                                          <p:attrName>ppt_x</p:attrName>
                                        </p:attrNameLst>
                                      </p:cBhvr>
                                      <p:tavLst>
                                        <p:tav tm="0">
                                          <p:val>
                                            <p:strVal val="#ppt_x-#ppt_w*1.125000"/>
                                          </p:val>
                                        </p:tav>
                                        <p:tav tm="100000">
                                          <p:val>
                                            <p:strVal val="#ppt_x"/>
                                          </p:val>
                                        </p:tav>
                                      </p:tavLst>
                                    </p:anim>
                                    <p:animEffect transition="in" filter="wipe(right)">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49" presetClass="entr" presetSubtype="0" decel="10000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 calcmode="lin" valueType="num">
                                      <p:cBhvr>
                                        <p:cTn id="19" dur="500" fill="hold"/>
                                        <p:tgtEl>
                                          <p:spTgt spid="33"/>
                                        </p:tgtEl>
                                        <p:attrNameLst>
                                          <p:attrName>style.rotation</p:attrName>
                                        </p:attrNameLst>
                                      </p:cBhvr>
                                      <p:tavLst>
                                        <p:tav tm="0">
                                          <p:val>
                                            <p:fltVal val="360"/>
                                          </p:val>
                                        </p:tav>
                                        <p:tav tm="100000">
                                          <p:val>
                                            <p:fltVal val="0"/>
                                          </p:val>
                                        </p:tav>
                                      </p:tavLst>
                                    </p:anim>
                                    <p:animEffect transition="in" filter="fade">
                                      <p:cBhvr>
                                        <p:cTn id="20" dur="500"/>
                                        <p:tgtEl>
                                          <p:spTgt spid="3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par>
                          <p:cTn id="26" fill="hold">
                            <p:stCondLst>
                              <p:cond delay="500"/>
                            </p:stCondLst>
                            <p:childTnLst>
                              <p:par>
                                <p:cTn id="27" presetID="12" presetClass="entr" presetSubtype="8" fill="hold" grpId="0" nodeType="after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p:tgtEl>
                                          <p:spTgt spid="28"/>
                                        </p:tgtEl>
                                        <p:attrNameLst>
                                          <p:attrName>ppt_x</p:attrName>
                                        </p:attrNameLst>
                                      </p:cBhvr>
                                      <p:tavLst>
                                        <p:tav tm="0">
                                          <p:val>
                                            <p:strVal val="#ppt_x-#ppt_w*1.125000"/>
                                          </p:val>
                                        </p:tav>
                                        <p:tav tm="100000">
                                          <p:val>
                                            <p:strVal val="#ppt_x"/>
                                          </p:val>
                                        </p:tav>
                                      </p:tavLst>
                                    </p:anim>
                                    <p:animEffect transition="in" filter="wipe(right)">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49" presetClass="entr" presetSubtype="0" decel="10000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p:cTn id="35" dur="500" fill="hold"/>
                                        <p:tgtEl>
                                          <p:spTgt spid="30"/>
                                        </p:tgtEl>
                                        <p:attrNameLst>
                                          <p:attrName>ppt_w</p:attrName>
                                        </p:attrNameLst>
                                      </p:cBhvr>
                                      <p:tavLst>
                                        <p:tav tm="0">
                                          <p:val>
                                            <p:fltVal val="0"/>
                                          </p:val>
                                        </p:tav>
                                        <p:tav tm="100000">
                                          <p:val>
                                            <p:strVal val="#ppt_w"/>
                                          </p:val>
                                        </p:tav>
                                      </p:tavLst>
                                    </p:anim>
                                    <p:anim calcmode="lin" valueType="num">
                                      <p:cBhvr>
                                        <p:cTn id="36" dur="500" fill="hold"/>
                                        <p:tgtEl>
                                          <p:spTgt spid="30"/>
                                        </p:tgtEl>
                                        <p:attrNameLst>
                                          <p:attrName>ppt_h</p:attrName>
                                        </p:attrNameLst>
                                      </p:cBhvr>
                                      <p:tavLst>
                                        <p:tav tm="0">
                                          <p:val>
                                            <p:fltVal val="0"/>
                                          </p:val>
                                        </p:tav>
                                        <p:tav tm="100000">
                                          <p:val>
                                            <p:strVal val="#ppt_h"/>
                                          </p:val>
                                        </p:tav>
                                      </p:tavLst>
                                    </p:anim>
                                    <p:anim calcmode="lin" valueType="num">
                                      <p:cBhvr>
                                        <p:cTn id="37" dur="500" fill="hold"/>
                                        <p:tgtEl>
                                          <p:spTgt spid="30"/>
                                        </p:tgtEl>
                                        <p:attrNameLst>
                                          <p:attrName>style.rotation</p:attrName>
                                        </p:attrNameLst>
                                      </p:cBhvr>
                                      <p:tavLst>
                                        <p:tav tm="0">
                                          <p:val>
                                            <p:fltVal val="360"/>
                                          </p:val>
                                        </p:tav>
                                        <p:tav tm="100000">
                                          <p:val>
                                            <p:fltVal val="0"/>
                                          </p:val>
                                        </p:tav>
                                      </p:tavLst>
                                    </p:anim>
                                    <p:animEffect transition="in" filter="fade">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32"/>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3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9"/>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3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500" fill="hold"/>
                                        <p:tgtEl>
                                          <p:spTgt spid="17"/>
                                        </p:tgtEl>
                                        <p:attrNameLst>
                                          <p:attrName>ppt_w</p:attrName>
                                        </p:attrNameLst>
                                      </p:cBhvr>
                                      <p:tavLst>
                                        <p:tav tm="0">
                                          <p:val>
                                            <p:fltVal val="0"/>
                                          </p:val>
                                        </p:tav>
                                        <p:tav tm="100000">
                                          <p:val>
                                            <p:strVal val="#ppt_w"/>
                                          </p:val>
                                        </p:tav>
                                      </p:tavLst>
                                    </p:anim>
                                    <p:anim calcmode="lin" valueType="num">
                                      <p:cBhvr>
                                        <p:cTn id="58" dur="500" fill="hold"/>
                                        <p:tgtEl>
                                          <p:spTgt spid="17"/>
                                        </p:tgtEl>
                                        <p:attrNameLst>
                                          <p:attrName>ppt_h</p:attrName>
                                        </p:attrNameLst>
                                      </p:cBhvr>
                                      <p:tavLst>
                                        <p:tav tm="0">
                                          <p:val>
                                            <p:fltVal val="0"/>
                                          </p:val>
                                        </p:tav>
                                        <p:tav tm="100000">
                                          <p:val>
                                            <p:strVal val="#ppt_h"/>
                                          </p:val>
                                        </p:tav>
                                      </p:tavLst>
                                    </p:anim>
                                    <p:animEffect transition="in" filter="fade">
                                      <p:cBhvr>
                                        <p:cTn id="59" dur="50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left)">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left)">
                                      <p:cBhvr>
                                        <p:cTn id="69" dur="5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wipe(left)">
                                      <p:cBhvr>
                                        <p:cTn id="7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17" grpId="0"/>
      <p:bldP spid="19" grpId="0"/>
      <p:bldP spid="20"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Operations on Sets</a:t>
            </a:r>
            <a:endParaRPr lang="en-US" dirty="0"/>
          </a:p>
        </p:txBody>
      </p:sp>
      <p:cxnSp>
        <p:nvCxnSpPr>
          <p:cNvPr id="4" name="Straight Connector 3"/>
          <p:cNvCxnSpPr/>
          <p:nvPr/>
        </p:nvCxnSpPr>
        <p:spPr>
          <a:xfrm>
            <a:off x="4197256" y="831360"/>
            <a:ext cx="0" cy="566928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Content Placeholder 2"/>
              <p:cNvSpPr txBox="1">
                <a:spLocks/>
              </p:cNvSpPr>
              <p:nvPr/>
            </p:nvSpPr>
            <p:spPr>
              <a:xfrm>
                <a:off x="4494972" y="863444"/>
                <a:ext cx="7417985"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0E47A1"/>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0E47A1"/>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0E47A1"/>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a:t>
                </a:r>
                <a:r>
                  <a:rPr lang="en-US" dirty="0">
                    <a:solidFill>
                      <a:srgbClr val="C00000"/>
                    </a:solidFill>
                  </a:rPr>
                  <a:t>Union</a:t>
                </a:r>
                <a:r>
                  <a:rPr lang="en-US" i="1" dirty="0">
                    <a:solidFill>
                      <a:schemeClr val="accent1">
                        <a:lumMod val="75000"/>
                      </a:schemeClr>
                    </a:solidFill>
                  </a:rPr>
                  <a:t> </a:t>
                </a:r>
                <a14:m>
                  <m:oMath xmlns:m="http://schemas.openxmlformats.org/officeDocument/2006/math">
                    <m:r>
                      <a:rPr lang="en-US" i="1" dirty="0">
                        <a:latin typeface="Cambria Math" panose="02040503050406030204" pitchFamily="18" charset="0"/>
                      </a:rPr>
                      <m:t>(</m:t>
                    </m:r>
                    <m:r>
                      <a:rPr lang="en-IN" i="1" dirty="0">
                        <a:latin typeface="Cambria Math" panose="02040503050406030204" pitchFamily="18" charset="0"/>
                      </a:rPr>
                      <m:t>𝐴</m:t>
                    </m:r>
                    <m:r>
                      <a:rPr lang="en-IN" i="1" dirty="0">
                        <a:latin typeface="Cambria Math" panose="02040503050406030204" pitchFamily="18" charset="0"/>
                      </a:rPr>
                      <m:t> </m:t>
                    </m:r>
                    <m:r>
                      <a:rPr lang="en-IN" i="1" dirty="0">
                        <a:latin typeface="Cambria Math" panose="02040503050406030204" pitchFamily="18" charset="0"/>
                      </a:rPr>
                      <m:t>𝑈</m:t>
                    </m:r>
                    <m:r>
                      <a:rPr lang="en-IN" i="1" dirty="0">
                        <a:latin typeface="Cambria Math" panose="02040503050406030204" pitchFamily="18" charset="0"/>
                      </a:rPr>
                      <m:t> </m:t>
                    </m:r>
                    <m:r>
                      <a:rPr lang="en-IN" i="1" dirty="0">
                        <a:latin typeface="Cambria Math" panose="02040503050406030204" pitchFamily="18" charset="0"/>
                      </a:rPr>
                      <m:t>𝐵</m:t>
                    </m:r>
                    <m:r>
                      <a:rPr lang="en-IN" i="1" dirty="0">
                        <a:latin typeface="Cambria Math" panose="02040503050406030204" pitchFamily="18" charset="0"/>
                      </a:rPr>
                      <m:t>) </m:t>
                    </m:r>
                  </m:oMath>
                </a14:m>
                <a:r>
                  <a:rPr lang="en-US" dirty="0"/>
                  <a:t>is a collection of all distinct elements from both the set A and B.</a:t>
                </a:r>
                <a:endParaRPr lang="en-IN" dirty="0"/>
              </a:p>
              <a:p>
                <a:endParaRPr lang="en-US" dirty="0"/>
              </a:p>
              <a:p>
                <a:endParaRPr lang="en-US" dirty="0"/>
              </a:p>
              <a:p>
                <a:endParaRPr lang="en-US" dirty="0"/>
              </a:p>
              <a:p>
                <a:endParaRPr lang="en-US" dirty="0"/>
              </a:p>
              <a:p>
                <a:endParaRPr lang="en-US" dirty="0"/>
              </a:p>
              <a:p>
                <a:endParaRPr lang="en-US" dirty="0"/>
              </a:p>
              <a:p>
                <a:r>
                  <a:rPr lang="en-US" dirty="0"/>
                  <a:t>Example:</a:t>
                </a:r>
              </a:p>
              <a:p>
                <a:pPr marL="400050" lvl="1" indent="0">
                  <a:buNone/>
                </a:pPr>
                <a:r>
                  <a:rPr lang="en-US" altLang="en-US" sz="2400" dirty="0"/>
                  <a:t>A = {1, 3, 5, 7, 9}</a:t>
                </a:r>
              </a:p>
              <a:p>
                <a:pPr marL="400050" lvl="1" indent="0">
                  <a:buNone/>
                </a:pPr>
                <a:r>
                  <a:rPr lang="en-US" altLang="en-US" sz="2400" dirty="0"/>
                  <a:t>B = {1, 2, 3, 4, 5}</a:t>
                </a:r>
                <a:endParaRPr lang="en-GB" altLang="en-US" sz="2400" dirty="0"/>
              </a:p>
              <a:p>
                <a:pPr marL="400050" lvl="1" indent="0">
                  <a:buNone/>
                </a:pPr>
                <a:r>
                  <a:rPr lang="en-GB" altLang="en-US" sz="2400" dirty="0"/>
                  <a:t>A U B = {1, 2, 3, 4, 5, 7, 9}</a:t>
                </a:r>
                <a:endParaRPr lang="en-IN" sz="2400" dirty="0"/>
              </a:p>
              <a:p>
                <a:endParaRPr lang="en-US"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4494972" y="863444"/>
                <a:ext cx="7417985" cy="5590565"/>
              </a:xfrm>
              <a:prstGeom prst="rect">
                <a:avLst/>
              </a:prstGeom>
              <a:blipFill rotWithShape="0">
                <a:blip r:embed="rId2"/>
                <a:stretch>
                  <a:fillRect l="-1150" t="-1418" r="-13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6120207" y="1993708"/>
                <a:ext cx="4286250" cy="499363"/>
              </a:xfrm>
              <a:prstGeom prst="rect">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i="1" dirty="0">
                          <a:latin typeface="Cambria Math" panose="02040503050406030204" pitchFamily="18" charset="0"/>
                        </a:rPr>
                        <m:t>𝐴</m:t>
                      </m:r>
                      <m:r>
                        <a:rPr lang="en-IN" sz="2400" i="1" dirty="0">
                          <a:latin typeface="Cambria Math" panose="02040503050406030204" pitchFamily="18" charset="0"/>
                        </a:rPr>
                        <m:t> </m:t>
                      </m:r>
                      <m:r>
                        <a:rPr lang="en-IN" sz="2400" i="1" dirty="0">
                          <a:latin typeface="Cambria Math" panose="02040503050406030204" pitchFamily="18" charset="0"/>
                        </a:rPr>
                        <m:t>𝑈</m:t>
                      </m:r>
                      <m:r>
                        <a:rPr lang="en-IN" sz="2400" i="1" dirty="0">
                          <a:latin typeface="Cambria Math" panose="02040503050406030204" pitchFamily="18" charset="0"/>
                        </a:rPr>
                        <m:t> </m:t>
                      </m:r>
                      <m:r>
                        <a:rPr lang="en-IN" sz="2400" i="1" dirty="0">
                          <a:latin typeface="Cambria Math" panose="02040503050406030204" pitchFamily="18" charset="0"/>
                        </a:rPr>
                        <m:t>𝐵</m:t>
                      </m:r>
                      <m:r>
                        <a:rPr lang="en-IN" sz="2400" i="1" dirty="0">
                          <a:latin typeface="Cambria Math" panose="02040503050406030204" pitchFamily="18" charset="0"/>
                        </a:rPr>
                        <m:t> = {</m:t>
                      </m:r>
                      <m:r>
                        <a:rPr lang="en-IN" sz="2400" i="1" dirty="0">
                          <a:latin typeface="Cambria Math" panose="02040503050406030204" pitchFamily="18" charset="0"/>
                        </a:rPr>
                        <m:t>𝑥</m:t>
                      </m:r>
                      <m:r>
                        <a:rPr lang="en-IN" sz="2400" i="1" dirty="0">
                          <a:latin typeface="Cambria Math" panose="02040503050406030204" pitchFamily="18" charset="0"/>
                        </a:rPr>
                        <m:t> | </m:t>
                      </m:r>
                      <m:r>
                        <a:rPr lang="en-IN" sz="2400" i="1" dirty="0">
                          <a:latin typeface="Cambria Math" panose="02040503050406030204" pitchFamily="18" charset="0"/>
                        </a:rPr>
                        <m:t>𝑥</m:t>
                      </m:r>
                      <m:r>
                        <a:rPr lang="en-IN" sz="2400" i="1" dirty="0">
                          <a:latin typeface="Cambria Math" panose="02040503050406030204" pitchFamily="18" charset="0"/>
                        </a:rPr>
                        <m:t> ∈ </m:t>
                      </m:r>
                      <m:r>
                        <a:rPr lang="en-US" sz="2400" i="1" dirty="0">
                          <a:latin typeface="Cambria Math" panose="02040503050406030204" pitchFamily="18" charset="0"/>
                        </a:rPr>
                        <m:t>𝐴</m:t>
                      </m:r>
                      <m:r>
                        <a:rPr lang="en-US" sz="2400" i="1" dirty="0">
                          <a:latin typeface="Cambria Math" panose="02040503050406030204" pitchFamily="18" charset="0"/>
                        </a:rPr>
                        <m:t> </m:t>
                      </m:r>
                      <m:r>
                        <a:rPr lang="en-US" sz="2400" i="1" dirty="0">
                          <a:latin typeface="Cambria Math" panose="02040503050406030204" pitchFamily="18" charset="0"/>
                        </a:rPr>
                        <m:t>𝑜𝑟</m:t>
                      </m:r>
                      <m:r>
                        <a:rPr lang="en-US" sz="2400" i="1" dirty="0">
                          <a:latin typeface="Cambria Math" panose="02040503050406030204" pitchFamily="18" charset="0"/>
                        </a:rPr>
                        <m:t> </m:t>
                      </m:r>
                      <m:r>
                        <a:rPr lang="en-IN" sz="2400" i="1" dirty="0">
                          <a:latin typeface="Cambria Math" panose="02040503050406030204" pitchFamily="18" charset="0"/>
                        </a:rPr>
                        <m:t>𝑥</m:t>
                      </m:r>
                      <m:r>
                        <a:rPr lang="en-IN" sz="2400" i="1" dirty="0">
                          <a:latin typeface="Cambria Math" panose="02040503050406030204" pitchFamily="18" charset="0"/>
                        </a:rPr>
                        <m:t> ∈ </m:t>
                      </m:r>
                      <m:r>
                        <a:rPr lang="en-US" sz="2400" i="1" dirty="0">
                          <a:latin typeface="Cambria Math" panose="02040503050406030204" pitchFamily="18" charset="0"/>
                        </a:rPr>
                        <m:t>𝐵</m:t>
                      </m:r>
                      <m:r>
                        <a:rPr lang="en-IN" sz="2400" i="1" dirty="0">
                          <a:latin typeface="Cambria Math" panose="02040503050406030204" pitchFamily="18" charset="0"/>
                        </a:rPr>
                        <m:t>}</m:t>
                      </m:r>
                    </m:oMath>
                  </m:oMathPara>
                </a14:m>
                <a:endParaRPr lang="en-IN" sz="2400" dirty="0"/>
              </a:p>
            </p:txBody>
          </p:sp>
        </mc:Choice>
        <mc:Fallback xmlns="">
          <p:sp>
            <p:nvSpPr>
              <p:cNvPr id="16" name="Rectangle 15"/>
              <p:cNvSpPr>
                <a:spLocks noRot="1" noChangeAspect="1" noMove="1" noResize="1" noEditPoints="1" noAdjustHandles="1" noChangeArrowheads="1" noChangeShapeType="1" noTextEdit="1"/>
              </p:cNvSpPr>
              <p:nvPr/>
            </p:nvSpPr>
            <p:spPr>
              <a:xfrm>
                <a:off x="6120207" y="1993708"/>
                <a:ext cx="4286250" cy="499363"/>
              </a:xfrm>
              <a:prstGeom prst="rect">
                <a:avLst/>
              </a:prstGeom>
              <a:blipFill rotWithShape="0">
                <a:blip r:embed="rId3"/>
                <a:stretch>
                  <a:fillRect l="-993" r="-142" b="-13095"/>
                </a:stretch>
              </a:blipFill>
              <a:ln>
                <a:solidFill>
                  <a:schemeClr val="tx1"/>
                </a:solidFill>
              </a:ln>
            </p:spPr>
            <p:txBody>
              <a:bodyPr/>
              <a:lstStyle/>
              <a:p>
                <a:r>
                  <a:rPr lang="en-US">
                    <a:noFill/>
                  </a:rPr>
                  <a:t> </a:t>
                </a:r>
              </a:p>
            </p:txBody>
          </p:sp>
        </mc:Fallback>
      </mc:AlternateContent>
      <p:grpSp>
        <p:nvGrpSpPr>
          <p:cNvPr id="17" name="Group 16"/>
          <p:cNvGrpSpPr/>
          <p:nvPr/>
        </p:nvGrpSpPr>
        <p:grpSpPr>
          <a:xfrm>
            <a:off x="7387598" y="2643127"/>
            <a:ext cx="2514601" cy="1776138"/>
            <a:chOff x="4572000" y="3657600"/>
            <a:chExt cx="3810000" cy="2362200"/>
          </a:xfrm>
          <a:noFill/>
        </p:grpSpPr>
        <p:sp>
          <p:nvSpPr>
            <p:cNvPr id="18" name="Rectangle 17"/>
            <p:cNvSpPr/>
            <p:nvPr/>
          </p:nvSpPr>
          <p:spPr>
            <a:xfrm>
              <a:off x="4572000" y="3657600"/>
              <a:ext cx="3810000" cy="2362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724969" y="3672385"/>
              <a:ext cx="381000" cy="584775"/>
            </a:xfrm>
            <a:prstGeom prst="rect">
              <a:avLst/>
            </a:prstGeom>
            <a:grpFill/>
            <a:ln>
              <a:noFill/>
            </a:ln>
          </p:spPr>
          <p:txBody>
            <a:bodyPr wrap="square" rtlCol="0">
              <a:spAutoFit/>
            </a:bodyPr>
            <a:lstStyle/>
            <a:p>
              <a:r>
                <a:rPr lang="en-US" sz="3200" dirty="0"/>
                <a:t>U</a:t>
              </a:r>
            </a:p>
          </p:txBody>
        </p:sp>
      </p:grpSp>
      <p:grpSp>
        <p:nvGrpSpPr>
          <p:cNvPr id="20" name="Group 19"/>
          <p:cNvGrpSpPr/>
          <p:nvPr/>
        </p:nvGrpSpPr>
        <p:grpSpPr>
          <a:xfrm>
            <a:off x="6535857" y="2498510"/>
            <a:ext cx="1217435" cy="1043705"/>
            <a:chOff x="4038600" y="3276600"/>
            <a:chExt cx="1067369" cy="1562100"/>
          </a:xfrm>
        </p:grpSpPr>
        <p:cxnSp>
          <p:nvCxnSpPr>
            <p:cNvPr id="21" name="Straight Arrow Connector 20"/>
            <p:cNvCxnSpPr/>
            <p:nvPr/>
          </p:nvCxnSpPr>
          <p:spPr>
            <a:xfrm>
              <a:off x="4038600" y="4822208"/>
              <a:ext cx="1067369" cy="0"/>
            </a:xfrm>
            <a:prstGeom prst="straightConnector1">
              <a:avLst/>
            </a:prstGeom>
            <a:ln w="31750" cmpd="sng">
              <a:solidFill>
                <a:srgbClr val="C00000"/>
              </a:solidFill>
              <a:tailEnd type="arrow"/>
            </a:ln>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flipV="1">
              <a:off x="4038600" y="3276600"/>
              <a:ext cx="0" cy="1562100"/>
            </a:xfrm>
            <a:prstGeom prst="line">
              <a:avLst/>
            </a:prstGeom>
            <a:ln w="31750">
              <a:solidFill>
                <a:srgbClr val="C00000"/>
              </a:solidFill>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23" name="Freeform 22"/>
              <p:cNvSpPr/>
              <p:nvPr/>
            </p:nvSpPr>
            <p:spPr>
              <a:xfrm>
                <a:off x="8510064" y="3087000"/>
                <a:ext cx="769611" cy="914400"/>
              </a:xfrm>
              <a:custGeom>
                <a:avLst/>
                <a:gdLst>
                  <a:gd name="connsiteX0" fmla="*/ 312411 w 769611"/>
                  <a:gd name="connsiteY0" fmla="*/ 0 h 914400"/>
                  <a:gd name="connsiteX1" fmla="*/ 769611 w 769611"/>
                  <a:gd name="connsiteY1" fmla="*/ 457200 h 914400"/>
                  <a:gd name="connsiteX2" fmla="*/ 312411 w 769611"/>
                  <a:gd name="connsiteY2" fmla="*/ 914400 h 914400"/>
                  <a:gd name="connsiteX3" fmla="*/ 56786 w 769611"/>
                  <a:gd name="connsiteY3" fmla="*/ 836318 h 914400"/>
                  <a:gd name="connsiteX4" fmla="*/ 13355 w 769611"/>
                  <a:gd name="connsiteY4" fmla="*/ 800484 h 914400"/>
                  <a:gd name="connsiteX5" fmla="*/ 24233 w 769611"/>
                  <a:gd name="connsiteY5" fmla="*/ 791508 h 914400"/>
                  <a:gd name="connsiteX6" fmla="*/ 158144 w 769611"/>
                  <a:gd name="connsiteY6" fmla="*/ 468219 h 914400"/>
                  <a:gd name="connsiteX7" fmla="*/ 24233 w 769611"/>
                  <a:gd name="connsiteY7" fmla="*/ 144930 h 914400"/>
                  <a:gd name="connsiteX8" fmla="*/ 0 w 769611"/>
                  <a:gd name="connsiteY8" fmla="*/ 124936 h 914400"/>
                  <a:gd name="connsiteX9" fmla="*/ 56786 w 769611"/>
                  <a:gd name="connsiteY9" fmla="*/ 78082 h 914400"/>
                  <a:gd name="connsiteX10" fmla="*/ 312411 w 769611"/>
                  <a:gd name="connsiteY10"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9611" h="914400">
                    <a:moveTo>
                      <a:pt x="312411" y="0"/>
                    </a:moveTo>
                    <a:cubicBezTo>
                      <a:pt x="564916" y="0"/>
                      <a:pt x="769611" y="204695"/>
                      <a:pt x="769611" y="457200"/>
                    </a:cubicBezTo>
                    <a:cubicBezTo>
                      <a:pt x="769611" y="709705"/>
                      <a:pt x="564916" y="914400"/>
                      <a:pt x="312411" y="914400"/>
                    </a:cubicBezTo>
                    <a:cubicBezTo>
                      <a:pt x="217722" y="914400"/>
                      <a:pt x="129756" y="885615"/>
                      <a:pt x="56786" y="836318"/>
                    </a:cubicBezTo>
                    <a:lnTo>
                      <a:pt x="13355" y="800484"/>
                    </a:lnTo>
                    <a:lnTo>
                      <a:pt x="24233" y="791508"/>
                    </a:lnTo>
                    <a:cubicBezTo>
                      <a:pt x="106970" y="708772"/>
                      <a:pt x="158144" y="594472"/>
                      <a:pt x="158144" y="468219"/>
                    </a:cubicBezTo>
                    <a:cubicBezTo>
                      <a:pt x="158144" y="341967"/>
                      <a:pt x="106970" y="227667"/>
                      <a:pt x="24233" y="144930"/>
                    </a:cubicBezTo>
                    <a:lnTo>
                      <a:pt x="0" y="124936"/>
                    </a:lnTo>
                    <a:lnTo>
                      <a:pt x="56786" y="78082"/>
                    </a:lnTo>
                    <a:cubicBezTo>
                      <a:pt x="129756" y="28785"/>
                      <a:pt x="217722" y="0"/>
                      <a:pt x="312411" y="0"/>
                    </a:cubicBezTo>
                    <a:close/>
                  </a:path>
                </a:pathLst>
              </a:cu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23" name="Freeform 22"/>
              <p:cNvSpPr>
                <a:spLocks noRot="1" noChangeAspect="1" noMove="1" noResize="1" noEditPoints="1" noAdjustHandles="1" noChangeArrowheads="1" noChangeShapeType="1" noTextEdit="1"/>
              </p:cNvSpPr>
              <p:nvPr/>
            </p:nvSpPr>
            <p:spPr>
              <a:xfrm>
                <a:off x="8510064" y="3087000"/>
                <a:ext cx="769611" cy="914400"/>
              </a:xfrm>
              <a:custGeom>
                <a:avLst/>
                <a:gdLst>
                  <a:gd name="connsiteX0" fmla="*/ 312411 w 769611"/>
                  <a:gd name="connsiteY0" fmla="*/ 0 h 914400"/>
                  <a:gd name="connsiteX1" fmla="*/ 769611 w 769611"/>
                  <a:gd name="connsiteY1" fmla="*/ 457200 h 914400"/>
                  <a:gd name="connsiteX2" fmla="*/ 312411 w 769611"/>
                  <a:gd name="connsiteY2" fmla="*/ 914400 h 914400"/>
                  <a:gd name="connsiteX3" fmla="*/ 56786 w 769611"/>
                  <a:gd name="connsiteY3" fmla="*/ 836318 h 914400"/>
                  <a:gd name="connsiteX4" fmla="*/ 13355 w 769611"/>
                  <a:gd name="connsiteY4" fmla="*/ 800484 h 914400"/>
                  <a:gd name="connsiteX5" fmla="*/ 24233 w 769611"/>
                  <a:gd name="connsiteY5" fmla="*/ 791508 h 914400"/>
                  <a:gd name="connsiteX6" fmla="*/ 158144 w 769611"/>
                  <a:gd name="connsiteY6" fmla="*/ 468219 h 914400"/>
                  <a:gd name="connsiteX7" fmla="*/ 24233 w 769611"/>
                  <a:gd name="connsiteY7" fmla="*/ 144930 h 914400"/>
                  <a:gd name="connsiteX8" fmla="*/ 0 w 769611"/>
                  <a:gd name="connsiteY8" fmla="*/ 124936 h 914400"/>
                  <a:gd name="connsiteX9" fmla="*/ 56786 w 769611"/>
                  <a:gd name="connsiteY9" fmla="*/ 78082 h 914400"/>
                  <a:gd name="connsiteX10" fmla="*/ 312411 w 769611"/>
                  <a:gd name="connsiteY10"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9611" h="914400">
                    <a:moveTo>
                      <a:pt x="312411" y="0"/>
                    </a:moveTo>
                    <a:cubicBezTo>
                      <a:pt x="564916" y="0"/>
                      <a:pt x="769611" y="204695"/>
                      <a:pt x="769611" y="457200"/>
                    </a:cubicBezTo>
                    <a:cubicBezTo>
                      <a:pt x="769611" y="709705"/>
                      <a:pt x="564916" y="914400"/>
                      <a:pt x="312411" y="914400"/>
                    </a:cubicBezTo>
                    <a:cubicBezTo>
                      <a:pt x="217722" y="914400"/>
                      <a:pt x="129756" y="885615"/>
                      <a:pt x="56786" y="836318"/>
                    </a:cubicBezTo>
                    <a:lnTo>
                      <a:pt x="13355" y="800484"/>
                    </a:lnTo>
                    <a:lnTo>
                      <a:pt x="24233" y="791508"/>
                    </a:lnTo>
                    <a:cubicBezTo>
                      <a:pt x="106970" y="708772"/>
                      <a:pt x="158144" y="594472"/>
                      <a:pt x="158144" y="468219"/>
                    </a:cubicBezTo>
                    <a:cubicBezTo>
                      <a:pt x="158144" y="341967"/>
                      <a:pt x="106970" y="227667"/>
                      <a:pt x="24233" y="144930"/>
                    </a:cubicBezTo>
                    <a:lnTo>
                      <a:pt x="0" y="124936"/>
                    </a:lnTo>
                    <a:lnTo>
                      <a:pt x="56786" y="78082"/>
                    </a:lnTo>
                    <a:cubicBezTo>
                      <a:pt x="129756" y="28785"/>
                      <a:pt x="217722" y="0"/>
                      <a:pt x="312411" y="0"/>
                    </a:cubicBezTo>
                    <a:close/>
                  </a:path>
                </a:pathLst>
              </a:custGeom>
              <a:blipFill rotWithShape="0">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Freeform 23"/>
              <p:cNvSpPr/>
              <p:nvPr/>
            </p:nvSpPr>
            <p:spPr>
              <a:xfrm>
                <a:off x="7753808" y="3087000"/>
                <a:ext cx="769611" cy="914400"/>
              </a:xfrm>
              <a:custGeom>
                <a:avLst/>
                <a:gdLst>
                  <a:gd name="connsiteX0" fmla="*/ 457200 w 769611"/>
                  <a:gd name="connsiteY0" fmla="*/ 0 h 914400"/>
                  <a:gd name="connsiteX1" fmla="*/ 712825 w 769611"/>
                  <a:gd name="connsiteY1" fmla="*/ 78082 h 914400"/>
                  <a:gd name="connsiteX2" fmla="*/ 756256 w 769611"/>
                  <a:gd name="connsiteY2" fmla="*/ 113917 h 914400"/>
                  <a:gd name="connsiteX3" fmla="*/ 745378 w 769611"/>
                  <a:gd name="connsiteY3" fmla="*/ 122892 h 914400"/>
                  <a:gd name="connsiteX4" fmla="*/ 611467 w 769611"/>
                  <a:gd name="connsiteY4" fmla="*/ 446181 h 914400"/>
                  <a:gd name="connsiteX5" fmla="*/ 745378 w 769611"/>
                  <a:gd name="connsiteY5" fmla="*/ 769470 h 914400"/>
                  <a:gd name="connsiteX6" fmla="*/ 769611 w 769611"/>
                  <a:gd name="connsiteY6" fmla="*/ 789465 h 914400"/>
                  <a:gd name="connsiteX7" fmla="*/ 712825 w 769611"/>
                  <a:gd name="connsiteY7" fmla="*/ 836318 h 914400"/>
                  <a:gd name="connsiteX8" fmla="*/ 457200 w 769611"/>
                  <a:gd name="connsiteY8" fmla="*/ 914400 h 914400"/>
                  <a:gd name="connsiteX9" fmla="*/ 0 w 769611"/>
                  <a:gd name="connsiteY9" fmla="*/ 457200 h 914400"/>
                  <a:gd name="connsiteX10" fmla="*/ 457200 w 769611"/>
                  <a:gd name="connsiteY10"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9611" h="914400">
                    <a:moveTo>
                      <a:pt x="457200" y="0"/>
                    </a:moveTo>
                    <a:cubicBezTo>
                      <a:pt x="551889" y="0"/>
                      <a:pt x="639856" y="28785"/>
                      <a:pt x="712825" y="78082"/>
                    </a:cubicBezTo>
                    <a:lnTo>
                      <a:pt x="756256" y="113917"/>
                    </a:lnTo>
                    <a:lnTo>
                      <a:pt x="745378" y="122892"/>
                    </a:lnTo>
                    <a:cubicBezTo>
                      <a:pt x="662641" y="205629"/>
                      <a:pt x="611467" y="319929"/>
                      <a:pt x="611467" y="446181"/>
                    </a:cubicBezTo>
                    <a:cubicBezTo>
                      <a:pt x="611467" y="572434"/>
                      <a:pt x="662641" y="686734"/>
                      <a:pt x="745378" y="769470"/>
                    </a:cubicBezTo>
                    <a:lnTo>
                      <a:pt x="769611" y="789465"/>
                    </a:lnTo>
                    <a:lnTo>
                      <a:pt x="712825" y="836318"/>
                    </a:lnTo>
                    <a:cubicBezTo>
                      <a:pt x="639856" y="885615"/>
                      <a:pt x="551889" y="914400"/>
                      <a:pt x="457200" y="914400"/>
                    </a:cubicBezTo>
                    <a:cubicBezTo>
                      <a:pt x="204695" y="914400"/>
                      <a:pt x="0" y="709705"/>
                      <a:pt x="0" y="457200"/>
                    </a:cubicBezTo>
                    <a:cubicBezTo>
                      <a:pt x="0" y="204695"/>
                      <a:pt x="204695" y="0"/>
                      <a:pt x="457200" y="0"/>
                    </a:cubicBezTo>
                    <a:close/>
                  </a:path>
                </a:pathLst>
              </a:cu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𝐴</m:t>
                      </m:r>
                    </m:oMath>
                  </m:oMathPara>
                </a14:m>
                <a:endParaRPr lang="en-US" dirty="0"/>
              </a:p>
            </p:txBody>
          </p:sp>
        </mc:Choice>
        <mc:Fallback xmlns="">
          <p:sp>
            <p:nvSpPr>
              <p:cNvPr id="24" name="Freeform 23"/>
              <p:cNvSpPr>
                <a:spLocks noRot="1" noChangeAspect="1" noMove="1" noResize="1" noEditPoints="1" noAdjustHandles="1" noChangeArrowheads="1" noChangeShapeType="1" noTextEdit="1"/>
              </p:cNvSpPr>
              <p:nvPr/>
            </p:nvSpPr>
            <p:spPr>
              <a:xfrm>
                <a:off x="7753808" y="3087000"/>
                <a:ext cx="769611" cy="914400"/>
              </a:xfrm>
              <a:custGeom>
                <a:avLst/>
                <a:gdLst>
                  <a:gd name="connsiteX0" fmla="*/ 457200 w 769611"/>
                  <a:gd name="connsiteY0" fmla="*/ 0 h 914400"/>
                  <a:gd name="connsiteX1" fmla="*/ 712825 w 769611"/>
                  <a:gd name="connsiteY1" fmla="*/ 78082 h 914400"/>
                  <a:gd name="connsiteX2" fmla="*/ 756256 w 769611"/>
                  <a:gd name="connsiteY2" fmla="*/ 113917 h 914400"/>
                  <a:gd name="connsiteX3" fmla="*/ 745378 w 769611"/>
                  <a:gd name="connsiteY3" fmla="*/ 122892 h 914400"/>
                  <a:gd name="connsiteX4" fmla="*/ 611467 w 769611"/>
                  <a:gd name="connsiteY4" fmla="*/ 446181 h 914400"/>
                  <a:gd name="connsiteX5" fmla="*/ 745378 w 769611"/>
                  <a:gd name="connsiteY5" fmla="*/ 769470 h 914400"/>
                  <a:gd name="connsiteX6" fmla="*/ 769611 w 769611"/>
                  <a:gd name="connsiteY6" fmla="*/ 789465 h 914400"/>
                  <a:gd name="connsiteX7" fmla="*/ 712825 w 769611"/>
                  <a:gd name="connsiteY7" fmla="*/ 836318 h 914400"/>
                  <a:gd name="connsiteX8" fmla="*/ 457200 w 769611"/>
                  <a:gd name="connsiteY8" fmla="*/ 914400 h 914400"/>
                  <a:gd name="connsiteX9" fmla="*/ 0 w 769611"/>
                  <a:gd name="connsiteY9" fmla="*/ 457200 h 914400"/>
                  <a:gd name="connsiteX10" fmla="*/ 457200 w 769611"/>
                  <a:gd name="connsiteY10"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9611" h="914400">
                    <a:moveTo>
                      <a:pt x="457200" y="0"/>
                    </a:moveTo>
                    <a:cubicBezTo>
                      <a:pt x="551889" y="0"/>
                      <a:pt x="639856" y="28785"/>
                      <a:pt x="712825" y="78082"/>
                    </a:cubicBezTo>
                    <a:lnTo>
                      <a:pt x="756256" y="113917"/>
                    </a:lnTo>
                    <a:lnTo>
                      <a:pt x="745378" y="122892"/>
                    </a:lnTo>
                    <a:cubicBezTo>
                      <a:pt x="662641" y="205629"/>
                      <a:pt x="611467" y="319929"/>
                      <a:pt x="611467" y="446181"/>
                    </a:cubicBezTo>
                    <a:cubicBezTo>
                      <a:pt x="611467" y="572434"/>
                      <a:pt x="662641" y="686734"/>
                      <a:pt x="745378" y="769470"/>
                    </a:cubicBezTo>
                    <a:lnTo>
                      <a:pt x="769611" y="789465"/>
                    </a:lnTo>
                    <a:lnTo>
                      <a:pt x="712825" y="836318"/>
                    </a:lnTo>
                    <a:cubicBezTo>
                      <a:pt x="639856" y="885615"/>
                      <a:pt x="551889" y="914400"/>
                      <a:pt x="457200" y="914400"/>
                    </a:cubicBezTo>
                    <a:cubicBezTo>
                      <a:pt x="204695" y="914400"/>
                      <a:pt x="0" y="709705"/>
                      <a:pt x="0" y="457200"/>
                    </a:cubicBezTo>
                    <a:cubicBezTo>
                      <a:pt x="0" y="204695"/>
                      <a:pt x="204695" y="0"/>
                      <a:pt x="457200" y="0"/>
                    </a:cubicBezTo>
                    <a:close/>
                  </a:path>
                </a:pathLst>
              </a:custGeom>
              <a:blipFill rotWithShape="0">
                <a:blip r:embed="rId5"/>
                <a:stretch>
                  <a:fillRect/>
                </a:stretch>
              </a:blipFill>
              <a:ln>
                <a:solidFill>
                  <a:schemeClr val="tx1"/>
                </a:solidFill>
              </a:ln>
            </p:spPr>
            <p:txBody>
              <a:bodyPr/>
              <a:lstStyle/>
              <a:p>
                <a:r>
                  <a:rPr lang="en-US">
                    <a:noFill/>
                  </a:rPr>
                  <a:t> </a:t>
                </a:r>
              </a:p>
            </p:txBody>
          </p:sp>
        </mc:Fallback>
      </mc:AlternateContent>
      <p:sp>
        <p:nvSpPr>
          <p:cNvPr id="15" name="Rectangle 14"/>
          <p:cNvSpPr/>
          <p:nvPr/>
        </p:nvSpPr>
        <p:spPr>
          <a:xfrm>
            <a:off x="1024516" y="1749868"/>
            <a:ext cx="975510" cy="36769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2"/>
          <p:cNvSpPr>
            <a:spLocks noGrp="1"/>
          </p:cNvSpPr>
          <p:nvPr>
            <p:ph idx="1"/>
          </p:nvPr>
        </p:nvSpPr>
        <p:spPr>
          <a:xfrm>
            <a:off x="164736" y="831359"/>
            <a:ext cx="4530972" cy="5590565"/>
          </a:xfrm>
        </p:spPr>
        <p:txBody>
          <a:bodyPr/>
          <a:lstStyle/>
          <a:p>
            <a:pPr>
              <a:lnSpc>
                <a:spcPct val="114000"/>
              </a:lnSpc>
              <a:spcBef>
                <a:spcPts val="100"/>
              </a:spcBef>
            </a:pPr>
            <a:r>
              <a:rPr lang="en-US" dirty="0"/>
              <a:t>Operations on the sets are:</a:t>
            </a:r>
          </a:p>
          <a:p>
            <a:pPr marL="857250" lvl="1" indent="-457200">
              <a:lnSpc>
                <a:spcPct val="114000"/>
              </a:lnSpc>
              <a:spcBef>
                <a:spcPts val="100"/>
              </a:spcBef>
              <a:buFont typeface="+mj-lt"/>
              <a:buAutoNum type="arabicPeriod"/>
            </a:pPr>
            <a:r>
              <a:rPr lang="en-IN" sz="2400" dirty="0"/>
              <a:t>Complement</a:t>
            </a:r>
          </a:p>
          <a:p>
            <a:pPr marL="857250" lvl="1" indent="-457200">
              <a:lnSpc>
                <a:spcPct val="114000"/>
              </a:lnSpc>
              <a:spcBef>
                <a:spcPts val="100"/>
              </a:spcBef>
              <a:buFont typeface="+mj-lt"/>
              <a:buAutoNum type="arabicPeriod"/>
            </a:pPr>
            <a:r>
              <a:rPr lang="en-US" sz="2400" dirty="0"/>
              <a:t>Union</a:t>
            </a:r>
          </a:p>
          <a:p>
            <a:pPr marL="857250" lvl="1" indent="-457200">
              <a:lnSpc>
                <a:spcPct val="114000"/>
              </a:lnSpc>
              <a:spcBef>
                <a:spcPts val="100"/>
              </a:spcBef>
              <a:buFont typeface="+mj-lt"/>
              <a:buAutoNum type="arabicPeriod"/>
            </a:pPr>
            <a:r>
              <a:rPr lang="en-US" sz="2400" dirty="0"/>
              <a:t>Intersection</a:t>
            </a:r>
          </a:p>
          <a:p>
            <a:pPr marL="857250" lvl="1" indent="-457200">
              <a:lnSpc>
                <a:spcPct val="114000"/>
              </a:lnSpc>
              <a:spcBef>
                <a:spcPts val="100"/>
              </a:spcBef>
              <a:buFont typeface="+mj-lt"/>
              <a:buAutoNum type="arabicPeriod"/>
            </a:pPr>
            <a:r>
              <a:rPr lang="en-US" sz="2400" dirty="0"/>
              <a:t>Set Difference</a:t>
            </a:r>
          </a:p>
          <a:p>
            <a:pPr marL="857250" lvl="1" indent="-457200">
              <a:lnSpc>
                <a:spcPct val="114000"/>
              </a:lnSpc>
              <a:spcBef>
                <a:spcPts val="100"/>
              </a:spcBef>
              <a:buFont typeface="+mj-lt"/>
              <a:buAutoNum type="arabicPeriod"/>
            </a:pPr>
            <a:r>
              <a:rPr lang="en-US" sz="2400" dirty="0"/>
              <a:t>Symmetric Difference</a:t>
            </a:r>
          </a:p>
          <a:p>
            <a:pPr marL="857250" lvl="1" indent="-457200">
              <a:lnSpc>
                <a:spcPct val="114000"/>
              </a:lnSpc>
              <a:spcBef>
                <a:spcPts val="100"/>
              </a:spcBef>
              <a:buFont typeface="+mj-lt"/>
              <a:buAutoNum type="arabicPeriod"/>
            </a:pPr>
            <a:r>
              <a:rPr lang="en-US" sz="2400" dirty="0"/>
              <a:t>Cartesian product</a:t>
            </a:r>
          </a:p>
          <a:p>
            <a:pPr>
              <a:lnSpc>
                <a:spcPct val="114000"/>
              </a:lnSpc>
              <a:spcBef>
                <a:spcPts val="100"/>
              </a:spcBef>
            </a:pPr>
            <a:endParaRPr lang="en-US" dirty="0"/>
          </a:p>
        </p:txBody>
      </p:sp>
    </p:spTree>
    <p:extLst>
      <p:ext uri="{BB962C8B-B14F-4D97-AF65-F5344CB8AC3E}">
        <p14:creationId xmlns:p14="http://schemas.microsoft.com/office/powerpoint/2010/main" val="161921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down)">
                                      <p:cBhvr>
                                        <p:cTn id="21" dur="500"/>
                                        <p:tgtEl>
                                          <p:spTgt spid="17"/>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up)">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3" grpId="0" animBg="1"/>
      <p:bldP spid="24" grpId="0" animBg="1"/>
      <p:bldP spid="1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Equivalence Relations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Assume that </a:t>
                </a:r>
                <a14:m>
                  <m:oMath xmlns:m="http://schemas.openxmlformats.org/officeDocument/2006/math">
                    <m:r>
                      <a:rPr lang="en-US" i="1">
                        <a:latin typeface="Cambria Math" panose="02040503050406030204" pitchFamily="18" charset="0"/>
                      </a:rPr>
                      <m:t>𝑅</m:t>
                    </m:r>
                  </m:oMath>
                </a14:m>
                <a:r>
                  <a:rPr lang="en-US" dirty="0"/>
                  <a:t> is a relation on a set </a:t>
                </a:r>
                <a14:m>
                  <m:oMath xmlns:m="http://schemas.openxmlformats.org/officeDocument/2006/math">
                    <m:r>
                      <a:rPr lang="en-US" i="1">
                        <a:latin typeface="Cambria Math" panose="02040503050406030204" pitchFamily="18" charset="0"/>
                      </a:rPr>
                      <m:t>𝐴</m:t>
                    </m:r>
                  </m:oMath>
                </a14:m>
                <a:r>
                  <a:rPr lang="en-US" dirty="0"/>
                  <a:t>, in other words, </a:t>
                </a:r>
                <a14:m>
                  <m:oMath xmlns:m="http://schemas.openxmlformats.org/officeDocument/2006/math">
                    <m:r>
                      <a:rPr lang="en-US" i="1">
                        <a:latin typeface="Cambria Math" panose="02040503050406030204" pitchFamily="18" charset="0"/>
                      </a:rPr>
                      <m:t>𝑅</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𝐴</m:t>
                    </m:r>
                  </m:oMath>
                </a14:m>
                <a:r>
                  <a:rPr lang="en-US" dirty="0"/>
                  <a:t>, where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𝑅</m:t>
                    </m:r>
                  </m:oMath>
                </a14:m>
                <a:r>
                  <a:rPr lang="en-US" dirty="0"/>
                  <a:t> to indicate </a:t>
                </a:r>
                <a14:m>
                  <m:oMath xmlns:m="http://schemas.openxmlformats.org/officeDocument/2006/math">
                    <m:r>
                      <a:rPr lang="en-US" i="1">
                        <a:latin typeface="Cambria Math" panose="02040503050406030204" pitchFamily="18" charset="0"/>
                      </a:rPr>
                      <m:t>𝑥</m:t>
                    </m:r>
                  </m:oMath>
                </a14:m>
                <a:r>
                  <a:rPr lang="en-US" dirty="0"/>
                  <a:t> is related to </a:t>
                </a:r>
                <a14:m>
                  <m:oMath xmlns:m="http://schemas.openxmlformats.org/officeDocument/2006/math">
                    <m:r>
                      <a:rPr lang="en-US" i="1">
                        <a:latin typeface="Cambria Math" panose="02040503050406030204" pitchFamily="18" charset="0"/>
                      </a:rPr>
                      <m:t>𝑦</m:t>
                    </m:r>
                  </m:oMath>
                </a14:m>
                <a:r>
                  <a:rPr lang="en-US" dirty="0"/>
                  <a:t> via Relation </a:t>
                </a:r>
                <a14:m>
                  <m:oMath xmlns:m="http://schemas.openxmlformats.org/officeDocument/2006/math">
                    <m:r>
                      <a:rPr lang="en-US" i="1">
                        <a:latin typeface="Cambria Math" panose="02040503050406030204" pitchFamily="18" charset="0"/>
                        <a:ea typeface="Cambria Math" panose="02040503050406030204" pitchFamily="18" charset="0"/>
                      </a:rPr>
                      <m:t>𝑅</m:t>
                    </m:r>
                  </m:oMath>
                </a14:m>
                <a:r>
                  <a:rPr lang="en-US" dirty="0"/>
                  <a:t>.</a:t>
                </a:r>
              </a:p>
              <a:p>
                <a:pPr marL="857250" lvl="1" indent="-457200">
                  <a:buFont typeface="+mj-lt"/>
                  <a:buAutoNum type="arabicPeriod"/>
                </a:pPr>
                <a14:m>
                  <m:oMath xmlns:m="http://schemas.openxmlformats.org/officeDocument/2006/math">
                    <m:r>
                      <m:rPr>
                        <m:sty m:val="p"/>
                      </m:rPr>
                      <a:rPr lang="en-US" sz="2400">
                        <a:latin typeface="Cambria Math" panose="02040503050406030204" pitchFamily="18" charset="0"/>
                        <a:ea typeface="Cambria Math" panose="02040503050406030204" pitchFamily="18" charset="0"/>
                      </a:rPr>
                      <m:t>R</m:t>
                    </m:r>
                  </m:oMath>
                </a14:m>
                <a:r>
                  <a:rPr lang="en-US" sz="2400" dirty="0"/>
                  <a:t> is </a:t>
                </a:r>
                <a:r>
                  <a:rPr lang="en-US" sz="2400" dirty="0">
                    <a:solidFill>
                      <a:srgbClr val="C00000"/>
                    </a:solidFill>
                  </a:rPr>
                  <a:t>reflexive</a:t>
                </a:r>
                <a:r>
                  <a:rPr lang="en-US" sz="2400" dirty="0">
                    <a:solidFill>
                      <a:schemeClr val="tx2"/>
                    </a:solidFill>
                  </a:rPr>
                  <a:t> </a:t>
                </a:r>
                <a:r>
                  <a:rPr lang="en-US" sz="2400" dirty="0"/>
                  <a:t>if for every </a:t>
                </a:r>
                <a14:m>
                  <m:oMath xmlns:m="http://schemas.openxmlformats.org/officeDocument/2006/math">
                    <m:r>
                      <m:rPr>
                        <m:sty m:val="p"/>
                      </m:rPr>
                      <a:rPr lang="en-US" sz="2400">
                        <a:latin typeface="Cambria Math" panose="02040503050406030204" pitchFamily="18" charset="0"/>
                      </a:rPr>
                      <m:t>x</m:t>
                    </m:r>
                    <m:r>
                      <a:rPr lang="en-US" sz="2400">
                        <a:latin typeface="Cambria Math" panose="02040503050406030204" pitchFamily="18" charset="0"/>
                      </a:rPr>
                      <m:t> </m:t>
                    </m:r>
                    <m:r>
                      <m:rPr>
                        <m:sty m:val="p"/>
                      </m:rPr>
                      <a:rPr lang="en-US" sz="2400">
                        <a:latin typeface="Cambria Math" panose="02040503050406030204" pitchFamily="18" charset="0"/>
                        <a:ea typeface="Cambria Math" panose="02040503050406030204" pitchFamily="18" charset="0"/>
                      </a:rPr>
                      <m:t>ϵ</m:t>
                    </m:r>
                    <m:r>
                      <a:rPr lang="en-US" sz="2400">
                        <a:latin typeface="Cambria Math" panose="02040503050406030204" pitchFamily="18" charset="0"/>
                        <a:ea typeface="Cambria Math" panose="02040503050406030204" pitchFamily="18" charset="0"/>
                      </a:rPr>
                      <m:t> </m:t>
                    </m:r>
                    <m:r>
                      <m:rPr>
                        <m:sty m:val="p"/>
                      </m:rPr>
                      <a:rPr lang="en-US" sz="2400">
                        <a:latin typeface="Cambria Math" panose="02040503050406030204" pitchFamily="18" charset="0"/>
                      </a:rPr>
                      <m:t>A</m:t>
                    </m:r>
                    <m:r>
                      <a:rPr lang="en-US" sz="2400">
                        <a:latin typeface="Cambria Math" panose="02040503050406030204" pitchFamily="18" charset="0"/>
                      </a:rPr>
                      <m:t>, </m:t>
                    </m:r>
                    <m:r>
                      <a:rPr lang="en-US" sz="2400" i="1" dirty="0">
                        <a:solidFill>
                          <a:srgbClr val="C00000"/>
                        </a:solidFill>
                        <a:latin typeface="Cambria Math" panose="02040503050406030204" pitchFamily="18" charset="0"/>
                      </a:rPr>
                      <m:t>𝑥𝑅𝑥</m:t>
                    </m:r>
                  </m:oMath>
                </a14:m>
                <a:endParaRPr lang="en-US" sz="2400" dirty="0">
                  <a:solidFill>
                    <a:srgbClr val="C00000"/>
                  </a:solidFill>
                </a:endParaRPr>
              </a:p>
              <a:p>
                <a:pPr marL="857250" lvl="1" indent="-457200">
                  <a:buFont typeface="+mj-lt"/>
                  <a:buAutoNum type="arabicPeriod"/>
                </a:pPr>
                <a14:m>
                  <m:oMath xmlns:m="http://schemas.openxmlformats.org/officeDocument/2006/math">
                    <m:r>
                      <m:rPr>
                        <m:sty m:val="p"/>
                      </m:rPr>
                      <a:rPr lang="en-US" sz="2400">
                        <a:latin typeface="Cambria Math" panose="02040503050406030204" pitchFamily="18" charset="0"/>
                        <a:ea typeface="Cambria Math" panose="02040503050406030204" pitchFamily="18" charset="0"/>
                      </a:rPr>
                      <m:t>R</m:t>
                    </m:r>
                  </m:oMath>
                </a14:m>
                <a:r>
                  <a:rPr lang="en-US" sz="2400" dirty="0"/>
                  <a:t> is </a:t>
                </a:r>
                <a:r>
                  <a:rPr lang="en-US" sz="2400" dirty="0">
                    <a:solidFill>
                      <a:srgbClr val="C00000"/>
                    </a:solidFill>
                  </a:rPr>
                  <a:t>symmetric</a:t>
                </a:r>
                <a:r>
                  <a:rPr lang="en-US" sz="2400" dirty="0">
                    <a:solidFill>
                      <a:schemeClr val="tx2"/>
                    </a:solidFill>
                  </a:rPr>
                  <a:t> </a:t>
                </a:r>
                <a:r>
                  <a:rPr lang="en-US" sz="2400" dirty="0"/>
                  <a:t>if for every </a:t>
                </a:r>
                <a14:m>
                  <m:oMath xmlns:m="http://schemas.openxmlformats.org/officeDocument/2006/math">
                    <m:r>
                      <m:rPr>
                        <m:sty m:val="p"/>
                      </m:rPr>
                      <a:rPr lang="en-US" sz="2400">
                        <a:latin typeface="Cambria Math" panose="02040503050406030204" pitchFamily="18" charset="0"/>
                      </a:rPr>
                      <m:t>x</m:t>
                    </m:r>
                  </m:oMath>
                </a14:m>
                <a:r>
                  <a:rPr lang="en-US" sz="2400" dirty="0"/>
                  <a:t> and </a:t>
                </a:r>
                <a14:m>
                  <m:oMath xmlns:m="http://schemas.openxmlformats.org/officeDocument/2006/math">
                    <m:r>
                      <m:rPr>
                        <m:sty m:val="p"/>
                      </m:rPr>
                      <a:rPr lang="en-US" sz="2400">
                        <a:latin typeface="Cambria Math" panose="02040503050406030204" pitchFamily="18" charset="0"/>
                      </a:rPr>
                      <m:t>y</m:t>
                    </m:r>
                  </m:oMath>
                </a14:m>
                <a:r>
                  <a:rPr lang="en-US" sz="2400" dirty="0"/>
                  <a:t> in </a:t>
                </a:r>
                <a14:m>
                  <m:oMath xmlns:m="http://schemas.openxmlformats.org/officeDocument/2006/math">
                    <m:r>
                      <m:rPr>
                        <m:sty m:val="p"/>
                      </m:rPr>
                      <a:rPr lang="en-US" sz="2400">
                        <a:latin typeface="Cambria Math" panose="02040503050406030204" pitchFamily="18" charset="0"/>
                      </a:rPr>
                      <m:t>A</m:t>
                    </m:r>
                  </m:oMath>
                </a14:m>
                <a:r>
                  <a:rPr lang="en-US" sz="2400" dirty="0"/>
                  <a:t>, if </a:t>
                </a:r>
                <a14:m>
                  <m:oMath xmlns:m="http://schemas.openxmlformats.org/officeDocument/2006/math">
                    <m:r>
                      <a:rPr lang="en-US" sz="2400" i="1" dirty="0">
                        <a:solidFill>
                          <a:srgbClr val="C00000"/>
                        </a:solidFill>
                        <a:latin typeface="Cambria Math" panose="02040503050406030204" pitchFamily="18" charset="0"/>
                      </a:rPr>
                      <m:t>𝑥𝑅𝑦</m:t>
                    </m:r>
                  </m:oMath>
                </a14:m>
                <a:r>
                  <a:rPr lang="en-US" sz="2400" dirty="0"/>
                  <a:t>, then </a:t>
                </a:r>
                <a14:m>
                  <m:oMath xmlns:m="http://schemas.openxmlformats.org/officeDocument/2006/math">
                    <m:r>
                      <a:rPr lang="en-US" sz="2400" i="1" dirty="0">
                        <a:solidFill>
                          <a:srgbClr val="C00000"/>
                        </a:solidFill>
                        <a:latin typeface="Cambria Math" panose="02040503050406030204" pitchFamily="18" charset="0"/>
                      </a:rPr>
                      <m:t>𝑦</m:t>
                    </m:r>
                    <m:r>
                      <a:rPr lang="en-US" sz="2400" i="1" dirty="0" err="1">
                        <a:solidFill>
                          <a:srgbClr val="C00000"/>
                        </a:solidFill>
                        <a:latin typeface="Cambria Math" panose="02040503050406030204" pitchFamily="18" charset="0"/>
                      </a:rPr>
                      <m:t>𝑅𝑥</m:t>
                    </m:r>
                  </m:oMath>
                </a14:m>
                <a:endParaRPr lang="en-US" sz="2400" dirty="0">
                  <a:solidFill>
                    <a:srgbClr val="C00000"/>
                  </a:solidFill>
                </a:endParaRPr>
              </a:p>
              <a:p>
                <a:pPr marL="857250" lvl="1" indent="-457200">
                  <a:buFont typeface="+mj-lt"/>
                  <a:buAutoNum type="arabicPeriod"/>
                </a:pPr>
                <a14:m>
                  <m:oMath xmlns:m="http://schemas.openxmlformats.org/officeDocument/2006/math">
                    <m:r>
                      <m:rPr>
                        <m:sty m:val="p"/>
                      </m:rPr>
                      <a:rPr lang="en-US" sz="2400">
                        <a:latin typeface="Cambria Math" panose="02040503050406030204" pitchFamily="18" charset="0"/>
                        <a:ea typeface="Cambria Math" panose="02040503050406030204" pitchFamily="18" charset="0"/>
                      </a:rPr>
                      <m:t>R</m:t>
                    </m:r>
                  </m:oMath>
                </a14:m>
                <a:r>
                  <a:rPr lang="en-US" sz="2400" dirty="0"/>
                  <a:t> is </a:t>
                </a:r>
                <a:r>
                  <a:rPr lang="en-US" sz="2400" dirty="0">
                    <a:solidFill>
                      <a:srgbClr val="C00000"/>
                    </a:solidFill>
                  </a:rPr>
                  <a:t>transitive</a:t>
                </a:r>
                <a:r>
                  <a:rPr lang="en-US" sz="2400" dirty="0">
                    <a:solidFill>
                      <a:schemeClr val="tx2"/>
                    </a:solidFill>
                  </a:rPr>
                  <a:t> </a:t>
                </a:r>
                <a:r>
                  <a:rPr lang="en-US" sz="2400" dirty="0"/>
                  <a:t>if for every </a:t>
                </a:r>
                <a14:m>
                  <m:oMath xmlns:m="http://schemas.openxmlformats.org/officeDocument/2006/math">
                    <m:r>
                      <m:rPr>
                        <m:sty m:val="p"/>
                      </m:rPr>
                      <a:rPr lang="en-US" sz="2400">
                        <a:latin typeface="Cambria Math" panose="02040503050406030204" pitchFamily="18" charset="0"/>
                      </a:rPr>
                      <m:t>x</m:t>
                    </m:r>
                    <m:r>
                      <a:rPr lang="en-US" sz="2400">
                        <a:latin typeface="Cambria Math" panose="02040503050406030204" pitchFamily="18" charset="0"/>
                      </a:rPr>
                      <m:t>,</m:t>
                    </m:r>
                    <m:r>
                      <m:rPr>
                        <m:sty m:val="p"/>
                      </m:rPr>
                      <a:rPr lang="en-US" sz="2400">
                        <a:latin typeface="Cambria Math" panose="02040503050406030204" pitchFamily="18" charset="0"/>
                      </a:rPr>
                      <m:t>y</m:t>
                    </m:r>
                  </m:oMath>
                </a14:m>
                <a:r>
                  <a:rPr lang="en-US" sz="2400" dirty="0"/>
                  <a:t> and </a:t>
                </a:r>
                <a14:m>
                  <m:oMath xmlns:m="http://schemas.openxmlformats.org/officeDocument/2006/math">
                    <m:r>
                      <m:rPr>
                        <m:sty m:val="p"/>
                      </m:rPr>
                      <a:rPr lang="en-US" sz="2400">
                        <a:latin typeface="Cambria Math" panose="02040503050406030204" pitchFamily="18" charset="0"/>
                      </a:rPr>
                      <m:t>z</m:t>
                    </m:r>
                  </m:oMath>
                </a14:m>
                <a:r>
                  <a:rPr lang="en-US" sz="2400" dirty="0"/>
                  <a:t> in </a:t>
                </a:r>
                <a14:m>
                  <m:oMath xmlns:m="http://schemas.openxmlformats.org/officeDocument/2006/math">
                    <m:r>
                      <m:rPr>
                        <m:sty m:val="p"/>
                      </m:rPr>
                      <a:rPr lang="en-US" sz="2400">
                        <a:latin typeface="Cambria Math" panose="02040503050406030204" pitchFamily="18" charset="0"/>
                      </a:rPr>
                      <m:t>A</m:t>
                    </m:r>
                  </m:oMath>
                </a14:m>
                <a:r>
                  <a:rPr lang="en-US" sz="2400" dirty="0"/>
                  <a:t>, if </a:t>
                </a:r>
                <a14:m>
                  <m:oMath xmlns:m="http://schemas.openxmlformats.org/officeDocument/2006/math">
                    <m:r>
                      <a:rPr lang="en-US" sz="2400" i="1" dirty="0">
                        <a:solidFill>
                          <a:srgbClr val="C00000"/>
                        </a:solidFill>
                        <a:latin typeface="Cambria Math" panose="02040503050406030204" pitchFamily="18" charset="0"/>
                      </a:rPr>
                      <m:t>𝑥𝑅𝑦</m:t>
                    </m:r>
                  </m:oMath>
                </a14:m>
                <a:r>
                  <a:rPr lang="en-US" sz="2400" dirty="0"/>
                  <a:t> and </a:t>
                </a:r>
                <a14:m>
                  <m:oMath xmlns:m="http://schemas.openxmlformats.org/officeDocument/2006/math">
                    <m:r>
                      <a:rPr lang="en-US" sz="2400" i="1" dirty="0">
                        <a:solidFill>
                          <a:srgbClr val="C00000"/>
                        </a:solidFill>
                        <a:latin typeface="Cambria Math" panose="02040503050406030204" pitchFamily="18" charset="0"/>
                      </a:rPr>
                      <m:t>𝑦</m:t>
                    </m:r>
                    <m:r>
                      <a:rPr lang="en-US" sz="2400" i="1" dirty="0" err="1">
                        <a:solidFill>
                          <a:srgbClr val="C00000"/>
                        </a:solidFill>
                        <a:latin typeface="Cambria Math" panose="02040503050406030204" pitchFamily="18" charset="0"/>
                      </a:rPr>
                      <m:t>𝑅𝑧</m:t>
                    </m:r>
                  </m:oMath>
                </a14:m>
                <a:r>
                  <a:rPr lang="en-US" sz="2400" dirty="0"/>
                  <a:t>, then </a:t>
                </a:r>
                <a14:m>
                  <m:oMath xmlns:m="http://schemas.openxmlformats.org/officeDocument/2006/math">
                    <m:r>
                      <a:rPr lang="en-US" sz="2400" i="1" dirty="0">
                        <a:solidFill>
                          <a:srgbClr val="C00000"/>
                        </a:solidFill>
                        <a:latin typeface="Cambria Math" panose="02040503050406030204" pitchFamily="18" charset="0"/>
                      </a:rPr>
                      <m:t>𝑥</m:t>
                    </m:r>
                    <m:r>
                      <a:rPr lang="en-US" sz="2400" i="1" dirty="0" err="1">
                        <a:solidFill>
                          <a:srgbClr val="C00000"/>
                        </a:solidFill>
                        <a:latin typeface="Cambria Math" panose="02040503050406030204" pitchFamily="18" charset="0"/>
                      </a:rPr>
                      <m:t>𝑅𝑧</m:t>
                    </m:r>
                    <m:r>
                      <a:rPr lang="en-US" sz="2400" i="1" dirty="0">
                        <a:solidFill>
                          <a:srgbClr val="C00000"/>
                        </a:solidFill>
                        <a:latin typeface="Cambria Math" panose="02040503050406030204" pitchFamily="18" charset="0"/>
                      </a:rPr>
                      <m:t>.</m:t>
                    </m:r>
                  </m:oMath>
                </a14:m>
                <a:endParaRPr lang="en-US" sz="2400" dirty="0">
                  <a:solidFill>
                    <a:srgbClr val="FF0000"/>
                  </a:solidFill>
                </a:endParaRPr>
              </a:p>
              <a:p>
                <a:pPr marL="857250" lvl="1" indent="-457200">
                  <a:buFont typeface="+mj-lt"/>
                  <a:buAutoNum type="arabicPeriod"/>
                </a:pPr>
                <a14:m>
                  <m:oMath xmlns:m="http://schemas.openxmlformats.org/officeDocument/2006/math">
                    <m:r>
                      <m:rPr>
                        <m:sty m:val="p"/>
                      </m:rPr>
                      <a:rPr lang="en-US" sz="2400">
                        <a:latin typeface="Cambria Math" panose="02040503050406030204" pitchFamily="18" charset="0"/>
                        <a:ea typeface="Cambria Math" panose="02040503050406030204" pitchFamily="18" charset="0"/>
                      </a:rPr>
                      <m:t>R</m:t>
                    </m:r>
                  </m:oMath>
                </a14:m>
                <a:r>
                  <a:rPr lang="en-US" sz="2400" dirty="0"/>
                  <a:t> is an </a:t>
                </a:r>
                <a:r>
                  <a:rPr lang="en-US" sz="2400" dirty="0">
                    <a:solidFill>
                      <a:srgbClr val="C00000"/>
                    </a:solidFill>
                  </a:rPr>
                  <a:t>equivalence</a:t>
                </a:r>
                <a:r>
                  <a:rPr lang="en-US" sz="2400" dirty="0">
                    <a:solidFill>
                      <a:schemeClr val="tx2"/>
                    </a:solidFill>
                  </a:rPr>
                  <a:t> </a:t>
                </a:r>
                <a:r>
                  <a:rPr lang="en-US" sz="2400" dirty="0"/>
                  <a:t>relation on </a:t>
                </a:r>
                <a14:m>
                  <m:oMath xmlns:m="http://schemas.openxmlformats.org/officeDocument/2006/math">
                    <m:r>
                      <m:rPr>
                        <m:sty m:val="p"/>
                      </m:rPr>
                      <a:rPr lang="en-US" sz="2400">
                        <a:latin typeface="Cambria Math" panose="02040503050406030204" pitchFamily="18" charset="0"/>
                      </a:rPr>
                      <m:t>A</m:t>
                    </m:r>
                  </m:oMath>
                </a14:m>
                <a:r>
                  <a:rPr lang="en-US" sz="2400" dirty="0"/>
                  <a:t>, if </a:t>
                </a:r>
                <a14:m>
                  <m:oMath xmlns:m="http://schemas.openxmlformats.org/officeDocument/2006/math">
                    <m:r>
                      <m:rPr>
                        <m:sty m:val="p"/>
                      </m:rPr>
                      <a:rPr lang="en-US" sz="2400">
                        <a:latin typeface="Cambria Math" panose="02040503050406030204" pitchFamily="18" charset="0"/>
                        <a:ea typeface="Cambria Math" panose="02040503050406030204" pitchFamily="18" charset="0"/>
                      </a:rPr>
                      <m:t>R</m:t>
                    </m:r>
                  </m:oMath>
                </a14:m>
                <a:r>
                  <a:rPr lang="en-US" sz="2400" dirty="0"/>
                  <a:t> is </a:t>
                </a:r>
                <a:r>
                  <a:rPr lang="en-US" sz="2400" dirty="0">
                    <a:solidFill>
                      <a:srgbClr val="C00000"/>
                    </a:solidFill>
                  </a:rPr>
                  <a:t>reflexive</a:t>
                </a:r>
                <a:r>
                  <a:rPr lang="en-US" sz="2400" dirty="0"/>
                  <a:t>, </a:t>
                </a:r>
                <a:r>
                  <a:rPr lang="en-US" sz="2400" dirty="0">
                    <a:solidFill>
                      <a:srgbClr val="C00000"/>
                    </a:solidFill>
                  </a:rPr>
                  <a:t>symmetric</a:t>
                </a:r>
                <a:r>
                  <a:rPr lang="en-US" sz="2400" dirty="0"/>
                  <a:t> and </a:t>
                </a:r>
                <a:r>
                  <a:rPr lang="en-US" sz="2400" dirty="0">
                    <a:solidFill>
                      <a:srgbClr val="C00000"/>
                    </a:solidFill>
                  </a:rPr>
                  <a:t>transitive</a:t>
                </a:r>
                <a:r>
                  <a:rPr lang="en-US" sz="24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6" t="-1418" r="-818"/>
                </a:stretch>
              </a:blipFill>
            </p:spPr>
            <p:txBody>
              <a:bodyPr/>
              <a:lstStyle/>
              <a:p>
                <a:r>
                  <a:rPr lang="en-US">
                    <a:noFill/>
                  </a:rPr>
                  <a:t> </a:t>
                </a:r>
              </a:p>
            </p:txBody>
          </p:sp>
        </mc:Fallback>
      </mc:AlternateContent>
    </p:spTree>
    <p:extLst>
      <p:ext uri="{BB962C8B-B14F-4D97-AF65-F5344CB8AC3E}">
        <p14:creationId xmlns:p14="http://schemas.microsoft.com/office/powerpoint/2010/main" val="133998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Equivalence Relation</a:t>
            </a:r>
          </a:p>
        </p:txBody>
      </p:sp>
      <p:sp>
        <p:nvSpPr>
          <p:cNvPr id="3" name="Content Placeholder 2"/>
          <p:cNvSpPr>
            <a:spLocks noGrp="1"/>
          </p:cNvSpPr>
          <p:nvPr>
            <p:ph idx="1"/>
          </p:nvPr>
        </p:nvSpPr>
        <p:spPr/>
        <p:txBody>
          <a:bodyPr/>
          <a:lstStyle/>
          <a:p>
            <a:r>
              <a:rPr lang="en-US" dirty="0">
                <a:solidFill>
                  <a:srgbClr val="0E47A1"/>
                </a:solidFill>
              </a:rPr>
              <a:t>A={a, b}, R={(a, a), (b, b), (a, b), (b, a)}</a:t>
            </a:r>
          </a:p>
          <a:p>
            <a:pPr marL="1277937" indent="-342900"/>
            <a:r>
              <a:rPr lang="en-US" dirty="0"/>
              <a:t>Reflexive: {(a, a),(b, b)} </a:t>
            </a:r>
          </a:p>
          <a:p>
            <a:pPr marL="1277937" indent="-342900"/>
            <a:r>
              <a:rPr lang="en-US" dirty="0"/>
              <a:t>Symmetric: {(a, b), (b, a)}</a:t>
            </a:r>
          </a:p>
          <a:p>
            <a:pPr marL="1277937" indent="-342900"/>
            <a:r>
              <a:rPr lang="en-US" dirty="0"/>
              <a:t>Transitive: {(a, </a:t>
            </a:r>
            <a:r>
              <a:rPr lang="en-US" dirty="0">
                <a:solidFill>
                  <a:srgbClr val="C00000"/>
                </a:solidFill>
              </a:rPr>
              <a:t>a</a:t>
            </a:r>
            <a:r>
              <a:rPr lang="en-US" dirty="0"/>
              <a:t>), (</a:t>
            </a:r>
            <a:r>
              <a:rPr lang="en-US" dirty="0">
                <a:solidFill>
                  <a:srgbClr val="C00000"/>
                </a:solidFill>
              </a:rPr>
              <a:t>a</a:t>
            </a:r>
            <a:r>
              <a:rPr lang="en-US" dirty="0"/>
              <a:t>, b), (a, b)</a:t>
            </a:r>
          </a:p>
          <a:p>
            <a:pPr marL="857250" indent="0" defTabSz="1314450">
              <a:buNone/>
            </a:pPr>
            <a:r>
              <a:rPr lang="en-US" dirty="0"/>
              <a:t>		(b, </a:t>
            </a:r>
            <a:r>
              <a:rPr lang="en-US" dirty="0">
                <a:solidFill>
                  <a:srgbClr val="C00000"/>
                </a:solidFill>
              </a:rPr>
              <a:t>b</a:t>
            </a:r>
            <a:r>
              <a:rPr lang="en-US" dirty="0"/>
              <a:t>), (</a:t>
            </a:r>
            <a:r>
              <a:rPr lang="en-US" dirty="0">
                <a:solidFill>
                  <a:srgbClr val="C00000"/>
                </a:solidFill>
              </a:rPr>
              <a:t>b</a:t>
            </a:r>
            <a:r>
              <a:rPr lang="en-US" dirty="0"/>
              <a:t>, a), (b, a)</a:t>
            </a:r>
          </a:p>
          <a:p>
            <a:pPr marL="857250" indent="0" defTabSz="1314450">
              <a:buNone/>
            </a:pPr>
            <a:r>
              <a:rPr lang="en-US" dirty="0"/>
              <a:t>		(a, </a:t>
            </a:r>
            <a:r>
              <a:rPr lang="en-US" dirty="0">
                <a:solidFill>
                  <a:srgbClr val="C00000"/>
                </a:solidFill>
              </a:rPr>
              <a:t>b</a:t>
            </a:r>
            <a:r>
              <a:rPr lang="en-US" dirty="0"/>
              <a:t>), (</a:t>
            </a:r>
            <a:r>
              <a:rPr lang="en-US" dirty="0">
                <a:solidFill>
                  <a:srgbClr val="C00000"/>
                </a:solidFill>
              </a:rPr>
              <a:t>b</a:t>
            </a:r>
            <a:r>
              <a:rPr lang="en-US" dirty="0"/>
              <a:t>, b), (a, b)</a:t>
            </a:r>
          </a:p>
          <a:p>
            <a:pPr marL="857250" indent="0" defTabSz="1314450">
              <a:buNone/>
            </a:pPr>
            <a:r>
              <a:rPr lang="en-US" dirty="0"/>
              <a:t>		(a, </a:t>
            </a:r>
            <a:r>
              <a:rPr lang="en-US" dirty="0">
                <a:solidFill>
                  <a:srgbClr val="C00000"/>
                </a:solidFill>
              </a:rPr>
              <a:t>b</a:t>
            </a:r>
            <a:r>
              <a:rPr lang="en-US" dirty="0"/>
              <a:t>), (</a:t>
            </a:r>
            <a:r>
              <a:rPr lang="en-US" dirty="0">
                <a:solidFill>
                  <a:srgbClr val="C00000"/>
                </a:solidFill>
              </a:rPr>
              <a:t>b</a:t>
            </a:r>
            <a:r>
              <a:rPr lang="en-US" dirty="0"/>
              <a:t>, a), (a, a)</a:t>
            </a:r>
          </a:p>
          <a:p>
            <a:pPr marL="857250" indent="1771650" defTabSz="1314450">
              <a:buNone/>
            </a:pPr>
            <a:r>
              <a:rPr lang="en-US" dirty="0"/>
              <a:t>(b, </a:t>
            </a:r>
            <a:r>
              <a:rPr lang="en-US" dirty="0">
                <a:solidFill>
                  <a:srgbClr val="C00000"/>
                </a:solidFill>
              </a:rPr>
              <a:t>a</a:t>
            </a:r>
            <a:r>
              <a:rPr lang="en-US" dirty="0"/>
              <a:t>), (</a:t>
            </a:r>
            <a:r>
              <a:rPr lang="en-US" dirty="0">
                <a:solidFill>
                  <a:srgbClr val="C00000"/>
                </a:solidFill>
              </a:rPr>
              <a:t>a</a:t>
            </a:r>
            <a:r>
              <a:rPr lang="en-US" dirty="0"/>
              <a:t>, b), (b, b)</a:t>
            </a:r>
          </a:p>
          <a:p>
            <a:pPr marL="857250" indent="1771650" defTabSz="1314450">
              <a:buNone/>
            </a:pPr>
            <a:r>
              <a:rPr lang="en-US" dirty="0"/>
              <a:t>(b, </a:t>
            </a:r>
            <a:r>
              <a:rPr lang="en-US" dirty="0">
                <a:solidFill>
                  <a:srgbClr val="C00000"/>
                </a:solidFill>
              </a:rPr>
              <a:t>a</a:t>
            </a:r>
            <a:r>
              <a:rPr lang="en-US" dirty="0"/>
              <a:t>), (</a:t>
            </a:r>
            <a:r>
              <a:rPr lang="en-US" dirty="0">
                <a:solidFill>
                  <a:srgbClr val="C00000"/>
                </a:solidFill>
              </a:rPr>
              <a:t>a</a:t>
            </a:r>
            <a:r>
              <a:rPr lang="en-US" dirty="0"/>
              <a:t>, a), (b, a)}</a:t>
            </a:r>
          </a:p>
          <a:p>
            <a:pPr defTabSz="1314450"/>
            <a:r>
              <a:rPr lang="en-US" dirty="0"/>
              <a:t>Above relation is </a:t>
            </a:r>
            <a:r>
              <a:rPr lang="en-US" b="1" dirty="0">
                <a:solidFill>
                  <a:srgbClr val="C00000"/>
                </a:solidFill>
              </a:rPr>
              <a:t>Equivalence relation </a:t>
            </a:r>
            <a:r>
              <a:rPr lang="en-US" dirty="0"/>
              <a:t>because it is Reflexive, symmetric and transitive.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9990" y="2111525"/>
            <a:ext cx="581025" cy="418971"/>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6562" y="1692554"/>
            <a:ext cx="581025" cy="418971"/>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6525" y="1201840"/>
            <a:ext cx="581025" cy="418971"/>
          </a:xfrm>
          <a:prstGeom prst="rect">
            <a:avLst/>
          </a:prstGeom>
        </p:spPr>
      </p:pic>
    </p:spTree>
    <p:extLst>
      <p:ext uri="{BB962C8B-B14F-4D97-AF65-F5344CB8AC3E}">
        <p14:creationId xmlns:p14="http://schemas.microsoft.com/office/powerpoint/2010/main" val="389957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left)">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left)">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wipe(left)">
                                      <p:cBhvr>
                                        <p:cTn id="53" dur="500"/>
                                        <p:tgtEl>
                                          <p:spTgt spid="4"/>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pPr marL="457200" indent="-457200">
              <a:buFont typeface="+mj-lt"/>
              <a:buAutoNum type="arabicPeriod"/>
            </a:pPr>
            <a:r>
              <a:rPr lang="en-US" dirty="0"/>
              <a:t>A={1, 2, 3}, R={(1, 2), (1, 1), (2, 1), (2, 2), (3, 2), (3, 3)} is equivalent relation?</a:t>
            </a:r>
          </a:p>
          <a:p>
            <a:pPr marL="457200" indent="-457200">
              <a:buFont typeface="+mj-lt"/>
              <a:buAutoNum type="arabicPeriod"/>
            </a:pPr>
            <a:r>
              <a:rPr lang="en-US" dirty="0"/>
              <a:t>A={1, 2, 3, 4}, R={(1, 1), (2, 2), (2, 3), (3, 2), (4, 2), (4, 4)} is equivalent relation?</a:t>
            </a:r>
          </a:p>
          <a:p>
            <a:pPr marL="457200" indent="-457200">
              <a:buFont typeface="+mj-lt"/>
              <a:buAutoNum type="arabicPeriod"/>
            </a:pPr>
            <a:r>
              <a:rPr lang="en-US" dirty="0"/>
              <a:t>A={0, 1, 2}, R={(0, 0), (1, 1), (2, 2), (1, 0), (2, 1)} is equivalent relation?</a:t>
            </a:r>
          </a:p>
          <a:p>
            <a:endParaRPr lang="en-US" dirty="0"/>
          </a:p>
        </p:txBody>
      </p:sp>
    </p:spTree>
    <p:extLst>
      <p:ext uri="{BB962C8B-B14F-4D97-AF65-F5344CB8AC3E}">
        <p14:creationId xmlns:p14="http://schemas.microsoft.com/office/powerpoint/2010/main" val="17313556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338A3-9F1A-4A17-9BA0-D1C9E8955A34}"/>
              </a:ext>
            </a:extLst>
          </p:cNvPr>
          <p:cNvSpPr>
            <a:spLocks noGrp="1"/>
          </p:cNvSpPr>
          <p:nvPr>
            <p:ph type="title"/>
          </p:nvPr>
        </p:nvSpPr>
        <p:spPr/>
        <p:txBody>
          <a:bodyPr/>
          <a:lstStyle/>
          <a:p>
            <a:r>
              <a:rPr lang="en-IN" dirty="0"/>
              <a:t>Combining Relation</a:t>
            </a:r>
          </a:p>
        </p:txBody>
      </p:sp>
      <p:sp>
        <p:nvSpPr>
          <p:cNvPr id="3" name="Content Placeholder 2">
            <a:extLst>
              <a:ext uri="{FF2B5EF4-FFF2-40B4-BE49-F238E27FC236}">
                <a16:creationId xmlns:a16="http://schemas.microsoft.com/office/drawing/2014/main" id="{81569618-D255-4FAA-AECD-B08272DEE579}"/>
              </a:ext>
            </a:extLst>
          </p:cNvPr>
          <p:cNvSpPr>
            <a:spLocks noGrp="1"/>
          </p:cNvSpPr>
          <p:nvPr>
            <p:ph idx="1"/>
          </p:nvPr>
        </p:nvSpPr>
        <p:spPr/>
        <p:txBody>
          <a:bodyPr/>
          <a:lstStyle/>
          <a:p>
            <a:r>
              <a:rPr lang="en-US" dirty="0"/>
              <a:t>Relations are sets, and therefore, we can apply the usual set operations to them.</a:t>
            </a:r>
          </a:p>
          <a:p>
            <a:endParaRPr lang="en-US" dirty="0"/>
          </a:p>
          <a:p>
            <a:r>
              <a:rPr lang="en-US" dirty="0"/>
              <a:t>If we have two relations R1 and R2, and both of them are from a set A to a set B, then we can combine them to R1  R2, R1  R2, or R1 – R2.</a:t>
            </a:r>
          </a:p>
          <a:p>
            <a:endParaRPr lang="en-US" dirty="0"/>
          </a:p>
          <a:p>
            <a:r>
              <a:rPr lang="en-US" dirty="0"/>
              <a:t>In each case, the result will be another relation from A to B.</a:t>
            </a:r>
          </a:p>
          <a:p>
            <a:endParaRPr lang="en-IN" dirty="0"/>
          </a:p>
        </p:txBody>
      </p:sp>
    </p:spTree>
    <p:extLst>
      <p:ext uri="{BB962C8B-B14F-4D97-AF65-F5344CB8AC3E}">
        <p14:creationId xmlns:p14="http://schemas.microsoft.com/office/powerpoint/2010/main" val="372047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5C0D9-09F7-40F5-8C5B-22751E5D2BD2}"/>
              </a:ext>
            </a:extLst>
          </p:cNvPr>
          <p:cNvSpPr>
            <a:spLocks noGrp="1"/>
          </p:cNvSpPr>
          <p:nvPr>
            <p:ph type="title"/>
          </p:nvPr>
        </p:nvSpPr>
        <p:spPr/>
        <p:txBody>
          <a:bodyPr/>
          <a:lstStyle/>
          <a:p>
            <a:r>
              <a:rPr lang="en-IN" dirty="0"/>
              <a:t>N-Array relation</a:t>
            </a:r>
          </a:p>
        </p:txBody>
      </p:sp>
      <p:sp>
        <p:nvSpPr>
          <p:cNvPr id="3" name="Content Placeholder 2">
            <a:extLst>
              <a:ext uri="{FF2B5EF4-FFF2-40B4-BE49-F238E27FC236}">
                <a16:creationId xmlns:a16="http://schemas.microsoft.com/office/drawing/2014/main" id="{EADDBDF3-B261-49C4-8CDC-4526F8BE92A7}"/>
              </a:ext>
            </a:extLst>
          </p:cNvPr>
          <p:cNvSpPr>
            <a:spLocks noGrp="1"/>
          </p:cNvSpPr>
          <p:nvPr>
            <p:ph idx="1"/>
          </p:nvPr>
        </p:nvSpPr>
        <p:spPr/>
        <p:txBody>
          <a:bodyPr/>
          <a:lstStyle/>
          <a:p>
            <a:r>
              <a:rPr lang="en-US" dirty="0"/>
              <a:t>In order to study an interesting application of relations, namely databases, we first need to generalize the concept of binary relations to n-</a:t>
            </a:r>
            <a:r>
              <a:rPr lang="en-US" dirty="0" err="1"/>
              <a:t>ary</a:t>
            </a:r>
            <a:r>
              <a:rPr lang="en-US" dirty="0"/>
              <a:t> relations.</a:t>
            </a:r>
          </a:p>
          <a:p>
            <a:endParaRPr lang="en-US" dirty="0"/>
          </a:p>
          <a:p>
            <a:r>
              <a:rPr lang="en-US" dirty="0"/>
              <a:t>Definition: Let A1, A2, …, An be sets. An n-</a:t>
            </a:r>
            <a:r>
              <a:rPr lang="en-US" dirty="0" err="1"/>
              <a:t>ary</a:t>
            </a:r>
            <a:r>
              <a:rPr lang="en-US" dirty="0"/>
              <a:t> relation on these sets is a subset of A1A2…An.</a:t>
            </a:r>
          </a:p>
          <a:p>
            <a:r>
              <a:rPr lang="en-US" dirty="0"/>
              <a:t>The sets A1, A2, …, An are called the domains of the relation, and n is called its degree.</a:t>
            </a:r>
          </a:p>
          <a:p>
            <a:endParaRPr lang="en-IN" dirty="0"/>
          </a:p>
        </p:txBody>
      </p:sp>
    </p:spTree>
    <p:extLst>
      <p:ext uri="{BB962C8B-B14F-4D97-AF65-F5344CB8AC3E}">
        <p14:creationId xmlns:p14="http://schemas.microsoft.com/office/powerpoint/2010/main" val="64610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A0F39-4BDA-4ADC-A823-99EA6CC4A6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9D8DA6-4F99-4B2D-91B4-AED15CA175DC}"/>
              </a:ext>
            </a:extLst>
          </p:cNvPr>
          <p:cNvSpPr>
            <a:spLocks noGrp="1"/>
          </p:cNvSpPr>
          <p:nvPr>
            <p:ph idx="1"/>
          </p:nvPr>
        </p:nvSpPr>
        <p:spPr/>
        <p:txBody>
          <a:bodyPr/>
          <a:lstStyle/>
          <a:p>
            <a:pPr marL="0" indent="0">
              <a:buNone/>
            </a:pPr>
            <a:r>
              <a:rPr lang="en-US" dirty="0"/>
              <a:t>Example: </a:t>
            </a:r>
          </a:p>
          <a:p>
            <a:r>
              <a:rPr lang="en-US" dirty="0"/>
              <a:t>Let R = {(a, b, c) | a = 2b  b = 2c with a, b, </a:t>
            </a:r>
            <a:r>
              <a:rPr lang="en-US" dirty="0" err="1"/>
              <a:t>cN</a:t>
            </a:r>
            <a:r>
              <a:rPr lang="en-US" dirty="0"/>
              <a:t>}</a:t>
            </a:r>
          </a:p>
          <a:p>
            <a:r>
              <a:rPr lang="en-US" dirty="0"/>
              <a:t>What is the degree of R?</a:t>
            </a:r>
          </a:p>
          <a:p>
            <a:r>
              <a:rPr lang="en-US" dirty="0"/>
              <a:t>The degree of R is 3, so its elements are triples.</a:t>
            </a:r>
          </a:p>
          <a:p>
            <a:r>
              <a:rPr lang="en-US" dirty="0"/>
              <a:t>What are its domains?</a:t>
            </a:r>
          </a:p>
          <a:p>
            <a:r>
              <a:rPr lang="en-US" dirty="0"/>
              <a:t>Its domains are all equal to the set of integers.</a:t>
            </a:r>
          </a:p>
          <a:p>
            <a:r>
              <a:rPr lang="en-US" dirty="0"/>
              <a:t>Is (2, 4, 8) in R?</a:t>
            </a:r>
          </a:p>
          <a:p>
            <a:pPr lvl="1"/>
            <a:r>
              <a:rPr lang="en-US" dirty="0"/>
              <a:t>No.</a:t>
            </a:r>
          </a:p>
          <a:p>
            <a:r>
              <a:rPr lang="en-US" dirty="0"/>
              <a:t>Is (4, 2, 1) in R?</a:t>
            </a:r>
          </a:p>
          <a:p>
            <a:pPr lvl="1"/>
            <a:r>
              <a:rPr lang="en-US" dirty="0"/>
              <a:t>Yes.</a:t>
            </a:r>
          </a:p>
          <a:p>
            <a:endParaRPr lang="en-IN" dirty="0"/>
          </a:p>
        </p:txBody>
      </p:sp>
    </p:spTree>
    <p:extLst>
      <p:ext uri="{BB962C8B-B14F-4D97-AF65-F5344CB8AC3E}">
        <p14:creationId xmlns:p14="http://schemas.microsoft.com/office/powerpoint/2010/main" val="700827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51ED6-2AC2-442D-AC1B-C1275CCAB39A}"/>
              </a:ext>
            </a:extLst>
          </p:cNvPr>
          <p:cNvSpPr>
            <a:spLocks noGrp="1"/>
          </p:cNvSpPr>
          <p:nvPr>
            <p:ph type="title"/>
          </p:nvPr>
        </p:nvSpPr>
        <p:spPr/>
        <p:txBody>
          <a:bodyPr/>
          <a:lstStyle/>
          <a:p>
            <a:r>
              <a:rPr lang="en-IN" dirty="0"/>
              <a:t>Representation of relation</a:t>
            </a:r>
          </a:p>
        </p:txBody>
      </p:sp>
      <p:sp>
        <p:nvSpPr>
          <p:cNvPr id="3" name="Content Placeholder 2">
            <a:extLst>
              <a:ext uri="{FF2B5EF4-FFF2-40B4-BE49-F238E27FC236}">
                <a16:creationId xmlns:a16="http://schemas.microsoft.com/office/drawing/2014/main" id="{FB634CFB-4FDE-4D10-80B1-7D58FFD0B7C2}"/>
              </a:ext>
            </a:extLst>
          </p:cNvPr>
          <p:cNvSpPr>
            <a:spLocks noGrp="1"/>
          </p:cNvSpPr>
          <p:nvPr>
            <p:ph idx="1"/>
          </p:nvPr>
        </p:nvSpPr>
        <p:spPr/>
        <p:txBody>
          <a:bodyPr/>
          <a:lstStyle/>
          <a:p>
            <a:pPr marL="0" indent="0">
              <a:buNone/>
            </a:pPr>
            <a:r>
              <a:rPr lang="en-US" dirty="0"/>
              <a:t>Example: How can we represent the relation</a:t>
            </a:r>
          </a:p>
          <a:p>
            <a:r>
              <a:rPr lang="en-US" dirty="0"/>
              <a:t>R = {(2, 1), (3, 1), (3, 2)} as a zero-one matrix?</a:t>
            </a:r>
          </a:p>
          <a:p>
            <a:endParaRPr lang="en-US" dirty="0"/>
          </a:p>
          <a:p>
            <a:r>
              <a:rPr lang="en-US" dirty="0"/>
              <a:t>Solution: The matrix MR is given by </a:t>
            </a:r>
          </a:p>
          <a:p>
            <a:endParaRPr lang="en-IN" dirty="0"/>
          </a:p>
        </p:txBody>
      </p:sp>
      <p:pic>
        <p:nvPicPr>
          <p:cNvPr id="5" name="Picture 4">
            <a:extLst>
              <a:ext uri="{FF2B5EF4-FFF2-40B4-BE49-F238E27FC236}">
                <a16:creationId xmlns:a16="http://schemas.microsoft.com/office/drawing/2014/main" id="{635B78F6-37B3-4384-8A5F-BED10D7AFF64}"/>
              </a:ext>
            </a:extLst>
          </p:cNvPr>
          <p:cNvPicPr>
            <a:picLocks noChangeAspect="1"/>
          </p:cNvPicPr>
          <p:nvPr/>
        </p:nvPicPr>
        <p:blipFill>
          <a:blip r:embed="rId2"/>
          <a:stretch>
            <a:fillRect/>
          </a:stretch>
        </p:blipFill>
        <p:spPr>
          <a:xfrm>
            <a:off x="2628231" y="2795804"/>
            <a:ext cx="1930400" cy="1612900"/>
          </a:xfrm>
          <a:prstGeom prst="rect">
            <a:avLst/>
          </a:prstGeom>
        </p:spPr>
      </p:pic>
    </p:spTree>
    <p:extLst>
      <p:ext uri="{BB962C8B-B14F-4D97-AF65-F5344CB8AC3E}">
        <p14:creationId xmlns:p14="http://schemas.microsoft.com/office/powerpoint/2010/main" val="24578676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D8EDE-34EF-497C-B0B2-01C35FA994BF}"/>
              </a:ext>
            </a:extLst>
          </p:cNvPr>
          <p:cNvSpPr>
            <a:spLocks noGrp="1"/>
          </p:cNvSpPr>
          <p:nvPr>
            <p:ph type="title"/>
          </p:nvPr>
        </p:nvSpPr>
        <p:spPr/>
        <p:txBody>
          <a:bodyPr/>
          <a:lstStyle/>
          <a:p>
            <a:endParaRPr lang="en-IN" dirty="0"/>
          </a:p>
        </p:txBody>
      </p:sp>
      <p:sp>
        <p:nvSpPr>
          <p:cNvPr id="12" name="Rectangle 11">
            <a:extLst>
              <a:ext uri="{FF2B5EF4-FFF2-40B4-BE49-F238E27FC236}">
                <a16:creationId xmlns:a16="http://schemas.microsoft.com/office/drawing/2014/main" id="{2AB93891-F2D4-4657-B58A-5C69D1EDC278}"/>
              </a:ext>
            </a:extLst>
          </p:cNvPr>
          <p:cNvSpPr/>
          <p:nvPr/>
        </p:nvSpPr>
        <p:spPr>
          <a:xfrm>
            <a:off x="1" y="711201"/>
            <a:ext cx="12192000" cy="588210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Content Placeholder 2">
            <a:extLst>
              <a:ext uri="{FF2B5EF4-FFF2-40B4-BE49-F238E27FC236}">
                <a16:creationId xmlns:a16="http://schemas.microsoft.com/office/drawing/2014/main" id="{FEAB9B4F-508D-45C0-B5FA-1739544C1B62}"/>
              </a:ext>
            </a:extLst>
          </p:cNvPr>
          <p:cNvSpPr>
            <a:spLocks noGrp="1"/>
          </p:cNvSpPr>
          <p:nvPr>
            <p:ph idx="1"/>
          </p:nvPr>
        </p:nvSpPr>
        <p:spPr>
          <a:xfrm>
            <a:off x="131181" y="863445"/>
            <a:ext cx="11919648" cy="5633608"/>
          </a:xfrm>
        </p:spPr>
        <p:txBody>
          <a:bodyPr/>
          <a:lstStyle/>
          <a:p>
            <a:r>
              <a:rPr lang="en-US" dirty="0">
                <a:solidFill>
                  <a:schemeClr val="bg1"/>
                </a:solidFill>
              </a:rPr>
              <a:t>What do we know about the matrices representing a relation on a set (a relation from A to A) ?</a:t>
            </a:r>
          </a:p>
          <a:p>
            <a:r>
              <a:rPr lang="en-US" dirty="0">
                <a:solidFill>
                  <a:schemeClr val="bg1"/>
                </a:solidFill>
              </a:rPr>
              <a:t>They are square matrices.</a:t>
            </a:r>
          </a:p>
          <a:p>
            <a:r>
              <a:rPr lang="en-US" dirty="0">
                <a:solidFill>
                  <a:schemeClr val="bg1"/>
                </a:solidFill>
              </a:rPr>
              <a:t>What do we know about matrices representing reflexive relations?</a:t>
            </a:r>
          </a:p>
          <a:p>
            <a:endParaRPr lang="en-IN" dirty="0"/>
          </a:p>
        </p:txBody>
      </p:sp>
      <p:pic>
        <p:nvPicPr>
          <p:cNvPr id="14" name="Picture 13">
            <a:extLst>
              <a:ext uri="{FF2B5EF4-FFF2-40B4-BE49-F238E27FC236}">
                <a16:creationId xmlns:a16="http://schemas.microsoft.com/office/drawing/2014/main" id="{6EF09915-132A-4CC2-979F-A69E5A1524A8}"/>
              </a:ext>
            </a:extLst>
          </p:cNvPr>
          <p:cNvPicPr>
            <a:picLocks noChangeAspect="1"/>
          </p:cNvPicPr>
          <p:nvPr/>
        </p:nvPicPr>
        <p:blipFill>
          <a:blip r:embed="rId2"/>
          <a:stretch>
            <a:fillRect/>
          </a:stretch>
        </p:blipFill>
        <p:spPr>
          <a:xfrm>
            <a:off x="334509" y="2646613"/>
            <a:ext cx="3206750" cy="2527300"/>
          </a:xfrm>
          <a:prstGeom prst="rect">
            <a:avLst/>
          </a:prstGeom>
        </p:spPr>
      </p:pic>
      <p:pic>
        <p:nvPicPr>
          <p:cNvPr id="15" name="Picture 14">
            <a:extLst>
              <a:ext uri="{FF2B5EF4-FFF2-40B4-BE49-F238E27FC236}">
                <a16:creationId xmlns:a16="http://schemas.microsoft.com/office/drawing/2014/main" id="{A115429A-3FC2-41B5-A17C-20040EFA4B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5651" y="2946133"/>
            <a:ext cx="3008313" cy="214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 name="Rectangle 15">
            <a:extLst>
              <a:ext uri="{FF2B5EF4-FFF2-40B4-BE49-F238E27FC236}">
                <a16:creationId xmlns:a16="http://schemas.microsoft.com/office/drawing/2014/main" id="{6F0DDB30-1A77-43AF-862B-F002F1719D05}"/>
              </a:ext>
            </a:extLst>
          </p:cNvPr>
          <p:cNvSpPr>
            <a:spLocks noChangeArrowheads="1"/>
          </p:cNvSpPr>
          <p:nvPr/>
        </p:nvSpPr>
        <p:spPr bwMode="auto">
          <a:xfrm>
            <a:off x="4064251" y="5232133"/>
            <a:ext cx="3505200" cy="1066800"/>
          </a:xfrm>
          <a:prstGeom prst="rect">
            <a:avLst/>
          </a:prstGeom>
          <a:noFill/>
          <a:ln>
            <a:noFill/>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2pPr>
            <a:lvl3pPr marL="914400"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3pPr>
            <a:lvl4pPr marL="1371600"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4pPr>
            <a:lvl5pPr marL="1828800"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5pPr>
            <a:lvl6pPr marL="2286000" algn="l" defTabSz="914400" rtl="0" eaLnBrk="1" latinLnBrk="0" hangingPunct="1">
              <a:defRPr kern="1200">
                <a:solidFill>
                  <a:schemeClr val="tx1"/>
                </a:solidFill>
                <a:latin typeface="Rockwell" panose="02060603020205020403" pitchFamily="18" charset="0"/>
                <a:ea typeface="+mn-ea"/>
                <a:cs typeface="+mn-cs"/>
              </a:defRPr>
            </a:lvl6pPr>
            <a:lvl7pPr marL="2743200" algn="l" defTabSz="914400" rtl="0" eaLnBrk="1" latinLnBrk="0" hangingPunct="1">
              <a:defRPr kern="1200">
                <a:solidFill>
                  <a:schemeClr val="tx1"/>
                </a:solidFill>
                <a:latin typeface="Rockwell" panose="02060603020205020403" pitchFamily="18" charset="0"/>
                <a:ea typeface="+mn-ea"/>
                <a:cs typeface="+mn-cs"/>
              </a:defRPr>
            </a:lvl7pPr>
            <a:lvl8pPr marL="3200400" algn="l" defTabSz="914400" rtl="0" eaLnBrk="1" latinLnBrk="0" hangingPunct="1">
              <a:defRPr kern="1200">
                <a:solidFill>
                  <a:schemeClr val="tx1"/>
                </a:solidFill>
                <a:latin typeface="Rockwell" panose="02060603020205020403" pitchFamily="18" charset="0"/>
                <a:ea typeface="+mn-ea"/>
                <a:cs typeface="+mn-cs"/>
              </a:defRPr>
            </a:lvl8pPr>
            <a:lvl9pPr marL="3657600" algn="l" defTabSz="914400" rtl="0" eaLnBrk="1" latinLnBrk="0" hangingPunct="1">
              <a:defRPr kern="1200">
                <a:solidFill>
                  <a:schemeClr val="tx1"/>
                </a:solidFill>
                <a:latin typeface="Rockwell" panose="02060603020205020403" pitchFamily="18" charset="0"/>
                <a:ea typeface="+mn-ea"/>
                <a:cs typeface="+mn-cs"/>
              </a:defRPr>
            </a:lvl9pPr>
          </a:lstStyle>
          <a:p>
            <a:pPr eaLnBrk="1" fontAlgn="auto" hangingPunct="1">
              <a:spcBef>
                <a:spcPts val="0"/>
              </a:spcBef>
              <a:spcAft>
                <a:spcPct val="20000"/>
              </a:spcAft>
              <a:defRPr/>
            </a:pPr>
            <a:r>
              <a:rPr lang="en-US" sz="2800" dirty="0">
                <a:solidFill>
                  <a:srgbClr val="66FF33"/>
                </a:solidFill>
              </a:rPr>
              <a:t>symmetric relation.</a:t>
            </a:r>
          </a:p>
        </p:txBody>
      </p:sp>
      <p:pic>
        <p:nvPicPr>
          <p:cNvPr id="17" name="Picture 16">
            <a:extLst>
              <a:ext uri="{FF2B5EF4-FFF2-40B4-BE49-F238E27FC236}">
                <a16:creationId xmlns:a16="http://schemas.microsoft.com/office/drawing/2014/main" id="{F71BFE4C-F684-4D05-BB92-8004D97233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6389" y="2946133"/>
            <a:ext cx="2889250" cy="214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 name="Rectangle 17">
            <a:extLst>
              <a:ext uri="{FF2B5EF4-FFF2-40B4-BE49-F238E27FC236}">
                <a16:creationId xmlns:a16="http://schemas.microsoft.com/office/drawing/2014/main" id="{9B4D5C5F-0A05-4604-BF0C-55A7A60DB518}"/>
              </a:ext>
            </a:extLst>
          </p:cNvPr>
          <p:cNvSpPr>
            <a:spLocks noChangeArrowheads="1"/>
          </p:cNvSpPr>
          <p:nvPr/>
        </p:nvSpPr>
        <p:spPr bwMode="auto">
          <a:xfrm>
            <a:off x="8026651" y="5232133"/>
            <a:ext cx="4114800" cy="1066800"/>
          </a:xfrm>
          <a:prstGeom prst="rect">
            <a:avLst/>
          </a:prstGeom>
          <a:noFill/>
          <a:ln>
            <a:noFill/>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2pPr>
            <a:lvl3pPr marL="914400"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3pPr>
            <a:lvl4pPr marL="1371600"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4pPr>
            <a:lvl5pPr marL="1828800"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5pPr>
            <a:lvl6pPr marL="2286000" algn="l" defTabSz="914400" rtl="0" eaLnBrk="1" latinLnBrk="0" hangingPunct="1">
              <a:defRPr kern="1200">
                <a:solidFill>
                  <a:schemeClr val="tx1"/>
                </a:solidFill>
                <a:latin typeface="Rockwell" panose="02060603020205020403" pitchFamily="18" charset="0"/>
                <a:ea typeface="+mn-ea"/>
                <a:cs typeface="+mn-cs"/>
              </a:defRPr>
            </a:lvl6pPr>
            <a:lvl7pPr marL="2743200" algn="l" defTabSz="914400" rtl="0" eaLnBrk="1" latinLnBrk="0" hangingPunct="1">
              <a:defRPr kern="1200">
                <a:solidFill>
                  <a:schemeClr val="tx1"/>
                </a:solidFill>
                <a:latin typeface="Rockwell" panose="02060603020205020403" pitchFamily="18" charset="0"/>
                <a:ea typeface="+mn-ea"/>
                <a:cs typeface="+mn-cs"/>
              </a:defRPr>
            </a:lvl7pPr>
            <a:lvl8pPr marL="3200400" algn="l" defTabSz="914400" rtl="0" eaLnBrk="1" latinLnBrk="0" hangingPunct="1">
              <a:defRPr kern="1200">
                <a:solidFill>
                  <a:schemeClr val="tx1"/>
                </a:solidFill>
                <a:latin typeface="Rockwell" panose="02060603020205020403" pitchFamily="18" charset="0"/>
                <a:ea typeface="+mn-ea"/>
                <a:cs typeface="+mn-cs"/>
              </a:defRPr>
            </a:lvl8pPr>
            <a:lvl9pPr marL="3657600" algn="l" defTabSz="914400" rtl="0" eaLnBrk="1" latinLnBrk="0" hangingPunct="1">
              <a:defRPr kern="1200">
                <a:solidFill>
                  <a:schemeClr val="tx1"/>
                </a:solidFill>
                <a:latin typeface="Rockwell" panose="02060603020205020403" pitchFamily="18" charset="0"/>
                <a:ea typeface="+mn-ea"/>
                <a:cs typeface="+mn-cs"/>
              </a:defRPr>
            </a:lvl9pPr>
          </a:lstStyle>
          <a:p>
            <a:pPr eaLnBrk="1" fontAlgn="auto" hangingPunct="1">
              <a:spcBef>
                <a:spcPts val="0"/>
              </a:spcBef>
              <a:spcAft>
                <a:spcPct val="20000"/>
              </a:spcAft>
              <a:defRPr/>
            </a:pPr>
            <a:r>
              <a:rPr lang="en-US" sz="2800" dirty="0">
                <a:solidFill>
                  <a:srgbClr val="FF3300"/>
                </a:solidFill>
              </a:rPr>
              <a:t>non-symmetric relation.</a:t>
            </a:r>
          </a:p>
        </p:txBody>
      </p:sp>
      <p:sp>
        <p:nvSpPr>
          <p:cNvPr id="19" name="Rectangle 18">
            <a:extLst>
              <a:ext uri="{FF2B5EF4-FFF2-40B4-BE49-F238E27FC236}">
                <a16:creationId xmlns:a16="http://schemas.microsoft.com/office/drawing/2014/main" id="{07EE30B2-AF15-4DC6-9CC7-AAD6D6718D90}"/>
              </a:ext>
            </a:extLst>
          </p:cNvPr>
          <p:cNvSpPr>
            <a:spLocks noChangeArrowheads="1"/>
          </p:cNvSpPr>
          <p:nvPr/>
        </p:nvSpPr>
        <p:spPr bwMode="auto">
          <a:xfrm>
            <a:off x="539794" y="5249783"/>
            <a:ext cx="3505200" cy="1066800"/>
          </a:xfrm>
          <a:prstGeom prst="rect">
            <a:avLst/>
          </a:prstGeom>
          <a:noFill/>
          <a:ln>
            <a:noFill/>
          </a:ln>
          <a:effectLst/>
        </p:spPr>
        <p:txBody>
          <a:bodyPr/>
          <a:lstStyle>
            <a:defPPr>
              <a:defRPr lang="en-US"/>
            </a:defPPr>
            <a:lvl1pPr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2pPr>
            <a:lvl3pPr marL="914400"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3pPr>
            <a:lvl4pPr marL="1371600"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4pPr>
            <a:lvl5pPr marL="1828800"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5pPr>
            <a:lvl6pPr marL="2286000" algn="l" defTabSz="914400" rtl="0" eaLnBrk="1" latinLnBrk="0" hangingPunct="1">
              <a:defRPr kern="1200">
                <a:solidFill>
                  <a:schemeClr val="tx1"/>
                </a:solidFill>
                <a:latin typeface="Rockwell" panose="02060603020205020403" pitchFamily="18" charset="0"/>
                <a:ea typeface="+mn-ea"/>
                <a:cs typeface="+mn-cs"/>
              </a:defRPr>
            </a:lvl6pPr>
            <a:lvl7pPr marL="2743200" algn="l" defTabSz="914400" rtl="0" eaLnBrk="1" latinLnBrk="0" hangingPunct="1">
              <a:defRPr kern="1200">
                <a:solidFill>
                  <a:schemeClr val="tx1"/>
                </a:solidFill>
                <a:latin typeface="Rockwell" panose="02060603020205020403" pitchFamily="18" charset="0"/>
                <a:ea typeface="+mn-ea"/>
                <a:cs typeface="+mn-cs"/>
              </a:defRPr>
            </a:lvl7pPr>
            <a:lvl8pPr marL="3200400" algn="l" defTabSz="914400" rtl="0" eaLnBrk="1" latinLnBrk="0" hangingPunct="1">
              <a:defRPr kern="1200">
                <a:solidFill>
                  <a:schemeClr val="tx1"/>
                </a:solidFill>
                <a:latin typeface="Rockwell" panose="02060603020205020403" pitchFamily="18" charset="0"/>
                <a:ea typeface="+mn-ea"/>
                <a:cs typeface="+mn-cs"/>
              </a:defRPr>
            </a:lvl8pPr>
            <a:lvl9pPr marL="3657600" algn="l" defTabSz="914400" rtl="0" eaLnBrk="1" latinLnBrk="0" hangingPunct="1">
              <a:defRPr kern="1200">
                <a:solidFill>
                  <a:schemeClr val="tx1"/>
                </a:solidFill>
                <a:latin typeface="Rockwell" panose="02060603020205020403" pitchFamily="18" charset="0"/>
                <a:ea typeface="+mn-ea"/>
                <a:cs typeface="+mn-cs"/>
              </a:defRPr>
            </a:lvl9pPr>
          </a:lstStyle>
          <a:p>
            <a:pPr eaLnBrk="1" fontAlgn="auto" hangingPunct="1">
              <a:spcBef>
                <a:spcPts val="0"/>
              </a:spcBef>
              <a:spcAft>
                <a:spcPct val="20000"/>
              </a:spcAft>
              <a:defRPr/>
            </a:pPr>
            <a:r>
              <a:rPr lang="en-US" sz="2800" dirty="0">
                <a:solidFill>
                  <a:srgbClr val="66FF33"/>
                </a:solidFill>
              </a:rPr>
              <a:t>Reflexive relation.</a:t>
            </a:r>
          </a:p>
        </p:txBody>
      </p:sp>
    </p:spTree>
    <p:extLst>
      <p:ext uri="{BB962C8B-B14F-4D97-AF65-F5344CB8AC3E}">
        <p14:creationId xmlns:p14="http://schemas.microsoft.com/office/powerpoint/2010/main" val="36649712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D8EDE-34EF-497C-B0B2-01C35FA994BF}"/>
              </a:ext>
            </a:extLst>
          </p:cNvPr>
          <p:cNvSpPr>
            <a:spLocks noGrp="1"/>
          </p:cNvSpPr>
          <p:nvPr>
            <p:ph type="title"/>
          </p:nvPr>
        </p:nvSpPr>
        <p:spPr/>
        <p:txBody>
          <a:bodyPr/>
          <a:lstStyle/>
          <a:p>
            <a:endParaRPr lang="en-IN" dirty="0"/>
          </a:p>
        </p:txBody>
      </p:sp>
      <p:sp>
        <p:nvSpPr>
          <p:cNvPr id="12" name="Rectangle 11">
            <a:extLst>
              <a:ext uri="{FF2B5EF4-FFF2-40B4-BE49-F238E27FC236}">
                <a16:creationId xmlns:a16="http://schemas.microsoft.com/office/drawing/2014/main" id="{2AB93891-F2D4-4657-B58A-5C69D1EDC278}"/>
              </a:ext>
            </a:extLst>
          </p:cNvPr>
          <p:cNvSpPr/>
          <p:nvPr/>
        </p:nvSpPr>
        <p:spPr>
          <a:xfrm>
            <a:off x="1" y="711201"/>
            <a:ext cx="12192000" cy="588210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Content Placeholder 2">
            <a:extLst>
              <a:ext uri="{FF2B5EF4-FFF2-40B4-BE49-F238E27FC236}">
                <a16:creationId xmlns:a16="http://schemas.microsoft.com/office/drawing/2014/main" id="{FEAB9B4F-508D-45C0-B5FA-1739544C1B62}"/>
              </a:ext>
            </a:extLst>
          </p:cNvPr>
          <p:cNvSpPr>
            <a:spLocks noGrp="1"/>
          </p:cNvSpPr>
          <p:nvPr>
            <p:ph idx="1"/>
          </p:nvPr>
        </p:nvSpPr>
        <p:spPr>
          <a:xfrm>
            <a:off x="131181" y="863445"/>
            <a:ext cx="11919648" cy="5633608"/>
          </a:xfrm>
        </p:spPr>
        <p:txBody>
          <a:bodyPr/>
          <a:lstStyle/>
          <a:p>
            <a:endParaRPr lang="en-IN" dirty="0"/>
          </a:p>
        </p:txBody>
      </p:sp>
      <p:sp>
        <p:nvSpPr>
          <p:cNvPr id="11" name="Rectangle 3">
            <a:extLst>
              <a:ext uri="{FF2B5EF4-FFF2-40B4-BE49-F238E27FC236}">
                <a16:creationId xmlns:a16="http://schemas.microsoft.com/office/drawing/2014/main" id="{1330991C-DB26-4A55-9092-AF4A391D2268}"/>
              </a:ext>
            </a:extLst>
          </p:cNvPr>
          <p:cNvSpPr txBox="1">
            <a:spLocks noChangeArrowheads="1"/>
          </p:cNvSpPr>
          <p:nvPr/>
        </p:nvSpPr>
        <p:spPr>
          <a:xfrm>
            <a:off x="131181" y="788988"/>
            <a:ext cx="11765644" cy="91440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0E47A1"/>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0E47A1"/>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0E47A1"/>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defRPr/>
            </a:pPr>
            <a:r>
              <a:rPr lang="en-US" sz="2800" b="1" dirty="0">
                <a:solidFill>
                  <a:schemeClr val="bg1"/>
                </a:solidFill>
                <a:sym typeface="Symbol" panose="05050102010706020507" pitchFamily="18" charset="2"/>
              </a:rPr>
              <a:t>The Boolean operations join and meet can be used to determine the matrices representing the union and the intersection of two relations, respectively</a:t>
            </a:r>
            <a:r>
              <a:rPr lang="en-US" sz="2800" b="1" dirty="0">
                <a:solidFill>
                  <a:srgbClr val="00FFFF"/>
                </a:solidFill>
                <a:sym typeface="Symbol" panose="05050102010706020507" pitchFamily="18" charset="2"/>
              </a:rPr>
              <a:t>.</a:t>
            </a:r>
          </a:p>
          <a:p>
            <a:pPr marL="0" indent="0">
              <a:spcBef>
                <a:spcPct val="0"/>
              </a:spcBef>
              <a:defRPr/>
            </a:pPr>
            <a:endParaRPr lang="en-US" sz="2800" b="1" dirty="0">
              <a:solidFill>
                <a:srgbClr val="00FFFF"/>
              </a:solidFill>
              <a:sym typeface="Symbol" panose="05050102010706020507" pitchFamily="18" charset="2"/>
            </a:endParaRPr>
          </a:p>
          <a:p>
            <a:pPr marL="0" indent="0">
              <a:spcBef>
                <a:spcPct val="0"/>
              </a:spcBef>
              <a:buNone/>
              <a:defRPr/>
            </a:pPr>
            <a:r>
              <a:rPr lang="en-US" sz="2800" b="1" dirty="0">
                <a:solidFill>
                  <a:srgbClr val="00FFFF"/>
                </a:solidFill>
                <a:sym typeface="Symbol" panose="05050102010706020507" pitchFamily="18" charset="2"/>
              </a:rPr>
              <a:t>Example:</a:t>
            </a:r>
            <a:r>
              <a:rPr lang="en-US" sz="2800" dirty="0">
                <a:sym typeface="Symbol" panose="05050102010706020507" pitchFamily="18" charset="2"/>
              </a:rPr>
              <a:t> </a:t>
            </a:r>
            <a:r>
              <a:rPr lang="en-US" sz="2800" dirty="0">
                <a:solidFill>
                  <a:schemeClr val="bg1"/>
                </a:solidFill>
                <a:sym typeface="Symbol" panose="05050102010706020507" pitchFamily="18" charset="2"/>
              </a:rPr>
              <a:t>Let the relations R and S be represented by the matrices</a:t>
            </a:r>
          </a:p>
        </p:txBody>
      </p:sp>
      <p:graphicFrame>
        <p:nvGraphicFramePr>
          <p:cNvPr id="20" name="Object 4">
            <a:extLst>
              <a:ext uri="{FF2B5EF4-FFF2-40B4-BE49-F238E27FC236}">
                <a16:creationId xmlns:a16="http://schemas.microsoft.com/office/drawing/2014/main" id="{5FB49C42-F899-4404-8E93-A53B385FB3FB}"/>
              </a:ext>
            </a:extLst>
          </p:cNvPr>
          <p:cNvGraphicFramePr>
            <a:graphicFrameLocks noChangeAspect="1"/>
          </p:cNvGraphicFramePr>
          <p:nvPr>
            <p:extLst>
              <p:ext uri="{D42A27DB-BD31-4B8C-83A1-F6EECF244321}">
                <p14:modId xmlns:p14="http://schemas.microsoft.com/office/powerpoint/2010/main" val="3495597733"/>
              </p:ext>
            </p:extLst>
          </p:nvPr>
        </p:nvGraphicFramePr>
        <p:xfrm>
          <a:off x="509539" y="5127040"/>
          <a:ext cx="3673475" cy="1370013"/>
        </p:xfrm>
        <a:graphic>
          <a:graphicData uri="http://schemas.openxmlformats.org/presentationml/2006/ole">
            <mc:AlternateContent xmlns:mc="http://schemas.openxmlformats.org/markup-compatibility/2006">
              <mc:Choice xmlns:v="urn:schemas-microsoft-com:vml" Requires="v">
                <p:oleObj name="Equation" r:id="rId2" imgW="1860365" imgH="660575" progId="Equation.3">
                  <p:embed/>
                </p:oleObj>
              </mc:Choice>
              <mc:Fallback>
                <p:oleObj name="Equation" r:id="rId2" imgW="1860365" imgH="660575" progId="Equation.3">
                  <p:embed/>
                  <p:pic>
                    <p:nvPicPr>
                      <p:cNvPr id="30725" name="Object 4">
                        <a:extLst>
                          <a:ext uri="{FF2B5EF4-FFF2-40B4-BE49-F238E27FC236}">
                            <a16:creationId xmlns:a16="http://schemas.microsoft.com/office/drawing/2014/main" id="{AD03FC40-1784-40DC-BE74-CEE3DDCF97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39" y="5127040"/>
                        <a:ext cx="3673475" cy="1370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5">
            <a:extLst>
              <a:ext uri="{FF2B5EF4-FFF2-40B4-BE49-F238E27FC236}">
                <a16:creationId xmlns:a16="http://schemas.microsoft.com/office/drawing/2014/main" id="{825CE02B-207C-4BD5-BBCB-3E7E4AAFBE73}"/>
              </a:ext>
            </a:extLst>
          </p:cNvPr>
          <p:cNvGraphicFramePr>
            <a:graphicFrameLocks noChangeAspect="1"/>
          </p:cNvGraphicFramePr>
          <p:nvPr>
            <p:extLst>
              <p:ext uri="{D42A27DB-BD31-4B8C-83A1-F6EECF244321}">
                <p14:modId xmlns:p14="http://schemas.microsoft.com/office/powerpoint/2010/main" val="2452997655"/>
              </p:ext>
            </p:extLst>
          </p:nvPr>
        </p:nvGraphicFramePr>
        <p:xfrm>
          <a:off x="6566711" y="2557917"/>
          <a:ext cx="2033587" cy="1370013"/>
        </p:xfrm>
        <a:graphic>
          <a:graphicData uri="http://schemas.openxmlformats.org/presentationml/2006/ole">
            <mc:AlternateContent xmlns:mc="http://schemas.openxmlformats.org/markup-compatibility/2006">
              <mc:Choice xmlns:v="urn:schemas-microsoft-com:vml" Requires="v">
                <p:oleObj name="Equation" r:id="rId4" imgW="1003374" imgH="660575" progId="Equation.3">
                  <p:embed/>
                </p:oleObj>
              </mc:Choice>
              <mc:Fallback>
                <p:oleObj name="Equation" r:id="rId4" imgW="1003374" imgH="660575" progId="Equation.3">
                  <p:embed/>
                  <p:pic>
                    <p:nvPicPr>
                      <p:cNvPr id="30726" name="Object 5">
                        <a:extLst>
                          <a:ext uri="{FF2B5EF4-FFF2-40B4-BE49-F238E27FC236}">
                            <a16:creationId xmlns:a16="http://schemas.microsoft.com/office/drawing/2014/main" id="{37522A06-106D-45E3-B8EE-D6898AB243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6711" y="2557917"/>
                        <a:ext cx="2033587" cy="1370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Rectangle 6">
            <a:extLst>
              <a:ext uri="{FF2B5EF4-FFF2-40B4-BE49-F238E27FC236}">
                <a16:creationId xmlns:a16="http://schemas.microsoft.com/office/drawing/2014/main" id="{F1F9F273-1165-4F65-B0FA-8A2E47A3E0F2}"/>
              </a:ext>
            </a:extLst>
          </p:cNvPr>
          <p:cNvSpPr>
            <a:spLocks noChangeArrowheads="1"/>
          </p:cNvSpPr>
          <p:nvPr/>
        </p:nvSpPr>
        <p:spPr bwMode="auto">
          <a:xfrm>
            <a:off x="131181" y="3991945"/>
            <a:ext cx="8915400" cy="1219200"/>
          </a:xfrm>
          <a:prstGeom prst="rect">
            <a:avLst/>
          </a:prstGeom>
          <a:noFill/>
          <a:ln>
            <a:noFill/>
          </a:ln>
          <a:effec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742950" indent="-2857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143000" indent="-2286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16002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20574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25146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29718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34290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38862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fontAlgn="auto" hangingPunct="1">
              <a:lnSpc>
                <a:spcPct val="90000"/>
              </a:lnSpc>
              <a:spcBef>
                <a:spcPts val="0"/>
              </a:spcBef>
              <a:spcAft>
                <a:spcPts val="0"/>
              </a:spcAft>
              <a:defRPr/>
            </a:pPr>
            <a:r>
              <a:rPr lang="en-US" sz="2800" dirty="0">
                <a:latin typeface="+mj-lt"/>
              </a:rPr>
              <a:t>What are the matrices representing RU S and R </a:t>
            </a:r>
            <a:r>
              <a:rPr lang="en-US" sz="2800" b="1" dirty="0">
                <a:latin typeface="+mj-lt"/>
              </a:rPr>
              <a:t>∩</a:t>
            </a:r>
            <a:r>
              <a:rPr lang="en-US" sz="2800" dirty="0">
                <a:latin typeface="+mj-lt"/>
              </a:rPr>
              <a:t>S?</a:t>
            </a:r>
          </a:p>
          <a:p>
            <a:pPr eaLnBrk="1" fontAlgn="auto" hangingPunct="1">
              <a:lnSpc>
                <a:spcPct val="90000"/>
              </a:lnSpc>
              <a:spcBef>
                <a:spcPts val="0"/>
              </a:spcBef>
              <a:spcAft>
                <a:spcPts val="0"/>
              </a:spcAft>
              <a:defRPr/>
            </a:pPr>
            <a:endParaRPr lang="en-US" sz="1600" dirty="0">
              <a:latin typeface="+mj-lt"/>
            </a:endParaRPr>
          </a:p>
          <a:p>
            <a:pPr eaLnBrk="1" fontAlgn="auto" hangingPunct="1">
              <a:lnSpc>
                <a:spcPct val="90000"/>
              </a:lnSpc>
              <a:spcBef>
                <a:spcPts val="0"/>
              </a:spcBef>
              <a:spcAft>
                <a:spcPts val="0"/>
              </a:spcAft>
              <a:defRPr/>
            </a:pPr>
            <a:r>
              <a:rPr lang="en-US" sz="2800" b="1" dirty="0">
                <a:solidFill>
                  <a:srgbClr val="00FFFF"/>
                </a:solidFill>
                <a:latin typeface="+mj-lt"/>
              </a:rPr>
              <a:t>Solution:</a:t>
            </a:r>
            <a:r>
              <a:rPr lang="en-US" sz="2800" dirty="0">
                <a:latin typeface="+mj-lt"/>
              </a:rPr>
              <a:t> These matrices are given by</a:t>
            </a:r>
          </a:p>
        </p:txBody>
      </p:sp>
      <p:graphicFrame>
        <p:nvGraphicFramePr>
          <p:cNvPr id="23" name="Object 7">
            <a:extLst>
              <a:ext uri="{FF2B5EF4-FFF2-40B4-BE49-F238E27FC236}">
                <a16:creationId xmlns:a16="http://schemas.microsoft.com/office/drawing/2014/main" id="{538512FC-7922-45CC-BA1F-D7E87D15A893}"/>
              </a:ext>
            </a:extLst>
          </p:cNvPr>
          <p:cNvGraphicFramePr>
            <a:graphicFrameLocks noChangeAspect="1"/>
          </p:cNvGraphicFramePr>
          <p:nvPr>
            <p:extLst>
              <p:ext uri="{D42A27DB-BD31-4B8C-83A1-F6EECF244321}">
                <p14:modId xmlns:p14="http://schemas.microsoft.com/office/powerpoint/2010/main" val="4015827523"/>
              </p:ext>
            </p:extLst>
          </p:nvPr>
        </p:nvGraphicFramePr>
        <p:xfrm>
          <a:off x="5337209" y="5161549"/>
          <a:ext cx="3722688" cy="1370013"/>
        </p:xfrm>
        <a:graphic>
          <a:graphicData uri="http://schemas.openxmlformats.org/presentationml/2006/ole">
            <mc:AlternateContent xmlns:mc="http://schemas.openxmlformats.org/markup-compatibility/2006">
              <mc:Choice xmlns:v="urn:schemas-microsoft-com:vml" Requires="v">
                <p:oleObj name="Equation" r:id="rId6" imgW="1879699" imgH="660575" progId="Equation.3">
                  <p:embed/>
                </p:oleObj>
              </mc:Choice>
              <mc:Fallback>
                <p:oleObj name="Equation" r:id="rId6" imgW="1879699" imgH="660575" progId="Equation.3">
                  <p:embed/>
                  <p:pic>
                    <p:nvPicPr>
                      <p:cNvPr id="30728" name="Object 7">
                        <a:extLst>
                          <a:ext uri="{FF2B5EF4-FFF2-40B4-BE49-F238E27FC236}">
                            <a16:creationId xmlns:a16="http://schemas.microsoft.com/office/drawing/2014/main" id="{22B00A21-9335-4A76-9352-78571B3F5C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7209" y="5161549"/>
                        <a:ext cx="3722688" cy="1370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8">
            <a:extLst>
              <a:ext uri="{FF2B5EF4-FFF2-40B4-BE49-F238E27FC236}">
                <a16:creationId xmlns:a16="http://schemas.microsoft.com/office/drawing/2014/main" id="{07F48303-E763-4734-8521-E5AEEDF5F5D4}"/>
              </a:ext>
            </a:extLst>
          </p:cNvPr>
          <p:cNvGraphicFramePr>
            <a:graphicFrameLocks noChangeAspect="1"/>
          </p:cNvGraphicFramePr>
          <p:nvPr>
            <p:extLst>
              <p:ext uri="{D42A27DB-BD31-4B8C-83A1-F6EECF244321}">
                <p14:modId xmlns:p14="http://schemas.microsoft.com/office/powerpoint/2010/main" val="420754154"/>
              </p:ext>
            </p:extLst>
          </p:nvPr>
        </p:nvGraphicFramePr>
        <p:xfrm>
          <a:off x="1407009" y="2504473"/>
          <a:ext cx="2057400" cy="1370013"/>
        </p:xfrm>
        <a:graphic>
          <a:graphicData uri="http://schemas.openxmlformats.org/presentationml/2006/ole">
            <mc:AlternateContent xmlns:mc="http://schemas.openxmlformats.org/markup-compatibility/2006">
              <mc:Choice xmlns:v="urn:schemas-microsoft-com:vml" Requires="v">
                <p:oleObj name="Equation" r:id="rId8" imgW="1022313" imgH="660575" progId="Equation.3">
                  <p:embed/>
                </p:oleObj>
              </mc:Choice>
              <mc:Fallback>
                <p:oleObj name="Equation" r:id="rId8" imgW="1022313" imgH="660575" progId="Equation.3">
                  <p:embed/>
                  <p:pic>
                    <p:nvPicPr>
                      <p:cNvPr id="30729" name="Object 8">
                        <a:extLst>
                          <a:ext uri="{FF2B5EF4-FFF2-40B4-BE49-F238E27FC236}">
                            <a16:creationId xmlns:a16="http://schemas.microsoft.com/office/drawing/2014/main" id="{A52259F0-8062-4969-A29D-6C0A97C2E77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7009" y="2504473"/>
                        <a:ext cx="2057400" cy="1370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912039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6DB9-243C-45B2-9C05-0436C4F7A1F6}"/>
              </a:ext>
            </a:extLst>
          </p:cNvPr>
          <p:cNvSpPr>
            <a:spLocks noGrp="1"/>
          </p:cNvSpPr>
          <p:nvPr>
            <p:ph type="title"/>
          </p:nvPr>
        </p:nvSpPr>
        <p:spPr/>
        <p:txBody>
          <a:bodyPr/>
          <a:lstStyle/>
          <a:p>
            <a:r>
              <a:rPr lang="en-IN" dirty="0"/>
              <a:t>Representing relation using diagraphs</a:t>
            </a:r>
          </a:p>
        </p:txBody>
      </p:sp>
      <p:sp>
        <p:nvSpPr>
          <p:cNvPr id="3" name="Content Placeholder 2">
            <a:extLst>
              <a:ext uri="{FF2B5EF4-FFF2-40B4-BE49-F238E27FC236}">
                <a16:creationId xmlns:a16="http://schemas.microsoft.com/office/drawing/2014/main" id="{301C3120-989D-4886-86A5-BCFD10923E05}"/>
              </a:ext>
            </a:extLst>
          </p:cNvPr>
          <p:cNvSpPr>
            <a:spLocks noGrp="1"/>
          </p:cNvSpPr>
          <p:nvPr>
            <p:ph idx="1"/>
          </p:nvPr>
        </p:nvSpPr>
        <p:spPr/>
        <p:txBody>
          <a:bodyPr/>
          <a:lstStyle/>
          <a:p>
            <a:r>
              <a:rPr lang="en-US" dirty="0">
                <a:solidFill>
                  <a:srgbClr val="C00000"/>
                </a:solidFill>
              </a:rPr>
              <a:t>Definition: </a:t>
            </a:r>
            <a:r>
              <a:rPr lang="en-US" dirty="0"/>
              <a:t>A </a:t>
            </a:r>
            <a:r>
              <a:rPr lang="en-US" dirty="0">
                <a:solidFill>
                  <a:srgbClr val="C00000"/>
                </a:solidFill>
              </a:rPr>
              <a:t>directed graph</a:t>
            </a:r>
            <a:r>
              <a:rPr lang="en-US" dirty="0"/>
              <a:t>, or </a:t>
            </a:r>
            <a:r>
              <a:rPr lang="en-US" dirty="0">
                <a:solidFill>
                  <a:srgbClr val="C00000"/>
                </a:solidFill>
              </a:rPr>
              <a:t>digraph</a:t>
            </a:r>
            <a:r>
              <a:rPr lang="en-US" dirty="0"/>
              <a:t>, consists of a set V of </a:t>
            </a:r>
            <a:r>
              <a:rPr lang="en-US" dirty="0">
                <a:solidFill>
                  <a:srgbClr val="C00000"/>
                </a:solidFill>
              </a:rPr>
              <a:t>vertices</a:t>
            </a:r>
            <a:r>
              <a:rPr lang="en-US" dirty="0"/>
              <a:t> (or nodes) together with a set E of ordered pairs of elements of V called </a:t>
            </a:r>
            <a:r>
              <a:rPr lang="en-US" dirty="0">
                <a:solidFill>
                  <a:srgbClr val="C00000"/>
                </a:solidFill>
              </a:rPr>
              <a:t>edges</a:t>
            </a:r>
            <a:r>
              <a:rPr lang="en-US" dirty="0"/>
              <a:t> (or arcs).</a:t>
            </a:r>
          </a:p>
          <a:p>
            <a:r>
              <a:rPr lang="en-US" dirty="0"/>
              <a:t>The vertex a is called the </a:t>
            </a:r>
            <a:r>
              <a:rPr lang="en-US" dirty="0">
                <a:solidFill>
                  <a:srgbClr val="C00000"/>
                </a:solidFill>
              </a:rPr>
              <a:t>initial vertex </a:t>
            </a:r>
            <a:r>
              <a:rPr lang="en-US" dirty="0"/>
              <a:t>of the edge (a, b), and the vertex b is called the </a:t>
            </a:r>
            <a:r>
              <a:rPr lang="en-US" dirty="0">
                <a:solidFill>
                  <a:srgbClr val="C00000"/>
                </a:solidFill>
              </a:rPr>
              <a:t>terminal vertex </a:t>
            </a:r>
            <a:r>
              <a:rPr lang="en-US" dirty="0"/>
              <a:t>of this edge.</a:t>
            </a:r>
          </a:p>
          <a:p>
            <a:r>
              <a:rPr lang="en-US" dirty="0"/>
              <a:t>We can use arrows to display graphs.</a:t>
            </a:r>
          </a:p>
          <a:p>
            <a:r>
              <a:rPr lang="en-US" dirty="0"/>
              <a:t>Example: Display the digraph with V = {a, b, c, d},</a:t>
            </a:r>
          </a:p>
          <a:p>
            <a:pPr marL="0" indent="0">
              <a:buNone/>
            </a:pPr>
            <a:r>
              <a:rPr lang="en-US" dirty="0"/>
              <a:t>                     E = {(a, b), (a, d), (b, b), (b, d), (c, a), (c, b), (d, b)}.</a:t>
            </a:r>
          </a:p>
          <a:p>
            <a:pPr marL="0" indent="0">
              <a:buNone/>
            </a:pPr>
            <a:r>
              <a:rPr lang="en-US" dirty="0"/>
              <a:t>	        An edge of the form (b, b) is called a loop.</a:t>
            </a:r>
          </a:p>
          <a:p>
            <a:pPr marL="0" indent="0">
              <a:buNone/>
            </a:pPr>
            <a:endParaRPr lang="en-US" dirty="0"/>
          </a:p>
          <a:p>
            <a:endParaRPr lang="en-IN" dirty="0"/>
          </a:p>
        </p:txBody>
      </p:sp>
      <p:cxnSp>
        <p:nvCxnSpPr>
          <p:cNvPr id="4" name="AutoShape 4">
            <a:extLst>
              <a:ext uri="{FF2B5EF4-FFF2-40B4-BE49-F238E27FC236}">
                <a16:creationId xmlns:a16="http://schemas.microsoft.com/office/drawing/2014/main" id="{A30A163E-B638-4F91-8672-881E35CE0065}"/>
              </a:ext>
            </a:extLst>
          </p:cNvPr>
          <p:cNvCxnSpPr>
            <a:cxnSpLocks noChangeShapeType="1"/>
            <a:stCxn id="11" idx="6"/>
            <a:endCxn id="15" idx="2"/>
          </p:cNvCxnSpPr>
          <p:nvPr/>
        </p:nvCxnSpPr>
        <p:spPr bwMode="auto">
          <a:xfrm>
            <a:off x="9241419" y="4149140"/>
            <a:ext cx="2286000" cy="0"/>
          </a:xfrm>
          <a:prstGeom prst="straightConnector1">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AutoShape 5">
            <a:extLst>
              <a:ext uri="{FF2B5EF4-FFF2-40B4-BE49-F238E27FC236}">
                <a16:creationId xmlns:a16="http://schemas.microsoft.com/office/drawing/2014/main" id="{227870EC-69BD-493E-B849-BB5181FABA0E}"/>
              </a:ext>
            </a:extLst>
          </p:cNvPr>
          <p:cNvCxnSpPr>
            <a:cxnSpLocks noChangeShapeType="1"/>
            <a:stCxn id="11" idx="4"/>
            <a:endCxn id="21" idx="0"/>
          </p:cNvCxnSpPr>
          <p:nvPr/>
        </p:nvCxnSpPr>
        <p:spPr bwMode="auto">
          <a:xfrm>
            <a:off x="9165219" y="4225340"/>
            <a:ext cx="0" cy="1981200"/>
          </a:xfrm>
          <a:prstGeom prst="straightConnector1">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AutoShape 6">
            <a:extLst>
              <a:ext uri="{FF2B5EF4-FFF2-40B4-BE49-F238E27FC236}">
                <a16:creationId xmlns:a16="http://schemas.microsoft.com/office/drawing/2014/main" id="{8E4FE1E1-061D-477E-89E7-C4103EFB6987}"/>
              </a:ext>
            </a:extLst>
          </p:cNvPr>
          <p:cNvCxnSpPr>
            <a:cxnSpLocks noChangeShapeType="1"/>
            <a:stCxn id="15" idx="3"/>
            <a:endCxn id="21" idx="6"/>
          </p:cNvCxnSpPr>
          <p:nvPr/>
        </p:nvCxnSpPr>
        <p:spPr bwMode="auto">
          <a:xfrm rot="5400000">
            <a:off x="9355719" y="4088815"/>
            <a:ext cx="2079625" cy="2308225"/>
          </a:xfrm>
          <a:prstGeom prst="curvedConnector2">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AutoShape 7">
            <a:extLst>
              <a:ext uri="{FF2B5EF4-FFF2-40B4-BE49-F238E27FC236}">
                <a16:creationId xmlns:a16="http://schemas.microsoft.com/office/drawing/2014/main" id="{096776A6-A42C-44D4-A8D5-76FCBB789857}"/>
              </a:ext>
            </a:extLst>
          </p:cNvPr>
          <p:cNvCxnSpPr>
            <a:cxnSpLocks noChangeShapeType="1"/>
            <a:stCxn id="18" idx="1"/>
            <a:endCxn id="11" idx="5"/>
          </p:cNvCxnSpPr>
          <p:nvPr/>
        </p:nvCxnSpPr>
        <p:spPr bwMode="auto">
          <a:xfrm flipH="1" flipV="1">
            <a:off x="9219194" y="4203115"/>
            <a:ext cx="2330450" cy="2025650"/>
          </a:xfrm>
          <a:prstGeom prst="straightConnector1">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AutoShape 8">
            <a:extLst>
              <a:ext uri="{FF2B5EF4-FFF2-40B4-BE49-F238E27FC236}">
                <a16:creationId xmlns:a16="http://schemas.microsoft.com/office/drawing/2014/main" id="{A503F6DA-8873-41AE-BC8F-D5B1BF637706}"/>
              </a:ext>
            </a:extLst>
          </p:cNvPr>
          <p:cNvCxnSpPr>
            <a:cxnSpLocks noChangeShapeType="1"/>
            <a:stCxn id="18" idx="0"/>
            <a:endCxn id="15" idx="4"/>
          </p:cNvCxnSpPr>
          <p:nvPr/>
        </p:nvCxnSpPr>
        <p:spPr bwMode="auto">
          <a:xfrm flipV="1">
            <a:off x="11603619" y="4225340"/>
            <a:ext cx="0" cy="1981200"/>
          </a:xfrm>
          <a:prstGeom prst="straightConnector1">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AutoShape 9">
            <a:extLst>
              <a:ext uri="{FF2B5EF4-FFF2-40B4-BE49-F238E27FC236}">
                <a16:creationId xmlns:a16="http://schemas.microsoft.com/office/drawing/2014/main" id="{3B192A6D-1D89-4C10-B5AE-02E0C9FAE73A}"/>
              </a:ext>
            </a:extLst>
          </p:cNvPr>
          <p:cNvCxnSpPr>
            <a:cxnSpLocks noChangeShapeType="1"/>
            <a:stCxn id="21" idx="7"/>
            <a:endCxn id="15" idx="2"/>
          </p:cNvCxnSpPr>
          <p:nvPr/>
        </p:nvCxnSpPr>
        <p:spPr bwMode="auto">
          <a:xfrm rot="16200000">
            <a:off x="9333494" y="4034840"/>
            <a:ext cx="2079625" cy="2308225"/>
          </a:xfrm>
          <a:prstGeom prst="curvedConnector2">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 name="Group 10">
            <a:extLst>
              <a:ext uri="{FF2B5EF4-FFF2-40B4-BE49-F238E27FC236}">
                <a16:creationId xmlns:a16="http://schemas.microsoft.com/office/drawing/2014/main" id="{38D6A346-AEF5-472C-AF55-6D16C83D38EC}"/>
              </a:ext>
            </a:extLst>
          </p:cNvPr>
          <p:cNvGrpSpPr>
            <a:grpSpLocks/>
          </p:cNvGrpSpPr>
          <p:nvPr/>
        </p:nvGrpSpPr>
        <p:grpSpPr bwMode="auto">
          <a:xfrm>
            <a:off x="8708019" y="3844340"/>
            <a:ext cx="533400" cy="519113"/>
            <a:chOff x="1632" y="1392"/>
            <a:chExt cx="336" cy="327"/>
          </a:xfrm>
        </p:grpSpPr>
        <p:sp>
          <p:nvSpPr>
            <p:cNvPr id="11" name="AutoShape 11">
              <a:extLst>
                <a:ext uri="{FF2B5EF4-FFF2-40B4-BE49-F238E27FC236}">
                  <a16:creationId xmlns:a16="http://schemas.microsoft.com/office/drawing/2014/main" id="{58B7BF9E-ADF1-47DF-BCC7-DB1E8A8A112F}"/>
                </a:ext>
              </a:extLst>
            </p:cNvPr>
            <p:cNvSpPr>
              <a:spLocks noChangeArrowheads="1"/>
            </p:cNvSpPr>
            <p:nvPr/>
          </p:nvSpPr>
          <p:spPr bwMode="auto">
            <a:xfrm>
              <a:off x="1872" y="1536"/>
              <a:ext cx="96" cy="96"/>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fontAlgn="base">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fontAlgn="base">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fontAlgn="base">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fontAlgn="base">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20000"/>
                </a:spcBef>
                <a:buFontTx/>
                <a:buNone/>
              </a:pPr>
              <a:endParaRPr lang="en-US" altLang="en-US" sz="2800">
                <a:solidFill>
                  <a:srgbClr val="FFFF00"/>
                </a:solidFill>
                <a:latin typeface="Comic Sans MS" panose="030F0702030302020204" pitchFamily="66" charset="0"/>
              </a:endParaRPr>
            </a:p>
          </p:txBody>
        </p:sp>
        <p:sp>
          <p:nvSpPr>
            <p:cNvPr id="12" name="Text Box 12">
              <a:extLst>
                <a:ext uri="{FF2B5EF4-FFF2-40B4-BE49-F238E27FC236}">
                  <a16:creationId xmlns:a16="http://schemas.microsoft.com/office/drawing/2014/main" id="{EBEE66C4-A694-4DB5-9419-BC7805F7E925}"/>
                </a:ext>
              </a:extLst>
            </p:cNvPr>
            <p:cNvSpPr txBox="1">
              <a:spLocks noChangeArrowheads="1"/>
            </p:cNvSpPr>
            <p:nvPr/>
          </p:nvSpPr>
          <p:spPr bwMode="auto">
            <a:xfrm>
              <a:off x="1632" y="1392"/>
              <a:ext cx="240" cy="327"/>
            </a:xfrm>
            <a:prstGeom prst="rect">
              <a:avLst/>
            </a:prstGeom>
            <a:noFill/>
            <a:ln>
              <a:noFill/>
            </a:ln>
            <a:effectLst/>
          </p:spPr>
          <p:txBody>
            <a:bodyPr>
              <a:spAutoFit/>
            </a:bodyPr>
            <a:lstStyle/>
            <a:p>
              <a:pPr eaLnBrk="1" fontAlgn="auto" hangingPunct="1">
                <a:spcBef>
                  <a:spcPct val="50000"/>
                </a:spcBef>
                <a:spcAft>
                  <a:spcPts val="0"/>
                </a:spcAft>
                <a:defRPr/>
              </a:pPr>
              <a:r>
                <a:rPr lang="en-US">
                  <a:effectLst>
                    <a:outerShdw blurRad="38100" dist="38100" dir="2700000" algn="tl">
                      <a:srgbClr val="000000"/>
                    </a:outerShdw>
                  </a:effectLst>
                  <a:latin typeface="+mn-lt"/>
                </a:rPr>
                <a:t>a</a:t>
              </a:r>
            </a:p>
          </p:txBody>
        </p:sp>
      </p:grpSp>
      <p:cxnSp>
        <p:nvCxnSpPr>
          <p:cNvPr id="13" name="AutoShape 13">
            <a:extLst>
              <a:ext uri="{FF2B5EF4-FFF2-40B4-BE49-F238E27FC236}">
                <a16:creationId xmlns:a16="http://schemas.microsoft.com/office/drawing/2014/main" id="{93463505-F116-42A8-9D74-9E949D71621E}"/>
              </a:ext>
            </a:extLst>
          </p:cNvPr>
          <p:cNvCxnSpPr>
            <a:cxnSpLocks noChangeShapeType="1"/>
          </p:cNvCxnSpPr>
          <p:nvPr/>
        </p:nvCxnSpPr>
        <p:spPr bwMode="auto">
          <a:xfrm flipH="1" flipV="1">
            <a:off x="11603619" y="4072940"/>
            <a:ext cx="76200" cy="76200"/>
          </a:xfrm>
          <a:prstGeom prst="curvedConnector4">
            <a:avLst>
              <a:gd name="adj1" fmla="val -339583"/>
              <a:gd name="adj2" fmla="val 500000"/>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4" name="Group 14">
            <a:extLst>
              <a:ext uri="{FF2B5EF4-FFF2-40B4-BE49-F238E27FC236}">
                <a16:creationId xmlns:a16="http://schemas.microsoft.com/office/drawing/2014/main" id="{7FE5A47A-519E-47E1-A2B0-1BB270A16DA5}"/>
              </a:ext>
            </a:extLst>
          </p:cNvPr>
          <p:cNvGrpSpPr>
            <a:grpSpLocks/>
          </p:cNvGrpSpPr>
          <p:nvPr/>
        </p:nvGrpSpPr>
        <p:grpSpPr bwMode="auto">
          <a:xfrm>
            <a:off x="11527419" y="4072940"/>
            <a:ext cx="533400" cy="519113"/>
            <a:chOff x="3408" y="1536"/>
            <a:chExt cx="336" cy="327"/>
          </a:xfrm>
        </p:grpSpPr>
        <p:sp>
          <p:nvSpPr>
            <p:cNvPr id="15" name="AutoShape 15">
              <a:extLst>
                <a:ext uri="{FF2B5EF4-FFF2-40B4-BE49-F238E27FC236}">
                  <a16:creationId xmlns:a16="http://schemas.microsoft.com/office/drawing/2014/main" id="{702A4DE5-1AA2-410A-B152-9956C6185A6F}"/>
                </a:ext>
              </a:extLst>
            </p:cNvPr>
            <p:cNvSpPr>
              <a:spLocks noChangeArrowheads="1"/>
            </p:cNvSpPr>
            <p:nvPr/>
          </p:nvSpPr>
          <p:spPr bwMode="auto">
            <a:xfrm>
              <a:off x="3408" y="1536"/>
              <a:ext cx="96" cy="96"/>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fontAlgn="base">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fontAlgn="base">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fontAlgn="base">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fontAlgn="base">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20000"/>
                </a:spcBef>
                <a:buFontTx/>
                <a:buNone/>
              </a:pPr>
              <a:endParaRPr lang="en-US" altLang="en-US" sz="2800">
                <a:solidFill>
                  <a:srgbClr val="FFFF00"/>
                </a:solidFill>
                <a:latin typeface="Comic Sans MS" panose="030F0702030302020204" pitchFamily="66" charset="0"/>
              </a:endParaRPr>
            </a:p>
          </p:txBody>
        </p:sp>
        <p:sp>
          <p:nvSpPr>
            <p:cNvPr id="16" name="Text Box 16">
              <a:extLst>
                <a:ext uri="{FF2B5EF4-FFF2-40B4-BE49-F238E27FC236}">
                  <a16:creationId xmlns:a16="http://schemas.microsoft.com/office/drawing/2014/main" id="{75544D0C-519C-4837-B87A-2885769ACB68}"/>
                </a:ext>
              </a:extLst>
            </p:cNvPr>
            <p:cNvSpPr txBox="1">
              <a:spLocks noChangeArrowheads="1"/>
            </p:cNvSpPr>
            <p:nvPr/>
          </p:nvSpPr>
          <p:spPr bwMode="auto">
            <a:xfrm>
              <a:off x="3504" y="1536"/>
              <a:ext cx="240" cy="327"/>
            </a:xfrm>
            <a:prstGeom prst="rect">
              <a:avLst/>
            </a:prstGeom>
            <a:noFill/>
            <a:ln>
              <a:noFill/>
            </a:ln>
            <a:effectLst/>
          </p:spPr>
          <p:txBody>
            <a:bodyPr>
              <a:spAutoFit/>
            </a:bodyPr>
            <a:lstStyle/>
            <a:p>
              <a:pPr eaLnBrk="1" fontAlgn="auto" hangingPunct="1">
                <a:spcBef>
                  <a:spcPct val="50000"/>
                </a:spcBef>
                <a:spcAft>
                  <a:spcPts val="0"/>
                </a:spcAft>
                <a:defRPr/>
              </a:pPr>
              <a:r>
                <a:rPr lang="en-US">
                  <a:effectLst>
                    <a:outerShdw blurRad="38100" dist="38100" dir="2700000" algn="tl">
                      <a:srgbClr val="000000"/>
                    </a:outerShdw>
                  </a:effectLst>
                  <a:latin typeface="+mn-lt"/>
                </a:rPr>
                <a:t>b</a:t>
              </a:r>
            </a:p>
          </p:txBody>
        </p:sp>
      </p:grpSp>
      <p:grpSp>
        <p:nvGrpSpPr>
          <p:cNvPr id="17" name="Group 17">
            <a:extLst>
              <a:ext uri="{FF2B5EF4-FFF2-40B4-BE49-F238E27FC236}">
                <a16:creationId xmlns:a16="http://schemas.microsoft.com/office/drawing/2014/main" id="{DAC00AF0-B8F5-481C-AE9E-A13CCC711584}"/>
              </a:ext>
            </a:extLst>
          </p:cNvPr>
          <p:cNvGrpSpPr>
            <a:grpSpLocks/>
          </p:cNvGrpSpPr>
          <p:nvPr/>
        </p:nvGrpSpPr>
        <p:grpSpPr bwMode="auto">
          <a:xfrm>
            <a:off x="11527419" y="5977940"/>
            <a:ext cx="533400" cy="519113"/>
            <a:chOff x="3408" y="2736"/>
            <a:chExt cx="336" cy="327"/>
          </a:xfrm>
        </p:grpSpPr>
        <p:sp>
          <p:nvSpPr>
            <p:cNvPr id="18" name="AutoShape 18">
              <a:extLst>
                <a:ext uri="{FF2B5EF4-FFF2-40B4-BE49-F238E27FC236}">
                  <a16:creationId xmlns:a16="http://schemas.microsoft.com/office/drawing/2014/main" id="{2B172175-E869-4297-8451-65B1F7AD13BF}"/>
                </a:ext>
              </a:extLst>
            </p:cNvPr>
            <p:cNvSpPr>
              <a:spLocks noChangeArrowheads="1"/>
            </p:cNvSpPr>
            <p:nvPr/>
          </p:nvSpPr>
          <p:spPr bwMode="auto">
            <a:xfrm>
              <a:off x="3408" y="2880"/>
              <a:ext cx="96" cy="96"/>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fontAlgn="base">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fontAlgn="base">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fontAlgn="base">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fontAlgn="base">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20000"/>
                </a:spcBef>
                <a:buFontTx/>
                <a:buNone/>
              </a:pPr>
              <a:endParaRPr lang="en-US" altLang="en-US" sz="2800">
                <a:solidFill>
                  <a:srgbClr val="FFFF00"/>
                </a:solidFill>
                <a:latin typeface="Comic Sans MS" panose="030F0702030302020204" pitchFamily="66" charset="0"/>
              </a:endParaRPr>
            </a:p>
          </p:txBody>
        </p:sp>
        <p:sp>
          <p:nvSpPr>
            <p:cNvPr id="19" name="Text Box 19">
              <a:extLst>
                <a:ext uri="{FF2B5EF4-FFF2-40B4-BE49-F238E27FC236}">
                  <a16:creationId xmlns:a16="http://schemas.microsoft.com/office/drawing/2014/main" id="{E07BBD75-EA0A-4139-9639-8316704B2232}"/>
                </a:ext>
              </a:extLst>
            </p:cNvPr>
            <p:cNvSpPr txBox="1">
              <a:spLocks noChangeArrowheads="1"/>
            </p:cNvSpPr>
            <p:nvPr/>
          </p:nvSpPr>
          <p:spPr bwMode="auto">
            <a:xfrm>
              <a:off x="3504" y="2736"/>
              <a:ext cx="240" cy="327"/>
            </a:xfrm>
            <a:prstGeom prst="rect">
              <a:avLst/>
            </a:prstGeom>
            <a:noFill/>
            <a:ln>
              <a:noFill/>
            </a:ln>
            <a:effectLst/>
          </p:spPr>
          <p:txBody>
            <a:bodyPr>
              <a:spAutoFit/>
            </a:bodyPr>
            <a:lstStyle/>
            <a:p>
              <a:pPr eaLnBrk="1" fontAlgn="auto" hangingPunct="1">
                <a:spcBef>
                  <a:spcPct val="50000"/>
                </a:spcBef>
                <a:spcAft>
                  <a:spcPts val="0"/>
                </a:spcAft>
                <a:defRPr/>
              </a:pPr>
              <a:r>
                <a:rPr lang="en-US">
                  <a:effectLst>
                    <a:outerShdw blurRad="38100" dist="38100" dir="2700000" algn="tl">
                      <a:srgbClr val="000000"/>
                    </a:outerShdw>
                  </a:effectLst>
                  <a:latin typeface="+mn-lt"/>
                </a:rPr>
                <a:t>c</a:t>
              </a:r>
            </a:p>
          </p:txBody>
        </p:sp>
      </p:grpSp>
      <p:grpSp>
        <p:nvGrpSpPr>
          <p:cNvPr id="20" name="Group 20">
            <a:extLst>
              <a:ext uri="{FF2B5EF4-FFF2-40B4-BE49-F238E27FC236}">
                <a16:creationId xmlns:a16="http://schemas.microsoft.com/office/drawing/2014/main" id="{DB20866B-53A0-4DBC-8376-C10FCD0F438C}"/>
              </a:ext>
            </a:extLst>
          </p:cNvPr>
          <p:cNvGrpSpPr>
            <a:grpSpLocks/>
          </p:cNvGrpSpPr>
          <p:nvPr/>
        </p:nvGrpSpPr>
        <p:grpSpPr bwMode="auto">
          <a:xfrm>
            <a:off x="8708019" y="5977940"/>
            <a:ext cx="533400" cy="519113"/>
            <a:chOff x="1632" y="2736"/>
            <a:chExt cx="336" cy="327"/>
          </a:xfrm>
        </p:grpSpPr>
        <p:sp>
          <p:nvSpPr>
            <p:cNvPr id="21" name="AutoShape 21">
              <a:extLst>
                <a:ext uri="{FF2B5EF4-FFF2-40B4-BE49-F238E27FC236}">
                  <a16:creationId xmlns:a16="http://schemas.microsoft.com/office/drawing/2014/main" id="{7958D8CA-5396-436E-9673-7C5537E5FEBE}"/>
                </a:ext>
              </a:extLst>
            </p:cNvPr>
            <p:cNvSpPr>
              <a:spLocks noChangeArrowheads="1"/>
            </p:cNvSpPr>
            <p:nvPr/>
          </p:nvSpPr>
          <p:spPr bwMode="auto">
            <a:xfrm>
              <a:off x="1872" y="2880"/>
              <a:ext cx="96" cy="96"/>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fontAlgn="base">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fontAlgn="base">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fontAlgn="base">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fontAlgn="base">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20000"/>
                </a:spcBef>
                <a:buFontTx/>
                <a:buNone/>
              </a:pPr>
              <a:endParaRPr lang="en-US" altLang="en-US" sz="2800">
                <a:solidFill>
                  <a:srgbClr val="FFFF00"/>
                </a:solidFill>
                <a:latin typeface="Comic Sans MS" panose="030F0702030302020204" pitchFamily="66" charset="0"/>
              </a:endParaRPr>
            </a:p>
          </p:txBody>
        </p:sp>
        <p:sp>
          <p:nvSpPr>
            <p:cNvPr id="22" name="Text Box 22">
              <a:extLst>
                <a:ext uri="{FF2B5EF4-FFF2-40B4-BE49-F238E27FC236}">
                  <a16:creationId xmlns:a16="http://schemas.microsoft.com/office/drawing/2014/main" id="{47D313A6-5B27-4EBC-9A5D-6E4B55CEBAFB}"/>
                </a:ext>
              </a:extLst>
            </p:cNvPr>
            <p:cNvSpPr txBox="1">
              <a:spLocks noChangeArrowheads="1"/>
            </p:cNvSpPr>
            <p:nvPr/>
          </p:nvSpPr>
          <p:spPr bwMode="auto">
            <a:xfrm>
              <a:off x="1632" y="2736"/>
              <a:ext cx="240" cy="327"/>
            </a:xfrm>
            <a:prstGeom prst="rect">
              <a:avLst/>
            </a:prstGeom>
            <a:noFill/>
            <a:ln>
              <a:noFill/>
            </a:ln>
            <a:effectLst/>
          </p:spPr>
          <p:txBody>
            <a:bodyPr>
              <a:spAutoFit/>
            </a:bodyPr>
            <a:lstStyle/>
            <a:p>
              <a:pPr eaLnBrk="1" fontAlgn="auto" hangingPunct="1">
                <a:spcBef>
                  <a:spcPct val="50000"/>
                </a:spcBef>
                <a:spcAft>
                  <a:spcPts val="0"/>
                </a:spcAft>
                <a:defRPr/>
              </a:pPr>
              <a:r>
                <a:rPr lang="en-US">
                  <a:effectLst>
                    <a:outerShdw blurRad="38100" dist="38100" dir="2700000" algn="tl">
                      <a:srgbClr val="000000"/>
                    </a:outerShdw>
                  </a:effectLst>
                  <a:latin typeface="+mn-lt"/>
                </a:rPr>
                <a:t>d</a:t>
              </a:r>
            </a:p>
          </p:txBody>
        </p:sp>
      </p:grpSp>
    </p:spTree>
    <p:extLst>
      <p:ext uri="{BB962C8B-B14F-4D97-AF65-F5344CB8AC3E}">
        <p14:creationId xmlns:p14="http://schemas.microsoft.com/office/powerpoint/2010/main" val="633619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091792" y="2209800"/>
            <a:ext cx="1605280" cy="406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IN" dirty="0"/>
              <a:t>Operations on Sets</a:t>
            </a:r>
            <a:endParaRPr lang="en-US" dirty="0"/>
          </a:p>
        </p:txBody>
      </p:sp>
      <p:sp>
        <p:nvSpPr>
          <p:cNvPr id="3" name="Content Placeholder 2"/>
          <p:cNvSpPr>
            <a:spLocks noGrp="1"/>
          </p:cNvSpPr>
          <p:nvPr>
            <p:ph idx="1"/>
          </p:nvPr>
        </p:nvSpPr>
        <p:spPr>
          <a:xfrm>
            <a:off x="131181" y="863444"/>
            <a:ext cx="4530972" cy="5590565"/>
          </a:xfrm>
        </p:spPr>
        <p:txBody>
          <a:bodyPr/>
          <a:lstStyle/>
          <a:p>
            <a:pPr>
              <a:lnSpc>
                <a:spcPct val="114000"/>
              </a:lnSpc>
              <a:spcBef>
                <a:spcPts val="100"/>
              </a:spcBef>
            </a:pPr>
            <a:r>
              <a:rPr lang="en-US" dirty="0"/>
              <a:t>Operations on the sets are:</a:t>
            </a:r>
          </a:p>
          <a:p>
            <a:pPr marL="857250" lvl="1" indent="-457200">
              <a:lnSpc>
                <a:spcPct val="114000"/>
              </a:lnSpc>
              <a:spcBef>
                <a:spcPts val="100"/>
              </a:spcBef>
              <a:buFont typeface="+mj-lt"/>
              <a:buAutoNum type="arabicPeriod"/>
            </a:pPr>
            <a:r>
              <a:rPr lang="en-IN" sz="2400" dirty="0"/>
              <a:t>Complement</a:t>
            </a:r>
          </a:p>
          <a:p>
            <a:pPr marL="857250" lvl="1" indent="-457200">
              <a:lnSpc>
                <a:spcPct val="114000"/>
              </a:lnSpc>
              <a:spcBef>
                <a:spcPts val="100"/>
              </a:spcBef>
              <a:buFont typeface="+mj-lt"/>
              <a:buAutoNum type="arabicPeriod"/>
            </a:pPr>
            <a:r>
              <a:rPr lang="en-US" sz="2400" dirty="0"/>
              <a:t>Union</a:t>
            </a:r>
          </a:p>
          <a:p>
            <a:pPr marL="857250" lvl="1" indent="-457200">
              <a:lnSpc>
                <a:spcPct val="114000"/>
              </a:lnSpc>
              <a:spcBef>
                <a:spcPts val="100"/>
              </a:spcBef>
              <a:buFont typeface="+mj-lt"/>
              <a:buAutoNum type="arabicPeriod"/>
            </a:pPr>
            <a:r>
              <a:rPr lang="en-US" sz="2400" dirty="0"/>
              <a:t>Intersection</a:t>
            </a:r>
          </a:p>
          <a:p>
            <a:pPr marL="857250" lvl="1" indent="-457200">
              <a:lnSpc>
                <a:spcPct val="114000"/>
              </a:lnSpc>
              <a:spcBef>
                <a:spcPts val="100"/>
              </a:spcBef>
              <a:buFont typeface="+mj-lt"/>
              <a:buAutoNum type="arabicPeriod"/>
            </a:pPr>
            <a:r>
              <a:rPr lang="en-US" sz="2400" dirty="0"/>
              <a:t>Set Difference</a:t>
            </a:r>
          </a:p>
          <a:p>
            <a:pPr marL="857250" lvl="1" indent="-457200">
              <a:lnSpc>
                <a:spcPct val="114000"/>
              </a:lnSpc>
              <a:spcBef>
                <a:spcPts val="100"/>
              </a:spcBef>
              <a:buFont typeface="+mj-lt"/>
              <a:buAutoNum type="arabicPeriod"/>
            </a:pPr>
            <a:r>
              <a:rPr lang="en-US" sz="2400" dirty="0"/>
              <a:t>Symmetric Difference</a:t>
            </a:r>
          </a:p>
          <a:p>
            <a:pPr marL="857250" lvl="1" indent="-457200">
              <a:lnSpc>
                <a:spcPct val="114000"/>
              </a:lnSpc>
              <a:spcBef>
                <a:spcPts val="100"/>
              </a:spcBef>
              <a:buFont typeface="+mj-lt"/>
              <a:buAutoNum type="arabicPeriod"/>
            </a:pPr>
            <a:r>
              <a:rPr lang="en-US" sz="2400" dirty="0"/>
              <a:t>Cartesian product</a:t>
            </a:r>
          </a:p>
          <a:p>
            <a:pPr>
              <a:lnSpc>
                <a:spcPct val="114000"/>
              </a:lnSpc>
              <a:spcBef>
                <a:spcPts val="100"/>
              </a:spcBef>
            </a:pPr>
            <a:endParaRPr lang="en-US" dirty="0"/>
          </a:p>
        </p:txBody>
      </p:sp>
      <p:cxnSp>
        <p:nvCxnSpPr>
          <p:cNvPr id="4" name="Straight Connector 3"/>
          <p:cNvCxnSpPr/>
          <p:nvPr/>
        </p:nvCxnSpPr>
        <p:spPr>
          <a:xfrm>
            <a:off x="4197256" y="831360"/>
            <a:ext cx="0" cy="566928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Content Placeholder 2"/>
          <p:cNvSpPr txBox="1">
            <a:spLocks/>
          </p:cNvSpPr>
          <p:nvPr/>
        </p:nvSpPr>
        <p:spPr>
          <a:xfrm>
            <a:off x="4494972" y="863444"/>
            <a:ext cx="7417985"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0E47A1"/>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0E47A1"/>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0E47A1"/>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a:t>
            </a:r>
            <a:r>
              <a:rPr lang="en-US" dirty="0">
                <a:solidFill>
                  <a:srgbClr val="C00000"/>
                </a:solidFill>
              </a:rPr>
              <a:t>intersection</a:t>
            </a:r>
            <a:r>
              <a:rPr lang="en-US" dirty="0">
                <a:solidFill>
                  <a:schemeClr val="accent1"/>
                </a:solidFill>
              </a:rPr>
              <a:t> </a:t>
            </a:r>
            <a:r>
              <a:rPr lang="en-US" i="1" dirty="0"/>
              <a:t>A</a:t>
            </a:r>
            <a:r>
              <a:rPr lang="en-US" dirty="0"/>
              <a:t> ∩ </a:t>
            </a:r>
            <a:r>
              <a:rPr lang="en-US" i="1" dirty="0"/>
              <a:t>B</a:t>
            </a:r>
            <a:r>
              <a:rPr lang="en-US" dirty="0"/>
              <a:t> of two sets </a:t>
            </a:r>
            <a:r>
              <a:rPr lang="en-US" i="1" dirty="0"/>
              <a:t>A</a:t>
            </a:r>
            <a:r>
              <a:rPr lang="en-US" dirty="0"/>
              <a:t> and </a:t>
            </a:r>
            <a:r>
              <a:rPr lang="en-US" i="1" dirty="0"/>
              <a:t>B</a:t>
            </a:r>
            <a:r>
              <a:rPr lang="en-US" dirty="0"/>
              <a:t> is the set that contains all elements of </a:t>
            </a:r>
            <a:r>
              <a:rPr lang="en-US" i="1" dirty="0"/>
              <a:t>A</a:t>
            </a:r>
            <a:r>
              <a:rPr lang="en-US" dirty="0"/>
              <a:t> that also belong to </a:t>
            </a:r>
            <a:r>
              <a:rPr lang="en-US" i="1" dirty="0"/>
              <a:t>B, </a:t>
            </a:r>
            <a:r>
              <a:rPr lang="en-US" dirty="0"/>
              <a:t>but no other elements</a:t>
            </a:r>
            <a:r>
              <a:rPr lang="en-IN" dirty="0"/>
              <a:t>.</a:t>
            </a:r>
          </a:p>
          <a:p>
            <a:endParaRPr lang="en-US" dirty="0"/>
          </a:p>
          <a:p>
            <a:endParaRPr lang="en-US" dirty="0"/>
          </a:p>
          <a:p>
            <a:endParaRPr lang="en-US" dirty="0"/>
          </a:p>
          <a:p>
            <a:endParaRPr lang="en-US" dirty="0"/>
          </a:p>
          <a:p>
            <a:endParaRPr lang="en-US" dirty="0"/>
          </a:p>
          <a:p>
            <a:endParaRPr lang="en-US" dirty="0"/>
          </a:p>
          <a:p>
            <a:r>
              <a:rPr lang="en-US" dirty="0"/>
              <a:t>Example:</a:t>
            </a:r>
          </a:p>
          <a:p>
            <a:pPr marL="400050" lvl="1" indent="0">
              <a:buNone/>
            </a:pPr>
            <a:r>
              <a:rPr lang="en-US" altLang="en-US" sz="2400" dirty="0"/>
              <a:t>A = {1, 3, 5, 7, 9}</a:t>
            </a:r>
          </a:p>
          <a:p>
            <a:pPr marL="400050" lvl="1" indent="0">
              <a:buNone/>
            </a:pPr>
            <a:r>
              <a:rPr lang="en-US" altLang="en-US" sz="2400" dirty="0"/>
              <a:t>B = {1, 2, 3, 4, 5}</a:t>
            </a:r>
            <a:endParaRPr lang="en-GB" altLang="en-US" sz="2400" dirty="0"/>
          </a:p>
          <a:p>
            <a:pPr marL="400050" lvl="1" indent="0">
              <a:buNone/>
            </a:pPr>
            <a:r>
              <a:rPr lang="en-GB" altLang="en-US" sz="2400" dirty="0"/>
              <a:t>A </a:t>
            </a:r>
            <a:r>
              <a:rPr lang="en-US" sz="2400" dirty="0"/>
              <a:t>∩ </a:t>
            </a:r>
            <a:r>
              <a:rPr lang="en-GB" altLang="en-US" sz="2400" dirty="0"/>
              <a:t>B = {1, 3, 5}</a:t>
            </a:r>
            <a:endParaRPr lang="en-IN" sz="2400" dirty="0"/>
          </a:p>
          <a:p>
            <a:pPr>
              <a:buFont typeface="Arial" panose="020B0604020202020204" pitchFamily="34" charset="0"/>
              <a:buChar char="•"/>
            </a:pPr>
            <a:endParaRPr lang="en-US" dirty="0"/>
          </a:p>
          <a:p>
            <a:endParaRPr lang="en-US" dirty="0"/>
          </a:p>
        </p:txBody>
      </p:sp>
      <mc:AlternateContent xmlns:mc="http://schemas.openxmlformats.org/markup-compatibility/2006" xmlns:a14="http://schemas.microsoft.com/office/drawing/2010/main">
        <mc:Choice Requires="a14">
          <p:sp>
            <p:nvSpPr>
              <p:cNvPr id="16" name="Rectangle 15"/>
              <p:cNvSpPr/>
              <p:nvPr/>
            </p:nvSpPr>
            <p:spPr>
              <a:xfrm>
                <a:off x="5996382" y="2241884"/>
                <a:ext cx="4533900" cy="499363"/>
              </a:xfrm>
              <a:prstGeom prst="rect">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i="1" dirty="0" smtClean="0">
                          <a:latin typeface="Cambria Math" panose="02040503050406030204" pitchFamily="18" charset="0"/>
                        </a:rPr>
                        <m:t>𝐴</m:t>
                      </m:r>
                      <m:r>
                        <a:rPr lang="en-US" sz="2400" i="1" dirty="0">
                          <a:latin typeface="Cambria Math" panose="02040503050406030204" pitchFamily="18" charset="0"/>
                        </a:rPr>
                        <m:t>∩</m:t>
                      </m:r>
                      <m:r>
                        <a:rPr lang="en-IN" sz="2400" i="1" dirty="0" smtClean="0">
                          <a:latin typeface="Cambria Math" panose="02040503050406030204" pitchFamily="18" charset="0"/>
                        </a:rPr>
                        <m:t>𝐵</m:t>
                      </m:r>
                      <m:r>
                        <a:rPr lang="en-IN" sz="2400" i="1" dirty="0" smtClean="0">
                          <a:latin typeface="Cambria Math" panose="02040503050406030204" pitchFamily="18" charset="0"/>
                        </a:rPr>
                        <m:t> = {</m:t>
                      </m:r>
                      <m:r>
                        <a:rPr lang="en-IN" sz="2400" i="1" dirty="0">
                          <a:latin typeface="Cambria Math" panose="02040503050406030204" pitchFamily="18" charset="0"/>
                        </a:rPr>
                        <m:t>𝑥</m:t>
                      </m:r>
                      <m:r>
                        <a:rPr lang="en-IN" sz="2400" i="1" dirty="0">
                          <a:latin typeface="Cambria Math" panose="02040503050406030204" pitchFamily="18" charset="0"/>
                        </a:rPr>
                        <m:t> | </m:t>
                      </m:r>
                      <m:r>
                        <a:rPr lang="en-IN" sz="2400" i="1" dirty="0">
                          <a:latin typeface="Cambria Math" panose="02040503050406030204" pitchFamily="18" charset="0"/>
                        </a:rPr>
                        <m:t>𝑥</m:t>
                      </m:r>
                      <m:r>
                        <a:rPr lang="en-IN" sz="2400" i="1" dirty="0">
                          <a:latin typeface="Cambria Math" panose="02040503050406030204" pitchFamily="18" charset="0"/>
                        </a:rPr>
                        <m:t> ∈ </m:t>
                      </m:r>
                      <m:r>
                        <a:rPr lang="en-US" sz="2400" i="1" dirty="0">
                          <a:latin typeface="Cambria Math" panose="02040503050406030204" pitchFamily="18" charset="0"/>
                        </a:rPr>
                        <m:t>𝐴</m:t>
                      </m:r>
                      <m:r>
                        <a:rPr lang="en-US" sz="2400" i="1" dirty="0">
                          <a:latin typeface="Cambria Math" panose="02040503050406030204" pitchFamily="18" charset="0"/>
                        </a:rPr>
                        <m:t> </m:t>
                      </m:r>
                      <m:r>
                        <a:rPr lang="en-US" sz="2400" b="0" i="1" dirty="0" smtClean="0">
                          <a:latin typeface="Cambria Math" panose="02040503050406030204" pitchFamily="18" charset="0"/>
                        </a:rPr>
                        <m:t>𝑎𝑛𝑑</m:t>
                      </m:r>
                      <m:r>
                        <a:rPr lang="en-US" sz="2400" i="1" dirty="0">
                          <a:latin typeface="Cambria Math" panose="02040503050406030204" pitchFamily="18" charset="0"/>
                        </a:rPr>
                        <m:t> </m:t>
                      </m:r>
                      <m:r>
                        <a:rPr lang="en-IN" sz="2400" i="1" dirty="0">
                          <a:latin typeface="Cambria Math" panose="02040503050406030204" pitchFamily="18" charset="0"/>
                        </a:rPr>
                        <m:t>𝑥</m:t>
                      </m:r>
                      <m:r>
                        <a:rPr lang="en-IN" sz="2400" i="1" dirty="0">
                          <a:latin typeface="Cambria Math" panose="02040503050406030204" pitchFamily="18" charset="0"/>
                        </a:rPr>
                        <m:t> ∈ </m:t>
                      </m:r>
                      <m:r>
                        <a:rPr lang="en-US" sz="2400" i="1" dirty="0">
                          <a:latin typeface="Cambria Math" panose="02040503050406030204" pitchFamily="18" charset="0"/>
                        </a:rPr>
                        <m:t>𝐵</m:t>
                      </m:r>
                      <m:r>
                        <a:rPr lang="en-IN" sz="2400" i="1" dirty="0">
                          <a:latin typeface="Cambria Math" panose="02040503050406030204" pitchFamily="18" charset="0"/>
                        </a:rPr>
                        <m:t>}</m:t>
                      </m:r>
                    </m:oMath>
                  </m:oMathPara>
                </a14:m>
                <a:endParaRPr lang="en-IN" sz="2400" dirty="0"/>
              </a:p>
            </p:txBody>
          </p:sp>
        </mc:Choice>
        <mc:Fallback xmlns="">
          <p:sp>
            <p:nvSpPr>
              <p:cNvPr id="16" name="Rectangle 15"/>
              <p:cNvSpPr>
                <a:spLocks noRot="1" noChangeAspect="1" noMove="1" noResize="1" noEditPoints="1" noAdjustHandles="1" noChangeArrowheads="1" noChangeShapeType="1" noTextEdit="1"/>
              </p:cNvSpPr>
              <p:nvPr/>
            </p:nvSpPr>
            <p:spPr>
              <a:xfrm>
                <a:off x="5996382" y="2241884"/>
                <a:ext cx="4533900" cy="499363"/>
              </a:xfrm>
              <a:prstGeom prst="rect">
                <a:avLst/>
              </a:prstGeom>
              <a:blipFill rotWithShape="0">
                <a:blip r:embed="rId2"/>
                <a:stretch>
                  <a:fillRect l="-537" b="-11905"/>
                </a:stretch>
              </a:blipFill>
              <a:ln>
                <a:solidFill>
                  <a:schemeClr val="tx1"/>
                </a:solidFill>
              </a:ln>
            </p:spPr>
            <p:txBody>
              <a:bodyPr/>
              <a:lstStyle/>
              <a:p>
                <a:r>
                  <a:rPr lang="en-US">
                    <a:noFill/>
                  </a:rPr>
                  <a:t> </a:t>
                </a:r>
              </a:p>
            </p:txBody>
          </p:sp>
        </mc:Fallback>
      </mc:AlternateContent>
      <p:grpSp>
        <p:nvGrpSpPr>
          <p:cNvPr id="17" name="Group 16"/>
          <p:cNvGrpSpPr/>
          <p:nvPr/>
        </p:nvGrpSpPr>
        <p:grpSpPr>
          <a:xfrm>
            <a:off x="7185575" y="2942739"/>
            <a:ext cx="2896877" cy="1560046"/>
            <a:chOff x="4572000" y="3657600"/>
            <a:chExt cx="3810000" cy="2362200"/>
          </a:xfrm>
          <a:noFill/>
        </p:grpSpPr>
        <p:sp>
          <p:nvSpPr>
            <p:cNvPr id="18" name="Rectangle 17"/>
            <p:cNvSpPr/>
            <p:nvPr/>
          </p:nvSpPr>
          <p:spPr>
            <a:xfrm>
              <a:off x="4572000" y="3657600"/>
              <a:ext cx="3810000" cy="2362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724969" y="3672385"/>
              <a:ext cx="381000" cy="584775"/>
            </a:xfrm>
            <a:prstGeom prst="rect">
              <a:avLst/>
            </a:prstGeom>
            <a:grpFill/>
            <a:ln>
              <a:noFill/>
            </a:ln>
          </p:spPr>
          <p:txBody>
            <a:bodyPr wrap="square" rtlCol="0">
              <a:spAutoFit/>
            </a:bodyPr>
            <a:lstStyle/>
            <a:p>
              <a:r>
                <a:rPr lang="en-US" sz="3200" dirty="0"/>
                <a:t>U</a:t>
              </a:r>
            </a:p>
          </p:txBody>
        </p:sp>
      </p:grpSp>
      <mc:AlternateContent xmlns:mc="http://schemas.openxmlformats.org/markup-compatibility/2006" xmlns:a14="http://schemas.microsoft.com/office/drawing/2010/main">
        <mc:Choice Requires="a14">
          <p:sp>
            <p:nvSpPr>
              <p:cNvPr id="20" name="Freeform 19"/>
              <p:cNvSpPr/>
              <p:nvPr/>
            </p:nvSpPr>
            <p:spPr>
              <a:xfrm>
                <a:off x="7806133" y="3265562"/>
                <a:ext cx="754033" cy="914400"/>
              </a:xfrm>
              <a:custGeom>
                <a:avLst/>
                <a:gdLst>
                  <a:gd name="connsiteX0" fmla="*/ 457200 w 754033"/>
                  <a:gd name="connsiteY0" fmla="*/ 0 h 914400"/>
                  <a:gd name="connsiteX1" fmla="*/ 712825 w 754033"/>
                  <a:gd name="connsiteY1" fmla="*/ 78082 h 914400"/>
                  <a:gd name="connsiteX2" fmla="*/ 754033 w 754033"/>
                  <a:gd name="connsiteY2" fmla="*/ 112083 h 914400"/>
                  <a:gd name="connsiteX3" fmla="*/ 727577 w 754033"/>
                  <a:gd name="connsiteY3" fmla="*/ 133911 h 914400"/>
                  <a:gd name="connsiteX4" fmla="*/ 593666 w 754033"/>
                  <a:gd name="connsiteY4" fmla="*/ 457200 h 914400"/>
                  <a:gd name="connsiteX5" fmla="*/ 727577 w 754033"/>
                  <a:gd name="connsiteY5" fmla="*/ 780489 h 914400"/>
                  <a:gd name="connsiteX6" fmla="*/ 754033 w 754033"/>
                  <a:gd name="connsiteY6" fmla="*/ 802318 h 914400"/>
                  <a:gd name="connsiteX7" fmla="*/ 712825 w 754033"/>
                  <a:gd name="connsiteY7" fmla="*/ 836318 h 914400"/>
                  <a:gd name="connsiteX8" fmla="*/ 457200 w 754033"/>
                  <a:gd name="connsiteY8" fmla="*/ 914400 h 914400"/>
                  <a:gd name="connsiteX9" fmla="*/ 0 w 754033"/>
                  <a:gd name="connsiteY9" fmla="*/ 457200 h 914400"/>
                  <a:gd name="connsiteX10" fmla="*/ 457200 w 754033"/>
                  <a:gd name="connsiteY10"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4033" h="914400">
                    <a:moveTo>
                      <a:pt x="457200" y="0"/>
                    </a:moveTo>
                    <a:cubicBezTo>
                      <a:pt x="551889" y="0"/>
                      <a:pt x="639856" y="28785"/>
                      <a:pt x="712825" y="78082"/>
                    </a:cubicBezTo>
                    <a:lnTo>
                      <a:pt x="754033" y="112083"/>
                    </a:lnTo>
                    <a:lnTo>
                      <a:pt x="727577" y="133911"/>
                    </a:lnTo>
                    <a:cubicBezTo>
                      <a:pt x="644840" y="216648"/>
                      <a:pt x="593666" y="330948"/>
                      <a:pt x="593666" y="457200"/>
                    </a:cubicBezTo>
                    <a:cubicBezTo>
                      <a:pt x="593666" y="583453"/>
                      <a:pt x="644840" y="697753"/>
                      <a:pt x="727577" y="780489"/>
                    </a:cubicBezTo>
                    <a:lnTo>
                      <a:pt x="754033" y="802318"/>
                    </a:lnTo>
                    <a:lnTo>
                      <a:pt x="712825" y="836318"/>
                    </a:lnTo>
                    <a:cubicBezTo>
                      <a:pt x="639856" y="885615"/>
                      <a:pt x="551889" y="914400"/>
                      <a:pt x="457200" y="914400"/>
                    </a:cubicBezTo>
                    <a:cubicBezTo>
                      <a:pt x="204695" y="914400"/>
                      <a:pt x="0" y="709705"/>
                      <a:pt x="0" y="457200"/>
                    </a:cubicBezTo>
                    <a:cubicBezTo>
                      <a:pt x="0" y="204695"/>
                      <a:pt x="204695" y="0"/>
                      <a:pt x="457200" y="0"/>
                    </a:cubicBez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𝐴</m:t>
                      </m:r>
                    </m:oMath>
                  </m:oMathPara>
                </a14:m>
                <a:endParaRPr lang="en-US" dirty="0">
                  <a:solidFill>
                    <a:schemeClr val="tx1"/>
                  </a:solidFill>
                </a:endParaRPr>
              </a:p>
            </p:txBody>
          </p:sp>
        </mc:Choice>
        <mc:Fallback xmlns="">
          <p:sp>
            <p:nvSpPr>
              <p:cNvPr id="20" name="Freeform 19"/>
              <p:cNvSpPr>
                <a:spLocks noRot="1" noChangeAspect="1" noMove="1" noResize="1" noEditPoints="1" noAdjustHandles="1" noChangeArrowheads="1" noChangeShapeType="1" noTextEdit="1"/>
              </p:cNvSpPr>
              <p:nvPr/>
            </p:nvSpPr>
            <p:spPr>
              <a:xfrm>
                <a:off x="7806133" y="3265562"/>
                <a:ext cx="754033" cy="914400"/>
              </a:xfrm>
              <a:custGeom>
                <a:avLst/>
                <a:gdLst>
                  <a:gd name="connsiteX0" fmla="*/ 457200 w 754033"/>
                  <a:gd name="connsiteY0" fmla="*/ 0 h 914400"/>
                  <a:gd name="connsiteX1" fmla="*/ 712825 w 754033"/>
                  <a:gd name="connsiteY1" fmla="*/ 78082 h 914400"/>
                  <a:gd name="connsiteX2" fmla="*/ 754033 w 754033"/>
                  <a:gd name="connsiteY2" fmla="*/ 112083 h 914400"/>
                  <a:gd name="connsiteX3" fmla="*/ 727577 w 754033"/>
                  <a:gd name="connsiteY3" fmla="*/ 133911 h 914400"/>
                  <a:gd name="connsiteX4" fmla="*/ 593666 w 754033"/>
                  <a:gd name="connsiteY4" fmla="*/ 457200 h 914400"/>
                  <a:gd name="connsiteX5" fmla="*/ 727577 w 754033"/>
                  <a:gd name="connsiteY5" fmla="*/ 780489 h 914400"/>
                  <a:gd name="connsiteX6" fmla="*/ 754033 w 754033"/>
                  <a:gd name="connsiteY6" fmla="*/ 802318 h 914400"/>
                  <a:gd name="connsiteX7" fmla="*/ 712825 w 754033"/>
                  <a:gd name="connsiteY7" fmla="*/ 836318 h 914400"/>
                  <a:gd name="connsiteX8" fmla="*/ 457200 w 754033"/>
                  <a:gd name="connsiteY8" fmla="*/ 914400 h 914400"/>
                  <a:gd name="connsiteX9" fmla="*/ 0 w 754033"/>
                  <a:gd name="connsiteY9" fmla="*/ 457200 h 914400"/>
                  <a:gd name="connsiteX10" fmla="*/ 457200 w 754033"/>
                  <a:gd name="connsiteY10"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4033" h="914400">
                    <a:moveTo>
                      <a:pt x="457200" y="0"/>
                    </a:moveTo>
                    <a:cubicBezTo>
                      <a:pt x="551889" y="0"/>
                      <a:pt x="639856" y="28785"/>
                      <a:pt x="712825" y="78082"/>
                    </a:cubicBezTo>
                    <a:lnTo>
                      <a:pt x="754033" y="112083"/>
                    </a:lnTo>
                    <a:lnTo>
                      <a:pt x="727577" y="133911"/>
                    </a:lnTo>
                    <a:cubicBezTo>
                      <a:pt x="644840" y="216648"/>
                      <a:pt x="593666" y="330948"/>
                      <a:pt x="593666" y="457200"/>
                    </a:cubicBezTo>
                    <a:cubicBezTo>
                      <a:pt x="593666" y="583453"/>
                      <a:pt x="644840" y="697753"/>
                      <a:pt x="727577" y="780489"/>
                    </a:cubicBezTo>
                    <a:lnTo>
                      <a:pt x="754033" y="802318"/>
                    </a:lnTo>
                    <a:lnTo>
                      <a:pt x="712825" y="836318"/>
                    </a:lnTo>
                    <a:cubicBezTo>
                      <a:pt x="639856" y="885615"/>
                      <a:pt x="551889" y="914400"/>
                      <a:pt x="457200" y="914400"/>
                    </a:cubicBezTo>
                    <a:cubicBezTo>
                      <a:pt x="204695" y="914400"/>
                      <a:pt x="0" y="709705"/>
                      <a:pt x="0" y="457200"/>
                    </a:cubicBezTo>
                    <a:cubicBezTo>
                      <a:pt x="0" y="204695"/>
                      <a:pt x="204695" y="0"/>
                      <a:pt x="457200" y="0"/>
                    </a:cubicBezTo>
                    <a:close/>
                  </a:path>
                </a:pathLst>
              </a:custGeom>
              <a:blipFill rotWithShape="0">
                <a:blip r:embed="rId3"/>
                <a:stretch>
                  <a:fillRect/>
                </a:stretch>
              </a:blipFill>
              <a:ln>
                <a:solidFill>
                  <a:schemeClr val="tx1"/>
                </a:solidFill>
              </a:ln>
            </p:spPr>
            <p:txBody>
              <a:bodyPr/>
              <a:lstStyle/>
              <a:p>
                <a:r>
                  <a:rPr lang="en-US">
                    <a:noFill/>
                  </a:rPr>
                  <a:t> </a:t>
                </a:r>
              </a:p>
            </p:txBody>
          </p:sp>
        </mc:Fallback>
      </mc:AlternateContent>
      <p:grpSp>
        <p:nvGrpSpPr>
          <p:cNvPr id="21" name="Group 20"/>
          <p:cNvGrpSpPr/>
          <p:nvPr/>
        </p:nvGrpSpPr>
        <p:grpSpPr>
          <a:xfrm>
            <a:off x="6460053" y="2741247"/>
            <a:ext cx="1947713" cy="844675"/>
            <a:chOff x="4038600" y="3276600"/>
            <a:chExt cx="1067369" cy="1562100"/>
          </a:xfrm>
        </p:grpSpPr>
        <p:cxnSp>
          <p:nvCxnSpPr>
            <p:cNvPr id="22" name="Straight Arrow Connector 21"/>
            <p:cNvCxnSpPr/>
            <p:nvPr/>
          </p:nvCxnSpPr>
          <p:spPr>
            <a:xfrm>
              <a:off x="4038600" y="4822208"/>
              <a:ext cx="1067369" cy="0"/>
            </a:xfrm>
            <a:prstGeom prst="straightConnector1">
              <a:avLst/>
            </a:prstGeom>
            <a:ln w="31750" cmpd="sng">
              <a:solidFill>
                <a:srgbClr val="C00000"/>
              </a:solidFill>
              <a:tailEnd type="arrow"/>
            </a:ln>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flipV="1">
              <a:off x="4038600" y="3276600"/>
              <a:ext cx="0" cy="1562100"/>
            </a:xfrm>
            <a:prstGeom prst="line">
              <a:avLst/>
            </a:prstGeom>
            <a:ln w="31750">
              <a:solidFill>
                <a:srgbClr val="C00000"/>
              </a:solidFill>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24" name="Freeform 23"/>
              <p:cNvSpPr/>
              <p:nvPr/>
            </p:nvSpPr>
            <p:spPr>
              <a:xfrm>
                <a:off x="8560166" y="3265562"/>
                <a:ext cx="754033" cy="914400"/>
              </a:xfrm>
              <a:custGeom>
                <a:avLst/>
                <a:gdLst>
                  <a:gd name="connsiteX0" fmla="*/ 296833 w 754033"/>
                  <a:gd name="connsiteY0" fmla="*/ 0 h 914400"/>
                  <a:gd name="connsiteX1" fmla="*/ 754033 w 754033"/>
                  <a:gd name="connsiteY1" fmla="*/ 457200 h 914400"/>
                  <a:gd name="connsiteX2" fmla="*/ 296833 w 754033"/>
                  <a:gd name="connsiteY2" fmla="*/ 914400 h 914400"/>
                  <a:gd name="connsiteX3" fmla="*/ 41208 w 754033"/>
                  <a:gd name="connsiteY3" fmla="*/ 836318 h 914400"/>
                  <a:gd name="connsiteX4" fmla="*/ 0 w 754033"/>
                  <a:gd name="connsiteY4" fmla="*/ 802318 h 914400"/>
                  <a:gd name="connsiteX5" fmla="*/ 26456 w 754033"/>
                  <a:gd name="connsiteY5" fmla="*/ 780489 h 914400"/>
                  <a:gd name="connsiteX6" fmla="*/ 160367 w 754033"/>
                  <a:gd name="connsiteY6" fmla="*/ 457200 h 914400"/>
                  <a:gd name="connsiteX7" fmla="*/ 26456 w 754033"/>
                  <a:gd name="connsiteY7" fmla="*/ 133911 h 914400"/>
                  <a:gd name="connsiteX8" fmla="*/ 0 w 754033"/>
                  <a:gd name="connsiteY8" fmla="*/ 112083 h 914400"/>
                  <a:gd name="connsiteX9" fmla="*/ 41208 w 754033"/>
                  <a:gd name="connsiteY9" fmla="*/ 78082 h 914400"/>
                  <a:gd name="connsiteX10" fmla="*/ 296833 w 754033"/>
                  <a:gd name="connsiteY10"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4033" h="914400">
                    <a:moveTo>
                      <a:pt x="296833" y="0"/>
                    </a:moveTo>
                    <a:cubicBezTo>
                      <a:pt x="549338" y="0"/>
                      <a:pt x="754033" y="204695"/>
                      <a:pt x="754033" y="457200"/>
                    </a:cubicBezTo>
                    <a:cubicBezTo>
                      <a:pt x="754033" y="709705"/>
                      <a:pt x="549338" y="914400"/>
                      <a:pt x="296833" y="914400"/>
                    </a:cubicBezTo>
                    <a:cubicBezTo>
                      <a:pt x="202144" y="914400"/>
                      <a:pt x="114178" y="885615"/>
                      <a:pt x="41208" y="836318"/>
                    </a:cubicBezTo>
                    <a:lnTo>
                      <a:pt x="0" y="802318"/>
                    </a:lnTo>
                    <a:lnTo>
                      <a:pt x="26456" y="780489"/>
                    </a:lnTo>
                    <a:cubicBezTo>
                      <a:pt x="109193" y="697753"/>
                      <a:pt x="160367" y="583453"/>
                      <a:pt x="160367" y="457200"/>
                    </a:cubicBezTo>
                    <a:cubicBezTo>
                      <a:pt x="160367" y="330948"/>
                      <a:pt x="109193" y="216648"/>
                      <a:pt x="26456" y="133911"/>
                    </a:cubicBezTo>
                    <a:lnTo>
                      <a:pt x="0" y="112083"/>
                    </a:lnTo>
                    <a:lnTo>
                      <a:pt x="41208" y="78082"/>
                    </a:lnTo>
                    <a:cubicBezTo>
                      <a:pt x="114178" y="28785"/>
                      <a:pt x="202144" y="0"/>
                      <a:pt x="296833" y="0"/>
                    </a:cubicBez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𝐵</m:t>
                      </m:r>
                    </m:oMath>
                  </m:oMathPara>
                </a14:m>
                <a:endParaRPr lang="en-US" dirty="0">
                  <a:solidFill>
                    <a:schemeClr val="tx1"/>
                  </a:solidFill>
                </a:endParaRPr>
              </a:p>
            </p:txBody>
          </p:sp>
        </mc:Choice>
        <mc:Fallback xmlns="">
          <p:sp>
            <p:nvSpPr>
              <p:cNvPr id="24" name="Freeform 23"/>
              <p:cNvSpPr>
                <a:spLocks noRot="1" noChangeAspect="1" noMove="1" noResize="1" noEditPoints="1" noAdjustHandles="1" noChangeArrowheads="1" noChangeShapeType="1" noTextEdit="1"/>
              </p:cNvSpPr>
              <p:nvPr/>
            </p:nvSpPr>
            <p:spPr>
              <a:xfrm>
                <a:off x="8560166" y="3265562"/>
                <a:ext cx="754033" cy="914400"/>
              </a:xfrm>
              <a:custGeom>
                <a:avLst/>
                <a:gdLst>
                  <a:gd name="connsiteX0" fmla="*/ 296833 w 754033"/>
                  <a:gd name="connsiteY0" fmla="*/ 0 h 914400"/>
                  <a:gd name="connsiteX1" fmla="*/ 754033 w 754033"/>
                  <a:gd name="connsiteY1" fmla="*/ 457200 h 914400"/>
                  <a:gd name="connsiteX2" fmla="*/ 296833 w 754033"/>
                  <a:gd name="connsiteY2" fmla="*/ 914400 h 914400"/>
                  <a:gd name="connsiteX3" fmla="*/ 41208 w 754033"/>
                  <a:gd name="connsiteY3" fmla="*/ 836318 h 914400"/>
                  <a:gd name="connsiteX4" fmla="*/ 0 w 754033"/>
                  <a:gd name="connsiteY4" fmla="*/ 802318 h 914400"/>
                  <a:gd name="connsiteX5" fmla="*/ 26456 w 754033"/>
                  <a:gd name="connsiteY5" fmla="*/ 780489 h 914400"/>
                  <a:gd name="connsiteX6" fmla="*/ 160367 w 754033"/>
                  <a:gd name="connsiteY6" fmla="*/ 457200 h 914400"/>
                  <a:gd name="connsiteX7" fmla="*/ 26456 w 754033"/>
                  <a:gd name="connsiteY7" fmla="*/ 133911 h 914400"/>
                  <a:gd name="connsiteX8" fmla="*/ 0 w 754033"/>
                  <a:gd name="connsiteY8" fmla="*/ 112083 h 914400"/>
                  <a:gd name="connsiteX9" fmla="*/ 41208 w 754033"/>
                  <a:gd name="connsiteY9" fmla="*/ 78082 h 914400"/>
                  <a:gd name="connsiteX10" fmla="*/ 296833 w 754033"/>
                  <a:gd name="connsiteY10"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4033" h="914400">
                    <a:moveTo>
                      <a:pt x="296833" y="0"/>
                    </a:moveTo>
                    <a:cubicBezTo>
                      <a:pt x="549338" y="0"/>
                      <a:pt x="754033" y="204695"/>
                      <a:pt x="754033" y="457200"/>
                    </a:cubicBezTo>
                    <a:cubicBezTo>
                      <a:pt x="754033" y="709705"/>
                      <a:pt x="549338" y="914400"/>
                      <a:pt x="296833" y="914400"/>
                    </a:cubicBezTo>
                    <a:cubicBezTo>
                      <a:pt x="202144" y="914400"/>
                      <a:pt x="114178" y="885615"/>
                      <a:pt x="41208" y="836318"/>
                    </a:cubicBezTo>
                    <a:lnTo>
                      <a:pt x="0" y="802318"/>
                    </a:lnTo>
                    <a:lnTo>
                      <a:pt x="26456" y="780489"/>
                    </a:lnTo>
                    <a:cubicBezTo>
                      <a:pt x="109193" y="697753"/>
                      <a:pt x="160367" y="583453"/>
                      <a:pt x="160367" y="457200"/>
                    </a:cubicBezTo>
                    <a:cubicBezTo>
                      <a:pt x="160367" y="330948"/>
                      <a:pt x="109193" y="216648"/>
                      <a:pt x="26456" y="133911"/>
                    </a:cubicBezTo>
                    <a:lnTo>
                      <a:pt x="0" y="112083"/>
                    </a:lnTo>
                    <a:lnTo>
                      <a:pt x="41208" y="78082"/>
                    </a:lnTo>
                    <a:cubicBezTo>
                      <a:pt x="114178" y="28785"/>
                      <a:pt x="202144" y="0"/>
                      <a:pt x="296833" y="0"/>
                    </a:cubicBezTo>
                    <a:close/>
                  </a:path>
                </a:pathLst>
              </a:custGeom>
              <a:blipFill rotWithShape="0">
                <a:blip r:embed="rId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90859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par>
                                <p:cTn id="25" presetID="22" presetClass="entr" presetSubtype="4"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up)">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6" grpId="0" animBg="1"/>
      <p:bldP spid="20" grpId="0" animBg="1"/>
      <p:bldP spid="24"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Proof</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053490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a:t>
            </a:r>
          </a:p>
        </p:txBody>
      </p:sp>
      <p:sp>
        <p:nvSpPr>
          <p:cNvPr id="3" name="Content Placeholder 2"/>
          <p:cNvSpPr>
            <a:spLocks noGrp="1"/>
          </p:cNvSpPr>
          <p:nvPr>
            <p:ph idx="1"/>
          </p:nvPr>
        </p:nvSpPr>
        <p:spPr/>
        <p:txBody>
          <a:bodyPr/>
          <a:lstStyle/>
          <a:p>
            <a:r>
              <a:rPr lang="en-US" dirty="0"/>
              <a:t>A proof of a statement is essentially just a </a:t>
            </a:r>
            <a:r>
              <a:rPr lang="en-US" dirty="0">
                <a:solidFill>
                  <a:srgbClr val="C00000"/>
                </a:solidFill>
              </a:rPr>
              <a:t>convincing argument </a:t>
            </a:r>
            <a:r>
              <a:rPr lang="en-US" dirty="0"/>
              <a:t>that </a:t>
            </a:r>
            <a:r>
              <a:rPr lang="en-US" dirty="0">
                <a:solidFill>
                  <a:srgbClr val="C00000"/>
                </a:solidFill>
              </a:rPr>
              <a:t>the statement is true</a:t>
            </a:r>
            <a:r>
              <a:rPr lang="en-US" dirty="0"/>
              <a:t>.</a:t>
            </a:r>
          </a:p>
          <a:p>
            <a:r>
              <a:rPr lang="en-US" dirty="0"/>
              <a:t>A typical step in proof is to derive some statement from:</a:t>
            </a:r>
          </a:p>
          <a:p>
            <a:pPr marL="1257300" lvl="2" indent="-457200">
              <a:buFont typeface="+mj-lt"/>
              <a:buAutoNum type="arabicPeriod"/>
            </a:pPr>
            <a:r>
              <a:rPr lang="en-US" sz="2400" dirty="0">
                <a:solidFill>
                  <a:srgbClr val="0E47A1"/>
                </a:solidFill>
              </a:rPr>
              <a:t>Assumptions or hypotheses</a:t>
            </a:r>
          </a:p>
          <a:p>
            <a:pPr marL="1257300" lvl="2" indent="-457200">
              <a:buFont typeface="+mj-lt"/>
              <a:buAutoNum type="arabicPeriod"/>
            </a:pPr>
            <a:r>
              <a:rPr lang="en-US" sz="2400" dirty="0">
                <a:solidFill>
                  <a:srgbClr val="0E47A1"/>
                </a:solidFill>
              </a:rPr>
              <a:t>Statements that have already been derived</a:t>
            </a:r>
          </a:p>
          <a:p>
            <a:pPr marL="1257300" lvl="2" indent="-457200">
              <a:buFont typeface="+mj-lt"/>
              <a:buAutoNum type="arabicPeriod"/>
            </a:pPr>
            <a:r>
              <a:rPr lang="en-US" sz="2400" dirty="0">
                <a:solidFill>
                  <a:srgbClr val="0E47A1"/>
                </a:solidFill>
              </a:rPr>
              <a:t>Other generally accepted facts</a:t>
            </a:r>
          </a:p>
          <a:p>
            <a:pPr indent="-342900"/>
            <a:r>
              <a:rPr lang="en-US" dirty="0"/>
              <a:t>There are several methods for establishing a proof, some of them are:</a:t>
            </a:r>
          </a:p>
          <a:p>
            <a:pPr marL="1257300" lvl="2" indent="-457200">
              <a:buFont typeface="+mj-lt"/>
              <a:buAutoNum type="arabicPeriod"/>
            </a:pPr>
            <a:r>
              <a:rPr lang="en-US" sz="2200" dirty="0">
                <a:solidFill>
                  <a:schemeClr val="accent1">
                    <a:lumMod val="75000"/>
                  </a:schemeClr>
                </a:solidFill>
              </a:rPr>
              <a:t> </a:t>
            </a:r>
            <a:r>
              <a:rPr lang="en-US" sz="2400" dirty="0">
                <a:solidFill>
                  <a:srgbClr val="0E47A1"/>
                </a:solidFill>
              </a:rPr>
              <a:t>Direct proof</a:t>
            </a:r>
          </a:p>
          <a:p>
            <a:pPr marL="1257300" lvl="2" indent="-457200">
              <a:buFont typeface="+mj-lt"/>
              <a:buAutoNum type="arabicPeriod"/>
            </a:pPr>
            <a:r>
              <a:rPr lang="en-US" sz="2400" dirty="0">
                <a:solidFill>
                  <a:srgbClr val="0E47A1"/>
                </a:solidFill>
              </a:rPr>
              <a:t> By contradiction</a:t>
            </a:r>
          </a:p>
          <a:p>
            <a:pPr marL="1257300" lvl="2" indent="-457200">
              <a:buFont typeface="+mj-lt"/>
              <a:buAutoNum type="arabicPeriod"/>
            </a:pPr>
            <a:r>
              <a:rPr lang="en-US" sz="2400" dirty="0">
                <a:solidFill>
                  <a:srgbClr val="0E47A1"/>
                </a:solidFill>
              </a:rPr>
              <a:t> By mathematical induction</a:t>
            </a:r>
          </a:p>
          <a:p>
            <a:endParaRPr lang="en-US" dirty="0"/>
          </a:p>
        </p:txBody>
      </p:sp>
    </p:spTree>
    <p:extLst>
      <p:ext uri="{BB962C8B-B14F-4D97-AF65-F5344CB8AC3E}">
        <p14:creationId xmlns:p14="http://schemas.microsoft.com/office/powerpoint/2010/main" val="50396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Prove: Product of Two Odd Integers is Odd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solidFill>
                      <a:srgbClr val="0E47A1"/>
                    </a:solidFill>
                  </a:rPr>
                  <a:t>Prove: For any integer </a:t>
                </a:r>
                <a14:m>
                  <m:oMath xmlns:m="http://schemas.openxmlformats.org/officeDocument/2006/math">
                    <m:r>
                      <a:rPr lang="en-US" b="1" i="1">
                        <a:solidFill>
                          <a:srgbClr val="0E47A1"/>
                        </a:solidFill>
                        <a:latin typeface="Cambria Math" panose="02040503050406030204" pitchFamily="18" charset="0"/>
                      </a:rPr>
                      <m:t>𝒂</m:t>
                    </m:r>
                  </m:oMath>
                </a14:m>
                <a:r>
                  <a:rPr lang="en-US" b="1" dirty="0">
                    <a:solidFill>
                      <a:srgbClr val="0E47A1"/>
                    </a:solidFill>
                  </a:rPr>
                  <a:t> and </a:t>
                </a:r>
                <a14:m>
                  <m:oMath xmlns:m="http://schemas.openxmlformats.org/officeDocument/2006/math">
                    <m:r>
                      <a:rPr lang="en-US" b="1" i="1">
                        <a:solidFill>
                          <a:srgbClr val="0E47A1"/>
                        </a:solidFill>
                        <a:latin typeface="Cambria Math" panose="02040503050406030204" pitchFamily="18" charset="0"/>
                      </a:rPr>
                      <m:t>𝒃</m:t>
                    </m:r>
                  </m:oMath>
                </a14:m>
                <a:r>
                  <a:rPr lang="en-US" b="1" dirty="0">
                    <a:solidFill>
                      <a:srgbClr val="0E47A1"/>
                    </a:solidFill>
                  </a:rPr>
                  <a:t>, if </a:t>
                </a:r>
                <a14:m>
                  <m:oMath xmlns:m="http://schemas.openxmlformats.org/officeDocument/2006/math">
                    <m:r>
                      <a:rPr lang="en-US" b="1" i="1">
                        <a:solidFill>
                          <a:srgbClr val="0E47A1"/>
                        </a:solidFill>
                        <a:latin typeface="Cambria Math" panose="02040503050406030204" pitchFamily="18" charset="0"/>
                      </a:rPr>
                      <m:t>𝒂</m:t>
                    </m:r>
                  </m:oMath>
                </a14:m>
                <a:r>
                  <a:rPr lang="en-US" b="1" dirty="0">
                    <a:solidFill>
                      <a:srgbClr val="0E47A1"/>
                    </a:solidFill>
                  </a:rPr>
                  <a:t> and </a:t>
                </a:r>
                <a14:m>
                  <m:oMath xmlns:m="http://schemas.openxmlformats.org/officeDocument/2006/math">
                    <m:r>
                      <a:rPr lang="en-US" b="1" i="1">
                        <a:solidFill>
                          <a:srgbClr val="0E47A1"/>
                        </a:solidFill>
                        <a:latin typeface="Cambria Math" panose="02040503050406030204" pitchFamily="18" charset="0"/>
                      </a:rPr>
                      <m:t>𝒃</m:t>
                    </m:r>
                  </m:oMath>
                </a14:m>
                <a:r>
                  <a:rPr lang="en-US" b="1" dirty="0">
                    <a:solidFill>
                      <a:srgbClr val="0E47A1"/>
                    </a:solidFill>
                  </a:rPr>
                  <a:t> are odd, then </a:t>
                </a:r>
                <a14:m>
                  <m:oMath xmlns:m="http://schemas.openxmlformats.org/officeDocument/2006/math">
                    <m:r>
                      <a:rPr lang="en-US" b="1" i="1">
                        <a:solidFill>
                          <a:srgbClr val="0E47A1"/>
                        </a:solidFill>
                        <a:latin typeface="Cambria Math" panose="02040503050406030204" pitchFamily="18" charset="0"/>
                      </a:rPr>
                      <m:t>𝒂𝒃</m:t>
                    </m:r>
                  </m:oMath>
                </a14:m>
                <a:r>
                  <a:rPr lang="en-US" b="1" dirty="0">
                    <a:solidFill>
                      <a:srgbClr val="0E47A1"/>
                    </a:solidFill>
                  </a:rPr>
                  <a:t> is odd.</a:t>
                </a:r>
              </a:p>
              <a:p>
                <a:pPr marL="1308099" lvl="1" indent="-342900"/>
                <a:r>
                  <a:rPr lang="en-US" dirty="0">
                    <a:solidFill>
                      <a:srgbClr val="C00000"/>
                    </a:solidFill>
                  </a:rPr>
                  <a:t>Assumption: </a:t>
                </a:r>
                <a:r>
                  <a:rPr lang="en-US" dirty="0"/>
                  <a:t>An integer </a:t>
                </a:r>
                <a14:m>
                  <m:oMath xmlns:m="http://schemas.openxmlformats.org/officeDocument/2006/math">
                    <m:r>
                      <a:rPr lang="en-US" i="1">
                        <a:latin typeface="Cambria Math" panose="02040503050406030204" pitchFamily="18" charset="0"/>
                      </a:rPr>
                      <m:t>𝑛</m:t>
                    </m:r>
                  </m:oMath>
                </a14:m>
                <a:r>
                  <a:rPr lang="en-US" dirty="0"/>
                  <a:t> is odd if there exists an integer </a:t>
                </a:r>
                <a14:m>
                  <m:oMath xmlns:m="http://schemas.openxmlformats.org/officeDocument/2006/math">
                    <m:r>
                      <a:rPr lang="en-US" i="1">
                        <a:latin typeface="Cambria Math" panose="02040503050406030204" pitchFamily="18" charset="0"/>
                      </a:rPr>
                      <m:t>𝑥</m:t>
                    </m:r>
                  </m:oMath>
                </a14:m>
                <a:r>
                  <a:rPr lang="en-US" dirty="0"/>
                  <a:t> so that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=2</m:t>
                    </m:r>
                    <m:r>
                      <a:rPr lang="en-US" i="1">
                        <a:latin typeface="Cambria Math" panose="02040503050406030204" pitchFamily="18" charset="0"/>
                      </a:rPr>
                      <m:t>𝑥</m:t>
                    </m:r>
                    <m:r>
                      <a:rPr lang="en-US" i="1">
                        <a:latin typeface="Cambria Math" panose="02040503050406030204" pitchFamily="18" charset="0"/>
                      </a:rPr>
                      <m:t>+1</m:t>
                    </m:r>
                  </m:oMath>
                </a14:m>
                <a:r>
                  <a:rPr lang="en-US" dirty="0"/>
                  <a:t>.</a:t>
                </a:r>
              </a:p>
              <a:p>
                <a:pPr marL="1308099" lvl="1" indent="-342900"/>
                <a:r>
                  <a:rPr lang="en-US" dirty="0"/>
                  <a:t>Let </a:t>
                </a:r>
                <a14:m>
                  <m:oMath xmlns:m="http://schemas.openxmlformats.org/officeDocument/2006/math">
                    <m:r>
                      <a:rPr lang="en-US" i="1">
                        <a:latin typeface="Cambria Math" panose="02040503050406030204" pitchFamily="18" charset="0"/>
                      </a:rPr>
                      <m:t>𝑎</m:t>
                    </m:r>
                  </m:oMath>
                </a14:m>
                <a:r>
                  <a:rPr lang="en-US" dirty="0"/>
                  <a:t> and </a:t>
                </a:r>
                <a14:m>
                  <m:oMath xmlns:m="http://schemas.openxmlformats.org/officeDocument/2006/math">
                    <m:r>
                      <a:rPr lang="en-US" i="1">
                        <a:latin typeface="Cambria Math" panose="02040503050406030204" pitchFamily="18" charset="0"/>
                      </a:rPr>
                      <m:t>𝑏</m:t>
                    </m:r>
                  </m:oMath>
                </a14:m>
                <a:r>
                  <a:rPr lang="en-US" dirty="0"/>
                  <a:t> be any odd integers.</a:t>
                </a:r>
              </a:p>
              <a:p>
                <a:pPr marL="1308099" lvl="1" indent="-342900"/>
                <a:r>
                  <a:rPr lang="en-US" dirty="0"/>
                  <a:t>Then according to definition, there is an integer </a:t>
                </a:r>
                <a14:m>
                  <m:oMath xmlns:m="http://schemas.openxmlformats.org/officeDocument/2006/math">
                    <m:r>
                      <a:rPr lang="en-US" i="1">
                        <a:latin typeface="Cambria Math" panose="02040503050406030204" pitchFamily="18" charset="0"/>
                      </a:rPr>
                      <m:t>𝑥</m:t>
                    </m:r>
                  </m:oMath>
                </a14:m>
                <a:r>
                  <a:rPr lang="en-US" dirty="0"/>
                  <a:t> so that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=2</m:t>
                    </m:r>
                    <m:r>
                      <a:rPr lang="en-US" i="1">
                        <a:latin typeface="Cambria Math" panose="02040503050406030204" pitchFamily="18" charset="0"/>
                      </a:rPr>
                      <m:t>𝑥</m:t>
                    </m:r>
                    <m:r>
                      <a:rPr lang="en-US" i="1">
                        <a:latin typeface="Cambria Math" panose="02040503050406030204" pitchFamily="18" charset="0"/>
                      </a:rPr>
                      <m:t>+1</m:t>
                    </m:r>
                  </m:oMath>
                </a14:m>
                <a:r>
                  <a:rPr lang="en-US" dirty="0"/>
                  <a:t> and there is an integer </a:t>
                </a:r>
                <a14:m>
                  <m:oMath xmlns:m="http://schemas.openxmlformats.org/officeDocument/2006/math">
                    <m:r>
                      <a:rPr lang="en-US" i="1">
                        <a:latin typeface="Cambria Math" panose="02040503050406030204" pitchFamily="18" charset="0"/>
                      </a:rPr>
                      <m:t>𝑦</m:t>
                    </m:r>
                  </m:oMath>
                </a14:m>
                <a:r>
                  <a:rPr lang="en-US" dirty="0"/>
                  <a:t> so that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=2</m:t>
                    </m:r>
                    <m:r>
                      <a:rPr lang="en-US" i="1">
                        <a:latin typeface="Cambria Math" panose="02040503050406030204" pitchFamily="18" charset="0"/>
                      </a:rPr>
                      <m:t>𝑦</m:t>
                    </m:r>
                    <m:r>
                      <a:rPr lang="en-US" i="1">
                        <a:latin typeface="Cambria Math" panose="02040503050406030204" pitchFamily="18" charset="0"/>
                      </a:rPr>
                      <m:t>+1</m:t>
                    </m:r>
                  </m:oMath>
                </a14:m>
                <a:endParaRPr lang="en-US" dirty="0"/>
              </a:p>
              <a:p>
                <a:pPr marL="1308099" lvl="1" indent="-342900"/>
                <a:r>
                  <a:rPr lang="en-US" dirty="0"/>
                  <a:t>To show that there is an integer </a:t>
                </a:r>
                <a14:m>
                  <m:oMath xmlns:m="http://schemas.openxmlformats.org/officeDocument/2006/math">
                    <m:r>
                      <a:rPr lang="en-US" i="1">
                        <a:latin typeface="Cambria Math" panose="02040503050406030204" pitchFamily="18" charset="0"/>
                      </a:rPr>
                      <m:t>𝑧</m:t>
                    </m:r>
                  </m:oMath>
                </a14:m>
                <a:r>
                  <a:rPr lang="en-US" dirty="0"/>
                  <a:t> so that </a:t>
                </a:r>
                <a14:m>
                  <m:oMath xmlns:m="http://schemas.openxmlformats.org/officeDocument/2006/math">
                    <m:r>
                      <a:rPr lang="en-US" i="1">
                        <a:latin typeface="Cambria Math" panose="02040503050406030204" pitchFamily="18" charset="0"/>
                      </a:rPr>
                      <m:t>𝑎𝑏</m:t>
                    </m:r>
                    <m:r>
                      <a:rPr lang="en-US" i="1">
                        <a:latin typeface="Cambria Math" panose="02040503050406030204" pitchFamily="18" charset="0"/>
                      </a:rPr>
                      <m:t>=2</m:t>
                    </m:r>
                    <m:r>
                      <a:rPr lang="en-US" i="1">
                        <a:latin typeface="Cambria Math" panose="02040503050406030204" pitchFamily="18" charset="0"/>
                      </a:rPr>
                      <m:t>𝑧</m:t>
                    </m:r>
                    <m:r>
                      <a:rPr lang="en-US" i="1">
                        <a:latin typeface="Cambria Math" panose="02040503050406030204" pitchFamily="18" charset="0"/>
                      </a:rPr>
                      <m:t>+1</m:t>
                    </m:r>
                  </m:oMath>
                </a14:m>
                <a:endParaRPr lang="en-US" dirty="0"/>
              </a:p>
              <a:p>
                <a:pPr marL="1308099" lvl="1" indent="-342900"/>
                <a:r>
                  <a:rPr lang="en-US" dirty="0"/>
                  <a:t>Therefore		</a:t>
                </a:r>
                <a:endParaRPr lang="en-US" i="1" dirty="0">
                  <a:latin typeface="Cambria Math" panose="02040503050406030204" pitchFamily="18" charset="0"/>
                </a:endParaRPr>
              </a:p>
              <a:p>
                <a:pPr marL="965199" lvl="1" indent="0" algn="l">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𝑎𝑏</m:t>
                      </m:r>
                      <m:r>
                        <a:rPr lang="en-US" b="1" i="1">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2</m:t>
                      </m:r>
                      <m:r>
                        <a:rPr lang="en-US" b="1" i="1">
                          <a:latin typeface="Cambria Math" panose="02040503050406030204" pitchFamily="18" charset="0"/>
                        </a:rPr>
                        <m:t>𝑥</m:t>
                      </m:r>
                      <m:r>
                        <a:rPr lang="en-US" b="1" i="1">
                          <a:latin typeface="Cambria Math" panose="02040503050406030204" pitchFamily="18" charset="0"/>
                        </a:rPr>
                        <m:t>+1)(2</m:t>
                      </m:r>
                      <m:r>
                        <a:rPr lang="en-US" i="1">
                          <a:latin typeface="Cambria Math" panose="02040503050406030204" pitchFamily="18" charset="0"/>
                        </a:rPr>
                        <m:t>𝑦</m:t>
                      </m:r>
                      <m:r>
                        <a:rPr lang="en-US" i="1">
                          <a:latin typeface="Cambria Math" panose="02040503050406030204" pitchFamily="18" charset="0"/>
                        </a:rPr>
                        <m:t>+1)</m:t>
                      </m:r>
                    </m:oMath>
                  </m:oMathPara>
                </a14:m>
                <a:endParaRPr lang="en-US" dirty="0"/>
              </a:p>
              <a:p>
                <a:pPr lvl="1" indent="0" algn="l" defTabSz="1030288">
                  <a:buNone/>
                </a:pPr>
                <a:r>
                  <a:rPr lang="en-US" dirty="0"/>
                  <a:t>				</a:t>
                </a:r>
                <a14:m>
                  <m:oMath xmlns:m="http://schemas.openxmlformats.org/officeDocument/2006/math">
                    <m:r>
                      <a:rPr lang="en-US">
                        <a:latin typeface="Cambria Math" panose="02040503050406030204" pitchFamily="18" charset="0"/>
                      </a:rPr>
                      <m:t>=</m:t>
                    </m:r>
                    <m:r>
                      <a:rPr lang="en-US" i="1">
                        <a:latin typeface="Cambria Math" panose="02040503050406030204" pitchFamily="18" charset="0"/>
                      </a:rPr>
                      <m:t>4</m:t>
                    </m:r>
                    <m:r>
                      <a:rPr lang="en-US" i="1">
                        <a:latin typeface="Cambria Math" panose="02040503050406030204" pitchFamily="18" charset="0"/>
                      </a:rPr>
                      <m:t>𝑥𝑦</m:t>
                    </m:r>
                    <m:r>
                      <a:rPr lang="en-US" i="1">
                        <a:latin typeface="Cambria Math" panose="02040503050406030204" pitchFamily="18" charset="0"/>
                      </a:rPr>
                      <m:t>+ 2</m:t>
                    </m:r>
                    <m:r>
                      <a:rPr lang="en-US" i="1">
                        <a:latin typeface="Cambria Math" panose="02040503050406030204" pitchFamily="18" charset="0"/>
                      </a:rPr>
                      <m:t>𝑥</m:t>
                    </m:r>
                    <m:r>
                      <a:rPr lang="en-US" i="1">
                        <a:latin typeface="Cambria Math" panose="02040503050406030204" pitchFamily="18" charset="0"/>
                      </a:rPr>
                      <m:t>+2</m:t>
                    </m:r>
                    <m:r>
                      <a:rPr lang="en-US" i="1">
                        <a:latin typeface="Cambria Math" panose="02040503050406030204" pitchFamily="18" charset="0"/>
                      </a:rPr>
                      <m:t>𝑦</m:t>
                    </m:r>
                    <m:r>
                      <a:rPr lang="en-US" i="1">
                        <a:latin typeface="Cambria Math" panose="02040503050406030204" pitchFamily="18" charset="0"/>
                      </a:rPr>
                      <m:t>+1</m:t>
                    </m:r>
                  </m:oMath>
                </a14:m>
                <a:endParaRPr lang="en-US" i="1" dirty="0">
                  <a:latin typeface="Cambria Math" panose="02040503050406030204" pitchFamily="18" charset="0"/>
                </a:endParaRPr>
              </a:p>
              <a:p>
                <a:pPr lvl="1" indent="0" algn="l" defTabSz="1030288">
                  <a:buNone/>
                </a:pPr>
                <a:r>
                  <a:rPr lang="en-US" dirty="0"/>
                  <a:t>				</a:t>
                </a:r>
                <a14:m>
                  <m:oMath xmlns:m="http://schemas.openxmlformats.org/officeDocument/2006/math">
                    <m:r>
                      <a:rPr lang="en-US" b="0" i="0" smtClean="0">
                        <a:latin typeface="Cambria Math" panose="02040503050406030204" pitchFamily="18" charset="0"/>
                      </a:rPr>
                      <m:t>=</m:t>
                    </m:r>
                    <m:r>
                      <a:rPr lang="en-US" i="1">
                        <a:latin typeface="Cambria Math" panose="02040503050406030204" pitchFamily="18" charset="0"/>
                      </a:rPr>
                      <m:t>2(2</m:t>
                    </m:r>
                    <m:r>
                      <a:rPr lang="en-US" i="1">
                        <a:latin typeface="Cambria Math" panose="02040503050406030204" pitchFamily="18" charset="0"/>
                      </a:rPr>
                      <m:t>𝑥𝑦</m:t>
                    </m:r>
                    <m:r>
                      <a:rPr lang="en-US" i="1">
                        <a:latin typeface="Cambria Math" panose="02040503050406030204" pitchFamily="18" charset="0"/>
                      </a:rPr>
                      <m:t>+ </m:t>
                    </m:r>
                    <m:r>
                      <a:rPr lang="en-US" b="1" i="1">
                        <a:latin typeface="Cambria Math" panose="02040503050406030204" pitchFamily="18" charset="0"/>
                      </a:rPr>
                      <m:t>𝑥</m:t>
                    </m:r>
                    <m:r>
                      <a:rPr lang="en-US" b="1"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)+1</m:t>
                    </m:r>
                  </m:oMath>
                </a14:m>
                <a:endParaRPr lang="en-US" dirty="0"/>
              </a:p>
              <a:p>
                <a:pPr marL="1308099" lvl="1" indent="-342900"/>
                <a:r>
                  <a:rPr lang="en-US" dirty="0"/>
                  <a:t>Since we have shown that there is a </a:t>
                </a:r>
                <a14:m>
                  <m:oMath xmlns:m="http://schemas.openxmlformats.org/officeDocument/2006/math">
                    <m:r>
                      <a:rPr lang="en-US" i="1">
                        <a:latin typeface="Cambria Math" panose="02040503050406030204" pitchFamily="18" charset="0"/>
                      </a:rPr>
                      <m:t>𝑧</m:t>
                    </m:r>
                    <m:r>
                      <a:rPr lang="en-US" i="1">
                        <a:latin typeface="Cambria Math" panose="02040503050406030204" pitchFamily="18" charset="0"/>
                      </a:rPr>
                      <m:t>=2</m:t>
                    </m:r>
                    <m:r>
                      <a:rPr lang="en-US" i="1">
                        <a:latin typeface="Cambria Math" panose="02040503050406030204" pitchFamily="18" charset="0"/>
                      </a:rPr>
                      <m:t>𝑥𝑦</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oMath>
                </a14:m>
                <a:r>
                  <a:rPr lang="en-US" dirty="0"/>
                  <a:t> so that </a:t>
                </a:r>
                <a14:m>
                  <m:oMath xmlns:m="http://schemas.openxmlformats.org/officeDocument/2006/math">
                    <m:r>
                      <a:rPr lang="en-US" i="1">
                        <a:latin typeface="Cambria Math" panose="02040503050406030204" pitchFamily="18" charset="0"/>
                      </a:rPr>
                      <m:t>𝑎𝑏</m:t>
                    </m:r>
                    <m:r>
                      <a:rPr lang="en-US" i="1">
                        <a:latin typeface="Cambria Math" panose="02040503050406030204" pitchFamily="18" charset="0"/>
                      </a:rPr>
                      <m:t>=2</m:t>
                    </m:r>
                    <m:r>
                      <a:rPr lang="en-US" i="1">
                        <a:latin typeface="Cambria Math" panose="02040503050406030204" pitchFamily="18" charset="0"/>
                      </a:rPr>
                      <m:t>𝑧</m:t>
                    </m:r>
                    <m:r>
                      <a:rPr lang="en-US" i="1">
                        <a:latin typeface="Cambria Math" panose="02040503050406030204" pitchFamily="18" charset="0"/>
                      </a:rPr>
                      <m:t>+1</m:t>
                    </m:r>
                  </m:oMath>
                </a14:m>
                <a:r>
                  <a:rPr lang="en-US" dirty="0"/>
                  <a:t>.</a:t>
                </a:r>
              </a:p>
              <a:p>
                <a:pPr marL="1308099" lvl="1" indent="-342900"/>
                <a:r>
                  <a:rPr lang="en-US" dirty="0"/>
                  <a:t>Hence we proved that “The product of two odd integers is odd”. </a:t>
                </a:r>
              </a:p>
              <a:p>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6" t="-1418" r="-562"/>
                </a:stretch>
              </a:blipFill>
            </p:spPr>
            <p:txBody>
              <a:bodyPr/>
              <a:lstStyle/>
              <a:p>
                <a:r>
                  <a:rPr lang="en-US">
                    <a:noFill/>
                  </a:rPr>
                  <a:t> </a:t>
                </a:r>
              </a:p>
            </p:txBody>
          </p:sp>
        </mc:Fallback>
      </mc:AlternateContent>
    </p:spTree>
    <p:extLst>
      <p:ext uri="{BB962C8B-B14F-4D97-AF65-F5344CB8AC3E}">
        <p14:creationId xmlns:p14="http://schemas.microsoft.com/office/powerpoint/2010/main" val="274601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 &amp; Irrational numbers</a:t>
            </a:r>
          </a:p>
        </p:txBody>
      </p:sp>
      <p:sp>
        <p:nvSpPr>
          <p:cNvPr id="3" name="Content Placeholder 2"/>
          <p:cNvSpPr>
            <a:spLocks noGrp="1"/>
          </p:cNvSpPr>
          <p:nvPr>
            <p:ph idx="1"/>
          </p:nvPr>
        </p:nvSpPr>
        <p:spPr/>
        <p:txBody>
          <a:bodyPr/>
          <a:lstStyle/>
          <a:p>
            <a:r>
              <a:rPr lang="en-US" dirty="0"/>
              <a:t>A rational number is a number that can be in the form</a:t>
            </a:r>
            <a:r>
              <a:rPr lang="en-US" b="1" dirty="0"/>
              <a:t> m/n</a:t>
            </a:r>
            <a:br>
              <a:rPr lang="en-US" dirty="0"/>
            </a:br>
            <a:r>
              <a:rPr lang="en-US" dirty="0"/>
              <a:t>where </a:t>
            </a:r>
            <a:r>
              <a:rPr lang="en-US" b="1" dirty="0"/>
              <a:t>m</a:t>
            </a:r>
            <a:r>
              <a:rPr lang="en-US" dirty="0"/>
              <a:t> and </a:t>
            </a:r>
            <a:r>
              <a:rPr lang="en-US" b="1" dirty="0"/>
              <a:t>n</a:t>
            </a:r>
            <a:r>
              <a:rPr lang="en-US" dirty="0"/>
              <a:t> are integers and </a:t>
            </a:r>
            <a:r>
              <a:rPr lang="en-US" b="1" dirty="0"/>
              <a:t>n</a:t>
            </a:r>
            <a:r>
              <a:rPr lang="en-US" dirty="0"/>
              <a:t> is not equal to zero.</a:t>
            </a:r>
          </a:p>
          <a:p>
            <a:r>
              <a:rPr lang="en-US" dirty="0">
                <a:solidFill>
                  <a:srgbClr val="0E47A1"/>
                </a:solidFill>
              </a:rPr>
              <a:t>Examples:</a:t>
            </a:r>
          </a:p>
          <a:p>
            <a:pPr marL="0" indent="342900">
              <a:buNone/>
            </a:pPr>
            <a:r>
              <a:rPr lang="en-US" dirty="0"/>
              <a:t>1.5 = 3/2</a:t>
            </a:r>
          </a:p>
          <a:p>
            <a:pPr marL="0" indent="342900">
              <a:buNone/>
            </a:pPr>
            <a:r>
              <a:rPr lang="en-US" dirty="0"/>
              <a:t>6 = 12/2</a:t>
            </a:r>
          </a:p>
          <a:p>
            <a:pPr marL="0" indent="342900">
              <a:buNone/>
            </a:pPr>
            <a:r>
              <a:rPr lang="en-US" dirty="0"/>
              <a:t>5 = 15/3</a:t>
            </a:r>
          </a:p>
          <a:p>
            <a:pPr marL="0" indent="342900">
              <a:buNone/>
            </a:pPr>
            <a:endParaRPr lang="en-US" dirty="0"/>
          </a:p>
          <a:p>
            <a:pPr marL="0" indent="342900">
              <a:buNone/>
            </a:pPr>
            <a:r>
              <a:rPr lang="el-GR" sz="2800" dirty="0">
                <a:solidFill>
                  <a:srgbClr val="C00000"/>
                </a:solidFill>
              </a:rPr>
              <a:t>π</a:t>
            </a:r>
            <a:r>
              <a:rPr lang="en-US" sz="2800" dirty="0">
                <a:solidFill>
                  <a:srgbClr val="C00000"/>
                </a:solidFill>
              </a:rPr>
              <a:t>=22/7</a:t>
            </a:r>
            <a:r>
              <a:rPr lang="en-US" sz="2800" dirty="0"/>
              <a:t>=</a:t>
            </a:r>
            <a:r>
              <a:rPr lang="en-US" sz="2800" b="1" dirty="0"/>
              <a:t> </a:t>
            </a:r>
            <a:r>
              <a:rPr lang="en-US" b="1" dirty="0"/>
              <a:t>3.14159265</a:t>
            </a:r>
            <a:r>
              <a:rPr lang="en-US" dirty="0"/>
              <a:t> 3589793238462643383279502884197..…</a:t>
            </a:r>
          </a:p>
          <a:p>
            <a:endParaRPr lang="en-US" dirty="0"/>
          </a:p>
        </p:txBody>
      </p:sp>
      <p:sp>
        <p:nvSpPr>
          <p:cNvPr id="8" name="Rectangle 7"/>
          <p:cNvSpPr/>
          <p:nvPr/>
        </p:nvSpPr>
        <p:spPr>
          <a:xfrm>
            <a:off x="2518371" y="2412605"/>
            <a:ext cx="2362200" cy="7173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Rational Numbers</a:t>
            </a:r>
          </a:p>
        </p:txBody>
      </p:sp>
      <p:sp>
        <p:nvSpPr>
          <p:cNvPr id="9" name="Right Brace 8"/>
          <p:cNvSpPr/>
          <p:nvPr/>
        </p:nvSpPr>
        <p:spPr>
          <a:xfrm>
            <a:off x="1752600" y="2161673"/>
            <a:ext cx="594360" cy="1219200"/>
          </a:xfrm>
          <a:prstGeom prst="rightBrace">
            <a:avLst>
              <a:gd name="adj1" fmla="val 8333"/>
              <a:gd name="adj2" fmla="val 51929"/>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C00000"/>
              </a:solidFill>
            </a:endParaRPr>
          </a:p>
        </p:txBody>
      </p:sp>
      <p:sp>
        <p:nvSpPr>
          <p:cNvPr id="10" name="Rectangle 9"/>
          <p:cNvSpPr/>
          <p:nvPr/>
        </p:nvSpPr>
        <p:spPr>
          <a:xfrm>
            <a:off x="-80871" y="4578774"/>
            <a:ext cx="2362200" cy="677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Irrational Numbers</a:t>
            </a:r>
          </a:p>
        </p:txBody>
      </p:sp>
      <p:cxnSp>
        <p:nvCxnSpPr>
          <p:cNvPr id="11" name="Straight Connector 10"/>
          <p:cNvCxnSpPr/>
          <p:nvPr/>
        </p:nvCxnSpPr>
        <p:spPr>
          <a:xfrm>
            <a:off x="552448" y="4451178"/>
            <a:ext cx="1143000" cy="0"/>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27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dirty="0"/>
                  <a:t>Prove: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2</m:t>
                        </m:r>
                      </m:e>
                    </m:rad>
                  </m:oMath>
                </a14:m>
                <a:r>
                  <a:rPr lang="en-US" dirty="0"/>
                  <a:t> is Irrational</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00" t="-855" b="-170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solidFill>
                      <a:srgbClr val="0E47A1"/>
                    </a:solidFill>
                  </a:rPr>
                  <a:t>Definition: </a:t>
                </a:r>
                <a:r>
                  <a:rPr lang="en-US" dirty="0"/>
                  <a:t>A real number is rational if there are two integers </a:t>
                </a:r>
                <a14:m>
                  <m:oMath xmlns:m="http://schemas.openxmlformats.org/officeDocument/2006/math">
                    <m:r>
                      <a:rPr lang="en-US" i="1">
                        <a:latin typeface="Cambria Math" panose="02040503050406030204" pitchFamily="18" charset="0"/>
                      </a:rPr>
                      <m:t>𝑚</m:t>
                    </m:r>
                  </m:oMath>
                </a14:m>
                <a:r>
                  <a:rPr lang="en-US" dirty="0"/>
                  <a:t> and </a:t>
                </a:r>
                <a14:m>
                  <m:oMath xmlns:m="http://schemas.openxmlformats.org/officeDocument/2006/math">
                    <m:r>
                      <a:rPr lang="en-US" i="1">
                        <a:latin typeface="Cambria Math" panose="02040503050406030204" pitchFamily="18" charset="0"/>
                      </a:rPr>
                      <m:t>𝑛</m:t>
                    </m:r>
                  </m:oMath>
                </a14:m>
                <a:r>
                  <a:rPr lang="en-US" dirty="0"/>
                  <a:t> so that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𝑛</m:t>
                    </m:r>
                  </m:oMath>
                </a14:m>
                <a:r>
                  <a:rPr lang="en-US" dirty="0"/>
                  <a:t>. </a:t>
                </a:r>
              </a:p>
              <a:p>
                <a:r>
                  <a:rPr lang="en-US" dirty="0">
                    <a:solidFill>
                      <a:srgbClr val="0E47A1"/>
                    </a:solidFill>
                  </a:rPr>
                  <a:t>Proof:</a:t>
                </a:r>
              </a:p>
              <a:p>
                <a:r>
                  <a:rPr lang="en-US" dirty="0"/>
                  <a:t>Suppose for the sake of contradiction that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2</m:t>
                        </m:r>
                      </m:e>
                    </m:rad>
                  </m:oMath>
                </a14:m>
                <a:r>
                  <a:rPr lang="en-US" dirty="0"/>
                  <a:t> is rational.</a:t>
                </a:r>
              </a:p>
              <a:p>
                <a:r>
                  <a:rPr lang="en-US" dirty="0"/>
                  <a:t>Then there exists some integers </a:t>
                </a:r>
                <a14:m>
                  <m:oMath xmlns:m="http://schemas.openxmlformats.org/officeDocument/2006/math">
                    <m:r>
                      <a:rPr lang="en-US" i="1">
                        <a:latin typeface="Cambria Math" panose="02040503050406030204" pitchFamily="18" charset="0"/>
                      </a:rPr>
                      <m:t>𝑚</m:t>
                    </m:r>
                    <m:r>
                      <a:rPr lang="en-US" i="1">
                        <a:latin typeface="Cambria Math" panose="02040503050406030204" pitchFamily="18" charset="0"/>
                      </a:rPr>
                      <m:t>′</m:t>
                    </m:r>
                  </m:oMath>
                </a14:m>
                <a:r>
                  <a:rPr lang="en-US" dirty="0"/>
                  <a:t> and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oMath>
                </a14:m>
                <a:r>
                  <a:rPr lang="en-US" dirty="0"/>
                  <a:t> such that </a:t>
                </a:r>
                <a14:m>
                  <m:oMath xmlns:m="http://schemas.openxmlformats.org/officeDocument/2006/math">
                    <m:sSup>
                      <m:sSupPr>
                        <m:ctrlPr>
                          <a:rPr lang="en-US" i="1">
                            <a:latin typeface="Cambria Math" panose="02040503050406030204" pitchFamily="18" charset="0"/>
                          </a:rPr>
                        </m:ctrlPr>
                      </m:sSupPr>
                      <m:e>
                        <m:rad>
                          <m:radPr>
                            <m:degHide m:val="on"/>
                            <m:ctrlPr>
                              <a:rPr lang="en-US" i="1">
                                <a:latin typeface="Cambria Math" panose="02040503050406030204" pitchFamily="18" charset="0"/>
                              </a:rPr>
                            </m:ctrlPr>
                          </m:radPr>
                          <m:deg/>
                          <m:e>
                            <m:r>
                              <a:rPr lang="en-US" i="1">
                                <a:latin typeface="Cambria Math" panose="02040503050406030204" pitchFamily="18" charset="0"/>
                              </a:rPr>
                              <m:t>2</m:t>
                            </m:r>
                          </m:e>
                        </m:rad>
                        <m:r>
                          <a:rPr lang="en-US" i="1">
                            <a:latin typeface="Cambria Math" panose="02040503050406030204" pitchFamily="18" charset="0"/>
                          </a:rPr>
                          <m:t>=</m:t>
                        </m:r>
                        <m:r>
                          <a:rPr lang="en-US" i="1">
                            <a:latin typeface="Cambria Math" panose="02040503050406030204" pitchFamily="18" charset="0"/>
                          </a:rPr>
                          <m:t>𝑚</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a:t>
                </a:r>
              </a:p>
              <a:p>
                <a:r>
                  <a:rPr lang="en-US" dirty="0"/>
                  <a:t>By dividing both </a:t>
                </a:r>
                <a14:m>
                  <m:oMath xmlns:m="http://schemas.openxmlformats.org/officeDocument/2006/math">
                    <m:r>
                      <a:rPr lang="en-US" i="1">
                        <a:latin typeface="Cambria Math" panose="02040503050406030204" pitchFamily="18" charset="0"/>
                      </a:rPr>
                      <m:t>𝑚</m:t>
                    </m:r>
                    <m:r>
                      <a:rPr lang="en-US" i="1">
                        <a:latin typeface="Cambria Math" panose="02040503050406030204" pitchFamily="18" charset="0"/>
                      </a:rPr>
                      <m:t>′</m:t>
                    </m:r>
                  </m:oMath>
                </a14:m>
                <a:r>
                  <a:rPr lang="en-US" dirty="0"/>
                  <a:t> and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oMath>
                </a14:m>
                <a:r>
                  <a:rPr lang="en-US" dirty="0"/>
                  <a:t> by all the factors that are common to both, we obtain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2</m:t>
                        </m:r>
                      </m:e>
                    </m:rad>
                    <m:r>
                      <a:rPr lang="en-US" i="1">
                        <a:latin typeface="Cambria Math" panose="02040503050406030204" pitchFamily="18" charset="0"/>
                      </a:rPr>
                      <m:t>=</m:t>
                    </m:r>
                    <m:r>
                      <m:rPr>
                        <m:sty m:val="p"/>
                      </m:rPr>
                      <a:rPr lang="en-US">
                        <a:latin typeface="Cambria Math" panose="02040503050406030204" pitchFamily="18" charset="0"/>
                      </a:rPr>
                      <m:t>m</m:t>
                    </m:r>
                    <m:r>
                      <a:rPr lang="en-US" i="1">
                        <a:latin typeface="Cambria Math" panose="02040503050406030204" pitchFamily="18" charset="0"/>
                      </a:rPr>
                      <m:t>/</m:t>
                    </m:r>
                    <m:r>
                      <a:rPr lang="en-US" i="1">
                        <a:latin typeface="Cambria Math" panose="02040503050406030204" pitchFamily="18" charset="0"/>
                      </a:rPr>
                      <m:t>𝑛</m:t>
                    </m:r>
                  </m:oMath>
                </a14:m>
                <a:r>
                  <a:rPr lang="en-US" dirty="0"/>
                  <a:t>, for some integers </a:t>
                </a:r>
                <a14:m>
                  <m:oMath xmlns:m="http://schemas.openxmlformats.org/officeDocument/2006/math">
                    <m:r>
                      <a:rPr lang="en-US" i="1">
                        <a:latin typeface="Cambria Math" panose="02040503050406030204" pitchFamily="18" charset="0"/>
                      </a:rPr>
                      <m:t>𝑚</m:t>
                    </m:r>
                  </m:oMath>
                </a14:m>
                <a:r>
                  <a:rPr lang="en-US" dirty="0"/>
                  <a:t> and </a:t>
                </a:r>
                <a14:m>
                  <m:oMath xmlns:m="http://schemas.openxmlformats.org/officeDocument/2006/math">
                    <m:r>
                      <a:rPr lang="en-US" i="1">
                        <a:latin typeface="Cambria Math" panose="02040503050406030204" pitchFamily="18" charset="0"/>
                      </a:rPr>
                      <m:t>𝑛</m:t>
                    </m:r>
                  </m:oMath>
                </a14:m>
                <a:r>
                  <a:rPr lang="en-US" dirty="0"/>
                  <a:t> having no common factors.</a:t>
                </a:r>
              </a:p>
              <a:p>
                <a:r>
                  <a:rPr lang="en-US" dirty="0"/>
                  <a:t>Since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2</m:t>
                        </m:r>
                      </m:e>
                    </m:rad>
                    <m:r>
                      <a:rPr lang="en-US" i="1">
                        <a:latin typeface="Cambria Math" panose="02040503050406030204" pitchFamily="18" charset="0"/>
                      </a:rPr>
                      <m:t>=</m:t>
                    </m:r>
                    <m:r>
                      <m:rPr>
                        <m:sty m:val="p"/>
                      </m:rPr>
                      <a:rPr lang="en-US">
                        <a:latin typeface="Cambria Math" panose="02040503050406030204" pitchFamily="18" charset="0"/>
                      </a:rPr>
                      <m:t>m</m:t>
                    </m:r>
                    <m:r>
                      <a:rPr lang="en-US" i="1">
                        <a:latin typeface="Cambria Math" panose="02040503050406030204" pitchFamily="18" charset="0"/>
                      </a:rPr>
                      <m:t>/</m:t>
                    </m:r>
                    <m:r>
                      <a:rPr lang="en-US" i="1">
                        <a:latin typeface="Cambria Math" panose="02040503050406030204" pitchFamily="18" charset="0"/>
                      </a:rPr>
                      <m:t>𝑛</m:t>
                    </m:r>
                  </m:oMath>
                </a14:m>
                <a:r>
                  <a:rPr lang="en-US" dirty="0"/>
                  <a:t>, </a:t>
                </a:r>
                <a14:m>
                  <m:oMath xmlns:m="http://schemas.openxmlformats.org/officeDocument/2006/math">
                    <m:r>
                      <m:rPr>
                        <m:sty m:val="p"/>
                      </m:rPr>
                      <a:rPr lang="en-US">
                        <a:latin typeface="Cambria Math" panose="02040503050406030204" pitchFamily="18" charset="0"/>
                      </a:rPr>
                      <m:t>m</m:t>
                    </m:r>
                    <m:r>
                      <a:rPr lang="en-US">
                        <a:latin typeface="Cambria Math" panose="02040503050406030204" pitchFamily="18" charset="0"/>
                      </a:rPr>
                      <m:t>=</m:t>
                    </m:r>
                    <m:r>
                      <a:rPr lang="en-US" i="1">
                        <a:latin typeface="Cambria Math" panose="02040503050406030204" pitchFamily="18" charset="0"/>
                      </a:rPr>
                      <m:t>𝑛</m:t>
                    </m:r>
                    <m:rad>
                      <m:radPr>
                        <m:degHide m:val="on"/>
                        <m:ctrlPr>
                          <a:rPr lang="en-US" i="1">
                            <a:latin typeface="Cambria Math" panose="02040503050406030204" pitchFamily="18" charset="0"/>
                          </a:rPr>
                        </m:ctrlPr>
                      </m:radPr>
                      <m:deg/>
                      <m:e>
                        <m:r>
                          <a:rPr lang="en-US" i="1">
                            <a:latin typeface="Cambria Math" panose="02040503050406030204" pitchFamily="18" charset="0"/>
                          </a:rPr>
                          <m:t>2</m:t>
                        </m:r>
                      </m:e>
                    </m:rad>
                  </m:oMath>
                </a14:m>
                <a:r>
                  <a:rPr lang="en-US" dirty="0"/>
                  <a:t>. Squaring both sides of this equation, we obtain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2</m:t>
                        </m:r>
                      </m:sup>
                    </m:sSup>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oMath>
                </a14:m>
                <a:r>
                  <a:rPr lang="en-US" dirty="0"/>
                  <a:t>, and therefore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2</m:t>
                        </m:r>
                      </m:sup>
                    </m:sSup>
                  </m:oMath>
                </a14:m>
                <a:r>
                  <a:rPr lang="en-US" dirty="0"/>
                  <a:t> is even.</a:t>
                </a:r>
              </a:p>
              <a:p>
                <a:r>
                  <a:rPr lang="en-US" dirty="0"/>
                  <a:t>If </a:t>
                </a:r>
                <a14:m>
                  <m:oMath xmlns:m="http://schemas.openxmlformats.org/officeDocument/2006/math">
                    <m:r>
                      <a:rPr lang="en-US" i="1">
                        <a:latin typeface="Cambria Math" panose="02040503050406030204" pitchFamily="18" charset="0"/>
                      </a:rPr>
                      <m:t>𝑎</m:t>
                    </m:r>
                  </m:oMath>
                </a14:m>
                <a:r>
                  <a:rPr lang="en-US" dirty="0"/>
                  <a:t> and </a:t>
                </a:r>
                <a14:m>
                  <m:oMath xmlns:m="http://schemas.openxmlformats.org/officeDocument/2006/math">
                    <m:r>
                      <a:rPr lang="en-US" i="1">
                        <a:latin typeface="Cambria Math" panose="02040503050406030204" pitchFamily="18" charset="0"/>
                      </a:rPr>
                      <m:t>𝑏</m:t>
                    </m:r>
                  </m:oMath>
                </a14:m>
                <a:r>
                  <a:rPr lang="en-US" dirty="0"/>
                  <a:t> are odd, then </a:t>
                </a:r>
                <a14:m>
                  <m:oMath xmlns:m="http://schemas.openxmlformats.org/officeDocument/2006/math">
                    <m:r>
                      <a:rPr lang="en-US" i="1">
                        <a:latin typeface="Cambria Math" panose="02040503050406030204" pitchFamily="18" charset="0"/>
                      </a:rPr>
                      <m:t>𝑎𝑏</m:t>
                    </m:r>
                  </m:oMath>
                </a14:m>
                <a:r>
                  <a:rPr lang="en-US" dirty="0"/>
                  <a:t> is odd. Since a conditional statement is logically equivalent to its contra positive, we may conclude that for any </a:t>
                </a:r>
                <a14:m>
                  <m:oMath xmlns:m="http://schemas.openxmlformats.org/officeDocument/2006/math">
                    <m:r>
                      <a:rPr lang="en-US" i="1">
                        <a:latin typeface="Cambria Math" panose="02040503050406030204" pitchFamily="18" charset="0"/>
                      </a:rPr>
                      <m:t>𝑎</m:t>
                    </m:r>
                  </m:oMath>
                </a14:m>
                <a:r>
                  <a:rPr lang="en-US" dirty="0"/>
                  <a:t> and </a:t>
                </a:r>
                <a14:m>
                  <m:oMath xmlns:m="http://schemas.openxmlformats.org/officeDocument/2006/math">
                    <m:r>
                      <a:rPr lang="en-US" i="1">
                        <a:latin typeface="Cambria Math" panose="02040503050406030204" pitchFamily="18" charset="0"/>
                      </a:rPr>
                      <m:t>𝑏</m:t>
                    </m:r>
                  </m:oMath>
                </a14:m>
                <a:r>
                  <a:rPr lang="en-US" dirty="0"/>
                  <a:t>, if </a:t>
                </a:r>
                <a14:m>
                  <m:oMath xmlns:m="http://schemas.openxmlformats.org/officeDocument/2006/math">
                    <m:r>
                      <a:rPr lang="en-US" i="1">
                        <a:latin typeface="Cambria Math" panose="02040503050406030204" pitchFamily="18" charset="0"/>
                      </a:rPr>
                      <m:t>𝑎𝑏</m:t>
                    </m:r>
                  </m:oMath>
                </a14:m>
                <a:r>
                  <a:rPr lang="en-US" dirty="0"/>
                  <a:t> is not odd, then either </a:t>
                </a:r>
                <a14:m>
                  <m:oMath xmlns:m="http://schemas.openxmlformats.org/officeDocument/2006/math">
                    <m:r>
                      <a:rPr lang="en-US" i="1">
                        <a:latin typeface="Cambria Math" panose="02040503050406030204" pitchFamily="18" charset="0"/>
                      </a:rPr>
                      <m:t>𝑎</m:t>
                    </m:r>
                  </m:oMath>
                </a14:m>
                <a:r>
                  <a:rPr lang="en-US" dirty="0"/>
                  <a:t> is not odd </a:t>
                </a:r>
                <a:r>
                  <a:rPr lang="en-US" i="1" dirty="0"/>
                  <a:t>or</a:t>
                </a:r>
                <a:r>
                  <a:rPr lang="en-US" dirty="0"/>
                  <a:t> </a:t>
                </a:r>
                <a14:m>
                  <m:oMath xmlns:m="http://schemas.openxmlformats.org/officeDocument/2006/math">
                    <m:r>
                      <a:rPr lang="en-US" i="1">
                        <a:latin typeface="Cambria Math" panose="02040503050406030204" pitchFamily="18" charset="0"/>
                      </a:rPr>
                      <m:t>𝑏</m:t>
                    </m:r>
                  </m:oMath>
                </a14:m>
                <a:r>
                  <a:rPr lang="en-US" dirty="0"/>
                  <a:t> is not odd.</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716" t="-1418" r="-818"/>
                </a:stretch>
              </a:blipFill>
            </p:spPr>
            <p:txBody>
              <a:bodyPr/>
              <a:lstStyle/>
              <a:p>
                <a:r>
                  <a:rPr lang="en-US">
                    <a:noFill/>
                  </a:rPr>
                  <a:t> </a:t>
                </a:r>
              </a:p>
            </p:txBody>
          </p:sp>
        </mc:Fallback>
      </mc:AlternateContent>
    </p:spTree>
    <p:extLst>
      <p:ext uri="{BB962C8B-B14F-4D97-AF65-F5344CB8AC3E}">
        <p14:creationId xmlns:p14="http://schemas.microsoft.com/office/powerpoint/2010/main" val="416035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dirty="0"/>
                  <a:t>Prove: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2</m:t>
                        </m:r>
                      </m:e>
                    </m:rad>
                  </m:oMath>
                </a14:m>
                <a:r>
                  <a:rPr lang="en-US" dirty="0"/>
                  <a:t> is Irrational</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00" t="-855" b="-170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However, an integer is not odd if and only if it is even, and so for any </a:t>
                </a:r>
                <a14:m>
                  <m:oMath xmlns:m="http://schemas.openxmlformats.org/officeDocument/2006/math">
                    <m:r>
                      <a:rPr lang="en-US" i="1">
                        <a:latin typeface="Cambria Math" panose="02040503050406030204" pitchFamily="18" charset="0"/>
                      </a:rPr>
                      <m:t>𝑎</m:t>
                    </m:r>
                  </m:oMath>
                </a14:m>
                <a:r>
                  <a:rPr lang="en-US" dirty="0"/>
                  <a:t> and </a:t>
                </a:r>
                <a14:m>
                  <m:oMath xmlns:m="http://schemas.openxmlformats.org/officeDocument/2006/math">
                    <m:r>
                      <a:rPr lang="en-US" i="1">
                        <a:latin typeface="Cambria Math" panose="02040503050406030204" pitchFamily="18" charset="0"/>
                      </a:rPr>
                      <m:t>𝑏</m:t>
                    </m:r>
                  </m:oMath>
                </a14:m>
                <a:r>
                  <a:rPr lang="en-US" dirty="0"/>
                  <a:t>, if </a:t>
                </a:r>
                <a14:m>
                  <m:oMath xmlns:m="http://schemas.openxmlformats.org/officeDocument/2006/math">
                    <m:r>
                      <a:rPr lang="en-US" i="1">
                        <a:latin typeface="Cambria Math" panose="02040503050406030204" pitchFamily="18" charset="0"/>
                      </a:rPr>
                      <m:t>𝑎𝑏</m:t>
                    </m:r>
                  </m:oMath>
                </a14:m>
                <a:r>
                  <a:rPr lang="en-US" dirty="0"/>
                  <a:t> is even, </a:t>
                </a:r>
                <a14:m>
                  <m:oMath xmlns:m="http://schemas.openxmlformats.org/officeDocument/2006/math">
                    <m:r>
                      <a:rPr lang="en-US" i="1">
                        <a:latin typeface="Cambria Math" panose="02040503050406030204" pitchFamily="18" charset="0"/>
                      </a:rPr>
                      <m:t>𝑎</m:t>
                    </m:r>
                  </m:oMath>
                </a14:m>
                <a:r>
                  <a:rPr lang="en-US" dirty="0"/>
                  <a:t> or  </a:t>
                </a:r>
                <a14:m>
                  <m:oMath xmlns:m="http://schemas.openxmlformats.org/officeDocument/2006/math">
                    <m:r>
                      <a:rPr lang="en-US" i="1">
                        <a:latin typeface="Cambria Math" panose="02040503050406030204" pitchFamily="18" charset="0"/>
                      </a:rPr>
                      <m:t>𝑏</m:t>
                    </m:r>
                  </m:oMath>
                </a14:m>
                <a:r>
                  <a:rPr lang="en-US" dirty="0"/>
                  <a:t> is even.</a:t>
                </a:r>
              </a:p>
              <a:p>
                <a:r>
                  <a:rPr lang="en-US" dirty="0"/>
                  <a:t>If we apply this when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𝑚</m:t>
                    </m:r>
                  </m:oMath>
                </a14:m>
                <a:r>
                  <a:rPr lang="en-US" dirty="0"/>
                  <a:t>, we conclude that since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2</m:t>
                        </m:r>
                      </m:sup>
                    </m:sSup>
                  </m:oMath>
                </a14:m>
                <a:r>
                  <a:rPr lang="en-US" dirty="0"/>
                  <a:t> is even, </a:t>
                </a:r>
                <a14:m>
                  <m:oMath xmlns:m="http://schemas.openxmlformats.org/officeDocument/2006/math">
                    <m:r>
                      <a:rPr lang="en-US" i="1">
                        <a:latin typeface="Cambria Math" panose="02040503050406030204" pitchFamily="18" charset="0"/>
                      </a:rPr>
                      <m:t>𝑚</m:t>
                    </m:r>
                  </m:oMath>
                </a14:m>
                <a:r>
                  <a:rPr lang="en-US" dirty="0"/>
                  <a:t> must be even.</a:t>
                </a:r>
              </a:p>
              <a:p>
                <a:r>
                  <a:rPr lang="en-US" dirty="0"/>
                  <a:t>This means that for some </a:t>
                </a:r>
                <a14:m>
                  <m:oMath xmlns:m="http://schemas.openxmlformats.org/officeDocument/2006/math">
                    <m:r>
                      <a:rPr lang="en-US" i="1">
                        <a:latin typeface="Cambria Math" panose="02040503050406030204" pitchFamily="18" charset="0"/>
                      </a:rPr>
                      <m:t>𝑘</m:t>
                    </m:r>
                  </m:oMath>
                </a14:m>
                <a:r>
                  <a:rPr lang="en-US" dirty="0"/>
                  <a:t>, </a:t>
                </a:r>
                <a14:m>
                  <m:oMath xmlns:m="http://schemas.openxmlformats.org/officeDocument/2006/math">
                    <m:r>
                      <a:rPr lang="en-US" i="1">
                        <a:latin typeface="Cambria Math" panose="02040503050406030204" pitchFamily="18" charset="0"/>
                      </a:rPr>
                      <m:t>𝑚</m:t>
                    </m:r>
                    <m:r>
                      <a:rPr lang="en-US" i="1">
                        <a:latin typeface="Cambria Math" panose="02040503050406030204" pitchFamily="18" charset="0"/>
                      </a:rPr>
                      <m:t>=2</m:t>
                    </m:r>
                    <m:r>
                      <a:rPr lang="en-US" i="1">
                        <a:latin typeface="Cambria Math" panose="02040503050406030204" pitchFamily="18" charset="0"/>
                      </a:rPr>
                      <m:t>𝑘</m:t>
                    </m:r>
                  </m:oMath>
                </a14:m>
                <a:r>
                  <a:rPr lang="en-US" dirty="0"/>
                  <a:t>. Therefore,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r>
                          <a:rPr lang="en-US" i="1">
                            <a:latin typeface="Cambria Math" panose="02040503050406030204" pitchFamily="18" charset="0"/>
                          </a:rPr>
                          <m:t>𝑘</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oMath>
                </a14:m>
                <a:r>
                  <a:rPr lang="en-US" dirty="0"/>
                  <a:t>.</a:t>
                </a:r>
              </a:p>
              <a:p>
                <a:r>
                  <a:rPr lang="en-US" dirty="0"/>
                  <a:t>Simplifying and cancelling </a:t>
                </a:r>
                <a14:m>
                  <m:oMath xmlns:m="http://schemas.openxmlformats.org/officeDocument/2006/math">
                    <m:r>
                      <a:rPr lang="en-US" i="1">
                        <a:latin typeface="Cambria Math" panose="02040503050406030204" pitchFamily="18" charset="0"/>
                      </a:rPr>
                      <m:t>2</m:t>
                    </m:r>
                  </m:oMath>
                </a14:m>
                <a:r>
                  <a:rPr lang="en-US" dirty="0"/>
                  <a:t> from both sides, we obtain </a:t>
                </a:r>
                <a14:m>
                  <m:oMath xmlns:m="http://schemas.openxmlformats.org/officeDocument/2006/math">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oMath>
                </a14:m>
                <a:r>
                  <a:rPr lang="en-US" dirty="0"/>
                  <a:t>. Therefore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oMath>
                </a14:m>
                <a:r>
                  <a:rPr lang="en-US" dirty="0"/>
                  <a:t> is even and therefore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=2</m:t>
                    </m:r>
                    <m:r>
                      <a:rPr lang="en-US" i="1">
                        <a:latin typeface="Cambria Math" panose="02040503050406030204" pitchFamily="18" charset="0"/>
                      </a:rPr>
                      <m:t>𝑗</m:t>
                    </m:r>
                  </m:oMath>
                </a14:m>
                <a:r>
                  <a:rPr lang="en-US" dirty="0"/>
                  <a:t> for some </a:t>
                </a:r>
                <a14:m>
                  <m:oMath xmlns:m="http://schemas.openxmlformats.org/officeDocument/2006/math">
                    <m:r>
                      <a:rPr lang="en-US" i="1">
                        <a:latin typeface="Cambria Math" panose="02040503050406030204" pitchFamily="18" charset="0"/>
                      </a:rPr>
                      <m:t>𝑗</m:t>
                    </m:r>
                  </m:oMath>
                </a14:m>
                <a:r>
                  <a:rPr lang="en-US" dirty="0"/>
                  <a:t>.</a:t>
                </a:r>
              </a:p>
              <a:p>
                <a:r>
                  <a:rPr lang="en-US" dirty="0"/>
                  <a:t>We have shown that </a:t>
                </a:r>
                <a14:m>
                  <m:oMath xmlns:m="http://schemas.openxmlformats.org/officeDocument/2006/math">
                    <m:r>
                      <a:rPr lang="en-US" i="1">
                        <a:latin typeface="Cambria Math" panose="02040503050406030204" pitchFamily="18" charset="0"/>
                      </a:rPr>
                      <m:t>𝑚</m:t>
                    </m:r>
                  </m:oMath>
                </a14:m>
                <a:r>
                  <a:rPr lang="en-US" dirty="0"/>
                  <a:t> and </a:t>
                </a:r>
                <a14:m>
                  <m:oMath xmlns:m="http://schemas.openxmlformats.org/officeDocument/2006/math">
                    <m:r>
                      <a:rPr lang="en-US" i="1">
                        <a:latin typeface="Cambria Math" panose="02040503050406030204" pitchFamily="18" charset="0"/>
                      </a:rPr>
                      <m:t>𝑛</m:t>
                    </m:r>
                  </m:oMath>
                </a14:m>
                <a:r>
                  <a:rPr lang="en-US" dirty="0"/>
                  <a:t> are both divisible by 2. This contradicts the previous statement that </a:t>
                </a:r>
                <a14:m>
                  <m:oMath xmlns:m="http://schemas.openxmlformats.org/officeDocument/2006/math">
                    <m:r>
                      <a:rPr lang="en-US" i="1">
                        <a:latin typeface="Cambria Math" panose="02040503050406030204" pitchFamily="18" charset="0"/>
                      </a:rPr>
                      <m:t>𝑚</m:t>
                    </m:r>
                  </m:oMath>
                </a14:m>
                <a:r>
                  <a:rPr lang="en-US" dirty="0"/>
                  <a:t> and </a:t>
                </a:r>
                <a14:m>
                  <m:oMath xmlns:m="http://schemas.openxmlformats.org/officeDocument/2006/math">
                    <m:r>
                      <a:rPr lang="en-US" i="1">
                        <a:latin typeface="Cambria Math" panose="02040503050406030204" pitchFamily="18" charset="0"/>
                      </a:rPr>
                      <m:t>𝑛</m:t>
                    </m:r>
                  </m:oMath>
                </a14:m>
                <a:r>
                  <a:rPr lang="en-US" dirty="0"/>
                  <a:t> have no common factor.</a:t>
                </a:r>
              </a:p>
              <a:p>
                <a:r>
                  <a:rPr lang="en-US" dirty="0"/>
                  <a:t>The assumption that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2</m:t>
                        </m:r>
                      </m:e>
                    </m:rad>
                  </m:oMath>
                </a14:m>
                <a:r>
                  <a:rPr lang="en-US" dirty="0"/>
                  <a:t> is rational therefore leads to a contradiction, and the conclusion is that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2</m:t>
                        </m:r>
                      </m:e>
                    </m:rad>
                  </m:oMath>
                </a14:m>
                <a:r>
                  <a:rPr lang="en-US" dirty="0"/>
                  <a:t> is irrational.</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716" t="-1418" r="-818"/>
                </a:stretch>
              </a:blipFill>
            </p:spPr>
            <p:txBody>
              <a:bodyPr/>
              <a:lstStyle/>
              <a:p>
                <a:r>
                  <a:rPr lang="en-US">
                    <a:noFill/>
                  </a:rPr>
                  <a:t> </a:t>
                </a:r>
              </a:p>
            </p:txBody>
          </p:sp>
        </mc:Fallback>
      </mc:AlternateContent>
    </p:spTree>
    <p:extLst>
      <p:ext uri="{BB962C8B-B14F-4D97-AF65-F5344CB8AC3E}">
        <p14:creationId xmlns:p14="http://schemas.microsoft.com/office/powerpoint/2010/main" val="262584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Principle of Mathematical Induction</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192245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of Mathematical Induction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Suppose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is a statement involving an integer </a:t>
                </a:r>
                <a14:m>
                  <m:oMath xmlns:m="http://schemas.openxmlformats.org/officeDocument/2006/math">
                    <m:r>
                      <a:rPr lang="en-US" i="1">
                        <a:latin typeface="Cambria Math" panose="02040503050406030204" pitchFamily="18" charset="0"/>
                      </a:rPr>
                      <m:t>𝑛</m:t>
                    </m:r>
                  </m:oMath>
                </a14:m>
                <a:r>
                  <a:rPr lang="en-US" dirty="0"/>
                  <a:t>. Then to prove that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is true for every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0</m:t>
                        </m:r>
                      </m:sub>
                    </m:sSub>
                  </m:oMath>
                </a14:m>
                <a:r>
                  <a:rPr lang="en-US" dirty="0"/>
                  <a:t>, it is sufficient to show these two things</a:t>
                </a:r>
                <a:r>
                  <a:rPr lang="en-US" dirty="0">
                    <a:sym typeface="Wingdings" panose="05000000000000000000" pitchFamily="2" charset="2"/>
                  </a:rPr>
                  <a:t> </a:t>
                </a:r>
                <a:r>
                  <a:rPr lang="en-US" sz="1800" i="1" dirty="0">
                    <a:latin typeface="Arial" panose="020B0604020202020204" pitchFamily="34" charset="0"/>
                    <a:cs typeface="Arial" panose="020B0604020202020204" pitchFamily="34" charset="0"/>
                    <a:sym typeface="Wingdings" panose="05000000000000000000" pitchFamily="2" charset="2"/>
                  </a:rPr>
                  <a:t>(consider n</a:t>
                </a:r>
                <a:r>
                  <a:rPr lang="en-US" sz="1800" i="1" baseline="-25000" dirty="0">
                    <a:latin typeface="Arial" panose="020B0604020202020204" pitchFamily="34" charset="0"/>
                    <a:cs typeface="Arial" panose="020B0604020202020204" pitchFamily="34" charset="0"/>
                    <a:sym typeface="Wingdings" panose="05000000000000000000" pitchFamily="2" charset="2"/>
                  </a:rPr>
                  <a:t>0</a:t>
                </a:r>
                <a:r>
                  <a:rPr lang="en-US" sz="1800" i="1" dirty="0">
                    <a:latin typeface="Arial" panose="020B0604020202020204" pitchFamily="34" charset="0"/>
                    <a:cs typeface="Arial" panose="020B0604020202020204" pitchFamily="34" charset="0"/>
                    <a:sym typeface="Wingdings" panose="05000000000000000000" pitchFamily="2" charset="2"/>
                  </a:rPr>
                  <a:t>=1 for understanding)</a:t>
                </a:r>
                <a:endParaRPr lang="en-US" i="1" dirty="0">
                  <a:latin typeface="Arial" panose="020B0604020202020204" pitchFamily="34" charset="0"/>
                  <a:cs typeface="Arial" panose="020B0604020202020204" pitchFamily="34" charset="0"/>
                </a:endParaRPr>
              </a:p>
              <a:p>
                <a:pPr marL="914400" lvl="1" indent="-457200">
                  <a:buFont typeface="+mj-lt"/>
                  <a:buAutoNum type="arabicPeriod"/>
                </a:pPr>
                <a14:m>
                  <m:oMath xmlns:m="http://schemas.openxmlformats.org/officeDocument/2006/math">
                    <m:r>
                      <m:rPr>
                        <m:sty m:val="p"/>
                      </m:rPr>
                      <a:rPr lang="en-US" sz="2400">
                        <a:latin typeface="Cambria Math" panose="02040503050406030204" pitchFamily="18" charset="0"/>
                      </a:rPr>
                      <m:t>P</m:t>
                    </m:r>
                    <m:r>
                      <a:rPr lang="en-US" sz="2400">
                        <a:latin typeface="Cambria Math" panose="02040503050406030204" pitchFamily="18" charset="0"/>
                      </a:rPr>
                      <m:t>(</m:t>
                    </m:r>
                    <m:sSub>
                      <m:sSubPr>
                        <m:ctrlPr>
                          <a:rPr lang="en-US" sz="2400" i="1">
                            <a:latin typeface="Cambria Math" panose="02040503050406030204" pitchFamily="18" charset="0"/>
                          </a:rPr>
                        </m:ctrlPr>
                      </m:sSubPr>
                      <m:e>
                        <m:r>
                          <m:rPr>
                            <m:sty m:val="p"/>
                          </m:rPr>
                          <a:rPr lang="en-US" sz="2400">
                            <a:latin typeface="Cambria Math" panose="02040503050406030204" pitchFamily="18" charset="0"/>
                          </a:rPr>
                          <m:t>n</m:t>
                        </m:r>
                      </m:e>
                      <m:sub>
                        <m:r>
                          <a:rPr lang="en-US" sz="2400">
                            <a:latin typeface="Cambria Math" panose="02040503050406030204" pitchFamily="18" charset="0"/>
                          </a:rPr>
                          <m:t>0</m:t>
                        </m:r>
                      </m:sub>
                    </m:sSub>
                    <m:r>
                      <a:rPr lang="en-US" sz="2400">
                        <a:latin typeface="Cambria Math" panose="02040503050406030204" pitchFamily="18" charset="0"/>
                      </a:rPr>
                      <m:t>)</m:t>
                    </m:r>
                  </m:oMath>
                </a14:m>
                <a:r>
                  <a:rPr lang="en-US" sz="2400" dirty="0"/>
                  <a:t> is true.</a:t>
                </a:r>
              </a:p>
              <a:p>
                <a:pPr marL="914400" lvl="1" indent="-457200">
                  <a:buFont typeface="+mj-lt"/>
                  <a:buAutoNum type="arabicPeriod"/>
                </a:pPr>
                <a:r>
                  <a:rPr lang="en-US" sz="2400" dirty="0"/>
                  <a:t>For any </a:t>
                </a:r>
                <a14:m>
                  <m:oMath xmlns:m="http://schemas.openxmlformats.org/officeDocument/2006/math">
                    <m:r>
                      <a:rPr lang="en-US" sz="2400" i="1">
                        <a:latin typeface="Cambria Math" panose="02040503050406030204" pitchFamily="18" charset="0"/>
                      </a:rPr>
                      <m:t>𝑘</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𝑛</m:t>
                        </m:r>
                      </m:e>
                      <m:sub>
                        <m:r>
                          <a:rPr lang="en-US" sz="2400" i="1">
                            <a:latin typeface="Cambria Math" panose="02040503050406030204" pitchFamily="18" charset="0"/>
                            <a:ea typeface="Cambria Math" panose="02040503050406030204" pitchFamily="18" charset="0"/>
                          </a:rPr>
                          <m:t>0</m:t>
                        </m:r>
                      </m:sub>
                    </m:sSub>
                  </m:oMath>
                </a14:m>
                <a:r>
                  <a:rPr lang="en-US" sz="2400" dirty="0"/>
                  <a:t>, if </a:t>
                </a:r>
                <a14:m>
                  <m:oMath xmlns:m="http://schemas.openxmlformats.org/officeDocument/2006/math">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m:t>
                    </m:r>
                  </m:oMath>
                </a14:m>
                <a:r>
                  <a:rPr lang="en-US" sz="2400" dirty="0"/>
                  <a:t> is true, then </a:t>
                </a:r>
                <a14:m>
                  <m:oMath xmlns:m="http://schemas.openxmlformats.org/officeDocument/2006/math">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oMath>
                </a14:m>
                <a:r>
                  <a:rPr lang="en-US" sz="2400" dirty="0"/>
                  <a:t> is true.</a:t>
                </a:r>
              </a:p>
              <a:p>
                <a:pPr marL="457200" lvl="1" indent="0">
                  <a:buNone/>
                </a:pPr>
                <a:r>
                  <a:rPr lang="en-US" sz="2400" dirty="0"/>
                  <a:t>      Then P(n) is true for all integer 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17" t="-1407" r="-819"/>
                </a:stretch>
              </a:blipFill>
            </p:spPr>
            <p:txBody>
              <a:bodyPr/>
              <a:lstStyle/>
              <a:p>
                <a:r>
                  <a:rPr lang="en-IN">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2135" y="3634609"/>
            <a:ext cx="3886200" cy="2819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3935" y="5044309"/>
            <a:ext cx="1371600" cy="11176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4631" y="2725575"/>
            <a:ext cx="1371600" cy="1117600"/>
          </a:xfrm>
          <a:prstGeom prst="rect">
            <a:avLst/>
          </a:prstGeom>
        </p:spPr>
      </p:pic>
      <p:sp>
        <p:nvSpPr>
          <p:cNvPr id="7" name="Rectangle 6"/>
          <p:cNvSpPr/>
          <p:nvPr/>
        </p:nvSpPr>
        <p:spPr>
          <a:xfrm>
            <a:off x="6222331" y="6051276"/>
            <a:ext cx="838200" cy="221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Basic</a:t>
            </a:r>
          </a:p>
        </p:txBody>
      </p:sp>
      <mc:AlternateContent xmlns:mc="http://schemas.openxmlformats.org/markup-compatibility/2006" xmlns:a14="http://schemas.microsoft.com/office/drawing/2010/main">
        <mc:Choice Requires="a14">
          <p:sp>
            <p:nvSpPr>
              <p:cNvPr id="8" name="Rectangle 7"/>
              <p:cNvSpPr/>
              <p:nvPr/>
            </p:nvSpPr>
            <p:spPr>
              <a:xfrm>
                <a:off x="7479631" y="4401975"/>
                <a:ext cx="6096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𝑘</m:t>
                      </m:r>
                    </m:oMath>
                  </m:oMathPara>
                </a14:m>
                <a:endParaRPr lang="en-US" dirty="0">
                  <a:solidFill>
                    <a:srgbClr val="C00000"/>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7479631" y="4401975"/>
                <a:ext cx="609600" cy="152400"/>
              </a:xfrm>
              <a:prstGeom prst="rect">
                <a:avLst/>
              </a:prstGeom>
              <a:blipFill rotWithShape="0">
                <a:blip r:embed="rId5"/>
                <a:stretch>
                  <a:fillRect t="-32000" b="-600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7839707" y="3942091"/>
                <a:ext cx="859124" cy="389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rgbClr val="C00000"/>
                          </a:solidFill>
                          <a:latin typeface="Cambria Math" panose="02040503050406030204" pitchFamily="18" charset="0"/>
                        </a:rPr>
                        <m:t>𝑘</m:t>
                      </m:r>
                      <m:r>
                        <a:rPr lang="en-US" b="0" i="1" smtClean="0">
                          <a:solidFill>
                            <a:srgbClr val="C00000"/>
                          </a:solidFill>
                          <a:latin typeface="Cambria Math" panose="02040503050406030204" pitchFamily="18" charset="0"/>
                        </a:rPr>
                        <m:t>+1</m:t>
                      </m:r>
                    </m:oMath>
                  </m:oMathPara>
                </a14:m>
                <a:endParaRPr lang="en-US" dirty="0">
                  <a:solidFill>
                    <a:srgbClr val="C00000"/>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7839707" y="3942091"/>
                <a:ext cx="859124" cy="389049"/>
              </a:xfrm>
              <a:prstGeom prst="rect">
                <a:avLst/>
              </a:prstGeom>
              <a:blipFill rotWithShape="0">
                <a:blip r:embed="rId6"/>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04333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0" presetClass="path" presetSubtype="0" accel="50000" decel="50000" fill="hold" nodeType="clickEffect">
                                  <p:stCondLst>
                                    <p:cond delay="0"/>
                                  </p:stCondLst>
                                  <p:childTnLst>
                                    <p:animMotion origin="layout" path="M -0.03334 -0.00023 L -0.03334 0.00023 C -0.02657 -0.01111 -0.01875 -0.02083 -0.01198 -0.03148 C -0.00925 -0.03495 -0.00716 -0.03935 -0.00417 -0.04259 C -0.00144 -0.04699 0.01315 -0.06065 0.0151 -0.0625 C 0.02643 -0.08935 0.01718 -0.06829 0.04166 -0.11644 C 0.04518 -0.12222 0.04791 -0.12963 0.05117 -0.13519 C 0.05455 -0.14028 0.05833 -0.14491 0.06093 -0.15069 C 0.06471 -0.15787 0.06614 -0.16852 0.07083 -0.17361 C 0.07396 -0.17801 0.0776 -0.18102 0.08034 -0.18565 C 0.08268 -0.18866 0.08333 -0.19421 0.08541 -0.19676 C 0.08815 -0.20069 0.09179 -0.20185 0.09492 -0.20463 C 0.1 -0.21574 0.11106 -0.24352 0.11458 -0.24745 C 0.13281 -0.2662 0.11041 -0.24167 0.12916 -0.2662 C 0.14752 -0.29051 0.12721 -0.25926 0.14166 -0.28148 " pathEditMode="relative" rAng="0" ptsTypes="AAAAAAAAAAAAAAA">
                                      <p:cBhvr>
                                        <p:cTn id="35" dur="2000" fill="hold"/>
                                        <p:tgtEl>
                                          <p:spTgt spid="5"/>
                                        </p:tgtEl>
                                        <p:attrNameLst>
                                          <p:attrName>ppt_x</p:attrName>
                                          <p:attrName>ppt_y</p:attrName>
                                        </p:attrNameLst>
                                      </p:cBhvr>
                                      <p:rCtr x="8750" y="-14051"/>
                                    </p:animMotion>
                                  </p:childTnLst>
                                </p:cTn>
                              </p:par>
                              <p:par>
                                <p:cTn id="36" presetID="22" presetClass="entr" presetSubtype="4"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down)">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down)">
                                      <p:cBhvr>
                                        <p:cTn id="47" dur="500"/>
                                        <p:tgtEl>
                                          <p:spTgt spid="6"/>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down)">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Prove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𝑖</m:t>
                        </m:r>
                      </m:e>
                    </m:nary>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+1)/2</m:t>
                    </m:r>
                  </m:oMath>
                </a14:m>
                <a:r>
                  <a:rPr lang="en-US" dirty="0"/>
                  <a:t> using PMI</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400" t="-8547" b="-196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b="1" dirty="0">
                    <a:solidFill>
                      <a:srgbClr val="0E47A1"/>
                    </a:solidFill>
                  </a:rPr>
                  <a:t>Step-1: Basic step</a:t>
                </a:r>
                <a:endParaRPr lang="en-US" dirty="0">
                  <a:solidFill>
                    <a:srgbClr val="0E47A1"/>
                  </a:solidFill>
                </a:endParaRPr>
              </a:p>
              <a:p>
                <a:pPr marL="0" indent="0">
                  <a:buNone/>
                </a:pPr>
                <a:r>
                  <a:rPr lang="en-US" b="1" dirty="0"/>
                  <a:t>	</a:t>
                </a:r>
                <a:r>
                  <a:rPr lang="en-US" dirty="0"/>
                  <a:t>We must show that P(1) is true.</a:t>
                </a:r>
              </a:p>
              <a:p>
                <a:pPr marL="0" indent="0">
                  <a:buNone/>
                  <a:tabLst>
                    <a:tab pos="288925" algn="l"/>
                  </a:tabLst>
                </a:pPr>
                <a:r>
                  <a:rPr lang="en-US" dirty="0"/>
                  <a:t>		</a:t>
                </a:r>
                <a14:m>
                  <m:oMath xmlns:m="http://schemas.openxmlformats.org/officeDocument/2006/math">
                    <m:r>
                      <m:rPr>
                        <m:sty m:val="p"/>
                      </m:rPr>
                      <a:rPr lang="en-US">
                        <a:latin typeface="Cambria Math" panose="02040503050406030204" pitchFamily="18" charset="0"/>
                      </a:rPr>
                      <m:t>P</m:t>
                    </m:r>
                    <m:r>
                      <a:rPr lang="en-US">
                        <a:latin typeface="Cambria Math" panose="02040503050406030204" pitchFamily="18" charset="0"/>
                      </a:rPr>
                      <m:t>(1)</m:t>
                    </m:r>
                  </m:oMath>
                </a14:m>
                <a:r>
                  <a:rPr lang="en-US" dirty="0"/>
                  <a:t> = </a:t>
                </a:r>
                <a14:m>
                  <m:oMath xmlns:m="http://schemas.openxmlformats.org/officeDocument/2006/math">
                    <m:r>
                      <a:rPr lang="en-US">
                        <a:latin typeface="Cambria Math" panose="02040503050406030204" pitchFamily="18" charset="0"/>
                      </a:rPr>
                      <m:t>1</m:t>
                    </m:r>
                  </m:oMath>
                </a14:m>
                <a:r>
                  <a:rPr lang="en-US" dirty="0">
                    <a:latin typeface="Cambria Math" panose="02040503050406030204" pitchFamily="18" charset="0"/>
                  </a:rPr>
                  <a:t> (L.H.S)</a:t>
                </a:r>
              </a:p>
              <a:p>
                <a:pPr marL="0" indent="0">
                  <a:buNone/>
                  <a:tabLst>
                    <a:tab pos="288925" algn="l"/>
                  </a:tabLst>
                </a:pPr>
                <a:r>
                  <a:rPr lang="en-US" dirty="0"/>
                  <a:t>		P(1)</a:t>
                </a:r>
                <a14:m>
                  <m:oMath xmlns:m="http://schemas.openxmlformats.org/officeDocument/2006/math">
                    <m:r>
                      <a:rPr lang="en-US" i="1">
                        <a:latin typeface="Cambria Math" panose="02040503050406030204" pitchFamily="18" charset="0"/>
                      </a:rPr>
                      <m:t>=1(1+1)/2</m:t>
                    </m:r>
                  </m:oMath>
                </a14:m>
                <a:r>
                  <a:rPr lang="en-US" dirty="0"/>
                  <a:t> =1, And this is obviously true.</a:t>
                </a:r>
              </a:p>
              <a:p>
                <a:pPr marL="0" indent="0">
                  <a:buNone/>
                </a:pPr>
                <a:r>
                  <a:rPr lang="en-US" b="1" dirty="0">
                    <a:solidFill>
                      <a:srgbClr val="0E47A1"/>
                    </a:solidFill>
                  </a:rPr>
                  <a:t>Step-2: Induction Hypothesis</a:t>
                </a:r>
                <a:endParaRPr lang="en-US" dirty="0">
                  <a:solidFill>
                    <a:srgbClr val="0E47A1"/>
                  </a:solidFill>
                </a:endParaRPr>
              </a:p>
              <a:p>
                <a:pPr marL="0" indent="0">
                  <a:buNone/>
                </a:pPr>
                <a:r>
                  <a:rPr lang="en-US" b="1" dirty="0"/>
                  <a:t>	</a:t>
                </a:r>
                <a14:m>
                  <m:oMath xmlns:m="http://schemas.openxmlformats.org/officeDocument/2006/math">
                    <m:r>
                      <a:rPr lang="en-US" i="1">
                        <a:latin typeface="Cambria Math" panose="02040503050406030204" pitchFamily="18" charset="0"/>
                      </a:rPr>
                      <m:t>𝑘</m:t>
                    </m:r>
                    <m:r>
                      <a:rPr lang="en-US" i="1">
                        <a:latin typeface="Cambria Math" panose="02040503050406030204" pitchFamily="18" charset="0"/>
                        <a:ea typeface="Cambria Math" panose="02040503050406030204" pitchFamily="18" charset="0"/>
                      </a:rPr>
                      <m:t>≥1</m:t>
                    </m:r>
                  </m:oMath>
                </a14:m>
                <a:r>
                  <a:rPr lang="en-US" dirty="0"/>
                  <a:t> and </a:t>
                </a:r>
                <a14:m>
                  <m:oMath xmlns:m="http://schemas.openxmlformats.org/officeDocument/2006/math">
                    <m:r>
                      <a:rPr lang="en-US" i="1">
                        <a:solidFill>
                          <a:srgbClr val="C00000"/>
                        </a:solidFill>
                        <a:latin typeface="Cambria Math" panose="02040503050406030204" pitchFamily="18" charset="0"/>
                      </a:rPr>
                      <m:t>1+2+3+…+</m:t>
                    </m:r>
                    <m:r>
                      <a:rPr lang="en-US" i="1">
                        <a:solidFill>
                          <a:srgbClr val="C00000"/>
                        </a:solidFill>
                        <a:latin typeface="Cambria Math" panose="02040503050406030204" pitchFamily="18" charset="0"/>
                      </a:rPr>
                      <m:t>𝑘</m:t>
                    </m:r>
                    <m:r>
                      <a:rPr lang="en-US" i="1">
                        <a:solidFill>
                          <a:srgbClr val="C00000"/>
                        </a:solidFill>
                        <a:latin typeface="Cambria Math" panose="02040503050406030204" pitchFamily="18" charset="0"/>
                      </a:rPr>
                      <m:t>=</m:t>
                    </m:r>
                    <m:r>
                      <a:rPr lang="en-US" b="1">
                        <a:solidFill>
                          <a:srgbClr val="C00000"/>
                        </a:solidFill>
                        <a:latin typeface="Cambria Math" panose="02040503050406030204" pitchFamily="18" charset="0"/>
                      </a:rPr>
                      <m:t>𝐤</m:t>
                    </m:r>
                    <m:r>
                      <a:rPr lang="en-US" b="1">
                        <a:solidFill>
                          <a:srgbClr val="C00000"/>
                        </a:solidFill>
                        <a:latin typeface="Cambria Math" panose="02040503050406030204" pitchFamily="18" charset="0"/>
                      </a:rPr>
                      <m:t>(</m:t>
                    </m:r>
                    <m:r>
                      <a:rPr lang="en-US" b="1">
                        <a:solidFill>
                          <a:srgbClr val="C00000"/>
                        </a:solidFill>
                        <a:latin typeface="Cambria Math" panose="02040503050406030204" pitchFamily="18" charset="0"/>
                      </a:rPr>
                      <m:t>𝐤</m:t>
                    </m:r>
                    <m:r>
                      <a:rPr lang="en-US" b="1">
                        <a:solidFill>
                          <a:srgbClr val="C00000"/>
                        </a:solidFill>
                        <a:latin typeface="Cambria Math" panose="02040503050406030204" pitchFamily="18" charset="0"/>
                      </a:rPr>
                      <m:t>+</m:t>
                    </m:r>
                    <m:r>
                      <a:rPr lang="en-US" b="1">
                        <a:solidFill>
                          <a:srgbClr val="C00000"/>
                        </a:solidFill>
                        <a:latin typeface="Cambria Math" panose="02040503050406030204" pitchFamily="18" charset="0"/>
                      </a:rPr>
                      <m:t>𝟏</m:t>
                    </m:r>
                    <m:r>
                      <a:rPr lang="en-US" b="1">
                        <a:solidFill>
                          <a:srgbClr val="C00000"/>
                        </a:solidFill>
                        <a:latin typeface="Cambria Math" panose="02040503050406030204" pitchFamily="18" charset="0"/>
                      </a:rPr>
                      <m:t>)/</m:t>
                    </m:r>
                    <m:r>
                      <a:rPr lang="en-US" b="1">
                        <a:solidFill>
                          <a:srgbClr val="C00000"/>
                        </a:solidFill>
                        <a:latin typeface="Cambria Math" panose="02040503050406030204" pitchFamily="18" charset="0"/>
                      </a:rPr>
                      <m:t>𝟐</m:t>
                    </m:r>
                  </m:oMath>
                </a14:m>
                <a:endParaRPr lang="en-US" b="1" dirty="0">
                  <a:solidFill>
                    <a:schemeClr val="accent1">
                      <a:lumMod val="75000"/>
                    </a:schemeClr>
                  </a:solidFill>
                </a:endParaRPr>
              </a:p>
              <a:p>
                <a:pPr marL="0" indent="0">
                  <a:buNone/>
                </a:pPr>
                <a:r>
                  <a:rPr lang="en-US" b="1" dirty="0">
                    <a:solidFill>
                      <a:srgbClr val="0E47A1"/>
                    </a:solidFill>
                  </a:rPr>
                  <a:t>Step-3: Proof of Induction</a:t>
                </a:r>
                <a:endParaRPr lang="en-US" dirty="0">
                  <a:solidFill>
                    <a:srgbClr val="0E47A1"/>
                  </a:solidFill>
                </a:endParaRPr>
              </a:p>
              <a:p>
                <a:pPr marL="0" indent="0">
                  <a:buNone/>
                </a:pPr>
                <a:r>
                  <a:rPr lang="en-US" sz="2800"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818" t="-14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538997816"/>
                  </p:ext>
                </p:extLst>
              </p:nvPr>
            </p:nvGraphicFramePr>
            <p:xfrm>
              <a:off x="1098884" y="4008273"/>
              <a:ext cx="6096000" cy="396240"/>
            </p:xfrm>
            <a:graphic>
              <a:graphicData uri="http://schemas.openxmlformats.org/drawingml/2006/table">
                <a:tbl>
                  <a:tblPr firstRow="1" bandRow="1">
                    <a:tableStyleId>{2D5ABB26-0587-4C30-8999-92F81FD0307C}</a:tableStyleId>
                  </a:tblPr>
                  <a:tblGrid>
                    <a:gridCol w="14478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tblGrid>
                  <a:tr h="370840">
                    <a:tc>
                      <a:txBody>
                        <a:bodyPr/>
                        <a:lstStyle/>
                        <a:p>
                          <a:pPr algn="just"/>
                          <a14:m>
                            <m:oMathPara xmlns:m="http://schemas.openxmlformats.org/officeDocument/2006/math">
                              <m:oMathParaPr>
                                <m:jc m:val="left"/>
                              </m:oMathParaPr>
                              <m:oMath xmlns:m="http://schemas.openxmlformats.org/officeDocument/2006/math">
                                <m:r>
                                  <m:rPr>
                                    <m:sty m:val="p"/>
                                  </m:rPr>
                                  <a:rPr lang="en-US" sz="2000" i="0" smtClean="0">
                                    <a:latin typeface="Cambria Math" panose="02040503050406030204" pitchFamily="18" charset="0"/>
                                  </a:rPr>
                                  <m:t>P</m:t>
                                </m:r>
                                <m:r>
                                  <a:rPr lang="en-US" sz="2000" i="0" smtClean="0">
                                    <a:latin typeface="Cambria Math" panose="02040503050406030204" pitchFamily="18" charset="0"/>
                                  </a:rPr>
                                  <m:t>(</m:t>
                                </m:r>
                                <m:r>
                                  <m:rPr>
                                    <m:sty m:val="p"/>
                                  </m:rPr>
                                  <a:rPr lang="en-US" sz="2000" i="0" smtClean="0">
                                    <a:latin typeface="Cambria Math" panose="02040503050406030204" pitchFamily="18" charset="0"/>
                                  </a:rPr>
                                  <m:t>k</m:t>
                                </m:r>
                                <m:r>
                                  <a:rPr lang="en-US" sz="2000" i="0" smtClean="0">
                                    <a:latin typeface="Cambria Math" panose="02040503050406030204" pitchFamily="18" charset="0"/>
                                  </a:rPr>
                                  <m:t>+1)</m:t>
                                </m:r>
                              </m:oMath>
                            </m:oMathPara>
                          </a14:m>
                          <a:endParaRPr lang="en-US" sz="2000" i="0" dirty="0"/>
                        </a:p>
                      </a:txBody>
                      <a:tcPr>
                        <a:noFill/>
                      </a:tcPr>
                    </a:tc>
                    <a:tc>
                      <a:txBody>
                        <a:bodyPr/>
                        <a:lstStyle/>
                        <a:p>
                          <a:r>
                            <a:rPr lang="en-US" sz="2000" i="0" dirty="0"/>
                            <a:t>= </a:t>
                          </a:r>
                          <a14:m>
                            <m:oMath xmlns:m="http://schemas.openxmlformats.org/officeDocument/2006/math">
                              <m:r>
                                <a:rPr lang="en-US" sz="2000" i="0">
                                  <a:latin typeface="Cambria Math" panose="02040503050406030204" pitchFamily="18" charset="0"/>
                                </a:rPr>
                                <m:t>1+2+3+…</m:t>
                              </m:r>
                              <m:r>
                                <m:rPr>
                                  <m:sty m:val="p"/>
                                </m:rPr>
                                <a:rPr lang="en-US" sz="2000" b="0" i="0" smtClean="0">
                                  <a:latin typeface="Cambria Math" panose="02040503050406030204" pitchFamily="18" charset="0"/>
                                </a:rPr>
                                <m:t>k</m:t>
                              </m:r>
                              <m:r>
                                <a:rPr lang="en-US" sz="2000" i="0">
                                  <a:latin typeface="Cambria Math" panose="02040503050406030204" pitchFamily="18" charset="0"/>
                                </a:rPr>
                                <m:t>+</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k</m:t>
                                  </m:r>
                                  <m:r>
                                    <a:rPr lang="en-US" sz="2000" b="0" i="0" smtClean="0">
                                      <a:latin typeface="Cambria Math" panose="02040503050406030204" pitchFamily="18" charset="0"/>
                                    </a:rPr>
                                    <m:t>+1</m:t>
                                  </m:r>
                                </m:e>
                              </m:d>
                            </m:oMath>
                          </a14:m>
                          <a:endParaRPr lang="en-US" sz="2000" i="0" dirty="0"/>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538997816"/>
                  </p:ext>
                </p:extLst>
              </p:nvPr>
            </p:nvGraphicFramePr>
            <p:xfrm>
              <a:off x="1098884" y="4008273"/>
              <a:ext cx="6096000" cy="396240"/>
            </p:xfrm>
            <a:graphic>
              <a:graphicData uri="http://schemas.openxmlformats.org/drawingml/2006/table">
                <a:tbl>
                  <a:tblPr firstRow="1" bandRow="1">
                    <a:tableStyleId>{2D5ABB26-0587-4C30-8999-92F81FD0307C}</a:tableStyleId>
                  </a:tblPr>
                  <a:tblGrid>
                    <a:gridCol w="1447800"/>
                    <a:gridCol w="4648200"/>
                  </a:tblGrid>
                  <a:tr h="396240">
                    <a:tc>
                      <a:txBody>
                        <a:bodyPr/>
                        <a:lstStyle/>
                        <a:p>
                          <a:endParaRPr lang="en-US"/>
                        </a:p>
                      </a:txBody>
                      <a:tcPr>
                        <a:blipFill rotWithShape="0">
                          <a:blip r:embed="rId4"/>
                          <a:stretch>
                            <a:fillRect t="-6061" r="-320588" b="-28788"/>
                          </a:stretch>
                        </a:blipFill>
                      </a:tcPr>
                    </a:tc>
                    <a:tc>
                      <a:txBody>
                        <a:bodyPr/>
                        <a:lstStyle/>
                        <a:p>
                          <a:endParaRPr lang="en-US"/>
                        </a:p>
                      </a:txBody>
                      <a:tcPr>
                        <a:blipFill rotWithShape="0">
                          <a:blip r:embed="rId4"/>
                          <a:stretch>
                            <a:fillRect l="-31193" t="-6061" b="-28788"/>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850803538"/>
                  </p:ext>
                </p:extLst>
              </p:nvPr>
            </p:nvGraphicFramePr>
            <p:xfrm>
              <a:off x="2560752" y="4485025"/>
              <a:ext cx="3276600" cy="396240"/>
            </p:xfrm>
            <a:graphic>
              <a:graphicData uri="http://schemas.openxmlformats.org/drawingml/2006/table">
                <a:tbl>
                  <a:tblPr firstRow="1" bandRow="1">
                    <a:tableStyleId>{2D5ABB26-0587-4C30-8999-92F81FD0307C}</a:tableStyleId>
                  </a:tblPr>
                  <a:tblGrid>
                    <a:gridCol w="3276600">
                      <a:extLst>
                        <a:ext uri="{9D8B030D-6E8A-4147-A177-3AD203B41FA5}">
                          <a16:colId xmlns:a16="http://schemas.microsoft.com/office/drawing/2014/main" val="20000"/>
                        </a:ext>
                      </a:extLst>
                    </a:gridCol>
                  </a:tblGrid>
                  <a:tr h="370840">
                    <a:tc>
                      <a:txBody>
                        <a:bodyPr/>
                        <a:lstStyle/>
                        <a:p>
                          <a:r>
                            <a:rPr lang="en-US" sz="2000" i="0" dirty="0"/>
                            <a:t>= </a:t>
                          </a:r>
                          <a14:m>
                            <m:oMath xmlns:m="http://schemas.openxmlformats.org/officeDocument/2006/math">
                              <m:r>
                                <a:rPr lang="en-US" sz="2000" b="1" i="0" smtClean="0">
                                  <a:solidFill>
                                    <a:srgbClr val="C00000"/>
                                  </a:solidFill>
                                  <a:latin typeface="Cambria Math" panose="02040503050406030204" pitchFamily="18" charset="0"/>
                                </a:rPr>
                                <m:t>𝐤</m:t>
                              </m:r>
                              <m:r>
                                <a:rPr lang="en-US" sz="2000" b="1" i="0" smtClean="0">
                                  <a:solidFill>
                                    <a:srgbClr val="C00000"/>
                                  </a:solidFill>
                                  <a:latin typeface="Cambria Math" panose="02040503050406030204" pitchFamily="18" charset="0"/>
                                </a:rPr>
                                <m:t>(</m:t>
                              </m:r>
                              <m:r>
                                <a:rPr lang="en-US" sz="2000" b="1" i="0" smtClean="0">
                                  <a:solidFill>
                                    <a:srgbClr val="C00000"/>
                                  </a:solidFill>
                                  <a:latin typeface="Cambria Math" panose="02040503050406030204" pitchFamily="18" charset="0"/>
                                </a:rPr>
                                <m:t>𝐤</m:t>
                              </m:r>
                              <m:r>
                                <a:rPr lang="en-US" sz="2000" b="1" i="0" smtClean="0">
                                  <a:solidFill>
                                    <a:srgbClr val="C00000"/>
                                  </a:solidFill>
                                  <a:latin typeface="Cambria Math" panose="02040503050406030204" pitchFamily="18" charset="0"/>
                                </a:rPr>
                                <m:t>+</m:t>
                              </m:r>
                              <m:r>
                                <a:rPr lang="en-US" sz="2000" b="1" i="0" smtClean="0">
                                  <a:solidFill>
                                    <a:srgbClr val="C00000"/>
                                  </a:solidFill>
                                  <a:latin typeface="Cambria Math" panose="02040503050406030204" pitchFamily="18" charset="0"/>
                                </a:rPr>
                                <m:t>𝟏</m:t>
                              </m:r>
                              <m:r>
                                <a:rPr lang="en-US" sz="2000" b="1" i="0" smtClean="0">
                                  <a:solidFill>
                                    <a:srgbClr val="C00000"/>
                                  </a:solidFill>
                                  <a:latin typeface="Cambria Math" panose="02040503050406030204" pitchFamily="18" charset="0"/>
                                </a:rPr>
                                <m:t>)/</m:t>
                              </m:r>
                              <m:r>
                                <a:rPr lang="en-US" sz="2000" b="1" i="0" smtClean="0">
                                  <a:solidFill>
                                    <a:srgbClr val="C00000"/>
                                  </a:solidFill>
                                  <a:latin typeface="Cambria Math" panose="02040503050406030204" pitchFamily="18" charset="0"/>
                                </a:rPr>
                                <m:t>𝟐</m:t>
                              </m:r>
                              <m:r>
                                <a:rPr lang="en-US" sz="2000" b="0" i="0" smtClean="0">
                                  <a:solidFill>
                                    <a:schemeClr val="tx1"/>
                                  </a:solidFill>
                                  <a:latin typeface="Cambria Math" panose="02040503050406030204" pitchFamily="18" charset="0"/>
                                </a:rPr>
                                <m:t>+</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k</m:t>
                                  </m:r>
                                  <m:r>
                                    <a:rPr lang="en-US" sz="2000" b="0" i="0" smtClean="0">
                                      <a:latin typeface="Cambria Math" panose="02040503050406030204" pitchFamily="18" charset="0"/>
                                    </a:rPr>
                                    <m:t>+1</m:t>
                                  </m:r>
                                </m:e>
                              </m:d>
                            </m:oMath>
                          </a14:m>
                          <a:endParaRPr lang="en-US" sz="2000" i="0" dirty="0"/>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850803538"/>
                  </p:ext>
                </p:extLst>
              </p:nvPr>
            </p:nvGraphicFramePr>
            <p:xfrm>
              <a:off x="2560752" y="4485025"/>
              <a:ext cx="3276600" cy="396240"/>
            </p:xfrm>
            <a:graphic>
              <a:graphicData uri="http://schemas.openxmlformats.org/drawingml/2006/table">
                <a:tbl>
                  <a:tblPr firstRow="1" bandRow="1">
                    <a:tableStyleId>{2D5ABB26-0587-4C30-8999-92F81FD0307C}</a:tableStyleId>
                  </a:tblPr>
                  <a:tblGrid>
                    <a:gridCol w="3276600"/>
                  </a:tblGrid>
                  <a:tr h="396240">
                    <a:tc>
                      <a:txBody>
                        <a:bodyPr/>
                        <a:lstStyle/>
                        <a:p>
                          <a:endParaRPr lang="en-US"/>
                        </a:p>
                      </a:txBody>
                      <a:tcPr>
                        <a:blipFill rotWithShape="0">
                          <a:blip r:embed="rId5"/>
                          <a:stretch>
                            <a:fillRect t="-6061" b="-28788"/>
                          </a:stretch>
                        </a:blipFill>
                      </a:tcPr>
                    </a:tc>
                  </a:tr>
                </a:tbl>
              </a:graphicData>
            </a:graphic>
          </p:graphicFrame>
        </mc:Fallback>
      </mc:AlternateContent>
      <p:graphicFrame>
        <p:nvGraphicFramePr>
          <p:cNvPr id="6" name="Table 5"/>
          <p:cNvGraphicFramePr>
            <a:graphicFrameLocks noGrp="1"/>
          </p:cNvGraphicFramePr>
          <p:nvPr>
            <p:extLst>
              <p:ext uri="{D42A27DB-BD31-4B8C-83A1-F6EECF244321}">
                <p14:modId xmlns:p14="http://schemas.microsoft.com/office/powerpoint/2010/main" val="2197354045"/>
              </p:ext>
            </p:extLst>
          </p:nvPr>
        </p:nvGraphicFramePr>
        <p:xfrm>
          <a:off x="5227752" y="4446440"/>
          <a:ext cx="3429000" cy="396240"/>
        </p:xfrm>
        <a:graphic>
          <a:graphicData uri="http://schemas.openxmlformats.org/drawingml/2006/table">
            <a:tbl>
              <a:tblPr firstRow="1" bandRow="1">
                <a:tableStyleId>{2D5ABB26-0587-4C30-8999-92F81FD0307C}</a:tableStyleId>
              </a:tblPr>
              <a:tblGrid>
                <a:gridCol w="3429000">
                  <a:extLst>
                    <a:ext uri="{9D8B030D-6E8A-4147-A177-3AD203B41FA5}">
                      <a16:colId xmlns:a16="http://schemas.microsoft.com/office/drawing/2014/main" val="20000"/>
                    </a:ext>
                  </a:extLst>
                </a:gridCol>
              </a:tblGrid>
              <a:tr h="370840">
                <a:tc>
                  <a:txBody>
                    <a:bodyPr/>
                    <a:lstStyle/>
                    <a:p>
                      <a:r>
                        <a:rPr lang="en-US" sz="2000" dirty="0">
                          <a:solidFill>
                            <a:srgbClr val="0E47A1"/>
                          </a:solidFill>
                        </a:rPr>
                        <a:t>(by induction hypothesis)</a:t>
                      </a:r>
                    </a:p>
                  </a:txBody>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139774136"/>
                  </p:ext>
                </p:extLst>
              </p:nvPr>
            </p:nvGraphicFramePr>
            <p:xfrm>
              <a:off x="2560752" y="4971050"/>
              <a:ext cx="2362200" cy="537020"/>
            </p:xfrm>
            <a:graphic>
              <a:graphicData uri="http://schemas.openxmlformats.org/drawingml/2006/table">
                <a:tbl>
                  <a:tblPr firstRow="1" bandRow="1">
                    <a:tableStyleId>{2D5ABB26-0587-4C30-8999-92F81FD0307C}</a:tableStyleId>
                  </a:tblPr>
                  <a:tblGrid>
                    <a:gridCol w="2362200">
                      <a:extLst>
                        <a:ext uri="{9D8B030D-6E8A-4147-A177-3AD203B41FA5}">
                          <a16:colId xmlns:a16="http://schemas.microsoft.com/office/drawing/2014/main" val="20000"/>
                        </a:ext>
                      </a:extLst>
                    </a:gridCol>
                  </a:tblGrid>
                  <a:tr h="370840">
                    <a:tc>
                      <a:txBody>
                        <a:bodyPr/>
                        <a:lstStyle/>
                        <a:p>
                          <a:r>
                            <a:rPr lang="en-US" sz="2000" i="0" dirty="0"/>
                            <a:t>= </a:t>
                          </a:r>
                          <a14:m>
                            <m:oMath xmlns:m="http://schemas.openxmlformats.org/officeDocument/2006/math">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k</m:t>
                                  </m:r>
                                  <m:r>
                                    <a:rPr lang="en-US" sz="2000" b="0" i="0" smtClean="0">
                                      <a:latin typeface="Cambria Math" panose="02040503050406030204" pitchFamily="18" charset="0"/>
                                    </a:rPr>
                                    <m:t>+1</m:t>
                                  </m:r>
                                </m:e>
                              </m:d>
                              <m:r>
                                <a:rPr lang="en-US" sz="2000" b="0" i="0" smtClean="0">
                                  <a:latin typeface="Cambria Math" panose="02040503050406030204" pitchFamily="18" charset="0"/>
                                </a:rPr>
                                <m:t>(</m:t>
                              </m:r>
                              <m:f>
                                <m:fPr>
                                  <m:ctrlPr>
                                    <a:rPr lang="en-US" sz="2000" b="0" i="1" smtClean="0">
                                      <a:latin typeface="Cambria Math" panose="02040503050406030204" pitchFamily="18" charset="0"/>
                                    </a:rPr>
                                  </m:ctrlPr>
                                </m:fPr>
                                <m:num>
                                  <m:r>
                                    <m:rPr>
                                      <m:sty m:val="p"/>
                                    </m:rPr>
                                    <a:rPr lang="en-US" sz="2000" b="0" i="0" smtClean="0">
                                      <a:latin typeface="Cambria Math" panose="02040503050406030204" pitchFamily="18" charset="0"/>
                                    </a:rPr>
                                    <m:t>k</m:t>
                                  </m:r>
                                </m:num>
                                <m:den>
                                  <m:r>
                                    <a:rPr lang="en-US" sz="2000" b="0" i="0" smtClean="0">
                                      <a:latin typeface="Cambria Math" panose="02040503050406030204" pitchFamily="18" charset="0"/>
                                    </a:rPr>
                                    <m:t>2</m:t>
                                  </m:r>
                                </m:den>
                              </m:f>
                              <m:r>
                                <a:rPr lang="en-US" sz="2000" b="0" i="0" smtClean="0">
                                  <a:latin typeface="Cambria Math" panose="02040503050406030204" pitchFamily="18" charset="0"/>
                                </a:rPr>
                                <m:t>+1)</m:t>
                              </m:r>
                            </m:oMath>
                          </a14:m>
                          <a:endParaRPr lang="en-US" sz="2000" i="0" dirty="0"/>
                        </a:p>
                      </a:txBody>
                      <a:tcPr/>
                    </a:tc>
                    <a:extLst>
                      <a:ext uri="{0D108BD9-81ED-4DB2-BD59-A6C34878D82A}">
                        <a16:rowId xmlns:a16="http://schemas.microsoft.com/office/drawing/2014/main" val="10000"/>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139774136"/>
                  </p:ext>
                </p:extLst>
              </p:nvPr>
            </p:nvGraphicFramePr>
            <p:xfrm>
              <a:off x="2560752" y="4971050"/>
              <a:ext cx="2362200" cy="537020"/>
            </p:xfrm>
            <a:graphic>
              <a:graphicData uri="http://schemas.openxmlformats.org/drawingml/2006/table">
                <a:tbl>
                  <a:tblPr firstRow="1" bandRow="1">
                    <a:tableStyleId>{2D5ABB26-0587-4C30-8999-92F81FD0307C}</a:tableStyleId>
                  </a:tblPr>
                  <a:tblGrid>
                    <a:gridCol w="2362200"/>
                  </a:tblGrid>
                  <a:tr h="537020">
                    <a:tc>
                      <a:txBody>
                        <a:bodyPr/>
                        <a:lstStyle/>
                        <a:p>
                          <a:endParaRPr lang="en-US"/>
                        </a:p>
                      </a:txBody>
                      <a:tcPr>
                        <a:blipFill rotWithShape="0">
                          <a:blip r:embed="rId6"/>
                          <a:stretch>
                            <a:fillRect b="-7865"/>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1934306598"/>
                  </p:ext>
                </p:extLst>
              </p:nvPr>
            </p:nvGraphicFramePr>
            <p:xfrm>
              <a:off x="2560752" y="5594029"/>
              <a:ext cx="2667000" cy="396240"/>
            </p:xfrm>
            <a:graphic>
              <a:graphicData uri="http://schemas.openxmlformats.org/drawingml/2006/table">
                <a:tbl>
                  <a:tblPr firstRow="1" bandRow="1">
                    <a:tableStyleId>{2D5ABB26-0587-4C30-8999-92F81FD0307C}</a:tableStyleId>
                  </a:tblPr>
                  <a:tblGrid>
                    <a:gridCol w="2667000">
                      <a:extLst>
                        <a:ext uri="{9D8B030D-6E8A-4147-A177-3AD203B41FA5}">
                          <a16:colId xmlns:a16="http://schemas.microsoft.com/office/drawing/2014/main" val="20000"/>
                        </a:ext>
                      </a:extLst>
                    </a:gridCol>
                  </a:tblGrid>
                  <a:tr h="370840">
                    <a:tc>
                      <a:txBody>
                        <a:bodyPr/>
                        <a:lstStyle/>
                        <a:p>
                          <a:r>
                            <a:rPr lang="en-US" sz="2000" i="0" dirty="0"/>
                            <a:t>= </a:t>
                          </a:r>
                          <a14:m>
                            <m:oMath xmlns:m="http://schemas.openxmlformats.org/officeDocument/2006/math">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k</m:t>
                                  </m:r>
                                  <m:r>
                                    <a:rPr lang="en-US" sz="2000" b="0" i="0" smtClean="0">
                                      <a:latin typeface="Cambria Math" panose="02040503050406030204" pitchFamily="18" charset="0"/>
                                    </a:rPr>
                                    <m:t>+1</m:t>
                                  </m:r>
                                </m:e>
                              </m:d>
                              <m:r>
                                <a:rPr lang="en-US" sz="2000" b="0" i="0" smtClean="0">
                                  <a:latin typeface="Cambria Math" panose="02040503050406030204" pitchFamily="18" charset="0"/>
                                </a:rPr>
                                <m:t>(</m:t>
                              </m:r>
                              <m:r>
                                <m:rPr>
                                  <m:sty m:val="p"/>
                                </m:rPr>
                                <a:rPr lang="en-US" sz="2000" b="0" i="0" smtClean="0">
                                  <a:latin typeface="Cambria Math" panose="02040503050406030204" pitchFamily="18" charset="0"/>
                                </a:rPr>
                                <m:t>k</m:t>
                              </m:r>
                              <m:r>
                                <a:rPr lang="en-US" sz="2000" b="0" i="0" smtClean="0">
                                  <a:latin typeface="Cambria Math" panose="02040503050406030204" pitchFamily="18" charset="0"/>
                                </a:rPr>
                                <m:t>+2)/2</m:t>
                              </m:r>
                            </m:oMath>
                          </a14:m>
                          <a:endParaRPr lang="en-US" sz="2000" i="0" dirty="0"/>
                        </a:p>
                      </a:txBody>
                      <a:tcPr/>
                    </a:tc>
                    <a:extLst>
                      <a:ext uri="{0D108BD9-81ED-4DB2-BD59-A6C34878D82A}">
                        <a16:rowId xmlns:a16="http://schemas.microsoft.com/office/drawing/2014/main" val="10000"/>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1934306598"/>
                  </p:ext>
                </p:extLst>
              </p:nvPr>
            </p:nvGraphicFramePr>
            <p:xfrm>
              <a:off x="2560752" y="5594029"/>
              <a:ext cx="2667000" cy="396240"/>
            </p:xfrm>
            <a:graphic>
              <a:graphicData uri="http://schemas.openxmlformats.org/drawingml/2006/table">
                <a:tbl>
                  <a:tblPr firstRow="1" bandRow="1">
                    <a:tableStyleId>{2D5ABB26-0587-4C30-8999-92F81FD0307C}</a:tableStyleId>
                  </a:tblPr>
                  <a:tblGrid>
                    <a:gridCol w="2667000"/>
                  </a:tblGrid>
                  <a:tr h="396240">
                    <a:tc>
                      <a:txBody>
                        <a:bodyPr/>
                        <a:lstStyle/>
                        <a:p>
                          <a:endParaRPr lang="en-US"/>
                        </a:p>
                      </a:txBody>
                      <a:tcPr>
                        <a:blipFill rotWithShape="0">
                          <a:blip r:embed="rId7"/>
                          <a:stretch>
                            <a:fillRect t="-6061" b="-28788"/>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285731385"/>
                  </p:ext>
                </p:extLst>
              </p:nvPr>
            </p:nvGraphicFramePr>
            <p:xfrm>
              <a:off x="2551787" y="6057769"/>
              <a:ext cx="3505200" cy="396240"/>
            </p:xfrm>
            <a:graphic>
              <a:graphicData uri="http://schemas.openxmlformats.org/drawingml/2006/table">
                <a:tbl>
                  <a:tblPr firstRow="1" bandRow="1">
                    <a:tableStyleId>{2D5ABB26-0587-4C30-8999-92F81FD0307C}</a:tableStyleId>
                  </a:tblPr>
                  <a:tblGrid>
                    <a:gridCol w="3505200">
                      <a:extLst>
                        <a:ext uri="{9D8B030D-6E8A-4147-A177-3AD203B41FA5}">
                          <a16:colId xmlns:a16="http://schemas.microsoft.com/office/drawing/2014/main" val="20000"/>
                        </a:ext>
                      </a:extLst>
                    </a:gridCol>
                  </a:tblGrid>
                  <a:tr h="370840">
                    <a:tc>
                      <a:txBody>
                        <a:bodyPr/>
                        <a:lstStyle/>
                        <a:p>
                          <a:r>
                            <a:rPr lang="en-US" sz="2000" i="0" dirty="0"/>
                            <a:t>= </a:t>
                          </a:r>
                          <a14:m>
                            <m:oMath xmlns:m="http://schemas.openxmlformats.org/officeDocument/2006/math">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k</m:t>
                                  </m:r>
                                  <m:r>
                                    <a:rPr lang="en-US" sz="2000" b="0" i="0" smtClean="0">
                                      <a:latin typeface="Cambria Math" panose="02040503050406030204" pitchFamily="18" charset="0"/>
                                    </a:rPr>
                                    <m:t>+1</m:t>
                                  </m:r>
                                </m:e>
                              </m:d>
                              <m:r>
                                <a:rPr lang="en-US" sz="2000" b="0" i="0" smtClean="0">
                                  <a:latin typeface="Cambria Math" panose="02040503050406030204" pitchFamily="18" charset="0"/>
                                </a:rPr>
                                <m:t>(</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k</m:t>
                                  </m:r>
                                  <m:r>
                                    <a:rPr lang="en-US" sz="2000" b="0" i="0" smtClean="0">
                                      <a:latin typeface="Cambria Math" panose="02040503050406030204" pitchFamily="18" charset="0"/>
                                    </a:rPr>
                                    <m:t>+1</m:t>
                                  </m:r>
                                </m:e>
                              </m:d>
                              <m:r>
                                <a:rPr lang="en-US" sz="2000" b="0" i="0" smtClean="0">
                                  <a:latin typeface="Cambria Math" panose="02040503050406030204" pitchFamily="18" charset="0"/>
                                </a:rPr>
                                <m:t>+1)/2</m:t>
                              </m:r>
                            </m:oMath>
                          </a14:m>
                          <a:endParaRPr lang="en-US" sz="2000" i="0" dirty="0"/>
                        </a:p>
                      </a:txBody>
                      <a:tcPr/>
                    </a:tc>
                    <a:extLst>
                      <a:ext uri="{0D108BD9-81ED-4DB2-BD59-A6C34878D82A}">
                        <a16:rowId xmlns:a16="http://schemas.microsoft.com/office/drawing/2014/main" val="10000"/>
                      </a:ext>
                    </a:extLst>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285731385"/>
                  </p:ext>
                </p:extLst>
              </p:nvPr>
            </p:nvGraphicFramePr>
            <p:xfrm>
              <a:off x="2551787" y="6057769"/>
              <a:ext cx="3505200" cy="396240"/>
            </p:xfrm>
            <a:graphic>
              <a:graphicData uri="http://schemas.openxmlformats.org/drawingml/2006/table">
                <a:tbl>
                  <a:tblPr firstRow="1" bandRow="1">
                    <a:tableStyleId>{2D5ABB26-0587-4C30-8999-92F81FD0307C}</a:tableStyleId>
                  </a:tblPr>
                  <a:tblGrid>
                    <a:gridCol w="3505200"/>
                  </a:tblGrid>
                  <a:tr h="396240">
                    <a:tc>
                      <a:txBody>
                        <a:bodyPr/>
                        <a:lstStyle/>
                        <a:p>
                          <a:endParaRPr lang="en-US"/>
                        </a:p>
                      </a:txBody>
                      <a:tcPr>
                        <a:blipFill rotWithShape="0">
                          <a:blip r:embed="rId8"/>
                          <a:stretch>
                            <a:fillRect t="-6061" b="-28788"/>
                          </a:stretch>
                        </a:blipFill>
                      </a:tcPr>
                    </a:tc>
                  </a:tr>
                </a:tbl>
              </a:graphicData>
            </a:graphic>
          </p:graphicFrame>
        </mc:Fallback>
      </mc:AlternateContent>
      <p:graphicFrame>
        <p:nvGraphicFramePr>
          <p:cNvPr id="10" name="Table 9"/>
          <p:cNvGraphicFramePr>
            <a:graphicFrameLocks noGrp="1"/>
          </p:cNvGraphicFramePr>
          <p:nvPr>
            <p:extLst>
              <p:ext uri="{D42A27DB-BD31-4B8C-83A1-F6EECF244321}">
                <p14:modId xmlns:p14="http://schemas.microsoft.com/office/powerpoint/2010/main" val="3286139578"/>
              </p:ext>
            </p:extLst>
          </p:nvPr>
        </p:nvGraphicFramePr>
        <p:xfrm>
          <a:off x="5366084" y="5996809"/>
          <a:ext cx="2362200" cy="396240"/>
        </p:xfrm>
        <a:graphic>
          <a:graphicData uri="http://schemas.openxmlformats.org/drawingml/2006/table">
            <a:tbl>
              <a:tblPr firstRow="1" bandRow="1">
                <a:tableStyleId>{2D5ABB26-0587-4C30-8999-92F81FD0307C}</a:tableStyleId>
              </a:tblPr>
              <a:tblGrid>
                <a:gridCol w="2362200">
                  <a:extLst>
                    <a:ext uri="{9D8B030D-6E8A-4147-A177-3AD203B41FA5}">
                      <a16:colId xmlns:a16="http://schemas.microsoft.com/office/drawing/2014/main" val="20000"/>
                    </a:ext>
                  </a:extLst>
                </a:gridCol>
              </a:tblGrid>
              <a:tr h="370840">
                <a:tc>
                  <a:txBody>
                    <a:bodyPr/>
                    <a:lstStyle/>
                    <a:p>
                      <a:r>
                        <a:rPr lang="en-US" sz="2000" dirty="0">
                          <a:solidFill>
                            <a:srgbClr val="0E47A1"/>
                          </a:solidFill>
                        </a:rPr>
                        <a:t>(Hence Proved)</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833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Prove 1 +3 +5 + … +2n-1 = n</a:t>
            </a:r>
            <a:r>
              <a:rPr lang="en-US" baseline="30000" dirty="0"/>
              <a:t>2 </a:t>
            </a:r>
            <a:r>
              <a:rPr lang="en-US" dirty="0"/>
              <a:t>using PMI, n&gt;=1</a:t>
            </a:r>
          </a:p>
        </p:txBody>
      </p:sp>
      <p:sp>
        <p:nvSpPr>
          <p:cNvPr id="3" name="Content Placeholder 2"/>
          <p:cNvSpPr>
            <a:spLocks noGrp="1"/>
          </p:cNvSpPr>
          <p:nvPr>
            <p:ph idx="1"/>
          </p:nvPr>
        </p:nvSpPr>
        <p:spPr/>
        <p:txBody>
          <a:bodyPr/>
          <a:lstStyle/>
          <a:p>
            <a:pPr marL="0" indent="0">
              <a:buNone/>
            </a:pPr>
            <a:r>
              <a:rPr lang="en-US" sz="2000" b="1" dirty="0">
                <a:solidFill>
                  <a:srgbClr val="0E47A1"/>
                </a:solidFill>
              </a:rPr>
              <a:t>Step-1: Basic step</a:t>
            </a:r>
            <a:endParaRPr lang="en-US" sz="2000" dirty="0">
              <a:solidFill>
                <a:srgbClr val="0E47A1"/>
              </a:solidFill>
            </a:endParaRPr>
          </a:p>
          <a:p>
            <a:pPr marL="0" indent="0">
              <a:buNone/>
            </a:pPr>
            <a:r>
              <a:rPr lang="en-US" sz="2000" b="1" dirty="0"/>
              <a:t>	</a:t>
            </a:r>
            <a:r>
              <a:rPr lang="en-US" sz="2000" dirty="0"/>
              <a:t>We must show that P(1) is true.</a:t>
            </a:r>
          </a:p>
          <a:p>
            <a:pPr marL="0" indent="0">
              <a:buNone/>
            </a:pPr>
            <a:r>
              <a:rPr lang="en-US" sz="2000" dirty="0"/>
              <a:t>	P(1) = 2(1)-1= 1 (L.H.S)</a:t>
            </a:r>
          </a:p>
          <a:p>
            <a:pPr marL="0" indent="0">
              <a:buNone/>
            </a:pPr>
            <a:r>
              <a:rPr lang="en-US" sz="2000" b="1" dirty="0"/>
              <a:t>	</a:t>
            </a:r>
            <a:r>
              <a:rPr lang="en-US" sz="2000" dirty="0"/>
              <a:t>P(1) = (1)</a:t>
            </a:r>
            <a:r>
              <a:rPr lang="en-US" sz="2000" baseline="30000" dirty="0"/>
              <a:t>2 </a:t>
            </a:r>
            <a:r>
              <a:rPr lang="en-US" sz="2000" dirty="0"/>
              <a:t>= 1 (R.H.S)</a:t>
            </a:r>
          </a:p>
          <a:p>
            <a:pPr marL="0" indent="0">
              <a:buNone/>
            </a:pPr>
            <a:r>
              <a:rPr lang="en-US" sz="2000" dirty="0"/>
              <a:t>	And, this is obviously true.</a:t>
            </a:r>
          </a:p>
          <a:p>
            <a:pPr marL="0" indent="0">
              <a:buNone/>
            </a:pPr>
            <a:r>
              <a:rPr lang="en-US" sz="2000" b="1" dirty="0">
                <a:solidFill>
                  <a:srgbClr val="0E47A1"/>
                </a:solidFill>
              </a:rPr>
              <a:t>Step-2: Induction Hypothesis</a:t>
            </a:r>
            <a:endParaRPr lang="en-US" sz="2000" dirty="0">
              <a:solidFill>
                <a:srgbClr val="0E47A1"/>
              </a:solidFill>
            </a:endParaRPr>
          </a:p>
          <a:p>
            <a:pPr marL="0" indent="0">
              <a:buNone/>
            </a:pPr>
            <a:r>
              <a:rPr lang="en-US" sz="2000" b="1" dirty="0"/>
              <a:t>	</a:t>
            </a:r>
            <a:r>
              <a:rPr lang="en-US" sz="2000" dirty="0"/>
              <a:t>k &gt;= 1 and</a:t>
            </a:r>
          </a:p>
          <a:p>
            <a:pPr marL="0" indent="0">
              <a:buNone/>
            </a:pPr>
            <a:r>
              <a:rPr lang="en-US" sz="2000" b="1" dirty="0"/>
              <a:t>	</a:t>
            </a:r>
            <a:r>
              <a:rPr lang="en-US" sz="2000" dirty="0"/>
              <a:t>p(k) = </a:t>
            </a:r>
            <a:r>
              <a:rPr lang="en-US" sz="2000" dirty="0">
                <a:solidFill>
                  <a:srgbClr val="C00000"/>
                </a:solidFill>
              </a:rPr>
              <a:t>1+3+5+…..+(2k-1)=</a:t>
            </a:r>
            <a:r>
              <a:rPr lang="en-US" sz="2000" b="1" dirty="0">
                <a:solidFill>
                  <a:srgbClr val="C00000"/>
                </a:solidFill>
              </a:rPr>
              <a:t>k</a:t>
            </a:r>
            <a:r>
              <a:rPr lang="en-US" sz="2000" b="1" baseline="30000" dirty="0">
                <a:solidFill>
                  <a:srgbClr val="C00000"/>
                </a:solidFill>
              </a:rPr>
              <a:t>2</a:t>
            </a:r>
            <a:endParaRPr lang="en-US" sz="2000" b="1" dirty="0">
              <a:solidFill>
                <a:srgbClr val="C00000"/>
              </a:solidFill>
            </a:endParaRPr>
          </a:p>
          <a:p>
            <a:pPr marL="0" indent="0">
              <a:buNone/>
            </a:pPr>
            <a:r>
              <a:rPr lang="en-US" sz="2000" b="1" dirty="0">
                <a:solidFill>
                  <a:srgbClr val="0E47A1"/>
                </a:solidFill>
              </a:rPr>
              <a:t>Step-3: Proof of Induction</a:t>
            </a:r>
            <a:endParaRPr lang="en-US" sz="2000" dirty="0">
              <a:solidFill>
                <a:srgbClr val="0E47A1"/>
              </a:solidFill>
            </a:endParaRPr>
          </a:p>
          <a:p>
            <a:pPr marL="0" indent="0">
              <a:buNone/>
            </a:pPr>
            <a:r>
              <a:rPr lang="en-US" sz="2000" dirty="0"/>
              <a:t>	P(k+1)	= </a:t>
            </a:r>
            <a:r>
              <a:rPr lang="en-US" sz="2000" dirty="0">
                <a:solidFill>
                  <a:srgbClr val="C00000"/>
                </a:solidFill>
              </a:rPr>
              <a:t>1+3+5+….+(2k-1)</a:t>
            </a:r>
            <a:r>
              <a:rPr lang="en-US" sz="2000" dirty="0"/>
              <a:t>+(2(k+1)-1)</a:t>
            </a:r>
          </a:p>
          <a:p>
            <a:pPr marL="0" indent="0">
              <a:buNone/>
            </a:pPr>
            <a:r>
              <a:rPr lang="en-US" sz="2000" dirty="0"/>
              <a:t>		= </a:t>
            </a:r>
            <a:r>
              <a:rPr lang="en-US" sz="2000" b="1" dirty="0">
                <a:solidFill>
                  <a:srgbClr val="C00000"/>
                </a:solidFill>
              </a:rPr>
              <a:t>k</a:t>
            </a:r>
            <a:r>
              <a:rPr lang="en-US" sz="2000" b="1" baseline="30000" dirty="0">
                <a:solidFill>
                  <a:srgbClr val="C00000"/>
                </a:solidFill>
              </a:rPr>
              <a:t>2</a:t>
            </a:r>
            <a:r>
              <a:rPr lang="en-US" sz="2000" baseline="30000" dirty="0"/>
              <a:t> </a:t>
            </a:r>
            <a:r>
              <a:rPr lang="en-US" sz="2000" dirty="0"/>
              <a:t>+ (2(k+1)-1)</a:t>
            </a:r>
          </a:p>
          <a:p>
            <a:pPr marL="0" indent="0">
              <a:buNone/>
            </a:pPr>
            <a:r>
              <a:rPr lang="en-US" sz="2000" dirty="0"/>
              <a:t>		= k</a:t>
            </a:r>
            <a:r>
              <a:rPr lang="en-US" sz="2000" baseline="30000" dirty="0"/>
              <a:t>2 </a:t>
            </a:r>
            <a:r>
              <a:rPr lang="en-US" sz="2000" dirty="0"/>
              <a:t>+ (2k+2-1)</a:t>
            </a:r>
          </a:p>
          <a:p>
            <a:pPr marL="0" indent="0">
              <a:buNone/>
            </a:pPr>
            <a:r>
              <a:rPr lang="en-US" sz="2000" dirty="0"/>
              <a:t>		= k</a:t>
            </a:r>
            <a:r>
              <a:rPr lang="en-US" sz="2000" baseline="30000" dirty="0"/>
              <a:t>2 </a:t>
            </a:r>
            <a:r>
              <a:rPr lang="en-US" sz="2000" dirty="0"/>
              <a:t>+ 2k+1</a:t>
            </a:r>
          </a:p>
          <a:p>
            <a:pPr marL="0" indent="0">
              <a:buNone/>
            </a:pPr>
            <a:r>
              <a:rPr lang="en-US" sz="2000" dirty="0"/>
              <a:t>		=(k+1)</a:t>
            </a:r>
            <a:r>
              <a:rPr lang="en-US" sz="2000" baseline="30000" dirty="0"/>
              <a:t>2	</a:t>
            </a:r>
            <a:r>
              <a:rPr lang="en-US" sz="2000" dirty="0"/>
              <a:t>(Hence Proved)</a:t>
            </a:r>
          </a:p>
          <a:p>
            <a:pPr marL="0" indent="0">
              <a:buNone/>
            </a:pPr>
            <a:r>
              <a:rPr lang="en-US" sz="2000" baseline="30000" dirty="0"/>
              <a:t>	</a:t>
            </a:r>
            <a:endParaRPr lang="en-US" sz="2000" dirty="0"/>
          </a:p>
          <a:p>
            <a:endParaRPr lang="en-US" dirty="0"/>
          </a:p>
        </p:txBody>
      </p:sp>
    </p:spTree>
    <p:extLst>
      <p:ext uri="{BB962C8B-B14F-4D97-AF65-F5344CB8AC3E}">
        <p14:creationId xmlns:p14="http://schemas.microsoft.com/office/powerpoint/2010/main" val="1726062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048627" y="2661196"/>
            <a:ext cx="1931303" cy="406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IN" dirty="0"/>
              <a:t>Operations on Sets</a:t>
            </a:r>
            <a:endParaRPr lang="en-US" dirty="0"/>
          </a:p>
        </p:txBody>
      </p:sp>
      <p:sp>
        <p:nvSpPr>
          <p:cNvPr id="3" name="Content Placeholder 2"/>
          <p:cNvSpPr>
            <a:spLocks noGrp="1"/>
          </p:cNvSpPr>
          <p:nvPr>
            <p:ph idx="1"/>
          </p:nvPr>
        </p:nvSpPr>
        <p:spPr>
          <a:xfrm>
            <a:off x="131181" y="863444"/>
            <a:ext cx="4530972" cy="5590565"/>
          </a:xfrm>
        </p:spPr>
        <p:txBody>
          <a:bodyPr/>
          <a:lstStyle/>
          <a:p>
            <a:pPr>
              <a:lnSpc>
                <a:spcPct val="114000"/>
              </a:lnSpc>
              <a:spcBef>
                <a:spcPts val="100"/>
              </a:spcBef>
            </a:pPr>
            <a:r>
              <a:rPr lang="en-US" dirty="0"/>
              <a:t>Operations on the sets are:</a:t>
            </a:r>
          </a:p>
          <a:p>
            <a:pPr marL="857250" lvl="1" indent="-457200">
              <a:lnSpc>
                <a:spcPct val="114000"/>
              </a:lnSpc>
              <a:spcBef>
                <a:spcPts val="100"/>
              </a:spcBef>
              <a:buFont typeface="+mj-lt"/>
              <a:buAutoNum type="arabicPeriod"/>
            </a:pPr>
            <a:r>
              <a:rPr lang="en-IN" sz="2400" dirty="0"/>
              <a:t>Complement</a:t>
            </a:r>
          </a:p>
          <a:p>
            <a:pPr marL="857250" lvl="1" indent="-457200">
              <a:lnSpc>
                <a:spcPct val="114000"/>
              </a:lnSpc>
              <a:spcBef>
                <a:spcPts val="100"/>
              </a:spcBef>
              <a:buFont typeface="+mj-lt"/>
              <a:buAutoNum type="arabicPeriod"/>
            </a:pPr>
            <a:r>
              <a:rPr lang="en-US" sz="2400" dirty="0"/>
              <a:t>Union</a:t>
            </a:r>
          </a:p>
          <a:p>
            <a:pPr marL="857250" lvl="1" indent="-457200">
              <a:lnSpc>
                <a:spcPct val="114000"/>
              </a:lnSpc>
              <a:spcBef>
                <a:spcPts val="100"/>
              </a:spcBef>
              <a:buFont typeface="+mj-lt"/>
              <a:buAutoNum type="arabicPeriod"/>
            </a:pPr>
            <a:r>
              <a:rPr lang="en-US" sz="2400" dirty="0"/>
              <a:t>Intersection</a:t>
            </a:r>
          </a:p>
          <a:p>
            <a:pPr marL="857250" lvl="1" indent="-457200">
              <a:lnSpc>
                <a:spcPct val="114000"/>
              </a:lnSpc>
              <a:spcBef>
                <a:spcPts val="100"/>
              </a:spcBef>
              <a:buFont typeface="+mj-lt"/>
              <a:buAutoNum type="arabicPeriod"/>
            </a:pPr>
            <a:r>
              <a:rPr lang="en-US" sz="2400" dirty="0"/>
              <a:t>Set Difference</a:t>
            </a:r>
          </a:p>
          <a:p>
            <a:pPr marL="857250" lvl="1" indent="-457200">
              <a:lnSpc>
                <a:spcPct val="114000"/>
              </a:lnSpc>
              <a:spcBef>
                <a:spcPts val="100"/>
              </a:spcBef>
              <a:buFont typeface="+mj-lt"/>
              <a:buAutoNum type="arabicPeriod"/>
            </a:pPr>
            <a:r>
              <a:rPr lang="en-US" sz="2400" dirty="0"/>
              <a:t>Symmetric Difference</a:t>
            </a:r>
          </a:p>
          <a:p>
            <a:pPr marL="857250" lvl="1" indent="-457200">
              <a:lnSpc>
                <a:spcPct val="114000"/>
              </a:lnSpc>
              <a:spcBef>
                <a:spcPts val="100"/>
              </a:spcBef>
              <a:buFont typeface="+mj-lt"/>
              <a:buAutoNum type="arabicPeriod"/>
            </a:pPr>
            <a:r>
              <a:rPr lang="en-US" sz="2400" dirty="0"/>
              <a:t>Cartesian product</a:t>
            </a:r>
          </a:p>
          <a:p>
            <a:pPr>
              <a:lnSpc>
                <a:spcPct val="114000"/>
              </a:lnSpc>
              <a:spcBef>
                <a:spcPts val="100"/>
              </a:spcBef>
            </a:pPr>
            <a:endParaRPr lang="en-US" dirty="0"/>
          </a:p>
        </p:txBody>
      </p:sp>
      <p:cxnSp>
        <p:nvCxnSpPr>
          <p:cNvPr id="4" name="Straight Connector 3"/>
          <p:cNvCxnSpPr/>
          <p:nvPr/>
        </p:nvCxnSpPr>
        <p:spPr>
          <a:xfrm>
            <a:off x="4197256" y="831360"/>
            <a:ext cx="0" cy="566928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Content Placeholder 2"/>
          <p:cNvSpPr txBox="1">
            <a:spLocks/>
          </p:cNvSpPr>
          <p:nvPr/>
        </p:nvSpPr>
        <p:spPr>
          <a:xfrm>
            <a:off x="4494972" y="863444"/>
            <a:ext cx="7417985"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0E47A1"/>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0E47A1"/>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0E47A1"/>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a:t>
            </a:r>
            <a:r>
              <a:rPr lang="en-US" dirty="0">
                <a:solidFill>
                  <a:srgbClr val="C00000"/>
                </a:solidFill>
              </a:rPr>
              <a:t>set difference </a:t>
            </a:r>
            <a:r>
              <a:rPr lang="en-US" i="1" dirty="0"/>
              <a:t>A</a:t>
            </a:r>
            <a:r>
              <a:rPr lang="en-US" dirty="0"/>
              <a:t> - </a:t>
            </a:r>
            <a:r>
              <a:rPr lang="en-US" i="1" dirty="0"/>
              <a:t>B</a:t>
            </a:r>
            <a:r>
              <a:rPr lang="en-US" dirty="0"/>
              <a:t> of two sets </a:t>
            </a:r>
            <a:r>
              <a:rPr lang="en-US" i="1" dirty="0"/>
              <a:t>A</a:t>
            </a:r>
            <a:r>
              <a:rPr lang="en-US" dirty="0"/>
              <a:t> and </a:t>
            </a:r>
            <a:r>
              <a:rPr lang="en-US" i="1" dirty="0"/>
              <a:t>B</a:t>
            </a:r>
            <a:r>
              <a:rPr lang="en-US" dirty="0"/>
              <a:t> is the set of everything in </a:t>
            </a:r>
            <a:r>
              <a:rPr lang="en-US" i="1" dirty="0"/>
              <a:t>A</a:t>
            </a:r>
            <a:r>
              <a:rPr lang="en-US" dirty="0"/>
              <a:t> but not in </a:t>
            </a:r>
            <a:r>
              <a:rPr lang="en-US" i="1" dirty="0"/>
              <a:t>B</a:t>
            </a:r>
            <a:r>
              <a:rPr lang="en-IN" dirty="0"/>
              <a:t>.</a:t>
            </a:r>
          </a:p>
          <a:p>
            <a:endParaRPr lang="en-US" dirty="0"/>
          </a:p>
          <a:p>
            <a:endParaRPr lang="en-US" dirty="0"/>
          </a:p>
          <a:p>
            <a:endParaRPr lang="en-US" dirty="0"/>
          </a:p>
          <a:p>
            <a:endParaRPr lang="en-US" dirty="0"/>
          </a:p>
          <a:p>
            <a:endParaRPr lang="en-US" dirty="0"/>
          </a:p>
          <a:p>
            <a:endParaRPr lang="en-US" dirty="0"/>
          </a:p>
          <a:p>
            <a:endParaRPr lang="en-US" b="1" dirty="0"/>
          </a:p>
          <a:p>
            <a:r>
              <a:rPr lang="en-US" dirty="0"/>
              <a:t>Example:</a:t>
            </a:r>
          </a:p>
          <a:p>
            <a:pPr marL="400050" lvl="1" indent="0">
              <a:buNone/>
            </a:pPr>
            <a:r>
              <a:rPr lang="en-US" altLang="en-US" sz="2400" dirty="0"/>
              <a:t>A = {1, 3, 5, 7, 9}</a:t>
            </a:r>
          </a:p>
          <a:p>
            <a:pPr marL="400050" lvl="1" indent="0">
              <a:buNone/>
            </a:pPr>
            <a:r>
              <a:rPr lang="en-US" altLang="en-US" sz="2400" dirty="0"/>
              <a:t>B = {1, 2, 3, 4, 5}</a:t>
            </a:r>
            <a:endParaRPr lang="en-GB" altLang="en-US" sz="2400" dirty="0"/>
          </a:p>
          <a:p>
            <a:pPr marL="400050" lvl="1" indent="0">
              <a:buNone/>
            </a:pPr>
            <a:r>
              <a:rPr lang="en-GB" altLang="en-US" sz="2400" dirty="0"/>
              <a:t>A - B = {7, 9}</a:t>
            </a:r>
            <a:endParaRPr lang="en-IN" sz="2400" dirty="0"/>
          </a:p>
          <a:p>
            <a:endParaRPr lang="en-US" dirty="0"/>
          </a:p>
        </p:txBody>
      </p:sp>
      <mc:AlternateContent xmlns:mc="http://schemas.openxmlformats.org/markup-compatibility/2006" xmlns:a14="http://schemas.microsoft.com/office/drawing/2010/main">
        <mc:Choice Requires="a14">
          <p:sp>
            <p:nvSpPr>
              <p:cNvPr id="16" name="Rectangle 15"/>
              <p:cNvSpPr/>
              <p:nvPr/>
            </p:nvSpPr>
            <p:spPr>
              <a:xfrm>
                <a:off x="5791200" y="1981540"/>
                <a:ext cx="4706874" cy="1086056"/>
              </a:xfrm>
              <a:prstGeom prst="rect">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IN" sz="2400" i="1" dirty="0">
                          <a:latin typeface="Cambria Math" panose="02040503050406030204" pitchFamily="18" charset="0"/>
                        </a:rPr>
                        <m:t>𝐴</m:t>
                      </m:r>
                      <m:r>
                        <a:rPr lang="en-IN" sz="2400" i="1" dirty="0">
                          <a:latin typeface="Cambria Math" panose="02040503050406030204" pitchFamily="18" charset="0"/>
                        </a:rPr>
                        <m:t> – </m:t>
                      </m:r>
                      <m:r>
                        <a:rPr lang="en-IN" sz="2400" i="1" dirty="0">
                          <a:latin typeface="Cambria Math" panose="02040503050406030204" pitchFamily="18" charset="0"/>
                        </a:rPr>
                        <m:t>𝐵</m:t>
                      </m:r>
                      <m:r>
                        <a:rPr lang="en-IN" sz="2400" i="1" dirty="0">
                          <a:latin typeface="Cambria Math" panose="02040503050406030204" pitchFamily="18" charset="0"/>
                        </a:rPr>
                        <m:t>	= {</m:t>
                      </m:r>
                      <m:r>
                        <a:rPr lang="en-IN" sz="2400" i="1" dirty="0">
                          <a:latin typeface="Cambria Math" panose="02040503050406030204" pitchFamily="18" charset="0"/>
                        </a:rPr>
                        <m:t>𝑥</m:t>
                      </m:r>
                      <m:r>
                        <a:rPr lang="en-IN" sz="2400" i="1" dirty="0">
                          <a:latin typeface="Cambria Math" panose="02040503050406030204" pitchFamily="18" charset="0"/>
                        </a:rPr>
                        <m:t> | </m:t>
                      </m:r>
                      <m:r>
                        <a:rPr lang="en-IN" sz="2400" i="1" dirty="0">
                          <a:latin typeface="Cambria Math" panose="02040503050406030204" pitchFamily="18" charset="0"/>
                        </a:rPr>
                        <m:t>𝑥</m:t>
                      </m:r>
                      <m:r>
                        <a:rPr lang="en-IN" sz="2400" i="1" dirty="0">
                          <a:latin typeface="Cambria Math" panose="02040503050406030204" pitchFamily="18" charset="0"/>
                        </a:rPr>
                        <m:t> ∈ </m:t>
                      </m:r>
                      <m:r>
                        <a:rPr lang="en-US" sz="2400" i="1" dirty="0">
                          <a:latin typeface="Cambria Math" panose="02040503050406030204" pitchFamily="18" charset="0"/>
                        </a:rPr>
                        <m:t>𝐴</m:t>
                      </m:r>
                      <m:r>
                        <a:rPr lang="en-US" sz="2400" i="1" dirty="0">
                          <a:latin typeface="Cambria Math" panose="02040503050406030204" pitchFamily="18" charset="0"/>
                        </a:rPr>
                        <m:t> </m:t>
                      </m:r>
                      <m:r>
                        <a:rPr lang="en-US" sz="2400" i="1" dirty="0">
                          <a:latin typeface="Cambria Math" panose="02040503050406030204" pitchFamily="18" charset="0"/>
                        </a:rPr>
                        <m:t>𝑎𝑛𝑑</m:t>
                      </m:r>
                      <m:r>
                        <a:rPr lang="en-US" sz="2400" i="1" dirty="0">
                          <a:latin typeface="Cambria Math" panose="02040503050406030204" pitchFamily="18" charset="0"/>
                        </a:rPr>
                        <m:t> </m:t>
                      </m:r>
                      <m:r>
                        <a:rPr lang="en-IN" sz="2400" i="1" dirty="0">
                          <a:latin typeface="Cambria Math" panose="02040503050406030204" pitchFamily="18" charset="0"/>
                        </a:rPr>
                        <m:t>𝑥</m:t>
                      </m:r>
                      <m:r>
                        <a:rPr lang="en-IN" sz="2400" i="1" dirty="0">
                          <a:latin typeface="Cambria Math" panose="02040503050406030204" pitchFamily="18" charset="0"/>
                        </a:rPr>
                        <m:t> ∉ </m:t>
                      </m:r>
                      <m:r>
                        <a:rPr lang="en-US" sz="2400" i="1" dirty="0">
                          <a:latin typeface="Cambria Math" panose="02040503050406030204" pitchFamily="18" charset="0"/>
                        </a:rPr>
                        <m:t>𝐵</m:t>
                      </m:r>
                      <m:r>
                        <a:rPr lang="en-IN" sz="2400" i="1" dirty="0">
                          <a:latin typeface="Cambria Math" panose="02040503050406030204" pitchFamily="18" charset="0"/>
                        </a:rPr>
                        <m:t>}</m:t>
                      </m:r>
                    </m:oMath>
                  </m:oMathPara>
                </a14:m>
                <a:endParaRPr lang="en-IN" sz="2400" dirty="0"/>
              </a:p>
              <a:p>
                <a:pPr/>
                <a14:m>
                  <m:oMathPara xmlns:m="http://schemas.openxmlformats.org/officeDocument/2006/math">
                    <m:oMathParaPr>
                      <m:jc m:val="centerGroup"/>
                    </m:oMathParaPr>
                    <m:oMath xmlns:m="http://schemas.openxmlformats.org/officeDocument/2006/math">
                      <m:r>
                        <a:rPr lang="en-IN" sz="2400" i="1" dirty="0">
                          <a:latin typeface="Cambria Math" panose="02040503050406030204" pitchFamily="18" charset="0"/>
                        </a:rPr>
                        <m:t>	= {</m:t>
                      </m:r>
                      <m:r>
                        <a:rPr lang="en-IN" sz="2400" i="1" dirty="0">
                          <a:latin typeface="Cambria Math" panose="02040503050406030204" pitchFamily="18" charset="0"/>
                        </a:rPr>
                        <m:t>𝑥</m:t>
                      </m:r>
                      <m:r>
                        <a:rPr lang="en-IN" sz="2400" i="1" dirty="0">
                          <a:latin typeface="Cambria Math" panose="02040503050406030204" pitchFamily="18" charset="0"/>
                        </a:rPr>
                        <m:t> | </m:t>
                      </m:r>
                      <m:r>
                        <a:rPr lang="en-IN" sz="2400" i="1" dirty="0">
                          <a:latin typeface="Cambria Math" panose="02040503050406030204" pitchFamily="18" charset="0"/>
                        </a:rPr>
                        <m:t>𝑥</m:t>
                      </m:r>
                      <m:r>
                        <a:rPr lang="en-IN" sz="2400" i="1" dirty="0">
                          <a:latin typeface="Cambria Math" panose="02040503050406030204" pitchFamily="18" charset="0"/>
                        </a:rPr>
                        <m:t> ∈ </m:t>
                      </m:r>
                      <m:r>
                        <a:rPr lang="en-US" sz="2400" i="1" dirty="0">
                          <a:latin typeface="Cambria Math" panose="02040503050406030204" pitchFamily="18" charset="0"/>
                        </a:rPr>
                        <m:t>𝐴</m:t>
                      </m:r>
                      <m:r>
                        <a:rPr lang="en-IN" sz="2400" i="1" dirty="0">
                          <a:latin typeface="Cambria Math" panose="02040503050406030204" pitchFamily="18" charset="0"/>
                        </a:rPr>
                        <m:t>} </m:t>
                      </m:r>
                      <m:r>
                        <a:rPr lang="en-US" sz="2400" i="1" dirty="0">
                          <a:latin typeface="Cambria Math" panose="02040503050406030204" pitchFamily="18" charset="0"/>
                        </a:rPr>
                        <m:t>∩ {</m:t>
                      </m:r>
                      <m:r>
                        <a:rPr lang="en-IN" sz="2400" i="1" dirty="0">
                          <a:latin typeface="Cambria Math" panose="02040503050406030204" pitchFamily="18" charset="0"/>
                        </a:rPr>
                        <m:t>𝑥</m:t>
                      </m:r>
                      <m:r>
                        <a:rPr lang="en-IN" sz="2400" i="1" dirty="0">
                          <a:latin typeface="Cambria Math" panose="02040503050406030204" pitchFamily="18" charset="0"/>
                        </a:rPr>
                        <m:t> | </m:t>
                      </m:r>
                      <m:r>
                        <a:rPr lang="en-IN" sz="2400" i="1" dirty="0">
                          <a:latin typeface="Cambria Math" panose="02040503050406030204" pitchFamily="18" charset="0"/>
                        </a:rPr>
                        <m:t>𝑥</m:t>
                      </m:r>
                      <m:r>
                        <a:rPr lang="en-IN" sz="2400" i="1" dirty="0">
                          <a:latin typeface="Cambria Math" panose="02040503050406030204" pitchFamily="18" charset="0"/>
                        </a:rPr>
                        <m:t> ∉ </m:t>
                      </m:r>
                      <m:r>
                        <a:rPr lang="en-US" sz="2400" i="1" dirty="0">
                          <a:latin typeface="Cambria Math" panose="02040503050406030204" pitchFamily="18" charset="0"/>
                        </a:rPr>
                        <m:t>𝐵</m:t>
                      </m:r>
                      <m:r>
                        <a:rPr lang="en-US" sz="2400" i="1" dirty="0">
                          <a:latin typeface="Cambria Math" panose="02040503050406030204" pitchFamily="18" charset="0"/>
                        </a:rPr>
                        <m:t>}</m:t>
                      </m:r>
                    </m:oMath>
                  </m:oMathPara>
                </a14:m>
                <a:endParaRPr lang="en-US" sz="2400" dirty="0"/>
              </a:p>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	= </m:t>
                      </m:r>
                      <m:r>
                        <a:rPr lang="en-US" sz="2400" i="1" dirty="0">
                          <a:latin typeface="Cambria Math" panose="02040503050406030204" pitchFamily="18" charset="0"/>
                        </a:rPr>
                        <m:t>𝐴</m:t>
                      </m:r>
                      <m:r>
                        <a:rPr lang="en-US" sz="2400" i="1" dirty="0">
                          <a:latin typeface="Cambria Math" panose="02040503050406030204" pitchFamily="18" charset="0"/>
                        </a:rPr>
                        <m:t> ∩ </m:t>
                      </m:r>
                      <m:r>
                        <a:rPr lang="en-US" sz="2400" i="1" dirty="0">
                          <a:latin typeface="Cambria Math" panose="02040503050406030204" pitchFamily="18" charset="0"/>
                        </a:rPr>
                        <m:t>𝐵</m:t>
                      </m:r>
                      <m:r>
                        <a:rPr lang="en-US" sz="2400" i="1" dirty="0">
                          <a:latin typeface="Cambria Math" panose="02040503050406030204" pitchFamily="18" charset="0"/>
                        </a:rPr>
                        <m:t>’ </m:t>
                      </m:r>
                    </m:oMath>
                  </m:oMathPara>
                </a14:m>
                <a:endParaRPr lang="en-IN" sz="2400" dirty="0"/>
              </a:p>
            </p:txBody>
          </p:sp>
        </mc:Choice>
        <mc:Fallback xmlns="">
          <p:sp>
            <p:nvSpPr>
              <p:cNvPr id="16" name="Rectangle 15"/>
              <p:cNvSpPr>
                <a:spLocks noRot="1" noChangeAspect="1" noMove="1" noResize="1" noEditPoints="1" noAdjustHandles="1" noChangeArrowheads="1" noChangeShapeType="1" noTextEdit="1"/>
              </p:cNvSpPr>
              <p:nvPr/>
            </p:nvSpPr>
            <p:spPr>
              <a:xfrm>
                <a:off x="5791200" y="1981540"/>
                <a:ext cx="4706874" cy="1086056"/>
              </a:xfrm>
              <a:prstGeom prst="rect">
                <a:avLst/>
              </a:prstGeom>
              <a:blipFill rotWithShape="0">
                <a:blip r:embed="rId2"/>
                <a:stretch>
                  <a:fillRect b="-3333"/>
                </a:stretch>
              </a:blipFill>
              <a:ln>
                <a:solidFill>
                  <a:schemeClr val="tx1"/>
                </a:solidFill>
              </a:ln>
            </p:spPr>
            <p:txBody>
              <a:bodyPr/>
              <a:lstStyle/>
              <a:p>
                <a:r>
                  <a:rPr lang="en-US">
                    <a:noFill/>
                  </a:rPr>
                  <a:t> </a:t>
                </a:r>
              </a:p>
            </p:txBody>
          </p:sp>
        </mc:Fallback>
      </mc:AlternateContent>
      <p:grpSp>
        <p:nvGrpSpPr>
          <p:cNvPr id="17" name="Group 16"/>
          <p:cNvGrpSpPr/>
          <p:nvPr/>
        </p:nvGrpSpPr>
        <p:grpSpPr>
          <a:xfrm>
            <a:off x="7372633" y="3252537"/>
            <a:ext cx="2440927" cy="1371600"/>
            <a:chOff x="4572000" y="3657600"/>
            <a:chExt cx="3810000" cy="2362200"/>
          </a:xfrm>
          <a:noFill/>
        </p:grpSpPr>
        <p:sp>
          <p:nvSpPr>
            <p:cNvPr id="18" name="Rectangle 17"/>
            <p:cNvSpPr/>
            <p:nvPr/>
          </p:nvSpPr>
          <p:spPr>
            <a:xfrm>
              <a:off x="4572000" y="3657600"/>
              <a:ext cx="3810000" cy="2362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724969" y="3672385"/>
              <a:ext cx="381000" cy="584775"/>
            </a:xfrm>
            <a:prstGeom prst="rect">
              <a:avLst/>
            </a:prstGeom>
            <a:grpFill/>
            <a:ln>
              <a:noFill/>
            </a:ln>
          </p:spPr>
          <p:txBody>
            <a:bodyPr wrap="square" rtlCol="0">
              <a:spAutoFit/>
            </a:bodyPr>
            <a:lstStyle/>
            <a:p>
              <a:r>
                <a:rPr lang="en-US" sz="3200" dirty="0"/>
                <a:t>U</a:t>
              </a:r>
            </a:p>
          </p:txBody>
        </p:sp>
      </p:grpSp>
      <p:grpSp>
        <p:nvGrpSpPr>
          <p:cNvPr id="20" name="Group 19"/>
          <p:cNvGrpSpPr/>
          <p:nvPr/>
        </p:nvGrpSpPr>
        <p:grpSpPr>
          <a:xfrm>
            <a:off x="6739002" y="3055760"/>
            <a:ext cx="1236782" cy="1043705"/>
            <a:chOff x="4038600" y="3276600"/>
            <a:chExt cx="1067369" cy="1562100"/>
          </a:xfrm>
        </p:grpSpPr>
        <p:cxnSp>
          <p:nvCxnSpPr>
            <p:cNvPr id="21" name="Straight Arrow Connector 20"/>
            <p:cNvCxnSpPr/>
            <p:nvPr/>
          </p:nvCxnSpPr>
          <p:spPr>
            <a:xfrm>
              <a:off x="4038600" y="4822208"/>
              <a:ext cx="1067369" cy="0"/>
            </a:xfrm>
            <a:prstGeom prst="straightConnector1">
              <a:avLst/>
            </a:prstGeom>
            <a:ln w="31750" cmpd="sng">
              <a:solidFill>
                <a:srgbClr val="C00000"/>
              </a:solidFill>
              <a:tailEnd type="arrow"/>
            </a:ln>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flipV="1">
              <a:off x="4038600" y="3276600"/>
              <a:ext cx="0" cy="1562100"/>
            </a:xfrm>
            <a:prstGeom prst="line">
              <a:avLst/>
            </a:prstGeom>
            <a:ln w="31750">
              <a:solidFill>
                <a:srgbClr val="C00000"/>
              </a:solidFill>
            </a:ln>
          </p:spPr>
          <p:style>
            <a:lnRef idx="1">
              <a:schemeClr val="accent2"/>
            </a:lnRef>
            <a:fillRef idx="0">
              <a:schemeClr val="accent2"/>
            </a:fillRef>
            <a:effectRef idx="0">
              <a:schemeClr val="accent2"/>
            </a:effectRef>
            <a:fontRef idx="minor">
              <a:schemeClr val="tx1"/>
            </a:fontRef>
          </p:style>
        </p:cxnSp>
      </p:grpSp>
      <p:sp>
        <p:nvSpPr>
          <p:cNvPr id="23" name="Freeform 22"/>
          <p:cNvSpPr/>
          <p:nvPr/>
        </p:nvSpPr>
        <p:spPr>
          <a:xfrm>
            <a:off x="7950857" y="3511715"/>
            <a:ext cx="735227" cy="914400"/>
          </a:xfrm>
          <a:custGeom>
            <a:avLst/>
            <a:gdLst>
              <a:gd name="connsiteX0" fmla="*/ 457200 w 735227"/>
              <a:gd name="connsiteY0" fmla="*/ 0 h 914400"/>
              <a:gd name="connsiteX1" fmla="*/ 712825 w 735227"/>
              <a:gd name="connsiteY1" fmla="*/ 78082 h 914400"/>
              <a:gd name="connsiteX2" fmla="*/ 735227 w 735227"/>
              <a:gd name="connsiteY2" fmla="*/ 96565 h 914400"/>
              <a:gd name="connsiteX3" fmla="*/ 689964 w 735227"/>
              <a:gd name="connsiteY3" fmla="*/ 133911 h 914400"/>
              <a:gd name="connsiteX4" fmla="*/ 556053 w 735227"/>
              <a:gd name="connsiteY4" fmla="*/ 457200 h 914400"/>
              <a:gd name="connsiteX5" fmla="*/ 689964 w 735227"/>
              <a:gd name="connsiteY5" fmla="*/ 780489 h 914400"/>
              <a:gd name="connsiteX6" fmla="*/ 735227 w 735227"/>
              <a:gd name="connsiteY6" fmla="*/ 817835 h 914400"/>
              <a:gd name="connsiteX7" fmla="*/ 712825 w 735227"/>
              <a:gd name="connsiteY7" fmla="*/ 836318 h 914400"/>
              <a:gd name="connsiteX8" fmla="*/ 457200 w 735227"/>
              <a:gd name="connsiteY8" fmla="*/ 914400 h 914400"/>
              <a:gd name="connsiteX9" fmla="*/ 0 w 735227"/>
              <a:gd name="connsiteY9" fmla="*/ 457200 h 914400"/>
              <a:gd name="connsiteX10" fmla="*/ 457200 w 735227"/>
              <a:gd name="connsiteY10"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5227" h="914400">
                <a:moveTo>
                  <a:pt x="457200" y="0"/>
                </a:moveTo>
                <a:cubicBezTo>
                  <a:pt x="551889" y="0"/>
                  <a:pt x="639856" y="28785"/>
                  <a:pt x="712825" y="78082"/>
                </a:cubicBezTo>
                <a:lnTo>
                  <a:pt x="735227" y="96565"/>
                </a:lnTo>
                <a:lnTo>
                  <a:pt x="689964" y="133911"/>
                </a:lnTo>
                <a:cubicBezTo>
                  <a:pt x="607227" y="216648"/>
                  <a:pt x="556053" y="330948"/>
                  <a:pt x="556053" y="457200"/>
                </a:cubicBezTo>
                <a:cubicBezTo>
                  <a:pt x="556053" y="583453"/>
                  <a:pt x="607227" y="697753"/>
                  <a:pt x="689964" y="780489"/>
                </a:cubicBezTo>
                <a:lnTo>
                  <a:pt x="735227" y="817835"/>
                </a:lnTo>
                <a:lnTo>
                  <a:pt x="712825" y="836318"/>
                </a:lnTo>
                <a:cubicBezTo>
                  <a:pt x="639856" y="885615"/>
                  <a:pt x="551889" y="914400"/>
                  <a:pt x="457200" y="914400"/>
                </a:cubicBezTo>
                <a:cubicBezTo>
                  <a:pt x="204695" y="914400"/>
                  <a:pt x="0" y="709705"/>
                  <a:pt x="0" y="457200"/>
                </a:cubicBezTo>
                <a:cubicBezTo>
                  <a:pt x="0" y="204695"/>
                  <a:pt x="204695" y="0"/>
                  <a:pt x="457200" y="0"/>
                </a:cubicBezTo>
                <a:close/>
              </a:path>
            </a:pathLst>
          </a:cu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8687340" y="3511715"/>
            <a:ext cx="735226" cy="914400"/>
          </a:xfrm>
          <a:custGeom>
            <a:avLst/>
            <a:gdLst>
              <a:gd name="connsiteX0" fmla="*/ 278026 w 735226"/>
              <a:gd name="connsiteY0" fmla="*/ 0 h 914400"/>
              <a:gd name="connsiteX1" fmla="*/ 735226 w 735226"/>
              <a:gd name="connsiteY1" fmla="*/ 457200 h 914400"/>
              <a:gd name="connsiteX2" fmla="*/ 278026 w 735226"/>
              <a:gd name="connsiteY2" fmla="*/ 914400 h 914400"/>
              <a:gd name="connsiteX3" fmla="*/ 22401 w 735226"/>
              <a:gd name="connsiteY3" fmla="*/ 836318 h 914400"/>
              <a:gd name="connsiteX4" fmla="*/ 0 w 735226"/>
              <a:gd name="connsiteY4" fmla="*/ 817835 h 914400"/>
              <a:gd name="connsiteX5" fmla="*/ 45262 w 735226"/>
              <a:gd name="connsiteY5" fmla="*/ 780489 h 914400"/>
              <a:gd name="connsiteX6" fmla="*/ 179173 w 735226"/>
              <a:gd name="connsiteY6" fmla="*/ 457200 h 914400"/>
              <a:gd name="connsiteX7" fmla="*/ 45262 w 735226"/>
              <a:gd name="connsiteY7" fmla="*/ 133911 h 914400"/>
              <a:gd name="connsiteX8" fmla="*/ 0 w 735226"/>
              <a:gd name="connsiteY8" fmla="*/ 96565 h 914400"/>
              <a:gd name="connsiteX9" fmla="*/ 22401 w 735226"/>
              <a:gd name="connsiteY9" fmla="*/ 78082 h 914400"/>
              <a:gd name="connsiteX10" fmla="*/ 278026 w 735226"/>
              <a:gd name="connsiteY10"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5226" h="914400">
                <a:moveTo>
                  <a:pt x="278026" y="0"/>
                </a:moveTo>
                <a:cubicBezTo>
                  <a:pt x="530531" y="0"/>
                  <a:pt x="735226" y="204695"/>
                  <a:pt x="735226" y="457200"/>
                </a:cubicBezTo>
                <a:cubicBezTo>
                  <a:pt x="735226" y="709705"/>
                  <a:pt x="530531" y="914400"/>
                  <a:pt x="278026" y="914400"/>
                </a:cubicBezTo>
                <a:cubicBezTo>
                  <a:pt x="183337" y="914400"/>
                  <a:pt x="95371" y="885615"/>
                  <a:pt x="22401" y="836318"/>
                </a:cubicBezTo>
                <a:lnTo>
                  <a:pt x="0" y="817835"/>
                </a:lnTo>
                <a:lnTo>
                  <a:pt x="45262" y="780489"/>
                </a:lnTo>
                <a:cubicBezTo>
                  <a:pt x="127999" y="697753"/>
                  <a:pt x="179173" y="583453"/>
                  <a:pt x="179173" y="457200"/>
                </a:cubicBezTo>
                <a:cubicBezTo>
                  <a:pt x="179173" y="330948"/>
                  <a:pt x="127999" y="216648"/>
                  <a:pt x="45262" y="133911"/>
                </a:cubicBezTo>
                <a:lnTo>
                  <a:pt x="0" y="96565"/>
                </a:lnTo>
                <a:lnTo>
                  <a:pt x="22401" y="78082"/>
                </a:lnTo>
                <a:cubicBezTo>
                  <a:pt x="95371" y="28785"/>
                  <a:pt x="183337" y="0"/>
                  <a:pt x="278026" y="0"/>
                </a:cubicBez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Rectangle 5"/>
              <p:cNvSpPr/>
              <p:nvPr/>
            </p:nvSpPr>
            <p:spPr>
              <a:xfrm>
                <a:off x="8094714" y="3847508"/>
                <a:ext cx="38568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𝐴</m:t>
                      </m:r>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8094714" y="3847508"/>
                <a:ext cx="385682" cy="36933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8956460" y="3847508"/>
                <a:ext cx="39606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𝐵</m:t>
                      </m:r>
                    </m:oMath>
                  </m:oMathPara>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a:off x="8956460" y="3847508"/>
                <a:ext cx="396069" cy="369332"/>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5249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down)">
                                      <p:cBhvr>
                                        <p:cTn id="21" dur="500"/>
                                        <p:tgtEl>
                                          <p:spTgt spid="17"/>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down)">
                                      <p:cBhvr>
                                        <p:cTn id="24" dur="500"/>
                                        <p:tgtEl>
                                          <p:spTgt spid="23"/>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500"/>
                                        <p:tgtEl>
                                          <p:spTgt spid="24"/>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up)">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3" grpId="0" animBg="1"/>
      <p:bldP spid="24" grpId="0" animBg="1"/>
      <p:bldP spid="6" grpId="0"/>
      <p:bldP spid="2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Prove  7+ 13+19+…..+(6n+1)= n(3n+4) using PMI, n&gt;=1</a:t>
            </a:r>
            <a:endParaRPr lang="en-US" dirty="0"/>
          </a:p>
        </p:txBody>
      </p:sp>
      <p:sp>
        <p:nvSpPr>
          <p:cNvPr id="3" name="Content Placeholder 2"/>
          <p:cNvSpPr>
            <a:spLocks noGrp="1"/>
          </p:cNvSpPr>
          <p:nvPr>
            <p:ph idx="1"/>
          </p:nvPr>
        </p:nvSpPr>
        <p:spPr>
          <a:xfrm>
            <a:off x="131181" y="863444"/>
            <a:ext cx="5082504" cy="5590565"/>
          </a:xfrm>
        </p:spPr>
        <p:txBody>
          <a:bodyPr/>
          <a:lstStyle/>
          <a:p>
            <a:pPr marL="0" indent="0">
              <a:buNone/>
            </a:pPr>
            <a:r>
              <a:rPr lang="en-US" b="1" dirty="0">
                <a:solidFill>
                  <a:srgbClr val="0E47A1"/>
                </a:solidFill>
              </a:rPr>
              <a:t>Step-1: Basic step</a:t>
            </a:r>
            <a:endParaRPr lang="en-US" dirty="0">
              <a:solidFill>
                <a:srgbClr val="0E47A1"/>
              </a:solidFill>
            </a:endParaRPr>
          </a:p>
          <a:p>
            <a:pPr marL="0" indent="0">
              <a:buNone/>
            </a:pPr>
            <a:r>
              <a:rPr lang="en-US" dirty="0"/>
              <a:t>We must show that p(1) is true.</a:t>
            </a:r>
          </a:p>
          <a:p>
            <a:pPr marL="0" indent="0">
              <a:buNone/>
            </a:pPr>
            <a:r>
              <a:rPr lang="en-US" dirty="0"/>
              <a:t>	P(1)= 6n+1=(6(1)+1)=7</a:t>
            </a:r>
          </a:p>
          <a:p>
            <a:pPr marL="0" indent="0">
              <a:buNone/>
            </a:pPr>
            <a:r>
              <a:rPr lang="en-US" dirty="0"/>
              <a:t>	P(1)= n(3n+4) =1(3(1)+4)=7</a:t>
            </a:r>
          </a:p>
          <a:p>
            <a:pPr marL="0" indent="0">
              <a:buNone/>
            </a:pPr>
            <a:r>
              <a:rPr lang="en-US" dirty="0"/>
              <a:t>	And, this is obviously true.</a:t>
            </a:r>
          </a:p>
          <a:p>
            <a:pPr marL="0" indent="0">
              <a:buNone/>
            </a:pPr>
            <a:r>
              <a:rPr lang="en-US" b="1" dirty="0">
                <a:solidFill>
                  <a:srgbClr val="0E47A1"/>
                </a:solidFill>
              </a:rPr>
              <a:t>Step-2: Induction Hypothesis</a:t>
            </a:r>
            <a:endParaRPr lang="en-US" dirty="0">
              <a:solidFill>
                <a:srgbClr val="0E47A1"/>
              </a:solidFill>
            </a:endParaRPr>
          </a:p>
          <a:p>
            <a:pPr marL="0" indent="0">
              <a:buNone/>
            </a:pPr>
            <a:r>
              <a:rPr lang="en-US" dirty="0"/>
              <a:t>k &gt;= 1 and</a:t>
            </a:r>
          </a:p>
          <a:p>
            <a:pPr marL="0" indent="0">
              <a:buNone/>
            </a:pPr>
            <a:r>
              <a:rPr lang="en-US" dirty="0"/>
              <a:t>p(k) = </a:t>
            </a:r>
            <a:r>
              <a:rPr lang="en-US" dirty="0">
                <a:solidFill>
                  <a:srgbClr val="C00000"/>
                </a:solidFill>
              </a:rPr>
              <a:t>7+13+19+…..+(6k+1)=</a:t>
            </a:r>
            <a:r>
              <a:rPr lang="en-US" b="1" dirty="0">
                <a:solidFill>
                  <a:srgbClr val="C00000"/>
                </a:solidFill>
              </a:rPr>
              <a:t>k(3k+4)</a:t>
            </a:r>
            <a:r>
              <a:rPr lang="en-US" dirty="0">
                <a:solidFill>
                  <a:srgbClr val="C00000"/>
                </a:solidFill>
              </a:rPr>
              <a:t> </a:t>
            </a:r>
          </a:p>
          <a:p>
            <a:endParaRPr lang="en-US" dirty="0"/>
          </a:p>
        </p:txBody>
      </p:sp>
      <p:sp>
        <p:nvSpPr>
          <p:cNvPr id="4" name="Content Placeholder 2"/>
          <p:cNvSpPr txBox="1">
            <a:spLocks/>
          </p:cNvSpPr>
          <p:nvPr/>
        </p:nvSpPr>
        <p:spPr>
          <a:xfrm>
            <a:off x="5641644" y="863444"/>
            <a:ext cx="6103316"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0E47A1"/>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0E47A1"/>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0E47A1"/>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E47A1"/>
                </a:solidFill>
              </a:rPr>
              <a:t>Step-3: Proof of Induction</a:t>
            </a:r>
            <a:endParaRPr lang="en-US" dirty="0">
              <a:solidFill>
                <a:srgbClr val="0E47A1"/>
              </a:solidFill>
            </a:endParaRPr>
          </a:p>
          <a:p>
            <a:pPr marL="0" indent="0">
              <a:buFont typeface="Wingdings" panose="05000000000000000000" pitchFamily="2" charset="2"/>
              <a:buNone/>
            </a:pPr>
            <a:r>
              <a:rPr lang="en-US" dirty="0"/>
              <a:t>P(k+1)= </a:t>
            </a:r>
            <a:r>
              <a:rPr lang="en-US" dirty="0">
                <a:solidFill>
                  <a:srgbClr val="C00000"/>
                </a:solidFill>
              </a:rPr>
              <a:t>7+13+…..+(6k+1)</a:t>
            </a:r>
            <a:r>
              <a:rPr lang="en-US" dirty="0"/>
              <a:t>+(6(k+1)+1)</a:t>
            </a:r>
          </a:p>
          <a:p>
            <a:pPr marL="0" indent="0">
              <a:buFont typeface="Wingdings" panose="05000000000000000000" pitchFamily="2" charset="2"/>
              <a:buNone/>
            </a:pPr>
            <a:r>
              <a:rPr lang="en-US" dirty="0"/>
              <a:t>		= </a:t>
            </a:r>
            <a:r>
              <a:rPr lang="en-US" b="1" dirty="0">
                <a:solidFill>
                  <a:srgbClr val="C00000"/>
                </a:solidFill>
              </a:rPr>
              <a:t>k(3k+4)</a:t>
            </a:r>
            <a:r>
              <a:rPr lang="en-US" dirty="0"/>
              <a:t>+(6(k+1)+1)</a:t>
            </a:r>
          </a:p>
          <a:p>
            <a:pPr marL="0" indent="0">
              <a:buFont typeface="Wingdings" panose="05000000000000000000" pitchFamily="2" charset="2"/>
              <a:buNone/>
            </a:pPr>
            <a:r>
              <a:rPr lang="en-US" dirty="0"/>
              <a:t>		= k(3k+4)+(6k+6+1)</a:t>
            </a:r>
          </a:p>
          <a:p>
            <a:pPr marL="0" indent="0">
              <a:buFont typeface="Wingdings" panose="05000000000000000000" pitchFamily="2" charset="2"/>
              <a:buNone/>
            </a:pPr>
            <a:r>
              <a:rPr lang="en-US" dirty="0"/>
              <a:t>		= 3k</a:t>
            </a:r>
            <a:r>
              <a:rPr lang="en-US" baseline="30000" dirty="0"/>
              <a:t>2</a:t>
            </a:r>
            <a:r>
              <a:rPr lang="en-US" dirty="0"/>
              <a:t>+4k+6k+7</a:t>
            </a:r>
          </a:p>
          <a:p>
            <a:pPr marL="0" indent="0">
              <a:buFont typeface="Wingdings" panose="05000000000000000000" pitchFamily="2" charset="2"/>
              <a:buNone/>
            </a:pPr>
            <a:r>
              <a:rPr lang="en-US" dirty="0"/>
              <a:t>		= 3k</a:t>
            </a:r>
            <a:r>
              <a:rPr lang="en-US" baseline="30000" dirty="0"/>
              <a:t>2</a:t>
            </a:r>
            <a:r>
              <a:rPr lang="en-US" dirty="0"/>
              <a:t>+10k+7</a:t>
            </a:r>
          </a:p>
          <a:p>
            <a:pPr marL="0" indent="0">
              <a:buFont typeface="Wingdings" panose="05000000000000000000" pitchFamily="2" charset="2"/>
              <a:buNone/>
            </a:pPr>
            <a:r>
              <a:rPr lang="en-US" dirty="0"/>
              <a:t>		= 3k</a:t>
            </a:r>
            <a:r>
              <a:rPr lang="en-US" baseline="30000" dirty="0"/>
              <a:t>2</a:t>
            </a:r>
            <a:r>
              <a:rPr lang="en-US" dirty="0"/>
              <a:t>+3k+7k+7</a:t>
            </a:r>
          </a:p>
          <a:p>
            <a:pPr marL="0" indent="0">
              <a:buFont typeface="Wingdings" panose="05000000000000000000" pitchFamily="2" charset="2"/>
              <a:buNone/>
            </a:pPr>
            <a:r>
              <a:rPr lang="en-US" dirty="0"/>
              <a:t>		= 3k(k+1)+7(k+1)</a:t>
            </a:r>
          </a:p>
          <a:p>
            <a:pPr marL="0" indent="0">
              <a:buFont typeface="Wingdings" panose="05000000000000000000" pitchFamily="2" charset="2"/>
              <a:buNone/>
            </a:pPr>
            <a:r>
              <a:rPr lang="en-US" dirty="0"/>
              <a:t>		= (k+1)(3k+7)</a:t>
            </a:r>
          </a:p>
          <a:p>
            <a:pPr marL="0" indent="0">
              <a:buFont typeface="Wingdings" panose="05000000000000000000" pitchFamily="2" charset="2"/>
              <a:buNone/>
            </a:pPr>
            <a:r>
              <a:rPr lang="en-US" dirty="0"/>
              <a:t>		= (k+1)(3k+3+4)</a:t>
            </a:r>
          </a:p>
          <a:p>
            <a:pPr marL="0" indent="0">
              <a:buNone/>
            </a:pPr>
            <a:r>
              <a:rPr lang="en-US" dirty="0"/>
              <a:t>		= (k+1)(3(k+1)+4) (Hence Proved)</a:t>
            </a:r>
          </a:p>
          <a:p>
            <a:pPr marL="0" indent="0">
              <a:buFont typeface="Wingdings" panose="05000000000000000000" pitchFamily="2" charset="2"/>
              <a:buNone/>
            </a:pPr>
            <a:endParaRPr lang="en-US" dirty="0"/>
          </a:p>
        </p:txBody>
      </p:sp>
      <p:cxnSp>
        <p:nvCxnSpPr>
          <p:cNvPr id="5" name="Straight Connector 4"/>
          <p:cNvCxnSpPr/>
          <p:nvPr/>
        </p:nvCxnSpPr>
        <p:spPr>
          <a:xfrm>
            <a:off x="5213685" y="863444"/>
            <a:ext cx="0" cy="566928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061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par>
                                <p:cTn id="39" presetID="22" presetClass="entr" presetSubtype="1"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up)">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Prove </a:t>
                </a:r>
                <a14:m>
                  <m:oMath xmlns:m="http://schemas.openxmlformats.org/officeDocument/2006/math">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𝒊</m:t>
                        </m:r>
                        <m:r>
                          <a:rPr lang="en-US" i="1">
                            <a:latin typeface="Cambria Math" panose="02040503050406030204" pitchFamily="18" charset="0"/>
                          </a:rPr>
                          <m:t>=</m:t>
                        </m:r>
                        <m:r>
                          <a:rPr lang="en-US" i="1">
                            <a:latin typeface="Cambria Math" panose="02040503050406030204" pitchFamily="18" charset="0"/>
                          </a:rPr>
                          <m:t>𝟏</m:t>
                        </m:r>
                      </m:sub>
                      <m:sup>
                        <m:r>
                          <a:rPr lang="en-US" i="1">
                            <a:latin typeface="Cambria Math" panose="02040503050406030204" pitchFamily="18" charset="0"/>
                          </a:rPr>
                          <m:t>𝒏</m:t>
                        </m:r>
                      </m:sup>
                      <m:e>
                        <m:sSup>
                          <m:sSupPr>
                            <m:ctrlPr>
                              <a:rPr lang="en-US" i="1">
                                <a:latin typeface="Cambria Math" panose="02040503050406030204" pitchFamily="18" charset="0"/>
                              </a:rPr>
                            </m:ctrlPr>
                          </m:sSupPr>
                          <m:e>
                            <m:r>
                              <a:rPr lang="en-US" i="1">
                                <a:latin typeface="Cambria Math" panose="02040503050406030204" pitchFamily="18" charset="0"/>
                              </a:rPr>
                              <m:t>𝒊</m:t>
                            </m:r>
                          </m:e>
                          <m:sup>
                            <m:r>
                              <a:rPr lang="en-US" i="1">
                                <a:latin typeface="Cambria Math" panose="02040503050406030204" pitchFamily="18" charset="0"/>
                              </a:rPr>
                              <m:t>𝟐</m:t>
                            </m:r>
                          </m:sup>
                        </m:sSup>
                        <m:r>
                          <a:rPr lang="en-US" i="1">
                            <a:latin typeface="Cambria Math" panose="02040503050406030204" pitchFamily="18" charset="0"/>
                          </a:rPr>
                          <m:t>=</m:t>
                        </m:r>
                        <m:r>
                          <a:rPr lang="en-US" i="1">
                            <a:latin typeface="Cambria Math" panose="02040503050406030204" pitchFamily="18" charset="0"/>
                          </a:rPr>
                          <m:t>𝒏</m:t>
                        </m:r>
                        <m:r>
                          <a:rPr lang="en-US" i="1">
                            <a:latin typeface="Cambria Math" panose="02040503050406030204" pitchFamily="18" charset="0"/>
                          </a:rPr>
                          <m:t>(</m:t>
                        </m:r>
                        <m:r>
                          <a:rPr lang="en-US" i="1">
                            <a:latin typeface="Cambria Math" panose="02040503050406030204" pitchFamily="18" charset="0"/>
                          </a:rPr>
                          <m:t>𝒏</m:t>
                        </m:r>
                        <m:r>
                          <a:rPr lang="en-US" i="1">
                            <a:latin typeface="Cambria Math" panose="02040503050406030204" pitchFamily="18" charset="0"/>
                          </a:rPr>
                          <m:t>+</m:t>
                        </m:r>
                        <m:r>
                          <a:rPr lang="en-US" i="1">
                            <a:latin typeface="Cambria Math" panose="02040503050406030204" pitchFamily="18" charset="0"/>
                          </a:rPr>
                          <m:t>𝟏</m:t>
                        </m:r>
                        <m:r>
                          <a:rPr lang="en-US" i="1">
                            <a:latin typeface="Cambria Math" panose="02040503050406030204" pitchFamily="18" charset="0"/>
                          </a:rPr>
                          <m:t>)(</m:t>
                        </m:r>
                        <m:r>
                          <a:rPr lang="en-US" i="1">
                            <a:latin typeface="Cambria Math" panose="02040503050406030204" pitchFamily="18" charset="0"/>
                          </a:rPr>
                          <m:t>𝟐</m:t>
                        </m:r>
                        <m:r>
                          <a:rPr lang="en-US" i="1">
                            <a:latin typeface="Cambria Math" panose="02040503050406030204" pitchFamily="18" charset="0"/>
                          </a:rPr>
                          <m:t>𝒏</m:t>
                        </m:r>
                        <m:r>
                          <a:rPr lang="en-US" i="1">
                            <a:latin typeface="Cambria Math" panose="02040503050406030204" pitchFamily="18" charset="0"/>
                          </a:rPr>
                          <m:t>+</m:t>
                        </m:r>
                        <m:r>
                          <a:rPr lang="en-US" i="1">
                            <a:latin typeface="Cambria Math" panose="02040503050406030204" pitchFamily="18" charset="0"/>
                          </a:rPr>
                          <m:t>𝟏</m:t>
                        </m:r>
                        <m:r>
                          <a:rPr lang="en-US" i="1">
                            <a:latin typeface="Cambria Math" panose="02040503050406030204" pitchFamily="18" charset="0"/>
                          </a:rPr>
                          <m:t>)/</m:t>
                        </m:r>
                        <m:r>
                          <a:rPr lang="en-US" i="1">
                            <a:latin typeface="Cambria Math" panose="02040503050406030204" pitchFamily="18" charset="0"/>
                          </a:rPr>
                          <m:t>𝟔</m:t>
                        </m:r>
                      </m:e>
                    </m:nary>
                  </m:oMath>
                </a14:m>
                <a:r>
                  <a:rPr lang="en-US" dirty="0"/>
                  <a:t> using PMI</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400" t="-6838" b="-205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1181" y="863444"/>
                <a:ext cx="5098546" cy="5590565"/>
              </a:xfrm>
            </p:spPr>
            <p:txBody>
              <a:bodyPr/>
              <a:lstStyle/>
              <a:p>
                <a:pPr marL="0" indent="0">
                  <a:buNone/>
                </a:pPr>
                <a:r>
                  <a:rPr lang="en-US" b="1" dirty="0">
                    <a:solidFill>
                      <a:srgbClr val="0E47A1"/>
                    </a:solidFill>
                  </a:rPr>
                  <a:t>Step-1: Basic step</a:t>
                </a:r>
                <a:endParaRPr lang="en-US" dirty="0">
                  <a:solidFill>
                    <a:srgbClr val="0E47A1"/>
                  </a:solidFill>
                </a:endParaRPr>
              </a:p>
              <a:p>
                <a:pPr marL="0" indent="0">
                  <a:buNone/>
                </a:pPr>
                <a:r>
                  <a:rPr lang="en-US" dirty="0"/>
                  <a:t>We must show that p(1) is true</a:t>
                </a:r>
              </a:p>
              <a:p>
                <a:pPr marL="0" indent="0">
                  <a:buNone/>
                </a:pPr>
                <a:r>
                  <a:rPr lang="en-US" dirty="0"/>
                  <a:t>	P(1)=(1)</a:t>
                </a:r>
                <a:r>
                  <a:rPr lang="en-US" baseline="30000" dirty="0"/>
                  <a:t>2</a:t>
                </a:r>
                <a:r>
                  <a:rPr lang="en-US" dirty="0"/>
                  <a:t>=1</a:t>
                </a:r>
              </a:p>
              <a:p>
                <a:pPr marL="0" indent="0">
                  <a:buNone/>
                </a:pPr>
                <a:r>
                  <a:rPr lang="en-US" dirty="0"/>
                  <a:t>	P(1)=</a:t>
                </a:r>
                <a14:m>
                  <m:oMath xmlns:m="http://schemas.openxmlformats.org/officeDocument/2006/math">
                    <m:f>
                      <m:fPr>
                        <m:ctrlPr>
                          <a:rPr lang="en-US" i="1">
                            <a:latin typeface="Cambria Math" panose="02040503050406030204" pitchFamily="18" charset="0"/>
                          </a:rPr>
                        </m:ctrlPr>
                      </m:fPr>
                      <m:num>
                        <m:r>
                          <a:rPr lang="en-US">
                            <a:latin typeface="Cambria Math" panose="02040503050406030204" pitchFamily="18" charset="0"/>
                          </a:rPr>
                          <m:t>1</m:t>
                        </m:r>
                        <m:d>
                          <m:dPr>
                            <m:ctrlPr>
                              <a:rPr lang="en-US" i="1">
                                <a:latin typeface="Cambria Math" panose="02040503050406030204" pitchFamily="18" charset="0"/>
                              </a:rPr>
                            </m:ctrlPr>
                          </m:dPr>
                          <m:e>
                            <m:r>
                              <a:rPr lang="en-US">
                                <a:latin typeface="Cambria Math" panose="02040503050406030204" pitchFamily="18" charset="0"/>
                              </a:rPr>
                              <m:t>1+1</m:t>
                            </m:r>
                          </m:e>
                        </m:d>
                        <m:d>
                          <m:dPr>
                            <m:ctrlPr>
                              <a:rPr lang="en-US" i="1">
                                <a:latin typeface="Cambria Math" panose="02040503050406030204" pitchFamily="18" charset="0"/>
                              </a:rPr>
                            </m:ctrlPr>
                          </m:dPr>
                          <m:e>
                            <m:r>
                              <a:rPr lang="en-US">
                                <a:latin typeface="Cambria Math" panose="02040503050406030204" pitchFamily="18" charset="0"/>
                              </a:rPr>
                              <m:t>2</m:t>
                            </m:r>
                            <m:d>
                              <m:dPr>
                                <m:ctrlPr>
                                  <a:rPr lang="en-US" i="1">
                                    <a:latin typeface="Cambria Math" panose="02040503050406030204" pitchFamily="18" charset="0"/>
                                  </a:rPr>
                                </m:ctrlPr>
                              </m:dPr>
                              <m:e>
                                <m:r>
                                  <a:rPr lang="en-US">
                                    <a:latin typeface="Cambria Math" panose="02040503050406030204" pitchFamily="18" charset="0"/>
                                  </a:rPr>
                                  <m:t>1</m:t>
                                </m:r>
                              </m:e>
                            </m:d>
                            <m:r>
                              <a:rPr lang="en-US">
                                <a:latin typeface="Cambria Math" panose="02040503050406030204" pitchFamily="18" charset="0"/>
                              </a:rPr>
                              <m:t>+1</m:t>
                            </m:r>
                          </m:e>
                        </m:d>
                      </m:num>
                      <m:den>
                        <m:r>
                          <a:rPr lang="en-US">
                            <a:latin typeface="Cambria Math" panose="02040503050406030204" pitchFamily="18" charset="0"/>
                          </a:rPr>
                          <m:t>6</m:t>
                        </m:r>
                      </m:den>
                    </m:f>
                  </m:oMath>
                </a14:m>
                <a:r>
                  <a:rPr lang="en-US" dirty="0"/>
                  <a:t> =1</a:t>
                </a:r>
              </a:p>
              <a:p>
                <a:pPr marL="0" indent="0">
                  <a:buNone/>
                </a:pPr>
                <a:r>
                  <a:rPr lang="en-US" dirty="0"/>
                  <a:t>	And, this is obviously true.</a:t>
                </a:r>
              </a:p>
              <a:p>
                <a:pPr marL="0" indent="0">
                  <a:buNone/>
                </a:pPr>
                <a:r>
                  <a:rPr lang="en-US" b="1" dirty="0">
                    <a:solidFill>
                      <a:srgbClr val="0E47A1"/>
                    </a:solidFill>
                  </a:rPr>
                  <a:t>Step-2: Induction Hypothesis</a:t>
                </a:r>
                <a:endParaRPr lang="en-US" dirty="0">
                  <a:solidFill>
                    <a:srgbClr val="0E47A1"/>
                  </a:solidFill>
                </a:endParaRPr>
              </a:p>
              <a:p>
                <a:pPr marL="0" indent="0">
                  <a:buNone/>
                </a:pPr>
                <a:r>
                  <a:rPr lang="en-US" dirty="0"/>
                  <a:t>	k &gt;= 0 and</a:t>
                </a:r>
              </a:p>
              <a:p>
                <a:pPr marL="0" indent="0">
                  <a:buNone/>
                </a:pPr>
                <a:r>
                  <a:rPr lang="en-US" dirty="0"/>
                  <a:t>	P(k) = </a:t>
                </a:r>
                <a:r>
                  <a:rPr lang="en-US" dirty="0">
                    <a:solidFill>
                      <a:srgbClr val="C00000"/>
                    </a:solidFill>
                  </a:rPr>
                  <a:t>1+4+….k</a:t>
                </a:r>
                <a:r>
                  <a:rPr lang="en-US" baseline="30000" dirty="0">
                    <a:solidFill>
                      <a:srgbClr val="C00000"/>
                    </a:solidFill>
                  </a:rPr>
                  <a:t>2 </a:t>
                </a:r>
                <a:r>
                  <a:rPr lang="en-US" b="1" dirty="0">
                    <a:solidFill>
                      <a:srgbClr val="C00000"/>
                    </a:solidFill>
                  </a:rPr>
                  <a:t>=  </a:t>
                </a:r>
                <a14:m>
                  <m:oMath xmlns:m="http://schemas.openxmlformats.org/officeDocument/2006/math">
                    <m:f>
                      <m:fPr>
                        <m:ctrlPr>
                          <a:rPr lang="en-US" b="1" i="1">
                            <a:solidFill>
                              <a:srgbClr val="C00000"/>
                            </a:solidFill>
                            <a:latin typeface="Cambria Math" panose="02040503050406030204" pitchFamily="18" charset="0"/>
                          </a:rPr>
                        </m:ctrlPr>
                      </m:fPr>
                      <m:num>
                        <m:r>
                          <a:rPr lang="en-US" b="1" i="1">
                            <a:solidFill>
                              <a:srgbClr val="C00000"/>
                            </a:solidFill>
                            <a:latin typeface="Cambria Math" panose="02040503050406030204" pitchFamily="18" charset="0"/>
                          </a:rPr>
                          <m:t>𝐤</m:t>
                        </m:r>
                        <m:d>
                          <m:dPr>
                            <m:ctrlPr>
                              <a:rPr lang="en-US" b="1" i="1">
                                <a:solidFill>
                                  <a:srgbClr val="C00000"/>
                                </a:solidFill>
                                <a:latin typeface="Cambria Math" panose="02040503050406030204" pitchFamily="18" charset="0"/>
                              </a:rPr>
                            </m:ctrlPr>
                          </m:dPr>
                          <m:e>
                            <m:r>
                              <a:rPr lang="en-US" b="1" i="1">
                                <a:solidFill>
                                  <a:srgbClr val="C00000"/>
                                </a:solidFill>
                                <a:latin typeface="Cambria Math" panose="02040503050406030204" pitchFamily="18" charset="0"/>
                              </a:rPr>
                              <m:t>𝐤</m:t>
                            </m:r>
                            <m:r>
                              <a:rPr lang="en-US" b="1">
                                <a:solidFill>
                                  <a:srgbClr val="C00000"/>
                                </a:solidFill>
                                <a:latin typeface="Cambria Math" panose="02040503050406030204" pitchFamily="18" charset="0"/>
                              </a:rPr>
                              <m:t>+</m:t>
                            </m:r>
                            <m:r>
                              <a:rPr lang="en-US" b="1" i="1">
                                <a:solidFill>
                                  <a:srgbClr val="C00000"/>
                                </a:solidFill>
                                <a:latin typeface="Cambria Math" panose="02040503050406030204" pitchFamily="18" charset="0"/>
                              </a:rPr>
                              <m:t>𝟏</m:t>
                            </m:r>
                          </m:e>
                        </m:d>
                        <m:d>
                          <m:dPr>
                            <m:ctrlPr>
                              <a:rPr lang="en-US" b="1" i="1">
                                <a:solidFill>
                                  <a:srgbClr val="C00000"/>
                                </a:solidFill>
                                <a:latin typeface="Cambria Math" panose="02040503050406030204" pitchFamily="18" charset="0"/>
                              </a:rPr>
                            </m:ctrlPr>
                          </m:dPr>
                          <m:e>
                            <m:r>
                              <a:rPr lang="en-US" b="1" i="1">
                                <a:solidFill>
                                  <a:srgbClr val="C00000"/>
                                </a:solidFill>
                                <a:latin typeface="Cambria Math" panose="02040503050406030204" pitchFamily="18" charset="0"/>
                              </a:rPr>
                              <m:t>𝟐𝐤</m:t>
                            </m:r>
                            <m:r>
                              <a:rPr lang="en-US" b="1">
                                <a:solidFill>
                                  <a:srgbClr val="C00000"/>
                                </a:solidFill>
                                <a:latin typeface="Cambria Math" panose="02040503050406030204" pitchFamily="18" charset="0"/>
                              </a:rPr>
                              <m:t>+</m:t>
                            </m:r>
                            <m:r>
                              <a:rPr lang="en-US" b="1" i="1">
                                <a:solidFill>
                                  <a:srgbClr val="C00000"/>
                                </a:solidFill>
                                <a:latin typeface="Cambria Math" panose="02040503050406030204" pitchFamily="18" charset="0"/>
                              </a:rPr>
                              <m:t>𝟏</m:t>
                            </m:r>
                          </m:e>
                        </m:d>
                      </m:num>
                      <m:den>
                        <m:r>
                          <a:rPr lang="en-US" b="1" i="1">
                            <a:solidFill>
                              <a:srgbClr val="C00000"/>
                            </a:solidFill>
                            <a:latin typeface="Cambria Math" panose="02040503050406030204" pitchFamily="18" charset="0"/>
                          </a:rPr>
                          <m:t>𝟔</m:t>
                        </m:r>
                      </m:den>
                    </m:f>
                  </m:oMath>
                </a14:m>
                <a:endParaRPr lang="en-US" b="1"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1181" y="863444"/>
                <a:ext cx="5098546" cy="5590565"/>
              </a:xfrm>
              <a:blipFill rotWithShape="0">
                <a:blip r:embed="rId3"/>
                <a:stretch>
                  <a:fillRect l="-1914" t="-14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p:cNvSpPr txBox="1">
                <a:spLocks/>
              </p:cNvSpPr>
              <p:nvPr/>
            </p:nvSpPr>
            <p:spPr>
              <a:xfrm>
                <a:off x="5518484" y="741523"/>
                <a:ext cx="6246795"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0E47A1"/>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0E47A1"/>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0E47A1"/>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200" b="1" dirty="0">
                    <a:solidFill>
                      <a:srgbClr val="0E47A1"/>
                    </a:solidFill>
                  </a:rPr>
                  <a:t>Step-3: Proof of Induction</a:t>
                </a:r>
                <a:endParaRPr lang="en-US" sz="2200" dirty="0">
                  <a:solidFill>
                    <a:srgbClr val="0E47A1"/>
                  </a:solidFill>
                </a:endParaRPr>
              </a:p>
              <a:p>
                <a:pPr marL="0" indent="0">
                  <a:lnSpc>
                    <a:spcPct val="100000"/>
                  </a:lnSpc>
                  <a:spcBef>
                    <a:spcPts val="0"/>
                  </a:spcBef>
                  <a:buNone/>
                </a:pPr>
                <a:r>
                  <a:rPr lang="en-US" sz="2200" dirty="0"/>
                  <a:t>P(k+1)	</a:t>
                </a:r>
                <a:r>
                  <a:rPr lang="en-US" sz="2200" b="1" dirty="0">
                    <a:solidFill>
                      <a:srgbClr val="C00000"/>
                    </a:solidFill>
                  </a:rPr>
                  <a:t>= </a:t>
                </a:r>
                <a14:m>
                  <m:oMath xmlns:m="http://schemas.openxmlformats.org/officeDocument/2006/math">
                    <m:f>
                      <m:fPr>
                        <m:ctrlPr>
                          <a:rPr lang="en-US" sz="2200" b="1" i="1">
                            <a:solidFill>
                              <a:srgbClr val="C00000"/>
                            </a:solidFill>
                            <a:latin typeface="Cambria Math" panose="02040503050406030204" pitchFamily="18" charset="0"/>
                          </a:rPr>
                        </m:ctrlPr>
                      </m:fPr>
                      <m:num>
                        <m:r>
                          <a:rPr lang="en-US" sz="2200" b="1" i="1">
                            <a:solidFill>
                              <a:srgbClr val="C00000"/>
                            </a:solidFill>
                            <a:latin typeface="Cambria Math" panose="02040503050406030204" pitchFamily="18" charset="0"/>
                          </a:rPr>
                          <m:t>𝐤</m:t>
                        </m:r>
                        <m:d>
                          <m:dPr>
                            <m:ctrlPr>
                              <a:rPr lang="en-US" sz="2200" b="1" i="1">
                                <a:solidFill>
                                  <a:srgbClr val="C00000"/>
                                </a:solidFill>
                                <a:latin typeface="Cambria Math" panose="02040503050406030204" pitchFamily="18" charset="0"/>
                              </a:rPr>
                            </m:ctrlPr>
                          </m:dPr>
                          <m:e>
                            <m:r>
                              <a:rPr lang="en-US" sz="2200" b="1" i="1">
                                <a:solidFill>
                                  <a:srgbClr val="C00000"/>
                                </a:solidFill>
                                <a:latin typeface="Cambria Math" panose="02040503050406030204" pitchFamily="18" charset="0"/>
                              </a:rPr>
                              <m:t>𝐤</m:t>
                            </m:r>
                            <m:r>
                              <a:rPr lang="en-US" sz="2200" b="1">
                                <a:solidFill>
                                  <a:srgbClr val="C00000"/>
                                </a:solidFill>
                                <a:latin typeface="Cambria Math" panose="02040503050406030204" pitchFamily="18" charset="0"/>
                              </a:rPr>
                              <m:t>+</m:t>
                            </m:r>
                            <m:r>
                              <a:rPr lang="en-US" sz="2200" b="1" i="1">
                                <a:solidFill>
                                  <a:srgbClr val="C00000"/>
                                </a:solidFill>
                                <a:latin typeface="Cambria Math" panose="02040503050406030204" pitchFamily="18" charset="0"/>
                              </a:rPr>
                              <m:t>𝟏</m:t>
                            </m:r>
                          </m:e>
                        </m:d>
                        <m:d>
                          <m:dPr>
                            <m:ctrlPr>
                              <a:rPr lang="en-US" sz="2200" b="1" i="1">
                                <a:solidFill>
                                  <a:srgbClr val="C00000"/>
                                </a:solidFill>
                                <a:latin typeface="Cambria Math" panose="02040503050406030204" pitchFamily="18" charset="0"/>
                              </a:rPr>
                            </m:ctrlPr>
                          </m:dPr>
                          <m:e>
                            <m:r>
                              <a:rPr lang="en-US" sz="2200" b="1" i="1">
                                <a:solidFill>
                                  <a:srgbClr val="C00000"/>
                                </a:solidFill>
                                <a:latin typeface="Cambria Math" panose="02040503050406030204" pitchFamily="18" charset="0"/>
                              </a:rPr>
                              <m:t>𝟐𝐤</m:t>
                            </m:r>
                            <m:r>
                              <a:rPr lang="en-US" sz="2200" b="1">
                                <a:solidFill>
                                  <a:srgbClr val="C00000"/>
                                </a:solidFill>
                                <a:latin typeface="Cambria Math" panose="02040503050406030204" pitchFamily="18" charset="0"/>
                              </a:rPr>
                              <m:t>+</m:t>
                            </m:r>
                            <m:r>
                              <a:rPr lang="en-US" sz="2200" b="1" i="1">
                                <a:solidFill>
                                  <a:srgbClr val="C00000"/>
                                </a:solidFill>
                                <a:latin typeface="Cambria Math" panose="02040503050406030204" pitchFamily="18" charset="0"/>
                              </a:rPr>
                              <m:t>𝟏</m:t>
                            </m:r>
                          </m:e>
                        </m:d>
                      </m:num>
                      <m:den>
                        <m:r>
                          <a:rPr lang="en-US" sz="2200" b="1" i="1">
                            <a:solidFill>
                              <a:srgbClr val="C00000"/>
                            </a:solidFill>
                            <a:latin typeface="Cambria Math" panose="02040503050406030204" pitchFamily="18" charset="0"/>
                          </a:rPr>
                          <m:t>𝟔</m:t>
                        </m:r>
                      </m:den>
                    </m:f>
                  </m:oMath>
                </a14:m>
                <a:r>
                  <a:rPr lang="en-US" sz="2200" dirty="0"/>
                  <a:t> + (k+1)</a:t>
                </a:r>
                <a:r>
                  <a:rPr lang="en-US" sz="2200" baseline="30000" dirty="0"/>
                  <a:t>2</a:t>
                </a:r>
                <a:endParaRPr lang="en-US" sz="2200" dirty="0"/>
              </a:p>
              <a:p>
                <a:pPr marL="0" indent="0">
                  <a:lnSpc>
                    <a:spcPct val="100000"/>
                  </a:lnSpc>
                  <a:spcBef>
                    <a:spcPts val="0"/>
                  </a:spcBef>
                  <a:buNone/>
                </a:pPr>
                <a:r>
                  <a:rPr lang="en-US" sz="2200" dirty="0"/>
                  <a:t>	= </a:t>
                </a:r>
                <a14:m>
                  <m:oMath xmlns:m="http://schemas.openxmlformats.org/officeDocument/2006/math">
                    <m:f>
                      <m:fPr>
                        <m:ctrlPr>
                          <a:rPr lang="en-US" sz="2200" i="1">
                            <a:latin typeface="Cambria Math" panose="02040503050406030204" pitchFamily="18" charset="0"/>
                          </a:rPr>
                        </m:ctrlPr>
                      </m:fPr>
                      <m:num>
                        <m:r>
                          <m:rPr>
                            <m:sty m:val="p"/>
                          </m:rPr>
                          <a:rPr lang="en-US" sz="2200">
                            <a:latin typeface="Cambria Math" panose="02040503050406030204" pitchFamily="18" charset="0"/>
                          </a:rPr>
                          <m:t>k</m:t>
                        </m:r>
                        <m:d>
                          <m:dPr>
                            <m:ctrlPr>
                              <a:rPr lang="en-US" sz="2200" i="1">
                                <a:latin typeface="Cambria Math" panose="02040503050406030204" pitchFamily="18" charset="0"/>
                              </a:rPr>
                            </m:ctrlPr>
                          </m:dPr>
                          <m:e>
                            <m:r>
                              <m:rPr>
                                <m:sty m:val="p"/>
                              </m:rPr>
                              <a:rPr lang="en-US" sz="2200">
                                <a:latin typeface="Cambria Math" panose="02040503050406030204" pitchFamily="18" charset="0"/>
                              </a:rPr>
                              <m:t>k</m:t>
                            </m:r>
                            <m:r>
                              <a:rPr lang="en-US" sz="2200">
                                <a:latin typeface="Cambria Math" panose="02040503050406030204" pitchFamily="18" charset="0"/>
                              </a:rPr>
                              <m:t>+1</m:t>
                            </m:r>
                          </m:e>
                        </m:d>
                        <m:d>
                          <m:dPr>
                            <m:ctrlPr>
                              <a:rPr lang="en-US" sz="2200" i="1">
                                <a:latin typeface="Cambria Math" panose="02040503050406030204" pitchFamily="18" charset="0"/>
                              </a:rPr>
                            </m:ctrlPr>
                          </m:dPr>
                          <m:e>
                            <m:r>
                              <a:rPr lang="en-US" sz="2200">
                                <a:latin typeface="Cambria Math" panose="02040503050406030204" pitchFamily="18" charset="0"/>
                              </a:rPr>
                              <m:t>2</m:t>
                            </m:r>
                            <m:r>
                              <m:rPr>
                                <m:sty m:val="p"/>
                              </m:rPr>
                              <a:rPr lang="en-US" sz="2200">
                                <a:latin typeface="Cambria Math" panose="02040503050406030204" pitchFamily="18" charset="0"/>
                              </a:rPr>
                              <m:t>k</m:t>
                            </m:r>
                            <m:r>
                              <a:rPr lang="en-US" sz="2200">
                                <a:latin typeface="Cambria Math" panose="02040503050406030204" pitchFamily="18" charset="0"/>
                              </a:rPr>
                              <m:t>+1</m:t>
                            </m:r>
                          </m:e>
                        </m:d>
                        <m:r>
                          <a:rPr lang="en-US" sz="2200">
                            <a:latin typeface="Cambria Math" panose="02040503050406030204" pitchFamily="18" charset="0"/>
                          </a:rPr>
                          <m:t>+</m:t>
                        </m:r>
                        <m:sSup>
                          <m:sSupPr>
                            <m:ctrlPr>
                              <a:rPr lang="en-US" sz="2200" i="1">
                                <a:latin typeface="Cambria Math" panose="02040503050406030204" pitchFamily="18" charset="0"/>
                              </a:rPr>
                            </m:ctrlPr>
                          </m:sSupPr>
                          <m:e>
                            <m:r>
                              <a:rPr lang="en-US" sz="2200">
                                <a:latin typeface="Cambria Math" panose="02040503050406030204" pitchFamily="18" charset="0"/>
                              </a:rPr>
                              <m:t>6</m:t>
                            </m:r>
                            <m:d>
                              <m:dPr>
                                <m:ctrlPr>
                                  <a:rPr lang="en-US" sz="2200" i="1">
                                    <a:latin typeface="Cambria Math" panose="02040503050406030204" pitchFamily="18" charset="0"/>
                                  </a:rPr>
                                </m:ctrlPr>
                              </m:dPr>
                              <m:e>
                                <m:r>
                                  <m:rPr>
                                    <m:sty m:val="p"/>
                                  </m:rPr>
                                  <a:rPr lang="en-US" sz="2200">
                                    <a:latin typeface="Cambria Math" panose="02040503050406030204" pitchFamily="18" charset="0"/>
                                  </a:rPr>
                                  <m:t>k</m:t>
                                </m:r>
                                <m:r>
                                  <a:rPr lang="en-US" sz="2200">
                                    <a:latin typeface="Cambria Math" panose="02040503050406030204" pitchFamily="18" charset="0"/>
                                  </a:rPr>
                                  <m:t>+1</m:t>
                                </m:r>
                              </m:e>
                            </m:d>
                          </m:e>
                          <m:sup>
                            <m:r>
                              <a:rPr lang="en-US" sz="2200">
                                <a:latin typeface="Cambria Math" panose="02040503050406030204" pitchFamily="18" charset="0"/>
                              </a:rPr>
                              <m:t>2</m:t>
                            </m:r>
                          </m:sup>
                        </m:sSup>
                      </m:num>
                      <m:den>
                        <m:r>
                          <a:rPr lang="en-US" sz="2200">
                            <a:latin typeface="Cambria Math" panose="02040503050406030204" pitchFamily="18" charset="0"/>
                          </a:rPr>
                          <m:t>6</m:t>
                        </m:r>
                      </m:den>
                    </m:f>
                  </m:oMath>
                </a14:m>
                <a:endParaRPr lang="en-US" sz="2200" dirty="0"/>
              </a:p>
              <a:p>
                <a:pPr marL="0" indent="0">
                  <a:lnSpc>
                    <a:spcPct val="100000"/>
                  </a:lnSpc>
                  <a:spcBef>
                    <a:spcPts val="0"/>
                  </a:spcBef>
                  <a:buNone/>
                </a:pPr>
                <a:r>
                  <a:rPr lang="en-US" sz="2200" dirty="0"/>
                  <a:t>	= </a:t>
                </a:r>
                <a14:m>
                  <m:oMath xmlns:m="http://schemas.openxmlformats.org/officeDocument/2006/math">
                    <m:f>
                      <m:fPr>
                        <m:ctrlPr>
                          <a:rPr lang="en-US" sz="2200" i="1">
                            <a:latin typeface="Cambria Math" panose="02040503050406030204" pitchFamily="18" charset="0"/>
                          </a:rPr>
                        </m:ctrlPr>
                      </m:fPr>
                      <m:num>
                        <m:r>
                          <m:rPr>
                            <m:sty m:val="p"/>
                          </m:rPr>
                          <a:rPr lang="en-US" sz="2200">
                            <a:latin typeface="Cambria Math" panose="02040503050406030204" pitchFamily="18" charset="0"/>
                          </a:rPr>
                          <m:t>k</m:t>
                        </m:r>
                        <m:r>
                          <a:rPr lang="en-US" sz="2200">
                            <a:latin typeface="Cambria Math" panose="02040503050406030204" pitchFamily="18" charset="0"/>
                          </a:rPr>
                          <m:t>+1</m:t>
                        </m:r>
                      </m:num>
                      <m:den>
                        <m:r>
                          <a:rPr lang="en-US" sz="2200">
                            <a:latin typeface="Cambria Math" panose="02040503050406030204" pitchFamily="18" charset="0"/>
                          </a:rPr>
                          <m:t>6</m:t>
                        </m:r>
                      </m:den>
                    </m:f>
                  </m:oMath>
                </a14:m>
                <a:r>
                  <a:rPr lang="en-US" sz="2200" dirty="0"/>
                  <a:t> </a:t>
                </a:r>
                <a14:m>
                  <m:oMath xmlns:m="http://schemas.openxmlformats.org/officeDocument/2006/math">
                    <m:d>
                      <m:dPr>
                        <m:begChr m:val="["/>
                        <m:endChr m:val="]"/>
                        <m:ctrlPr>
                          <a:rPr lang="en-US" sz="2200" i="1">
                            <a:latin typeface="Cambria Math" panose="02040503050406030204" pitchFamily="18" charset="0"/>
                          </a:rPr>
                        </m:ctrlPr>
                      </m:dPr>
                      <m:e>
                        <m:r>
                          <m:rPr>
                            <m:sty m:val="p"/>
                          </m:rPr>
                          <a:rPr lang="en-US" sz="2200">
                            <a:latin typeface="Cambria Math" panose="02040503050406030204" pitchFamily="18" charset="0"/>
                          </a:rPr>
                          <m:t>k</m:t>
                        </m:r>
                        <m:d>
                          <m:dPr>
                            <m:ctrlPr>
                              <a:rPr lang="en-US" sz="2200" i="1">
                                <a:latin typeface="Cambria Math" panose="02040503050406030204" pitchFamily="18" charset="0"/>
                              </a:rPr>
                            </m:ctrlPr>
                          </m:dPr>
                          <m:e>
                            <m:r>
                              <a:rPr lang="en-US" sz="2200">
                                <a:latin typeface="Cambria Math" panose="02040503050406030204" pitchFamily="18" charset="0"/>
                              </a:rPr>
                              <m:t>2</m:t>
                            </m:r>
                            <m:r>
                              <m:rPr>
                                <m:sty m:val="p"/>
                              </m:rPr>
                              <a:rPr lang="en-US" sz="2200">
                                <a:latin typeface="Cambria Math" panose="02040503050406030204" pitchFamily="18" charset="0"/>
                              </a:rPr>
                              <m:t>k</m:t>
                            </m:r>
                            <m:r>
                              <a:rPr lang="en-US" sz="2200">
                                <a:latin typeface="Cambria Math" panose="02040503050406030204" pitchFamily="18" charset="0"/>
                              </a:rPr>
                              <m:t>+1</m:t>
                            </m:r>
                          </m:e>
                        </m:d>
                        <m:r>
                          <a:rPr lang="en-US" sz="2200">
                            <a:latin typeface="Cambria Math" panose="02040503050406030204" pitchFamily="18" charset="0"/>
                          </a:rPr>
                          <m:t>+6</m:t>
                        </m:r>
                        <m:d>
                          <m:dPr>
                            <m:ctrlPr>
                              <a:rPr lang="en-US" sz="2200" i="1">
                                <a:latin typeface="Cambria Math" panose="02040503050406030204" pitchFamily="18" charset="0"/>
                              </a:rPr>
                            </m:ctrlPr>
                          </m:dPr>
                          <m:e>
                            <m:r>
                              <m:rPr>
                                <m:sty m:val="p"/>
                              </m:rPr>
                              <a:rPr lang="en-US" sz="2200">
                                <a:latin typeface="Cambria Math" panose="02040503050406030204" pitchFamily="18" charset="0"/>
                              </a:rPr>
                              <m:t>k</m:t>
                            </m:r>
                            <m:r>
                              <a:rPr lang="en-US" sz="2200">
                                <a:latin typeface="Cambria Math" panose="02040503050406030204" pitchFamily="18" charset="0"/>
                              </a:rPr>
                              <m:t>+1</m:t>
                            </m:r>
                          </m:e>
                        </m:d>
                      </m:e>
                    </m:d>
                  </m:oMath>
                </a14:m>
                <a:endParaRPr lang="en-US" sz="2200" dirty="0"/>
              </a:p>
              <a:p>
                <a:pPr marL="0" indent="0">
                  <a:lnSpc>
                    <a:spcPct val="100000"/>
                  </a:lnSpc>
                  <a:spcBef>
                    <a:spcPts val="0"/>
                  </a:spcBef>
                  <a:buNone/>
                </a:pPr>
                <a:r>
                  <a:rPr lang="en-US" sz="2200" dirty="0"/>
                  <a:t>	= </a:t>
                </a:r>
                <a14:m>
                  <m:oMath xmlns:m="http://schemas.openxmlformats.org/officeDocument/2006/math">
                    <m:f>
                      <m:fPr>
                        <m:ctrlPr>
                          <a:rPr lang="en-US" sz="2200" i="1">
                            <a:latin typeface="Cambria Math" panose="02040503050406030204" pitchFamily="18" charset="0"/>
                          </a:rPr>
                        </m:ctrlPr>
                      </m:fPr>
                      <m:num>
                        <m:r>
                          <m:rPr>
                            <m:sty m:val="p"/>
                          </m:rPr>
                          <a:rPr lang="en-US" sz="2200">
                            <a:latin typeface="Cambria Math" panose="02040503050406030204" pitchFamily="18" charset="0"/>
                          </a:rPr>
                          <m:t>k</m:t>
                        </m:r>
                        <m:r>
                          <a:rPr lang="en-US" sz="2200">
                            <a:latin typeface="Cambria Math" panose="02040503050406030204" pitchFamily="18" charset="0"/>
                          </a:rPr>
                          <m:t>+1</m:t>
                        </m:r>
                      </m:num>
                      <m:den>
                        <m:r>
                          <a:rPr lang="en-US" sz="2200">
                            <a:latin typeface="Cambria Math" panose="02040503050406030204" pitchFamily="18" charset="0"/>
                          </a:rPr>
                          <m:t>6</m:t>
                        </m:r>
                      </m:den>
                    </m:f>
                  </m:oMath>
                </a14:m>
                <a:r>
                  <a:rPr lang="en-US" sz="2200" dirty="0"/>
                  <a:t> </a:t>
                </a:r>
                <a14:m>
                  <m:oMath xmlns:m="http://schemas.openxmlformats.org/officeDocument/2006/math">
                    <m:d>
                      <m:dPr>
                        <m:begChr m:val="["/>
                        <m:endChr m:val="]"/>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a:latin typeface="Cambria Math" panose="02040503050406030204" pitchFamily="18" charset="0"/>
                              </a:rPr>
                              <m:t>2</m:t>
                            </m:r>
                            <m:r>
                              <m:rPr>
                                <m:sty m:val="p"/>
                              </m:rPr>
                              <a:rPr lang="en-US" sz="2200">
                                <a:latin typeface="Cambria Math" panose="02040503050406030204" pitchFamily="18" charset="0"/>
                              </a:rPr>
                              <m:t>k</m:t>
                            </m:r>
                          </m:e>
                          <m:sup>
                            <m:r>
                              <a:rPr lang="en-US" sz="2200">
                                <a:latin typeface="Cambria Math" panose="02040503050406030204" pitchFamily="18" charset="0"/>
                              </a:rPr>
                              <m:t>2 </m:t>
                            </m:r>
                          </m:sup>
                        </m:sSup>
                        <m:r>
                          <a:rPr lang="en-US" sz="2200">
                            <a:latin typeface="Cambria Math" panose="02040503050406030204" pitchFamily="18" charset="0"/>
                          </a:rPr>
                          <m:t>+</m:t>
                        </m:r>
                        <m:r>
                          <m:rPr>
                            <m:sty m:val="p"/>
                          </m:rPr>
                          <a:rPr lang="en-US" sz="2200">
                            <a:latin typeface="Cambria Math" panose="02040503050406030204" pitchFamily="18" charset="0"/>
                          </a:rPr>
                          <m:t>k</m:t>
                        </m:r>
                        <m:r>
                          <a:rPr lang="en-US" sz="2200">
                            <a:latin typeface="Cambria Math" panose="02040503050406030204" pitchFamily="18" charset="0"/>
                          </a:rPr>
                          <m:t>+6</m:t>
                        </m:r>
                        <m:r>
                          <m:rPr>
                            <m:sty m:val="p"/>
                          </m:rPr>
                          <a:rPr lang="en-US" sz="2200">
                            <a:latin typeface="Cambria Math" panose="02040503050406030204" pitchFamily="18" charset="0"/>
                          </a:rPr>
                          <m:t>k</m:t>
                        </m:r>
                        <m:r>
                          <a:rPr lang="en-US" sz="2200">
                            <a:latin typeface="Cambria Math" panose="02040503050406030204" pitchFamily="18" charset="0"/>
                          </a:rPr>
                          <m:t>+6</m:t>
                        </m:r>
                      </m:e>
                    </m:d>
                  </m:oMath>
                </a14:m>
                <a:endParaRPr lang="en-US" sz="2200" dirty="0"/>
              </a:p>
              <a:p>
                <a:pPr marL="0" indent="0">
                  <a:lnSpc>
                    <a:spcPct val="100000"/>
                  </a:lnSpc>
                  <a:spcBef>
                    <a:spcPts val="0"/>
                  </a:spcBef>
                  <a:buNone/>
                </a:pPr>
                <a:r>
                  <a:rPr lang="en-US" sz="2200" dirty="0"/>
                  <a:t>	= </a:t>
                </a:r>
                <a14:m>
                  <m:oMath xmlns:m="http://schemas.openxmlformats.org/officeDocument/2006/math">
                    <m:f>
                      <m:fPr>
                        <m:ctrlPr>
                          <a:rPr lang="en-US" sz="2200" i="1">
                            <a:latin typeface="Cambria Math" panose="02040503050406030204" pitchFamily="18" charset="0"/>
                          </a:rPr>
                        </m:ctrlPr>
                      </m:fPr>
                      <m:num>
                        <m:r>
                          <m:rPr>
                            <m:sty m:val="p"/>
                          </m:rPr>
                          <a:rPr lang="en-US" sz="2200">
                            <a:latin typeface="Cambria Math" panose="02040503050406030204" pitchFamily="18" charset="0"/>
                          </a:rPr>
                          <m:t>k</m:t>
                        </m:r>
                        <m:r>
                          <a:rPr lang="en-US" sz="2200">
                            <a:latin typeface="Cambria Math" panose="02040503050406030204" pitchFamily="18" charset="0"/>
                          </a:rPr>
                          <m:t>+1</m:t>
                        </m:r>
                      </m:num>
                      <m:den>
                        <m:r>
                          <a:rPr lang="en-US" sz="2200">
                            <a:latin typeface="Cambria Math" panose="02040503050406030204" pitchFamily="18" charset="0"/>
                          </a:rPr>
                          <m:t>6</m:t>
                        </m:r>
                      </m:den>
                    </m:f>
                  </m:oMath>
                </a14:m>
                <a:r>
                  <a:rPr lang="en-US" sz="2200" dirty="0"/>
                  <a:t> </a:t>
                </a:r>
                <a14:m>
                  <m:oMath xmlns:m="http://schemas.openxmlformats.org/officeDocument/2006/math">
                    <m:d>
                      <m:dPr>
                        <m:begChr m:val="["/>
                        <m:endChr m:val="]"/>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a:latin typeface="Cambria Math" panose="02040503050406030204" pitchFamily="18" charset="0"/>
                              </a:rPr>
                              <m:t>2</m:t>
                            </m:r>
                            <m:r>
                              <m:rPr>
                                <m:sty m:val="p"/>
                              </m:rPr>
                              <a:rPr lang="en-US" sz="2200">
                                <a:latin typeface="Cambria Math" panose="02040503050406030204" pitchFamily="18" charset="0"/>
                              </a:rPr>
                              <m:t>k</m:t>
                            </m:r>
                          </m:e>
                          <m:sup>
                            <m:r>
                              <a:rPr lang="en-US" sz="2200">
                                <a:latin typeface="Cambria Math" panose="02040503050406030204" pitchFamily="18" charset="0"/>
                              </a:rPr>
                              <m:t>2 </m:t>
                            </m:r>
                          </m:sup>
                        </m:sSup>
                        <m:r>
                          <a:rPr lang="en-US" sz="2200">
                            <a:latin typeface="Cambria Math" panose="02040503050406030204" pitchFamily="18" charset="0"/>
                          </a:rPr>
                          <m:t>+7</m:t>
                        </m:r>
                        <m:r>
                          <m:rPr>
                            <m:sty m:val="p"/>
                          </m:rPr>
                          <a:rPr lang="en-US" sz="2200">
                            <a:latin typeface="Cambria Math" panose="02040503050406030204" pitchFamily="18" charset="0"/>
                          </a:rPr>
                          <m:t>k</m:t>
                        </m:r>
                        <m:r>
                          <a:rPr lang="en-US" sz="2200">
                            <a:latin typeface="Cambria Math" panose="02040503050406030204" pitchFamily="18" charset="0"/>
                          </a:rPr>
                          <m:t>+6</m:t>
                        </m:r>
                      </m:e>
                    </m:d>
                  </m:oMath>
                </a14:m>
                <a:endParaRPr lang="en-US" sz="2200" dirty="0"/>
              </a:p>
              <a:p>
                <a:pPr marL="0" indent="0">
                  <a:lnSpc>
                    <a:spcPct val="100000"/>
                  </a:lnSpc>
                  <a:spcBef>
                    <a:spcPts val="0"/>
                  </a:spcBef>
                  <a:buNone/>
                </a:pPr>
                <a:r>
                  <a:rPr lang="en-US" sz="2200" dirty="0"/>
                  <a:t>	= </a:t>
                </a:r>
                <a14:m>
                  <m:oMath xmlns:m="http://schemas.openxmlformats.org/officeDocument/2006/math">
                    <m:f>
                      <m:fPr>
                        <m:ctrlPr>
                          <a:rPr lang="en-US" sz="2200" i="1">
                            <a:latin typeface="Cambria Math" panose="02040503050406030204" pitchFamily="18" charset="0"/>
                          </a:rPr>
                        </m:ctrlPr>
                      </m:fPr>
                      <m:num>
                        <m:r>
                          <m:rPr>
                            <m:sty m:val="p"/>
                          </m:rPr>
                          <a:rPr lang="en-US" sz="2200">
                            <a:latin typeface="Cambria Math" panose="02040503050406030204" pitchFamily="18" charset="0"/>
                          </a:rPr>
                          <m:t>k</m:t>
                        </m:r>
                        <m:r>
                          <a:rPr lang="en-US" sz="2200">
                            <a:latin typeface="Cambria Math" panose="02040503050406030204" pitchFamily="18" charset="0"/>
                          </a:rPr>
                          <m:t>+1</m:t>
                        </m:r>
                      </m:num>
                      <m:den>
                        <m:r>
                          <a:rPr lang="en-US" sz="2200">
                            <a:latin typeface="Cambria Math" panose="02040503050406030204" pitchFamily="18" charset="0"/>
                          </a:rPr>
                          <m:t>6</m:t>
                        </m:r>
                      </m:den>
                    </m:f>
                  </m:oMath>
                </a14:m>
                <a:r>
                  <a:rPr lang="en-US" sz="2200" dirty="0"/>
                  <a:t> </a:t>
                </a:r>
                <a14:m>
                  <m:oMath xmlns:m="http://schemas.openxmlformats.org/officeDocument/2006/math">
                    <m:d>
                      <m:dPr>
                        <m:begChr m:val="["/>
                        <m:endChr m:val="]"/>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a:latin typeface="Cambria Math" panose="02040503050406030204" pitchFamily="18" charset="0"/>
                              </a:rPr>
                              <m:t>2</m:t>
                            </m:r>
                            <m:r>
                              <m:rPr>
                                <m:sty m:val="p"/>
                              </m:rPr>
                              <a:rPr lang="en-US" sz="2200">
                                <a:latin typeface="Cambria Math" panose="02040503050406030204" pitchFamily="18" charset="0"/>
                              </a:rPr>
                              <m:t>k</m:t>
                            </m:r>
                          </m:e>
                          <m:sup>
                            <m:r>
                              <a:rPr lang="en-US" sz="2200">
                                <a:latin typeface="Cambria Math" panose="02040503050406030204" pitchFamily="18" charset="0"/>
                              </a:rPr>
                              <m:t>2 </m:t>
                            </m:r>
                          </m:sup>
                        </m:sSup>
                        <m:r>
                          <a:rPr lang="en-US" sz="2200">
                            <a:latin typeface="Cambria Math" panose="02040503050406030204" pitchFamily="18" charset="0"/>
                          </a:rPr>
                          <m:t>+4</m:t>
                        </m:r>
                        <m:r>
                          <m:rPr>
                            <m:sty m:val="p"/>
                          </m:rPr>
                          <a:rPr lang="en-US" sz="2200">
                            <a:latin typeface="Cambria Math" panose="02040503050406030204" pitchFamily="18" charset="0"/>
                          </a:rPr>
                          <m:t>k</m:t>
                        </m:r>
                        <m:r>
                          <a:rPr lang="en-US" sz="2200">
                            <a:latin typeface="Cambria Math" panose="02040503050406030204" pitchFamily="18" charset="0"/>
                          </a:rPr>
                          <m:t>+3</m:t>
                        </m:r>
                        <m:r>
                          <m:rPr>
                            <m:sty m:val="p"/>
                          </m:rPr>
                          <a:rPr lang="en-US" sz="2200">
                            <a:latin typeface="Cambria Math" panose="02040503050406030204" pitchFamily="18" charset="0"/>
                          </a:rPr>
                          <m:t>k</m:t>
                        </m:r>
                        <m:r>
                          <a:rPr lang="en-US" sz="2200">
                            <a:latin typeface="Cambria Math" panose="02040503050406030204" pitchFamily="18" charset="0"/>
                          </a:rPr>
                          <m:t>+6</m:t>
                        </m:r>
                      </m:e>
                    </m:d>
                  </m:oMath>
                </a14:m>
                <a:endParaRPr lang="en-US" sz="2200" dirty="0"/>
              </a:p>
              <a:p>
                <a:pPr marL="0" indent="0">
                  <a:lnSpc>
                    <a:spcPct val="100000"/>
                  </a:lnSpc>
                  <a:spcBef>
                    <a:spcPts val="0"/>
                  </a:spcBef>
                  <a:buNone/>
                </a:pPr>
                <a:r>
                  <a:rPr lang="en-US" sz="2200" dirty="0"/>
                  <a:t>	= </a:t>
                </a:r>
                <a14:m>
                  <m:oMath xmlns:m="http://schemas.openxmlformats.org/officeDocument/2006/math">
                    <m:f>
                      <m:fPr>
                        <m:ctrlPr>
                          <a:rPr lang="en-US" sz="2200" i="1">
                            <a:latin typeface="Cambria Math" panose="02040503050406030204" pitchFamily="18" charset="0"/>
                          </a:rPr>
                        </m:ctrlPr>
                      </m:fPr>
                      <m:num>
                        <m:r>
                          <m:rPr>
                            <m:sty m:val="p"/>
                          </m:rPr>
                          <a:rPr lang="en-US" sz="2200">
                            <a:latin typeface="Cambria Math" panose="02040503050406030204" pitchFamily="18" charset="0"/>
                          </a:rPr>
                          <m:t>k</m:t>
                        </m:r>
                        <m:r>
                          <a:rPr lang="en-US" sz="2200">
                            <a:latin typeface="Cambria Math" panose="02040503050406030204" pitchFamily="18" charset="0"/>
                          </a:rPr>
                          <m:t>+1</m:t>
                        </m:r>
                      </m:num>
                      <m:den>
                        <m:r>
                          <a:rPr lang="en-US" sz="2200">
                            <a:latin typeface="Cambria Math" panose="02040503050406030204" pitchFamily="18" charset="0"/>
                          </a:rPr>
                          <m:t>6</m:t>
                        </m:r>
                      </m:den>
                    </m:f>
                  </m:oMath>
                </a14:m>
                <a:r>
                  <a:rPr lang="en-US" sz="2200" dirty="0"/>
                  <a:t> </a:t>
                </a:r>
                <a14:m>
                  <m:oMath xmlns:m="http://schemas.openxmlformats.org/officeDocument/2006/math">
                    <m:r>
                      <a:rPr lang="en-US" sz="2200">
                        <a:latin typeface="Cambria Math" panose="02040503050406030204" pitchFamily="18" charset="0"/>
                      </a:rPr>
                      <m:t>[2</m:t>
                    </m:r>
                    <m:r>
                      <m:rPr>
                        <m:sty m:val="p"/>
                      </m:rPr>
                      <a:rPr lang="en-US" sz="2200">
                        <a:latin typeface="Cambria Math" panose="02040503050406030204" pitchFamily="18" charset="0"/>
                      </a:rPr>
                      <m:t>k</m:t>
                    </m:r>
                    <m:d>
                      <m:dPr>
                        <m:ctrlPr>
                          <a:rPr lang="en-US" sz="2200" i="1">
                            <a:latin typeface="Cambria Math" panose="02040503050406030204" pitchFamily="18" charset="0"/>
                          </a:rPr>
                        </m:ctrlPr>
                      </m:dPr>
                      <m:e>
                        <m:r>
                          <m:rPr>
                            <m:sty m:val="p"/>
                          </m:rPr>
                          <a:rPr lang="en-US" sz="2200">
                            <a:latin typeface="Cambria Math" panose="02040503050406030204" pitchFamily="18" charset="0"/>
                          </a:rPr>
                          <m:t>k</m:t>
                        </m:r>
                        <m:r>
                          <a:rPr lang="en-US" sz="2200">
                            <a:latin typeface="Cambria Math" panose="02040503050406030204" pitchFamily="18" charset="0"/>
                          </a:rPr>
                          <m:t>+2</m:t>
                        </m:r>
                      </m:e>
                    </m:d>
                    <m:r>
                      <a:rPr lang="en-US" sz="2200">
                        <a:latin typeface="Cambria Math" panose="02040503050406030204" pitchFamily="18" charset="0"/>
                      </a:rPr>
                      <m:t>+3(</m:t>
                    </m:r>
                    <m:r>
                      <m:rPr>
                        <m:sty m:val="p"/>
                      </m:rPr>
                      <a:rPr lang="en-US" sz="2200">
                        <a:latin typeface="Cambria Math" panose="02040503050406030204" pitchFamily="18" charset="0"/>
                      </a:rPr>
                      <m:t>k</m:t>
                    </m:r>
                    <m:r>
                      <a:rPr lang="en-US" sz="2200">
                        <a:latin typeface="Cambria Math" panose="02040503050406030204" pitchFamily="18" charset="0"/>
                      </a:rPr>
                      <m:t>+2)]</m:t>
                    </m:r>
                  </m:oMath>
                </a14:m>
                <a:endParaRPr lang="en-US" sz="2200" dirty="0"/>
              </a:p>
              <a:p>
                <a:pPr marL="0" indent="0">
                  <a:lnSpc>
                    <a:spcPct val="100000"/>
                  </a:lnSpc>
                  <a:spcBef>
                    <a:spcPts val="0"/>
                  </a:spcBef>
                  <a:buNone/>
                </a:pPr>
                <a:r>
                  <a:rPr lang="en-US" sz="2200" dirty="0"/>
                  <a:t>	</a:t>
                </a:r>
                <a:r>
                  <a:rPr lang="en-US" sz="2200" i="1" dirty="0"/>
                  <a:t>= </a:t>
                </a:r>
                <a14:m>
                  <m:oMath xmlns:m="http://schemas.openxmlformats.org/officeDocument/2006/math">
                    <m:f>
                      <m:fPr>
                        <m:ctrlPr>
                          <a:rPr lang="en-US" sz="2200" i="1">
                            <a:latin typeface="Cambria Math" panose="02040503050406030204" pitchFamily="18" charset="0"/>
                          </a:rPr>
                        </m:ctrlPr>
                      </m:fPr>
                      <m:num>
                        <m:r>
                          <m:rPr>
                            <m:sty m:val="p"/>
                          </m:rPr>
                          <a:rPr lang="en-US" sz="2200">
                            <a:latin typeface="Cambria Math" panose="02040503050406030204" pitchFamily="18" charset="0"/>
                          </a:rPr>
                          <m:t>k</m:t>
                        </m:r>
                        <m:r>
                          <a:rPr lang="en-US" sz="2200">
                            <a:latin typeface="Cambria Math" panose="02040503050406030204" pitchFamily="18" charset="0"/>
                          </a:rPr>
                          <m:t>+1</m:t>
                        </m:r>
                      </m:num>
                      <m:den>
                        <m:r>
                          <a:rPr lang="en-US" sz="2200">
                            <a:latin typeface="Cambria Math" panose="02040503050406030204" pitchFamily="18" charset="0"/>
                          </a:rPr>
                          <m:t>6</m:t>
                        </m:r>
                      </m:den>
                    </m:f>
                  </m:oMath>
                </a14:m>
                <a:r>
                  <a:rPr lang="en-US" sz="2200" dirty="0"/>
                  <a:t> </a:t>
                </a:r>
                <a14:m>
                  <m:oMath xmlns:m="http://schemas.openxmlformats.org/officeDocument/2006/math">
                    <m:d>
                      <m:dPr>
                        <m:begChr m:val="["/>
                        <m:endChr m:val="]"/>
                        <m:ctrlPr>
                          <a:rPr lang="en-US" sz="2200" i="1">
                            <a:latin typeface="Cambria Math" panose="02040503050406030204" pitchFamily="18" charset="0"/>
                          </a:rPr>
                        </m:ctrlPr>
                      </m:dPr>
                      <m:e>
                        <m:d>
                          <m:dPr>
                            <m:ctrlPr>
                              <a:rPr lang="en-US" sz="2200" i="1">
                                <a:latin typeface="Cambria Math" panose="02040503050406030204" pitchFamily="18" charset="0"/>
                              </a:rPr>
                            </m:ctrlPr>
                          </m:dPr>
                          <m:e>
                            <m:r>
                              <m:rPr>
                                <m:sty m:val="p"/>
                              </m:rPr>
                              <a:rPr lang="en-US" sz="2200">
                                <a:latin typeface="Cambria Math" panose="02040503050406030204" pitchFamily="18" charset="0"/>
                              </a:rPr>
                              <m:t>k</m:t>
                            </m:r>
                            <m:r>
                              <a:rPr lang="en-US" sz="2200">
                                <a:latin typeface="Cambria Math" panose="02040503050406030204" pitchFamily="18" charset="0"/>
                              </a:rPr>
                              <m:t>+2</m:t>
                            </m:r>
                          </m:e>
                        </m:d>
                        <m:d>
                          <m:dPr>
                            <m:ctrlPr>
                              <a:rPr lang="en-US" sz="2200" i="1">
                                <a:latin typeface="Cambria Math" panose="02040503050406030204" pitchFamily="18" charset="0"/>
                              </a:rPr>
                            </m:ctrlPr>
                          </m:dPr>
                          <m:e>
                            <m:r>
                              <a:rPr lang="en-US" sz="2200">
                                <a:latin typeface="Cambria Math" panose="02040503050406030204" pitchFamily="18" charset="0"/>
                              </a:rPr>
                              <m:t>2</m:t>
                            </m:r>
                            <m:r>
                              <m:rPr>
                                <m:sty m:val="p"/>
                              </m:rPr>
                              <a:rPr lang="en-US" sz="2200">
                                <a:latin typeface="Cambria Math" panose="02040503050406030204" pitchFamily="18" charset="0"/>
                              </a:rPr>
                              <m:t>k</m:t>
                            </m:r>
                            <m:r>
                              <a:rPr lang="en-US" sz="2200">
                                <a:latin typeface="Cambria Math" panose="02040503050406030204" pitchFamily="18" charset="0"/>
                              </a:rPr>
                              <m:t>+3</m:t>
                            </m:r>
                          </m:e>
                        </m:d>
                      </m:e>
                    </m:d>
                  </m:oMath>
                </a14:m>
                <a:endParaRPr lang="en-US" sz="2200" dirty="0"/>
              </a:p>
              <a:p>
                <a:pPr marL="0" indent="0">
                  <a:lnSpc>
                    <a:spcPct val="100000"/>
                  </a:lnSpc>
                  <a:spcBef>
                    <a:spcPts val="0"/>
                  </a:spcBef>
                  <a:buNone/>
                </a:pPr>
                <a:r>
                  <a:rPr lang="en-US" sz="2200" dirty="0"/>
                  <a:t>	= </a:t>
                </a:r>
                <a14:m>
                  <m:oMath xmlns:m="http://schemas.openxmlformats.org/officeDocument/2006/math">
                    <m:f>
                      <m:fPr>
                        <m:ctrlPr>
                          <a:rPr lang="en-US" sz="2200" i="1">
                            <a:latin typeface="Cambria Math" panose="02040503050406030204" pitchFamily="18" charset="0"/>
                          </a:rPr>
                        </m:ctrlPr>
                      </m:fPr>
                      <m:num>
                        <m:d>
                          <m:dPr>
                            <m:ctrlPr>
                              <a:rPr lang="en-US" sz="2200" i="1">
                                <a:latin typeface="Cambria Math" panose="02040503050406030204" pitchFamily="18" charset="0"/>
                              </a:rPr>
                            </m:ctrlPr>
                          </m:dPr>
                          <m:e>
                            <m:r>
                              <m:rPr>
                                <m:sty m:val="p"/>
                              </m:rPr>
                              <a:rPr lang="en-US" sz="2200">
                                <a:latin typeface="Cambria Math" panose="02040503050406030204" pitchFamily="18" charset="0"/>
                              </a:rPr>
                              <m:t>k</m:t>
                            </m:r>
                            <m:r>
                              <a:rPr lang="en-US" sz="2200">
                                <a:latin typeface="Cambria Math" panose="02040503050406030204" pitchFamily="18" charset="0"/>
                              </a:rPr>
                              <m:t>+1</m:t>
                            </m:r>
                          </m:e>
                        </m:d>
                        <m:d>
                          <m:dPr>
                            <m:ctrlPr>
                              <a:rPr lang="en-US" sz="2200" i="1">
                                <a:latin typeface="Cambria Math" panose="02040503050406030204" pitchFamily="18" charset="0"/>
                              </a:rPr>
                            </m:ctrlPr>
                          </m:dPr>
                          <m:e>
                            <m:r>
                              <m:rPr>
                                <m:sty m:val="p"/>
                              </m:rPr>
                              <a:rPr lang="en-US" sz="2200">
                                <a:latin typeface="Cambria Math" panose="02040503050406030204" pitchFamily="18" charset="0"/>
                              </a:rPr>
                              <m:t>k</m:t>
                            </m:r>
                            <m:r>
                              <a:rPr lang="en-US" sz="2200">
                                <a:latin typeface="Cambria Math" panose="02040503050406030204" pitchFamily="18" charset="0"/>
                              </a:rPr>
                              <m:t>+2</m:t>
                            </m:r>
                          </m:e>
                        </m:d>
                        <m:d>
                          <m:dPr>
                            <m:ctrlPr>
                              <a:rPr lang="en-US" sz="2200" i="1">
                                <a:latin typeface="Cambria Math" panose="02040503050406030204" pitchFamily="18" charset="0"/>
                              </a:rPr>
                            </m:ctrlPr>
                          </m:dPr>
                          <m:e>
                            <m:r>
                              <a:rPr lang="en-US" sz="2200">
                                <a:latin typeface="Cambria Math" panose="02040503050406030204" pitchFamily="18" charset="0"/>
                              </a:rPr>
                              <m:t>2</m:t>
                            </m:r>
                            <m:r>
                              <m:rPr>
                                <m:sty m:val="p"/>
                              </m:rPr>
                              <a:rPr lang="en-US" sz="2200">
                                <a:latin typeface="Cambria Math" panose="02040503050406030204" pitchFamily="18" charset="0"/>
                              </a:rPr>
                              <m:t>k</m:t>
                            </m:r>
                            <m:r>
                              <a:rPr lang="en-US" sz="2200">
                                <a:latin typeface="Cambria Math" panose="02040503050406030204" pitchFamily="18" charset="0"/>
                              </a:rPr>
                              <m:t>+3</m:t>
                            </m:r>
                          </m:e>
                        </m:d>
                      </m:num>
                      <m:den>
                        <m:r>
                          <a:rPr lang="en-US" sz="2200">
                            <a:latin typeface="Cambria Math" panose="02040503050406030204" pitchFamily="18" charset="0"/>
                          </a:rPr>
                          <m:t>6</m:t>
                        </m:r>
                      </m:den>
                    </m:f>
                  </m:oMath>
                </a14:m>
                <a:endParaRPr lang="en-US" sz="2200" dirty="0"/>
              </a:p>
              <a:p>
                <a:pPr marL="0" indent="0">
                  <a:lnSpc>
                    <a:spcPct val="100000"/>
                  </a:lnSpc>
                  <a:spcBef>
                    <a:spcPts val="0"/>
                  </a:spcBef>
                  <a:buNone/>
                </a:pPr>
                <a:r>
                  <a:rPr lang="en-US" sz="2200" dirty="0"/>
                  <a:t>	= </a:t>
                </a:r>
                <a14:m>
                  <m:oMath xmlns:m="http://schemas.openxmlformats.org/officeDocument/2006/math">
                    <m:f>
                      <m:fPr>
                        <m:ctrlPr>
                          <a:rPr lang="en-US" sz="2200" i="1">
                            <a:latin typeface="Cambria Math" panose="02040503050406030204" pitchFamily="18" charset="0"/>
                          </a:rPr>
                        </m:ctrlPr>
                      </m:fPr>
                      <m:num>
                        <m:d>
                          <m:dPr>
                            <m:ctrlPr>
                              <a:rPr lang="en-US" sz="2200" i="1">
                                <a:latin typeface="Cambria Math" panose="02040503050406030204" pitchFamily="18" charset="0"/>
                              </a:rPr>
                            </m:ctrlPr>
                          </m:dPr>
                          <m:e>
                            <m:r>
                              <m:rPr>
                                <m:sty m:val="p"/>
                              </m:rPr>
                              <a:rPr lang="en-US" sz="2200">
                                <a:latin typeface="Cambria Math" panose="02040503050406030204" pitchFamily="18" charset="0"/>
                              </a:rPr>
                              <m:t>k</m:t>
                            </m:r>
                            <m:r>
                              <a:rPr lang="en-US" sz="2200">
                                <a:latin typeface="Cambria Math" panose="02040503050406030204" pitchFamily="18" charset="0"/>
                              </a:rPr>
                              <m:t>+1</m:t>
                            </m:r>
                          </m:e>
                        </m:d>
                        <m:d>
                          <m:dPr>
                            <m:ctrlPr>
                              <a:rPr lang="en-US" sz="2200" i="1">
                                <a:latin typeface="Cambria Math" panose="02040503050406030204" pitchFamily="18" charset="0"/>
                              </a:rPr>
                            </m:ctrlPr>
                          </m:dPr>
                          <m:e>
                            <m:r>
                              <a:rPr lang="en-US" sz="2200">
                                <a:latin typeface="Cambria Math" panose="02040503050406030204" pitchFamily="18" charset="0"/>
                              </a:rPr>
                              <m:t>(</m:t>
                            </m:r>
                            <m:r>
                              <m:rPr>
                                <m:sty m:val="p"/>
                              </m:rPr>
                              <a:rPr lang="en-US" sz="2200">
                                <a:latin typeface="Cambria Math" panose="02040503050406030204" pitchFamily="18" charset="0"/>
                              </a:rPr>
                              <m:t>k</m:t>
                            </m:r>
                            <m:r>
                              <a:rPr lang="en-US" sz="2200">
                                <a:latin typeface="Cambria Math" panose="02040503050406030204" pitchFamily="18" charset="0"/>
                              </a:rPr>
                              <m:t>+1</m:t>
                            </m:r>
                          </m:e>
                        </m:d>
                        <m:r>
                          <a:rPr lang="en-US" sz="2200">
                            <a:latin typeface="Cambria Math" panose="02040503050406030204" pitchFamily="18" charset="0"/>
                          </a:rPr>
                          <m:t>+1)</m:t>
                        </m:r>
                        <m:d>
                          <m:dPr>
                            <m:ctrlPr>
                              <a:rPr lang="en-US" sz="2200" i="1">
                                <a:latin typeface="Cambria Math" panose="02040503050406030204" pitchFamily="18" charset="0"/>
                              </a:rPr>
                            </m:ctrlPr>
                          </m:dPr>
                          <m:e>
                            <m:r>
                              <a:rPr lang="en-US" sz="2200">
                                <a:latin typeface="Cambria Math" panose="02040503050406030204" pitchFamily="18" charset="0"/>
                              </a:rPr>
                              <m:t>2</m:t>
                            </m:r>
                            <m:r>
                              <m:rPr>
                                <m:sty m:val="p"/>
                              </m:rPr>
                              <a:rPr lang="en-US" sz="2200">
                                <a:latin typeface="Cambria Math" panose="02040503050406030204" pitchFamily="18" charset="0"/>
                              </a:rPr>
                              <m:t>k</m:t>
                            </m:r>
                            <m:r>
                              <a:rPr lang="en-US" sz="2200">
                                <a:latin typeface="Cambria Math" panose="02040503050406030204" pitchFamily="18" charset="0"/>
                              </a:rPr>
                              <m:t>+2+1</m:t>
                            </m:r>
                          </m:e>
                        </m:d>
                      </m:num>
                      <m:den>
                        <m:r>
                          <a:rPr lang="en-US" sz="2200">
                            <a:latin typeface="Cambria Math" panose="02040503050406030204" pitchFamily="18" charset="0"/>
                          </a:rPr>
                          <m:t>6</m:t>
                        </m:r>
                      </m:den>
                    </m:f>
                  </m:oMath>
                </a14:m>
                <a:r>
                  <a:rPr lang="en-US" sz="2200" dirty="0"/>
                  <a:t>				=</a:t>
                </a:r>
                <a14:m>
                  <m:oMath xmlns:m="http://schemas.openxmlformats.org/officeDocument/2006/math">
                    <m:f>
                      <m:fPr>
                        <m:ctrlPr>
                          <a:rPr lang="en-US" sz="2200" i="1">
                            <a:latin typeface="Cambria Math" panose="02040503050406030204" pitchFamily="18" charset="0"/>
                          </a:rPr>
                        </m:ctrlPr>
                      </m:fPr>
                      <m:num>
                        <m:d>
                          <m:dPr>
                            <m:ctrlPr>
                              <a:rPr lang="en-US" sz="2200" i="1">
                                <a:latin typeface="Cambria Math" panose="02040503050406030204" pitchFamily="18" charset="0"/>
                              </a:rPr>
                            </m:ctrlPr>
                          </m:dPr>
                          <m:e>
                            <m:r>
                              <m:rPr>
                                <m:sty m:val="p"/>
                              </m:rPr>
                              <a:rPr lang="en-US" sz="2200">
                                <a:latin typeface="Cambria Math" panose="02040503050406030204" pitchFamily="18" charset="0"/>
                              </a:rPr>
                              <m:t>k</m:t>
                            </m:r>
                            <m:r>
                              <a:rPr lang="en-US" sz="2200">
                                <a:latin typeface="Cambria Math" panose="02040503050406030204" pitchFamily="18" charset="0"/>
                              </a:rPr>
                              <m:t>+1</m:t>
                            </m:r>
                          </m:e>
                        </m:d>
                        <m:d>
                          <m:dPr>
                            <m:ctrlPr>
                              <a:rPr lang="en-US" sz="2200" i="1">
                                <a:latin typeface="Cambria Math" panose="02040503050406030204" pitchFamily="18" charset="0"/>
                              </a:rPr>
                            </m:ctrlPr>
                          </m:dPr>
                          <m:e>
                            <m:r>
                              <a:rPr lang="en-US" sz="2200">
                                <a:latin typeface="Cambria Math" panose="02040503050406030204" pitchFamily="18" charset="0"/>
                              </a:rPr>
                              <m:t>(</m:t>
                            </m:r>
                            <m:r>
                              <m:rPr>
                                <m:sty m:val="p"/>
                              </m:rPr>
                              <a:rPr lang="en-US" sz="2200">
                                <a:latin typeface="Cambria Math" panose="02040503050406030204" pitchFamily="18" charset="0"/>
                              </a:rPr>
                              <m:t>k</m:t>
                            </m:r>
                            <m:r>
                              <a:rPr lang="en-US" sz="2200">
                                <a:latin typeface="Cambria Math" panose="02040503050406030204" pitchFamily="18" charset="0"/>
                              </a:rPr>
                              <m:t>+1</m:t>
                            </m:r>
                          </m:e>
                        </m:d>
                        <m:r>
                          <a:rPr lang="en-US" sz="2200">
                            <a:latin typeface="Cambria Math" panose="02040503050406030204" pitchFamily="18" charset="0"/>
                          </a:rPr>
                          <m:t>+1)</m:t>
                        </m:r>
                        <m:d>
                          <m:dPr>
                            <m:ctrlPr>
                              <a:rPr lang="en-US" sz="2200" i="1">
                                <a:latin typeface="Cambria Math" panose="02040503050406030204" pitchFamily="18" charset="0"/>
                              </a:rPr>
                            </m:ctrlPr>
                          </m:dPr>
                          <m:e>
                            <m:r>
                              <a:rPr lang="en-US" sz="2200">
                                <a:latin typeface="Cambria Math" panose="02040503050406030204" pitchFamily="18" charset="0"/>
                              </a:rPr>
                              <m:t>2(</m:t>
                            </m:r>
                            <m:r>
                              <m:rPr>
                                <m:sty m:val="p"/>
                              </m:rPr>
                              <a:rPr lang="en-US" sz="2200">
                                <a:latin typeface="Cambria Math" panose="02040503050406030204" pitchFamily="18" charset="0"/>
                              </a:rPr>
                              <m:t>k</m:t>
                            </m:r>
                            <m:r>
                              <a:rPr lang="en-US" sz="2200">
                                <a:latin typeface="Cambria Math" panose="02040503050406030204" pitchFamily="18" charset="0"/>
                              </a:rPr>
                              <m:t>+1)+1</m:t>
                            </m:r>
                          </m:e>
                        </m:d>
                      </m:num>
                      <m:den>
                        <m:r>
                          <a:rPr lang="en-US" sz="2200">
                            <a:latin typeface="Cambria Math" panose="02040503050406030204" pitchFamily="18" charset="0"/>
                          </a:rPr>
                          <m:t>6</m:t>
                        </m:r>
                      </m:den>
                    </m:f>
                  </m:oMath>
                </a14:m>
                <a:endParaRPr lang="en-US" sz="2200" dirty="0"/>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5518484" y="741523"/>
                <a:ext cx="6246795" cy="5590565"/>
              </a:xfrm>
              <a:prstGeom prst="rect">
                <a:avLst/>
              </a:prstGeom>
              <a:blipFill rotWithShape="0">
                <a:blip r:embed="rId4"/>
                <a:stretch>
                  <a:fillRect l="-1268" t="-654" b="-6543"/>
                </a:stretch>
              </a:blipFill>
            </p:spPr>
            <p:txBody>
              <a:bodyPr/>
              <a:lstStyle/>
              <a:p>
                <a:r>
                  <a:rPr lang="en-US">
                    <a:noFill/>
                  </a:rPr>
                  <a:t> </a:t>
                </a:r>
              </a:p>
            </p:txBody>
          </p:sp>
        </mc:Fallback>
      </mc:AlternateContent>
      <p:cxnSp>
        <p:nvCxnSpPr>
          <p:cNvPr id="5" name="Straight Connector 4"/>
          <p:cNvCxnSpPr/>
          <p:nvPr/>
        </p:nvCxnSpPr>
        <p:spPr>
          <a:xfrm>
            <a:off x="5229727" y="784729"/>
            <a:ext cx="0" cy="566928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17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par>
                                <p:cTn id="39" presetID="22" presetClass="entr" presetSubtype="1"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up)">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dirty="0"/>
                  <a:t>Prove  </a:t>
                </a:r>
                <a14:m>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𝒊</m:t>
                        </m:r>
                        <m:r>
                          <a:rPr lang="en-US" i="1">
                            <a:latin typeface="Cambria Math" panose="02040503050406030204" pitchFamily="18" charset="0"/>
                          </a:rPr>
                          <m:t>=</m:t>
                        </m:r>
                        <m:r>
                          <a:rPr lang="en-US" i="1">
                            <a:latin typeface="Cambria Math" panose="02040503050406030204" pitchFamily="18" charset="0"/>
                          </a:rPr>
                          <m:t>𝟏</m:t>
                        </m:r>
                      </m:sub>
                      <m:sup>
                        <m:r>
                          <a:rPr lang="en-US" i="1">
                            <a:latin typeface="Cambria Math" panose="02040503050406030204" pitchFamily="18" charset="0"/>
                          </a:rPr>
                          <m:t>𝒏</m:t>
                        </m:r>
                      </m:sup>
                      <m:e>
                        <m:f>
                          <m:fPr>
                            <m:ctrlPr>
                              <a:rPr lang="en-US" i="1">
                                <a:latin typeface="Cambria Math" panose="02040503050406030204" pitchFamily="18" charset="0"/>
                              </a:rPr>
                            </m:ctrlPr>
                          </m:fPr>
                          <m:num>
                            <m:r>
                              <a:rPr lang="en-US" i="1">
                                <a:latin typeface="Cambria Math" panose="02040503050406030204" pitchFamily="18" charset="0"/>
                              </a:rPr>
                              <m:t>𝟏</m:t>
                            </m:r>
                          </m:num>
                          <m:den>
                            <m:r>
                              <a:rPr lang="en-US" i="1">
                                <a:latin typeface="Cambria Math" panose="02040503050406030204" pitchFamily="18" charset="0"/>
                              </a:rPr>
                              <m:t>𝒊</m:t>
                            </m:r>
                            <m:r>
                              <a:rPr lang="en-US" i="1">
                                <a:latin typeface="Cambria Math" panose="02040503050406030204" pitchFamily="18" charset="0"/>
                              </a:rPr>
                              <m:t>(</m:t>
                            </m:r>
                            <m:r>
                              <a:rPr lang="en-US" i="1">
                                <a:latin typeface="Cambria Math" panose="02040503050406030204" pitchFamily="18" charset="0"/>
                              </a:rPr>
                              <m:t>𝒊</m:t>
                            </m:r>
                            <m:r>
                              <a:rPr lang="en-US" i="1">
                                <a:latin typeface="Cambria Math" panose="02040503050406030204" pitchFamily="18" charset="0"/>
                              </a:rPr>
                              <m:t>+</m:t>
                            </m:r>
                            <m:r>
                              <a:rPr lang="en-US" i="1">
                                <a:latin typeface="Cambria Math" panose="02040503050406030204" pitchFamily="18" charset="0"/>
                              </a:rPr>
                              <m:t>𝟏</m:t>
                            </m:r>
                            <m:r>
                              <a:rPr lang="en-US" i="1">
                                <a:latin typeface="Cambria Math" panose="02040503050406030204" pitchFamily="18" charset="0"/>
                              </a:rPr>
                              <m:t>)</m:t>
                            </m:r>
                          </m:den>
                        </m:f>
                      </m:e>
                    </m:nary>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𝒏</m:t>
                        </m:r>
                      </m:num>
                      <m:den>
                        <m:r>
                          <a:rPr lang="en-US" i="1">
                            <a:latin typeface="Cambria Math" panose="02040503050406030204" pitchFamily="18" charset="0"/>
                          </a:rPr>
                          <m:t>𝒏</m:t>
                        </m:r>
                        <m:r>
                          <a:rPr lang="en-US" i="1">
                            <a:latin typeface="Cambria Math" panose="02040503050406030204" pitchFamily="18" charset="0"/>
                          </a:rPr>
                          <m:t>+</m:t>
                        </m:r>
                        <m:r>
                          <a:rPr lang="en-US" i="1">
                            <a:latin typeface="Cambria Math" panose="02040503050406030204" pitchFamily="18" charset="0"/>
                          </a:rPr>
                          <m:t>𝟏</m:t>
                        </m:r>
                      </m:den>
                    </m:f>
                  </m:oMath>
                </a14:m>
                <a:r>
                  <a:rPr lang="en-US" dirty="0"/>
                  <a:t> using PMI</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00" t="-7692" b="-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1181" y="863444"/>
                <a:ext cx="4986252" cy="5590565"/>
              </a:xfrm>
            </p:spPr>
            <p:txBody>
              <a:bodyPr/>
              <a:lstStyle/>
              <a:p>
                <a:pPr marL="0" indent="0">
                  <a:buNone/>
                </a:pPr>
                <a:r>
                  <a:rPr lang="en-US" b="1" dirty="0">
                    <a:solidFill>
                      <a:srgbClr val="0E47A1"/>
                    </a:solidFill>
                  </a:rPr>
                  <a:t>Step-1: Basic step</a:t>
                </a:r>
                <a:endParaRPr lang="en-US" dirty="0">
                  <a:solidFill>
                    <a:srgbClr val="0E47A1"/>
                  </a:solidFill>
                </a:endParaRPr>
              </a:p>
              <a:p>
                <a:pPr marL="0" indent="0">
                  <a:buNone/>
                </a:pPr>
                <a:r>
                  <a:rPr lang="en-US" dirty="0"/>
                  <a:t>We must show that p(1) is true.</a:t>
                </a:r>
              </a:p>
              <a:p>
                <a:pPr marL="0" indent="0">
                  <a:buNone/>
                </a:pPr>
                <a:r>
                  <a:rPr lang="en-US" dirty="0"/>
                  <a:t>	P(1)=</a:t>
                </a:r>
                <a14:m>
                  <m:oMath xmlns:m="http://schemas.openxmlformats.org/officeDocument/2006/math">
                    <m:f>
                      <m:fPr>
                        <m:ctrlPr>
                          <a:rPr lang="en-US" i="1">
                            <a:latin typeface="Cambria Math" panose="02040503050406030204" pitchFamily="18" charset="0"/>
                          </a:rPr>
                        </m:ctrlPr>
                      </m:fPr>
                      <m:num>
                        <m:r>
                          <a:rPr lang="en-US">
                            <a:latin typeface="Cambria Math" panose="02040503050406030204" pitchFamily="18" charset="0"/>
                          </a:rPr>
                          <m:t>1</m:t>
                        </m:r>
                      </m:num>
                      <m:den>
                        <m:r>
                          <m:rPr>
                            <m:sty m:val="p"/>
                          </m:rPr>
                          <a:rPr lang="en-US">
                            <a:latin typeface="Cambria Math" panose="02040503050406030204" pitchFamily="18" charset="0"/>
                          </a:rPr>
                          <m:t>i</m:t>
                        </m:r>
                        <m:d>
                          <m:dPr>
                            <m:ctrlPr>
                              <a:rPr lang="en-US" i="1">
                                <a:latin typeface="Cambria Math" panose="02040503050406030204" pitchFamily="18" charset="0"/>
                              </a:rPr>
                            </m:ctrlPr>
                          </m:dPr>
                          <m:e>
                            <m:r>
                              <m:rPr>
                                <m:sty m:val="p"/>
                              </m:rPr>
                              <a:rPr lang="en-US">
                                <a:latin typeface="Cambria Math" panose="02040503050406030204" pitchFamily="18" charset="0"/>
                              </a:rPr>
                              <m:t>i</m:t>
                            </m:r>
                            <m:r>
                              <a:rPr lang="en-US">
                                <a:latin typeface="Cambria Math" panose="02040503050406030204" pitchFamily="18" charset="0"/>
                              </a:rPr>
                              <m:t>+1</m:t>
                            </m:r>
                          </m:e>
                        </m:d>
                      </m:den>
                    </m:f>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1</m:t>
                        </m:r>
                        <m:d>
                          <m:dPr>
                            <m:ctrlPr>
                              <a:rPr lang="en-US" i="1">
                                <a:latin typeface="Cambria Math" panose="02040503050406030204" pitchFamily="18" charset="0"/>
                              </a:rPr>
                            </m:ctrlPr>
                          </m:dPr>
                          <m:e>
                            <m:r>
                              <a:rPr lang="en-US">
                                <a:latin typeface="Cambria Math" panose="02040503050406030204" pitchFamily="18" charset="0"/>
                              </a:rPr>
                              <m:t>1+1</m:t>
                            </m:r>
                          </m:e>
                        </m:d>
                      </m:den>
                    </m:f>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i="1">
                            <a:latin typeface="Cambria Math" panose="02040503050406030204" pitchFamily="18" charset="0"/>
                          </a:rPr>
                          <m:t>2</m:t>
                        </m:r>
                      </m:den>
                    </m:f>
                  </m:oMath>
                </a14:m>
                <a:endParaRPr lang="en-US" dirty="0"/>
              </a:p>
              <a:p>
                <a:pPr marL="0" indent="0">
                  <a:buNone/>
                </a:pPr>
                <a:r>
                  <a:rPr lang="en-US" dirty="0"/>
                  <a:t>	P(1) = </a:t>
                </a:r>
                <a14:m>
                  <m:oMath xmlns:m="http://schemas.openxmlformats.org/officeDocument/2006/math">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1+1</m:t>
                        </m:r>
                      </m:den>
                    </m:f>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oMath>
                </a14:m>
                <a:r>
                  <a:rPr lang="en-US" dirty="0"/>
                  <a:t> </a:t>
                </a:r>
              </a:p>
              <a:p>
                <a:pPr marL="0" indent="0">
                  <a:buNone/>
                </a:pPr>
                <a:r>
                  <a:rPr lang="en-US" dirty="0"/>
                  <a:t>	And, this is obviously true.</a:t>
                </a:r>
              </a:p>
              <a:p>
                <a:pPr marL="0" indent="0">
                  <a:buNone/>
                </a:pPr>
                <a:r>
                  <a:rPr lang="en-US" b="1" dirty="0">
                    <a:solidFill>
                      <a:srgbClr val="0E47A1"/>
                    </a:solidFill>
                  </a:rPr>
                  <a:t>Step-2: Induction Hypothesis</a:t>
                </a:r>
                <a:endParaRPr lang="en-US" dirty="0">
                  <a:solidFill>
                    <a:srgbClr val="0E47A1"/>
                  </a:solidFill>
                </a:endParaRPr>
              </a:p>
              <a:p>
                <a:pPr marL="0" indent="0">
                  <a:buNone/>
                </a:pPr>
                <a:r>
                  <a:rPr lang="en-US" b="1" dirty="0"/>
                  <a:t>	</a:t>
                </a:r>
                <a:r>
                  <a:rPr lang="en-US" dirty="0"/>
                  <a:t>k &gt;= 1 and</a:t>
                </a:r>
              </a:p>
              <a:p>
                <a:pPr marL="0" indent="0">
                  <a:buNone/>
                </a:pPr>
                <a:r>
                  <a:rPr lang="en-US" dirty="0"/>
                  <a:t>	p(k)</a:t>
                </a:r>
                <a:r>
                  <a:rPr lang="en-US" dirty="0">
                    <a:solidFill>
                      <a:srgbClr val="C00000"/>
                    </a:solidFill>
                  </a:rPr>
                  <a:t>= </a:t>
                </a:r>
                <a14:m>
                  <m:oMath xmlns:m="http://schemas.openxmlformats.org/officeDocument/2006/math">
                    <m:f>
                      <m:fPr>
                        <m:ctrlPr>
                          <a:rPr lang="en-US" i="1">
                            <a:solidFill>
                              <a:srgbClr val="C00000"/>
                            </a:solidFill>
                            <a:latin typeface="Cambria Math" panose="02040503050406030204" pitchFamily="18" charset="0"/>
                          </a:rPr>
                        </m:ctrlPr>
                      </m:fPr>
                      <m:num>
                        <m:r>
                          <a:rPr lang="en-US">
                            <a:solidFill>
                              <a:srgbClr val="C00000"/>
                            </a:solidFill>
                            <a:latin typeface="Cambria Math" panose="02040503050406030204" pitchFamily="18" charset="0"/>
                          </a:rPr>
                          <m:t>1</m:t>
                        </m:r>
                      </m:num>
                      <m:den>
                        <m:r>
                          <a:rPr lang="en-US">
                            <a:solidFill>
                              <a:srgbClr val="C00000"/>
                            </a:solidFill>
                            <a:latin typeface="Cambria Math" panose="02040503050406030204" pitchFamily="18" charset="0"/>
                          </a:rPr>
                          <m:t>2</m:t>
                        </m:r>
                      </m:den>
                    </m:f>
                    <m:r>
                      <a:rPr lang="en-US">
                        <a:solidFill>
                          <a:srgbClr val="C00000"/>
                        </a:solidFill>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a:solidFill>
                              <a:srgbClr val="C00000"/>
                            </a:solidFill>
                            <a:latin typeface="Cambria Math" panose="02040503050406030204" pitchFamily="18" charset="0"/>
                          </a:rPr>
                          <m:t>1</m:t>
                        </m:r>
                      </m:num>
                      <m:den>
                        <m:r>
                          <a:rPr lang="en-US">
                            <a:solidFill>
                              <a:srgbClr val="C00000"/>
                            </a:solidFill>
                            <a:latin typeface="Cambria Math" panose="02040503050406030204" pitchFamily="18" charset="0"/>
                          </a:rPr>
                          <m:t>6</m:t>
                        </m:r>
                      </m:den>
                    </m:f>
                    <m:r>
                      <a:rPr lang="en-US">
                        <a:solidFill>
                          <a:srgbClr val="C00000"/>
                        </a:solidFill>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a:solidFill>
                              <a:srgbClr val="C00000"/>
                            </a:solidFill>
                            <a:latin typeface="Cambria Math" panose="02040503050406030204" pitchFamily="18" charset="0"/>
                          </a:rPr>
                          <m:t>1</m:t>
                        </m:r>
                      </m:num>
                      <m:den>
                        <m:r>
                          <m:rPr>
                            <m:sty m:val="p"/>
                          </m:rPr>
                          <a:rPr lang="en-US">
                            <a:solidFill>
                              <a:srgbClr val="C00000"/>
                            </a:solidFill>
                            <a:latin typeface="Cambria Math" panose="02040503050406030204" pitchFamily="18" charset="0"/>
                          </a:rPr>
                          <m:t>k</m:t>
                        </m:r>
                        <m:d>
                          <m:dPr>
                            <m:ctrlPr>
                              <a:rPr lang="en-US" i="1">
                                <a:solidFill>
                                  <a:srgbClr val="C00000"/>
                                </a:solidFill>
                                <a:latin typeface="Cambria Math" panose="02040503050406030204" pitchFamily="18" charset="0"/>
                              </a:rPr>
                            </m:ctrlPr>
                          </m:dPr>
                          <m:e>
                            <m:r>
                              <m:rPr>
                                <m:sty m:val="p"/>
                              </m:rPr>
                              <a:rPr lang="en-US">
                                <a:solidFill>
                                  <a:srgbClr val="C00000"/>
                                </a:solidFill>
                                <a:latin typeface="Cambria Math" panose="02040503050406030204" pitchFamily="18" charset="0"/>
                              </a:rPr>
                              <m:t>k</m:t>
                            </m:r>
                            <m:r>
                              <a:rPr lang="en-US">
                                <a:solidFill>
                                  <a:srgbClr val="C00000"/>
                                </a:solidFill>
                                <a:latin typeface="Cambria Math" panose="02040503050406030204" pitchFamily="18" charset="0"/>
                              </a:rPr>
                              <m:t>+1</m:t>
                            </m:r>
                          </m:e>
                        </m:d>
                      </m:den>
                    </m:f>
                    <m:r>
                      <a:rPr lang="en-US">
                        <a:solidFill>
                          <a:srgbClr val="C00000"/>
                        </a:solidFill>
                        <a:latin typeface="Cambria Math" panose="02040503050406030204" pitchFamily="18" charset="0"/>
                      </a:rPr>
                      <m:t>=</m:t>
                    </m:r>
                    <m:f>
                      <m:fPr>
                        <m:ctrlPr>
                          <a:rPr lang="en-US" b="1" i="1">
                            <a:solidFill>
                              <a:srgbClr val="C00000"/>
                            </a:solidFill>
                            <a:latin typeface="Cambria Math" panose="02040503050406030204" pitchFamily="18" charset="0"/>
                          </a:rPr>
                        </m:ctrlPr>
                      </m:fPr>
                      <m:num>
                        <m:r>
                          <a:rPr lang="en-US" b="1" i="1">
                            <a:solidFill>
                              <a:srgbClr val="C00000"/>
                            </a:solidFill>
                            <a:latin typeface="Cambria Math" panose="02040503050406030204" pitchFamily="18" charset="0"/>
                          </a:rPr>
                          <m:t>𝒌</m:t>
                        </m:r>
                      </m:num>
                      <m:den>
                        <m:r>
                          <a:rPr lang="en-US" b="1" i="1">
                            <a:solidFill>
                              <a:srgbClr val="C00000"/>
                            </a:solidFill>
                            <a:latin typeface="Cambria Math" panose="02040503050406030204" pitchFamily="18" charset="0"/>
                          </a:rPr>
                          <m:t>𝐤</m:t>
                        </m:r>
                        <m:r>
                          <a:rPr lang="en-US" b="1">
                            <a:solidFill>
                              <a:srgbClr val="C00000"/>
                            </a:solidFill>
                            <a:latin typeface="Cambria Math" panose="02040503050406030204" pitchFamily="18" charset="0"/>
                          </a:rPr>
                          <m:t>+</m:t>
                        </m:r>
                        <m:r>
                          <a:rPr lang="en-US" b="1" i="1">
                            <a:solidFill>
                              <a:srgbClr val="C00000"/>
                            </a:solidFill>
                            <a:latin typeface="Cambria Math" panose="02040503050406030204" pitchFamily="18" charset="0"/>
                          </a:rPr>
                          <m:t>𝟏</m:t>
                        </m:r>
                      </m:den>
                    </m:f>
                  </m:oMath>
                </a14:m>
                <a:endParaRPr lang="en-US" b="1"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1181" y="863444"/>
                <a:ext cx="4986252" cy="5590565"/>
              </a:xfrm>
              <a:blipFill rotWithShape="0">
                <a:blip r:embed="rId3"/>
                <a:stretch>
                  <a:fillRect l="-1958" t="-14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p:cNvSpPr txBox="1">
                <a:spLocks/>
              </p:cNvSpPr>
              <p:nvPr/>
            </p:nvSpPr>
            <p:spPr>
              <a:xfrm>
                <a:off x="5914359" y="863444"/>
                <a:ext cx="6117219"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0E47A1"/>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0E47A1"/>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0E47A1"/>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E47A1"/>
                    </a:solidFill>
                  </a:rPr>
                  <a:t>Step-3: Proof of Induction</a:t>
                </a:r>
                <a:endParaRPr lang="en-US" dirty="0">
                  <a:solidFill>
                    <a:srgbClr val="0E47A1"/>
                  </a:solidFill>
                </a:endParaRPr>
              </a:p>
              <a:p>
                <a:pPr marL="0" indent="0">
                  <a:buNone/>
                </a:pPr>
                <a:r>
                  <a:rPr lang="en-US" dirty="0"/>
                  <a:t>p(k+1)	</a:t>
                </a:r>
                <a:r>
                  <a:rPr lang="en-US" dirty="0">
                    <a:solidFill>
                      <a:srgbClr val="C00000"/>
                    </a:solidFill>
                  </a:rPr>
                  <a:t>= </a:t>
                </a:r>
                <a14:m>
                  <m:oMath xmlns:m="http://schemas.openxmlformats.org/officeDocument/2006/math">
                    <m:f>
                      <m:fPr>
                        <m:ctrlPr>
                          <a:rPr lang="en-US" i="1">
                            <a:solidFill>
                              <a:srgbClr val="C00000"/>
                            </a:solidFill>
                            <a:latin typeface="Cambria Math" panose="02040503050406030204" pitchFamily="18" charset="0"/>
                          </a:rPr>
                        </m:ctrlPr>
                      </m:fPr>
                      <m:num>
                        <m:r>
                          <a:rPr lang="en-US">
                            <a:solidFill>
                              <a:srgbClr val="C00000"/>
                            </a:solidFill>
                            <a:latin typeface="Cambria Math" panose="02040503050406030204" pitchFamily="18" charset="0"/>
                          </a:rPr>
                          <m:t>1</m:t>
                        </m:r>
                      </m:num>
                      <m:den>
                        <m:r>
                          <a:rPr lang="en-US">
                            <a:solidFill>
                              <a:srgbClr val="C00000"/>
                            </a:solidFill>
                            <a:latin typeface="Cambria Math" panose="02040503050406030204" pitchFamily="18" charset="0"/>
                          </a:rPr>
                          <m:t>2</m:t>
                        </m:r>
                      </m:den>
                    </m:f>
                    <m:r>
                      <a:rPr lang="en-US">
                        <a:solidFill>
                          <a:srgbClr val="C00000"/>
                        </a:solidFill>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a:solidFill>
                              <a:srgbClr val="C00000"/>
                            </a:solidFill>
                            <a:latin typeface="Cambria Math" panose="02040503050406030204" pitchFamily="18" charset="0"/>
                          </a:rPr>
                          <m:t>1</m:t>
                        </m:r>
                      </m:num>
                      <m:den>
                        <m:r>
                          <m:rPr>
                            <m:sty m:val="p"/>
                          </m:rPr>
                          <a:rPr lang="en-US">
                            <a:solidFill>
                              <a:srgbClr val="C00000"/>
                            </a:solidFill>
                            <a:latin typeface="Cambria Math" panose="02040503050406030204" pitchFamily="18" charset="0"/>
                          </a:rPr>
                          <m:t>k</m:t>
                        </m:r>
                        <m:d>
                          <m:dPr>
                            <m:ctrlPr>
                              <a:rPr lang="en-US" i="1">
                                <a:solidFill>
                                  <a:srgbClr val="C00000"/>
                                </a:solidFill>
                                <a:latin typeface="Cambria Math" panose="02040503050406030204" pitchFamily="18" charset="0"/>
                              </a:rPr>
                            </m:ctrlPr>
                          </m:dPr>
                          <m:e>
                            <m:r>
                              <m:rPr>
                                <m:sty m:val="p"/>
                              </m:rPr>
                              <a:rPr lang="en-US">
                                <a:solidFill>
                                  <a:srgbClr val="C00000"/>
                                </a:solidFill>
                                <a:latin typeface="Cambria Math" panose="02040503050406030204" pitchFamily="18" charset="0"/>
                              </a:rPr>
                              <m:t>k</m:t>
                            </m:r>
                            <m:r>
                              <a:rPr lang="en-US">
                                <a:solidFill>
                                  <a:srgbClr val="C00000"/>
                                </a:solidFill>
                                <a:latin typeface="Cambria Math" panose="02040503050406030204" pitchFamily="18" charset="0"/>
                              </a:rPr>
                              <m:t>+1</m:t>
                            </m:r>
                          </m:e>
                        </m:d>
                      </m:den>
                    </m:f>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d>
                          <m:dPr>
                            <m:ctrlPr>
                              <a:rPr lang="en-US" i="1">
                                <a:latin typeface="Cambria Math" panose="02040503050406030204" pitchFamily="18" charset="0"/>
                              </a:rPr>
                            </m:ctrlPr>
                          </m:dPr>
                          <m:e>
                            <m:r>
                              <m:rPr>
                                <m:sty m:val="p"/>
                              </m:rPr>
                              <a:rPr lang="en-US">
                                <a:latin typeface="Cambria Math" panose="02040503050406030204" pitchFamily="18" charset="0"/>
                              </a:rPr>
                              <m:t>k</m:t>
                            </m:r>
                            <m:r>
                              <a:rPr lang="en-US">
                                <a:latin typeface="Cambria Math" panose="02040503050406030204" pitchFamily="18" charset="0"/>
                              </a:rPr>
                              <m:t>+1</m:t>
                            </m:r>
                          </m:e>
                        </m:d>
                        <m:d>
                          <m:dPr>
                            <m:ctrlPr>
                              <a:rPr lang="en-US" i="1">
                                <a:latin typeface="Cambria Math" panose="02040503050406030204" pitchFamily="18" charset="0"/>
                              </a:rPr>
                            </m:ctrlPr>
                          </m:dPr>
                          <m:e>
                            <m:r>
                              <m:rPr>
                                <m:sty m:val="p"/>
                              </m:rPr>
                              <a:rPr lang="en-US">
                                <a:latin typeface="Cambria Math" panose="02040503050406030204" pitchFamily="18" charset="0"/>
                              </a:rPr>
                              <m:t>k</m:t>
                            </m:r>
                            <m:r>
                              <a:rPr lang="en-US">
                                <a:latin typeface="Cambria Math" panose="02040503050406030204" pitchFamily="18" charset="0"/>
                              </a:rPr>
                              <m:t>+1+1</m:t>
                            </m:r>
                          </m:e>
                        </m:d>
                      </m:den>
                    </m:f>
                  </m:oMath>
                </a14:m>
                <a:endParaRPr lang="en-US" dirty="0"/>
              </a:p>
              <a:p>
                <a:pPr marL="0" indent="0">
                  <a:buNone/>
                </a:pPr>
                <a:r>
                  <a:rPr lang="en-US" dirty="0"/>
                  <a:t>	= </a:t>
                </a:r>
                <a14:m>
                  <m:oMath xmlns:m="http://schemas.openxmlformats.org/officeDocument/2006/math">
                    <m:f>
                      <m:fPr>
                        <m:ctrlPr>
                          <a:rPr lang="en-US" b="1" i="1">
                            <a:solidFill>
                              <a:srgbClr val="C00000"/>
                            </a:solidFill>
                            <a:latin typeface="Cambria Math" panose="02040503050406030204" pitchFamily="18" charset="0"/>
                          </a:rPr>
                        </m:ctrlPr>
                      </m:fPr>
                      <m:num>
                        <m:r>
                          <a:rPr lang="en-US" b="1" i="1">
                            <a:solidFill>
                              <a:srgbClr val="C00000"/>
                            </a:solidFill>
                            <a:latin typeface="Cambria Math" panose="02040503050406030204" pitchFamily="18" charset="0"/>
                          </a:rPr>
                          <m:t>𝒌</m:t>
                        </m:r>
                      </m:num>
                      <m:den>
                        <m:r>
                          <a:rPr lang="en-US" b="1" i="1">
                            <a:solidFill>
                              <a:srgbClr val="C00000"/>
                            </a:solidFill>
                            <a:latin typeface="Cambria Math" panose="02040503050406030204" pitchFamily="18" charset="0"/>
                          </a:rPr>
                          <m:t>𝐤</m:t>
                        </m:r>
                        <m:r>
                          <a:rPr lang="en-US" b="1">
                            <a:solidFill>
                              <a:srgbClr val="C00000"/>
                            </a:solidFill>
                            <a:latin typeface="Cambria Math" panose="02040503050406030204" pitchFamily="18" charset="0"/>
                          </a:rPr>
                          <m:t>+</m:t>
                        </m:r>
                        <m:r>
                          <a:rPr lang="en-US" b="1" i="1">
                            <a:solidFill>
                              <a:srgbClr val="C00000"/>
                            </a:solidFill>
                            <a:latin typeface="Cambria Math" panose="02040503050406030204" pitchFamily="18" charset="0"/>
                          </a:rPr>
                          <m:t>𝟏</m:t>
                        </m:r>
                      </m:den>
                    </m:f>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d>
                          <m:dPr>
                            <m:ctrlPr>
                              <a:rPr lang="en-US" i="1">
                                <a:latin typeface="Cambria Math" panose="02040503050406030204" pitchFamily="18" charset="0"/>
                              </a:rPr>
                            </m:ctrlPr>
                          </m:dPr>
                          <m:e>
                            <m:r>
                              <m:rPr>
                                <m:sty m:val="p"/>
                              </m:rPr>
                              <a:rPr lang="en-US">
                                <a:latin typeface="Cambria Math" panose="02040503050406030204" pitchFamily="18" charset="0"/>
                              </a:rPr>
                              <m:t>k</m:t>
                            </m:r>
                            <m:r>
                              <a:rPr lang="en-US">
                                <a:latin typeface="Cambria Math" panose="02040503050406030204" pitchFamily="18" charset="0"/>
                              </a:rPr>
                              <m:t>+1</m:t>
                            </m:r>
                          </m:e>
                        </m:d>
                        <m:d>
                          <m:dPr>
                            <m:ctrlPr>
                              <a:rPr lang="en-US" i="1">
                                <a:latin typeface="Cambria Math" panose="02040503050406030204" pitchFamily="18" charset="0"/>
                              </a:rPr>
                            </m:ctrlPr>
                          </m:dPr>
                          <m:e>
                            <m:r>
                              <m:rPr>
                                <m:sty m:val="p"/>
                              </m:rPr>
                              <a:rPr lang="en-US">
                                <a:latin typeface="Cambria Math" panose="02040503050406030204" pitchFamily="18" charset="0"/>
                              </a:rPr>
                              <m:t>k</m:t>
                            </m:r>
                            <m:r>
                              <a:rPr lang="en-US">
                                <a:latin typeface="Cambria Math" panose="02040503050406030204" pitchFamily="18" charset="0"/>
                              </a:rPr>
                              <m:t>+2</m:t>
                            </m:r>
                          </m:e>
                        </m:d>
                      </m:den>
                    </m:f>
                  </m:oMath>
                </a14:m>
                <a:endParaRPr lang="en-US" dirty="0"/>
              </a:p>
              <a:p>
                <a:pPr marL="0" indent="0">
                  <a:buNone/>
                </a:pPr>
                <a:r>
                  <a:rPr lang="en-US" dirty="0"/>
                  <a:t>	= </a:t>
                </a:r>
                <a14:m>
                  <m:oMath xmlns:m="http://schemas.openxmlformats.org/officeDocument/2006/math">
                    <m:f>
                      <m:fPr>
                        <m:ctrlPr>
                          <a:rPr lang="en-US" i="1">
                            <a:latin typeface="Cambria Math" panose="02040503050406030204" pitchFamily="18" charset="0"/>
                          </a:rPr>
                        </m:ctrlPr>
                      </m:fPr>
                      <m:num>
                        <m:r>
                          <m:rPr>
                            <m:sty m:val="p"/>
                          </m:rPr>
                          <a:rPr lang="en-US">
                            <a:latin typeface="Cambria Math" panose="02040503050406030204" pitchFamily="18" charset="0"/>
                          </a:rPr>
                          <m:t>k</m:t>
                        </m:r>
                        <m:d>
                          <m:dPr>
                            <m:ctrlPr>
                              <a:rPr lang="en-US" i="1">
                                <a:latin typeface="Cambria Math" panose="02040503050406030204" pitchFamily="18" charset="0"/>
                              </a:rPr>
                            </m:ctrlPr>
                          </m:dPr>
                          <m:e>
                            <m:r>
                              <m:rPr>
                                <m:sty m:val="p"/>
                              </m:rPr>
                              <a:rPr lang="en-US">
                                <a:latin typeface="Cambria Math" panose="02040503050406030204" pitchFamily="18" charset="0"/>
                              </a:rPr>
                              <m:t>k</m:t>
                            </m:r>
                            <m:r>
                              <a:rPr lang="en-US">
                                <a:latin typeface="Cambria Math" panose="02040503050406030204" pitchFamily="18" charset="0"/>
                              </a:rPr>
                              <m:t>+2</m:t>
                            </m:r>
                          </m:e>
                        </m:d>
                        <m:r>
                          <a:rPr lang="en-US">
                            <a:latin typeface="Cambria Math" panose="02040503050406030204" pitchFamily="18" charset="0"/>
                          </a:rPr>
                          <m:t>+1</m:t>
                        </m:r>
                      </m:num>
                      <m:den>
                        <m:d>
                          <m:dPr>
                            <m:ctrlPr>
                              <a:rPr lang="en-US" i="1">
                                <a:latin typeface="Cambria Math" panose="02040503050406030204" pitchFamily="18" charset="0"/>
                              </a:rPr>
                            </m:ctrlPr>
                          </m:dPr>
                          <m:e>
                            <m:r>
                              <m:rPr>
                                <m:sty m:val="p"/>
                              </m:rPr>
                              <a:rPr lang="en-US">
                                <a:latin typeface="Cambria Math" panose="02040503050406030204" pitchFamily="18" charset="0"/>
                              </a:rPr>
                              <m:t>k</m:t>
                            </m:r>
                            <m:r>
                              <a:rPr lang="en-US">
                                <a:latin typeface="Cambria Math" panose="02040503050406030204" pitchFamily="18" charset="0"/>
                              </a:rPr>
                              <m:t>+1</m:t>
                            </m:r>
                          </m:e>
                        </m:d>
                        <m:d>
                          <m:dPr>
                            <m:ctrlPr>
                              <a:rPr lang="en-US" i="1">
                                <a:latin typeface="Cambria Math" panose="02040503050406030204" pitchFamily="18" charset="0"/>
                              </a:rPr>
                            </m:ctrlPr>
                          </m:dPr>
                          <m:e>
                            <m:r>
                              <m:rPr>
                                <m:sty m:val="p"/>
                              </m:rPr>
                              <a:rPr lang="en-US">
                                <a:latin typeface="Cambria Math" panose="02040503050406030204" pitchFamily="18" charset="0"/>
                              </a:rPr>
                              <m:t>k</m:t>
                            </m:r>
                            <m:r>
                              <a:rPr lang="en-US">
                                <a:latin typeface="Cambria Math" panose="02040503050406030204" pitchFamily="18" charset="0"/>
                              </a:rPr>
                              <m:t>+2</m:t>
                            </m:r>
                          </m:e>
                        </m:d>
                      </m:den>
                    </m:f>
                  </m:oMath>
                </a14:m>
                <a:endParaRPr lang="en-US" dirty="0"/>
              </a:p>
              <a:p>
                <a:pPr marL="0" indent="0">
                  <a:buNone/>
                </a:pPr>
                <a:r>
                  <a:rPr lang="en-US" dirty="0"/>
                  <a:t>	=</a:t>
                </a:r>
                <a14:m>
                  <m:oMath xmlns:m="http://schemas.openxmlformats.org/officeDocument/2006/math">
                    <m:sSup>
                      <m:sSupPr>
                        <m:ctrlPr>
                          <a:rPr lang="en-US" i="1">
                            <a:latin typeface="Cambria Math" panose="02040503050406030204" pitchFamily="18" charset="0"/>
                          </a:rPr>
                        </m:ctrlPr>
                      </m:sSupPr>
                      <m:e>
                        <m:r>
                          <a:rPr lang="en-US">
                            <a:latin typeface="Cambria Math" panose="02040503050406030204" pitchFamily="18" charset="0"/>
                          </a:rPr>
                          <m:t>(</m:t>
                        </m:r>
                        <m:r>
                          <m:rPr>
                            <m:sty m:val="p"/>
                          </m:rPr>
                          <a:rPr lang="en-US">
                            <a:latin typeface="Cambria Math" panose="02040503050406030204" pitchFamily="18" charset="0"/>
                          </a:rPr>
                          <m:t>k</m:t>
                        </m:r>
                      </m:e>
                      <m:sup>
                        <m:r>
                          <a:rPr lang="en-US">
                            <a:latin typeface="Cambria Math" panose="02040503050406030204" pitchFamily="18" charset="0"/>
                          </a:rPr>
                          <m:t>2</m:t>
                        </m:r>
                      </m:sup>
                    </m:sSup>
                    <m:r>
                      <a:rPr lang="en-US">
                        <a:latin typeface="Cambria Math" panose="02040503050406030204" pitchFamily="18" charset="0"/>
                      </a:rPr>
                      <m:t>+2</m:t>
                    </m:r>
                    <m:r>
                      <m:rPr>
                        <m:sty m:val="p"/>
                      </m:rPr>
                      <a:rPr lang="en-US">
                        <a:latin typeface="Cambria Math" panose="02040503050406030204" pitchFamily="18" charset="0"/>
                      </a:rPr>
                      <m:t>k</m:t>
                    </m:r>
                    <m:r>
                      <a:rPr lang="en-US">
                        <a:latin typeface="Cambria Math" panose="02040503050406030204" pitchFamily="18" charset="0"/>
                      </a:rPr>
                      <m:t>+1)/(</m:t>
                    </m:r>
                    <m:r>
                      <m:rPr>
                        <m:sty m:val="p"/>
                      </m:rPr>
                      <a:rPr lang="en-US">
                        <a:latin typeface="Cambria Math" panose="02040503050406030204" pitchFamily="18" charset="0"/>
                      </a:rPr>
                      <m:t>k</m:t>
                    </m:r>
                    <m:r>
                      <a:rPr lang="en-US">
                        <a:latin typeface="Cambria Math" panose="02040503050406030204" pitchFamily="18" charset="0"/>
                      </a:rPr>
                      <m:t>+1)(</m:t>
                    </m:r>
                    <m:r>
                      <m:rPr>
                        <m:sty m:val="p"/>
                      </m:rPr>
                      <a:rPr lang="en-US">
                        <a:latin typeface="Cambria Math" panose="02040503050406030204" pitchFamily="18" charset="0"/>
                      </a:rPr>
                      <m:t>k</m:t>
                    </m:r>
                    <m:r>
                      <a:rPr lang="en-US">
                        <a:latin typeface="Cambria Math" panose="02040503050406030204" pitchFamily="18" charset="0"/>
                      </a:rPr>
                      <m:t>+2)</m:t>
                    </m:r>
                  </m:oMath>
                </a14:m>
                <a:endParaRPr lang="en-US" dirty="0"/>
              </a:p>
              <a:p>
                <a:pPr marL="0" indent="0">
                  <a:buNone/>
                </a:pPr>
                <a:r>
                  <a:rPr lang="en-US" dirty="0"/>
                  <a:t>	= </a:t>
                </a:r>
                <a14:m>
                  <m:oMath xmlns:m="http://schemas.openxmlformats.org/officeDocument/2006/math">
                    <m:f>
                      <m:fPr>
                        <m:ctrlPr>
                          <a:rPr lang="en-US" i="1">
                            <a:latin typeface="Cambria Math" panose="02040503050406030204" pitchFamily="18" charset="0"/>
                          </a:rPr>
                        </m:ctrlPr>
                      </m:fPr>
                      <m:num>
                        <m:d>
                          <m:dPr>
                            <m:ctrlPr>
                              <a:rPr lang="en-US" i="1">
                                <a:latin typeface="Cambria Math" panose="02040503050406030204" pitchFamily="18" charset="0"/>
                              </a:rPr>
                            </m:ctrlPr>
                          </m:dPr>
                          <m:e>
                            <m:r>
                              <m:rPr>
                                <m:sty m:val="p"/>
                              </m:rPr>
                              <a:rPr lang="en-US">
                                <a:latin typeface="Cambria Math" panose="02040503050406030204" pitchFamily="18" charset="0"/>
                              </a:rPr>
                              <m:t>k</m:t>
                            </m:r>
                            <m:r>
                              <a:rPr lang="en-US">
                                <a:latin typeface="Cambria Math" panose="02040503050406030204" pitchFamily="18" charset="0"/>
                              </a:rPr>
                              <m:t>+1</m:t>
                            </m:r>
                          </m:e>
                        </m:d>
                        <m:r>
                          <a:rPr lang="en-US" i="1" baseline="30000">
                            <a:latin typeface="Cambria Math" panose="02040503050406030204" pitchFamily="18" charset="0"/>
                          </a:rPr>
                          <m:t>2</m:t>
                        </m:r>
                      </m:num>
                      <m:den>
                        <m:d>
                          <m:dPr>
                            <m:ctrlPr>
                              <a:rPr lang="en-US" i="1">
                                <a:latin typeface="Cambria Math" panose="02040503050406030204" pitchFamily="18" charset="0"/>
                              </a:rPr>
                            </m:ctrlPr>
                          </m:dPr>
                          <m:e>
                            <m:r>
                              <m:rPr>
                                <m:sty m:val="p"/>
                              </m:rPr>
                              <a:rPr lang="en-US">
                                <a:latin typeface="Cambria Math" panose="02040503050406030204" pitchFamily="18" charset="0"/>
                              </a:rPr>
                              <m:t>k</m:t>
                            </m:r>
                            <m:r>
                              <a:rPr lang="en-US">
                                <a:latin typeface="Cambria Math" panose="02040503050406030204" pitchFamily="18" charset="0"/>
                              </a:rPr>
                              <m:t>+1</m:t>
                            </m:r>
                          </m:e>
                        </m:d>
                        <m:d>
                          <m:dPr>
                            <m:ctrlPr>
                              <a:rPr lang="en-US" i="1">
                                <a:latin typeface="Cambria Math" panose="02040503050406030204" pitchFamily="18" charset="0"/>
                              </a:rPr>
                            </m:ctrlPr>
                          </m:dPr>
                          <m:e>
                            <m:r>
                              <m:rPr>
                                <m:sty m:val="p"/>
                              </m:rPr>
                              <a:rPr lang="en-US">
                                <a:latin typeface="Cambria Math" panose="02040503050406030204" pitchFamily="18" charset="0"/>
                              </a:rPr>
                              <m:t>k</m:t>
                            </m:r>
                            <m:r>
                              <a:rPr lang="en-US">
                                <a:latin typeface="Cambria Math" panose="02040503050406030204" pitchFamily="18" charset="0"/>
                              </a:rPr>
                              <m:t>+2</m:t>
                            </m:r>
                          </m:e>
                        </m:d>
                      </m:den>
                    </m:f>
                  </m:oMath>
                </a14:m>
                <a:endParaRPr lang="en-US" dirty="0"/>
              </a:p>
              <a:p>
                <a:pPr marL="0" indent="0">
                  <a:buNone/>
                </a:pPr>
                <a:r>
                  <a:rPr lang="en-US" dirty="0"/>
                  <a:t>	= </a:t>
                </a:r>
                <a14:m>
                  <m:oMath xmlns:m="http://schemas.openxmlformats.org/officeDocument/2006/math">
                    <m:f>
                      <m:fPr>
                        <m:ctrlPr>
                          <a:rPr lang="en-US" i="1">
                            <a:latin typeface="Cambria Math" panose="02040503050406030204" pitchFamily="18" charset="0"/>
                          </a:rPr>
                        </m:ctrlPr>
                      </m:fPr>
                      <m:num>
                        <m:d>
                          <m:dPr>
                            <m:ctrlPr>
                              <a:rPr lang="en-US" i="1">
                                <a:latin typeface="Cambria Math" panose="02040503050406030204" pitchFamily="18" charset="0"/>
                              </a:rPr>
                            </m:ctrlPr>
                          </m:dPr>
                          <m:e>
                            <m:r>
                              <m:rPr>
                                <m:sty m:val="p"/>
                              </m:rPr>
                              <a:rPr lang="en-US">
                                <a:latin typeface="Cambria Math" panose="02040503050406030204" pitchFamily="18" charset="0"/>
                              </a:rPr>
                              <m:t>k</m:t>
                            </m:r>
                            <m:r>
                              <a:rPr lang="en-US">
                                <a:latin typeface="Cambria Math" panose="02040503050406030204" pitchFamily="18" charset="0"/>
                              </a:rPr>
                              <m:t>+1</m:t>
                            </m:r>
                          </m:e>
                        </m:d>
                        <m:d>
                          <m:dPr>
                            <m:ctrlPr>
                              <a:rPr lang="en-US" i="1">
                                <a:latin typeface="Cambria Math" panose="02040503050406030204" pitchFamily="18" charset="0"/>
                              </a:rPr>
                            </m:ctrlPr>
                          </m:dPr>
                          <m:e>
                            <m:r>
                              <m:rPr>
                                <m:sty m:val="p"/>
                              </m:rPr>
                              <a:rPr lang="en-US">
                                <a:latin typeface="Cambria Math" panose="02040503050406030204" pitchFamily="18" charset="0"/>
                              </a:rPr>
                              <m:t>k</m:t>
                            </m:r>
                            <m:r>
                              <a:rPr lang="en-US">
                                <a:latin typeface="Cambria Math" panose="02040503050406030204" pitchFamily="18" charset="0"/>
                              </a:rPr>
                              <m:t>+1</m:t>
                            </m:r>
                          </m:e>
                        </m:d>
                      </m:num>
                      <m:den>
                        <m:d>
                          <m:dPr>
                            <m:ctrlPr>
                              <a:rPr lang="en-US" i="1">
                                <a:latin typeface="Cambria Math" panose="02040503050406030204" pitchFamily="18" charset="0"/>
                              </a:rPr>
                            </m:ctrlPr>
                          </m:dPr>
                          <m:e>
                            <m:r>
                              <m:rPr>
                                <m:sty m:val="p"/>
                              </m:rPr>
                              <a:rPr lang="en-US">
                                <a:latin typeface="Cambria Math" panose="02040503050406030204" pitchFamily="18" charset="0"/>
                              </a:rPr>
                              <m:t>k</m:t>
                            </m:r>
                            <m:r>
                              <a:rPr lang="en-US">
                                <a:latin typeface="Cambria Math" panose="02040503050406030204" pitchFamily="18" charset="0"/>
                              </a:rPr>
                              <m:t>+1</m:t>
                            </m:r>
                          </m:e>
                        </m:d>
                        <m:d>
                          <m:dPr>
                            <m:ctrlPr>
                              <a:rPr lang="en-US" i="1">
                                <a:latin typeface="Cambria Math" panose="02040503050406030204" pitchFamily="18" charset="0"/>
                              </a:rPr>
                            </m:ctrlPr>
                          </m:dPr>
                          <m:e>
                            <m:r>
                              <m:rPr>
                                <m:sty m:val="p"/>
                              </m:rPr>
                              <a:rPr lang="en-US">
                                <a:latin typeface="Cambria Math" panose="02040503050406030204" pitchFamily="18" charset="0"/>
                              </a:rPr>
                              <m:t>k</m:t>
                            </m:r>
                            <m:r>
                              <a:rPr lang="en-US">
                                <a:latin typeface="Cambria Math" panose="02040503050406030204" pitchFamily="18" charset="0"/>
                              </a:rPr>
                              <m:t>+2</m:t>
                            </m:r>
                          </m:e>
                        </m:d>
                      </m:den>
                    </m:f>
                  </m:oMath>
                </a14:m>
                <a:endParaRPr lang="en-US" dirty="0"/>
              </a:p>
              <a:p>
                <a:pPr marL="0" indent="0">
                  <a:buNone/>
                </a:pPr>
                <a:r>
                  <a:rPr lang="en-US" dirty="0"/>
                  <a:t>	= </a:t>
                </a:r>
                <a14:m>
                  <m:oMath xmlns:m="http://schemas.openxmlformats.org/officeDocument/2006/math">
                    <m:f>
                      <m:fPr>
                        <m:ctrlPr>
                          <a:rPr lang="en-US" i="1">
                            <a:latin typeface="Cambria Math" panose="02040503050406030204" pitchFamily="18" charset="0"/>
                          </a:rPr>
                        </m:ctrlPr>
                      </m:fPr>
                      <m:num>
                        <m:r>
                          <m:rPr>
                            <m:sty m:val="p"/>
                          </m:rPr>
                          <a:rPr lang="en-US">
                            <a:latin typeface="Cambria Math" panose="02040503050406030204" pitchFamily="18" charset="0"/>
                          </a:rPr>
                          <m:t>k</m:t>
                        </m:r>
                        <m:r>
                          <a:rPr lang="en-US">
                            <a:latin typeface="Cambria Math" panose="02040503050406030204" pitchFamily="18" charset="0"/>
                          </a:rPr>
                          <m:t>+1</m:t>
                        </m:r>
                      </m:num>
                      <m:den>
                        <m:r>
                          <m:rPr>
                            <m:sty m:val="p"/>
                          </m:rPr>
                          <a:rPr lang="en-US">
                            <a:latin typeface="Cambria Math" panose="02040503050406030204" pitchFamily="18" charset="0"/>
                          </a:rPr>
                          <m:t>k</m:t>
                        </m:r>
                        <m:r>
                          <a:rPr lang="en-US">
                            <a:latin typeface="Cambria Math" panose="02040503050406030204" pitchFamily="18" charset="0"/>
                          </a:rPr>
                          <m:t>+2</m:t>
                        </m:r>
                      </m:den>
                    </m:f>
                  </m:oMath>
                </a14:m>
                <a:endParaRPr lang="en-US" dirty="0"/>
              </a:p>
              <a:p>
                <a:pPr marL="0" indent="0">
                  <a:buNone/>
                </a:pPr>
                <a:r>
                  <a:rPr lang="en-US" dirty="0"/>
                  <a:t>	= </a:t>
                </a:r>
                <a14:m>
                  <m:oMath xmlns:m="http://schemas.openxmlformats.org/officeDocument/2006/math">
                    <m:f>
                      <m:fPr>
                        <m:ctrlPr>
                          <a:rPr lang="en-US" i="1">
                            <a:latin typeface="Cambria Math" panose="02040503050406030204" pitchFamily="18" charset="0"/>
                          </a:rPr>
                        </m:ctrlPr>
                      </m:fPr>
                      <m:num>
                        <m:r>
                          <m:rPr>
                            <m:sty m:val="p"/>
                          </m:rPr>
                          <a:rPr lang="en-US">
                            <a:latin typeface="Cambria Math" panose="02040503050406030204" pitchFamily="18" charset="0"/>
                          </a:rPr>
                          <m:t>k</m:t>
                        </m:r>
                        <m:r>
                          <a:rPr lang="en-US">
                            <a:latin typeface="Cambria Math" panose="02040503050406030204" pitchFamily="18" charset="0"/>
                          </a:rPr>
                          <m:t>+1</m:t>
                        </m:r>
                      </m:num>
                      <m:den>
                        <m:d>
                          <m:dPr>
                            <m:ctrlPr>
                              <a:rPr lang="en-US" i="1">
                                <a:latin typeface="Cambria Math" panose="02040503050406030204" pitchFamily="18" charset="0"/>
                              </a:rPr>
                            </m:ctrlPr>
                          </m:dPr>
                          <m:e>
                            <m:r>
                              <m:rPr>
                                <m:sty m:val="p"/>
                              </m:rPr>
                              <a:rPr lang="en-US">
                                <a:latin typeface="Cambria Math" panose="02040503050406030204" pitchFamily="18" charset="0"/>
                              </a:rPr>
                              <m:t>k</m:t>
                            </m:r>
                            <m:r>
                              <a:rPr lang="en-US">
                                <a:latin typeface="Cambria Math" panose="02040503050406030204" pitchFamily="18" charset="0"/>
                              </a:rPr>
                              <m:t>+1</m:t>
                            </m:r>
                          </m:e>
                        </m:d>
                        <m:r>
                          <a:rPr lang="en-US">
                            <a:latin typeface="Cambria Math" panose="02040503050406030204" pitchFamily="18" charset="0"/>
                          </a:rPr>
                          <m:t>+1</m:t>
                        </m:r>
                      </m:den>
                    </m:f>
                  </m:oMath>
                </a14:m>
                <a:endParaRPr lang="en-US" dirty="0"/>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5914359" y="863444"/>
                <a:ext cx="6117219" cy="5590565"/>
              </a:xfrm>
              <a:prstGeom prst="rect">
                <a:avLst/>
              </a:prstGeom>
              <a:blipFill rotWithShape="0">
                <a:blip r:embed="rId4"/>
                <a:stretch>
                  <a:fillRect l="-1494" t="-1418"/>
                </a:stretch>
              </a:blipFill>
            </p:spPr>
            <p:txBody>
              <a:bodyPr/>
              <a:lstStyle/>
              <a:p>
                <a:r>
                  <a:rPr lang="en-US">
                    <a:noFill/>
                  </a:rPr>
                  <a:t> </a:t>
                </a:r>
              </a:p>
            </p:txBody>
          </p:sp>
        </mc:Fallback>
      </mc:AlternateContent>
      <p:cxnSp>
        <p:nvCxnSpPr>
          <p:cNvPr id="5" name="Straight Connector 4"/>
          <p:cNvCxnSpPr/>
          <p:nvPr/>
        </p:nvCxnSpPr>
        <p:spPr>
          <a:xfrm>
            <a:off x="5372913" y="863444"/>
            <a:ext cx="0" cy="566928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012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par>
                                <p:cTn id="39" presetID="22" presetClass="entr" presetSubtype="1"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up)">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Prove 1+ </a:t>
                </a:r>
                <a14:m>
                  <m:oMath xmlns:m="http://schemas.openxmlformats.org/officeDocument/2006/math">
                    <m:nary>
                      <m:naryPr>
                        <m:chr m:val="∑"/>
                        <m:limLoc m:val="undOvr"/>
                        <m:ctrlPr>
                          <a:rPr lang="en-US" i="1">
                            <a:latin typeface="Cambria Math" panose="02040503050406030204" pitchFamily="18" charset="0"/>
                          </a:rPr>
                        </m:ctrlPr>
                      </m:naryPr>
                      <m:sub>
                        <m:r>
                          <a:rPr lang="en-US" b="0" i="1">
                            <a:latin typeface="Cambria Math" panose="02040503050406030204" pitchFamily="18" charset="0"/>
                          </a:rPr>
                          <m:t>𝑖</m:t>
                        </m:r>
                        <m:r>
                          <a:rPr lang="en-US" b="0" i="1">
                            <a:latin typeface="Cambria Math" panose="02040503050406030204" pitchFamily="18" charset="0"/>
                          </a:rPr>
                          <m:t>=1</m:t>
                        </m:r>
                      </m:sub>
                      <m:sup>
                        <m:r>
                          <a:rPr lang="en-US" b="0" i="1">
                            <a:latin typeface="Cambria Math" panose="02040503050406030204" pitchFamily="18" charset="0"/>
                          </a:rPr>
                          <m:t>𝑛</m:t>
                        </m:r>
                      </m:sup>
                      <m:e>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𝑖</m:t>
                        </m:r>
                        <m:r>
                          <a:rPr lang="en-US" b="0" i="1">
                            <a:latin typeface="Cambria Math" panose="02040503050406030204" pitchFamily="18" charset="0"/>
                          </a:rPr>
                          <m:t>!=</m:t>
                        </m:r>
                        <m:d>
                          <m:dPr>
                            <m:ctrlPr>
                              <a:rPr lang="en-US" b="0" i="1">
                                <a:latin typeface="Cambria Math" panose="02040503050406030204" pitchFamily="18" charset="0"/>
                              </a:rPr>
                            </m:ctrlPr>
                          </m:dPr>
                          <m:e>
                            <m:r>
                              <a:rPr lang="en-US" b="0" i="1">
                                <a:latin typeface="Cambria Math" panose="02040503050406030204" pitchFamily="18" charset="0"/>
                              </a:rPr>
                              <m:t>𝑛</m:t>
                            </m:r>
                            <m:r>
                              <a:rPr lang="en-US" b="0" i="1">
                                <a:latin typeface="Cambria Math" panose="02040503050406030204" pitchFamily="18" charset="0"/>
                              </a:rPr>
                              <m:t>+1</m:t>
                            </m:r>
                          </m:e>
                        </m:d>
                        <m:r>
                          <a:rPr lang="en-US" b="0" i="1">
                            <a:latin typeface="Cambria Math" panose="02040503050406030204" pitchFamily="18" charset="0"/>
                          </a:rPr>
                          <m:t>!</m:t>
                        </m:r>
                      </m:e>
                    </m:nary>
                  </m:oMath>
                </a14:m>
                <a:r>
                  <a:rPr lang="en-US" dirty="0"/>
                  <a:t> using PMI</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400" t="-8547" b="-19658"/>
                </a:stretch>
              </a:blipFill>
            </p:spPr>
            <p:txBody>
              <a:bodyPr/>
              <a:lstStyle/>
              <a:p>
                <a:r>
                  <a:rPr lang="en-US">
                    <a:noFill/>
                  </a:rPr>
                  <a:t> </a:t>
                </a:r>
              </a:p>
            </p:txBody>
          </p:sp>
        </mc:Fallback>
      </mc:AlternateContent>
      <p:sp>
        <p:nvSpPr>
          <p:cNvPr id="3" name="Content Placeholder 2"/>
          <p:cNvSpPr>
            <a:spLocks noGrp="1"/>
          </p:cNvSpPr>
          <p:nvPr>
            <p:ph idx="1"/>
          </p:nvPr>
        </p:nvSpPr>
        <p:spPr>
          <a:xfrm>
            <a:off x="131181" y="863444"/>
            <a:ext cx="5339178" cy="5590565"/>
          </a:xfrm>
        </p:spPr>
        <p:txBody>
          <a:bodyPr/>
          <a:lstStyle/>
          <a:p>
            <a:pPr marL="0" indent="0">
              <a:buNone/>
            </a:pPr>
            <a:r>
              <a:rPr lang="en-US" b="1" dirty="0">
                <a:solidFill>
                  <a:srgbClr val="0E47A1"/>
                </a:solidFill>
              </a:rPr>
              <a:t>Step-1: Basic step</a:t>
            </a:r>
            <a:endParaRPr lang="en-US" dirty="0">
              <a:solidFill>
                <a:srgbClr val="0E47A1"/>
              </a:solidFill>
            </a:endParaRPr>
          </a:p>
          <a:p>
            <a:pPr marL="0" indent="0">
              <a:buNone/>
            </a:pPr>
            <a:r>
              <a:rPr lang="en-US" dirty="0"/>
              <a:t>We must show that p(1) is true.</a:t>
            </a:r>
          </a:p>
          <a:p>
            <a:pPr marL="0" indent="0">
              <a:buNone/>
            </a:pPr>
            <a:r>
              <a:rPr lang="en-US" dirty="0"/>
              <a:t>	P(1)= 1+(1*1!)=1+1=2</a:t>
            </a:r>
          </a:p>
          <a:p>
            <a:pPr marL="0" indent="0">
              <a:buNone/>
            </a:pPr>
            <a:r>
              <a:rPr lang="en-US" b="1" dirty="0"/>
              <a:t>	</a:t>
            </a:r>
            <a:r>
              <a:rPr lang="en-US" dirty="0"/>
              <a:t>P(1)= (1+1)! =(2)! = 2</a:t>
            </a:r>
          </a:p>
          <a:p>
            <a:pPr marL="0" indent="0">
              <a:buNone/>
            </a:pPr>
            <a:r>
              <a:rPr lang="en-US" dirty="0"/>
              <a:t>	And, this is obviously true.</a:t>
            </a:r>
          </a:p>
          <a:p>
            <a:pPr marL="0" indent="0">
              <a:buNone/>
            </a:pPr>
            <a:r>
              <a:rPr lang="en-US" b="1" dirty="0">
                <a:solidFill>
                  <a:srgbClr val="0E47A1"/>
                </a:solidFill>
              </a:rPr>
              <a:t>Step-2: Induction Hypothesis</a:t>
            </a:r>
            <a:endParaRPr lang="en-US" dirty="0">
              <a:solidFill>
                <a:srgbClr val="0E47A1"/>
              </a:solidFill>
            </a:endParaRPr>
          </a:p>
          <a:p>
            <a:pPr marL="0" indent="0">
              <a:buNone/>
            </a:pPr>
            <a:r>
              <a:rPr lang="en-US" b="1" dirty="0"/>
              <a:t>	</a:t>
            </a:r>
            <a:r>
              <a:rPr lang="en-US" dirty="0"/>
              <a:t>k &gt;= 1 and	</a:t>
            </a:r>
          </a:p>
          <a:p>
            <a:pPr marL="0" indent="0">
              <a:buNone/>
            </a:pPr>
            <a:r>
              <a:rPr lang="en-US" dirty="0"/>
              <a:t>	p(k)= </a:t>
            </a:r>
            <a:r>
              <a:rPr lang="en-US" dirty="0">
                <a:solidFill>
                  <a:srgbClr val="C00000"/>
                </a:solidFill>
              </a:rPr>
              <a:t>1+(1+4..+(k*k!)) </a:t>
            </a:r>
            <a:r>
              <a:rPr lang="en-US" b="1" dirty="0">
                <a:solidFill>
                  <a:srgbClr val="C00000"/>
                </a:solidFill>
              </a:rPr>
              <a:t>= (k+1)!</a:t>
            </a:r>
          </a:p>
        </p:txBody>
      </p:sp>
      <p:sp>
        <p:nvSpPr>
          <p:cNvPr id="4" name="Content Placeholder 2"/>
          <p:cNvSpPr txBox="1">
            <a:spLocks/>
          </p:cNvSpPr>
          <p:nvPr/>
        </p:nvSpPr>
        <p:spPr>
          <a:xfrm>
            <a:off x="5470359" y="863444"/>
            <a:ext cx="5339178"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0E47A1"/>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0E47A1"/>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0E47A1"/>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E47A1"/>
                </a:solidFill>
              </a:rPr>
              <a:t>Step-3: Proof of Induction</a:t>
            </a:r>
            <a:endParaRPr lang="en-US" dirty="0">
              <a:solidFill>
                <a:srgbClr val="0E47A1"/>
              </a:solidFill>
            </a:endParaRPr>
          </a:p>
          <a:p>
            <a:pPr marL="0" indent="0">
              <a:buNone/>
            </a:pPr>
            <a:r>
              <a:rPr lang="en-US" dirty="0"/>
              <a:t>P(k+1)= </a:t>
            </a:r>
            <a:r>
              <a:rPr lang="en-US" dirty="0">
                <a:solidFill>
                  <a:srgbClr val="C00000"/>
                </a:solidFill>
              </a:rPr>
              <a:t>1+(1+4..+(k*k!) </a:t>
            </a:r>
            <a:r>
              <a:rPr lang="en-US" dirty="0"/>
              <a:t>+ (k+1)*(k+1)!)</a:t>
            </a:r>
          </a:p>
          <a:p>
            <a:pPr marL="0" indent="0">
              <a:buNone/>
            </a:pPr>
            <a:r>
              <a:rPr lang="en-US" dirty="0"/>
              <a:t>	= </a:t>
            </a:r>
            <a:r>
              <a:rPr lang="en-US" b="1" dirty="0">
                <a:solidFill>
                  <a:srgbClr val="C00000"/>
                </a:solidFill>
              </a:rPr>
              <a:t>(k+1)! </a:t>
            </a:r>
            <a:r>
              <a:rPr lang="en-US" dirty="0"/>
              <a:t>+ (k+1)(k+1)!)</a:t>
            </a:r>
          </a:p>
          <a:p>
            <a:pPr marL="0" indent="0">
              <a:buNone/>
            </a:pPr>
            <a:r>
              <a:rPr lang="en-US" dirty="0"/>
              <a:t>	= (k+1)! (1+(k+1))</a:t>
            </a:r>
          </a:p>
          <a:p>
            <a:pPr marL="0" indent="0">
              <a:buNone/>
            </a:pPr>
            <a:r>
              <a:rPr lang="en-US" dirty="0"/>
              <a:t>	= (k+1)! ((k+1)+1)</a:t>
            </a:r>
          </a:p>
          <a:p>
            <a:pPr marL="0" indent="0">
              <a:buNone/>
            </a:pPr>
            <a:r>
              <a:rPr lang="en-US" dirty="0"/>
              <a:t>	= ((k+1) + 1)!</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5387231"/>
              </p:ext>
            </p:extLst>
          </p:nvPr>
        </p:nvGraphicFramePr>
        <p:xfrm>
          <a:off x="8025063" y="3128210"/>
          <a:ext cx="2362200" cy="396240"/>
        </p:xfrm>
        <a:graphic>
          <a:graphicData uri="http://schemas.openxmlformats.org/drawingml/2006/table">
            <a:tbl>
              <a:tblPr firstRow="1" bandRow="1">
                <a:tableStyleId>{2D5ABB26-0587-4C30-8999-92F81FD0307C}</a:tableStyleId>
              </a:tblPr>
              <a:tblGrid>
                <a:gridCol w="2362200">
                  <a:extLst>
                    <a:ext uri="{9D8B030D-6E8A-4147-A177-3AD203B41FA5}">
                      <a16:colId xmlns:a16="http://schemas.microsoft.com/office/drawing/2014/main" val="20000"/>
                    </a:ext>
                  </a:extLst>
                </a:gridCol>
              </a:tblGrid>
              <a:tr h="370840">
                <a:tc>
                  <a:txBody>
                    <a:bodyPr/>
                    <a:lstStyle/>
                    <a:p>
                      <a:r>
                        <a:rPr lang="en-US" sz="2000" dirty="0">
                          <a:solidFill>
                            <a:schemeClr val="tx1"/>
                          </a:solidFill>
                        </a:rPr>
                        <a:t>(Hence Proved)</a:t>
                      </a:r>
                    </a:p>
                  </a:txBody>
                  <a:tcPr/>
                </a:tc>
                <a:extLst>
                  <a:ext uri="{0D108BD9-81ED-4DB2-BD59-A6C34878D82A}">
                    <a16:rowId xmlns:a16="http://schemas.microsoft.com/office/drawing/2014/main" val="10000"/>
                  </a:ext>
                </a:extLst>
              </a:tr>
            </a:tbl>
          </a:graphicData>
        </a:graphic>
      </p:graphicFrame>
      <p:sp>
        <p:nvSpPr>
          <p:cNvPr id="6" name="Rectangle 5"/>
          <p:cNvSpPr/>
          <p:nvPr/>
        </p:nvSpPr>
        <p:spPr>
          <a:xfrm>
            <a:off x="7491663" y="3890210"/>
            <a:ext cx="2057400" cy="1447800"/>
          </a:xfrm>
          <a:prstGeom prst="rect">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rgbClr val="C00000"/>
                </a:solidFill>
              </a:rPr>
              <a:t>Note: </a:t>
            </a:r>
          </a:p>
          <a:p>
            <a:r>
              <a:rPr lang="en-US" sz="2200" b="1" dirty="0">
                <a:solidFill>
                  <a:srgbClr val="C00000"/>
                </a:solidFill>
              </a:rPr>
              <a:t>5!=5*4!</a:t>
            </a:r>
          </a:p>
          <a:p>
            <a:r>
              <a:rPr lang="en-US" sz="2200" b="1" dirty="0">
                <a:solidFill>
                  <a:srgbClr val="C00000"/>
                </a:solidFill>
              </a:rPr>
              <a:t>6!=6*5!</a:t>
            </a:r>
          </a:p>
          <a:p>
            <a:r>
              <a:rPr lang="en-US" sz="2200" b="1" dirty="0">
                <a:solidFill>
                  <a:srgbClr val="C00000"/>
                </a:solidFill>
              </a:rPr>
              <a:t>(K+1)!=(k+1)*k!</a:t>
            </a:r>
          </a:p>
        </p:txBody>
      </p:sp>
      <p:cxnSp>
        <p:nvCxnSpPr>
          <p:cNvPr id="7" name="Straight Connector 6"/>
          <p:cNvCxnSpPr/>
          <p:nvPr/>
        </p:nvCxnSpPr>
        <p:spPr>
          <a:xfrm>
            <a:off x="5085531" y="784729"/>
            <a:ext cx="0" cy="566928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61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par>
                                <p:cTn id="39" presetID="22" presetClass="entr" presetSubtype="1"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up)">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Prove that 2</a:t>
            </a:r>
            <a:r>
              <a:rPr lang="en-US" baseline="30000" dirty="0"/>
              <a:t>n</a:t>
            </a:r>
            <a:r>
              <a:rPr lang="en-US" dirty="0"/>
              <a:t>&gt;n</a:t>
            </a:r>
            <a:r>
              <a:rPr lang="en-US" baseline="30000" dirty="0"/>
              <a:t>3</a:t>
            </a:r>
            <a:r>
              <a:rPr lang="en-US" dirty="0"/>
              <a:t> where n&gt;=10, Using PMI</a:t>
            </a:r>
          </a:p>
        </p:txBody>
      </p:sp>
      <p:sp>
        <p:nvSpPr>
          <p:cNvPr id="3" name="Content Placeholder 2"/>
          <p:cNvSpPr>
            <a:spLocks noGrp="1"/>
          </p:cNvSpPr>
          <p:nvPr>
            <p:ph idx="1"/>
          </p:nvPr>
        </p:nvSpPr>
        <p:spPr>
          <a:xfrm>
            <a:off x="131180" y="863444"/>
            <a:ext cx="4617283" cy="5590565"/>
          </a:xfrm>
        </p:spPr>
        <p:txBody>
          <a:bodyPr/>
          <a:lstStyle/>
          <a:p>
            <a:pPr marL="0" indent="0">
              <a:buNone/>
            </a:pPr>
            <a:r>
              <a:rPr lang="en-US" b="1" dirty="0">
                <a:solidFill>
                  <a:srgbClr val="0E47A1"/>
                </a:solidFill>
              </a:rPr>
              <a:t>Step-1: Basic step</a:t>
            </a:r>
            <a:endParaRPr lang="en-US" dirty="0">
              <a:solidFill>
                <a:srgbClr val="0E47A1"/>
              </a:solidFill>
            </a:endParaRPr>
          </a:p>
          <a:p>
            <a:pPr marL="0" indent="0">
              <a:buNone/>
            </a:pPr>
            <a:r>
              <a:rPr lang="en-US" dirty="0"/>
              <a:t>We must show that p(10) is true.</a:t>
            </a:r>
          </a:p>
          <a:p>
            <a:pPr marL="0" indent="0">
              <a:buNone/>
            </a:pPr>
            <a:r>
              <a:rPr lang="en-US" dirty="0"/>
              <a:t>	   2</a:t>
            </a:r>
            <a:r>
              <a:rPr lang="en-US" baseline="30000" dirty="0"/>
              <a:t>10</a:t>
            </a:r>
            <a:r>
              <a:rPr lang="en-US" dirty="0"/>
              <a:t>=1024  and  10</a:t>
            </a:r>
            <a:r>
              <a:rPr lang="en-US" baseline="30000" dirty="0"/>
              <a:t>3</a:t>
            </a:r>
            <a:r>
              <a:rPr lang="en-US" dirty="0"/>
              <a:t>=1000</a:t>
            </a:r>
          </a:p>
          <a:p>
            <a:pPr marL="0" indent="0">
              <a:buNone/>
            </a:pPr>
            <a:r>
              <a:rPr lang="en-US" dirty="0"/>
              <a:t>	   So,1024&gt;1000</a:t>
            </a:r>
          </a:p>
          <a:p>
            <a:pPr marL="0" indent="0">
              <a:buNone/>
            </a:pPr>
            <a:r>
              <a:rPr lang="en-US" dirty="0"/>
              <a:t>    	   And, this is obviously true.</a:t>
            </a:r>
          </a:p>
          <a:p>
            <a:pPr marL="0" indent="0">
              <a:buNone/>
            </a:pPr>
            <a:r>
              <a:rPr lang="en-US" b="1" dirty="0">
                <a:solidFill>
                  <a:srgbClr val="0E47A1"/>
                </a:solidFill>
              </a:rPr>
              <a:t>Step-2: Induction Hypothesis</a:t>
            </a:r>
            <a:endParaRPr lang="en-US" dirty="0">
              <a:solidFill>
                <a:srgbClr val="0E47A1"/>
              </a:solidFill>
            </a:endParaRPr>
          </a:p>
          <a:p>
            <a:pPr marL="0" indent="0">
              <a:buNone/>
            </a:pPr>
            <a:r>
              <a:rPr lang="en-US" b="1" dirty="0"/>
              <a:t>	</a:t>
            </a:r>
            <a:r>
              <a:rPr lang="en-US" dirty="0"/>
              <a:t>For k&gt;=10 </a:t>
            </a:r>
          </a:p>
          <a:p>
            <a:pPr marL="0" indent="0">
              <a:buNone/>
            </a:pPr>
            <a:r>
              <a:rPr lang="en-US" dirty="0"/>
              <a:t>	</a:t>
            </a:r>
            <a:r>
              <a:rPr lang="en-US" b="1" dirty="0">
                <a:solidFill>
                  <a:srgbClr val="C00000"/>
                </a:solidFill>
              </a:rPr>
              <a:t>P(k)= 2</a:t>
            </a:r>
            <a:r>
              <a:rPr lang="en-US" b="1" baseline="30000" dirty="0">
                <a:solidFill>
                  <a:srgbClr val="C00000"/>
                </a:solidFill>
              </a:rPr>
              <a:t>k</a:t>
            </a:r>
            <a:r>
              <a:rPr lang="en-US" b="1" dirty="0">
                <a:solidFill>
                  <a:srgbClr val="C00000"/>
                </a:solidFill>
              </a:rPr>
              <a:t>&gt;k</a:t>
            </a:r>
            <a:r>
              <a:rPr lang="en-US" b="1" baseline="30000" dirty="0">
                <a:solidFill>
                  <a:srgbClr val="C00000"/>
                </a:solidFill>
              </a:rPr>
              <a:t>3</a:t>
            </a:r>
            <a:endParaRPr lang="en-US" b="1" dirty="0">
              <a:solidFill>
                <a:srgbClr val="C00000"/>
              </a:solidFill>
            </a:endParaRPr>
          </a:p>
          <a:p>
            <a:endParaRPr lang="en-US" dirty="0"/>
          </a:p>
        </p:txBody>
      </p:sp>
      <mc:AlternateContent xmlns:mc="http://schemas.openxmlformats.org/markup-compatibility/2006" xmlns:a14="http://schemas.microsoft.com/office/drawing/2010/main">
        <mc:Choice Requires="a14">
          <p:sp>
            <p:nvSpPr>
              <p:cNvPr id="4" name="Content Placeholder 2"/>
              <p:cNvSpPr txBox="1">
                <a:spLocks/>
              </p:cNvSpPr>
              <p:nvPr/>
            </p:nvSpPr>
            <p:spPr>
              <a:xfrm>
                <a:off x="5545391" y="863444"/>
                <a:ext cx="4617283"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0E47A1"/>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0E47A1"/>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0E47A1"/>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E47A1"/>
                    </a:solidFill>
                  </a:rPr>
                  <a:t>Step-3: Proof of Induction</a:t>
                </a:r>
                <a:endParaRPr lang="en-US" dirty="0">
                  <a:solidFill>
                    <a:srgbClr val="0E47A1"/>
                  </a:solidFill>
                </a:endParaRPr>
              </a:p>
              <a:p>
                <a:pPr marL="0" indent="0">
                  <a:buNone/>
                </a:pPr>
                <a:r>
                  <a:rPr lang="en-US" dirty="0"/>
                  <a:t>2</a:t>
                </a:r>
                <a:r>
                  <a:rPr lang="en-US" baseline="30000" dirty="0"/>
                  <a:t>k+1</a:t>
                </a:r>
                <a:r>
                  <a:rPr lang="en-US" dirty="0"/>
                  <a:t>&gt;(k+1)</a:t>
                </a:r>
                <a:r>
                  <a:rPr lang="en-US" baseline="30000" dirty="0"/>
                  <a:t>3</a:t>
                </a:r>
                <a:endParaRPr lang="en-US" dirty="0"/>
              </a:p>
              <a:p>
                <a:pPr marL="0" indent="0">
                  <a:buNone/>
                </a:pPr>
                <a:r>
                  <a:rPr lang="en-US" baseline="30000" dirty="0"/>
                  <a:t> </a:t>
                </a:r>
                <a:r>
                  <a:rPr lang="en-US" dirty="0"/>
                  <a:t>Where, 2</a:t>
                </a:r>
                <a:r>
                  <a:rPr lang="en-US" baseline="30000" dirty="0"/>
                  <a:t>k+1</a:t>
                </a:r>
                <a:r>
                  <a:rPr lang="en-US" dirty="0"/>
                  <a:t>=(2</a:t>
                </a:r>
                <a:r>
                  <a:rPr lang="en-US" baseline="30000" dirty="0"/>
                  <a:t>k</a:t>
                </a:r>
                <a:r>
                  <a:rPr lang="en-US" dirty="0"/>
                  <a:t> )(2)&gt;2</a:t>
                </a:r>
                <a:r>
                  <a:rPr lang="en-US" baseline="30000" dirty="0"/>
                  <a:t>k</a:t>
                </a:r>
                <a:r>
                  <a:rPr lang="en-US" dirty="0"/>
                  <a:t> (1.331)</a:t>
                </a:r>
              </a:p>
              <a:p>
                <a:pPr marL="0" indent="0">
                  <a:buNone/>
                </a:pPr>
                <a:r>
                  <a:rPr lang="en-US" dirty="0"/>
                  <a:t>	&gt;2</a:t>
                </a:r>
                <a:r>
                  <a:rPr lang="en-US" baseline="30000" dirty="0"/>
                  <a:t>k</a:t>
                </a:r>
                <a:r>
                  <a:rPr lang="en-US" dirty="0"/>
                  <a:t> (1.1)</a:t>
                </a:r>
                <a:r>
                  <a:rPr lang="en-US" baseline="30000" dirty="0"/>
                  <a:t>3 </a:t>
                </a:r>
                <a:r>
                  <a:rPr lang="en-US" dirty="0"/>
                  <a:t>		</a:t>
                </a:r>
              </a:p>
              <a:p>
                <a:pPr marL="0" indent="0">
                  <a:buNone/>
                </a:pPr>
                <a:r>
                  <a:rPr lang="en-US" dirty="0"/>
                  <a:t>	&gt;2</a:t>
                </a:r>
                <a:r>
                  <a:rPr lang="en-US" baseline="30000" dirty="0"/>
                  <a:t>k</a:t>
                </a:r>
                <a:r>
                  <a:rPr lang="en-US" dirty="0"/>
                  <a:t> (1+0.1)</a:t>
                </a:r>
                <a:r>
                  <a:rPr lang="en-US" baseline="30000" dirty="0"/>
                  <a:t>3 </a:t>
                </a:r>
                <a:r>
                  <a:rPr lang="en-US" dirty="0"/>
                  <a:t>		</a:t>
                </a:r>
              </a:p>
              <a:p>
                <a:pPr marL="0" indent="0">
                  <a:buNone/>
                </a:pPr>
                <a:r>
                  <a:rPr lang="en-US" dirty="0"/>
                  <a:t>	&gt;2</a:t>
                </a:r>
                <a:r>
                  <a:rPr lang="en-US" baseline="30000" dirty="0"/>
                  <a:t>k</a:t>
                </a:r>
                <a:r>
                  <a:rPr lang="en-US" dirty="0"/>
                  <a:t> (1+</a:t>
                </a:r>
                <a14:m>
                  <m:oMath xmlns:m="http://schemas.openxmlformats.org/officeDocument/2006/math">
                    <m:f>
                      <m:fPr>
                        <m:ctrlPr>
                          <a:rPr lang="en-US" b="1"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10</m:t>
                        </m:r>
                      </m:den>
                    </m:f>
                  </m:oMath>
                </a14:m>
                <a:r>
                  <a:rPr lang="en-US" dirty="0"/>
                  <a:t>)</a:t>
                </a:r>
                <a:r>
                  <a:rPr lang="en-US" baseline="30000" dirty="0"/>
                  <a:t>3	</a:t>
                </a:r>
                <a:endParaRPr lang="en-US" dirty="0"/>
              </a:p>
              <a:p>
                <a:pPr marL="0" indent="0">
                  <a:buNone/>
                </a:pPr>
                <a:r>
                  <a:rPr lang="en-US" dirty="0"/>
                  <a:t>	&gt;2</a:t>
                </a:r>
                <a:r>
                  <a:rPr lang="en-US" baseline="30000" dirty="0"/>
                  <a:t>k</a:t>
                </a:r>
                <a:r>
                  <a:rPr lang="en-US" dirty="0"/>
                  <a:t>(1+</a:t>
                </a:r>
                <a14:m>
                  <m:oMath xmlns:m="http://schemas.openxmlformats.org/officeDocument/2006/math">
                    <m:f>
                      <m:fPr>
                        <m:ctrlPr>
                          <a:rPr lang="en-US" b="1" i="1">
                            <a:latin typeface="Cambria Math" panose="02040503050406030204" pitchFamily="18" charset="0"/>
                          </a:rPr>
                        </m:ctrlPr>
                      </m:fPr>
                      <m:num>
                        <m:r>
                          <a:rPr lang="en-US">
                            <a:latin typeface="Cambria Math" panose="02040503050406030204" pitchFamily="18" charset="0"/>
                          </a:rPr>
                          <m:t>1</m:t>
                        </m:r>
                      </m:num>
                      <m:den>
                        <m:r>
                          <m:rPr>
                            <m:sty m:val="p"/>
                          </m:rPr>
                          <a:rPr lang="en-US">
                            <a:latin typeface="Cambria Math" panose="02040503050406030204" pitchFamily="18" charset="0"/>
                          </a:rPr>
                          <m:t>k</m:t>
                        </m:r>
                      </m:den>
                    </m:f>
                  </m:oMath>
                </a14:m>
                <a:r>
                  <a:rPr lang="en-US" dirty="0"/>
                  <a:t>)</a:t>
                </a:r>
                <a:r>
                  <a:rPr lang="en-US" baseline="30000" dirty="0"/>
                  <a:t>3</a:t>
                </a:r>
                <a:r>
                  <a:rPr lang="en-US" dirty="0"/>
                  <a:t>        for k&gt;=10</a:t>
                </a:r>
              </a:p>
              <a:p>
                <a:pPr marL="0" indent="0">
                  <a:buNone/>
                </a:pPr>
                <a:r>
                  <a:rPr lang="en-US" dirty="0"/>
                  <a:t>	&gt;(</a:t>
                </a:r>
                <a14:m>
                  <m:oMath xmlns:m="http://schemas.openxmlformats.org/officeDocument/2006/math">
                    <m:f>
                      <m:fPr>
                        <m:ctrlPr>
                          <a:rPr lang="en-US" b="1" i="1">
                            <a:latin typeface="Cambria Math" panose="02040503050406030204" pitchFamily="18" charset="0"/>
                          </a:rPr>
                        </m:ctrlPr>
                      </m:fPr>
                      <m:num>
                        <m:r>
                          <m:rPr>
                            <m:sty m:val="p"/>
                          </m:rPr>
                          <a:rPr lang="en-US">
                            <a:latin typeface="Cambria Math" panose="02040503050406030204" pitchFamily="18" charset="0"/>
                          </a:rPr>
                          <m:t>k</m:t>
                        </m:r>
                        <m:r>
                          <a:rPr lang="en-US">
                            <a:latin typeface="Cambria Math" panose="02040503050406030204" pitchFamily="18" charset="0"/>
                          </a:rPr>
                          <m:t>+1</m:t>
                        </m:r>
                      </m:num>
                      <m:den>
                        <m:r>
                          <m:rPr>
                            <m:sty m:val="p"/>
                          </m:rPr>
                          <a:rPr lang="en-US">
                            <a:latin typeface="Cambria Math" panose="02040503050406030204" pitchFamily="18" charset="0"/>
                          </a:rPr>
                          <m:t>k</m:t>
                        </m:r>
                      </m:den>
                    </m:f>
                  </m:oMath>
                </a14:m>
                <a:r>
                  <a:rPr lang="en-US" dirty="0"/>
                  <a:t>)</a:t>
                </a:r>
                <a:r>
                  <a:rPr lang="en-US" baseline="30000" dirty="0"/>
                  <a:t>3</a:t>
                </a:r>
                <a:r>
                  <a:rPr lang="en-US" dirty="0"/>
                  <a:t> (2</a:t>
                </a:r>
                <a:r>
                  <a:rPr lang="en-US" baseline="30000" dirty="0"/>
                  <a:t>k</a:t>
                </a:r>
                <a:r>
                  <a:rPr lang="en-US" dirty="0"/>
                  <a:t>)</a:t>
                </a:r>
              </a:p>
              <a:p>
                <a:pPr marL="0" indent="0">
                  <a:buNone/>
                </a:pPr>
                <a:r>
                  <a:rPr lang="en-US" dirty="0"/>
                  <a:t>	&gt;(</a:t>
                </a:r>
                <a14:m>
                  <m:oMath xmlns:m="http://schemas.openxmlformats.org/officeDocument/2006/math">
                    <m:f>
                      <m:fPr>
                        <m:ctrlPr>
                          <a:rPr lang="en-US" b="1" i="1">
                            <a:latin typeface="Cambria Math" panose="02040503050406030204" pitchFamily="18" charset="0"/>
                          </a:rPr>
                        </m:ctrlPr>
                      </m:fPr>
                      <m:num>
                        <m:r>
                          <m:rPr>
                            <m:sty m:val="p"/>
                          </m:rPr>
                          <a:rPr lang="en-US">
                            <a:latin typeface="Cambria Math" panose="02040503050406030204" pitchFamily="18" charset="0"/>
                          </a:rPr>
                          <m:t>k</m:t>
                        </m:r>
                        <m:r>
                          <a:rPr lang="en-US">
                            <a:latin typeface="Cambria Math" panose="02040503050406030204" pitchFamily="18" charset="0"/>
                          </a:rPr>
                          <m:t>+1</m:t>
                        </m:r>
                      </m:num>
                      <m:den>
                        <m:r>
                          <m:rPr>
                            <m:sty m:val="p"/>
                          </m:rPr>
                          <a:rPr lang="en-US">
                            <a:latin typeface="Cambria Math" panose="02040503050406030204" pitchFamily="18" charset="0"/>
                          </a:rPr>
                          <m:t>k</m:t>
                        </m:r>
                      </m:den>
                    </m:f>
                  </m:oMath>
                </a14:m>
                <a:r>
                  <a:rPr lang="en-US" dirty="0"/>
                  <a:t>)</a:t>
                </a:r>
                <a:r>
                  <a:rPr lang="en-US" baseline="30000" dirty="0"/>
                  <a:t>3</a:t>
                </a:r>
                <a:r>
                  <a:rPr lang="en-US" dirty="0"/>
                  <a:t> (k</a:t>
                </a:r>
                <a:r>
                  <a:rPr lang="en-US" baseline="30000" dirty="0"/>
                  <a:t>3</a:t>
                </a:r>
                <a:r>
                  <a:rPr lang="en-US" dirty="0"/>
                  <a:t>)     ,because 2</a:t>
                </a:r>
                <a:r>
                  <a:rPr lang="en-US" baseline="30000" dirty="0"/>
                  <a:t>k</a:t>
                </a:r>
                <a:r>
                  <a:rPr lang="en-US" dirty="0"/>
                  <a:t>&gt;k</a:t>
                </a:r>
                <a:r>
                  <a:rPr lang="en-US" baseline="30000" dirty="0"/>
                  <a:t>3</a:t>
                </a:r>
                <a:endParaRPr lang="en-US" dirty="0"/>
              </a:p>
              <a:p>
                <a:pPr marL="0" indent="0">
                  <a:buNone/>
                </a:pPr>
                <a:r>
                  <a:rPr lang="en-US" dirty="0"/>
                  <a:t>	 (2</a:t>
                </a:r>
                <a:r>
                  <a:rPr lang="en-US" baseline="30000" dirty="0"/>
                  <a:t>k</a:t>
                </a:r>
                <a:r>
                  <a:rPr lang="en-US" dirty="0"/>
                  <a:t> )(2)&gt;(k+1)</a:t>
                </a:r>
                <a:r>
                  <a:rPr lang="en-US" baseline="30000" dirty="0"/>
                  <a:t>3</a:t>
                </a:r>
                <a:endParaRPr lang="en-US" dirty="0"/>
              </a:p>
              <a:p>
                <a:pPr marL="0" indent="0">
                  <a:buNone/>
                </a:pPr>
                <a:r>
                  <a:rPr lang="en-US" dirty="0"/>
                  <a:t>	2</a:t>
                </a:r>
                <a:r>
                  <a:rPr lang="en-US" baseline="30000" dirty="0"/>
                  <a:t>k+1</a:t>
                </a:r>
                <a:r>
                  <a:rPr lang="en-US" dirty="0"/>
                  <a:t>&gt;(k+1)</a:t>
                </a:r>
                <a:r>
                  <a:rPr lang="en-US" baseline="30000" dirty="0"/>
                  <a:t>3</a:t>
                </a:r>
                <a:endParaRPr lang="en-US" dirty="0"/>
              </a:p>
              <a:p>
                <a:endParaRPr lang="en-US" dirty="0"/>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5545391" y="863444"/>
                <a:ext cx="4617283" cy="5590565"/>
              </a:xfrm>
              <a:prstGeom prst="rect">
                <a:avLst/>
              </a:prstGeom>
              <a:blipFill rotWithShape="0">
                <a:blip r:embed="rId2"/>
                <a:stretch>
                  <a:fillRect l="-2114" t="-1418" b="-2072"/>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3599122123"/>
              </p:ext>
            </p:extLst>
          </p:nvPr>
        </p:nvGraphicFramePr>
        <p:xfrm>
          <a:off x="7870074" y="5967663"/>
          <a:ext cx="2362200" cy="396240"/>
        </p:xfrm>
        <a:graphic>
          <a:graphicData uri="http://schemas.openxmlformats.org/drawingml/2006/table">
            <a:tbl>
              <a:tblPr firstRow="1" bandRow="1">
                <a:tableStyleId>{2D5ABB26-0587-4C30-8999-92F81FD0307C}</a:tableStyleId>
              </a:tblPr>
              <a:tblGrid>
                <a:gridCol w="2362200">
                  <a:extLst>
                    <a:ext uri="{9D8B030D-6E8A-4147-A177-3AD203B41FA5}">
                      <a16:colId xmlns:a16="http://schemas.microsoft.com/office/drawing/2014/main" val="20000"/>
                    </a:ext>
                  </a:extLst>
                </a:gridCol>
              </a:tblGrid>
              <a:tr h="370840">
                <a:tc>
                  <a:txBody>
                    <a:bodyPr/>
                    <a:lstStyle/>
                    <a:p>
                      <a:r>
                        <a:rPr lang="en-US" sz="2000" dirty="0">
                          <a:solidFill>
                            <a:schemeClr val="tx1"/>
                          </a:solidFill>
                        </a:rPr>
                        <a:t>(Hence Proved)</a:t>
                      </a:r>
                    </a:p>
                  </a:txBody>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5007153" y="863444"/>
            <a:ext cx="0" cy="566928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17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par>
                                <p:cTn id="39" presetID="22" presetClass="entr" presetSubtype="1"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up)">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Prove n(n</a:t>
            </a:r>
            <a:r>
              <a:rPr lang="en-US" baseline="30000" dirty="0"/>
              <a:t>2</a:t>
            </a:r>
            <a:r>
              <a:rPr lang="en-US" dirty="0"/>
              <a:t>+5)  is divisible by 6 using PMI</a:t>
            </a:r>
          </a:p>
        </p:txBody>
      </p:sp>
      <p:sp>
        <p:nvSpPr>
          <p:cNvPr id="3" name="Content Placeholder 2"/>
          <p:cNvSpPr>
            <a:spLocks noGrp="1"/>
          </p:cNvSpPr>
          <p:nvPr>
            <p:ph idx="1"/>
          </p:nvPr>
        </p:nvSpPr>
        <p:spPr/>
        <p:txBody>
          <a:bodyPr/>
          <a:lstStyle/>
          <a:p>
            <a:pPr marL="0" indent="0">
              <a:buNone/>
            </a:pPr>
            <a:r>
              <a:rPr lang="en-US" b="1" dirty="0">
                <a:solidFill>
                  <a:srgbClr val="0E47A1"/>
                </a:solidFill>
              </a:rPr>
              <a:t>Step-1: Basic step</a:t>
            </a:r>
            <a:endParaRPr lang="en-US" dirty="0">
              <a:solidFill>
                <a:srgbClr val="0E47A1"/>
              </a:solidFill>
            </a:endParaRPr>
          </a:p>
          <a:p>
            <a:pPr marL="0" indent="0">
              <a:buNone/>
            </a:pPr>
            <a:r>
              <a:rPr lang="en-US" dirty="0"/>
              <a:t>We must show that p(1) is true.</a:t>
            </a:r>
          </a:p>
          <a:p>
            <a:pPr marL="0" indent="0">
              <a:buNone/>
            </a:pPr>
            <a:r>
              <a:rPr lang="en-US" dirty="0"/>
              <a:t>	P(1)=1(1</a:t>
            </a:r>
            <a:r>
              <a:rPr lang="en-US" baseline="30000" dirty="0"/>
              <a:t>2</a:t>
            </a:r>
            <a:r>
              <a:rPr lang="en-US" dirty="0"/>
              <a:t>+5)=1+5/6=1</a:t>
            </a:r>
          </a:p>
          <a:p>
            <a:pPr marL="0" indent="0">
              <a:buNone/>
            </a:pPr>
            <a:r>
              <a:rPr lang="en-US" dirty="0"/>
              <a:t>             	And, this is obviously true.</a:t>
            </a:r>
          </a:p>
          <a:p>
            <a:pPr marL="0" indent="0">
              <a:buNone/>
            </a:pPr>
            <a:r>
              <a:rPr lang="en-US" b="1" dirty="0">
                <a:solidFill>
                  <a:srgbClr val="0E47A1"/>
                </a:solidFill>
              </a:rPr>
              <a:t>Step-2: Induction Hypothesis</a:t>
            </a:r>
            <a:endParaRPr lang="en-US" dirty="0">
              <a:solidFill>
                <a:srgbClr val="0E47A1"/>
              </a:solidFill>
            </a:endParaRPr>
          </a:p>
          <a:p>
            <a:pPr marL="0" indent="0">
              <a:buNone/>
            </a:pPr>
            <a:r>
              <a:rPr lang="en-US" b="1" dirty="0"/>
              <a:t>	</a:t>
            </a:r>
            <a:r>
              <a:rPr lang="en-US" dirty="0"/>
              <a:t>For k&gt;=1 and</a:t>
            </a:r>
          </a:p>
          <a:p>
            <a:pPr marL="0" indent="0">
              <a:buNone/>
            </a:pPr>
            <a:r>
              <a:rPr lang="en-US" dirty="0"/>
              <a:t>	</a:t>
            </a:r>
            <a:r>
              <a:rPr lang="en-US" b="1" dirty="0">
                <a:solidFill>
                  <a:srgbClr val="C00000"/>
                </a:solidFill>
              </a:rPr>
              <a:t>P(k)=k(k</a:t>
            </a:r>
            <a:r>
              <a:rPr lang="en-US" b="1" baseline="30000" dirty="0">
                <a:solidFill>
                  <a:srgbClr val="C00000"/>
                </a:solidFill>
              </a:rPr>
              <a:t>2</a:t>
            </a:r>
            <a:r>
              <a:rPr lang="en-US" b="1" dirty="0">
                <a:solidFill>
                  <a:srgbClr val="C00000"/>
                </a:solidFill>
              </a:rPr>
              <a:t>+5) </a:t>
            </a:r>
            <a:r>
              <a:rPr lang="en-US" dirty="0"/>
              <a:t>is divisible by 6.</a:t>
            </a:r>
          </a:p>
        </p:txBody>
      </p:sp>
      <p:sp>
        <p:nvSpPr>
          <p:cNvPr id="4" name="Content Placeholder 2"/>
          <p:cNvSpPr txBox="1">
            <a:spLocks/>
          </p:cNvSpPr>
          <p:nvPr/>
        </p:nvSpPr>
        <p:spPr>
          <a:xfrm>
            <a:off x="5743074" y="863444"/>
            <a:ext cx="6189409" cy="324333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0E47A1"/>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0E47A1"/>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0E47A1"/>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E47A1"/>
                </a:solidFill>
              </a:rPr>
              <a:t>Step-3: Proof of Induction</a:t>
            </a:r>
            <a:endParaRPr lang="en-US" dirty="0">
              <a:solidFill>
                <a:srgbClr val="0E47A1"/>
              </a:solidFill>
            </a:endParaRPr>
          </a:p>
          <a:p>
            <a:pPr marL="0" indent="0">
              <a:buNone/>
            </a:pPr>
            <a:r>
              <a:rPr lang="en-US" dirty="0"/>
              <a:t>	(k+1)[(k+1)</a:t>
            </a:r>
            <a:r>
              <a:rPr lang="en-US" baseline="30000" dirty="0"/>
              <a:t>2</a:t>
            </a:r>
            <a:r>
              <a:rPr lang="en-US" dirty="0"/>
              <a:t>+5]  </a:t>
            </a:r>
          </a:p>
          <a:p>
            <a:pPr marL="0" indent="0">
              <a:buNone/>
            </a:pPr>
            <a:r>
              <a:rPr lang="en-US" dirty="0"/>
              <a:t>	= (k+1)(k</a:t>
            </a:r>
            <a:r>
              <a:rPr lang="en-US" baseline="30000" dirty="0"/>
              <a:t>2</a:t>
            </a:r>
            <a:r>
              <a:rPr lang="en-US" dirty="0"/>
              <a:t>+2k+1+5)</a:t>
            </a:r>
          </a:p>
          <a:p>
            <a:pPr marL="0" indent="0">
              <a:buNone/>
            </a:pPr>
            <a:r>
              <a:rPr lang="en-US" dirty="0"/>
              <a:t>	= (k+1)(k</a:t>
            </a:r>
            <a:r>
              <a:rPr lang="en-US" baseline="30000" dirty="0"/>
              <a:t>2</a:t>
            </a:r>
            <a:r>
              <a:rPr lang="en-US" dirty="0"/>
              <a:t>+2k+6)</a:t>
            </a:r>
          </a:p>
          <a:p>
            <a:pPr marL="0" indent="0">
              <a:buNone/>
            </a:pPr>
            <a:r>
              <a:rPr lang="en-US" dirty="0"/>
              <a:t>	=k</a:t>
            </a:r>
            <a:r>
              <a:rPr lang="en-US" baseline="30000" dirty="0"/>
              <a:t>3</a:t>
            </a:r>
            <a:r>
              <a:rPr lang="en-US" dirty="0"/>
              <a:t>+2k</a:t>
            </a:r>
            <a:r>
              <a:rPr lang="en-US" baseline="30000" dirty="0"/>
              <a:t>2</a:t>
            </a:r>
            <a:r>
              <a:rPr lang="en-US" dirty="0"/>
              <a:t>+6k+k</a:t>
            </a:r>
            <a:r>
              <a:rPr lang="en-US" baseline="30000" dirty="0"/>
              <a:t>2</a:t>
            </a:r>
            <a:r>
              <a:rPr lang="en-US" dirty="0"/>
              <a:t>+2k+6</a:t>
            </a:r>
          </a:p>
          <a:p>
            <a:pPr marL="0" indent="0">
              <a:buNone/>
            </a:pPr>
            <a:r>
              <a:rPr lang="en-US" dirty="0"/>
              <a:t>	=k</a:t>
            </a:r>
            <a:r>
              <a:rPr lang="en-US" baseline="30000" dirty="0"/>
              <a:t>3</a:t>
            </a:r>
            <a:r>
              <a:rPr lang="en-US" dirty="0"/>
              <a:t>+3k</a:t>
            </a:r>
            <a:r>
              <a:rPr lang="en-US" baseline="30000" dirty="0"/>
              <a:t>2</a:t>
            </a:r>
            <a:r>
              <a:rPr lang="en-US" dirty="0"/>
              <a:t>+8k+6</a:t>
            </a:r>
          </a:p>
          <a:p>
            <a:pPr marL="0" indent="0">
              <a:buNone/>
            </a:pPr>
            <a:r>
              <a:rPr lang="en-US" dirty="0"/>
              <a:t>	=k</a:t>
            </a:r>
            <a:r>
              <a:rPr lang="en-US" baseline="30000" dirty="0"/>
              <a:t>3</a:t>
            </a:r>
            <a:r>
              <a:rPr lang="en-US" dirty="0"/>
              <a:t>+3k</a:t>
            </a:r>
            <a:r>
              <a:rPr lang="en-US" baseline="30000" dirty="0"/>
              <a:t>2</a:t>
            </a:r>
            <a:r>
              <a:rPr lang="en-US" dirty="0"/>
              <a:t>+5k+3k+6</a:t>
            </a:r>
          </a:p>
          <a:p>
            <a:pPr marL="0" indent="0">
              <a:buNone/>
            </a:pPr>
            <a:r>
              <a:rPr lang="en-US" dirty="0"/>
              <a:t>	=k(k</a:t>
            </a:r>
            <a:r>
              <a:rPr lang="en-US" baseline="30000" dirty="0"/>
              <a:t>2</a:t>
            </a:r>
            <a:r>
              <a:rPr lang="en-US" dirty="0"/>
              <a:t>+5)+3k(k+1)+6</a:t>
            </a:r>
          </a:p>
          <a:p>
            <a:pPr marL="0" indent="0">
              <a:buNone/>
            </a:pPr>
            <a:r>
              <a:rPr lang="en-US" dirty="0"/>
              <a:t>	= k(k</a:t>
            </a:r>
            <a:r>
              <a:rPr lang="en-US" baseline="30000" dirty="0"/>
              <a:t>2</a:t>
            </a:r>
            <a:r>
              <a:rPr lang="en-US" dirty="0"/>
              <a:t>+5)+3k(k+1)+6</a:t>
            </a:r>
          </a:p>
        </p:txBody>
      </p:sp>
      <p:sp>
        <p:nvSpPr>
          <p:cNvPr id="5" name="Content Placeholder 2"/>
          <p:cNvSpPr txBox="1">
            <a:spLocks/>
          </p:cNvSpPr>
          <p:nvPr/>
        </p:nvSpPr>
        <p:spPr>
          <a:xfrm>
            <a:off x="0" y="4863569"/>
            <a:ext cx="11932483" cy="1491916"/>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0E47A1"/>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0E47A1"/>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0E47A1"/>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0">
              <a:spcBef>
                <a:spcPts val="0"/>
              </a:spcBef>
            </a:pPr>
            <a:r>
              <a:rPr lang="en-US" dirty="0"/>
              <a:t>Here, k(k</a:t>
            </a:r>
            <a:r>
              <a:rPr lang="en-US" baseline="30000" dirty="0"/>
              <a:t>2</a:t>
            </a:r>
            <a:r>
              <a:rPr lang="en-US" dirty="0"/>
              <a:t>+5)  is divisible by 6 ,given in induction hypothesis.</a:t>
            </a:r>
          </a:p>
          <a:p>
            <a:pPr marL="365760">
              <a:spcBef>
                <a:spcPts val="0"/>
              </a:spcBef>
            </a:pPr>
            <a:r>
              <a:rPr lang="en-US" dirty="0"/>
              <a:t>In Second term k and k+1 are consecutive. So, one number is even and one is odd. So, even number is always multiple of 2 and here 3 is also present .So, second term having (2*3) is also divisible by 6.</a:t>
            </a:r>
          </a:p>
          <a:p>
            <a:pPr marL="365760">
              <a:spcBef>
                <a:spcPts val="0"/>
              </a:spcBef>
            </a:pPr>
            <a:r>
              <a:rPr lang="en-US" dirty="0"/>
              <a:t>Last term 6 is obviously divisible by 6.Hence proved.</a:t>
            </a:r>
          </a:p>
          <a:p>
            <a:pPr marL="365760" indent="0">
              <a:spcBef>
                <a:spcPts val="0"/>
              </a:spcBef>
              <a:buFont typeface="Wingdings 3" panose="05040102010807070707" pitchFamily="18" charset="2"/>
              <a:buNone/>
            </a:pPr>
            <a:endParaRPr lang="en-US" dirty="0"/>
          </a:p>
        </p:txBody>
      </p:sp>
      <p:cxnSp>
        <p:nvCxnSpPr>
          <p:cNvPr id="6" name="Straight Connector 5"/>
          <p:cNvCxnSpPr/>
          <p:nvPr/>
        </p:nvCxnSpPr>
        <p:spPr>
          <a:xfrm>
            <a:off x="5477416" y="914779"/>
            <a:ext cx="8984" cy="394879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64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par>
                                <p:cTn id="35" presetID="22" presetClass="entr" presetSubtype="1"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 Principle of Mathematical Induction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Suppose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is a statement involving an integer </a:t>
                </a:r>
                <a14:m>
                  <m:oMath xmlns:m="http://schemas.openxmlformats.org/officeDocument/2006/math">
                    <m:r>
                      <a:rPr lang="en-US" i="1">
                        <a:latin typeface="Cambria Math" panose="02040503050406030204" pitchFamily="18" charset="0"/>
                      </a:rPr>
                      <m:t>𝑛</m:t>
                    </m:r>
                  </m:oMath>
                </a14:m>
                <a:r>
                  <a:rPr lang="en-US" dirty="0"/>
                  <a:t>. Then to prove that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is true for every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0</m:t>
                        </m:r>
                      </m:sub>
                    </m:sSub>
                  </m:oMath>
                </a14:m>
                <a:r>
                  <a:rPr lang="en-US" dirty="0"/>
                  <a:t>, it is sufficient to show these two things:</a:t>
                </a:r>
              </a:p>
              <a:p>
                <a:pPr marL="914400" lvl="1" indent="-457200">
                  <a:buFont typeface="+mj-lt"/>
                  <a:buAutoNum type="arabicPeriod"/>
                </a:pPr>
                <a14:m>
                  <m:oMath xmlns:m="http://schemas.openxmlformats.org/officeDocument/2006/math">
                    <m:r>
                      <m:rPr>
                        <m:sty m:val="p"/>
                      </m:rPr>
                      <a:rPr lang="en-US" sz="2400">
                        <a:latin typeface="Cambria Math" panose="02040503050406030204" pitchFamily="18" charset="0"/>
                      </a:rPr>
                      <m:t>P</m:t>
                    </m:r>
                    <m:r>
                      <a:rPr lang="en-US" sz="2400">
                        <a:latin typeface="Cambria Math" panose="02040503050406030204" pitchFamily="18" charset="0"/>
                      </a:rPr>
                      <m:t>(</m:t>
                    </m:r>
                    <m:sSub>
                      <m:sSubPr>
                        <m:ctrlPr>
                          <a:rPr lang="en-US" sz="2400" i="1">
                            <a:latin typeface="Cambria Math" panose="02040503050406030204" pitchFamily="18" charset="0"/>
                          </a:rPr>
                        </m:ctrlPr>
                      </m:sSubPr>
                      <m:e>
                        <m:r>
                          <m:rPr>
                            <m:sty m:val="p"/>
                          </m:rPr>
                          <a:rPr lang="en-US" sz="2400">
                            <a:latin typeface="Cambria Math" panose="02040503050406030204" pitchFamily="18" charset="0"/>
                          </a:rPr>
                          <m:t>n</m:t>
                        </m:r>
                      </m:e>
                      <m:sub>
                        <m:r>
                          <a:rPr lang="en-US" sz="2400">
                            <a:latin typeface="Cambria Math" panose="02040503050406030204" pitchFamily="18" charset="0"/>
                          </a:rPr>
                          <m:t>0</m:t>
                        </m:r>
                      </m:sub>
                    </m:sSub>
                    <m:r>
                      <a:rPr lang="en-US" sz="2400">
                        <a:latin typeface="Cambria Math" panose="02040503050406030204" pitchFamily="18" charset="0"/>
                      </a:rPr>
                      <m:t>)</m:t>
                    </m:r>
                  </m:oMath>
                </a14:m>
                <a:r>
                  <a:rPr lang="en-US" sz="2400" dirty="0"/>
                  <a:t> is true.</a:t>
                </a:r>
              </a:p>
              <a:p>
                <a:pPr marL="914400" lvl="1" indent="-457200">
                  <a:buFont typeface="+mj-lt"/>
                  <a:buAutoNum type="arabicPeriod"/>
                </a:pPr>
                <a:r>
                  <a:rPr lang="en-US" sz="2400" dirty="0"/>
                  <a:t>For any </a:t>
                </a:r>
                <a14:m>
                  <m:oMath xmlns:m="http://schemas.openxmlformats.org/officeDocument/2006/math">
                    <m:r>
                      <a:rPr lang="en-US" sz="2400" i="1">
                        <a:latin typeface="Cambria Math" panose="02040503050406030204" pitchFamily="18" charset="0"/>
                      </a:rPr>
                      <m:t>𝑘</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𝑛</m:t>
                        </m:r>
                      </m:e>
                      <m:sub>
                        <m:r>
                          <a:rPr lang="en-US" sz="2400" i="1">
                            <a:latin typeface="Cambria Math" panose="02040503050406030204" pitchFamily="18" charset="0"/>
                            <a:ea typeface="Cambria Math" panose="02040503050406030204" pitchFamily="18" charset="0"/>
                          </a:rPr>
                          <m:t>0</m:t>
                        </m:r>
                      </m:sub>
                    </m:sSub>
                  </m:oMath>
                </a14:m>
                <a:r>
                  <a:rPr lang="en-US" sz="2400" dirty="0"/>
                  <a:t>, if </a:t>
                </a:r>
                <a14:m>
                  <m:oMath xmlns:m="http://schemas.openxmlformats.org/officeDocument/2006/math">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m:t>
                    </m:r>
                  </m:oMath>
                </a14:m>
                <a:r>
                  <a:rPr lang="en-US" sz="2400" dirty="0"/>
                  <a:t> is true for every </a:t>
                </a:r>
                <a14:m>
                  <m:oMath xmlns:m="http://schemas.openxmlformats.org/officeDocument/2006/math">
                    <m:r>
                      <a:rPr lang="en-US" sz="2400" i="1">
                        <a:latin typeface="Cambria Math" panose="02040503050406030204" pitchFamily="18" charset="0"/>
                      </a:rPr>
                      <m:t>𝑛</m:t>
                    </m:r>
                  </m:oMath>
                </a14:m>
                <a:r>
                  <a:rPr lang="en-US" sz="2400" dirty="0"/>
                  <a:t> satisfying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𝑘</m:t>
                    </m:r>
                  </m:oMath>
                </a14:m>
                <a:r>
                  <a:rPr lang="en-US" sz="2400" dirty="0"/>
                  <a:t>, then </a:t>
                </a:r>
                <a14:m>
                  <m:oMath xmlns:m="http://schemas.openxmlformats.org/officeDocument/2006/math">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oMath>
                </a14:m>
                <a:r>
                  <a:rPr lang="en-US" sz="2400" dirty="0"/>
                  <a:t> is true.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6" t="-1418" r="-818"/>
                </a:stretch>
              </a:blipFill>
            </p:spPr>
            <p:txBody>
              <a:bodyPr/>
              <a:lstStyle/>
              <a:p>
                <a:r>
                  <a:rPr lang="en-US">
                    <a:noFill/>
                  </a:rPr>
                  <a:t> </a:t>
                </a:r>
              </a:p>
            </p:txBody>
          </p:sp>
        </mc:Fallback>
      </mc:AlternateContent>
    </p:spTree>
    <p:extLst>
      <p:ext uri="{BB962C8B-B14F-4D97-AF65-F5344CB8AC3E}">
        <p14:creationId xmlns:p14="http://schemas.microsoft.com/office/powerpoint/2010/main" val="3553265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Prove that Integer Bigger than 2 have prime factorization using strong PMI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solidFill>
                      <a:srgbClr val="0E47A1"/>
                    </a:solidFill>
                  </a:rPr>
                  <a:t>To prove: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is true for every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≥2</m:t>
                    </m:r>
                  </m:oMath>
                </a14:m>
                <a:r>
                  <a:rPr lang="en-US" dirty="0"/>
                  <a:t>, where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is the statement: </a:t>
                </a:r>
                <a14:m>
                  <m:oMath xmlns:m="http://schemas.openxmlformats.org/officeDocument/2006/math">
                    <m:r>
                      <a:rPr lang="en-US" i="1">
                        <a:latin typeface="Cambria Math" panose="02040503050406030204" pitchFamily="18" charset="0"/>
                      </a:rPr>
                      <m:t>𝑛</m:t>
                    </m:r>
                  </m:oMath>
                </a14:m>
                <a:r>
                  <a:rPr lang="en-US" dirty="0"/>
                  <a:t> is either a prime or a product of two or more primes.</a:t>
                </a:r>
              </a:p>
              <a:p>
                <a:pPr marL="0" indent="0">
                  <a:buNone/>
                </a:pPr>
                <a:r>
                  <a:rPr lang="en-US" b="1" dirty="0">
                    <a:solidFill>
                      <a:srgbClr val="C00000"/>
                    </a:solidFill>
                  </a:rPr>
                  <a:t>Basis step</a:t>
                </a:r>
                <a:r>
                  <a:rPr lang="en-US" dirty="0">
                    <a:solidFill>
                      <a:srgbClr val="C00000"/>
                    </a:solidFill>
                  </a:rPr>
                  <a:t>:</a:t>
                </a:r>
              </a:p>
              <a:p>
                <a:pPr marL="0" indent="0">
                  <a:buNone/>
                </a:pP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(2)</m:t>
                    </m:r>
                  </m:oMath>
                </a14:m>
                <a:r>
                  <a:rPr lang="en-US" dirty="0"/>
                  <a:t> is the statement that </a:t>
                </a:r>
                <a14:m>
                  <m:oMath xmlns:m="http://schemas.openxmlformats.org/officeDocument/2006/math">
                    <m:r>
                      <a:rPr lang="en-US" i="1">
                        <a:latin typeface="Cambria Math" panose="02040503050406030204" pitchFamily="18" charset="0"/>
                      </a:rPr>
                      <m:t>2</m:t>
                    </m:r>
                  </m:oMath>
                </a14:m>
                <a:r>
                  <a:rPr lang="en-US" dirty="0"/>
                  <a:t> is either prime or a product of 	two or more primes. This is true because 2 is a prime.</a:t>
                </a:r>
              </a:p>
              <a:p>
                <a:pPr marL="0" indent="0">
                  <a:buNone/>
                </a:pPr>
                <a:r>
                  <a:rPr lang="en-US" b="1" dirty="0">
                    <a:solidFill>
                      <a:srgbClr val="C00000"/>
                    </a:solidFill>
                  </a:rPr>
                  <a:t>Induction Hypothesis</a:t>
                </a:r>
                <a:r>
                  <a:rPr lang="en-US" dirty="0">
                    <a:solidFill>
                      <a:srgbClr val="C00000"/>
                    </a:solidFill>
                  </a:rPr>
                  <a:t>:</a:t>
                </a:r>
              </a:p>
              <a:p>
                <a:pPr marL="0" indent="0">
                  <a:buNone/>
                </a:pPr>
                <a14:m>
                  <m:oMath xmlns:m="http://schemas.openxmlformats.org/officeDocument/2006/math">
                    <m:r>
                      <a:rPr lang="en-US" i="1">
                        <a:latin typeface="Cambria Math" panose="02040503050406030204" pitchFamily="18" charset="0"/>
                      </a:rPr>
                      <m:t>𝑘</m:t>
                    </m:r>
                    <m:r>
                      <a:rPr lang="en-US" i="1">
                        <a:latin typeface="Cambria Math" panose="02040503050406030204" pitchFamily="18" charset="0"/>
                        <a:ea typeface="Cambria Math" panose="02040503050406030204" pitchFamily="18" charset="0"/>
                      </a:rPr>
                      <m:t>≥2</m:t>
                    </m:r>
                  </m:oMath>
                </a14:m>
                <a:r>
                  <a:rPr lang="en-US" dirty="0"/>
                  <a:t>, and for every </a:t>
                </a:r>
                <a14:m>
                  <m:oMath xmlns:m="http://schemas.openxmlformats.org/officeDocument/2006/math">
                    <m:r>
                      <a:rPr lang="en-US" i="1">
                        <a:latin typeface="Cambria Math" panose="02040503050406030204" pitchFamily="18" charset="0"/>
                      </a:rPr>
                      <m:t>𝑛</m:t>
                    </m:r>
                  </m:oMath>
                </a14:m>
                <a:r>
                  <a:rPr lang="en-US" dirty="0"/>
                  <a:t> with </a:t>
                </a:r>
                <a14:m>
                  <m:oMath xmlns:m="http://schemas.openxmlformats.org/officeDocument/2006/math">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oMath>
                </a14:m>
                <a:r>
                  <a:rPr lang="en-US" dirty="0"/>
                  <a:t>, </a:t>
                </a:r>
                <a14:m>
                  <m:oMath xmlns:m="http://schemas.openxmlformats.org/officeDocument/2006/math">
                    <m:r>
                      <a:rPr lang="en-US" i="1">
                        <a:latin typeface="Cambria Math" panose="02040503050406030204" pitchFamily="18" charset="0"/>
                      </a:rPr>
                      <m:t>𝑛</m:t>
                    </m:r>
                  </m:oMath>
                </a14:m>
                <a:r>
                  <a:rPr lang="en-US" dirty="0"/>
                  <a:t> is either prime or a product of two or more primes.</a:t>
                </a:r>
              </a:p>
              <a:p>
                <a:pPr marL="0" indent="0">
                  <a:buNone/>
                </a:pPr>
                <a:r>
                  <a:rPr lang="en-US" dirty="0">
                    <a:solidFill>
                      <a:schemeClr val="tx2"/>
                    </a:solidFill>
                  </a:rPr>
                  <a:t>To prove:</a:t>
                </a:r>
                <a:r>
                  <a:rPr lang="en-US" dirty="0"/>
                  <a:t> </a:t>
                </a:r>
                <a14:m>
                  <m:oMath xmlns:m="http://schemas.openxmlformats.org/officeDocument/2006/math">
                    <m:r>
                      <a:rPr lang="en-US" i="1">
                        <a:latin typeface="Cambria Math" panose="02040503050406030204" pitchFamily="18" charset="0"/>
                      </a:rPr>
                      <m:t>𝑘</m:t>
                    </m:r>
                    <m:r>
                      <a:rPr lang="en-US" i="1">
                        <a:latin typeface="Cambria Math" panose="02040503050406030204" pitchFamily="18" charset="0"/>
                      </a:rPr>
                      <m:t>+1</m:t>
                    </m:r>
                  </m:oMath>
                </a14:m>
                <a:r>
                  <a:rPr lang="en-US" dirty="0"/>
                  <a:t> is either prime or a product of two or more primes.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18" t="-1418" r="-818"/>
                </a:stretch>
              </a:blipFill>
            </p:spPr>
            <p:txBody>
              <a:bodyPr/>
              <a:lstStyle/>
              <a:p>
                <a:r>
                  <a:rPr lang="en-US">
                    <a:noFill/>
                  </a:rPr>
                  <a:t> </a:t>
                </a:r>
              </a:p>
            </p:txBody>
          </p:sp>
        </mc:Fallback>
      </mc:AlternateContent>
    </p:spTree>
    <p:extLst>
      <p:ext uri="{BB962C8B-B14F-4D97-AF65-F5344CB8AC3E}">
        <p14:creationId xmlns:p14="http://schemas.microsoft.com/office/powerpoint/2010/main" val="204011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Prove that Integer Bigger than 2 have prime factorization using strong PMI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b="1" dirty="0">
                    <a:solidFill>
                      <a:srgbClr val="C00000"/>
                    </a:solidFill>
                  </a:rPr>
                  <a:t>Proof of Induction</a:t>
                </a:r>
              </a:p>
              <a:p>
                <a:pPr marL="0" indent="0">
                  <a:buNone/>
                </a:pPr>
                <a:r>
                  <a:rPr lang="en-US" dirty="0"/>
                  <a:t>We consider two cases:</a:t>
                </a:r>
              </a:p>
              <a:p>
                <a:pPr marL="457200" indent="-457200">
                  <a:buFont typeface="+mj-lt"/>
                  <a:buAutoNum type="arabicPeriod"/>
                </a:pPr>
                <a:r>
                  <a:rPr lang="en-US" dirty="0"/>
                  <a:t>If </a:t>
                </a:r>
                <a14:m>
                  <m:oMath xmlns:m="http://schemas.openxmlformats.org/officeDocument/2006/math">
                    <m:r>
                      <a:rPr lang="en-US" i="1">
                        <a:latin typeface="Cambria Math" panose="02040503050406030204" pitchFamily="18" charset="0"/>
                      </a:rPr>
                      <m:t>𝑘</m:t>
                    </m:r>
                    <m:r>
                      <a:rPr lang="en-US" i="1">
                        <a:latin typeface="Cambria Math" panose="02040503050406030204" pitchFamily="18" charset="0"/>
                      </a:rPr>
                      <m:t>+1</m:t>
                    </m:r>
                  </m:oMath>
                </a14:m>
                <a:r>
                  <a:rPr lang="en-US" dirty="0"/>
                  <a:t> is prime, the statement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oMath>
                </a14:m>
                <a:r>
                  <a:rPr lang="en-US" dirty="0"/>
                  <a:t> is true.</a:t>
                </a:r>
              </a:p>
              <a:p>
                <a:pPr marL="457200" indent="-457200">
                  <a:buFont typeface="+mj-lt"/>
                  <a:buAutoNum type="arabicPeriod"/>
                </a:pPr>
                <a:r>
                  <a:rPr lang="en-US" dirty="0"/>
                  <a:t>By definition of a prime, </a:t>
                </a:r>
                <a14:m>
                  <m:oMath xmlns:m="http://schemas.openxmlformats.org/officeDocument/2006/math">
                    <m:r>
                      <a:rPr lang="en-US" i="1">
                        <a:latin typeface="Cambria Math" panose="02040503050406030204" pitchFamily="18" charset="0"/>
                      </a:rPr>
                      <m:t>𝑘</m:t>
                    </m:r>
                    <m:r>
                      <a:rPr lang="en-US" i="1">
                        <a:latin typeface="Cambria Math" panose="02040503050406030204" pitchFamily="18" charset="0"/>
                      </a:rPr>
                      <m:t>+1=</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oMath>
                </a14:m>
                <a:r>
                  <a:rPr lang="en-US" dirty="0"/>
                  <a:t>, for some positive integer </a:t>
                </a:r>
                <a14:m>
                  <m:oMath xmlns:m="http://schemas.openxmlformats.org/officeDocument/2006/math">
                    <m:r>
                      <a:rPr lang="en-US" i="1">
                        <a:latin typeface="Cambria Math" panose="02040503050406030204" pitchFamily="18" charset="0"/>
                      </a:rPr>
                      <m:t>𝑟</m:t>
                    </m:r>
                  </m:oMath>
                </a14:m>
                <a:r>
                  <a:rPr lang="en-US" dirty="0"/>
                  <a:t> and </a:t>
                </a:r>
                <a14:m>
                  <m:oMath xmlns:m="http://schemas.openxmlformats.org/officeDocument/2006/math">
                    <m:r>
                      <a:rPr lang="en-US" i="1">
                        <a:latin typeface="Cambria Math" panose="02040503050406030204" pitchFamily="18" charset="0"/>
                      </a:rPr>
                      <m:t>𝑠</m:t>
                    </m:r>
                  </m:oMath>
                </a14:m>
                <a:r>
                  <a:rPr lang="en-US" dirty="0"/>
                  <a:t>, neither of which is </a:t>
                </a:r>
                <a14:m>
                  <m:oMath xmlns:m="http://schemas.openxmlformats.org/officeDocument/2006/math">
                    <m:r>
                      <a:rPr lang="en-US" i="1">
                        <a:latin typeface="Cambria Math" panose="02040503050406030204" pitchFamily="18" charset="0"/>
                      </a:rPr>
                      <m:t>1</m:t>
                    </m:r>
                  </m:oMath>
                </a14:m>
                <a:r>
                  <a:rPr lang="en-US" dirty="0"/>
                  <a:t> or </a:t>
                </a:r>
                <a14:m>
                  <m:oMath xmlns:m="http://schemas.openxmlformats.org/officeDocument/2006/math">
                    <m:r>
                      <a:rPr lang="en-US" i="1">
                        <a:latin typeface="Cambria Math" panose="02040503050406030204" pitchFamily="18" charset="0"/>
                      </a:rPr>
                      <m:t>𝑘</m:t>
                    </m:r>
                    <m:r>
                      <a:rPr lang="en-US" i="1">
                        <a:latin typeface="Cambria Math" panose="02040503050406030204" pitchFamily="18" charset="0"/>
                      </a:rPr>
                      <m:t>+1</m:t>
                    </m:r>
                  </m:oMath>
                </a14:m>
                <a:r>
                  <a:rPr lang="en-US" dirty="0"/>
                  <a:t>.</a:t>
                </a:r>
              </a:p>
              <a:p>
                <a:pPr marL="400050" lvl="1" indent="0">
                  <a:buNone/>
                </a:pPr>
                <a:r>
                  <a:rPr lang="en-US" sz="2400" dirty="0"/>
                  <a:t>It follows that </a:t>
                </a:r>
                <a14:m>
                  <m:oMath xmlns:m="http://schemas.openxmlformats.org/officeDocument/2006/math">
                    <m:r>
                      <a:rPr lang="en-US" sz="2400">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𝑟</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 </m:t>
                    </m:r>
                  </m:oMath>
                </a14:m>
                <a:r>
                  <a:rPr lang="en-US" sz="2400" dirty="0"/>
                  <a:t>and </a:t>
                </a:r>
                <a14:m>
                  <m:oMath xmlns:m="http://schemas.openxmlformats.org/officeDocument/2006/math">
                    <m:r>
                      <a:rPr lang="en-US" sz="2400">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𝑠</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𝑘</m:t>
                    </m:r>
                  </m:oMath>
                </a14:m>
                <a:r>
                  <a:rPr lang="en-US" sz="2400" dirty="0"/>
                  <a:t>. Therefore, by the induction hypothesis, both </a:t>
                </a:r>
                <a14:m>
                  <m:oMath xmlns:m="http://schemas.openxmlformats.org/officeDocument/2006/math">
                    <m:r>
                      <a:rPr lang="en-US" sz="2400" i="1">
                        <a:latin typeface="Cambria Math" panose="02040503050406030204" pitchFamily="18" charset="0"/>
                        <a:ea typeface="Cambria Math" panose="02040503050406030204" pitchFamily="18" charset="0"/>
                      </a:rPr>
                      <m:t>𝑟</m:t>
                    </m:r>
                  </m:oMath>
                </a14:m>
                <a:r>
                  <a:rPr lang="en-US" sz="2400" dirty="0"/>
                  <a:t> and </a:t>
                </a:r>
                <a14:m>
                  <m:oMath xmlns:m="http://schemas.openxmlformats.org/officeDocument/2006/math">
                    <m:r>
                      <a:rPr lang="en-US" sz="2400" i="1">
                        <a:latin typeface="Cambria Math" panose="02040503050406030204" pitchFamily="18" charset="0"/>
                        <a:ea typeface="Cambria Math" panose="02040503050406030204" pitchFamily="18" charset="0"/>
                      </a:rPr>
                      <m:t>𝑠</m:t>
                    </m:r>
                  </m:oMath>
                </a14:m>
                <a:r>
                  <a:rPr lang="en-US" sz="2400" dirty="0"/>
                  <a:t> are either prime or the product of two or more primes.</a:t>
                </a:r>
              </a:p>
              <a:p>
                <a:pPr marL="400050" lvl="1" indent="0">
                  <a:buNone/>
                </a:pPr>
                <a:r>
                  <a:rPr lang="en-US" sz="2400" dirty="0"/>
                  <a:t>Therefore, their product </a:t>
                </a:r>
                <a14:m>
                  <m:oMath xmlns:m="http://schemas.openxmlformats.org/officeDocument/2006/math">
                    <m:r>
                      <a:rPr lang="en-US" sz="2400" i="1">
                        <a:latin typeface="Cambria Math" panose="02040503050406030204" pitchFamily="18" charset="0"/>
                      </a:rPr>
                      <m:t>𝑘</m:t>
                    </m:r>
                    <m:r>
                      <a:rPr lang="en-US" sz="2400" i="1">
                        <a:latin typeface="Cambria Math" panose="02040503050406030204" pitchFamily="18" charset="0"/>
                      </a:rPr>
                      <m:t>+1</m:t>
                    </m:r>
                  </m:oMath>
                </a14:m>
                <a:r>
                  <a:rPr lang="en-US" sz="2400" dirty="0"/>
                  <a:t> is the product of two or more primes, and </a:t>
                </a:r>
                <a14:m>
                  <m:oMath xmlns:m="http://schemas.openxmlformats.org/officeDocument/2006/math">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oMath>
                </a14:m>
                <a:r>
                  <a:rPr lang="en-US" sz="2400" dirty="0"/>
                  <a:t> is true.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18" t="-1418" r="-153"/>
                </a:stretch>
              </a:blipFill>
            </p:spPr>
            <p:txBody>
              <a:bodyPr/>
              <a:lstStyle/>
              <a:p>
                <a:r>
                  <a:rPr lang="en-US">
                    <a:noFill/>
                  </a:rPr>
                  <a:t> </a:t>
                </a:r>
              </a:p>
            </p:txBody>
          </p:sp>
        </mc:Fallback>
      </mc:AlternateContent>
    </p:spTree>
    <p:extLst>
      <p:ext uri="{BB962C8B-B14F-4D97-AF65-F5344CB8AC3E}">
        <p14:creationId xmlns:p14="http://schemas.microsoft.com/office/powerpoint/2010/main" val="223829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Languages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72188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014448" y="3079507"/>
            <a:ext cx="2684733" cy="406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IN" dirty="0"/>
              <a:t>Operations on Sets</a:t>
            </a:r>
            <a:endParaRPr lang="en-US" dirty="0"/>
          </a:p>
        </p:txBody>
      </p:sp>
      <p:sp>
        <p:nvSpPr>
          <p:cNvPr id="3" name="Content Placeholder 2"/>
          <p:cNvSpPr>
            <a:spLocks noGrp="1"/>
          </p:cNvSpPr>
          <p:nvPr>
            <p:ph idx="1"/>
          </p:nvPr>
        </p:nvSpPr>
        <p:spPr>
          <a:xfrm>
            <a:off x="131181" y="863444"/>
            <a:ext cx="4530972" cy="5590565"/>
          </a:xfrm>
        </p:spPr>
        <p:txBody>
          <a:bodyPr/>
          <a:lstStyle/>
          <a:p>
            <a:pPr>
              <a:lnSpc>
                <a:spcPct val="114000"/>
              </a:lnSpc>
              <a:spcBef>
                <a:spcPts val="100"/>
              </a:spcBef>
            </a:pPr>
            <a:r>
              <a:rPr lang="en-US" dirty="0"/>
              <a:t>Operations on the sets are:</a:t>
            </a:r>
          </a:p>
          <a:p>
            <a:pPr marL="857250" lvl="1" indent="-457200">
              <a:lnSpc>
                <a:spcPct val="114000"/>
              </a:lnSpc>
              <a:spcBef>
                <a:spcPts val="100"/>
              </a:spcBef>
              <a:buFont typeface="+mj-lt"/>
              <a:buAutoNum type="arabicPeriod"/>
            </a:pPr>
            <a:r>
              <a:rPr lang="en-IN" sz="2400" dirty="0"/>
              <a:t>Complement</a:t>
            </a:r>
          </a:p>
          <a:p>
            <a:pPr marL="857250" lvl="1" indent="-457200">
              <a:lnSpc>
                <a:spcPct val="114000"/>
              </a:lnSpc>
              <a:spcBef>
                <a:spcPts val="100"/>
              </a:spcBef>
              <a:buFont typeface="+mj-lt"/>
              <a:buAutoNum type="arabicPeriod"/>
            </a:pPr>
            <a:r>
              <a:rPr lang="en-US" sz="2400" dirty="0"/>
              <a:t>Union</a:t>
            </a:r>
          </a:p>
          <a:p>
            <a:pPr marL="857250" lvl="1" indent="-457200">
              <a:lnSpc>
                <a:spcPct val="114000"/>
              </a:lnSpc>
              <a:spcBef>
                <a:spcPts val="100"/>
              </a:spcBef>
              <a:buFont typeface="+mj-lt"/>
              <a:buAutoNum type="arabicPeriod"/>
            </a:pPr>
            <a:r>
              <a:rPr lang="en-US" sz="2400" dirty="0"/>
              <a:t>Intersection</a:t>
            </a:r>
          </a:p>
          <a:p>
            <a:pPr marL="857250" lvl="1" indent="-457200">
              <a:lnSpc>
                <a:spcPct val="114000"/>
              </a:lnSpc>
              <a:spcBef>
                <a:spcPts val="100"/>
              </a:spcBef>
              <a:buFont typeface="+mj-lt"/>
              <a:buAutoNum type="arabicPeriod"/>
            </a:pPr>
            <a:r>
              <a:rPr lang="en-US" sz="2400" dirty="0"/>
              <a:t>Set Difference</a:t>
            </a:r>
          </a:p>
          <a:p>
            <a:pPr marL="857250" lvl="1" indent="-457200">
              <a:lnSpc>
                <a:spcPct val="114000"/>
              </a:lnSpc>
              <a:spcBef>
                <a:spcPts val="100"/>
              </a:spcBef>
              <a:buFont typeface="+mj-lt"/>
              <a:buAutoNum type="arabicPeriod"/>
            </a:pPr>
            <a:r>
              <a:rPr lang="en-US" sz="2400" dirty="0"/>
              <a:t>Symmetric Difference</a:t>
            </a:r>
          </a:p>
          <a:p>
            <a:pPr marL="857250" lvl="1" indent="-457200">
              <a:lnSpc>
                <a:spcPct val="114000"/>
              </a:lnSpc>
              <a:spcBef>
                <a:spcPts val="100"/>
              </a:spcBef>
              <a:buFont typeface="+mj-lt"/>
              <a:buAutoNum type="arabicPeriod"/>
            </a:pPr>
            <a:r>
              <a:rPr lang="en-US" sz="2400" dirty="0"/>
              <a:t>Cartesian product</a:t>
            </a:r>
          </a:p>
          <a:p>
            <a:pPr>
              <a:lnSpc>
                <a:spcPct val="114000"/>
              </a:lnSpc>
              <a:spcBef>
                <a:spcPts val="100"/>
              </a:spcBef>
            </a:pPr>
            <a:endParaRPr lang="en-US" dirty="0"/>
          </a:p>
        </p:txBody>
      </p:sp>
      <p:cxnSp>
        <p:nvCxnSpPr>
          <p:cNvPr id="4" name="Straight Connector 3"/>
          <p:cNvCxnSpPr/>
          <p:nvPr/>
        </p:nvCxnSpPr>
        <p:spPr>
          <a:xfrm>
            <a:off x="4197256" y="831360"/>
            <a:ext cx="0" cy="566928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Content Placeholder 2"/>
          <p:cNvSpPr txBox="1">
            <a:spLocks/>
          </p:cNvSpPr>
          <p:nvPr/>
        </p:nvSpPr>
        <p:spPr>
          <a:xfrm>
            <a:off x="4494972" y="863444"/>
            <a:ext cx="7417985"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0E47A1"/>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0E47A1"/>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0E47A1"/>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a:t>
            </a:r>
            <a:r>
              <a:rPr lang="en-US" dirty="0">
                <a:solidFill>
                  <a:srgbClr val="C00000"/>
                </a:solidFill>
              </a:rPr>
              <a:t>symmetric difference </a:t>
            </a:r>
            <a:r>
              <a:rPr lang="en-US" i="1" dirty="0"/>
              <a:t>A</a:t>
            </a:r>
            <a:r>
              <a:rPr lang="en-US" dirty="0"/>
              <a:t> ⊖ </a:t>
            </a:r>
            <a:r>
              <a:rPr lang="en-US" i="1" dirty="0"/>
              <a:t>B</a:t>
            </a:r>
            <a:r>
              <a:rPr lang="en-US" dirty="0"/>
              <a:t> of two sets </a:t>
            </a:r>
            <a:r>
              <a:rPr lang="en-US" i="1" dirty="0"/>
              <a:t>A</a:t>
            </a:r>
            <a:r>
              <a:rPr lang="en-US" dirty="0"/>
              <a:t> and </a:t>
            </a:r>
            <a:r>
              <a:rPr lang="en-US" i="1" dirty="0"/>
              <a:t>B</a:t>
            </a:r>
            <a:r>
              <a:rPr lang="en-US" dirty="0"/>
              <a:t> is the set of everything in </a:t>
            </a:r>
            <a:r>
              <a:rPr lang="en-US" i="1" dirty="0"/>
              <a:t>A</a:t>
            </a:r>
            <a:r>
              <a:rPr lang="en-US" dirty="0"/>
              <a:t> but not in </a:t>
            </a:r>
            <a:r>
              <a:rPr lang="en-US" i="1" dirty="0"/>
              <a:t>B </a:t>
            </a:r>
            <a:r>
              <a:rPr lang="en-US" dirty="0"/>
              <a:t>or the set of everything in </a:t>
            </a:r>
            <a:r>
              <a:rPr lang="en-US" i="1" dirty="0"/>
              <a:t>B</a:t>
            </a:r>
            <a:r>
              <a:rPr lang="en-US" dirty="0"/>
              <a:t> but not in </a:t>
            </a:r>
            <a:r>
              <a:rPr lang="en-US" i="1" dirty="0"/>
              <a:t>A</a:t>
            </a:r>
            <a:r>
              <a:rPr lang="en-IN" dirty="0"/>
              <a:t>.</a:t>
            </a:r>
          </a:p>
          <a:p>
            <a:endParaRPr lang="en-US" dirty="0"/>
          </a:p>
          <a:p>
            <a:endParaRPr lang="en-US" dirty="0"/>
          </a:p>
          <a:p>
            <a:endParaRPr lang="en-US" dirty="0"/>
          </a:p>
          <a:p>
            <a:endParaRPr lang="en-US" dirty="0"/>
          </a:p>
          <a:p>
            <a:endParaRPr lang="en-US" dirty="0"/>
          </a:p>
          <a:p>
            <a:endParaRPr lang="en-US" dirty="0"/>
          </a:p>
          <a:p>
            <a:r>
              <a:rPr lang="en-US" dirty="0"/>
              <a:t>Example:</a:t>
            </a:r>
          </a:p>
          <a:p>
            <a:pPr marL="400050" lvl="1" indent="0">
              <a:buNone/>
            </a:pPr>
            <a:r>
              <a:rPr lang="en-US" altLang="en-US" sz="2400" dirty="0"/>
              <a:t>A = {1, 3, 5, 7, 9}</a:t>
            </a:r>
          </a:p>
          <a:p>
            <a:pPr marL="400050" lvl="1" indent="0">
              <a:buNone/>
            </a:pPr>
            <a:r>
              <a:rPr lang="en-US" altLang="en-US" sz="2400" dirty="0"/>
              <a:t>B = {1, 2, 3, 4, 5}</a:t>
            </a:r>
            <a:endParaRPr lang="en-GB" altLang="en-US" sz="2400" dirty="0"/>
          </a:p>
          <a:p>
            <a:pPr marL="400050" lvl="1" indent="0">
              <a:buNone/>
            </a:pPr>
            <a:r>
              <a:rPr lang="en-GB" altLang="en-US" sz="2400" dirty="0"/>
              <a:t>A </a:t>
            </a:r>
            <a:r>
              <a:rPr lang="en-US" sz="2400" dirty="0"/>
              <a:t>⊖ </a:t>
            </a:r>
            <a:r>
              <a:rPr lang="en-GB" altLang="en-US" sz="2400" dirty="0"/>
              <a:t>B = {7, 9, 2, 4}</a:t>
            </a:r>
            <a:endParaRPr lang="en-IN" sz="2400" dirty="0"/>
          </a:p>
          <a:p>
            <a:endParaRPr lang="en-US" dirty="0"/>
          </a:p>
        </p:txBody>
      </p:sp>
      <mc:AlternateContent xmlns:mc="http://schemas.openxmlformats.org/markup-compatibility/2006" xmlns:a14="http://schemas.microsoft.com/office/drawing/2010/main">
        <mc:Choice Requires="a14">
          <p:sp>
            <p:nvSpPr>
              <p:cNvPr id="16" name="Rectangle 15"/>
              <p:cNvSpPr/>
              <p:nvPr/>
            </p:nvSpPr>
            <p:spPr>
              <a:xfrm>
                <a:off x="6239680" y="2498275"/>
                <a:ext cx="4095750" cy="499363"/>
              </a:xfrm>
              <a:prstGeom prst="rect">
                <a:avLst/>
              </a:prstGeom>
              <a:solidFill>
                <a:srgbClr val="0E47A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i="1" dirty="0">
                          <a:latin typeface="Cambria Math" panose="02040503050406030204" pitchFamily="18" charset="0"/>
                        </a:rPr>
                        <m:t>𝐴</m:t>
                      </m:r>
                      <m:r>
                        <a:rPr lang="en-IN" sz="2400" i="1" dirty="0">
                          <a:latin typeface="Cambria Math" panose="02040503050406030204" pitchFamily="18" charset="0"/>
                        </a:rPr>
                        <m:t> ⊖ </m:t>
                      </m:r>
                      <m:r>
                        <a:rPr lang="en-IN" sz="2400" i="1" dirty="0">
                          <a:latin typeface="Cambria Math" panose="02040503050406030204" pitchFamily="18" charset="0"/>
                        </a:rPr>
                        <m:t>𝐵</m:t>
                      </m:r>
                      <m:r>
                        <a:rPr lang="en-IN" sz="2400" i="1" dirty="0">
                          <a:latin typeface="Cambria Math" panose="02040503050406030204" pitchFamily="18" charset="0"/>
                        </a:rPr>
                        <m:t> = (</m:t>
                      </m:r>
                      <m:r>
                        <a:rPr lang="en-IN" sz="2400" i="1" dirty="0">
                          <a:latin typeface="Cambria Math" panose="02040503050406030204" pitchFamily="18" charset="0"/>
                        </a:rPr>
                        <m:t>𝐴</m:t>
                      </m:r>
                      <m:r>
                        <a:rPr lang="en-IN" sz="2400" i="1" dirty="0">
                          <a:latin typeface="Cambria Math" panose="02040503050406030204" pitchFamily="18" charset="0"/>
                        </a:rPr>
                        <m:t> – </m:t>
                      </m:r>
                      <m:r>
                        <a:rPr lang="en-IN" sz="2400" i="1" dirty="0">
                          <a:latin typeface="Cambria Math" panose="02040503050406030204" pitchFamily="18" charset="0"/>
                        </a:rPr>
                        <m:t>𝐵</m:t>
                      </m:r>
                      <m:r>
                        <a:rPr lang="en-IN" sz="2400" i="1" dirty="0">
                          <a:latin typeface="Cambria Math" panose="02040503050406030204" pitchFamily="18" charset="0"/>
                        </a:rPr>
                        <m:t>) </m:t>
                      </m:r>
                      <m:r>
                        <a:rPr lang="en-IN" sz="2400" i="1" dirty="0">
                          <a:latin typeface="Cambria Math" panose="02040503050406030204" pitchFamily="18" charset="0"/>
                        </a:rPr>
                        <m:t>𝑈</m:t>
                      </m:r>
                      <m:r>
                        <a:rPr lang="en-IN" sz="2400" i="1" dirty="0">
                          <a:latin typeface="Cambria Math" panose="02040503050406030204" pitchFamily="18" charset="0"/>
                        </a:rPr>
                        <m:t> (</m:t>
                      </m:r>
                      <m:r>
                        <a:rPr lang="en-IN" sz="2400" i="1" dirty="0">
                          <a:latin typeface="Cambria Math" panose="02040503050406030204" pitchFamily="18" charset="0"/>
                        </a:rPr>
                        <m:t>𝐵</m:t>
                      </m:r>
                      <m:r>
                        <a:rPr lang="en-IN" sz="2400" i="1" dirty="0">
                          <a:latin typeface="Cambria Math" panose="02040503050406030204" pitchFamily="18" charset="0"/>
                        </a:rPr>
                        <m:t> – </m:t>
                      </m:r>
                      <m:r>
                        <a:rPr lang="en-IN" sz="2400" i="1" dirty="0">
                          <a:latin typeface="Cambria Math" panose="02040503050406030204" pitchFamily="18" charset="0"/>
                        </a:rPr>
                        <m:t>𝐴</m:t>
                      </m:r>
                      <m:r>
                        <a:rPr lang="en-IN" sz="2400" i="1" dirty="0">
                          <a:latin typeface="Cambria Math" panose="02040503050406030204" pitchFamily="18" charset="0"/>
                        </a:rPr>
                        <m:t>)</m:t>
                      </m:r>
                    </m:oMath>
                  </m:oMathPara>
                </a14:m>
                <a:endParaRPr lang="en-IN" sz="2400" dirty="0"/>
              </a:p>
            </p:txBody>
          </p:sp>
        </mc:Choice>
        <mc:Fallback xmlns="">
          <p:sp>
            <p:nvSpPr>
              <p:cNvPr id="16" name="Rectangle 15"/>
              <p:cNvSpPr>
                <a:spLocks noRot="1" noChangeAspect="1" noMove="1" noResize="1" noEditPoints="1" noAdjustHandles="1" noChangeArrowheads="1" noChangeShapeType="1" noTextEdit="1"/>
              </p:cNvSpPr>
              <p:nvPr/>
            </p:nvSpPr>
            <p:spPr>
              <a:xfrm>
                <a:off x="6239680" y="2498275"/>
                <a:ext cx="4095750" cy="499363"/>
              </a:xfrm>
              <a:prstGeom prst="rect">
                <a:avLst/>
              </a:prstGeom>
              <a:blipFill rotWithShape="0">
                <a:blip r:embed="rId2"/>
                <a:stretch>
                  <a:fillRect l="-446" b="-11905"/>
                </a:stretch>
              </a:blipFill>
              <a:ln>
                <a:solidFill>
                  <a:schemeClr val="accent1">
                    <a:lumMod val="50000"/>
                  </a:schemeClr>
                </a:solidFill>
              </a:ln>
            </p:spPr>
            <p:txBody>
              <a:bodyPr/>
              <a:lstStyle/>
              <a:p>
                <a:r>
                  <a:rPr lang="en-US">
                    <a:noFill/>
                  </a:rPr>
                  <a:t> </a:t>
                </a:r>
              </a:p>
            </p:txBody>
          </p:sp>
        </mc:Fallback>
      </mc:AlternateContent>
      <p:grpSp>
        <p:nvGrpSpPr>
          <p:cNvPr id="17" name="Group 16"/>
          <p:cNvGrpSpPr/>
          <p:nvPr/>
        </p:nvGrpSpPr>
        <p:grpSpPr>
          <a:xfrm>
            <a:off x="7342789" y="3340766"/>
            <a:ext cx="2529968" cy="1240447"/>
            <a:chOff x="4572000" y="3657600"/>
            <a:chExt cx="3810000" cy="2362200"/>
          </a:xfrm>
          <a:noFill/>
        </p:grpSpPr>
        <p:sp>
          <p:nvSpPr>
            <p:cNvPr id="18" name="Rectangle 17"/>
            <p:cNvSpPr/>
            <p:nvPr/>
          </p:nvSpPr>
          <p:spPr>
            <a:xfrm>
              <a:off x="4572000" y="3657600"/>
              <a:ext cx="3810000" cy="2362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724969" y="3672385"/>
              <a:ext cx="381000" cy="584775"/>
            </a:xfrm>
            <a:prstGeom prst="rect">
              <a:avLst/>
            </a:prstGeom>
            <a:grpFill/>
            <a:ln>
              <a:noFill/>
            </a:ln>
          </p:spPr>
          <p:txBody>
            <a:bodyPr wrap="square" rtlCol="0">
              <a:spAutoFit/>
            </a:bodyPr>
            <a:lstStyle/>
            <a:p>
              <a:r>
                <a:rPr lang="en-US" sz="3200" dirty="0"/>
                <a:t>U</a:t>
              </a:r>
            </a:p>
          </p:txBody>
        </p:sp>
      </p:grpSp>
      <p:grpSp>
        <p:nvGrpSpPr>
          <p:cNvPr id="20" name="Group 19"/>
          <p:cNvGrpSpPr/>
          <p:nvPr/>
        </p:nvGrpSpPr>
        <p:grpSpPr>
          <a:xfrm>
            <a:off x="6863152" y="3015967"/>
            <a:ext cx="987071" cy="1006953"/>
            <a:chOff x="4038600" y="3276600"/>
            <a:chExt cx="1067369" cy="1562100"/>
          </a:xfrm>
        </p:grpSpPr>
        <p:cxnSp>
          <p:nvCxnSpPr>
            <p:cNvPr id="21" name="Straight Arrow Connector 20"/>
            <p:cNvCxnSpPr/>
            <p:nvPr/>
          </p:nvCxnSpPr>
          <p:spPr>
            <a:xfrm>
              <a:off x="4038600" y="4822208"/>
              <a:ext cx="1067369" cy="0"/>
            </a:xfrm>
            <a:prstGeom prst="straightConnector1">
              <a:avLst/>
            </a:prstGeom>
            <a:ln w="31750" cmpd="sng">
              <a:solidFill>
                <a:srgbClr val="C00000"/>
              </a:solidFill>
              <a:tailEnd type="arrow"/>
            </a:ln>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flipV="1">
              <a:off x="4038600" y="3276600"/>
              <a:ext cx="0" cy="1562100"/>
            </a:xfrm>
            <a:prstGeom prst="line">
              <a:avLst/>
            </a:prstGeom>
            <a:ln w="31750">
              <a:solidFill>
                <a:srgbClr val="C00000"/>
              </a:solidFill>
            </a:ln>
          </p:spPr>
          <p:style>
            <a:lnRef idx="1">
              <a:schemeClr val="accent2"/>
            </a:lnRef>
            <a:fillRef idx="0">
              <a:schemeClr val="accent2"/>
            </a:fillRef>
            <a:effectRef idx="0">
              <a:schemeClr val="accent2"/>
            </a:effectRef>
            <a:fontRef idx="minor">
              <a:schemeClr val="tx1"/>
            </a:fontRef>
          </p:style>
        </p:cxnSp>
      </p:grpSp>
      <p:sp>
        <p:nvSpPr>
          <p:cNvPr id="23" name="Freeform 22"/>
          <p:cNvSpPr/>
          <p:nvPr/>
        </p:nvSpPr>
        <p:spPr>
          <a:xfrm>
            <a:off x="8611293" y="3485907"/>
            <a:ext cx="763390" cy="914400"/>
          </a:xfrm>
          <a:custGeom>
            <a:avLst/>
            <a:gdLst>
              <a:gd name="connsiteX0" fmla="*/ 306190 w 763390"/>
              <a:gd name="connsiteY0" fmla="*/ 0 h 914400"/>
              <a:gd name="connsiteX1" fmla="*/ 763390 w 763390"/>
              <a:gd name="connsiteY1" fmla="*/ 457200 h 914400"/>
              <a:gd name="connsiteX2" fmla="*/ 306190 w 763390"/>
              <a:gd name="connsiteY2" fmla="*/ 914400 h 914400"/>
              <a:gd name="connsiteX3" fmla="*/ 50565 w 763390"/>
              <a:gd name="connsiteY3" fmla="*/ 836318 h 914400"/>
              <a:gd name="connsiteX4" fmla="*/ 2320 w 763390"/>
              <a:gd name="connsiteY4" fmla="*/ 796511 h 914400"/>
              <a:gd name="connsiteX5" fmla="*/ 19419 w 763390"/>
              <a:gd name="connsiteY5" fmla="*/ 782403 h 914400"/>
              <a:gd name="connsiteX6" fmla="*/ 153330 w 763390"/>
              <a:gd name="connsiteY6" fmla="*/ 459114 h 914400"/>
              <a:gd name="connsiteX7" fmla="*/ 19419 w 763390"/>
              <a:gd name="connsiteY7" fmla="*/ 135825 h 914400"/>
              <a:gd name="connsiteX8" fmla="*/ 0 w 763390"/>
              <a:gd name="connsiteY8" fmla="*/ 119803 h 914400"/>
              <a:gd name="connsiteX9" fmla="*/ 50565 w 763390"/>
              <a:gd name="connsiteY9" fmla="*/ 78082 h 914400"/>
              <a:gd name="connsiteX10" fmla="*/ 306190 w 763390"/>
              <a:gd name="connsiteY10"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3390" h="914400">
                <a:moveTo>
                  <a:pt x="306190" y="0"/>
                </a:moveTo>
                <a:cubicBezTo>
                  <a:pt x="558695" y="0"/>
                  <a:pt x="763390" y="204695"/>
                  <a:pt x="763390" y="457200"/>
                </a:cubicBezTo>
                <a:cubicBezTo>
                  <a:pt x="763390" y="709705"/>
                  <a:pt x="558695" y="914400"/>
                  <a:pt x="306190" y="914400"/>
                </a:cubicBezTo>
                <a:cubicBezTo>
                  <a:pt x="211501" y="914400"/>
                  <a:pt x="123535" y="885615"/>
                  <a:pt x="50565" y="836318"/>
                </a:cubicBezTo>
                <a:lnTo>
                  <a:pt x="2320" y="796511"/>
                </a:lnTo>
                <a:lnTo>
                  <a:pt x="19419" y="782403"/>
                </a:lnTo>
                <a:cubicBezTo>
                  <a:pt x="102156" y="699667"/>
                  <a:pt x="153330" y="585367"/>
                  <a:pt x="153330" y="459114"/>
                </a:cubicBezTo>
                <a:cubicBezTo>
                  <a:pt x="153330" y="332862"/>
                  <a:pt x="102156" y="218562"/>
                  <a:pt x="19419" y="135825"/>
                </a:cubicBezTo>
                <a:lnTo>
                  <a:pt x="0" y="119803"/>
                </a:lnTo>
                <a:lnTo>
                  <a:pt x="50565" y="78082"/>
                </a:lnTo>
                <a:cubicBezTo>
                  <a:pt x="123535" y="28785"/>
                  <a:pt x="211501" y="0"/>
                  <a:pt x="306190" y="0"/>
                </a:cubicBezTo>
                <a:close/>
              </a:path>
            </a:pathLst>
          </a:cu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7850223" y="3487821"/>
            <a:ext cx="763390" cy="914400"/>
          </a:xfrm>
          <a:custGeom>
            <a:avLst/>
            <a:gdLst>
              <a:gd name="connsiteX0" fmla="*/ 457200 w 763390"/>
              <a:gd name="connsiteY0" fmla="*/ 0 h 914400"/>
              <a:gd name="connsiteX1" fmla="*/ 712825 w 763390"/>
              <a:gd name="connsiteY1" fmla="*/ 78082 h 914400"/>
              <a:gd name="connsiteX2" fmla="*/ 761070 w 763390"/>
              <a:gd name="connsiteY2" fmla="*/ 117889 h 914400"/>
              <a:gd name="connsiteX3" fmla="*/ 743971 w 763390"/>
              <a:gd name="connsiteY3" fmla="*/ 131997 h 914400"/>
              <a:gd name="connsiteX4" fmla="*/ 610060 w 763390"/>
              <a:gd name="connsiteY4" fmla="*/ 455286 h 914400"/>
              <a:gd name="connsiteX5" fmla="*/ 743971 w 763390"/>
              <a:gd name="connsiteY5" fmla="*/ 778575 h 914400"/>
              <a:gd name="connsiteX6" fmla="*/ 763390 w 763390"/>
              <a:gd name="connsiteY6" fmla="*/ 794597 h 914400"/>
              <a:gd name="connsiteX7" fmla="*/ 712825 w 763390"/>
              <a:gd name="connsiteY7" fmla="*/ 836318 h 914400"/>
              <a:gd name="connsiteX8" fmla="*/ 457200 w 763390"/>
              <a:gd name="connsiteY8" fmla="*/ 914400 h 914400"/>
              <a:gd name="connsiteX9" fmla="*/ 0 w 763390"/>
              <a:gd name="connsiteY9" fmla="*/ 457200 h 914400"/>
              <a:gd name="connsiteX10" fmla="*/ 457200 w 763390"/>
              <a:gd name="connsiteY10"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3390" h="914400">
                <a:moveTo>
                  <a:pt x="457200" y="0"/>
                </a:moveTo>
                <a:cubicBezTo>
                  <a:pt x="551889" y="0"/>
                  <a:pt x="639856" y="28785"/>
                  <a:pt x="712825" y="78082"/>
                </a:cubicBezTo>
                <a:lnTo>
                  <a:pt x="761070" y="117889"/>
                </a:lnTo>
                <a:lnTo>
                  <a:pt x="743971" y="131997"/>
                </a:lnTo>
                <a:cubicBezTo>
                  <a:pt x="661234" y="214734"/>
                  <a:pt x="610060" y="329034"/>
                  <a:pt x="610060" y="455286"/>
                </a:cubicBezTo>
                <a:cubicBezTo>
                  <a:pt x="610060" y="581539"/>
                  <a:pt x="661234" y="695839"/>
                  <a:pt x="743971" y="778575"/>
                </a:cubicBezTo>
                <a:lnTo>
                  <a:pt x="763390" y="794597"/>
                </a:lnTo>
                <a:lnTo>
                  <a:pt x="712825" y="836318"/>
                </a:lnTo>
                <a:cubicBezTo>
                  <a:pt x="639856" y="885615"/>
                  <a:pt x="551889" y="914400"/>
                  <a:pt x="457200" y="914400"/>
                </a:cubicBezTo>
                <a:cubicBezTo>
                  <a:pt x="204695" y="914400"/>
                  <a:pt x="0" y="709705"/>
                  <a:pt x="0" y="457200"/>
                </a:cubicBezTo>
                <a:cubicBezTo>
                  <a:pt x="0" y="204695"/>
                  <a:pt x="204695" y="0"/>
                  <a:pt x="457200" y="0"/>
                </a:cubicBezTo>
                <a:close/>
              </a:path>
            </a:pathLst>
          </a:cu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444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down)">
                                      <p:cBhvr>
                                        <p:cTn id="21" dur="500"/>
                                        <p:tgtEl>
                                          <p:spTgt spid="17"/>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up)">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3" grpId="0" animBg="1"/>
      <p:bldP spid="2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 set of strings all of which are chosen from some </a:t>
                </a:r>
                <a14:m>
                  <m:oMath xmlns:m="http://schemas.openxmlformats.org/officeDocument/2006/math">
                    <m:sSup>
                      <m:sSupPr>
                        <m:ctrlPr>
                          <a:rPr lang="en-US" i="1">
                            <a:latin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Σ</m:t>
                        </m:r>
                      </m:e>
                      <m:sup>
                        <m:r>
                          <a:rPr lang="en-US" i="1">
                            <a:latin typeface="Cambria Math" panose="02040503050406030204" pitchFamily="18" charset="0"/>
                          </a:rPr>
                          <m:t>∗</m:t>
                        </m:r>
                      </m:sup>
                    </m:sSup>
                  </m:oMath>
                </a14:m>
                <a:r>
                  <a:rPr lang="en-US" dirty="0"/>
                  <a:t>, where </a:t>
                </a:r>
                <a14:m>
                  <m:oMath xmlns:m="http://schemas.openxmlformats.org/officeDocument/2006/math">
                    <m:r>
                      <m:rPr>
                        <m:sty m:val="p"/>
                      </m:rPr>
                      <a:rPr lang="el-GR" i="1">
                        <a:latin typeface="Cambria Math" panose="02040503050406030204" pitchFamily="18" charset="0"/>
                        <a:ea typeface="Cambria Math" panose="02040503050406030204" pitchFamily="18" charset="0"/>
                      </a:rPr>
                      <m:t>Σ</m:t>
                    </m:r>
                  </m:oMath>
                </a14:m>
                <a:r>
                  <a:rPr lang="en-US" dirty="0"/>
                  <a:t> is a particular alphabet, is called a language. If </a:t>
                </a:r>
                <a14:m>
                  <m:oMath xmlns:m="http://schemas.openxmlformats.org/officeDocument/2006/math">
                    <m:r>
                      <m:rPr>
                        <m:sty m:val="p"/>
                      </m:rPr>
                      <a:rPr lang="el-GR" i="1">
                        <a:latin typeface="Cambria Math" panose="02040503050406030204" pitchFamily="18" charset="0"/>
                        <a:ea typeface="Cambria Math" panose="02040503050406030204" pitchFamily="18" charset="0"/>
                      </a:rPr>
                      <m:t>Σ</m:t>
                    </m:r>
                  </m:oMath>
                </a14:m>
                <a:r>
                  <a:rPr lang="en-US" dirty="0"/>
                  <a:t> is an alphabet, and </a:t>
                </a:r>
                <a14:m>
                  <m:oMath xmlns:m="http://schemas.openxmlformats.org/officeDocument/2006/math">
                    <m:r>
                      <a:rPr lang="en-US" i="1">
                        <a:latin typeface="Cambria Math" panose="02040503050406030204" pitchFamily="18" charset="0"/>
                      </a:rPr>
                      <m:t>𝐿</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Σ</m:t>
                        </m:r>
                      </m:e>
                      <m:sup>
                        <m:r>
                          <a:rPr lang="en-US" i="1">
                            <a:latin typeface="Cambria Math" panose="02040503050406030204" pitchFamily="18" charset="0"/>
                          </a:rPr>
                          <m:t>∗</m:t>
                        </m:r>
                      </m:sup>
                    </m:sSup>
                  </m:oMath>
                </a14:m>
                <a:r>
                  <a:rPr lang="en-US" dirty="0"/>
                  <a:t>, then </a:t>
                </a:r>
                <a14:m>
                  <m:oMath xmlns:m="http://schemas.openxmlformats.org/officeDocument/2006/math">
                    <m:r>
                      <a:rPr lang="en-US" i="1">
                        <a:latin typeface="Cambria Math" panose="02040503050406030204" pitchFamily="18" charset="0"/>
                      </a:rPr>
                      <m:t>𝐿</m:t>
                    </m:r>
                  </m:oMath>
                </a14:m>
                <a:r>
                  <a:rPr lang="en-US" dirty="0"/>
                  <a:t> is said to be language over alphabet </a:t>
                </a:r>
                <a14:m>
                  <m:oMath xmlns:m="http://schemas.openxmlformats.org/officeDocument/2006/math">
                    <m:r>
                      <m:rPr>
                        <m:sty m:val="p"/>
                      </m:rPr>
                      <a:rPr lang="el-GR" i="1">
                        <a:latin typeface="Cambria Math" panose="02040503050406030204" pitchFamily="18" charset="0"/>
                        <a:ea typeface="Cambria Math" panose="02040503050406030204" pitchFamily="18" charset="0"/>
                      </a:rPr>
                      <m:t>Σ</m:t>
                    </m:r>
                  </m:oMath>
                </a14:m>
                <a:r>
                  <a:rPr lang="en-US" dirty="0"/>
                  <a:t>.</a:t>
                </a:r>
              </a:p>
              <a:p>
                <a:r>
                  <a:rPr lang="en-US" dirty="0">
                    <a:solidFill>
                      <a:srgbClr val="C00000"/>
                    </a:solidFill>
                  </a:rPr>
                  <a:t>Language comprises of:</a:t>
                </a:r>
              </a:p>
              <a:p>
                <a:pPr lvl="1"/>
                <a:r>
                  <a:rPr lang="en-US" sz="2400" dirty="0"/>
                  <a:t>Set of characters – </a:t>
                </a:r>
                <a14:m>
                  <m:oMath xmlns:m="http://schemas.openxmlformats.org/officeDocument/2006/math">
                    <m:r>
                      <m:rPr>
                        <m:sty m:val="p"/>
                      </m:rPr>
                      <a:rPr lang="el-GR" sz="2400" i="1">
                        <a:latin typeface="Cambria Math" panose="02040503050406030204" pitchFamily="18" charset="0"/>
                        <a:ea typeface="Cambria Math" panose="02040503050406030204" pitchFamily="18" charset="0"/>
                      </a:rPr>
                      <m:t>Σ</m:t>
                    </m:r>
                  </m:oMath>
                </a14:m>
                <a:endParaRPr lang="en-US" sz="2400" dirty="0"/>
              </a:p>
              <a:p>
                <a:pPr lvl="1"/>
                <a:r>
                  <a:rPr lang="en-US" sz="2400" dirty="0"/>
                  <a:t>Set of strings (words) defined from set of character - </a:t>
                </a:r>
                <a14:m>
                  <m:oMath xmlns:m="http://schemas.openxmlformats.org/officeDocument/2006/math">
                    <m:sSup>
                      <m:sSupPr>
                        <m:ctrlPr>
                          <a:rPr lang="en-US" sz="2400" i="1">
                            <a:latin typeface="Cambria Math" panose="02040503050406030204" pitchFamily="18" charset="0"/>
                          </a:rPr>
                        </m:ctrlPr>
                      </m:sSupPr>
                      <m:e>
                        <m:r>
                          <m:rPr>
                            <m:sty m:val="p"/>
                          </m:rPr>
                          <a:rPr lang="el-GR" sz="2400" i="1">
                            <a:latin typeface="Cambria Math" panose="02040503050406030204" pitchFamily="18" charset="0"/>
                            <a:ea typeface="Cambria Math" panose="02040503050406030204" pitchFamily="18" charset="0"/>
                          </a:rPr>
                          <m:t>Σ</m:t>
                        </m:r>
                      </m:e>
                      <m:sup>
                        <m:r>
                          <a:rPr lang="en-US" sz="2400" i="1">
                            <a:latin typeface="Cambria Math" panose="02040503050406030204" pitchFamily="18" charset="0"/>
                          </a:rPr>
                          <m:t>∗</m:t>
                        </m:r>
                      </m:sup>
                    </m:sSup>
                  </m:oMath>
                </a14:m>
                <a:endParaRPr lang="en-US" sz="2400" dirty="0"/>
              </a:p>
              <a:p>
                <a:pPr lvl="1"/>
                <a:r>
                  <a:rPr lang="en-US" sz="2400" dirty="0"/>
                  <a:t>Language </a:t>
                </a:r>
                <a:r>
                  <a:rPr lang="en-US" sz="2400" i="1" dirty="0">
                    <a:latin typeface="Cambria Math" panose="02040503050406030204" pitchFamily="18" charset="0"/>
                    <a:ea typeface="Cambria Math" panose="02040503050406030204" pitchFamily="18" charset="0"/>
                  </a:rPr>
                  <a:t>L</a:t>
                </a:r>
                <a:r>
                  <a:rPr lang="en-US" sz="2400" i="1" dirty="0"/>
                  <a:t> </a:t>
                </a:r>
                <a:r>
                  <a:rPr lang="en-US" sz="2400" dirty="0"/>
                  <a:t>is defined from </a:t>
                </a:r>
                <a14:m>
                  <m:oMath xmlns:m="http://schemas.openxmlformats.org/officeDocument/2006/math">
                    <m:sSup>
                      <m:sSupPr>
                        <m:ctrlPr>
                          <a:rPr lang="en-US" sz="2400" i="1">
                            <a:latin typeface="Cambria Math" panose="02040503050406030204" pitchFamily="18" charset="0"/>
                          </a:rPr>
                        </m:ctrlPr>
                      </m:sSupPr>
                      <m:e>
                        <m:r>
                          <m:rPr>
                            <m:sty m:val="p"/>
                          </m:rPr>
                          <a:rPr lang="el-GR" sz="2400" i="1">
                            <a:latin typeface="Cambria Math" panose="02040503050406030204" pitchFamily="18" charset="0"/>
                            <a:ea typeface="Cambria Math" panose="02040503050406030204" pitchFamily="18" charset="0"/>
                          </a:rPr>
                          <m:t>Σ</m:t>
                        </m:r>
                      </m:e>
                      <m:sup>
                        <m:r>
                          <a:rPr lang="en-US" sz="2400" i="1">
                            <a:latin typeface="Cambria Math" panose="02040503050406030204" pitchFamily="18" charset="0"/>
                          </a:rPr>
                          <m:t>∗</m:t>
                        </m:r>
                      </m:sup>
                    </m:sSup>
                  </m:oMath>
                </a14:m>
                <a:r>
                  <a:rPr lang="en-US" sz="2400" dirty="0"/>
                  <a:t>, and </a:t>
                </a:r>
                <a14:m>
                  <m:oMath xmlns:m="http://schemas.openxmlformats.org/officeDocument/2006/math">
                    <m:r>
                      <a:rPr lang="en-US" sz="2400" i="1">
                        <a:latin typeface="Cambria Math" panose="02040503050406030204" pitchFamily="18" charset="0"/>
                      </a:rPr>
                      <m:t>𝐿</m:t>
                    </m:r>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rPr>
                        </m:ctrlPr>
                      </m:sSupPr>
                      <m:e>
                        <m:r>
                          <m:rPr>
                            <m:sty m:val="p"/>
                          </m:rPr>
                          <a:rPr lang="el-GR" sz="2400" i="1">
                            <a:latin typeface="Cambria Math" panose="02040503050406030204" pitchFamily="18" charset="0"/>
                            <a:ea typeface="Cambria Math" panose="02040503050406030204" pitchFamily="18" charset="0"/>
                          </a:rPr>
                          <m:t>Σ</m:t>
                        </m:r>
                      </m:e>
                      <m:sup>
                        <m:r>
                          <a:rPr lang="en-US" sz="2400" i="1">
                            <a:latin typeface="Cambria Math" panose="02040503050406030204" pitchFamily="18" charset="0"/>
                          </a:rPr>
                          <m:t>∗</m:t>
                        </m:r>
                      </m:sup>
                    </m:sSup>
                  </m:oMath>
                </a14:m>
                <a:r>
                  <a:rPr lang="en-US" sz="2400" dirty="0"/>
                  <a:t> because </a:t>
                </a:r>
                <a14:m>
                  <m:oMath xmlns:m="http://schemas.openxmlformats.org/officeDocument/2006/math">
                    <m:sSup>
                      <m:sSupPr>
                        <m:ctrlPr>
                          <a:rPr lang="en-US" sz="2400" i="1">
                            <a:latin typeface="Cambria Math" panose="02040503050406030204" pitchFamily="18" charset="0"/>
                          </a:rPr>
                        </m:ctrlPr>
                      </m:sSupPr>
                      <m:e>
                        <m:r>
                          <m:rPr>
                            <m:sty m:val="p"/>
                          </m:rPr>
                          <a:rPr lang="el-GR" sz="2400" i="1">
                            <a:latin typeface="Cambria Math" panose="02040503050406030204" pitchFamily="18" charset="0"/>
                            <a:ea typeface="Cambria Math" panose="02040503050406030204" pitchFamily="18" charset="0"/>
                          </a:rPr>
                          <m:t>Σ</m:t>
                        </m:r>
                      </m:e>
                      <m:sup>
                        <m:r>
                          <a:rPr lang="en-US" sz="2400" i="1">
                            <a:latin typeface="Cambria Math" panose="02040503050406030204" pitchFamily="18" charset="0"/>
                          </a:rPr>
                          <m:t>∗</m:t>
                        </m:r>
                      </m:sup>
                    </m:sSup>
                  </m:oMath>
                </a14:m>
                <a:r>
                  <a:rPr lang="en-US" sz="2400" dirty="0"/>
                  <a:t> contains many string which may not satisfy the rules of language.</a:t>
                </a:r>
              </a:p>
              <a:p>
                <a:r>
                  <a:rPr lang="en-US" dirty="0">
                    <a:solidFill>
                      <a:srgbClr val="0E47A1"/>
                    </a:solidFill>
                  </a:rPr>
                  <a:t>Example:</a:t>
                </a:r>
              </a:p>
              <a:p>
                <a:pPr lvl="1"/>
                <a14:m>
                  <m:oMath xmlns:m="http://schemas.openxmlformats.org/officeDocument/2006/math">
                    <m:r>
                      <m:rPr>
                        <m:sty m:val="p"/>
                      </m:rPr>
                      <a:rPr lang="el-GR" sz="2400" i="1">
                        <a:latin typeface="Cambria Math" panose="02040503050406030204" pitchFamily="18" charset="0"/>
                        <a:ea typeface="Cambria Math" panose="02040503050406030204" pitchFamily="18" charset="0"/>
                      </a:rPr>
                      <m:t>Σ</m:t>
                    </m:r>
                  </m:oMath>
                </a14:m>
                <a:r>
                  <a:rPr lang="en-US" sz="2400" dirty="0"/>
                  <a:t> = {a, b}</a:t>
                </a:r>
              </a:p>
              <a:p>
                <a:pPr lvl="1"/>
                <a14:m>
                  <m:oMath xmlns:m="http://schemas.openxmlformats.org/officeDocument/2006/math">
                    <m:sSup>
                      <m:sSupPr>
                        <m:ctrlPr>
                          <a:rPr lang="en-US" sz="2400" i="1">
                            <a:latin typeface="Cambria Math" panose="02040503050406030204" pitchFamily="18" charset="0"/>
                          </a:rPr>
                        </m:ctrlPr>
                      </m:sSupPr>
                      <m:e>
                        <m:r>
                          <m:rPr>
                            <m:sty m:val="p"/>
                          </m:rPr>
                          <a:rPr lang="el-GR" sz="2400" i="1">
                            <a:latin typeface="Cambria Math" panose="02040503050406030204" pitchFamily="18" charset="0"/>
                            <a:ea typeface="Cambria Math" panose="02040503050406030204" pitchFamily="18" charset="0"/>
                          </a:rPr>
                          <m:t>Σ</m:t>
                        </m:r>
                      </m:e>
                      <m:sup>
                        <m:r>
                          <a:rPr lang="en-US" sz="2400" i="1">
                            <a:latin typeface="Cambria Math" panose="02040503050406030204" pitchFamily="18" charset="0"/>
                          </a:rPr>
                          <m:t>∗</m:t>
                        </m:r>
                      </m:sup>
                    </m:sSup>
                  </m:oMath>
                </a14:m>
                <a:r>
                  <a:rPr lang="en-US" sz="2400" dirty="0"/>
                  <a:t> = {^, a, b, aa, ab, </a:t>
                </a:r>
                <a:r>
                  <a:rPr lang="en-US" sz="2400" dirty="0" err="1"/>
                  <a:t>ba</a:t>
                </a:r>
                <a:r>
                  <a:rPr lang="en-US" sz="2400" dirty="0"/>
                  <a:t>, bb, </a:t>
                </a:r>
                <a:r>
                  <a:rPr lang="en-US" sz="2400" dirty="0" err="1"/>
                  <a:t>aaa</a:t>
                </a:r>
                <a:r>
                  <a:rPr lang="en-US" sz="2400" dirty="0"/>
                  <a:t>, </a:t>
                </a:r>
                <a:r>
                  <a:rPr lang="en-US" sz="2400" dirty="0" err="1"/>
                  <a:t>aab</a:t>
                </a:r>
                <a:r>
                  <a:rPr lang="en-US" sz="2400" dirty="0"/>
                  <a:t>, aba, </a:t>
                </a:r>
                <a:r>
                  <a:rPr lang="en-US" sz="2400" dirty="0" err="1"/>
                  <a:t>abb</a:t>
                </a:r>
                <a:r>
                  <a:rPr lang="en-US" sz="2400" dirty="0"/>
                  <a:t>, baa,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6" t="-1418" r="-818"/>
                </a:stretch>
              </a:blipFill>
            </p:spPr>
            <p:txBody>
              <a:bodyPr/>
              <a:lstStyle/>
              <a:p>
                <a:r>
                  <a:rPr lang="en-US">
                    <a:noFill/>
                  </a:rPr>
                  <a:t> </a:t>
                </a:r>
              </a:p>
            </p:txBody>
          </p:sp>
        </mc:Fallback>
      </mc:AlternateContent>
    </p:spTree>
    <p:extLst>
      <p:ext uri="{BB962C8B-B14F-4D97-AF65-F5344CB8AC3E}">
        <p14:creationId xmlns:p14="http://schemas.microsoft.com/office/powerpoint/2010/main" val="17172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over Language</a:t>
            </a:r>
          </a:p>
        </p:txBody>
      </p:sp>
      <p:sp>
        <p:nvSpPr>
          <p:cNvPr id="3" name="Content Placeholder 2"/>
          <p:cNvSpPr>
            <a:spLocks noGrp="1"/>
          </p:cNvSpPr>
          <p:nvPr>
            <p:ph idx="1"/>
          </p:nvPr>
        </p:nvSpPr>
        <p:spPr/>
        <p:txBody>
          <a:bodyPr/>
          <a:lstStyle/>
          <a:p>
            <a:r>
              <a:rPr lang="en-US" dirty="0"/>
              <a:t>Operations over the language are:</a:t>
            </a:r>
          </a:p>
          <a:p>
            <a:pPr marL="914400" indent="-457200">
              <a:buFont typeface="+mj-lt"/>
              <a:buAutoNum type="arabicPeriod"/>
            </a:pPr>
            <a:r>
              <a:rPr lang="en-US" dirty="0">
                <a:solidFill>
                  <a:srgbClr val="0E47A1"/>
                </a:solidFill>
              </a:rPr>
              <a:t>Concatenation</a:t>
            </a:r>
          </a:p>
          <a:p>
            <a:pPr marL="914400" indent="-457200">
              <a:buFont typeface="+mj-lt"/>
              <a:buAutoNum type="arabicPeriod"/>
            </a:pPr>
            <a:r>
              <a:rPr lang="en-US" dirty="0">
                <a:solidFill>
                  <a:srgbClr val="0E47A1"/>
                </a:solidFill>
              </a:rPr>
              <a:t> Union</a:t>
            </a:r>
          </a:p>
          <a:p>
            <a:pPr marL="914400" indent="-457200">
              <a:buFont typeface="+mj-lt"/>
              <a:buAutoNum type="arabicPeriod"/>
            </a:pPr>
            <a:r>
              <a:rPr lang="en-US" dirty="0">
                <a:solidFill>
                  <a:srgbClr val="0E47A1"/>
                </a:solidFill>
              </a:rPr>
              <a:t> * (Kleene closure)</a:t>
            </a:r>
          </a:p>
          <a:p>
            <a:pPr marL="914400" indent="-457200">
              <a:buFont typeface="+mj-lt"/>
              <a:buAutoNum type="arabicPeriod"/>
            </a:pPr>
            <a:r>
              <a:rPr lang="en-US" dirty="0">
                <a:solidFill>
                  <a:srgbClr val="0E47A1"/>
                </a:solidFill>
              </a:rPr>
              <a:t> +</a:t>
            </a:r>
          </a:p>
          <a:p>
            <a:endParaRPr lang="en-US" dirty="0"/>
          </a:p>
        </p:txBody>
      </p:sp>
      <p:cxnSp>
        <p:nvCxnSpPr>
          <p:cNvPr id="4" name="Straight Connector 3"/>
          <p:cNvCxnSpPr/>
          <p:nvPr/>
        </p:nvCxnSpPr>
        <p:spPr>
          <a:xfrm rot="5400000">
            <a:off x="6117221" y="-2647104"/>
            <a:ext cx="0" cy="1188720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Content Placeholder 2"/>
              <p:cNvSpPr txBox="1">
                <a:spLocks/>
              </p:cNvSpPr>
              <p:nvPr/>
            </p:nvSpPr>
            <p:spPr>
              <a:xfrm>
                <a:off x="152400" y="3448740"/>
                <a:ext cx="11929641" cy="228080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0E47A1"/>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0E47A1"/>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0E47A1"/>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sz="2400" dirty="0"/>
                  <a:t>If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1</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 </m:t>
                    </m:r>
                    <m:sSup>
                      <m:sSupPr>
                        <m:ctrlPr>
                          <a:rPr lang="en-US" sz="2400" i="1">
                            <a:latin typeface="Cambria Math" panose="02040503050406030204" pitchFamily="18" charset="0"/>
                            <a:ea typeface="Cambria Math" panose="02040503050406030204" pitchFamily="18" charset="0"/>
                          </a:rPr>
                        </m:ctrlPr>
                      </m:sSupPr>
                      <m:e>
                        <m:r>
                          <m:rPr>
                            <m:sty m:val="p"/>
                          </m:rPr>
                          <a:rPr lang="el-GR" sz="2400" i="1">
                            <a:latin typeface="Cambria Math" panose="02040503050406030204" pitchFamily="18" charset="0"/>
                            <a:ea typeface="Cambria Math" panose="02040503050406030204" pitchFamily="18" charset="0"/>
                          </a:rPr>
                          <m:t>Σ</m:t>
                        </m:r>
                      </m:e>
                      <m:sup>
                        <m:r>
                          <a:rPr lang="en-US" sz="2400" i="1">
                            <a:latin typeface="Cambria Math" panose="02040503050406030204" pitchFamily="18" charset="0"/>
                            <a:ea typeface="Cambria Math" panose="02040503050406030204" pitchFamily="18" charset="0"/>
                          </a:rPr>
                          <m:t>∗</m:t>
                        </m:r>
                      </m:sup>
                    </m:sSup>
                  </m:oMath>
                </a14:m>
                <a:r>
                  <a:rPr lang="en-US" sz="2400" dirty="0"/>
                  <a:t> then concatenation is defined as</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𝐿</m:t>
                      </m:r>
                      <m:r>
                        <a:rPr lang="en-US" sz="2400" i="1" baseline="-25000">
                          <a:latin typeface="Cambria Math" panose="02040503050406030204" pitchFamily="18" charset="0"/>
                        </a:rPr>
                        <m:t>1</m:t>
                      </m:r>
                      <m:r>
                        <a:rPr lang="en-US" sz="2400" i="1">
                          <a:latin typeface="Cambria Math" panose="02040503050406030204" pitchFamily="18" charset="0"/>
                        </a:rPr>
                        <m:t>𝐿</m:t>
                      </m:r>
                      <m:r>
                        <a:rPr lang="en-US" sz="2400" i="1" baseline="-25000">
                          <a:latin typeface="Cambria Math" panose="02040503050406030204" pitchFamily="18" charset="0"/>
                        </a:rPr>
                        <m:t>2</m:t>
                      </m:r>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𝑥𝑦</m:t>
                          </m:r>
                          <m:r>
                            <a:rPr lang="en-US" sz="2400" i="1">
                              <a:latin typeface="Cambria Math" panose="02040503050406030204" pitchFamily="18" charset="0"/>
                            </a:rPr>
                            <m:t> </m:t>
                          </m:r>
                        </m:e>
                      </m:d>
                      <m:r>
                        <a:rPr lang="en-US" sz="2400" i="1">
                          <a:latin typeface="Cambria Math" panose="02040503050406030204" pitchFamily="18" charset="0"/>
                        </a:rPr>
                        <m:t> </m:t>
                      </m:r>
                      <m:r>
                        <a:rPr lang="en-US" sz="2400" i="1">
                          <a:latin typeface="Cambria Math" panose="02040503050406030204" pitchFamily="18" charset="0"/>
                        </a:rPr>
                        <m:t>𝑥</m:t>
                      </m:r>
                      <m:r>
                        <a:rPr lang="en-US" sz="2400" i="1">
                          <a:latin typeface="Cambria Math" panose="02040503050406030204" pitchFamily="18" charset="0"/>
                        </a:rPr>
                        <m:t> </m:t>
                      </m:r>
                      <m:r>
                        <a:rPr lang="en-US" sz="2400" i="1">
                          <a:latin typeface="Cambria Math" panose="02040503050406030204" pitchFamily="18" charset="0"/>
                          <a:ea typeface="Cambria Math" panose="02040503050406030204" pitchFamily="18" charset="0"/>
                        </a:rPr>
                        <m:t>𝜖</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𝐿</m:t>
                      </m:r>
                      <m:r>
                        <a:rPr lang="en-US" sz="2400" i="1" baseline="-25000">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𝑎𝑛𝑑</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𝑦</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𝜖</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𝐿</m:t>
                      </m:r>
                      <m:r>
                        <a:rPr lang="en-US" sz="2400" i="1" baseline="-25000">
                          <a:latin typeface="Cambria Math" panose="02040503050406030204" pitchFamily="18" charset="0"/>
                          <a:ea typeface="Cambria Math" panose="02040503050406030204" pitchFamily="18" charset="0"/>
                        </a:rPr>
                        <m:t>2</m:t>
                      </m:r>
                      <m:r>
                        <a:rPr lang="en-US" sz="2400" i="1">
                          <a:latin typeface="Cambria Math" panose="02040503050406030204" pitchFamily="18" charset="0"/>
                          <a:ea typeface="Cambria Math" panose="02040503050406030204" pitchFamily="18" charset="0"/>
                        </a:rPr>
                        <m:t>}</m:t>
                      </m:r>
                    </m:oMath>
                  </m:oMathPara>
                </a14:m>
                <a:endParaRPr lang="en-US" sz="2400" dirty="0"/>
              </a:p>
              <a:p>
                <a:pPr marL="457200" lvl="1" indent="0">
                  <a:buFont typeface="Arial" panose="020B0604020202020204" pitchFamily="34" charset="0"/>
                  <a:buNone/>
                </a:pPr>
                <a:r>
                  <a:rPr lang="en-US" sz="2400" dirty="0">
                    <a:solidFill>
                      <a:srgbClr val="0E47A1"/>
                    </a:solidFill>
                  </a:rPr>
                  <a:t>Example:</a:t>
                </a:r>
              </a:p>
              <a:p>
                <a:pPr marL="857250" lvl="2" indent="0">
                  <a:buFont typeface="Arial" pitchFamily="34" charset="0"/>
                  <a:buNone/>
                </a:pPr>
                <a14:m>
                  <m:oMath xmlns:m="http://schemas.openxmlformats.org/officeDocument/2006/math">
                    <m:r>
                      <a:rPr lang="en-US" sz="2400" i="1">
                        <a:latin typeface="Cambria Math" panose="02040503050406030204" pitchFamily="18" charset="0"/>
                      </a:rPr>
                      <m:t>𝐿</m:t>
                    </m:r>
                    <m:r>
                      <a:rPr lang="en-US" sz="2400" i="1" baseline="-25000">
                        <a:latin typeface="Cambria Math" panose="02040503050406030204" pitchFamily="18" charset="0"/>
                      </a:rPr>
                      <m:t>1</m:t>
                    </m:r>
                  </m:oMath>
                </a14:m>
                <a:r>
                  <a:rPr lang="en-US" sz="2400" dirty="0"/>
                  <a:t> = {hope, fear} 	and </a:t>
                </a:r>
                <a14:m>
                  <m:oMath xmlns:m="http://schemas.openxmlformats.org/officeDocument/2006/math">
                    <m:r>
                      <a:rPr lang="en-US" sz="2400" i="1">
                        <a:latin typeface="Cambria Math" panose="02040503050406030204" pitchFamily="18" charset="0"/>
                      </a:rPr>
                      <m:t>𝐿</m:t>
                    </m:r>
                    <m:r>
                      <a:rPr lang="en-US" sz="2400" i="1" baseline="-25000">
                        <a:latin typeface="Cambria Math" panose="02040503050406030204" pitchFamily="18" charset="0"/>
                      </a:rPr>
                      <m:t>2</m:t>
                    </m:r>
                  </m:oMath>
                </a14:m>
                <a:r>
                  <a:rPr lang="en-US" sz="2400" dirty="0"/>
                  <a:t> = {less, fully}</a:t>
                </a:r>
              </a:p>
              <a:p>
                <a:pPr marL="857250" lvl="2" indent="0">
                  <a:buFont typeface="Arial" pitchFamily="34" charset="0"/>
                  <a:buNone/>
                </a:pPr>
                <a:endParaRPr lang="en-US" dirty="0"/>
              </a:p>
              <a:p>
                <a:pPr marL="857250" lvl="2" indent="0">
                  <a:buFont typeface="Arial" pitchFamily="34" charset="0"/>
                  <a:buNone/>
                </a:pPr>
                <a:endParaRPr lang="en-US"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152400" y="3448740"/>
                <a:ext cx="11929641" cy="2280809"/>
              </a:xfrm>
              <a:prstGeom prst="rect">
                <a:avLst/>
              </a:prstGeom>
              <a:blipFill rotWithShape="0">
                <a:blip r:embed="rId2"/>
                <a:stretch>
                  <a:fillRect t="-3476"/>
                </a:stretch>
              </a:blipFill>
            </p:spPr>
            <p:txBody>
              <a:bodyPr/>
              <a:lstStyle/>
              <a:p>
                <a:r>
                  <a:rPr lang="en-US">
                    <a:noFill/>
                  </a:rPr>
                  <a:t> </a:t>
                </a:r>
              </a:p>
            </p:txBody>
          </p:sp>
        </mc:Fallback>
      </mc:AlternateContent>
      <p:sp>
        <p:nvSpPr>
          <p:cNvPr id="6" name="TextBox 5"/>
          <p:cNvSpPr txBox="1"/>
          <p:nvPr/>
        </p:nvSpPr>
        <p:spPr>
          <a:xfrm>
            <a:off x="2962639" y="5266216"/>
            <a:ext cx="1289135" cy="461665"/>
          </a:xfrm>
          <a:prstGeom prst="rect">
            <a:avLst/>
          </a:prstGeom>
          <a:noFill/>
        </p:spPr>
        <p:txBody>
          <a:bodyPr wrap="none" rtlCol="0">
            <a:spAutoFit/>
          </a:bodyPr>
          <a:lstStyle/>
          <a:p>
            <a:r>
              <a:rPr lang="en-US" sz="2400" dirty="0"/>
              <a:t>hopeless</a:t>
            </a:r>
          </a:p>
        </p:txBody>
      </p:sp>
      <p:cxnSp>
        <p:nvCxnSpPr>
          <p:cNvPr id="7" name="Straight Arrow Connector 6"/>
          <p:cNvCxnSpPr/>
          <p:nvPr/>
        </p:nvCxnSpPr>
        <p:spPr>
          <a:xfrm>
            <a:off x="2057400" y="5050497"/>
            <a:ext cx="964527" cy="453497"/>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4157796" y="5050497"/>
            <a:ext cx="999217" cy="458842"/>
          </a:xfrm>
          <a:prstGeom prst="straightConnector1">
            <a:avLst/>
          </a:prstGeom>
          <a:ln w="25400">
            <a:solidFill>
              <a:srgbClr val="0E47A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ectangle 8"/>
              <p:cNvSpPr/>
              <p:nvPr/>
            </p:nvSpPr>
            <p:spPr>
              <a:xfrm>
                <a:off x="1118443" y="5943600"/>
                <a:ext cx="6601018" cy="426268"/>
              </a:xfrm>
              <a:prstGeom prst="rect">
                <a:avLst/>
              </a:prstGeom>
              <a:solidFill>
                <a:srgbClr val="0E47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400" i="1" smtClean="0">
                        <a:latin typeface="Cambria Math" panose="02040503050406030204" pitchFamily="18" charset="0"/>
                      </a:rPr>
                      <m:t>𝐿</m:t>
                    </m:r>
                    <m:r>
                      <a:rPr lang="en-US" sz="2400" i="1" baseline="-25000">
                        <a:latin typeface="Cambria Math" panose="02040503050406030204" pitchFamily="18" charset="0"/>
                      </a:rPr>
                      <m:t>1</m:t>
                    </m:r>
                    <m:r>
                      <a:rPr lang="en-US" sz="2400" i="1">
                        <a:latin typeface="Cambria Math" panose="02040503050406030204" pitchFamily="18" charset="0"/>
                      </a:rPr>
                      <m:t>𝐿</m:t>
                    </m:r>
                    <m:r>
                      <a:rPr lang="en-US" sz="2400" i="1" baseline="-25000">
                        <a:latin typeface="Cambria Math" panose="02040503050406030204" pitchFamily="18" charset="0"/>
                      </a:rPr>
                      <m:t>2</m:t>
                    </m:r>
                  </m:oMath>
                </a14:m>
                <a:r>
                  <a:rPr lang="en-US" sz="2400" dirty="0"/>
                  <a:t> = {hopeless, hopefully, fearless, fearfully}</a:t>
                </a:r>
              </a:p>
            </p:txBody>
          </p:sp>
        </mc:Choice>
        <mc:Fallback xmlns="">
          <p:sp>
            <p:nvSpPr>
              <p:cNvPr id="9" name="Rectangle 8"/>
              <p:cNvSpPr>
                <a:spLocks noRot="1" noChangeAspect="1" noMove="1" noResize="1" noEditPoints="1" noAdjustHandles="1" noChangeArrowheads="1" noChangeShapeType="1" noTextEdit="1"/>
              </p:cNvSpPr>
              <p:nvPr/>
            </p:nvSpPr>
            <p:spPr>
              <a:xfrm>
                <a:off x="1118443" y="5943600"/>
                <a:ext cx="6601018" cy="426268"/>
              </a:xfrm>
              <a:prstGeom prst="rect">
                <a:avLst/>
              </a:prstGeom>
              <a:blipFill>
                <a:blip r:embed="rId3"/>
                <a:stretch>
                  <a:fillRect t="-12500" b="-34722"/>
                </a:stretch>
              </a:blipFill>
            </p:spPr>
            <p:txBody>
              <a:bodyPr/>
              <a:lstStyle/>
              <a:p>
                <a:r>
                  <a:rPr lang="en-IN">
                    <a:noFill/>
                  </a:rPr>
                  <a:t> </a:t>
                </a:r>
              </a:p>
            </p:txBody>
          </p:sp>
        </mc:Fallback>
      </mc:AlternateContent>
    </p:spTree>
    <p:extLst>
      <p:ext uri="{BB962C8B-B14F-4D97-AF65-F5344CB8AC3E}">
        <p14:creationId xmlns:p14="http://schemas.microsoft.com/office/powerpoint/2010/main" val="153269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22" presetClass="entr" presetSubtype="1"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up)">
                                      <p:cBhvr>
                                        <p:cTn id="46" dur="500"/>
                                        <p:tgtEl>
                                          <p:spTgt spid="7"/>
                                        </p:tgtEl>
                                      </p:cBhvr>
                                    </p:animEffect>
                                  </p:childTnLst>
                                </p:cTn>
                              </p:par>
                              <p:par>
                                <p:cTn id="47" presetID="22" presetClass="entr" presetSubtype="1"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up)">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wipe(left)">
                                      <p:cBhvr>
                                        <p:cTn id="5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over Language</a:t>
            </a:r>
          </a:p>
        </p:txBody>
      </p:sp>
      <p:sp>
        <p:nvSpPr>
          <p:cNvPr id="3" name="Content Placeholder 2"/>
          <p:cNvSpPr>
            <a:spLocks noGrp="1"/>
          </p:cNvSpPr>
          <p:nvPr>
            <p:ph idx="1"/>
          </p:nvPr>
        </p:nvSpPr>
        <p:spPr/>
        <p:txBody>
          <a:bodyPr/>
          <a:lstStyle/>
          <a:p>
            <a:r>
              <a:rPr lang="en-US" dirty="0"/>
              <a:t>Operations over the language are:</a:t>
            </a:r>
          </a:p>
          <a:p>
            <a:pPr marL="914400" indent="-457200">
              <a:buFont typeface="+mj-lt"/>
              <a:buAutoNum type="arabicPeriod"/>
            </a:pPr>
            <a:r>
              <a:rPr lang="en-US" dirty="0">
                <a:solidFill>
                  <a:srgbClr val="0E47A1"/>
                </a:solidFill>
              </a:rPr>
              <a:t>Concatenation</a:t>
            </a:r>
          </a:p>
          <a:p>
            <a:pPr marL="914400" indent="-457200">
              <a:buFont typeface="+mj-lt"/>
              <a:buAutoNum type="arabicPeriod"/>
            </a:pPr>
            <a:r>
              <a:rPr lang="en-US" dirty="0">
                <a:solidFill>
                  <a:srgbClr val="0E47A1"/>
                </a:solidFill>
              </a:rPr>
              <a:t> Union</a:t>
            </a:r>
          </a:p>
          <a:p>
            <a:pPr marL="914400" indent="-457200">
              <a:buFont typeface="+mj-lt"/>
              <a:buAutoNum type="arabicPeriod"/>
            </a:pPr>
            <a:r>
              <a:rPr lang="en-US" dirty="0">
                <a:solidFill>
                  <a:srgbClr val="0E47A1"/>
                </a:solidFill>
              </a:rPr>
              <a:t> * (Kleene closure)</a:t>
            </a:r>
          </a:p>
          <a:p>
            <a:pPr marL="914400" indent="-457200">
              <a:buFont typeface="+mj-lt"/>
              <a:buAutoNum type="arabicPeriod"/>
            </a:pPr>
            <a:r>
              <a:rPr lang="en-US" dirty="0">
                <a:solidFill>
                  <a:srgbClr val="0E47A1"/>
                </a:solidFill>
              </a:rPr>
              <a:t> +</a:t>
            </a:r>
          </a:p>
          <a:p>
            <a:endParaRPr lang="en-US" dirty="0"/>
          </a:p>
        </p:txBody>
      </p:sp>
      <p:cxnSp>
        <p:nvCxnSpPr>
          <p:cNvPr id="4" name="Straight Connector 3"/>
          <p:cNvCxnSpPr/>
          <p:nvPr/>
        </p:nvCxnSpPr>
        <p:spPr>
          <a:xfrm rot="5400000">
            <a:off x="6117221" y="-2647104"/>
            <a:ext cx="0" cy="1188720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Content Placeholder 2"/>
              <p:cNvSpPr txBox="1">
                <a:spLocks/>
              </p:cNvSpPr>
              <p:nvPr/>
            </p:nvSpPr>
            <p:spPr>
              <a:xfrm>
                <a:off x="152400" y="3448740"/>
                <a:ext cx="11929641" cy="228080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0E47A1"/>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0E47A1"/>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0E47A1"/>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2800" dirty="0"/>
                  <a:t>If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1</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 </m:t>
                    </m:r>
                    <m:sSup>
                      <m:sSupPr>
                        <m:ctrlPr>
                          <a:rPr lang="en-US" sz="2400" i="1">
                            <a:latin typeface="Cambria Math" panose="02040503050406030204" pitchFamily="18" charset="0"/>
                            <a:ea typeface="Cambria Math" panose="02040503050406030204" pitchFamily="18" charset="0"/>
                          </a:rPr>
                        </m:ctrlPr>
                      </m:sSupPr>
                      <m:e>
                        <m:r>
                          <m:rPr>
                            <m:sty m:val="p"/>
                          </m:rPr>
                          <a:rPr lang="el-GR" sz="2400" i="1">
                            <a:latin typeface="Cambria Math" panose="02040503050406030204" pitchFamily="18" charset="0"/>
                            <a:ea typeface="Cambria Math" panose="02040503050406030204" pitchFamily="18" charset="0"/>
                          </a:rPr>
                          <m:t>Σ</m:t>
                        </m:r>
                      </m:e>
                      <m:sup>
                        <m:r>
                          <a:rPr lang="en-US" sz="2400" i="1">
                            <a:latin typeface="Cambria Math" panose="02040503050406030204" pitchFamily="18" charset="0"/>
                            <a:ea typeface="Cambria Math" panose="02040503050406030204" pitchFamily="18" charset="0"/>
                          </a:rPr>
                          <m:t>∗</m:t>
                        </m:r>
                      </m:sup>
                    </m:sSup>
                  </m:oMath>
                </a14:m>
                <a:r>
                  <a:rPr lang="en-US" sz="2400" dirty="0"/>
                  <a:t> then union is defined as</a:t>
                </a:r>
              </a:p>
              <a:p>
                <a:pPr marL="457200" lvl="1"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𝐿</m:t>
                      </m:r>
                      <m:r>
                        <a:rPr lang="en-US" sz="2400" i="1" baseline="-25000">
                          <a:latin typeface="Cambria Math" panose="02040503050406030204" pitchFamily="18" charset="0"/>
                        </a:rPr>
                        <m:t>1 </m:t>
                      </m:r>
                      <m:r>
                        <a:rPr lang="en-US" sz="2400" i="1">
                          <a:latin typeface="Cambria Math" panose="02040503050406030204" pitchFamily="18" charset="0"/>
                        </a:rPr>
                        <m:t>| </m:t>
                      </m:r>
                      <m:r>
                        <a:rPr lang="en-US" sz="2400" i="1">
                          <a:latin typeface="Cambria Math" panose="02040503050406030204" pitchFamily="18" charset="0"/>
                        </a:rPr>
                        <m:t>𝐿</m:t>
                      </m:r>
                      <m:r>
                        <a:rPr lang="en-US" sz="2400" i="1" baseline="-25000">
                          <a:latin typeface="Cambria Math" panose="02040503050406030204" pitchFamily="18" charset="0"/>
                        </a:rPr>
                        <m:t>2</m:t>
                      </m:r>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 </m:t>
                          </m:r>
                        </m:e>
                      </m:d>
                      <m:r>
                        <a:rPr lang="en-US" sz="2400" i="1">
                          <a:latin typeface="Cambria Math" panose="02040503050406030204" pitchFamily="18" charset="0"/>
                        </a:rPr>
                        <m:t> </m:t>
                      </m:r>
                      <m:r>
                        <a:rPr lang="en-US" sz="2400" i="1">
                          <a:latin typeface="Cambria Math" panose="02040503050406030204" pitchFamily="18" charset="0"/>
                        </a:rPr>
                        <m:t>𝑥</m:t>
                      </m:r>
                      <m:r>
                        <a:rPr lang="en-US" sz="2400" i="1">
                          <a:latin typeface="Cambria Math" panose="02040503050406030204" pitchFamily="18" charset="0"/>
                        </a:rPr>
                        <m:t> </m:t>
                      </m:r>
                      <m:r>
                        <a:rPr lang="en-US" sz="2400" i="1">
                          <a:latin typeface="Cambria Math" panose="02040503050406030204" pitchFamily="18" charset="0"/>
                          <a:ea typeface="Cambria Math" panose="02040503050406030204" pitchFamily="18" charset="0"/>
                        </a:rPr>
                        <m:t>𝜖</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𝐿</m:t>
                      </m:r>
                      <m:r>
                        <a:rPr lang="en-US" sz="2400" i="1" baseline="-25000">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𝑜𝑟</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𝜖</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𝐿</m:t>
                      </m:r>
                      <m:r>
                        <a:rPr lang="en-US" sz="2400" i="1" baseline="-25000">
                          <a:latin typeface="Cambria Math" panose="02040503050406030204" pitchFamily="18" charset="0"/>
                          <a:ea typeface="Cambria Math" panose="02040503050406030204" pitchFamily="18" charset="0"/>
                        </a:rPr>
                        <m:t>2</m:t>
                      </m:r>
                      <m:r>
                        <a:rPr lang="en-US" sz="2400" i="1">
                          <a:latin typeface="Cambria Math" panose="02040503050406030204" pitchFamily="18" charset="0"/>
                          <a:ea typeface="Cambria Math" panose="02040503050406030204" pitchFamily="18" charset="0"/>
                        </a:rPr>
                        <m:t>}</m:t>
                      </m:r>
                    </m:oMath>
                  </m:oMathPara>
                </a14:m>
                <a:endParaRPr lang="en-US" sz="2400" dirty="0"/>
              </a:p>
              <a:p>
                <a:pPr marL="457200" lvl="1" indent="0">
                  <a:buFont typeface="Arial" panose="020B0604020202020204" pitchFamily="34" charset="0"/>
                  <a:buNone/>
                </a:pPr>
                <a:r>
                  <a:rPr lang="en-US" sz="2400" dirty="0">
                    <a:solidFill>
                      <a:srgbClr val="0E47A1"/>
                    </a:solidFill>
                  </a:rPr>
                  <a:t>Example:</a:t>
                </a:r>
              </a:p>
              <a:p>
                <a:pPr marL="857250" lvl="2" indent="0">
                  <a:buFont typeface="Arial" pitchFamily="34" charset="0"/>
                  <a:buNone/>
                </a:pPr>
                <a14:m>
                  <m:oMath xmlns:m="http://schemas.openxmlformats.org/officeDocument/2006/math">
                    <m:r>
                      <a:rPr lang="en-US" sz="2400" i="1">
                        <a:latin typeface="Cambria Math" panose="02040503050406030204" pitchFamily="18" charset="0"/>
                      </a:rPr>
                      <m:t>𝐿</m:t>
                    </m:r>
                    <m:r>
                      <a:rPr lang="en-US" sz="2400" i="1" baseline="-25000">
                        <a:latin typeface="Cambria Math" panose="02040503050406030204" pitchFamily="18" charset="0"/>
                      </a:rPr>
                      <m:t>1</m:t>
                    </m:r>
                  </m:oMath>
                </a14:m>
                <a:r>
                  <a:rPr lang="en-US" sz="2400" dirty="0"/>
                  <a:t> = {hope, fear} 	and </a:t>
                </a:r>
                <a14:m>
                  <m:oMath xmlns:m="http://schemas.openxmlformats.org/officeDocument/2006/math">
                    <m:r>
                      <a:rPr lang="en-US" sz="2400" i="1">
                        <a:latin typeface="Cambria Math" panose="02040503050406030204" pitchFamily="18" charset="0"/>
                      </a:rPr>
                      <m:t>𝐿</m:t>
                    </m:r>
                    <m:r>
                      <a:rPr lang="en-US" sz="2400" i="1" baseline="-25000">
                        <a:latin typeface="Cambria Math" panose="02040503050406030204" pitchFamily="18" charset="0"/>
                      </a:rPr>
                      <m:t>2</m:t>
                    </m:r>
                  </m:oMath>
                </a14:m>
                <a:r>
                  <a:rPr lang="en-US" sz="2400" dirty="0"/>
                  <a:t> = {less, fully}</a:t>
                </a:r>
              </a:p>
              <a:p>
                <a:pPr marL="857250" lvl="2" indent="0">
                  <a:buFont typeface="Arial" pitchFamily="34" charset="0"/>
                  <a:buNone/>
                </a:pPr>
                <a:endParaRPr lang="en-US"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152400" y="3448740"/>
                <a:ext cx="11929641" cy="2280809"/>
              </a:xfrm>
              <a:prstGeom prst="rect">
                <a:avLst/>
              </a:prstGeom>
              <a:blipFill rotWithShape="0">
                <a:blip r:embed="rId2"/>
                <a:stretch>
                  <a:fillRect t="-4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524000" y="5385557"/>
                <a:ext cx="4572000" cy="426720"/>
              </a:xfrm>
              <a:prstGeom prst="rect">
                <a:avLst/>
              </a:prstGeom>
              <a:solidFill>
                <a:srgbClr val="0E47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400" i="1" smtClean="0">
                        <a:latin typeface="Cambria Math" panose="02040503050406030204" pitchFamily="18" charset="0"/>
                      </a:rPr>
                      <m:t>𝐿</m:t>
                    </m:r>
                    <m:r>
                      <a:rPr lang="en-US" sz="2400" i="1" baseline="-25000">
                        <a:latin typeface="Cambria Math" panose="02040503050406030204" pitchFamily="18" charset="0"/>
                      </a:rPr>
                      <m:t>1 </m:t>
                    </m:r>
                    <m:r>
                      <a:rPr lang="en-US" sz="2400" i="1">
                        <a:latin typeface="Cambria Math" panose="02040503050406030204" pitchFamily="18" charset="0"/>
                      </a:rPr>
                      <m:t>| </m:t>
                    </m:r>
                    <m:r>
                      <a:rPr lang="en-US" sz="2400" i="1">
                        <a:latin typeface="Cambria Math" panose="02040503050406030204" pitchFamily="18" charset="0"/>
                      </a:rPr>
                      <m:t>𝐿</m:t>
                    </m:r>
                    <m:r>
                      <a:rPr lang="en-US" sz="2400" i="1" baseline="-25000">
                        <a:latin typeface="Cambria Math" panose="02040503050406030204" pitchFamily="18" charset="0"/>
                      </a:rPr>
                      <m:t>2</m:t>
                    </m:r>
                  </m:oMath>
                </a14:m>
                <a:r>
                  <a:rPr lang="en-US" sz="2400" dirty="0"/>
                  <a:t> = {hope, fear, less, fully}</a:t>
                </a:r>
              </a:p>
            </p:txBody>
          </p:sp>
        </mc:Choice>
        <mc:Fallback xmlns="">
          <p:sp>
            <p:nvSpPr>
              <p:cNvPr id="10" name="Rectangle 9"/>
              <p:cNvSpPr>
                <a:spLocks noRot="1" noChangeAspect="1" noMove="1" noResize="1" noEditPoints="1" noAdjustHandles="1" noChangeArrowheads="1" noChangeShapeType="1" noTextEdit="1"/>
              </p:cNvSpPr>
              <p:nvPr/>
            </p:nvSpPr>
            <p:spPr>
              <a:xfrm>
                <a:off x="1524000" y="5385557"/>
                <a:ext cx="4572000" cy="426720"/>
              </a:xfrm>
              <a:prstGeom prst="rect">
                <a:avLst/>
              </a:prstGeom>
              <a:blipFill rotWithShape="0">
                <a:blip r:embed="rId3"/>
                <a:stretch>
                  <a:fillRect t="-11111" b="-36111"/>
                </a:stretch>
              </a:blipFill>
            </p:spPr>
            <p:txBody>
              <a:bodyPr/>
              <a:lstStyle/>
              <a:p>
                <a:r>
                  <a:rPr lang="en-US">
                    <a:noFill/>
                  </a:rPr>
                  <a:t> </a:t>
                </a:r>
              </a:p>
            </p:txBody>
          </p:sp>
        </mc:Fallback>
      </mc:AlternateContent>
    </p:spTree>
    <p:extLst>
      <p:ext uri="{BB962C8B-B14F-4D97-AF65-F5344CB8AC3E}">
        <p14:creationId xmlns:p14="http://schemas.microsoft.com/office/powerpoint/2010/main" val="408094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over Language</a:t>
            </a:r>
          </a:p>
        </p:txBody>
      </p:sp>
      <p:sp>
        <p:nvSpPr>
          <p:cNvPr id="3" name="Content Placeholder 2"/>
          <p:cNvSpPr>
            <a:spLocks noGrp="1"/>
          </p:cNvSpPr>
          <p:nvPr>
            <p:ph idx="1"/>
          </p:nvPr>
        </p:nvSpPr>
        <p:spPr/>
        <p:txBody>
          <a:bodyPr/>
          <a:lstStyle/>
          <a:p>
            <a:r>
              <a:rPr lang="en-US" dirty="0"/>
              <a:t>Operations over the language are:</a:t>
            </a:r>
          </a:p>
          <a:p>
            <a:pPr marL="914400" indent="-457200">
              <a:buFont typeface="+mj-lt"/>
              <a:buAutoNum type="arabicPeriod"/>
            </a:pPr>
            <a:r>
              <a:rPr lang="en-US" dirty="0">
                <a:solidFill>
                  <a:srgbClr val="0E47A1"/>
                </a:solidFill>
              </a:rPr>
              <a:t>Concatenation</a:t>
            </a:r>
          </a:p>
          <a:p>
            <a:pPr marL="914400" indent="-457200">
              <a:buFont typeface="+mj-lt"/>
              <a:buAutoNum type="arabicPeriod"/>
            </a:pPr>
            <a:r>
              <a:rPr lang="en-US" dirty="0">
                <a:solidFill>
                  <a:srgbClr val="0E47A1"/>
                </a:solidFill>
              </a:rPr>
              <a:t> Union</a:t>
            </a:r>
          </a:p>
          <a:p>
            <a:pPr marL="914400" indent="-457200">
              <a:buFont typeface="+mj-lt"/>
              <a:buAutoNum type="arabicPeriod"/>
            </a:pPr>
            <a:r>
              <a:rPr lang="en-US" dirty="0">
                <a:solidFill>
                  <a:srgbClr val="0E47A1"/>
                </a:solidFill>
              </a:rPr>
              <a:t> * (Kleene closure)</a:t>
            </a:r>
          </a:p>
          <a:p>
            <a:pPr marL="914400" indent="-457200">
              <a:buFont typeface="+mj-lt"/>
              <a:buAutoNum type="arabicPeriod"/>
            </a:pPr>
            <a:r>
              <a:rPr lang="en-US" dirty="0">
                <a:solidFill>
                  <a:srgbClr val="0E47A1"/>
                </a:solidFill>
              </a:rPr>
              <a:t> +</a:t>
            </a:r>
          </a:p>
          <a:p>
            <a:endParaRPr lang="en-US" dirty="0"/>
          </a:p>
        </p:txBody>
      </p:sp>
      <p:cxnSp>
        <p:nvCxnSpPr>
          <p:cNvPr id="4" name="Straight Connector 3"/>
          <p:cNvCxnSpPr/>
          <p:nvPr/>
        </p:nvCxnSpPr>
        <p:spPr>
          <a:xfrm rot="5400000">
            <a:off x="6117221" y="-2647104"/>
            <a:ext cx="0" cy="1188720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Content Placeholder 2"/>
              <p:cNvSpPr txBox="1">
                <a:spLocks/>
              </p:cNvSpPr>
              <p:nvPr/>
            </p:nvSpPr>
            <p:spPr>
              <a:xfrm>
                <a:off x="152400" y="3448740"/>
                <a:ext cx="11929641" cy="228080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0E47A1"/>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0E47A1"/>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0E47A1"/>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defTabSz="854075">
                  <a:buNone/>
                </a:pPr>
                <a:r>
                  <a:rPr lang="en-US" sz="2400" dirty="0"/>
                  <a:t>If </a:t>
                </a:r>
                <a14:m>
                  <m:oMath xmlns:m="http://schemas.openxmlformats.org/officeDocument/2006/math">
                    <m:r>
                      <a:rPr lang="en-US" sz="2400" i="1">
                        <a:latin typeface="Cambria Math" panose="02040503050406030204" pitchFamily="18" charset="0"/>
                      </a:rPr>
                      <m:t>𝐿</m:t>
                    </m:r>
                  </m:oMath>
                </a14:m>
                <a:r>
                  <a:rPr lang="en-US" sz="2400" dirty="0"/>
                  <a:t> is a set of words then by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𝐿</m:t>
                        </m:r>
                      </m:e>
                      <m:sup>
                        <m:r>
                          <a:rPr lang="en-US" sz="2400" i="1">
                            <a:latin typeface="Cambria Math" panose="02040503050406030204" pitchFamily="18" charset="0"/>
                          </a:rPr>
                          <m:t>∗</m:t>
                        </m:r>
                      </m:sup>
                    </m:sSup>
                  </m:oMath>
                </a14:m>
                <a:r>
                  <a:rPr lang="en-US" sz="2400" dirty="0"/>
                  <a:t> we mean the set of all finite strings formed by concatenating words from S, where any word may be used as often we like, and where the null string is also included.</a:t>
                </a:r>
              </a:p>
              <a:p>
                <a:pPr marL="857250" lvl="2" indent="0">
                  <a:buNone/>
                </a:pPr>
                <a14:m>
                  <m:oMathPara xmlns:m="http://schemas.openxmlformats.org/officeDocument/2006/math">
                    <m:oMathParaPr>
                      <m:jc m:val="center"/>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m:t>
                          </m:r>
                        </m:sup>
                      </m:sSup>
                      <m:r>
                        <a:rPr lang="en-US" i="1">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ea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𝑖</m:t>
                              </m:r>
                            </m:sup>
                          </m:sSup>
                        </m:e>
                      </m:nary>
                    </m:oMath>
                  </m:oMathPara>
                </a14:m>
                <a:endParaRPr lang="en-US" dirty="0"/>
              </a:p>
              <a:p>
                <a:pPr marL="857250" lvl="2" indent="-506413">
                  <a:buNone/>
                </a:pPr>
                <a:r>
                  <a:rPr lang="en-US" sz="2400" dirty="0">
                    <a:solidFill>
                      <a:srgbClr val="0E47A1"/>
                    </a:solidFill>
                  </a:rPr>
                  <a:t>Example:</a:t>
                </a:r>
                <a:r>
                  <a:rPr lang="en-US" sz="2400" dirty="0">
                    <a:solidFill>
                      <a:schemeClr val="accent1">
                        <a:lumMod val="75000"/>
                      </a:schemeClr>
                    </a:solidFill>
                  </a:rPr>
                  <a:t> </a:t>
                </a:r>
                <a14:m>
                  <m:oMath xmlns:m="http://schemas.openxmlformats.org/officeDocument/2006/math">
                    <m:r>
                      <a:rPr lang="en-US" sz="2400" i="1">
                        <a:latin typeface="Cambria Math" panose="02040503050406030204" pitchFamily="18" charset="0"/>
                      </a:rPr>
                      <m:t>𝐿</m:t>
                    </m:r>
                  </m:oMath>
                </a14:m>
                <a:r>
                  <a:rPr lang="en-US" sz="2400" dirty="0"/>
                  <a:t> = {ab}</a:t>
                </a:r>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152400" y="3448740"/>
                <a:ext cx="11929641" cy="2280809"/>
              </a:xfrm>
              <a:prstGeom prst="rect">
                <a:avLst/>
              </a:prstGeom>
              <a:blipFill rotWithShape="0">
                <a:blip r:embed="rId2"/>
                <a:stretch>
                  <a:fillRect l="-766" t="-3476" r="-766" b="-5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744205" y="5867401"/>
                <a:ext cx="5715000" cy="457200"/>
              </a:xfrm>
              <a:prstGeom prst="rect">
                <a:avLst/>
              </a:prstGeom>
              <a:solidFill>
                <a:srgbClr val="0E47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14:m>
                  <m:oMath xmlns:m="http://schemas.openxmlformats.org/officeDocument/2006/math">
                    <m:r>
                      <a:rPr lang="en-US" sz="2400" i="1">
                        <a:latin typeface="Cambria Math" panose="02040503050406030204" pitchFamily="18" charset="0"/>
                      </a:rPr>
                      <m:t>𝐿</m:t>
                    </m:r>
                  </m:oMath>
                </a14:m>
                <a:r>
                  <a:rPr lang="en-US" sz="2400" dirty="0"/>
                  <a:t>* = {^, ab, </a:t>
                </a:r>
                <a:r>
                  <a:rPr lang="en-US" sz="2400" dirty="0" err="1"/>
                  <a:t>abab</a:t>
                </a:r>
                <a:r>
                  <a:rPr lang="en-US" sz="2400" dirty="0"/>
                  <a:t>, </a:t>
                </a:r>
                <a:r>
                  <a:rPr lang="en-US" sz="2400" dirty="0" err="1"/>
                  <a:t>ababab</a:t>
                </a:r>
                <a:r>
                  <a:rPr lang="en-US" sz="2400" dirty="0"/>
                  <a:t>, </a:t>
                </a:r>
                <a:r>
                  <a:rPr lang="en-US" sz="2400" dirty="0" err="1"/>
                  <a:t>abababab</a:t>
                </a:r>
                <a:r>
                  <a:rPr lang="en-US" sz="2400" dirty="0"/>
                  <a:t>, ….}</a:t>
                </a:r>
              </a:p>
            </p:txBody>
          </p:sp>
        </mc:Choice>
        <mc:Fallback xmlns="">
          <p:sp>
            <p:nvSpPr>
              <p:cNvPr id="10" name="Rectangle 9"/>
              <p:cNvSpPr>
                <a:spLocks noRot="1" noChangeAspect="1" noMove="1" noResize="1" noEditPoints="1" noAdjustHandles="1" noChangeArrowheads="1" noChangeShapeType="1" noTextEdit="1"/>
              </p:cNvSpPr>
              <p:nvPr/>
            </p:nvSpPr>
            <p:spPr>
              <a:xfrm>
                <a:off x="1744205" y="5867401"/>
                <a:ext cx="5715000" cy="457200"/>
              </a:xfrm>
              <a:prstGeom prst="rect">
                <a:avLst/>
              </a:prstGeom>
              <a:blipFill rotWithShape="0">
                <a:blip r:embed="rId3"/>
                <a:stretch>
                  <a:fillRect t="-7792" b="-28571"/>
                </a:stretch>
              </a:blipFill>
            </p:spPr>
            <p:txBody>
              <a:bodyPr/>
              <a:lstStyle/>
              <a:p>
                <a:r>
                  <a:rPr lang="en-US">
                    <a:noFill/>
                  </a:rPr>
                  <a:t> </a:t>
                </a:r>
              </a:p>
            </p:txBody>
          </p:sp>
        </mc:Fallback>
      </mc:AlternateContent>
    </p:spTree>
    <p:extLst>
      <p:ext uri="{BB962C8B-B14F-4D97-AF65-F5344CB8AC3E}">
        <p14:creationId xmlns:p14="http://schemas.microsoft.com/office/powerpoint/2010/main" val="1323479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over Language</a:t>
            </a:r>
          </a:p>
        </p:txBody>
      </p:sp>
      <p:sp>
        <p:nvSpPr>
          <p:cNvPr id="3" name="Content Placeholder 2"/>
          <p:cNvSpPr>
            <a:spLocks noGrp="1"/>
          </p:cNvSpPr>
          <p:nvPr>
            <p:ph idx="1"/>
          </p:nvPr>
        </p:nvSpPr>
        <p:spPr/>
        <p:txBody>
          <a:bodyPr/>
          <a:lstStyle/>
          <a:p>
            <a:r>
              <a:rPr lang="en-US" dirty="0"/>
              <a:t>Operations over the language are:</a:t>
            </a:r>
          </a:p>
          <a:p>
            <a:pPr marL="914400" indent="-457200">
              <a:buFont typeface="+mj-lt"/>
              <a:buAutoNum type="arabicPeriod"/>
            </a:pPr>
            <a:r>
              <a:rPr lang="en-US" dirty="0">
                <a:solidFill>
                  <a:srgbClr val="0E47A1"/>
                </a:solidFill>
              </a:rPr>
              <a:t>Concatenation</a:t>
            </a:r>
          </a:p>
          <a:p>
            <a:pPr marL="914400" indent="-457200">
              <a:buFont typeface="+mj-lt"/>
              <a:buAutoNum type="arabicPeriod"/>
            </a:pPr>
            <a:r>
              <a:rPr lang="en-US" dirty="0">
                <a:solidFill>
                  <a:srgbClr val="0E47A1"/>
                </a:solidFill>
              </a:rPr>
              <a:t> Union</a:t>
            </a:r>
          </a:p>
          <a:p>
            <a:pPr marL="914400" indent="-457200">
              <a:buFont typeface="+mj-lt"/>
              <a:buAutoNum type="arabicPeriod"/>
            </a:pPr>
            <a:r>
              <a:rPr lang="en-US" dirty="0">
                <a:solidFill>
                  <a:srgbClr val="0E47A1"/>
                </a:solidFill>
              </a:rPr>
              <a:t> * (Kleene closure)</a:t>
            </a:r>
          </a:p>
          <a:p>
            <a:pPr marL="914400" indent="-457200">
              <a:buFont typeface="+mj-lt"/>
              <a:buAutoNum type="arabicPeriod"/>
            </a:pPr>
            <a:r>
              <a:rPr lang="en-US" dirty="0">
                <a:solidFill>
                  <a:srgbClr val="0E47A1"/>
                </a:solidFill>
              </a:rPr>
              <a:t> +</a:t>
            </a:r>
          </a:p>
          <a:p>
            <a:endParaRPr lang="en-US" dirty="0"/>
          </a:p>
        </p:txBody>
      </p:sp>
      <p:cxnSp>
        <p:nvCxnSpPr>
          <p:cNvPr id="4" name="Straight Connector 3"/>
          <p:cNvCxnSpPr/>
          <p:nvPr/>
        </p:nvCxnSpPr>
        <p:spPr>
          <a:xfrm rot="5400000">
            <a:off x="6117221" y="-2647104"/>
            <a:ext cx="0" cy="1188720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Content Placeholder 2"/>
              <p:cNvSpPr txBox="1">
                <a:spLocks/>
              </p:cNvSpPr>
              <p:nvPr/>
            </p:nvSpPr>
            <p:spPr>
              <a:xfrm>
                <a:off x="152400" y="3448740"/>
                <a:ext cx="11929641" cy="228080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0E47A1"/>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0E47A1"/>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0E47A1"/>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None/>
                </a:pPr>
                <a:r>
                  <a:rPr lang="en-US" sz="2400" dirty="0"/>
                  <a:t>If </a:t>
                </a:r>
                <a14:m>
                  <m:oMath xmlns:m="http://schemas.openxmlformats.org/officeDocument/2006/math">
                    <m:r>
                      <a:rPr lang="en-US" sz="2400" i="1">
                        <a:latin typeface="Cambria Math" panose="02040503050406030204" pitchFamily="18" charset="0"/>
                      </a:rPr>
                      <m:t>𝐿</m:t>
                    </m:r>
                  </m:oMath>
                </a14:m>
                <a:r>
                  <a:rPr lang="en-US" sz="2400" dirty="0"/>
                  <a:t> is a set of words then by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𝐿</m:t>
                        </m:r>
                      </m:e>
                      <m:sup>
                        <m:r>
                          <a:rPr lang="en-US" sz="2400" i="1">
                            <a:latin typeface="Cambria Math" panose="02040503050406030204" pitchFamily="18" charset="0"/>
                          </a:rPr>
                          <m:t>+</m:t>
                        </m:r>
                      </m:sup>
                    </m:sSup>
                  </m:oMath>
                </a14:m>
                <a:r>
                  <a:rPr lang="en-US" sz="2400" dirty="0"/>
                  <a:t> we mean the set of all finite strings formed by concatenating words from L, where any word may be used as often we like, and where the null string is not included.</a:t>
                </a:r>
              </a:p>
              <a:p>
                <a:pPr marL="857250" lvl="2" indent="0">
                  <a:buNone/>
                </a:pPr>
                <a14:m>
                  <m:oMathPara xmlns:m="http://schemas.openxmlformats.org/officeDocument/2006/math">
                    <m:oMathParaPr>
                      <m:jc m:val="center"/>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m:t>
                          </m:r>
                        </m:sup>
                      </m:sSup>
                      <m:r>
                        <a:rPr lang="en-US" i="1">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𝑖</m:t>
                              </m:r>
                            </m:sup>
                          </m:sSup>
                        </m:e>
                      </m:nary>
                    </m:oMath>
                  </m:oMathPara>
                </a14:m>
                <a:endParaRPr lang="en-US" dirty="0"/>
              </a:p>
              <a:p>
                <a:pPr marL="857250" lvl="2" indent="-506413">
                  <a:buNone/>
                </a:pPr>
                <a:r>
                  <a:rPr lang="en-US" sz="2400" dirty="0">
                    <a:solidFill>
                      <a:srgbClr val="0E47A1"/>
                    </a:solidFill>
                  </a:rPr>
                  <a:t>Example:</a:t>
                </a:r>
                <a14:m>
                  <m:oMath xmlns:m="http://schemas.openxmlformats.org/officeDocument/2006/math">
                    <m:r>
                      <a:rPr lang="en-US" sz="2400" i="1">
                        <a:latin typeface="Cambria Math" panose="02040503050406030204" pitchFamily="18" charset="0"/>
                      </a:rPr>
                      <m:t>𝐿</m:t>
                    </m:r>
                  </m:oMath>
                </a14:m>
                <a:r>
                  <a:rPr lang="en-US" sz="2400" dirty="0"/>
                  <a:t> = {ab}</a:t>
                </a:r>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152400" y="3448740"/>
                <a:ext cx="11929641" cy="2280809"/>
              </a:xfrm>
              <a:prstGeom prst="rect">
                <a:avLst/>
              </a:prstGeom>
              <a:blipFill rotWithShape="0">
                <a:blip r:embed="rId2"/>
                <a:stretch>
                  <a:fillRect l="-766" t="-3476" r="-766" b="-5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048000" y="5867401"/>
                <a:ext cx="5715000" cy="457200"/>
              </a:xfrm>
              <a:prstGeom prst="rect">
                <a:avLst/>
              </a:prstGeom>
              <a:solidFill>
                <a:srgbClr val="0E47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𝐿</m:t>
                        </m:r>
                      </m:e>
                      <m:sup>
                        <m:r>
                          <a:rPr lang="en-US" sz="2400" i="1">
                            <a:latin typeface="Cambria Math" panose="02040503050406030204" pitchFamily="18" charset="0"/>
                          </a:rPr>
                          <m:t>+</m:t>
                        </m:r>
                      </m:sup>
                    </m:sSup>
                  </m:oMath>
                </a14:m>
                <a:r>
                  <a:rPr lang="en-US" sz="2400" dirty="0"/>
                  <a:t> = {ab, </a:t>
                </a:r>
                <a:r>
                  <a:rPr lang="en-US" sz="2400" dirty="0" err="1"/>
                  <a:t>abab</a:t>
                </a:r>
                <a:r>
                  <a:rPr lang="en-US" sz="2400" dirty="0"/>
                  <a:t>, </a:t>
                </a:r>
                <a:r>
                  <a:rPr lang="en-US" sz="2400" dirty="0" err="1"/>
                  <a:t>ababab</a:t>
                </a:r>
                <a:r>
                  <a:rPr lang="en-US" sz="2400" dirty="0"/>
                  <a:t>, </a:t>
                </a:r>
                <a:r>
                  <a:rPr lang="en-US" sz="2400" dirty="0" err="1"/>
                  <a:t>abababab</a:t>
                </a:r>
                <a:r>
                  <a:rPr lang="en-US" sz="2400" dirty="0"/>
                  <a:t>, ….}</a:t>
                </a:r>
              </a:p>
            </p:txBody>
          </p:sp>
        </mc:Choice>
        <mc:Fallback xmlns="">
          <p:sp>
            <p:nvSpPr>
              <p:cNvPr id="10" name="Rectangle 9"/>
              <p:cNvSpPr>
                <a:spLocks noRot="1" noChangeAspect="1" noMove="1" noResize="1" noEditPoints="1" noAdjustHandles="1" noChangeArrowheads="1" noChangeShapeType="1" noTextEdit="1"/>
              </p:cNvSpPr>
              <p:nvPr/>
            </p:nvSpPr>
            <p:spPr>
              <a:xfrm>
                <a:off x="3048000" y="5867401"/>
                <a:ext cx="5715000" cy="457200"/>
              </a:xfrm>
              <a:prstGeom prst="rect">
                <a:avLst/>
              </a:prstGeom>
              <a:blipFill rotWithShape="0">
                <a:blip r:embed="rId3"/>
                <a:stretch>
                  <a:fillRect t="-7792" b="-28571"/>
                </a:stretch>
              </a:blipFill>
            </p:spPr>
            <p:txBody>
              <a:bodyPr/>
              <a:lstStyle/>
              <a:p>
                <a:r>
                  <a:rPr lang="en-US">
                    <a:noFill/>
                  </a:rPr>
                  <a:t> </a:t>
                </a:r>
              </a:p>
            </p:txBody>
          </p:sp>
        </mc:Fallback>
      </mc:AlternateContent>
    </p:spTree>
    <p:extLst>
      <p:ext uri="{BB962C8B-B14F-4D97-AF65-F5344CB8AC3E}">
        <p14:creationId xmlns:p14="http://schemas.microsoft.com/office/powerpoint/2010/main" val="60858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 </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6425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84446" y="3462800"/>
            <a:ext cx="2236270" cy="406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IN" dirty="0"/>
              <a:t>Operations on Sets</a:t>
            </a:r>
            <a:endParaRPr lang="en-US" dirty="0"/>
          </a:p>
        </p:txBody>
      </p:sp>
      <p:sp>
        <p:nvSpPr>
          <p:cNvPr id="3" name="Content Placeholder 2"/>
          <p:cNvSpPr>
            <a:spLocks noGrp="1"/>
          </p:cNvSpPr>
          <p:nvPr>
            <p:ph idx="1"/>
          </p:nvPr>
        </p:nvSpPr>
        <p:spPr>
          <a:xfrm>
            <a:off x="131181" y="863444"/>
            <a:ext cx="4530972" cy="5590565"/>
          </a:xfrm>
        </p:spPr>
        <p:txBody>
          <a:bodyPr/>
          <a:lstStyle/>
          <a:p>
            <a:pPr>
              <a:lnSpc>
                <a:spcPct val="114000"/>
              </a:lnSpc>
              <a:spcBef>
                <a:spcPts val="100"/>
              </a:spcBef>
            </a:pPr>
            <a:r>
              <a:rPr lang="en-US" dirty="0"/>
              <a:t>Operations on the sets are:</a:t>
            </a:r>
          </a:p>
          <a:p>
            <a:pPr marL="857250" lvl="1" indent="-457200">
              <a:lnSpc>
                <a:spcPct val="114000"/>
              </a:lnSpc>
              <a:spcBef>
                <a:spcPts val="100"/>
              </a:spcBef>
              <a:buFont typeface="+mj-lt"/>
              <a:buAutoNum type="arabicPeriod"/>
            </a:pPr>
            <a:r>
              <a:rPr lang="en-IN" sz="2400" dirty="0"/>
              <a:t>Complement</a:t>
            </a:r>
          </a:p>
          <a:p>
            <a:pPr marL="857250" lvl="1" indent="-457200">
              <a:lnSpc>
                <a:spcPct val="114000"/>
              </a:lnSpc>
              <a:spcBef>
                <a:spcPts val="100"/>
              </a:spcBef>
              <a:buFont typeface="+mj-lt"/>
              <a:buAutoNum type="arabicPeriod"/>
            </a:pPr>
            <a:r>
              <a:rPr lang="en-US" sz="2400" dirty="0"/>
              <a:t>Union</a:t>
            </a:r>
          </a:p>
          <a:p>
            <a:pPr marL="857250" lvl="1" indent="-457200">
              <a:lnSpc>
                <a:spcPct val="114000"/>
              </a:lnSpc>
              <a:spcBef>
                <a:spcPts val="100"/>
              </a:spcBef>
              <a:buFont typeface="+mj-lt"/>
              <a:buAutoNum type="arabicPeriod"/>
            </a:pPr>
            <a:r>
              <a:rPr lang="en-US" sz="2400" dirty="0"/>
              <a:t>Intersection</a:t>
            </a:r>
          </a:p>
          <a:p>
            <a:pPr marL="857250" lvl="1" indent="-457200">
              <a:lnSpc>
                <a:spcPct val="114000"/>
              </a:lnSpc>
              <a:spcBef>
                <a:spcPts val="100"/>
              </a:spcBef>
              <a:buFont typeface="+mj-lt"/>
              <a:buAutoNum type="arabicPeriod"/>
            </a:pPr>
            <a:r>
              <a:rPr lang="en-US" sz="2400" dirty="0"/>
              <a:t>Set Difference</a:t>
            </a:r>
          </a:p>
          <a:p>
            <a:pPr marL="857250" lvl="1" indent="-457200">
              <a:lnSpc>
                <a:spcPct val="114000"/>
              </a:lnSpc>
              <a:spcBef>
                <a:spcPts val="100"/>
              </a:spcBef>
              <a:buFont typeface="+mj-lt"/>
              <a:buAutoNum type="arabicPeriod"/>
            </a:pPr>
            <a:r>
              <a:rPr lang="en-US" sz="2400" dirty="0"/>
              <a:t>Symmetric Difference</a:t>
            </a:r>
          </a:p>
          <a:p>
            <a:pPr marL="857250" lvl="1" indent="-457200">
              <a:lnSpc>
                <a:spcPct val="114000"/>
              </a:lnSpc>
              <a:spcBef>
                <a:spcPts val="100"/>
              </a:spcBef>
              <a:buFont typeface="+mj-lt"/>
              <a:buAutoNum type="arabicPeriod"/>
            </a:pPr>
            <a:r>
              <a:rPr lang="en-US" sz="2400" dirty="0"/>
              <a:t>Cartesian product</a:t>
            </a:r>
          </a:p>
          <a:p>
            <a:pPr>
              <a:lnSpc>
                <a:spcPct val="114000"/>
              </a:lnSpc>
              <a:spcBef>
                <a:spcPts val="100"/>
              </a:spcBef>
            </a:pPr>
            <a:endParaRPr lang="en-US" dirty="0"/>
          </a:p>
        </p:txBody>
      </p:sp>
      <p:cxnSp>
        <p:nvCxnSpPr>
          <p:cNvPr id="4" name="Straight Connector 3"/>
          <p:cNvCxnSpPr/>
          <p:nvPr/>
        </p:nvCxnSpPr>
        <p:spPr>
          <a:xfrm>
            <a:off x="4197256" y="831360"/>
            <a:ext cx="0" cy="566928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Content Placeholder 2"/>
          <p:cNvSpPr txBox="1">
            <a:spLocks/>
          </p:cNvSpPr>
          <p:nvPr/>
        </p:nvSpPr>
        <p:spPr>
          <a:xfrm>
            <a:off x="4494972" y="863444"/>
            <a:ext cx="7417985"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0E47A1"/>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0E47A1"/>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0E47A1"/>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a:t>
            </a:r>
            <a:r>
              <a:rPr lang="en-US" dirty="0">
                <a:solidFill>
                  <a:srgbClr val="C00000"/>
                </a:solidFill>
              </a:rPr>
              <a:t>Cartesian product </a:t>
            </a:r>
            <a:r>
              <a:rPr lang="en-US" dirty="0"/>
              <a:t>A x B of two sets A and B is the set of all </a:t>
            </a:r>
            <a:r>
              <a:rPr lang="en-US" dirty="0">
                <a:solidFill>
                  <a:srgbClr val="C00000"/>
                </a:solidFill>
              </a:rPr>
              <a:t>ordered pairs</a:t>
            </a:r>
            <a:r>
              <a:rPr lang="en-US" dirty="0"/>
              <a:t> (a, b) where a ∈ A and b ∈ B</a:t>
            </a:r>
            <a:r>
              <a:rPr lang="en-IN" dirty="0"/>
              <a:t>.</a:t>
            </a:r>
          </a:p>
          <a:p>
            <a:endParaRPr lang="en-US" dirty="0"/>
          </a:p>
          <a:p>
            <a:endParaRPr lang="en-US" dirty="0"/>
          </a:p>
          <a:p>
            <a:endParaRPr lang="en-US" dirty="0"/>
          </a:p>
          <a:p>
            <a:r>
              <a:rPr lang="en-US" dirty="0"/>
              <a:t>Example:</a:t>
            </a:r>
          </a:p>
          <a:p>
            <a:pPr marL="400050" lvl="1" indent="0">
              <a:buNone/>
            </a:pPr>
            <a:r>
              <a:rPr lang="en-US" altLang="en-US" sz="2400" dirty="0"/>
              <a:t>A = {1, 3, 5}</a:t>
            </a:r>
          </a:p>
          <a:p>
            <a:pPr marL="400050" lvl="1" indent="0">
              <a:buNone/>
            </a:pPr>
            <a:r>
              <a:rPr lang="en-US" altLang="en-US" sz="2400" dirty="0"/>
              <a:t>B = {2, 4}</a:t>
            </a:r>
            <a:endParaRPr lang="en-GB" altLang="en-US" sz="2400" dirty="0"/>
          </a:p>
          <a:p>
            <a:pPr marL="400050" lvl="1" indent="0">
              <a:buNone/>
            </a:pPr>
            <a:r>
              <a:rPr lang="en-GB" altLang="en-US" sz="2400" dirty="0"/>
              <a:t>A </a:t>
            </a:r>
            <a:r>
              <a:rPr lang="en-US" sz="2400" dirty="0"/>
              <a:t>x </a:t>
            </a:r>
            <a:r>
              <a:rPr lang="en-GB" altLang="en-US" sz="2400" dirty="0"/>
              <a:t>B = {(1,2), (1,4), (3,2), (3,4), (5,2), (5,4)}</a:t>
            </a:r>
            <a:endParaRPr lang="en-IN" sz="2400" dirty="0"/>
          </a:p>
          <a:p>
            <a:endParaRPr lang="en-US" dirty="0"/>
          </a:p>
        </p:txBody>
      </p:sp>
      <mc:AlternateContent xmlns:mc="http://schemas.openxmlformats.org/markup-compatibility/2006" xmlns:a14="http://schemas.microsoft.com/office/drawing/2010/main">
        <mc:Choice Requires="a14">
          <p:sp>
            <p:nvSpPr>
              <p:cNvPr id="16" name="Rectangle 15"/>
              <p:cNvSpPr/>
              <p:nvPr/>
            </p:nvSpPr>
            <p:spPr>
              <a:xfrm>
                <a:off x="5963455" y="2105526"/>
                <a:ext cx="4648199" cy="539187"/>
              </a:xfrm>
              <a:prstGeom prst="rect">
                <a:avLst/>
              </a:prstGeom>
              <a:solidFill>
                <a:srgbClr val="0E47A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200" i="1" dirty="0" smtClean="0">
                          <a:latin typeface="Cambria Math" panose="02040503050406030204" pitchFamily="18" charset="0"/>
                        </a:rPr>
                        <m:t>𝐴</m:t>
                      </m:r>
                      <m:r>
                        <a:rPr lang="en-IN" sz="2200" i="1" dirty="0" smtClean="0">
                          <a:latin typeface="Cambria Math" panose="02040503050406030204" pitchFamily="18" charset="0"/>
                        </a:rPr>
                        <m:t> </m:t>
                      </m:r>
                      <m:r>
                        <a:rPr lang="en-US" sz="2200" i="1" dirty="0">
                          <a:latin typeface="Cambria Math" panose="02040503050406030204" pitchFamily="18" charset="0"/>
                        </a:rPr>
                        <m:t>𝑥</m:t>
                      </m:r>
                      <m:r>
                        <a:rPr lang="en-US" sz="2200" i="1" dirty="0">
                          <a:latin typeface="Cambria Math" panose="02040503050406030204" pitchFamily="18" charset="0"/>
                        </a:rPr>
                        <m:t> </m:t>
                      </m:r>
                      <m:r>
                        <a:rPr lang="en-IN" sz="2200" i="1" dirty="0">
                          <a:latin typeface="Cambria Math" panose="02040503050406030204" pitchFamily="18" charset="0"/>
                        </a:rPr>
                        <m:t>𝐵</m:t>
                      </m:r>
                      <m:r>
                        <a:rPr lang="en-IN" sz="2200" i="1" dirty="0">
                          <a:latin typeface="Cambria Math" panose="02040503050406030204" pitchFamily="18" charset="0"/>
                        </a:rPr>
                        <m:t> = </m:t>
                      </m:r>
                      <m:d>
                        <m:dPr>
                          <m:begChr m:val="{"/>
                          <m:endChr m:val="|"/>
                          <m:ctrlPr>
                            <a:rPr lang="en-IN" sz="2200" i="1" dirty="0" err="1">
                              <a:latin typeface="Cambria Math" panose="02040503050406030204" pitchFamily="18" charset="0"/>
                            </a:rPr>
                          </m:ctrlPr>
                        </m:dPr>
                        <m:e>
                          <m:d>
                            <m:dPr>
                              <m:ctrlPr>
                                <a:rPr lang="en-IN" sz="2200" i="1" dirty="0" err="1">
                                  <a:latin typeface="Cambria Math" panose="02040503050406030204" pitchFamily="18" charset="0"/>
                                </a:rPr>
                              </m:ctrlPr>
                            </m:dPr>
                            <m:e>
                              <m:r>
                                <a:rPr lang="en-IN" sz="2200" i="1" dirty="0" err="1">
                                  <a:latin typeface="Cambria Math" panose="02040503050406030204" pitchFamily="18" charset="0"/>
                                </a:rPr>
                                <m:t>𝑎</m:t>
                              </m:r>
                              <m:r>
                                <a:rPr lang="en-IN" sz="2200" i="1" dirty="0" err="1">
                                  <a:latin typeface="Cambria Math" panose="02040503050406030204" pitchFamily="18" charset="0"/>
                                </a:rPr>
                                <m:t>,</m:t>
                              </m:r>
                              <m:r>
                                <a:rPr lang="en-IN" sz="2200" i="1" dirty="0" err="1">
                                  <a:latin typeface="Cambria Math" panose="02040503050406030204" pitchFamily="18" charset="0"/>
                                </a:rPr>
                                <m:t>𝑏</m:t>
                              </m:r>
                            </m:e>
                          </m:d>
                          <m:r>
                            <a:rPr lang="en-US" sz="2200" b="0" i="1" dirty="0" smtClean="0">
                              <a:latin typeface="Cambria Math" panose="02040503050406030204" pitchFamily="18" charset="0"/>
                            </a:rPr>
                            <m:t> </m:t>
                          </m:r>
                        </m:e>
                      </m:d>
                      <m:r>
                        <a:rPr lang="en-US" sz="2200" b="0" i="1" dirty="0" smtClean="0">
                          <a:latin typeface="Cambria Math" panose="02040503050406030204" pitchFamily="18" charset="0"/>
                        </a:rPr>
                        <m:t> </m:t>
                      </m:r>
                      <m:r>
                        <a:rPr lang="en-IN" sz="2200" i="1" dirty="0">
                          <a:latin typeface="Cambria Math" panose="02040503050406030204" pitchFamily="18" charset="0"/>
                        </a:rPr>
                        <m:t>𝑎</m:t>
                      </m:r>
                      <m:r>
                        <a:rPr lang="en-IN" sz="2200" i="1" dirty="0">
                          <a:latin typeface="Cambria Math" panose="02040503050406030204" pitchFamily="18" charset="0"/>
                        </a:rPr>
                        <m:t> ∈ </m:t>
                      </m:r>
                      <m:r>
                        <a:rPr lang="en-US" sz="2200" i="1" dirty="0">
                          <a:latin typeface="Cambria Math" panose="02040503050406030204" pitchFamily="18" charset="0"/>
                        </a:rPr>
                        <m:t>𝐴</m:t>
                      </m:r>
                      <m:r>
                        <a:rPr lang="en-US" sz="2200" i="1" dirty="0">
                          <a:latin typeface="Cambria Math" panose="02040503050406030204" pitchFamily="18" charset="0"/>
                        </a:rPr>
                        <m:t> </m:t>
                      </m:r>
                      <m:r>
                        <a:rPr lang="en-US" sz="2200" b="0" i="1" dirty="0" smtClean="0">
                          <a:latin typeface="Cambria Math" panose="02040503050406030204" pitchFamily="18" charset="0"/>
                        </a:rPr>
                        <m:t>𝑎𝑛𝑑</m:t>
                      </m:r>
                      <m:r>
                        <a:rPr lang="en-US" sz="2200" i="1" dirty="0">
                          <a:latin typeface="Cambria Math" panose="02040503050406030204" pitchFamily="18" charset="0"/>
                        </a:rPr>
                        <m:t> </m:t>
                      </m:r>
                      <m:r>
                        <a:rPr lang="en-US" sz="2200" i="1" dirty="0">
                          <a:latin typeface="Cambria Math" panose="02040503050406030204" pitchFamily="18" charset="0"/>
                        </a:rPr>
                        <m:t>𝑏</m:t>
                      </m:r>
                      <m:r>
                        <a:rPr lang="en-US" sz="2200" i="1" dirty="0">
                          <a:latin typeface="Cambria Math" panose="02040503050406030204" pitchFamily="18" charset="0"/>
                        </a:rPr>
                        <m:t> ∈ </m:t>
                      </m:r>
                      <m:r>
                        <a:rPr lang="en-US" sz="2200" i="1" dirty="0">
                          <a:latin typeface="Cambria Math" panose="02040503050406030204" pitchFamily="18" charset="0"/>
                        </a:rPr>
                        <m:t>𝐵</m:t>
                      </m:r>
                      <m:r>
                        <a:rPr lang="en-IN" sz="2200" i="1" dirty="0">
                          <a:latin typeface="Cambria Math" panose="02040503050406030204" pitchFamily="18" charset="0"/>
                        </a:rPr>
                        <m:t>}</m:t>
                      </m:r>
                    </m:oMath>
                  </m:oMathPara>
                </a14:m>
                <a:endParaRPr lang="en-IN" sz="2200" dirty="0"/>
              </a:p>
            </p:txBody>
          </p:sp>
        </mc:Choice>
        <mc:Fallback xmlns="">
          <p:sp>
            <p:nvSpPr>
              <p:cNvPr id="16" name="Rectangle 15"/>
              <p:cNvSpPr>
                <a:spLocks noRot="1" noChangeAspect="1" noMove="1" noResize="1" noEditPoints="1" noAdjustHandles="1" noChangeArrowheads="1" noChangeShapeType="1" noTextEdit="1"/>
              </p:cNvSpPr>
              <p:nvPr/>
            </p:nvSpPr>
            <p:spPr>
              <a:xfrm>
                <a:off x="5963455" y="2105526"/>
                <a:ext cx="4648199" cy="539187"/>
              </a:xfrm>
              <a:prstGeom prst="rect">
                <a:avLst/>
              </a:prstGeom>
              <a:blipFill rotWithShape="0">
                <a:blip r:embed="rId2"/>
                <a:stretch>
                  <a:fillRect l="-261" b="-3297"/>
                </a:stretch>
              </a:blipFill>
              <a:ln>
                <a:solidFill>
                  <a:schemeClr val="accent1">
                    <a:lumMod val="50000"/>
                  </a:schemeClr>
                </a:solidFill>
              </a:ln>
            </p:spPr>
            <p:txBody>
              <a:bodyPr/>
              <a:lstStyle/>
              <a:p>
                <a:r>
                  <a:rPr lang="en-US">
                    <a:noFill/>
                  </a:rPr>
                  <a:t> </a:t>
                </a:r>
              </a:p>
            </p:txBody>
          </p:sp>
        </mc:Fallback>
      </mc:AlternateContent>
    </p:spTree>
    <p:extLst>
      <p:ext uri="{BB962C8B-B14F-4D97-AF65-F5344CB8AC3E}">
        <p14:creationId xmlns:p14="http://schemas.microsoft.com/office/powerpoint/2010/main" val="9298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Lst>
  </p:timing>
</p:sld>
</file>

<file path=ppt/theme/theme1.xml><?xml version="1.0" encoding="utf-8"?>
<a:theme xmlns:a="http://schemas.openxmlformats.org/drawingml/2006/main" name="VIdeo Lecture 16x9 Light Template (2)">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8025</Words>
  <Application>Microsoft Macintosh PowerPoint</Application>
  <PresentationFormat>Widescreen</PresentationFormat>
  <Paragraphs>1172</Paragraphs>
  <Slides>85</Slides>
  <Notes>0</Notes>
  <HiddenSlides>12</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85</vt:i4>
      </vt:variant>
    </vt:vector>
  </HeadingPairs>
  <TitlesOfParts>
    <vt:vector size="98" baseType="lpstr">
      <vt:lpstr>ＭＳ Ｐゴシック</vt:lpstr>
      <vt:lpstr>Arial</vt:lpstr>
      <vt:lpstr>Calibri</vt:lpstr>
      <vt:lpstr>Cambria</vt:lpstr>
      <vt:lpstr>Cambria Math</vt:lpstr>
      <vt:lpstr>Comic Sans MS</vt:lpstr>
      <vt:lpstr>Roboto Condensed</vt:lpstr>
      <vt:lpstr>Roboto Condensed Light</vt:lpstr>
      <vt:lpstr>Rockwell</vt:lpstr>
      <vt:lpstr>Wingdings</vt:lpstr>
      <vt:lpstr>Wingdings 3</vt:lpstr>
      <vt:lpstr>VIdeo Lecture 16x9 Light Template (2)</vt:lpstr>
      <vt:lpstr>Equation</vt:lpstr>
      <vt:lpstr>Unit – 1 Review of Mathematical Theory</vt:lpstr>
      <vt:lpstr>PowerPoint Presentation</vt:lpstr>
      <vt:lpstr>Set</vt:lpstr>
      <vt:lpstr>Operations on Sets</vt:lpstr>
      <vt:lpstr>Operations on Sets</vt:lpstr>
      <vt:lpstr>Operations on Sets</vt:lpstr>
      <vt:lpstr>Operations on Sets</vt:lpstr>
      <vt:lpstr>Operations on Sets</vt:lpstr>
      <vt:lpstr>Operations on Sets</vt:lpstr>
      <vt:lpstr>Set of identities</vt:lpstr>
      <vt:lpstr>Set of identities</vt:lpstr>
      <vt:lpstr>Set of identities</vt:lpstr>
      <vt:lpstr>PowerPoint Presentation</vt:lpstr>
      <vt:lpstr>Propositions</vt:lpstr>
      <vt:lpstr>Logical Connectives</vt:lpstr>
      <vt:lpstr>Logical Connectives</vt:lpstr>
      <vt:lpstr>Logical Connectives</vt:lpstr>
      <vt:lpstr>Logical Connectives</vt:lpstr>
      <vt:lpstr>Logical Connectives</vt:lpstr>
      <vt:lpstr>Tautology and Contradiction</vt:lpstr>
      <vt:lpstr>Logical Quantifiers</vt:lpstr>
      <vt:lpstr>Logical Quantifiers</vt:lpstr>
      <vt:lpstr>PowerPoint Presentation</vt:lpstr>
      <vt:lpstr>Definition</vt:lpstr>
      <vt:lpstr>Functions </vt:lpstr>
      <vt:lpstr>Onto Function</vt:lpstr>
      <vt:lpstr>One-to-One Function</vt:lpstr>
      <vt:lpstr>Bijection Function</vt:lpstr>
      <vt:lpstr>Prove that f: R → R, f(x) = x2 is not one-to-one and not onto function</vt:lpstr>
      <vt:lpstr>Prove that f: R → R+, f(x) = x2 is not one-to-one and onto function</vt:lpstr>
      <vt:lpstr>Prove that f: R + → R, f (x) = x2 is one-to-one and not onto function</vt:lpstr>
      <vt:lpstr>Prove that f: R + → R+, f (x) = x2 is one-to-one and onto function (bijection)</vt:lpstr>
      <vt:lpstr>Compositions of Function</vt:lpstr>
      <vt:lpstr>Inverse of Function</vt:lpstr>
      <vt:lpstr>Composition of a function and its inverse:</vt:lpstr>
      <vt:lpstr>Floor and Ceiling Functions</vt:lpstr>
      <vt:lpstr>PowerPoint Presentation</vt:lpstr>
      <vt:lpstr>Relations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Properties of Equivalence Relations</vt:lpstr>
      <vt:lpstr>Example: Equivalence Relation</vt:lpstr>
      <vt:lpstr>Exercise</vt:lpstr>
      <vt:lpstr>Combining Relation</vt:lpstr>
      <vt:lpstr>N-Array relation</vt:lpstr>
      <vt:lpstr>PowerPoint Presentation</vt:lpstr>
      <vt:lpstr>Representation of relation</vt:lpstr>
      <vt:lpstr>PowerPoint Presentation</vt:lpstr>
      <vt:lpstr>PowerPoint Presentation</vt:lpstr>
      <vt:lpstr>Representing relation using diagraphs</vt:lpstr>
      <vt:lpstr>Proof</vt:lpstr>
      <vt:lpstr>Proof</vt:lpstr>
      <vt:lpstr>Prove: Product of Two Odd Integers is Odd</vt:lpstr>
      <vt:lpstr>Rational &amp; Irrational numbers</vt:lpstr>
      <vt:lpstr>Prove: √2 is Irrational</vt:lpstr>
      <vt:lpstr>Prove: √2 is Irrational</vt:lpstr>
      <vt:lpstr>Principle of Mathematical Induction</vt:lpstr>
      <vt:lpstr>Principle of Mathematical Induction</vt:lpstr>
      <vt:lpstr>Prove ∑_(i=1)^n▒i=n(n+1)/2 using PMI</vt:lpstr>
      <vt:lpstr>Prove 1 +3 +5 + … +2n-1 = n2 using PMI, n&gt;=1</vt:lpstr>
      <vt:lpstr>Prove  7+ 13+19+…..+(6n+1)= n(3n+4) using PMI, n&gt;=1</vt:lpstr>
      <vt:lpstr>Prove ∑2_(i=1)^n▒〖i^2=n(n+1)(2n+1)/6〗 using PMI</vt:lpstr>
      <vt:lpstr>Prove  ∑1_(i=1)^n▒1/(i(i+1))=  n/(n+1) using PMI</vt:lpstr>
      <vt:lpstr>Prove 1+ ∑1_(i=1)^n▒〖i∗i!=(n+1)!〗 using PMI</vt:lpstr>
      <vt:lpstr>Prove that 2n&gt;n3 where n&gt;=10, Using PMI</vt:lpstr>
      <vt:lpstr>Prove n(n2+5)  is divisible by 6 using PMI</vt:lpstr>
      <vt:lpstr>Strong Principle of Mathematical Induction</vt:lpstr>
      <vt:lpstr>Prove that Integer Bigger than 2 have prime factorization using strong PMI</vt:lpstr>
      <vt:lpstr>Prove that Integer Bigger than 2 have prime factorization using strong PMI</vt:lpstr>
      <vt:lpstr>Languages</vt:lpstr>
      <vt:lpstr>Language</vt:lpstr>
      <vt:lpstr>Operations over Language</vt:lpstr>
      <vt:lpstr>Operations over Language</vt:lpstr>
      <vt:lpstr>Operations over Language</vt:lpstr>
      <vt:lpstr>Operations over Language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1 Review of Mathematical Theory</dc:title>
  <cp:lastModifiedBy>Dhyan Patel</cp:lastModifiedBy>
  <cp:revision>1</cp:revision>
  <dcterms:modified xsi:type="dcterms:W3CDTF">2023-02-20T00:12:29Z</dcterms:modified>
</cp:coreProperties>
</file>