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6"/>
  </p:notesMasterIdLst>
  <p:sldIdLst>
    <p:sldId id="560" r:id="rId2"/>
    <p:sldId id="470" r:id="rId3"/>
    <p:sldId id="520" r:id="rId4"/>
    <p:sldId id="561" r:id="rId5"/>
    <p:sldId id="562" r:id="rId6"/>
    <p:sldId id="563" r:id="rId7"/>
    <p:sldId id="564" r:id="rId8"/>
    <p:sldId id="565" r:id="rId9"/>
    <p:sldId id="566" r:id="rId10"/>
    <p:sldId id="600" r:id="rId11"/>
    <p:sldId id="591" r:id="rId12"/>
    <p:sldId id="592" r:id="rId13"/>
    <p:sldId id="593" r:id="rId14"/>
    <p:sldId id="594" r:id="rId15"/>
    <p:sldId id="595" r:id="rId16"/>
    <p:sldId id="596" r:id="rId17"/>
    <p:sldId id="597" r:id="rId18"/>
    <p:sldId id="598" r:id="rId19"/>
    <p:sldId id="599" r:id="rId20"/>
    <p:sldId id="605" r:id="rId21"/>
    <p:sldId id="606" r:id="rId22"/>
    <p:sldId id="602" r:id="rId23"/>
    <p:sldId id="567" r:id="rId24"/>
    <p:sldId id="568" r:id="rId25"/>
    <p:sldId id="569" r:id="rId26"/>
    <p:sldId id="571" r:id="rId27"/>
    <p:sldId id="570" r:id="rId28"/>
    <p:sldId id="603" r:id="rId29"/>
    <p:sldId id="572" r:id="rId30"/>
    <p:sldId id="575" r:id="rId31"/>
    <p:sldId id="576" r:id="rId32"/>
    <p:sldId id="577" r:id="rId33"/>
    <p:sldId id="578" r:id="rId34"/>
    <p:sldId id="581" r:id="rId35"/>
    <p:sldId id="580" r:id="rId36"/>
    <p:sldId id="582" r:id="rId37"/>
    <p:sldId id="583" r:id="rId38"/>
    <p:sldId id="584" r:id="rId39"/>
    <p:sldId id="604" r:id="rId40"/>
    <p:sldId id="585" r:id="rId41"/>
    <p:sldId id="586" r:id="rId42"/>
    <p:sldId id="587" r:id="rId43"/>
    <p:sldId id="590" r:id="rId44"/>
    <p:sldId id="614" r:id="rId45"/>
    <p:sldId id="615" r:id="rId46"/>
    <p:sldId id="617" r:id="rId47"/>
    <p:sldId id="616" r:id="rId48"/>
    <p:sldId id="618" r:id="rId49"/>
    <p:sldId id="619" r:id="rId50"/>
    <p:sldId id="623" r:id="rId51"/>
    <p:sldId id="620" r:id="rId52"/>
    <p:sldId id="621" r:id="rId53"/>
    <p:sldId id="622" r:id="rId54"/>
    <p:sldId id="624" r:id="rId55"/>
    <p:sldId id="625" r:id="rId56"/>
    <p:sldId id="626" r:id="rId57"/>
    <p:sldId id="627" r:id="rId58"/>
    <p:sldId id="628" r:id="rId59"/>
    <p:sldId id="629" r:id="rId60"/>
    <p:sldId id="630" r:id="rId61"/>
    <p:sldId id="631" r:id="rId62"/>
    <p:sldId id="632" r:id="rId63"/>
    <p:sldId id="633" r:id="rId64"/>
    <p:sldId id="634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4A7EBB"/>
    <a:srgbClr val="E40524"/>
    <a:srgbClr val="E329C0"/>
    <a:srgbClr val="11C1FF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82" autoAdjust="0"/>
    <p:restoredTop sz="93896" autoAdjust="0"/>
  </p:normalViewPr>
  <p:slideViewPr>
    <p:cSldViewPr>
      <p:cViewPr varScale="1">
        <p:scale>
          <a:sx n="66" d="100"/>
          <a:sy n="66" d="100"/>
        </p:scale>
        <p:origin x="708" y="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01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75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49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81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50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ktangel 11"/>
          <p:cNvSpPr/>
          <p:nvPr userDrawn="1"/>
        </p:nvSpPr>
        <p:spPr>
          <a:xfrm>
            <a:off x="5356085" y="6507231"/>
            <a:ext cx="841515" cy="3613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sz="3600" b="1">
                <a:latin typeface="+mj-lt"/>
                <a:ea typeface="Open Sans" panose="020B0606030504020204"/>
                <a:cs typeface="Open Sans" panose="020B060603050402020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5356085" y="6507231"/>
            <a:ext cx="841515" cy="3613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ktangel 11"/>
          <p:cNvSpPr/>
          <p:nvPr userDrawn="1"/>
        </p:nvSpPr>
        <p:spPr>
          <a:xfrm>
            <a:off x="5356085" y="6507231"/>
            <a:ext cx="841515" cy="3613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6.png"/><Relationship Id="rId5" Type="http://schemas.openxmlformats.org/officeDocument/2006/relationships/image" Target="../media/image18.png"/><Relationship Id="rId10" Type="http://schemas.openxmlformats.org/officeDocument/2006/relationships/image" Target="../media/image25.png"/><Relationship Id="rId4" Type="http://schemas.openxmlformats.org/officeDocument/2006/relationships/image" Target="../media/image17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2362200" y="1529373"/>
            <a:ext cx="5486400" cy="3041647"/>
            <a:chOff x="838200" y="1529372"/>
            <a:chExt cx="5486400" cy="3086099"/>
          </a:xfrm>
        </p:grpSpPr>
        <p:sp>
          <p:nvSpPr>
            <p:cNvPr id="48" name="TextBox 47"/>
            <p:cNvSpPr txBox="1"/>
            <p:nvPr/>
          </p:nvSpPr>
          <p:spPr>
            <a:xfrm>
              <a:off x="838200" y="2369803"/>
              <a:ext cx="4188156" cy="1405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00" b="1" dirty="0">
                  <a:ea typeface="Open Sans Bold" panose="020B0806030504020204" pitchFamily="34" charset="0"/>
                  <a:cs typeface="Open Sans Bold" panose="020B0806030504020204" pitchFamily="34" charset="0"/>
                </a:rPr>
                <a:t>Context Free Grammar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4652237" y="1529372"/>
              <a:ext cx="1672363" cy="3086099"/>
            </a:xfrm>
            <a:custGeom>
              <a:avLst/>
              <a:gdLst>
                <a:gd name="connsiteX0" fmla="*/ 0 w 1672363"/>
                <a:gd name="connsiteY0" fmla="*/ 0 h 3086099"/>
                <a:gd name="connsiteX1" fmla="*/ 129314 w 1672363"/>
                <a:gd name="connsiteY1" fmla="*/ 0 h 3086099"/>
                <a:gd name="connsiteX2" fmla="*/ 1672363 w 1672363"/>
                <a:gd name="connsiteY2" fmla="*/ 1543050 h 3086099"/>
                <a:gd name="connsiteX3" fmla="*/ 129314 w 1672363"/>
                <a:gd name="connsiteY3" fmla="*/ 3086099 h 3086099"/>
                <a:gd name="connsiteX4" fmla="*/ 0 w 1672363"/>
                <a:gd name="connsiteY4" fmla="*/ 3086099 h 3086099"/>
                <a:gd name="connsiteX5" fmla="*/ 1543049 w 1672363"/>
                <a:gd name="connsiteY5" fmla="*/ 1543050 h 3086099"/>
                <a:gd name="connsiteX6" fmla="*/ 0 w 1672363"/>
                <a:gd name="connsiteY6" fmla="*/ 0 h 3086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2363" h="3086099">
                  <a:moveTo>
                    <a:pt x="0" y="0"/>
                  </a:moveTo>
                  <a:lnTo>
                    <a:pt x="129314" y="0"/>
                  </a:lnTo>
                  <a:lnTo>
                    <a:pt x="1672363" y="1543050"/>
                  </a:lnTo>
                  <a:lnTo>
                    <a:pt x="129314" y="3086099"/>
                  </a:lnTo>
                  <a:lnTo>
                    <a:pt x="0" y="3086099"/>
                  </a:lnTo>
                  <a:lnTo>
                    <a:pt x="1543049" y="1543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6A9"/>
            </a:solidFill>
            <a:ln>
              <a:noFill/>
            </a:ln>
            <a:effectLst>
              <a:outerShdw blurRad="50800" dist="381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8050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Context free grammar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38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Context Free 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IN" dirty="0"/>
                  <a:t>A context free grammar (CFG) is a 4-tuple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I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dirty="0"/>
                  <a:t>where,</a:t>
                </a:r>
              </a:p>
              <a:p>
                <a:pPr marL="347663" indent="0" algn="just">
                  <a:buNone/>
                </a:pP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dirty="0"/>
                  <a:t> 	is finite set of </a:t>
                </a:r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</a:rPr>
                  <a:t>non terminals</a:t>
                </a:r>
                <a:r>
                  <a:rPr lang="en-IN" dirty="0"/>
                  <a:t>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7663" indent="0" algn="just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IN" dirty="0">
                    <a:solidFill>
                      <a:srgbClr val="C00000"/>
                    </a:solidFill>
                  </a:rPr>
                  <a:t> </a:t>
                </a:r>
                <a:r>
                  <a:rPr lang="en-IN" dirty="0"/>
                  <a:t>	is disjoint finite set of </a:t>
                </a:r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</a:rPr>
                  <a:t>terminals</a:t>
                </a:r>
                <a:r>
                  <a:rPr lang="en-IN" dirty="0"/>
                  <a:t>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7663" indent="0" algn="just">
                  <a:buNone/>
                </a:pP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dirty="0"/>
                  <a:t> 	is an element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dirty="0"/>
                  <a:t> and it’s a </a:t>
                </a:r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</a:rPr>
                  <a:t>start symbol</a:t>
                </a:r>
                <a:r>
                  <a:rPr lang="en-IN" dirty="0"/>
                  <a:t>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7663" indent="0" algn="just">
                  <a:buNone/>
                </a:pP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dirty="0"/>
                  <a:t> 	is a finite </a:t>
                </a:r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</a:rPr>
                  <a:t>set of productions </a:t>
                </a:r>
                <a:r>
                  <a:rPr lang="en-IN" dirty="0"/>
                  <a:t>of the form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dirty="0"/>
                  <a:t> 	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∪ 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dirty="0"/>
                  <a:t>.</a:t>
                </a:r>
              </a:p>
              <a:p>
                <a:pPr algn="just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</a:rPr>
                  <a:t>Application of CFG:</a:t>
                </a:r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en-IN" sz="2400" dirty="0"/>
                  <a:t>CFG are extensively used to specify the </a:t>
                </a:r>
                <a:r>
                  <a:rPr lang="en-IN" sz="2400" dirty="0">
                    <a:solidFill>
                      <a:srgbClr val="C00000"/>
                    </a:solidFill>
                  </a:rPr>
                  <a:t>syntax of programming language</a:t>
                </a:r>
                <a:r>
                  <a:rPr lang="en-IN" sz="2400" dirty="0"/>
                  <a:t>. </a:t>
                </a:r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en-IN" sz="2400" dirty="0"/>
                  <a:t>CFG is </a:t>
                </a:r>
                <a:r>
                  <a:rPr lang="en-IN" sz="2400" dirty="0">
                    <a:solidFill>
                      <a:srgbClr val="C00000"/>
                    </a:solidFill>
                  </a:rPr>
                  <a:t>used to develop a parser</a:t>
                </a:r>
                <a:r>
                  <a:rPr lang="en-IN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52" t="-457" r="-1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07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</a:t>
            </a:r>
            <a:r>
              <a:rPr lang="en-US"/>
              <a:t>Free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IN" dirty="0"/>
                  <a:t>Let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be a CFG. The language generated by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IN" dirty="0"/>
                  <a:t> is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 :</m:t>
                      </m:r>
                      <m:d>
                        <m:dPr>
                          <m:begChr m:val="{"/>
                          <m:endChr m:val="|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∈ 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dirty="0"/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IN" dirty="0"/>
                  <a:t>A language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IN" dirty="0"/>
                  <a:t> is a </a:t>
                </a:r>
                <a:r>
                  <a:rPr lang="en-IN" dirty="0">
                    <a:solidFill>
                      <a:schemeClr val="tx2"/>
                    </a:solidFill>
                  </a:rPr>
                  <a:t>context free Language </a:t>
                </a:r>
                <a:r>
                  <a:rPr lang="en-IN" dirty="0"/>
                  <a:t>(CFL) if there is a CFG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IN" dirty="0"/>
                  <a:t> so that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IN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22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Write CFG for either a or 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</a:t>
            </a:r>
            <a:r>
              <a:rPr lang="en-US" dirty="0"/>
              <a:t> | 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Write CFG for a</a:t>
            </a:r>
            <a:r>
              <a:rPr lang="en-US" b="1" baseline="30000" dirty="0"/>
              <a:t>+</a:t>
            </a:r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aS</a:t>
            </a:r>
            <a:r>
              <a:rPr lang="en-US" dirty="0">
                <a:sym typeface="Wingdings" panose="05000000000000000000" pitchFamily="2" charset="2"/>
              </a:rPr>
              <a:t> | 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Write CFG for a*</a:t>
            </a:r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aS</a:t>
            </a:r>
            <a:r>
              <a:rPr lang="en-US" dirty="0">
                <a:sym typeface="Wingdings" panose="05000000000000000000" pitchFamily="2" charset="2"/>
              </a:rPr>
              <a:t> | ^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Write CFG for (ab)*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</a:t>
            </a:r>
            <a:r>
              <a:rPr lang="en-US" dirty="0" err="1">
                <a:sym typeface="Wingdings" panose="05000000000000000000" pitchFamily="2" charset="2"/>
              </a:rPr>
              <a:t>abS</a:t>
            </a:r>
            <a:r>
              <a:rPr lang="en-US" dirty="0">
                <a:sym typeface="Wingdings" panose="05000000000000000000" pitchFamily="2" charset="2"/>
              </a:rPr>
              <a:t> | ^</a:t>
            </a:r>
            <a:endParaRPr lang="en-US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Write CFG for any string of a and 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aS</a:t>
            </a:r>
            <a:r>
              <a:rPr lang="en-US" dirty="0">
                <a:sym typeface="Wingdings" panose="05000000000000000000" pitchFamily="2" charset="2"/>
              </a:rPr>
              <a:t> | </a:t>
            </a:r>
            <a:r>
              <a:rPr lang="en-US" dirty="0" err="1">
                <a:sym typeface="Wingdings" panose="05000000000000000000" pitchFamily="2" charset="2"/>
              </a:rPr>
              <a:t>bS</a:t>
            </a:r>
            <a:r>
              <a:rPr lang="en-US" dirty="0">
                <a:sym typeface="Wingdings" panose="05000000000000000000" pitchFamily="2" charset="2"/>
              </a:rPr>
              <a:t> | a | b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8842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0" y="870679"/>
            <a:ext cx="8763000" cy="5715000"/>
          </a:xfrm>
        </p:spPr>
        <p:txBody>
          <a:bodyPr>
            <a:noAutofit/>
          </a:bodyPr>
          <a:lstStyle/>
          <a:p>
            <a:pPr lvl="0"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Write CFG for ab*</a:t>
            </a:r>
            <a:endParaRPr lang="en-US" dirty="0"/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S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aX</a:t>
            </a:r>
            <a:endParaRPr lang="en-US" dirty="0"/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X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˄| </a:t>
            </a:r>
            <a:r>
              <a:rPr lang="en-US" dirty="0" err="1"/>
              <a:t>bX</a:t>
            </a:r>
            <a:endParaRPr lang="en-US" dirty="0"/>
          </a:p>
          <a:p>
            <a:pPr lvl="0"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Write CFG for a*b*</a:t>
            </a:r>
            <a:endParaRPr lang="en-US" dirty="0"/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XY</a:t>
            </a:r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X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aX</a:t>
            </a:r>
            <a:r>
              <a:rPr lang="en-US" dirty="0"/>
              <a:t>|˄</a:t>
            </a:r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Y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bY</a:t>
            </a:r>
            <a:r>
              <a:rPr lang="en-US" dirty="0"/>
              <a:t>|˄</a:t>
            </a:r>
          </a:p>
          <a:p>
            <a:pPr lvl="0"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Write CFG for (</a:t>
            </a:r>
            <a:r>
              <a:rPr lang="en-US" b="1" dirty="0" err="1"/>
              <a:t>a+b</a:t>
            </a:r>
            <a:r>
              <a:rPr lang="en-US" b="1" dirty="0"/>
              <a:t>)*</a:t>
            </a:r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S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aS</a:t>
            </a:r>
            <a:r>
              <a:rPr lang="en-US" dirty="0"/>
              <a:t> | </a:t>
            </a:r>
            <a:r>
              <a:rPr lang="en-US" dirty="0" err="1"/>
              <a:t>bS</a:t>
            </a:r>
            <a:r>
              <a:rPr lang="en-US" dirty="0"/>
              <a:t> | ^</a:t>
            </a:r>
          </a:p>
          <a:p>
            <a:pPr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Write CFG for a(</a:t>
            </a:r>
            <a:r>
              <a:rPr lang="en-US" b="1" dirty="0" err="1"/>
              <a:t>a+b</a:t>
            </a:r>
            <a:r>
              <a:rPr lang="en-US" b="1" dirty="0"/>
              <a:t>)*</a:t>
            </a:r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S</a:t>
            </a:r>
            <a:r>
              <a:rPr lang="en-US" dirty="0" err="1">
                <a:sym typeface="Wingdings" panose="05000000000000000000" pitchFamily="2" charset="2"/>
              </a:rPr>
              <a:t>aX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lnSpc>
                <a:spcPct val="109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XaX</a:t>
            </a:r>
            <a:r>
              <a:rPr lang="en-US" dirty="0">
                <a:sym typeface="Wingdings" panose="05000000000000000000" pitchFamily="2" charset="2"/>
              </a:rPr>
              <a:t> | </a:t>
            </a:r>
            <a:r>
              <a:rPr lang="en-US" dirty="0" err="1">
                <a:sym typeface="Wingdings" panose="05000000000000000000" pitchFamily="2" charset="2"/>
              </a:rPr>
              <a:t>bX</a:t>
            </a:r>
            <a:r>
              <a:rPr lang="en-US" dirty="0">
                <a:sym typeface="Wingdings" panose="05000000000000000000" pitchFamily="2" charset="2"/>
              </a:rPr>
              <a:t> | ^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5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Write CFG for a* | b*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A | B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A</a:t>
            </a:r>
            <a:r>
              <a:rPr lang="en-US" dirty="0"/>
              <a:t>˄| </a:t>
            </a:r>
            <a:r>
              <a:rPr lang="en-US" dirty="0" err="1"/>
              <a:t>aA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B</a:t>
            </a:r>
            <a:r>
              <a:rPr lang="en-US" dirty="0">
                <a:sym typeface="Wingdings" panose="05000000000000000000" pitchFamily="2" charset="2"/>
              </a:rPr>
              <a:t>^ |</a:t>
            </a:r>
            <a:r>
              <a:rPr lang="en-US" dirty="0" err="1">
                <a:sym typeface="Wingdings" panose="05000000000000000000" pitchFamily="2" charset="2"/>
              </a:rPr>
              <a:t>bB</a:t>
            </a:r>
            <a:endParaRPr lang="en-US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Write CFG for (011+1)*(01)*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AB</a:t>
            </a:r>
          </a:p>
          <a:p>
            <a:pPr marL="0" indent="0">
              <a:buNone/>
            </a:pPr>
            <a:r>
              <a:rPr lang="en-US" dirty="0"/>
              <a:t>	A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011A | 1A | ^</a:t>
            </a:r>
          </a:p>
          <a:p>
            <a:pPr marL="0" indent="0">
              <a:buNone/>
            </a:pPr>
            <a:r>
              <a:rPr lang="en-US" dirty="0"/>
              <a:t>	B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01B | ^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Write CFG for balanced parenthesis</a:t>
            </a:r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 [] | {} | [s] | {s} | ^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78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7011" y="869430"/>
            <a:ext cx="8763000" cy="5334000"/>
          </a:xfrm>
        </p:spPr>
        <p:txBody>
          <a:bodyPr>
            <a:noAutofit/>
          </a:bodyPr>
          <a:lstStyle/>
          <a:p>
            <a:pPr lvl="0"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Write CFG which contains at least three times 1. </a:t>
            </a:r>
            <a:endParaRPr lang="en-US" dirty="0"/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A1A1A1A</a:t>
            </a:r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A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0A | 1A | ^</a:t>
            </a:r>
          </a:p>
          <a:p>
            <a:pPr lvl="0"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Write CFG that must start and end with same symbol.</a:t>
            </a:r>
            <a:endParaRPr lang="en-US" dirty="0"/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0A0 | 1A1 </a:t>
            </a:r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A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0A | 1A | ^</a:t>
            </a:r>
          </a:p>
          <a:p>
            <a:pPr lvl="0"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The language of even &amp; odd length palindrome string over {</a:t>
            </a:r>
            <a:r>
              <a:rPr lang="en-US" b="1" dirty="0" err="1"/>
              <a:t>a,b</a:t>
            </a:r>
            <a:r>
              <a:rPr lang="en-US" b="1" dirty="0"/>
              <a:t>}</a:t>
            </a:r>
            <a:endParaRPr lang="en-US" dirty="0"/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S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aSa|bSb|a|b</a:t>
            </a:r>
            <a:r>
              <a:rPr lang="en-US" dirty="0"/>
              <a:t>|˄</a:t>
            </a:r>
          </a:p>
          <a:p>
            <a:pPr lvl="0"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No. of a and no. of b are same</a:t>
            </a:r>
            <a:endParaRPr lang="en-US" dirty="0"/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S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aSb|bSa|aSa|bSb</a:t>
            </a:r>
            <a:r>
              <a:rPr lang="en-US" dirty="0"/>
              <a:t>|˄</a:t>
            </a:r>
          </a:p>
          <a:p>
            <a:pPr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The language of {a, b} ends in a</a:t>
            </a:r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S</a:t>
            </a:r>
            <a:r>
              <a:rPr lang="en-US" dirty="0" err="1">
                <a:sym typeface="Wingdings" panose="05000000000000000000" pitchFamily="2" charset="2"/>
              </a:rPr>
              <a:t>aS</a:t>
            </a:r>
            <a:r>
              <a:rPr lang="en-US" dirty="0">
                <a:sym typeface="Wingdings" panose="05000000000000000000" pitchFamily="2" charset="2"/>
              </a:rPr>
              <a:t> | </a:t>
            </a:r>
            <a:r>
              <a:rPr lang="en-US" dirty="0" err="1">
                <a:sym typeface="Wingdings" panose="05000000000000000000" pitchFamily="2" charset="2"/>
              </a:rPr>
              <a:t>bS</a:t>
            </a:r>
            <a:r>
              <a:rPr lang="en-US" dirty="0">
                <a:sym typeface="Wingdings" panose="05000000000000000000" pitchFamily="2" charset="2"/>
              </a:rPr>
              <a:t> |a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66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Write CFG for regular expression (</a:t>
            </a:r>
            <a:r>
              <a:rPr lang="en-US" b="1" dirty="0" err="1"/>
              <a:t>a+b</a:t>
            </a:r>
            <a:r>
              <a:rPr lang="en-US" b="1" dirty="0"/>
              <a:t>)*a(</a:t>
            </a:r>
            <a:r>
              <a:rPr lang="en-US" b="1" dirty="0" err="1"/>
              <a:t>a+b</a:t>
            </a:r>
            <a:r>
              <a:rPr lang="en-US" b="1" dirty="0"/>
              <a:t>)*a(</a:t>
            </a:r>
            <a:r>
              <a:rPr lang="en-US" b="1" dirty="0" err="1"/>
              <a:t>a+b</a:t>
            </a:r>
            <a:r>
              <a:rPr lang="en-US" b="1" dirty="0"/>
              <a:t>)*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XaXaX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X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aX|bX</a:t>
            </a:r>
            <a:r>
              <a:rPr lang="en-US" dirty="0"/>
              <a:t>|˄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Write CFG for number of 0’s and 1’s are same (n</a:t>
            </a:r>
            <a:r>
              <a:rPr lang="en-US" b="1" baseline="-25000" dirty="0"/>
              <a:t>0</a:t>
            </a:r>
            <a:r>
              <a:rPr lang="en-US" b="1" dirty="0"/>
              <a:t>(x)=n</a:t>
            </a:r>
            <a:r>
              <a:rPr lang="en-US" b="1" baseline="-25000" dirty="0"/>
              <a:t>1</a:t>
            </a:r>
            <a:r>
              <a:rPr lang="en-US" b="1" dirty="0"/>
              <a:t>(x))</a:t>
            </a:r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0S1 | 1S0 | ^</a:t>
            </a:r>
            <a:endParaRPr lang="en-US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Write CFG for L={</a:t>
            </a:r>
            <a:r>
              <a:rPr lang="en-US" b="1" dirty="0" err="1"/>
              <a:t>a</a:t>
            </a:r>
            <a:r>
              <a:rPr lang="en-US" b="1" baseline="30000" dirty="0" err="1"/>
              <a:t>i</a:t>
            </a:r>
            <a:r>
              <a:rPr lang="en-US" b="1" dirty="0" err="1"/>
              <a:t>b</a:t>
            </a:r>
            <a:r>
              <a:rPr lang="en-US" b="1" baseline="30000" dirty="0" err="1"/>
              <a:t>j</a:t>
            </a:r>
            <a:r>
              <a:rPr lang="en-US" b="1" dirty="0" err="1"/>
              <a:t>c</a:t>
            </a:r>
            <a:r>
              <a:rPr lang="en-US" b="1" baseline="30000" dirty="0" err="1"/>
              <a:t>k</a:t>
            </a:r>
            <a:r>
              <a:rPr lang="en-US" b="1" dirty="0"/>
              <a:t> | </a:t>
            </a:r>
            <a:r>
              <a:rPr lang="en-US" b="1" dirty="0" err="1"/>
              <a:t>i</a:t>
            </a:r>
            <a:r>
              <a:rPr lang="en-US" b="1" dirty="0"/>
              <a:t>=j or j=k}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=j				for j=k</a:t>
            </a:r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AB				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CD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aAb</a:t>
            </a:r>
            <a:r>
              <a:rPr lang="en-US" dirty="0"/>
              <a:t> | ab			</a:t>
            </a:r>
            <a:r>
              <a:rPr lang="en-US" dirty="0" err="1"/>
              <a:t>C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aC</a:t>
            </a:r>
            <a:r>
              <a:rPr lang="en-US" dirty="0"/>
              <a:t> | 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cB</a:t>
            </a:r>
            <a:r>
              <a:rPr lang="en-US" dirty="0"/>
              <a:t> | c			</a:t>
            </a:r>
            <a:r>
              <a:rPr lang="en-US" dirty="0" err="1"/>
              <a:t>D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bDc</a:t>
            </a:r>
            <a:r>
              <a:rPr lang="en-US" dirty="0"/>
              <a:t> | </a:t>
            </a:r>
            <a:r>
              <a:rPr lang="en-US" dirty="0" err="1"/>
              <a:t>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8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0" y="870680"/>
            <a:ext cx="8763000" cy="5334000"/>
          </a:xfrm>
        </p:spPr>
        <p:txBody>
          <a:bodyPr>
            <a:noAutofit/>
          </a:bodyPr>
          <a:lstStyle/>
          <a:p>
            <a:pPr lvl="0"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Write CFG for L={ </a:t>
            </a:r>
            <a:r>
              <a:rPr lang="en-US" b="1" dirty="0" err="1"/>
              <a:t>a</a:t>
            </a:r>
            <a:r>
              <a:rPr lang="en-US" b="1" baseline="30000" dirty="0" err="1"/>
              <a:t>i</a:t>
            </a:r>
            <a:r>
              <a:rPr lang="en-US" b="1" dirty="0" err="1"/>
              <a:t>b</a:t>
            </a:r>
            <a:r>
              <a:rPr lang="en-US" b="1" baseline="30000" dirty="0" err="1"/>
              <a:t>j</a:t>
            </a:r>
            <a:r>
              <a:rPr lang="en-US" b="1" dirty="0" err="1"/>
              <a:t>c</a:t>
            </a:r>
            <a:r>
              <a:rPr lang="en-US" b="1" baseline="30000" dirty="0" err="1"/>
              <a:t>k</a:t>
            </a:r>
            <a:r>
              <a:rPr lang="en-US" b="1" dirty="0"/>
              <a:t> | j&gt;</a:t>
            </a:r>
            <a:r>
              <a:rPr lang="en-US" b="1" dirty="0" err="1"/>
              <a:t>i+k</a:t>
            </a:r>
            <a:r>
              <a:rPr lang="en-US" b="1" dirty="0"/>
              <a:t>} </a:t>
            </a:r>
            <a:endParaRPr lang="en-US" dirty="0"/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ABC</a:t>
            </a:r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A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aAb</a:t>
            </a:r>
            <a:r>
              <a:rPr lang="en-US" dirty="0"/>
              <a:t> |˄</a:t>
            </a:r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B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bB</a:t>
            </a:r>
            <a:r>
              <a:rPr lang="en-US" dirty="0"/>
              <a:t> | b</a:t>
            </a:r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C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bCc</a:t>
            </a:r>
            <a:r>
              <a:rPr lang="en-US" dirty="0"/>
              <a:t> |˄</a:t>
            </a:r>
          </a:p>
          <a:p>
            <a:pPr lvl="0"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Write CFG for L={ 0</a:t>
            </a:r>
            <a:r>
              <a:rPr lang="en-US" b="1" baseline="30000" dirty="0"/>
              <a:t>i</a:t>
            </a:r>
            <a:r>
              <a:rPr lang="en-US" b="1" dirty="0"/>
              <a:t>1</a:t>
            </a:r>
            <a:r>
              <a:rPr lang="en-US" b="1" baseline="30000" dirty="0"/>
              <a:t>j</a:t>
            </a:r>
            <a:r>
              <a:rPr lang="en-US" b="1" dirty="0"/>
              <a:t>0</a:t>
            </a:r>
            <a:r>
              <a:rPr lang="en-US" b="1" baseline="30000" dirty="0"/>
              <a:t>k</a:t>
            </a:r>
            <a:r>
              <a:rPr lang="en-US" b="1" dirty="0"/>
              <a:t> | j&gt;</a:t>
            </a:r>
            <a:r>
              <a:rPr lang="en-US" b="1" dirty="0" err="1"/>
              <a:t>i+k</a:t>
            </a:r>
            <a:r>
              <a:rPr lang="en-US" b="1" dirty="0"/>
              <a:t>} </a:t>
            </a:r>
            <a:endParaRPr lang="en-US" dirty="0"/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ABC</a:t>
            </a:r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A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0A1 |˄</a:t>
            </a:r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B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1B | 1</a:t>
            </a:r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C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1C0 |˄</a:t>
            </a:r>
          </a:p>
          <a:p>
            <a:pPr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Write CFG for the language of Algebraic expressions</a:t>
            </a:r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S+S | S*S | S-S | S/S | (S) |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8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Examples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14501" y="1066801"/>
            <a:ext cx="57016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CFG for syntax of programming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09801" y="1680865"/>
                <a:ext cx="612975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IN" sz="2000" dirty="0"/>
                  <a:t>&lt;statement&gt;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… | </a:t>
                </a:r>
                <a:r>
                  <a:rPr lang="en-US" sz="2000" i="1" dirty="0"/>
                  <a:t>&lt;if</a:t>
                </a:r>
                <a:r>
                  <a:rPr lang="en-US" sz="2000" dirty="0"/>
                  <a:t>-statement</a:t>
                </a:r>
                <a:r>
                  <a:rPr lang="en-US" sz="2000" i="1" dirty="0"/>
                  <a:t>&gt; </a:t>
                </a:r>
                <a:r>
                  <a:rPr lang="en-US" sz="2000" dirty="0"/>
                  <a:t>| </a:t>
                </a:r>
                <a:r>
                  <a:rPr lang="en-US" sz="2000" i="1" dirty="0"/>
                  <a:t>&lt;for</a:t>
                </a:r>
                <a:r>
                  <a:rPr lang="en-US" sz="2000" dirty="0"/>
                  <a:t>-statement</a:t>
                </a:r>
                <a:r>
                  <a:rPr lang="en-US" sz="2000" i="1" dirty="0"/>
                  <a:t>&gt; </a:t>
                </a:r>
                <a:r>
                  <a:rPr lang="en-US" sz="2000" dirty="0"/>
                  <a:t>| …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1" y="1680865"/>
                <a:ext cx="6129755" cy="400110"/>
              </a:xfrm>
              <a:prstGeom prst="rect">
                <a:avLst/>
              </a:prstGeom>
              <a:blipFill>
                <a:blip r:embed="rId2"/>
                <a:stretch>
                  <a:fillRect l="-1095" t="-9231" r="-100" b="-27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09800" y="2199620"/>
                <a:ext cx="527509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IN" sz="2000" dirty="0"/>
                  <a:t>&lt;</a:t>
                </a:r>
                <a:r>
                  <a:rPr lang="en-US" sz="2000" i="1" dirty="0"/>
                  <a:t>if</a:t>
                </a:r>
                <a:r>
                  <a:rPr lang="en-US" sz="2000" dirty="0"/>
                  <a:t>-</a:t>
                </a:r>
                <a:r>
                  <a:rPr lang="en-IN" sz="2000" dirty="0"/>
                  <a:t>statement&gt;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if ( &lt;expression&gt;</a:t>
                </a:r>
                <a:r>
                  <a:rPr lang="en-US" sz="2000" i="1" dirty="0"/>
                  <a:t> </a:t>
                </a:r>
                <a:r>
                  <a:rPr lang="en-US" sz="2000" dirty="0"/>
                  <a:t>) </a:t>
                </a:r>
                <a:r>
                  <a:rPr lang="en-US" sz="2000" i="1" dirty="0"/>
                  <a:t>&lt;</a:t>
                </a:r>
                <a:r>
                  <a:rPr lang="en-US" sz="2000" dirty="0"/>
                  <a:t>statement</a:t>
                </a:r>
                <a:r>
                  <a:rPr lang="en-US" sz="2000" i="1" dirty="0"/>
                  <a:t>&gt;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199620"/>
                <a:ext cx="5275098" cy="400110"/>
              </a:xfrm>
              <a:prstGeom prst="rect">
                <a:avLst/>
              </a:prstGeom>
              <a:blipFill>
                <a:blip r:embed="rId3"/>
                <a:stretch>
                  <a:fillRect l="-1272" t="-9231" r="-462" b="-27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209801" y="2718375"/>
                <a:ext cx="863711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IN" sz="2000" dirty="0"/>
                  <a:t>&lt;</a:t>
                </a:r>
                <a:r>
                  <a:rPr lang="en-US" sz="2000" i="1" dirty="0"/>
                  <a:t>for</a:t>
                </a:r>
                <a:r>
                  <a:rPr lang="en-US" sz="2000" dirty="0"/>
                  <a:t>-</a:t>
                </a:r>
                <a:r>
                  <a:rPr lang="en-IN" sz="2000" dirty="0"/>
                  <a:t>statement&gt;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for ( &lt;expression&gt;; &lt;expression&gt;; &lt;expression&gt;</a:t>
                </a:r>
                <a:r>
                  <a:rPr lang="en-US" sz="2000" i="1" dirty="0"/>
                  <a:t> </a:t>
                </a:r>
                <a:r>
                  <a:rPr lang="en-US" sz="2000" dirty="0"/>
                  <a:t>) </a:t>
                </a:r>
                <a:r>
                  <a:rPr lang="en-US" sz="2000" i="1" dirty="0"/>
                  <a:t>&lt;</a:t>
                </a:r>
                <a:r>
                  <a:rPr lang="en-US" sz="2000" dirty="0"/>
                  <a:t>statement</a:t>
                </a:r>
                <a:r>
                  <a:rPr lang="en-US" sz="2000" i="1" dirty="0"/>
                  <a:t>&gt;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1" y="2718375"/>
                <a:ext cx="8637115" cy="400110"/>
              </a:xfrm>
              <a:prstGeom prst="rect">
                <a:avLst/>
              </a:prstGeom>
              <a:blipFill>
                <a:blip r:embed="rId4"/>
                <a:stretch>
                  <a:fillRect l="-777" t="-9091" b="-257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39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Chomsky hierarchy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Context free grammar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Recursive definition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 to regular grammar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Derivation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Ambiguity &amp; unambiguous grammar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Simplified forms &amp; normal 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CFG to CNF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Union, Concatenation &amp; Kleene’s of CFG</a:t>
            </a:r>
          </a:p>
        </p:txBody>
      </p:sp>
    </p:spTree>
    <p:extLst>
      <p:ext uri="{BB962C8B-B14F-4D97-AF65-F5344CB8AC3E}">
        <p14:creationId xmlns:p14="http://schemas.microsoft.com/office/powerpoint/2010/main" val="11251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Recursive Definitions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73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Definitions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0" y="950259"/>
            <a:ext cx="8763000" cy="5334000"/>
          </a:xfrm>
        </p:spPr>
        <p:txBody>
          <a:bodyPr>
            <a:noAutofit/>
          </a:bodyPr>
          <a:lstStyle/>
          <a:p>
            <a:pPr marL="344488" indent="-344488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Recursive Definition of {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a,b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}*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/>
              <a:t>	˄∈L.</a:t>
            </a:r>
          </a:p>
          <a:p>
            <a:pPr marL="0" indent="0">
              <a:buNone/>
            </a:pPr>
            <a:r>
              <a:rPr lang="en-US" sz="2000" dirty="0"/>
              <a:t>	For any S∈L, </a:t>
            </a:r>
            <a:r>
              <a:rPr lang="en-US" sz="2000" dirty="0" err="1"/>
              <a:t>aS∈L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	For any S∈L, </a:t>
            </a:r>
            <a:r>
              <a:rPr lang="en-US" sz="2000" dirty="0" err="1"/>
              <a:t>bS∈L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	No other strings are in L.</a:t>
            </a:r>
          </a:p>
          <a:p>
            <a:pPr marL="344488" indent="-344488">
              <a:buFont typeface="+mj-lt"/>
              <a:buAutoNum type="arabicPeriod" startAt="2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Recursive Definition of Palindrome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/>
              <a:t>	˄, a, b ∈ L </a:t>
            </a:r>
          </a:p>
          <a:p>
            <a:pPr marL="0" indent="0">
              <a:buNone/>
            </a:pPr>
            <a:r>
              <a:rPr lang="en-US" sz="2000" dirty="0"/>
              <a:t>	For any S ∈ L , </a:t>
            </a:r>
            <a:r>
              <a:rPr lang="en-US" sz="2000" dirty="0" err="1"/>
              <a:t>aSa</a:t>
            </a:r>
            <a:r>
              <a:rPr lang="en-US" sz="2000" dirty="0"/>
              <a:t> ∈ L and </a:t>
            </a:r>
            <a:r>
              <a:rPr lang="en-US" sz="2000" dirty="0" err="1"/>
              <a:t>bSb</a:t>
            </a:r>
            <a:r>
              <a:rPr lang="en-US" sz="2000" dirty="0"/>
              <a:t> ∈ L </a:t>
            </a:r>
          </a:p>
          <a:p>
            <a:pPr marL="0" indent="0">
              <a:buNone/>
            </a:pPr>
            <a:r>
              <a:rPr lang="en-US" sz="2000" dirty="0"/>
              <a:t>	No other string are in L </a:t>
            </a:r>
          </a:p>
          <a:p>
            <a:pPr marL="344488" indent="-344488">
              <a:buFont typeface="+mj-lt"/>
              <a:buAutoNum type="arabicPeriod" startAt="3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Recursive Definition of the language {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b="1" baseline="30000" dirty="0" err="1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b="1" baseline="30000" dirty="0" err="1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| n≥0}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/>
              <a:t>	˄∈ L</a:t>
            </a:r>
          </a:p>
          <a:p>
            <a:pPr marL="0" indent="0">
              <a:buNone/>
            </a:pPr>
            <a:r>
              <a:rPr lang="en-US" sz="2000" dirty="0"/>
              <a:t>	For every S ∈ L, </a:t>
            </a:r>
            <a:r>
              <a:rPr lang="en-US" sz="2000" dirty="0" err="1"/>
              <a:t>aSb</a:t>
            </a:r>
            <a:r>
              <a:rPr lang="en-US" sz="2000" dirty="0"/>
              <a:t> ∈L</a:t>
            </a:r>
          </a:p>
          <a:p>
            <a:pPr marL="0" indent="0">
              <a:buNone/>
            </a:pPr>
            <a:r>
              <a:rPr lang="en-US" sz="2000" dirty="0"/>
              <a:t>	No other strings are in L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1" y="967749"/>
            <a:ext cx="2683107" cy="4731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9000"/>
              </a:lnSpc>
            </a:pPr>
            <a:r>
              <a:rPr lang="en-US" sz="2400" b="1" dirty="0">
                <a:solidFill>
                  <a:srgbClr val="C00000"/>
                </a:solidFill>
              </a:rPr>
              <a:t>CFG: S</a:t>
            </a:r>
            <a:r>
              <a:rPr lang="en-US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 err="1">
                <a:solidFill>
                  <a:srgbClr val="C00000"/>
                </a:solidFill>
              </a:rPr>
              <a:t>aS</a:t>
            </a:r>
            <a:r>
              <a:rPr lang="en-US" sz="2400" b="1" dirty="0">
                <a:solidFill>
                  <a:srgbClr val="C00000"/>
                </a:solidFill>
              </a:rPr>
              <a:t> | </a:t>
            </a:r>
            <a:r>
              <a:rPr lang="en-US" sz="2400" b="1" dirty="0" err="1">
                <a:solidFill>
                  <a:srgbClr val="C00000"/>
                </a:solidFill>
              </a:rPr>
              <a:t>bS</a:t>
            </a:r>
            <a:r>
              <a:rPr lang="en-US" sz="2400" b="1" dirty="0">
                <a:solidFill>
                  <a:srgbClr val="C00000"/>
                </a:solidFill>
              </a:rPr>
              <a:t> | ^</a:t>
            </a:r>
          </a:p>
        </p:txBody>
      </p:sp>
      <p:sp>
        <p:nvSpPr>
          <p:cNvPr id="5" name="Rectangle 4"/>
          <p:cNvSpPr/>
          <p:nvPr/>
        </p:nvSpPr>
        <p:spPr>
          <a:xfrm>
            <a:off x="6711460" y="3116135"/>
            <a:ext cx="3896580" cy="4731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9000"/>
              </a:lnSpc>
            </a:pPr>
            <a:r>
              <a:rPr lang="en-US" sz="2400" b="1" dirty="0">
                <a:solidFill>
                  <a:srgbClr val="C00000"/>
                </a:solidFill>
              </a:rPr>
              <a:t>CFG: S</a:t>
            </a:r>
            <a:r>
              <a:rPr lang="en-US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 err="1">
                <a:solidFill>
                  <a:srgbClr val="C00000"/>
                </a:solidFill>
              </a:rPr>
              <a:t>aSa</a:t>
            </a:r>
            <a:r>
              <a:rPr lang="en-US" sz="2400" b="1" dirty="0">
                <a:solidFill>
                  <a:srgbClr val="C00000"/>
                </a:solidFill>
              </a:rPr>
              <a:t> | </a:t>
            </a:r>
            <a:r>
              <a:rPr lang="en-US" sz="2400" b="1" dirty="0" err="1">
                <a:solidFill>
                  <a:srgbClr val="C00000"/>
                </a:solidFill>
              </a:rPr>
              <a:t>bSb</a:t>
            </a:r>
            <a:r>
              <a:rPr lang="en-US" sz="2400" b="1" dirty="0">
                <a:solidFill>
                  <a:srgbClr val="C00000"/>
                </a:solidFill>
              </a:rPr>
              <a:t> | a | b | ˄</a:t>
            </a:r>
          </a:p>
        </p:txBody>
      </p:sp>
      <p:sp>
        <p:nvSpPr>
          <p:cNvPr id="6" name="Rectangle 5"/>
          <p:cNvSpPr/>
          <p:nvPr/>
        </p:nvSpPr>
        <p:spPr>
          <a:xfrm>
            <a:off x="8358308" y="4818360"/>
            <a:ext cx="2264723" cy="4731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9000"/>
              </a:lnSpc>
            </a:pPr>
            <a:r>
              <a:rPr lang="en-US" sz="2400" b="1" dirty="0">
                <a:solidFill>
                  <a:srgbClr val="C00000"/>
                </a:solidFill>
              </a:rPr>
              <a:t>CFG: S</a:t>
            </a:r>
            <a:r>
              <a:rPr lang="en-US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 err="1">
                <a:solidFill>
                  <a:srgbClr val="C00000"/>
                </a:solidFill>
              </a:rPr>
              <a:t>aSb</a:t>
            </a:r>
            <a:r>
              <a:rPr lang="en-US" sz="2400" b="1" dirty="0">
                <a:solidFill>
                  <a:srgbClr val="C00000"/>
                </a:solidFill>
              </a:rPr>
              <a:t> | ˄</a:t>
            </a:r>
          </a:p>
        </p:txBody>
      </p:sp>
    </p:spTree>
    <p:extLst>
      <p:ext uri="{BB962C8B-B14F-4D97-AF65-F5344CB8AC3E}">
        <p14:creationId xmlns:p14="http://schemas.microsoft.com/office/powerpoint/2010/main" val="309283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Derivation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63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Derivation is used to find whether the string belongs to a given grammar or not.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There are two types of derivation: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Leftmost derivation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Rightmost derivation</a:t>
            </a:r>
          </a:p>
        </p:txBody>
      </p:sp>
    </p:spTree>
    <p:extLst>
      <p:ext uri="{BB962C8B-B14F-4D97-AF65-F5344CB8AC3E}">
        <p14:creationId xmlns:p14="http://schemas.microsoft.com/office/powerpoint/2010/main" val="116290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+mj-lt"/>
              </a:rPr>
              <a:t> Leftmost derivation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19262" y="1083515"/>
                <a:ext cx="8763000" cy="5334000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A derivation of a string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in a grammar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left most derivation if at every step the </a:t>
                </a:r>
                <a:r>
                  <a:rPr lang="en-US" dirty="0">
                    <a:solidFill>
                      <a:srgbClr val="C00000"/>
                    </a:solidFill>
                  </a:rPr>
                  <a:t>left most non terminal </a:t>
                </a:r>
                <a:r>
                  <a:rPr lang="en-US" dirty="0"/>
                  <a:t>is replaced.</a:t>
                </a:r>
                <a:endParaRPr lang="en-IN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</a:rPr>
                  <a:t>Grammar: S</a:t>
                </a:r>
                <a:r>
                  <a:rPr lang="en-IN" sz="2000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</a:t>
                </a:r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S+S | S-S | S*S | S/S | a</a:t>
                </a:r>
                <a:r>
                  <a:rPr lang="en-IN" b="1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 	</a:t>
                </a:r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Output string: a*a-a</a:t>
                </a:r>
                <a:endParaRPr lang="en-IN" b="1" dirty="0">
                  <a:solidFill>
                    <a:schemeClr val="accent1">
                      <a:lumMod val="75000"/>
                    </a:schemeClr>
                  </a:solidFill>
                  <a:sym typeface="Wingdings" pitchFamily="2" charset="2"/>
                </a:endParaRPr>
              </a:p>
              <a:p>
                <a:pPr defTabSz="631825">
                  <a:buNone/>
                </a:pPr>
                <a:endParaRPr lang="en-IN" dirty="0">
                  <a:sym typeface="Wingdings" pitchFamily="2" charset="2"/>
                </a:endParaRPr>
              </a:p>
              <a:p>
                <a:pPr defTabSz="565150">
                  <a:buNone/>
                </a:pPr>
                <a:r>
                  <a:rPr lang="en-IN" dirty="0">
                    <a:sym typeface="Wingdings" pitchFamily="2" charset="2"/>
                  </a:rPr>
                  <a:t>		S</a:t>
                </a:r>
              </a:p>
              <a:p>
                <a:pPr defTabSz="349250">
                  <a:buNone/>
                </a:pPr>
                <a:r>
                  <a:rPr lang="en-IN" dirty="0">
                    <a:sym typeface="Wingdings" pitchFamily="2" charset="2"/>
                  </a:rPr>
                  <a:t>		</a:t>
                </a:r>
                <a:r>
                  <a:rPr lang="en-IN" sz="2000" dirty="0">
                    <a:sym typeface="Wingdings" panose="05000000000000000000" pitchFamily="2" charset="2"/>
                  </a:rPr>
                  <a:t></a:t>
                </a:r>
                <a:r>
                  <a:rPr lang="en-IN" b="1" dirty="0">
                    <a:sym typeface="Wingdings" pitchFamily="2" charset="2"/>
                  </a:rPr>
                  <a:t>S-S</a:t>
                </a:r>
              </a:p>
              <a:p>
                <a:pPr indent="6350" defTabSz="349250">
                  <a:buNone/>
                </a:pPr>
                <a:r>
                  <a:rPr lang="en-IN" sz="2000" dirty="0">
                    <a:sym typeface="Wingdings" pitchFamily="2" charset="2"/>
                  </a:rPr>
                  <a:t></a:t>
                </a:r>
                <a:r>
                  <a:rPr lang="en-IN" b="1" dirty="0">
                    <a:sym typeface="Wingdings" pitchFamily="2" charset="2"/>
                  </a:rPr>
                  <a:t>S*S</a:t>
                </a:r>
                <a:r>
                  <a:rPr lang="en-IN" dirty="0">
                    <a:sym typeface="Wingdings" pitchFamily="2" charset="2"/>
                  </a:rPr>
                  <a:t>-S</a:t>
                </a:r>
              </a:p>
              <a:p>
                <a:pPr defTabSz="349250">
                  <a:buNone/>
                </a:pPr>
                <a:r>
                  <a:rPr lang="en-IN" dirty="0">
                    <a:sym typeface="Wingdings" pitchFamily="2" charset="2"/>
                  </a:rPr>
                  <a:t>		</a:t>
                </a:r>
                <a:r>
                  <a:rPr lang="en-IN" sz="2000" dirty="0">
                    <a:sym typeface="Wingdings" pitchFamily="2" charset="2"/>
                  </a:rPr>
                  <a:t></a:t>
                </a:r>
                <a:r>
                  <a:rPr lang="en-IN" b="1" dirty="0">
                    <a:sym typeface="Wingdings" pitchFamily="2" charset="2"/>
                  </a:rPr>
                  <a:t>a</a:t>
                </a:r>
                <a:r>
                  <a:rPr lang="en-IN" dirty="0">
                    <a:sym typeface="Wingdings" pitchFamily="2" charset="2"/>
                  </a:rPr>
                  <a:t>*S-S</a:t>
                </a:r>
              </a:p>
              <a:p>
                <a:pPr>
                  <a:buNone/>
                  <a:tabLst>
                    <a:tab pos="349250" algn="l"/>
                  </a:tabLst>
                </a:pPr>
                <a:r>
                  <a:rPr lang="en-IN" dirty="0">
                    <a:sym typeface="Wingdings" pitchFamily="2" charset="2"/>
                  </a:rPr>
                  <a:t>		</a:t>
                </a:r>
                <a:r>
                  <a:rPr lang="en-IN" sz="2000" dirty="0">
                    <a:sym typeface="Wingdings" pitchFamily="2" charset="2"/>
                  </a:rPr>
                  <a:t></a:t>
                </a:r>
                <a:r>
                  <a:rPr lang="en-IN" dirty="0">
                    <a:sym typeface="Wingdings" pitchFamily="2" charset="2"/>
                  </a:rPr>
                  <a:t>a*</a:t>
                </a:r>
                <a:r>
                  <a:rPr lang="en-IN" b="1" dirty="0">
                    <a:sym typeface="Wingdings" pitchFamily="2" charset="2"/>
                  </a:rPr>
                  <a:t>a</a:t>
                </a:r>
                <a:r>
                  <a:rPr lang="en-IN" dirty="0">
                    <a:sym typeface="Wingdings" pitchFamily="2" charset="2"/>
                  </a:rPr>
                  <a:t>-S</a:t>
                </a:r>
              </a:p>
              <a:p>
                <a:pPr>
                  <a:buNone/>
                </a:pPr>
                <a:r>
                  <a:rPr lang="en-IN" dirty="0">
                    <a:sym typeface="Wingdings" pitchFamily="2" charset="2"/>
                  </a:rPr>
                  <a:t>	</a:t>
                </a:r>
                <a:r>
                  <a:rPr lang="en-IN" sz="2000" dirty="0">
                    <a:sym typeface="Wingdings" pitchFamily="2" charset="2"/>
                  </a:rPr>
                  <a:t></a:t>
                </a:r>
                <a:r>
                  <a:rPr lang="en-IN" dirty="0">
                    <a:sym typeface="Wingdings" pitchFamily="2" charset="2"/>
                  </a:rPr>
                  <a:t>a*a-</a:t>
                </a:r>
                <a:r>
                  <a:rPr lang="en-IN" b="1" dirty="0">
                    <a:sym typeface="Wingdings" pitchFamily="2" charset="2"/>
                  </a:rPr>
                  <a:t>a</a:t>
                </a:r>
                <a:endParaRPr lang="en-IN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9262" y="1083515"/>
                <a:ext cx="8763000" cy="5334000"/>
              </a:xfrm>
              <a:blipFill>
                <a:blip r:embed="rId3"/>
                <a:stretch>
                  <a:fillRect l="-904" t="-457" r="-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7772400" y="3338314"/>
            <a:ext cx="1066800" cy="457200"/>
            <a:chOff x="6248400" y="2338172"/>
            <a:chExt cx="1066800" cy="457200"/>
          </a:xfrm>
        </p:grpSpPr>
        <p:cxnSp>
          <p:nvCxnSpPr>
            <p:cNvPr id="28" name="Straight Arrow Connector 27"/>
            <p:cNvCxnSpPr/>
            <p:nvPr/>
          </p:nvCxnSpPr>
          <p:spPr>
            <a:xfrm flipH="1">
              <a:off x="624840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78180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6781800" y="2338172"/>
              <a:ext cx="0" cy="4572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8077200" y="5273606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7543800" y="3700475"/>
            <a:ext cx="1509932" cy="457200"/>
            <a:chOff x="6019800" y="2743200"/>
            <a:chExt cx="1509932" cy="457200"/>
          </a:xfrm>
        </p:grpSpPr>
        <p:sp>
          <p:nvSpPr>
            <p:cNvPr id="11" name="Rectangle 10"/>
            <p:cNvSpPr/>
            <p:nvPr/>
          </p:nvSpPr>
          <p:spPr>
            <a:xfrm>
              <a:off x="6019800" y="2743200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53200" y="2819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72532" y="2771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7239000" y="4886342"/>
            <a:ext cx="0" cy="47548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7239000" y="4124342"/>
            <a:ext cx="1066800" cy="457200"/>
            <a:chOff x="5715000" y="3124200"/>
            <a:chExt cx="1066800" cy="457200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5715000" y="3124200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248400" y="3124200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248400" y="3124200"/>
              <a:ext cx="0" cy="4572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7010400" y="5295923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610600" y="452099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7029230" y="4480009"/>
            <a:ext cx="1509932" cy="457200"/>
            <a:chOff x="5486400" y="3505200"/>
            <a:chExt cx="1509932" cy="457200"/>
          </a:xfrm>
        </p:grpSpPr>
        <p:sp>
          <p:nvSpPr>
            <p:cNvPr id="32" name="Rectangle 31"/>
            <p:cNvSpPr/>
            <p:nvPr/>
          </p:nvSpPr>
          <p:spPr>
            <a:xfrm>
              <a:off x="5486400" y="3505200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19800" y="3581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39132" y="3533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8305800" y="4886342"/>
            <a:ext cx="0" cy="47548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20000">
            <a:off x="8825132" y="4109612"/>
            <a:ext cx="14068" cy="471931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139170" y="5979996"/>
            <a:ext cx="2280430" cy="41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Leftmost Derivation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76798" y="5369531"/>
            <a:ext cx="3648405" cy="1081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Parse tree</a:t>
            </a:r>
          </a:p>
        </p:txBody>
      </p:sp>
      <p:cxnSp>
        <p:nvCxnSpPr>
          <p:cNvPr id="80" name="Straight Connector 79"/>
          <p:cNvCxnSpPr/>
          <p:nvPr/>
        </p:nvCxnSpPr>
        <p:spPr>
          <a:xfrm>
            <a:off x="2362200" y="3912525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362200" y="4436762"/>
            <a:ext cx="25146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646910" y="4903853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908760" y="5386155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8067894" y="2923768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3430029" y="4292592"/>
            <a:ext cx="3589525" cy="777565"/>
          </a:xfrm>
          <a:prstGeom prst="wedgeEllipseCallout">
            <a:avLst>
              <a:gd name="adj1" fmla="val 61401"/>
              <a:gd name="adj2" fmla="val 160522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Parse tree represents the structure of derivation  </a:t>
            </a:r>
          </a:p>
        </p:txBody>
      </p:sp>
    </p:spTree>
    <p:extLst>
      <p:ext uri="{BB962C8B-B14F-4D97-AF65-F5344CB8AC3E}">
        <p14:creationId xmlns:p14="http://schemas.microsoft.com/office/powerpoint/2010/main" val="5220502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  <p:bldP spid="25" grpId="0"/>
      <p:bldP spid="39" grpId="0"/>
      <p:bldP spid="40" grpId="0"/>
      <p:bldP spid="52" grpId="0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+mj-lt"/>
              </a:rPr>
              <a:t> Rightmost derivation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19262" y="1083515"/>
                <a:ext cx="8763000" cy="5334000"/>
              </a:xfrm>
            </p:spPr>
            <p:txBody>
              <a:bodyPr>
                <a:norm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A derivation of a string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in a grammar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right most derivation if at every step the </a:t>
                </a:r>
                <a:r>
                  <a:rPr lang="en-US" dirty="0">
                    <a:solidFill>
                      <a:srgbClr val="C00000"/>
                    </a:solidFill>
                  </a:rPr>
                  <a:t>right most non terminal </a:t>
                </a:r>
                <a:r>
                  <a:rPr lang="en-US" dirty="0"/>
                  <a:t>is replaced.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It is all called canonical derivation.</a:t>
                </a:r>
                <a:endParaRPr lang="en-IN" dirty="0"/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</a:rPr>
                  <a:t>Grammar: S</a:t>
                </a:r>
                <a:r>
                  <a:rPr lang="en-IN" sz="2000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</a:t>
                </a:r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S+S | S-S | S*S | S/S | a 	Output string: a*a-a</a:t>
                </a:r>
              </a:p>
              <a:p>
                <a:pPr defTabSz="285750">
                  <a:buNone/>
                </a:pPr>
                <a:r>
                  <a:rPr lang="en-IN" dirty="0">
                    <a:sym typeface="Wingdings" pitchFamily="2" charset="2"/>
                  </a:rPr>
                  <a:t>		S</a:t>
                </a:r>
              </a:p>
              <a:p>
                <a:pPr marL="285750" indent="-228600" defTabSz="114300">
                  <a:buNone/>
                </a:pPr>
                <a:r>
                  <a:rPr lang="en-IN" dirty="0">
                    <a:sym typeface="Wingdings" pitchFamily="2" charset="2"/>
                  </a:rPr>
                  <a:t>		</a:t>
                </a:r>
                <a:r>
                  <a:rPr lang="en-IN" sz="2000" dirty="0">
                    <a:sym typeface="Wingdings" pitchFamily="2" charset="2"/>
                  </a:rPr>
                  <a:t></a:t>
                </a:r>
                <a:r>
                  <a:rPr lang="en-IN" b="1" dirty="0">
                    <a:sym typeface="Wingdings" pitchFamily="2" charset="2"/>
                  </a:rPr>
                  <a:t>S*S</a:t>
                </a:r>
              </a:p>
              <a:p>
                <a:pPr marL="282575" indent="-282575" defTabSz="285750">
                  <a:buNone/>
                </a:pPr>
                <a:r>
                  <a:rPr lang="en-IN" dirty="0">
                    <a:sym typeface="Wingdings" pitchFamily="2" charset="2"/>
                  </a:rPr>
                  <a:t>		 </a:t>
                </a:r>
                <a:r>
                  <a:rPr lang="en-IN" sz="2000" dirty="0">
                    <a:sym typeface="Wingdings" pitchFamily="2" charset="2"/>
                  </a:rPr>
                  <a:t></a:t>
                </a:r>
                <a:r>
                  <a:rPr lang="en-IN" dirty="0">
                    <a:sym typeface="Wingdings" pitchFamily="2" charset="2"/>
                  </a:rPr>
                  <a:t>S*</a:t>
                </a:r>
                <a:r>
                  <a:rPr lang="en-IN" b="1" dirty="0">
                    <a:sym typeface="Wingdings" pitchFamily="2" charset="2"/>
                  </a:rPr>
                  <a:t>S-S</a:t>
                </a:r>
              </a:p>
              <a:p>
                <a:pPr marL="282575" indent="-282575" defTabSz="285750">
                  <a:buNone/>
                </a:pPr>
                <a:r>
                  <a:rPr lang="en-IN" dirty="0">
                    <a:sym typeface="Wingdings" pitchFamily="2" charset="2"/>
                  </a:rPr>
                  <a:t>		 </a:t>
                </a:r>
                <a:r>
                  <a:rPr lang="en-IN" sz="2000" dirty="0">
                    <a:sym typeface="Wingdings" pitchFamily="2" charset="2"/>
                  </a:rPr>
                  <a:t></a:t>
                </a:r>
                <a:r>
                  <a:rPr lang="en-IN" dirty="0">
                    <a:sym typeface="Wingdings" pitchFamily="2" charset="2"/>
                  </a:rPr>
                  <a:t>S*S-</a:t>
                </a:r>
                <a:r>
                  <a:rPr lang="en-IN" b="1" dirty="0">
                    <a:sym typeface="Wingdings" pitchFamily="2" charset="2"/>
                  </a:rPr>
                  <a:t>a</a:t>
                </a:r>
              </a:p>
              <a:p>
                <a:pPr marL="282575" indent="-282575" defTabSz="285750">
                  <a:buNone/>
                </a:pPr>
                <a:r>
                  <a:rPr lang="en-IN" dirty="0">
                    <a:sym typeface="Wingdings" pitchFamily="2" charset="2"/>
                  </a:rPr>
                  <a:t>		 </a:t>
                </a:r>
                <a:r>
                  <a:rPr lang="en-IN" sz="2000" dirty="0">
                    <a:sym typeface="Wingdings" pitchFamily="2" charset="2"/>
                  </a:rPr>
                  <a:t></a:t>
                </a:r>
                <a:r>
                  <a:rPr lang="en-IN" dirty="0">
                    <a:sym typeface="Wingdings" pitchFamily="2" charset="2"/>
                  </a:rPr>
                  <a:t>S*</a:t>
                </a:r>
                <a:r>
                  <a:rPr lang="en-IN" b="1" dirty="0">
                    <a:sym typeface="Wingdings" pitchFamily="2" charset="2"/>
                  </a:rPr>
                  <a:t>a</a:t>
                </a:r>
                <a:r>
                  <a:rPr lang="en-IN" dirty="0">
                    <a:sym typeface="Wingdings" pitchFamily="2" charset="2"/>
                  </a:rPr>
                  <a:t>-a</a:t>
                </a:r>
              </a:p>
              <a:p>
                <a:pPr marL="282575" indent="-282575" defTabSz="285750">
                  <a:buNone/>
                </a:pPr>
                <a:r>
                  <a:rPr lang="en-IN" dirty="0">
                    <a:sym typeface="Wingdings" pitchFamily="2" charset="2"/>
                  </a:rPr>
                  <a:t>		 </a:t>
                </a:r>
                <a:r>
                  <a:rPr lang="en-IN" sz="2000" dirty="0">
                    <a:sym typeface="Wingdings" pitchFamily="2" charset="2"/>
                  </a:rPr>
                  <a:t></a:t>
                </a:r>
                <a:r>
                  <a:rPr lang="en-IN" b="1" dirty="0">
                    <a:sym typeface="Wingdings" pitchFamily="2" charset="2"/>
                  </a:rPr>
                  <a:t>a</a:t>
                </a:r>
                <a:r>
                  <a:rPr lang="en-IN" dirty="0">
                    <a:sym typeface="Wingdings" pitchFamily="2" charset="2"/>
                  </a:rPr>
                  <a:t>*a-a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9262" y="1083515"/>
                <a:ext cx="8763000" cy="5334000"/>
              </a:xfrm>
              <a:blipFill>
                <a:blip r:embed="rId3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7772400" y="3338314"/>
            <a:ext cx="1066800" cy="457200"/>
            <a:chOff x="6248400" y="2338172"/>
            <a:chExt cx="1066800" cy="457200"/>
          </a:xfrm>
        </p:grpSpPr>
        <p:cxnSp>
          <p:nvCxnSpPr>
            <p:cNvPr id="28" name="Straight Arrow Connector 27"/>
            <p:cNvCxnSpPr/>
            <p:nvPr/>
          </p:nvCxnSpPr>
          <p:spPr>
            <a:xfrm flipH="1">
              <a:off x="624840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78180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6781800" y="2338172"/>
              <a:ext cx="0" cy="4572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8091488" y="5287894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7543800" y="3700475"/>
            <a:ext cx="1509932" cy="457200"/>
            <a:chOff x="6019800" y="2743200"/>
            <a:chExt cx="1509932" cy="457200"/>
          </a:xfrm>
        </p:grpSpPr>
        <p:sp>
          <p:nvSpPr>
            <p:cNvPr id="11" name="Rectangle 10"/>
            <p:cNvSpPr/>
            <p:nvPr/>
          </p:nvSpPr>
          <p:spPr>
            <a:xfrm>
              <a:off x="6019800" y="2743200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53200" y="2819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72532" y="2771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9410720" y="4929206"/>
            <a:ext cx="0" cy="4572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8305800" y="4123684"/>
            <a:ext cx="1066800" cy="457200"/>
            <a:chOff x="5715000" y="3124200"/>
            <a:chExt cx="1066800" cy="457200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5715000" y="3124200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248400" y="3124200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248400" y="3124200"/>
              <a:ext cx="0" cy="4572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9182120" y="5338787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539031" y="450056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8087844" y="4566160"/>
            <a:ext cx="1509932" cy="429064"/>
            <a:chOff x="5486400" y="3533336"/>
            <a:chExt cx="1509932" cy="429064"/>
          </a:xfrm>
        </p:grpSpPr>
        <p:sp>
          <p:nvSpPr>
            <p:cNvPr id="32" name="Rectangle 31"/>
            <p:cNvSpPr/>
            <p:nvPr/>
          </p:nvSpPr>
          <p:spPr>
            <a:xfrm>
              <a:off x="5486400" y="353377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19800" y="3581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39132" y="3533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8315324" y="4943494"/>
            <a:ext cx="0" cy="4572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753563" y="4113086"/>
            <a:ext cx="14068" cy="45134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139170" y="5979996"/>
            <a:ext cx="2432830" cy="41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Rightmost Derivation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067330" y="5658662"/>
            <a:ext cx="314347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Parse Tree</a:t>
            </a:r>
          </a:p>
        </p:txBody>
      </p:sp>
      <p:cxnSp>
        <p:nvCxnSpPr>
          <p:cNvPr id="80" name="Straight Connector 79"/>
          <p:cNvCxnSpPr/>
          <p:nvPr/>
        </p:nvCxnSpPr>
        <p:spPr>
          <a:xfrm>
            <a:off x="2649708" y="3886200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7358" y="4378688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647371" y="4846811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363956" y="5347084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8067894" y="2923768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718757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  <p:bldP spid="25" grpId="0"/>
      <p:bldP spid="39" grpId="0"/>
      <p:bldP spid="40" grpId="0"/>
      <p:bldP spid="5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Derivation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A1B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A0A |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B0B | 1B | 𝜖 Perform leftmost &amp; Rightmost derivation.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(String: 00101)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Leftmost Derivation		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S 				 			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A1B 							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0A1B				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00A1B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001B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0010B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00101B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00101</a:t>
            </a:r>
          </a:p>
        </p:txBody>
      </p:sp>
      <p:sp>
        <p:nvSpPr>
          <p:cNvPr id="4" name="Rectangle 3"/>
          <p:cNvSpPr/>
          <p:nvPr/>
        </p:nvSpPr>
        <p:spPr>
          <a:xfrm>
            <a:off x="5638800" y="2514600"/>
            <a:ext cx="3238500" cy="3733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Rightmost Derivation</a:t>
            </a:r>
          </a:p>
          <a:p>
            <a:r>
              <a:rPr lang="en-US" sz="2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	S 		</a:t>
            </a:r>
          </a:p>
          <a:p>
            <a:r>
              <a:rPr lang="en-US" sz="2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	A1B</a:t>
            </a:r>
          </a:p>
          <a:p>
            <a:r>
              <a:rPr lang="en-US" sz="2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	A10B</a:t>
            </a:r>
          </a:p>
          <a:p>
            <a:r>
              <a:rPr lang="en-US" sz="2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	A101B</a:t>
            </a:r>
          </a:p>
          <a:p>
            <a:r>
              <a:rPr lang="en-US" sz="2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	A101</a:t>
            </a:r>
          </a:p>
          <a:p>
            <a:r>
              <a:rPr lang="en-US" sz="2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	0A101</a:t>
            </a:r>
          </a:p>
          <a:p>
            <a:r>
              <a:rPr lang="en-US" sz="2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	00A101</a:t>
            </a:r>
          </a:p>
          <a:p>
            <a:r>
              <a:rPr lang="en-US" sz="2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	00101</a:t>
            </a:r>
            <a:endParaRPr lang="en-US" sz="2200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85258" y="3229434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85258" y="3610434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41288" y="4005948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70102" y="4405092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55160" y="4786092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69460" y="5156208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29400" y="3381828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010400" y="3733800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124700" y="4038600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268156" y="4419600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629400" y="4724400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772855" y="5061858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939770" y="5410200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98060" y="5562600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84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Derivation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Perform leftmost derivation and draw parse tree.</a:t>
            </a:r>
          </a:p>
          <a:p>
            <a:pPr marL="0" indent="0" defTabSz="465138"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A1B</a:t>
            </a:r>
          </a:p>
          <a:p>
            <a:pPr marL="457200" indent="0">
              <a:buNone/>
            </a:pPr>
            <a:r>
              <a:rPr lang="en-US" dirty="0">
                <a:sym typeface="Wingdings" panose="05000000000000000000" pitchFamily="2" charset="2"/>
              </a:rPr>
              <a:t>A0A |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</a:p>
          <a:p>
            <a:pPr marL="45720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B0B | 1B | 𝜖 </a:t>
            </a:r>
          </a:p>
          <a:p>
            <a:pPr marL="45720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Output string: 1001. </a:t>
            </a:r>
          </a:p>
          <a:p>
            <a:pPr marL="465138" indent="-415925">
              <a:buFont typeface="+mj-lt"/>
              <a:buAutoNum type="arabicPeriod" startAt="2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Perform rightmost derivation and draw parse tree.</a:t>
            </a:r>
          </a:p>
          <a:p>
            <a:pPr marL="45720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EE+E | E*E | id | (E) | -E</a:t>
            </a:r>
          </a:p>
          <a:p>
            <a:pPr marL="0" indent="45720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Output string : id + id * id. </a:t>
            </a:r>
          </a:p>
          <a:p>
            <a:pPr marL="0" indent="45720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8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Ambiguous grammar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70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+mj-lt"/>
              </a:rPr>
              <a:t>Ambiguous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Ambiguous grammar is one that produces </a:t>
            </a:r>
            <a:r>
              <a:rPr lang="en-IN" dirty="0">
                <a:solidFill>
                  <a:srgbClr val="C00000"/>
                </a:solidFill>
              </a:rPr>
              <a:t>more than one leftmost </a:t>
            </a:r>
            <a:r>
              <a:rPr lang="en-IN" dirty="0"/>
              <a:t>or</a:t>
            </a:r>
            <a:r>
              <a:rPr lang="en-IN" dirty="0">
                <a:solidFill>
                  <a:srgbClr val="C00000"/>
                </a:solidFill>
              </a:rPr>
              <a:t> more then one rightmost derivation </a:t>
            </a:r>
            <a:r>
              <a:rPr lang="en-IN" dirty="0"/>
              <a:t>for the same sentence.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Grammar: S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S+S | S*S | (S) | a		Output string: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a+a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*a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dirty="0">
              <a:sym typeface="Wingdings" pitchFamily="2" charset="2"/>
            </a:endParaRPr>
          </a:p>
          <a:p>
            <a:pPr marL="0" indent="285750" algn="just" defTabSz="971550">
              <a:buNone/>
            </a:pPr>
            <a:r>
              <a:rPr lang="en-IN" dirty="0">
                <a:sym typeface="Wingdings" pitchFamily="2" charset="2"/>
              </a:rPr>
              <a:t>S					                  S</a:t>
            </a:r>
          </a:p>
          <a:p>
            <a:pPr marL="0" indent="0" algn="just">
              <a:buNone/>
            </a:pPr>
            <a:r>
              <a:rPr lang="en-IN" sz="2000" dirty="0">
                <a:sym typeface="Wingdings" pitchFamily="2" charset="2"/>
              </a:rPr>
              <a:t></a:t>
            </a:r>
            <a:r>
              <a:rPr lang="en-IN" b="1" dirty="0">
                <a:sym typeface="Wingdings" pitchFamily="2" charset="2"/>
              </a:rPr>
              <a:t>S*S</a:t>
            </a:r>
            <a:r>
              <a:rPr lang="en-IN" dirty="0">
                <a:sym typeface="Wingdings" pitchFamily="2" charset="2"/>
              </a:rPr>
              <a:t>					                     </a:t>
            </a:r>
            <a:r>
              <a:rPr lang="en-IN" sz="2000" dirty="0">
                <a:sym typeface="Wingdings" pitchFamily="2" charset="2"/>
              </a:rPr>
              <a:t></a:t>
            </a:r>
            <a:r>
              <a:rPr lang="en-IN" b="1" dirty="0">
                <a:sym typeface="Wingdings" pitchFamily="2" charset="2"/>
              </a:rPr>
              <a:t>S+S</a:t>
            </a:r>
          </a:p>
          <a:p>
            <a:pPr marL="0" indent="0" algn="just">
              <a:buNone/>
            </a:pPr>
            <a:r>
              <a:rPr lang="en-IN" sz="2000" dirty="0">
                <a:sym typeface="Wingdings" panose="05000000000000000000" pitchFamily="2" charset="2"/>
              </a:rPr>
              <a:t></a:t>
            </a:r>
            <a:r>
              <a:rPr lang="en-IN" b="1" dirty="0">
                <a:sym typeface="Wingdings" panose="05000000000000000000" pitchFamily="2" charset="2"/>
              </a:rPr>
              <a:t>S+S</a:t>
            </a:r>
            <a:r>
              <a:rPr lang="en-IN" dirty="0">
                <a:sym typeface="Wingdings" panose="05000000000000000000" pitchFamily="2" charset="2"/>
              </a:rPr>
              <a:t>*S				                    </a:t>
            </a:r>
            <a:r>
              <a:rPr lang="en-IN" sz="2000" dirty="0">
                <a:sym typeface="Wingdings" panose="05000000000000000000" pitchFamily="2" charset="2"/>
              </a:rPr>
              <a:t></a:t>
            </a:r>
            <a:r>
              <a:rPr lang="en-IN" b="1" dirty="0" err="1">
                <a:sym typeface="Wingdings" panose="05000000000000000000" pitchFamily="2" charset="2"/>
              </a:rPr>
              <a:t>a</a:t>
            </a:r>
            <a:r>
              <a:rPr lang="en-IN" dirty="0" err="1">
                <a:sym typeface="Wingdings" panose="05000000000000000000" pitchFamily="2" charset="2"/>
              </a:rPr>
              <a:t>+S</a:t>
            </a:r>
            <a:endParaRPr lang="en-IN" dirty="0">
              <a:sym typeface="Wingdings" pitchFamily="2" charset="2"/>
            </a:endParaRPr>
          </a:p>
          <a:p>
            <a:pPr marL="0" indent="0" algn="just">
              <a:buNone/>
            </a:pPr>
            <a:r>
              <a:rPr lang="en-IN" sz="2000" dirty="0">
                <a:sym typeface="Wingdings" panose="05000000000000000000" pitchFamily="2" charset="2"/>
              </a:rPr>
              <a:t></a:t>
            </a:r>
            <a:r>
              <a:rPr lang="en-IN" b="1" dirty="0" err="1">
                <a:sym typeface="Wingdings" panose="05000000000000000000" pitchFamily="2" charset="2"/>
              </a:rPr>
              <a:t>a</a:t>
            </a:r>
            <a:r>
              <a:rPr lang="en-IN" dirty="0" err="1">
                <a:sym typeface="Wingdings" panose="05000000000000000000" pitchFamily="2" charset="2"/>
              </a:rPr>
              <a:t>+S</a:t>
            </a:r>
            <a:r>
              <a:rPr lang="en-IN" dirty="0">
                <a:sym typeface="Wingdings" panose="05000000000000000000" pitchFamily="2" charset="2"/>
              </a:rPr>
              <a:t>*S				                    </a:t>
            </a:r>
            <a:r>
              <a:rPr lang="en-IN" sz="2000" dirty="0">
                <a:sym typeface="Wingdings" panose="05000000000000000000" pitchFamily="2" charset="2"/>
              </a:rPr>
              <a:t></a:t>
            </a:r>
            <a:r>
              <a:rPr lang="en-IN" dirty="0" err="1">
                <a:sym typeface="Wingdings" panose="05000000000000000000" pitchFamily="2" charset="2"/>
              </a:rPr>
              <a:t>a+</a:t>
            </a:r>
            <a:r>
              <a:rPr lang="en-IN" b="1" dirty="0" err="1">
                <a:sym typeface="Wingdings" panose="05000000000000000000" pitchFamily="2" charset="2"/>
              </a:rPr>
              <a:t>S</a:t>
            </a:r>
            <a:r>
              <a:rPr lang="en-IN" b="1" dirty="0">
                <a:sym typeface="Wingdings" panose="05000000000000000000" pitchFamily="2" charset="2"/>
              </a:rPr>
              <a:t>*S</a:t>
            </a:r>
          </a:p>
          <a:p>
            <a:pPr marL="0" indent="0" algn="just">
              <a:buNone/>
            </a:pPr>
            <a:r>
              <a:rPr lang="en-IN" sz="2000" dirty="0">
                <a:sym typeface="Wingdings" panose="05000000000000000000" pitchFamily="2" charset="2"/>
              </a:rPr>
              <a:t></a:t>
            </a:r>
            <a:r>
              <a:rPr lang="en-IN" dirty="0" err="1">
                <a:sym typeface="Wingdings" panose="05000000000000000000" pitchFamily="2" charset="2"/>
              </a:rPr>
              <a:t>a+</a:t>
            </a:r>
            <a:r>
              <a:rPr lang="en-IN" b="1" dirty="0" err="1">
                <a:sym typeface="Wingdings" panose="05000000000000000000" pitchFamily="2" charset="2"/>
              </a:rPr>
              <a:t>a</a:t>
            </a:r>
            <a:r>
              <a:rPr lang="en-IN" dirty="0">
                <a:sym typeface="Wingdings" panose="05000000000000000000" pitchFamily="2" charset="2"/>
              </a:rPr>
              <a:t>*S				                    </a:t>
            </a:r>
            <a:r>
              <a:rPr lang="en-IN" sz="2000" dirty="0">
                <a:sym typeface="Wingdings" panose="05000000000000000000" pitchFamily="2" charset="2"/>
              </a:rPr>
              <a:t></a:t>
            </a:r>
            <a:r>
              <a:rPr lang="en-IN" dirty="0" err="1">
                <a:sym typeface="Wingdings" panose="05000000000000000000" pitchFamily="2" charset="2"/>
              </a:rPr>
              <a:t>a+</a:t>
            </a:r>
            <a:r>
              <a:rPr lang="en-IN" b="1" dirty="0" err="1">
                <a:sym typeface="Wingdings" panose="05000000000000000000" pitchFamily="2" charset="2"/>
              </a:rPr>
              <a:t>a</a:t>
            </a:r>
            <a:r>
              <a:rPr lang="en-IN" dirty="0">
                <a:sym typeface="Wingdings" panose="05000000000000000000" pitchFamily="2" charset="2"/>
              </a:rPr>
              <a:t>*S</a:t>
            </a:r>
          </a:p>
          <a:p>
            <a:pPr marL="0" indent="0" algn="just">
              <a:buNone/>
            </a:pPr>
            <a:r>
              <a:rPr lang="en-IN" sz="2000" dirty="0">
                <a:sym typeface="Wingdings" panose="05000000000000000000" pitchFamily="2" charset="2"/>
              </a:rPr>
              <a:t></a:t>
            </a:r>
            <a:r>
              <a:rPr lang="en-IN" dirty="0" err="1">
                <a:sym typeface="Wingdings" panose="05000000000000000000" pitchFamily="2" charset="2"/>
              </a:rPr>
              <a:t>a+a</a:t>
            </a:r>
            <a:r>
              <a:rPr lang="en-IN" dirty="0">
                <a:sym typeface="Wingdings" panose="05000000000000000000" pitchFamily="2" charset="2"/>
              </a:rPr>
              <a:t>*</a:t>
            </a:r>
            <a:r>
              <a:rPr lang="en-IN" b="1" dirty="0">
                <a:sym typeface="Wingdings" panose="05000000000000000000" pitchFamily="2" charset="2"/>
              </a:rPr>
              <a:t>a</a:t>
            </a:r>
            <a:r>
              <a:rPr lang="en-IN" dirty="0">
                <a:sym typeface="Wingdings" pitchFamily="2" charset="2"/>
              </a:rPr>
              <a:t>				                    </a:t>
            </a:r>
            <a:r>
              <a:rPr lang="en-IN" sz="2000" dirty="0">
                <a:sym typeface="Wingdings" panose="05000000000000000000" pitchFamily="2" charset="2"/>
              </a:rPr>
              <a:t></a:t>
            </a:r>
            <a:r>
              <a:rPr lang="en-IN" dirty="0" err="1">
                <a:sym typeface="Wingdings" panose="05000000000000000000" pitchFamily="2" charset="2"/>
              </a:rPr>
              <a:t>a+a</a:t>
            </a:r>
            <a:r>
              <a:rPr lang="en-IN" dirty="0">
                <a:sym typeface="Wingdings" panose="05000000000000000000" pitchFamily="2" charset="2"/>
              </a:rPr>
              <a:t>*</a:t>
            </a:r>
            <a:r>
              <a:rPr lang="en-IN" b="1" dirty="0">
                <a:sym typeface="Wingdings" panose="05000000000000000000" pitchFamily="2" charset="2"/>
              </a:rPr>
              <a:t>a</a:t>
            </a:r>
          </a:p>
          <a:p>
            <a:pPr marL="0" indent="0" algn="just">
              <a:buNone/>
            </a:pPr>
            <a:r>
              <a:rPr lang="en-US" dirty="0"/>
              <a:t>Here, </a:t>
            </a:r>
            <a:r>
              <a:rPr lang="en-US" b="1" i="1" dirty="0">
                <a:solidFill>
                  <a:srgbClr val="C00000"/>
                </a:solidFill>
              </a:rPr>
              <a:t>Two leftmost derivation </a:t>
            </a:r>
            <a:r>
              <a:rPr lang="en-US" dirty="0"/>
              <a:t>for string </a:t>
            </a:r>
            <a:r>
              <a:rPr lang="en-US" dirty="0" err="1"/>
              <a:t>a+a</a:t>
            </a:r>
            <a:r>
              <a:rPr lang="en-US" dirty="0"/>
              <a:t>*a is possible hence, above grammar is ambiguous.</a:t>
            </a:r>
            <a:endParaRPr lang="en-IN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33400" y="3573782"/>
            <a:ext cx="288748" cy="166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570635" y="3578843"/>
            <a:ext cx="25146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33400" y="4030929"/>
            <a:ext cx="304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38200" y="4476618"/>
            <a:ext cx="304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66800" y="4919750"/>
            <a:ext cx="304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781800" y="4016861"/>
            <a:ext cx="304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81800" y="4490266"/>
            <a:ext cx="304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086600" y="4936375"/>
            <a:ext cx="304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411083" y="1403556"/>
            <a:ext cx="2926080" cy="0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30117" y="1786137"/>
            <a:ext cx="4572000" cy="0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76604" y="2492991"/>
            <a:ext cx="0" cy="287287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280876" y="3064813"/>
            <a:ext cx="1066800" cy="457200"/>
            <a:chOff x="6248400" y="2338172"/>
            <a:chExt cx="1066800" cy="457200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624840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78180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781800" y="2338172"/>
              <a:ext cx="0" cy="4572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4585676" y="5000105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052276" y="3426974"/>
            <a:ext cx="1509932" cy="457200"/>
            <a:chOff x="6019800" y="2743200"/>
            <a:chExt cx="1509932" cy="457200"/>
          </a:xfrm>
        </p:grpSpPr>
        <p:sp>
          <p:nvSpPr>
            <p:cNvPr id="25" name="Rectangle 24"/>
            <p:cNvSpPr/>
            <p:nvPr/>
          </p:nvSpPr>
          <p:spPr>
            <a:xfrm>
              <a:off x="6019800" y="2743200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553200" y="2819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072532" y="2771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>
            <a:off x="3747476" y="4612841"/>
            <a:ext cx="0" cy="47548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3747476" y="3850841"/>
            <a:ext cx="1066800" cy="457200"/>
            <a:chOff x="5715000" y="3124200"/>
            <a:chExt cx="1066800" cy="457200"/>
          </a:xfrm>
        </p:grpSpPr>
        <p:cxnSp>
          <p:nvCxnSpPr>
            <p:cNvPr id="37" name="Straight Arrow Connector 36"/>
            <p:cNvCxnSpPr/>
            <p:nvPr/>
          </p:nvCxnSpPr>
          <p:spPr>
            <a:xfrm flipH="1">
              <a:off x="5715000" y="3124200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6248400" y="3124200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6248400" y="3124200"/>
              <a:ext cx="0" cy="4572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3518876" y="5022422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119076" y="4247489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814276" y="4612841"/>
            <a:ext cx="0" cy="47548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20000">
            <a:off x="5333608" y="3836111"/>
            <a:ext cx="14068" cy="471931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576370" y="2650267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3523638" y="4211866"/>
            <a:ext cx="1509932" cy="457200"/>
            <a:chOff x="6019800" y="2743200"/>
            <a:chExt cx="1509932" cy="457200"/>
          </a:xfrm>
        </p:grpSpPr>
        <p:sp>
          <p:nvSpPr>
            <p:cNvPr id="46" name="Rectangle 45"/>
            <p:cNvSpPr/>
            <p:nvPr/>
          </p:nvSpPr>
          <p:spPr>
            <a:xfrm>
              <a:off x="6019800" y="2743200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553200" y="2819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72532" y="2771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201919" y="3031267"/>
            <a:ext cx="1066800" cy="457200"/>
            <a:chOff x="6248400" y="2338172"/>
            <a:chExt cx="1066800" cy="457200"/>
          </a:xfrm>
        </p:grpSpPr>
        <p:cxnSp>
          <p:nvCxnSpPr>
            <p:cNvPr id="50" name="Straight Arrow Connector 49"/>
            <p:cNvCxnSpPr/>
            <p:nvPr/>
          </p:nvCxnSpPr>
          <p:spPr>
            <a:xfrm flipH="1">
              <a:off x="624840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678180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6781800" y="2338172"/>
              <a:ext cx="0" cy="4572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/>
          <p:cNvSpPr/>
          <p:nvPr/>
        </p:nvSpPr>
        <p:spPr>
          <a:xfrm>
            <a:off x="8521007" y="498084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7973319" y="3393428"/>
            <a:ext cx="1509932" cy="457200"/>
            <a:chOff x="6019800" y="2743200"/>
            <a:chExt cx="1509932" cy="457200"/>
          </a:xfrm>
        </p:grpSpPr>
        <p:sp>
          <p:nvSpPr>
            <p:cNvPr id="55" name="Rectangle 54"/>
            <p:cNvSpPr/>
            <p:nvPr/>
          </p:nvSpPr>
          <p:spPr>
            <a:xfrm>
              <a:off x="6019800" y="2743200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553200" y="2819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072532" y="2771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>
            <a:off x="9840239" y="4622159"/>
            <a:ext cx="0" cy="4572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8735319" y="3816637"/>
            <a:ext cx="1066800" cy="457200"/>
            <a:chOff x="5715000" y="3124200"/>
            <a:chExt cx="1066800" cy="457200"/>
          </a:xfrm>
        </p:grpSpPr>
        <p:cxnSp>
          <p:nvCxnSpPr>
            <p:cNvPr id="60" name="Straight Arrow Connector 59"/>
            <p:cNvCxnSpPr/>
            <p:nvPr/>
          </p:nvCxnSpPr>
          <p:spPr>
            <a:xfrm flipH="1">
              <a:off x="5715000" y="3124200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6248400" y="3124200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6248400" y="3124200"/>
              <a:ext cx="0" cy="4572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/>
          <p:cNvSpPr/>
          <p:nvPr/>
        </p:nvSpPr>
        <p:spPr>
          <a:xfrm>
            <a:off x="9611639" y="503174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968550" y="4193513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8517363" y="4259113"/>
            <a:ext cx="1509932" cy="429064"/>
            <a:chOff x="5486400" y="3533336"/>
            <a:chExt cx="1509932" cy="429064"/>
          </a:xfrm>
        </p:grpSpPr>
        <p:sp>
          <p:nvSpPr>
            <p:cNvPr id="66" name="Rectangle 65"/>
            <p:cNvSpPr/>
            <p:nvPr/>
          </p:nvSpPr>
          <p:spPr>
            <a:xfrm>
              <a:off x="5486400" y="353377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019800" y="3581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539132" y="3533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>
            <a:off x="8744843" y="4636447"/>
            <a:ext cx="0" cy="4572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2"/>
          </p:cNvCxnSpPr>
          <p:nvPr/>
        </p:nvCxnSpPr>
        <p:spPr>
          <a:xfrm>
            <a:off x="8201919" y="3774429"/>
            <a:ext cx="0" cy="532749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8497413" y="2616721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7759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  <p:bldP spid="40" grpId="0"/>
      <p:bldP spid="41" grpId="0"/>
      <p:bldP spid="44" grpId="0"/>
      <p:bldP spid="53" grpId="0"/>
      <p:bldP spid="63" grpId="0"/>
      <p:bldP spid="64" grpId="0"/>
      <p:bldP spid="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Chomsky Hierarchy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027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Ambiguous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Check whether following grammars are ambiguous or not: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aS</a:t>
            </a:r>
            <a:r>
              <a:rPr lang="en-US" dirty="0">
                <a:sym typeface="Wingdings" panose="05000000000000000000" pitchFamily="2" charset="2"/>
              </a:rPr>
              <a:t> | Sa |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  (string: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aaaa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aSbS</a:t>
            </a:r>
            <a:r>
              <a:rPr lang="en-US" dirty="0">
                <a:sym typeface="Wingdings" panose="05000000000000000000" pitchFamily="2" charset="2"/>
              </a:rPr>
              <a:t> | </a:t>
            </a:r>
            <a:r>
              <a:rPr lang="en-US" dirty="0" err="1">
                <a:sym typeface="Wingdings" panose="05000000000000000000" pitchFamily="2" charset="2"/>
              </a:rPr>
              <a:t>bSaS</a:t>
            </a:r>
            <a:r>
              <a:rPr lang="en-US" dirty="0">
                <a:sym typeface="Wingdings" panose="05000000000000000000" pitchFamily="2" charset="2"/>
              </a:rPr>
              <a:t> |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  (string: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abab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SSS+ | SS* | a (string: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aa+a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*)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35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Grammar: 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S+S | S*S  | (S) | a  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Equivalent unambiguous grammar is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	</a:t>
            </a:r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2503119" y="2331643"/>
            <a:ext cx="2514600" cy="1230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S + T | T</a:t>
            </a:r>
          </a:p>
          <a:p>
            <a:pPr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T * F | F</a:t>
            </a:r>
          </a:p>
          <a:p>
            <a:pPr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F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(S) | a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40063" y="2230466"/>
            <a:ext cx="2514600" cy="1230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>
              <a:buNone/>
            </a:pPr>
            <a:endParaRPr lang="en-US" dirty="0">
              <a:solidFill>
                <a:srgbClr val="C00000"/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Equivalent 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unambiguous 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grammar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26598" y="5295022"/>
            <a:ext cx="6519704" cy="899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Here, </a:t>
            </a:r>
            <a:r>
              <a:rPr lang="en-US" sz="2400" b="1" i="1" dirty="0">
                <a:solidFill>
                  <a:srgbClr val="C00000"/>
                </a:solidFill>
              </a:rPr>
              <a:t>two left most derivation is not possible </a:t>
            </a:r>
            <a:r>
              <a:rPr lang="en-US" sz="2400" dirty="0">
                <a:solidFill>
                  <a:schemeClr val="tx1"/>
                </a:solidFill>
              </a:rPr>
              <a:t>for string </a:t>
            </a:r>
            <a:r>
              <a:rPr lang="en-US" sz="2400" dirty="0" err="1">
                <a:solidFill>
                  <a:schemeClr val="tx1"/>
                </a:solidFill>
              </a:rPr>
              <a:t>a+a</a:t>
            </a:r>
            <a:r>
              <a:rPr lang="en-US" sz="2400" dirty="0">
                <a:solidFill>
                  <a:schemeClr val="tx1"/>
                </a:solidFill>
              </a:rPr>
              <a:t>*a hence, grammar is unambiguous.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Unambiguous grammar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205184" y="2946805"/>
            <a:ext cx="978579" cy="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857352" y="2385129"/>
            <a:ext cx="3250521" cy="3220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Output string: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a+a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*a</a:t>
            </a:r>
          </a:p>
          <a:p>
            <a:pPr defTabSz="1143000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 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b="1" dirty="0">
                <a:solidFill>
                  <a:schemeClr val="tx1"/>
                </a:solidFill>
                <a:sym typeface="Wingdings" pitchFamily="2" charset="2"/>
              </a:rPr>
              <a:t>S+T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b="1" dirty="0">
                <a:solidFill>
                  <a:schemeClr val="tx1"/>
                </a:solidFill>
                <a:sym typeface="Wingdings" pitchFamily="2" charset="2"/>
              </a:rPr>
              <a:t>T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+T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b="1" dirty="0">
                <a:solidFill>
                  <a:schemeClr val="tx1"/>
                </a:solidFill>
                <a:sym typeface="Wingdings" pitchFamily="2" charset="2"/>
              </a:rPr>
              <a:t>F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+T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sym typeface="Wingdings" pitchFamily="2" charset="2"/>
              </a:rPr>
              <a:t>a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+T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a+</a:t>
            </a:r>
            <a:r>
              <a:rPr lang="en-US" sz="2400" b="1" dirty="0" err="1">
                <a:solidFill>
                  <a:schemeClr val="tx1"/>
                </a:solidFill>
                <a:sym typeface="Wingdings" pitchFamily="2" charset="2"/>
              </a:rPr>
              <a:t>T</a:t>
            </a:r>
            <a:r>
              <a:rPr lang="en-US" sz="2400" b="1" dirty="0">
                <a:solidFill>
                  <a:schemeClr val="tx1"/>
                </a:solidFill>
                <a:sym typeface="Wingdings" pitchFamily="2" charset="2"/>
              </a:rPr>
              <a:t>*F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a+</a:t>
            </a:r>
            <a:r>
              <a:rPr lang="en-US" sz="2400" b="1" dirty="0" err="1">
                <a:solidFill>
                  <a:schemeClr val="tx1"/>
                </a:solidFill>
                <a:sym typeface="Wingdings" pitchFamily="2" charset="2"/>
              </a:rPr>
              <a:t>F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*F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a+</a:t>
            </a:r>
            <a:r>
              <a:rPr lang="en-US" sz="2400" b="1" dirty="0" err="1">
                <a:solidFill>
                  <a:schemeClr val="tx1"/>
                </a:solidFill>
                <a:sym typeface="Wingdings" pitchFamily="2" charset="2"/>
              </a:rPr>
              <a:t>a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*F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a+a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*</a:t>
            </a:r>
            <a:r>
              <a:rPr lang="en-US" sz="2400" b="1" dirty="0">
                <a:solidFill>
                  <a:schemeClr val="tx1"/>
                </a:solidFill>
                <a:sym typeface="Wingdings" pitchFamily="2" charset="2"/>
              </a:rPr>
              <a:t>a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	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9139326" y="1910500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160625" y="2475787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163400" y="3027192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132925" y="3561967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452367" y="4129998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434950" y="4678638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421098" y="5196794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706498" y="5748194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Callout 7"/>
          <p:cNvSpPr/>
          <p:nvPr/>
        </p:nvSpPr>
        <p:spPr>
          <a:xfrm>
            <a:off x="5186450" y="3462218"/>
            <a:ext cx="3259852" cy="957383"/>
          </a:xfrm>
          <a:prstGeom prst="wedgeEllipseCallout">
            <a:avLst>
              <a:gd name="adj1" fmla="val 63318"/>
              <a:gd name="adj2" fmla="val 83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for second leftmost derivation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5186450" y="3462218"/>
            <a:ext cx="3259852" cy="957383"/>
          </a:xfrm>
          <a:prstGeom prst="wedgeEllipseCallout">
            <a:avLst>
              <a:gd name="adj1" fmla="val 63318"/>
              <a:gd name="adj2" fmla="val 83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possible????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52800" y="1893876"/>
            <a:ext cx="0" cy="565287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50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6" grpId="0"/>
      <p:bldP spid="8" grpId="0" animBg="1"/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Simplified forms &amp; Normal forms</a:t>
            </a:r>
            <a:br>
              <a:rPr lang="en-US" sz="96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10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Nullable</a:t>
            </a:r>
            <a:r>
              <a:rPr lang="en-US" dirty="0"/>
              <a:t>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A </a:t>
                </a:r>
                <a:r>
                  <a:rPr lang="en-US" dirty="0" err="1"/>
                  <a:t>Nullable</a:t>
                </a:r>
                <a:r>
                  <a:rPr lang="en-US" dirty="0"/>
                  <a:t> variable in a CFG,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defined as follows:</a:t>
                </a:r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US" sz="2400" dirty="0"/>
                  <a:t>Any variable A for which P contains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→^</m:t>
                    </m:r>
                  </m:oMath>
                </a14:m>
                <a:r>
                  <a:rPr lang="en-US" sz="2400" dirty="0"/>
                  <a:t>  </a:t>
                </a:r>
                <a:r>
                  <a:rPr lang="en-US" sz="2400" dirty="0">
                    <a:solidFill>
                      <a:srgbClr val="C00000"/>
                    </a:solidFill>
                  </a:rPr>
                  <a:t>is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nullable</a:t>
                </a:r>
                <a:r>
                  <a:rPr lang="en-US" sz="2400" dirty="0"/>
                  <a:t>.</a:t>
                </a:r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US" sz="2400" dirty="0"/>
                  <a:t>If P contains the production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 baseline="-25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 baseline="-25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….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𝐵𝑛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are nullable variable, then A is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nullable</a:t>
                </a:r>
                <a:r>
                  <a:rPr lang="en-US" sz="2400" dirty="0"/>
                  <a:t>.</a:t>
                </a:r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US" sz="2400" dirty="0"/>
                  <a:t>No other variables in V are </a:t>
                </a:r>
                <a:r>
                  <a:rPr lang="en-US" sz="2400" dirty="0" err="1"/>
                  <a:t>nullable</a:t>
                </a:r>
                <a:r>
                  <a:rPr lang="en-US" sz="2400" dirty="0"/>
                  <a:t>.</a:t>
                </a:r>
              </a:p>
              <a:p>
                <a:pPr marL="457200" indent="-457200"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71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Eliminate ˄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1257727"/>
            <a:ext cx="1600200" cy="1257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 err="1">
                <a:solidFill>
                  <a:schemeClr val="tx1"/>
                </a:solidFill>
              </a:rPr>
              <a:t>S</a:t>
            </a:r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 err="1">
                <a:solidFill>
                  <a:schemeClr val="tx1"/>
                </a:solidFill>
              </a:rPr>
              <a:t>a</a:t>
            </a:r>
            <a:r>
              <a:rPr lang="en-US" sz="2400" dirty="0">
                <a:solidFill>
                  <a:schemeClr val="tx1"/>
                </a:solidFill>
              </a:rPr>
              <a:t>  X |</a:t>
            </a:r>
            <a:r>
              <a:rPr lang="en-US" sz="2400" dirty="0" err="1">
                <a:solidFill>
                  <a:schemeClr val="tx1"/>
                </a:solidFill>
              </a:rPr>
              <a:t>Yb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X</a:t>
            </a:r>
            <a:r>
              <a:rPr 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C00000"/>
                </a:solidFill>
              </a:rPr>
              <a:t> ˄ </a:t>
            </a:r>
            <a:r>
              <a:rPr lang="en-US" sz="2400" dirty="0">
                <a:solidFill>
                  <a:schemeClr val="tx1"/>
                </a:solidFill>
              </a:rPr>
              <a:t>| S 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Y</a:t>
            </a:r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 err="1">
                <a:solidFill>
                  <a:schemeClr val="tx1"/>
                </a:solidFill>
              </a:rPr>
              <a:t>bY|b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98458" y="1257727"/>
            <a:ext cx="2220266" cy="1257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</a:rPr>
              <a:t>S</a:t>
            </a:r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 err="1">
                <a:solidFill>
                  <a:schemeClr val="tx1"/>
                </a:solidFill>
              </a:rPr>
              <a:t>aX</a:t>
            </a:r>
            <a:r>
              <a:rPr lang="en-US" sz="2400" dirty="0">
                <a:solidFill>
                  <a:schemeClr val="tx1"/>
                </a:solidFill>
              </a:rPr>
              <a:t> | </a:t>
            </a:r>
            <a:r>
              <a:rPr lang="en-US" sz="2400" dirty="0" err="1">
                <a:solidFill>
                  <a:schemeClr val="tx1"/>
                </a:solidFill>
              </a:rPr>
              <a:t>Yb</a:t>
            </a:r>
            <a:r>
              <a:rPr lang="en-US" sz="2400" dirty="0">
                <a:solidFill>
                  <a:schemeClr val="tx1"/>
                </a:solidFill>
              </a:rPr>
              <a:t> | </a:t>
            </a:r>
            <a:r>
              <a:rPr lang="en-US" sz="2400" dirty="0">
                <a:solidFill>
                  <a:srgbClr val="C00000"/>
                </a:solidFill>
              </a:rPr>
              <a:t>a^</a:t>
            </a:r>
          </a:p>
          <a:p>
            <a:r>
              <a:rPr lang="en-US" sz="2400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^ | </a:t>
            </a:r>
            <a:r>
              <a:rPr lang="en-US" sz="2400" dirty="0">
                <a:solidFill>
                  <a:schemeClr val="tx1"/>
                </a:solidFill>
              </a:rPr>
              <a:t>S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Y</a:t>
            </a:r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 err="1">
                <a:solidFill>
                  <a:schemeClr val="tx1"/>
                </a:solidFill>
              </a:rPr>
              <a:t>bY|b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26496" y="1257727"/>
            <a:ext cx="1862710" cy="1257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</a:rPr>
              <a:t>S</a:t>
            </a:r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 err="1">
                <a:solidFill>
                  <a:schemeClr val="tx1"/>
                </a:solidFill>
              </a:rPr>
              <a:t>aX|Yb|a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chemeClr val="tx1"/>
                </a:solidFill>
              </a:rPr>
              <a:t>S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Y</a:t>
            </a:r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 err="1">
                <a:solidFill>
                  <a:schemeClr val="tx1"/>
                </a:solidFill>
              </a:rPr>
              <a:t>bY|b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1529" y="2846564"/>
            <a:ext cx="24003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Nullable</a:t>
            </a:r>
            <a:r>
              <a:rPr lang="en-US" sz="2000" dirty="0">
                <a:solidFill>
                  <a:schemeClr val="tx1"/>
                </a:solidFill>
              </a:rPr>
              <a:t> variable={X}</a:t>
            </a:r>
          </a:p>
        </p:txBody>
      </p:sp>
      <p:sp>
        <p:nvSpPr>
          <p:cNvPr id="8" name="Rectangle 7"/>
          <p:cNvSpPr/>
          <p:nvPr/>
        </p:nvSpPr>
        <p:spPr>
          <a:xfrm>
            <a:off x="4658102" y="2860706"/>
            <a:ext cx="2743200" cy="13146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1"/>
                </a:solidFill>
              </a:rPr>
              <a:t>Replacing X by ^ in all  productions containing X on RHS and rewriting the production again</a:t>
            </a:r>
          </a:p>
        </p:txBody>
      </p:sp>
      <p:sp>
        <p:nvSpPr>
          <p:cNvPr id="9" name="Rectangle 8"/>
          <p:cNvSpPr/>
          <p:nvPr/>
        </p:nvSpPr>
        <p:spPr>
          <a:xfrm>
            <a:off x="7944605" y="2860705"/>
            <a:ext cx="2454906" cy="5192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Removing ^ productions</a:t>
            </a:r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3505200" y="1886377"/>
            <a:ext cx="129325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033238" y="1854307"/>
            <a:ext cx="129325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28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Eliminate ^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0" y="990600"/>
            <a:ext cx="41529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AC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aAb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|˄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aC|a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After elimination of ^ production:</a:t>
            </a:r>
          </a:p>
          <a:p>
            <a:pPr marL="0" indent="0">
              <a:buNone/>
            </a:pPr>
            <a:r>
              <a:rPr lang="en-US" sz="2200" dirty="0"/>
              <a:t>S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AC | C</a:t>
            </a:r>
          </a:p>
          <a:p>
            <a:pPr marL="0" indent="0">
              <a:buNone/>
            </a:pPr>
            <a:r>
              <a:rPr lang="en-US" sz="2200" dirty="0" err="1"/>
              <a:t>A</a:t>
            </a:r>
            <a:r>
              <a:rPr lang="en-US" sz="2200" dirty="0" err="1">
                <a:sym typeface="Wingdings" panose="05000000000000000000" pitchFamily="2" charset="2"/>
              </a:rPr>
              <a:t></a:t>
            </a:r>
            <a:r>
              <a:rPr lang="en-US" sz="2200" dirty="0" err="1"/>
              <a:t>aAb</a:t>
            </a:r>
            <a:r>
              <a:rPr lang="en-US" sz="2200" dirty="0"/>
              <a:t>| ab</a:t>
            </a:r>
          </a:p>
          <a:p>
            <a:pPr marL="0" indent="0">
              <a:buNone/>
            </a:pPr>
            <a:r>
              <a:rPr lang="en-US" sz="2200" dirty="0" err="1"/>
              <a:t>C</a:t>
            </a:r>
            <a:r>
              <a:rPr lang="en-US" sz="2200" dirty="0" err="1">
                <a:sym typeface="Wingdings" panose="05000000000000000000" pitchFamily="2" charset="2"/>
              </a:rPr>
              <a:t></a:t>
            </a:r>
            <a:r>
              <a:rPr lang="en-US" sz="2200" dirty="0" err="1"/>
              <a:t>aC|a</a:t>
            </a:r>
            <a:endParaRPr lang="en-US" sz="22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15000" y="990600"/>
            <a:ext cx="50673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XaX|bX|Y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XaX|XbX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|˄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ab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After elimination of ^ production:</a:t>
            </a:r>
          </a:p>
          <a:p>
            <a:pPr marL="0" indent="0">
              <a:buNone/>
            </a:pPr>
            <a:r>
              <a:rPr lang="en-US" sz="2200" dirty="0"/>
              <a:t>S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 err="1"/>
              <a:t>XaX</a:t>
            </a:r>
            <a:r>
              <a:rPr lang="en-US" sz="2200" dirty="0"/>
              <a:t> | </a:t>
            </a:r>
            <a:r>
              <a:rPr lang="en-US" sz="2200" dirty="0" err="1"/>
              <a:t>bX</a:t>
            </a:r>
            <a:r>
              <a:rPr lang="en-US" sz="2200" dirty="0"/>
              <a:t> | Y | </a:t>
            </a:r>
            <a:r>
              <a:rPr lang="en-US" sz="2200" dirty="0" err="1"/>
              <a:t>aX</a:t>
            </a:r>
            <a:r>
              <a:rPr lang="en-US" sz="2200" dirty="0"/>
              <a:t> | </a:t>
            </a:r>
            <a:r>
              <a:rPr lang="en-US" sz="2200" dirty="0" err="1"/>
              <a:t>Xa</a:t>
            </a:r>
            <a:r>
              <a:rPr lang="en-US" sz="2200" dirty="0"/>
              <a:t> | a | b</a:t>
            </a:r>
          </a:p>
          <a:p>
            <a:pPr marL="0" indent="0">
              <a:buNone/>
            </a:pPr>
            <a:r>
              <a:rPr lang="en-US" sz="2200" dirty="0"/>
              <a:t>X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 err="1"/>
              <a:t>XaX</a:t>
            </a:r>
            <a:r>
              <a:rPr lang="en-US" sz="2200" dirty="0"/>
              <a:t> |</a:t>
            </a:r>
            <a:r>
              <a:rPr lang="en-US" sz="2200" dirty="0" err="1"/>
              <a:t>XbX</a:t>
            </a:r>
            <a:r>
              <a:rPr lang="en-US" sz="2200" dirty="0"/>
              <a:t> | </a:t>
            </a:r>
            <a:r>
              <a:rPr lang="en-US" sz="2200" dirty="0" err="1"/>
              <a:t>aX</a:t>
            </a:r>
            <a:r>
              <a:rPr lang="en-US" sz="2200" dirty="0"/>
              <a:t> | </a:t>
            </a:r>
            <a:r>
              <a:rPr lang="en-US" sz="2200" dirty="0" err="1"/>
              <a:t>Xa</a:t>
            </a:r>
            <a:r>
              <a:rPr lang="en-US" sz="2200" dirty="0"/>
              <a:t> | a | </a:t>
            </a:r>
            <a:r>
              <a:rPr lang="en-US" sz="2200" dirty="0" err="1"/>
              <a:t>Xb</a:t>
            </a:r>
            <a:r>
              <a:rPr lang="en-US" sz="2200" dirty="0"/>
              <a:t> | </a:t>
            </a:r>
            <a:r>
              <a:rPr lang="en-US" sz="2200" dirty="0" err="1"/>
              <a:t>bX</a:t>
            </a:r>
            <a:r>
              <a:rPr lang="en-US" sz="2200" dirty="0"/>
              <a:t> | b</a:t>
            </a:r>
          </a:p>
          <a:p>
            <a:pPr marL="0" indent="0">
              <a:buNone/>
            </a:pPr>
            <a:r>
              <a:rPr lang="en-US" sz="2200" dirty="0" err="1"/>
              <a:t>Y</a:t>
            </a:r>
            <a:r>
              <a:rPr lang="en-US" sz="2200" dirty="0" err="1">
                <a:sym typeface="Wingdings" panose="05000000000000000000" pitchFamily="2" charset="2"/>
              </a:rPr>
              <a:t></a:t>
            </a:r>
            <a:r>
              <a:rPr lang="en-US" sz="2200" dirty="0" err="1"/>
              <a:t>ab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685972" y="1066800"/>
            <a:ext cx="0" cy="52578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82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A-derivable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A variable is called A-derivable ,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is a production, B is A-derivable.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400" dirty="0"/>
                  <a:t>If C is  A-derivable,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 is a production,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, then B is A-derivable.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400" dirty="0"/>
                  <a:t>No other variables are A-derivable.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628900" y="4191000"/>
            <a:ext cx="2362200" cy="15017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A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SB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S-derivable={A,B}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3200" y="4191000"/>
            <a:ext cx="23622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A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AB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S-derivable={A,B}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3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Production &amp; Elimination of Unit productions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A production of the form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B</a:t>
                </a:r>
                <a:r>
                  <a:rPr lang="en-US" dirty="0">
                    <a:sym typeface="Wingdings" panose="05000000000000000000" pitchFamily="2" charset="2"/>
                  </a:rPr>
                  <a:t> is termed as unit production. Where </a:t>
                </a:r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A &amp; B are </a:t>
                </a:r>
                <a:r>
                  <a:rPr lang="en-US" dirty="0" err="1">
                    <a:solidFill>
                      <a:srgbClr val="C00000"/>
                    </a:solidFill>
                    <a:sym typeface="Wingdings" panose="05000000000000000000" pitchFamily="2" charset="2"/>
                  </a:rPr>
                  <a:t>nonterminals</a:t>
                </a:r>
                <a:r>
                  <a:rPr lang="en-US" dirty="0">
                    <a:sym typeface="Wingdings" panose="05000000000000000000" pitchFamily="2" charset="2"/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en-US" b="1" u="sng" dirty="0">
                    <a:sym typeface="Wingdings" panose="05000000000000000000" pitchFamily="2" charset="2"/>
                  </a:rPr>
                  <a:t>Algorithm 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Given a CFG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no ^ productions, construct a CFG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having no unit production as follows.</a:t>
                </a:r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US" sz="2400" dirty="0"/>
                  <a:t>Initialize P1 to be P.</a:t>
                </a:r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US" sz="2400" dirty="0"/>
                  <a:t>For each A ∈ V ,finding the set of A derivable variable.</a:t>
                </a:r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US" sz="2400" dirty="0">
                    <a:sym typeface="Wingdings" panose="05000000000000000000" pitchFamily="2" charset="2"/>
                  </a:rPr>
                  <a:t>For every pair (A, B) such that B is A- derivable and every non unit production B</a:t>
                </a:r>
                <a:r>
                  <a:rPr lang="el-GR" sz="2400" dirty="0">
                    <a:sym typeface="Wingdings" panose="05000000000000000000" pitchFamily="2" charset="2"/>
                  </a:rPr>
                  <a:t>α</a:t>
                </a:r>
                <a:r>
                  <a:rPr lang="en-US" sz="2400" dirty="0">
                    <a:sym typeface="Wingdings" panose="05000000000000000000" pitchFamily="2" charset="2"/>
                  </a:rPr>
                  <a:t>, add the production A</a:t>
                </a:r>
                <a:r>
                  <a:rPr lang="el-GR" sz="2400" dirty="0">
                    <a:sym typeface="Wingdings" panose="05000000000000000000" pitchFamily="2" charset="2"/>
                  </a:rPr>
                  <a:t>α</a:t>
                </a:r>
                <a:r>
                  <a:rPr lang="en-US" sz="2400" dirty="0">
                    <a:sym typeface="Wingdings" panose="05000000000000000000" pitchFamily="2" charset="2"/>
                  </a:rPr>
                  <a:t> to P1 if it is not already present in P1.</a:t>
                </a:r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US" sz="2400" dirty="0">
                    <a:sym typeface="Wingdings" panose="05000000000000000000" pitchFamily="2" charset="2"/>
                  </a:rPr>
                  <a:t>Delete all unit productions from P1.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83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766458" y="1922582"/>
            <a:ext cx="878302" cy="242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82039" y="1581245"/>
            <a:ext cx="878302" cy="2335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Elimination of unit production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1047750"/>
            <a:ext cx="3352800" cy="12573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chemeClr val="tx1"/>
                </a:solidFill>
              </a:rPr>
              <a:t>ABA|BA|AA|AB|</a:t>
            </a:r>
            <a:r>
              <a:rPr lang="en-US" sz="2400" dirty="0">
                <a:solidFill>
                  <a:srgbClr val="C00000"/>
                </a:solidFill>
              </a:rPr>
              <a:t>A</a:t>
            </a:r>
            <a:r>
              <a:rPr lang="en-US" sz="2400" dirty="0">
                <a:solidFill>
                  <a:schemeClr val="tx1"/>
                </a:solidFill>
              </a:rPr>
              <a:t>|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B</a:t>
            </a:r>
          </a:p>
          <a:p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 err="1">
                <a:solidFill>
                  <a:srgbClr val="C00000"/>
                </a:solidFill>
              </a:rPr>
              <a:t>aA|a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B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bB|b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57449" y="1047751"/>
            <a:ext cx="2918352" cy="1257299"/>
          </a:xfrm>
          <a:prstGeom prst="rect">
            <a:avLst/>
          </a:prstGeom>
          <a:noFill/>
          <a:ln>
            <a:solidFill>
              <a:srgbClr val="E40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Unit Productions are S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A and SB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14768" y="3578838"/>
            <a:ext cx="4324064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A</a:t>
            </a:r>
            <a:r>
              <a:rPr lang="en-US" sz="2400" dirty="0" err="1">
                <a:solidFill>
                  <a:schemeClr val="tx1"/>
                </a:solidFill>
              </a:rPr>
              <a:t>aA|a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B</a:t>
            </a:r>
            <a:r>
              <a:rPr lang="en-US" sz="2400" dirty="0" err="1">
                <a:solidFill>
                  <a:schemeClr val="tx1"/>
                </a:solidFill>
              </a:rPr>
              <a:t>bB|b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57450" y="3891884"/>
            <a:ext cx="2918352" cy="897911"/>
          </a:xfrm>
          <a:prstGeom prst="rect">
            <a:avLst/>
          </a:prstGeom>
          <a:noFill/>
          <a:ln>
            <a:solidFill>
              <a:srgbClr val="E40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Removing unit productions</a:t>
            </a:r>
          </a:p>
        </p:txBody>
      </p:sp>
      <p:sp>
        <p:nvSpPr>
          <p:cNvPr id="8" name="Down Arrow 7"/>
          <p:cNvSpPr/>
          <p:nvPr/>
        </p:nvSpPr>
        <p:spPr>
          <a:xfrm>
            <a:off x="4738048" y="2305050"/>
            <a:ext cx="235998" cy="127378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660342" y="1482423"/>
            <a:ext cx="1283259" cy="229044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7" idx="3"/>
          </p:cNvCxnSpPr>
          <p:nvPr/>
        </p:nvCxnSpPr>
        <p:spPr>
          <a:xfrm flipV="1">
            <a:off x="4644760" y="1443957"/>
            <a:ext cx="1603640" cy="599824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685694" y="3830758"/>
            <a:ext cx="2667000" cy="358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chemeClr val="tx1"/>
                </a:solidFill>
              </a:rPr>
              <a:t>ABA|BA|AA|AB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5054728" y="3830758"/>
            <a:ext cx="1166888" cy="358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|</a:t>
            </a:r>
            <a:r>
              <a:rPr lang="en-US" sz="2400" dirty="0" err="1">
                <a:solidFill>
                  <a:srgbClr val="C00000"/>
                </a:solidFill>
              </a:rPr>
              <a:t>aA|a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19085" y="3825071"/>
            <a:ext cx="990600" cy="358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bB|b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80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3" grpId="0" animBg="1"/>
      <p:bldP spid="3" grpId="1" animBg="1"/>
      <p:bldP spid="4" grpId="0" animBg="1"/>
      <p:bldP spid="5" grpId="0" animBg="1"/>
      <p:bldP spid="6" grpId="0" animBg="1"/>
      <p:bldP spid="7" grpId="0" animBg="1"/>
      <p:bldP spid="8" grpId="0" animBg="1"/>
      <p:bldP spid="11" grpId="0"/>
      <p:bldP spid="15" grpId="0"/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CFG to CNF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4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Chomsky hierarchy (Classification of grammar)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89515" y="2357171"/>
            <a:ext cx="2058349" cy="735868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Restricted grammar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36121" y="3797246"/>
            <a:ext cx="1152144" cy="1399914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Regular grammar(type 3)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549554" y="3812806"/>
            <a:ext cx="1152144" cy="1399032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 free grammar(type 2)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883950" y="3781684"/>
            <a:ext cx="1149350" cy="1399916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 sensitive grammar (type 1)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810001" y="2367779"/>
            <a:ext cx="2058349" cy="735868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Unrestricted grammar (type 0)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966521" y="1238717"/>
            <a:ext cx="2058349" cy="492209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Grammar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26" name="Elbow Connector 25"/>
          <p:cNvCxnSpPr/>
          <p:nvPr/>
        </p:nvCxnSpPr>
        <p:spPr>
          <a:xfrm rot="16200000" flipH="1">
            <a:off x="7620277" y="2598391"/>
            <a:ext cx="704207" cy="1693504"/>
          </a:xfrm>
          <a:prstGeom prst="bentConnector3">
            <a:avLst>
              <a:gd name="adj1" fmla="val 48647"/>
            </a:avLst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>
            <a:off x="5958623" y="2607330"/>
            <a:ext cx="688645" cy="1660064"/>
          </a:xfrm>
          <a:prstGeom prst="bentConnector3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5400000">
            <a:off x="5111485" y="1480884"/>
            <a:ext cx="651142" cy="114223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6200000" flipH="1">
            <a:off x="6256684" y="1481009"/>
            <a:ext cx="640534" cy="1137282"/>
          </a:xfrm>
          <a:prstGeom prst="bentConnector3">
            <a:avLst>
              <a:gd name="adj1" fmla="val 50199"/>
            </a:avLst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128801" y="3440537"/>
            <a:ext cx="0" cy="375445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07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9" grpId="0" animBg="1"/>
      <p:bldP spid="2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 Normal Form (CNF)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4000" y="990600"/>
                <a:ext cx="11684000" cy="5638800"/>
              </a:xfrm>
            </p:spPr>
            <p:txBody>
              <a:bodyPr/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A grammar where every production is one of these two forms: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𝐵𝐶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344488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are nonterminal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terminal.</a:t>
                </a:r>
              </a:p>
              <a:p>
                <a:pPr marL="344488" indent="0">
                  <a:buNone/>
                </a:pPr>
                <a:r>
                  <a:rPr lang="en-US" dirty="0"/>
                  <a:t>Example: </a:t>
                </a:r>
              </a:p>
              <a:p>
                <a:pPr marL="744538" lvl="1" indent="0">
                  <a:buNone/>
                </a:pPr>
                <a:r>
                  <a:rPr lang="pt-BR" dirty="0"/>
                  <a:t>S → AS | a</a:t>
                </a:r>
              </a:p>
              <a:p>
                <a:pPr marL="744538" lvl="1" indent="0">
                  <a:buNone/>
                </a:pPr>
                <a:r>
                  <a:rPr lang="pt-BR" dirty="0"/>
                  <a:t>A → SA | b</a:t>
                </a:r>
              </a:p>
              <a:p>
                <a:pPr marL="344488" indent="0">
                  <a:buNone/>
                </a:pPr>
                <a:r>
                  <a:rPr lang="en-IN" b="1" dirty="0">
                    <a:solidFill>
                      <a:srgbClr val="C00000"/>
                    </a:solidFill>
                  </a:rPr>
                  <a:t>Why Chomsky Normal Form?</a:t>
                </a:r>
                <a:endParaRPr lang="en-US" b="1" dirty="0">
                  <a:solidFill>
                    <a:srgbClr val="C00000"/>
                  </a:solidFill>
                </a:endParaRPr>
              </a:p>
              <a:p>
                <a:pPr marL="857250" lvl="1" indent="-457200">
                  <a:buAutoNum type="arabicPeriod"/>
                </a:pPr>
                <a:r>
                  <a:rPr lang="en-US" dirty="0"/>
                  <a:t>The key advantage is that in Chomsky Normal Form, every derivation of a string of n letters has exactly </a:t>
                </a:r>
                <a:r>
                  <a:rPr lang="en-US" b="1" dirty="0">
                    <a:solidFill>
                      <a:srgbClr val="C00000"/>
                    </a:solidFill>
                  </a:rPr>
                  <a:t>2n−1 </a:t>
                </a:r>
                <a:r>
                  <a:rPr lang="en-US" dirty="0"/>
                  <a:t>steps. i.e. it enables polynomial time algorithm to decide whether a string can be generated by a grammar or not.</a:t>
                </a:r>
              </a:p>
              <a:p>
                <a:pPr marL="857250" lvl="1" indent="-457200">
                  <a:buAutoNum type="arabicPeriod"/>
                </a:pPr>
                <a:r>
                  <a:rPr lang="en-US" dirty="0"/>
                  <a:t>Simplicity of proof: These normal forms can be  helpful to find equivalence to automata.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00" y="990600"/>
                <a:ext cx="11684000" cy="5638800"/>
              </a:xfrm>
              <a:blipFill>
                <a:blip r:embed="rId2"/>
                <a:stretch>
                  <a:fillRect l="-731" t="-432" r="-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0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CFG to CNF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Steps to convert CFG to CNF</a:t>
            </a:r>
          </a:p>
          <a:p>
            <a:pPr marL="400050" lvl="1" indent="0" algn="just">
              <a:buNone/>
            </a:pPr>
            <a:r>
              <a:rPr lang="en-US" sz="2400" dirty="0"/>
              <a:t>0.   Eliminate use less production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/>
              <a:t>Eliminate ˄-Productions.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/>
              <a:t>Eliminate Unit Productions.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/>
              <a:t>Restricting the right side of productions to single terminal or string of two or more </a:t>
            </a:r>
            <a:r>
              <a:rPr lang="en-US" sz="2400" dirty="0" err="1"/>
              <a:t>nonterminals</a:t>
            </a:r>
            <a:r>
              <a:rPr lang="en-US" sz="2400" dirty="0"/>
              <a:t>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/>
              <a:t>Final step of CNF. (shorten the string of NT to length 2)</a:t>
            </a:r>
          </a:p>
          <a:p>
            <a:pPr marL="857250" lvl="1" indent="-457200" algn="just">
              <a:buFont typeface="+mj-lt"/>
              <a:buAutoNum type="arabicPeriod"/>
            </a:pPr>
            <a:endParaRPr lang="en-US" sz="2400" dirty="0"/>
          </a:p>
          <a:p>
            <a:pPr marL="400050" lvl="1" indent="0" algn="just">
              <a:buNone/>
            </a:pPr>
            <a:r>
              <a:rPr lang="en-US" sz="2200" dirty="0"/>
              <a:t>S</a:t>
            </a:r>
            <a:r>
              <a:rPr lang="en-US" sz="2200" dirty="0">
                <a:sym typeface="Wingdings" panose="05000000000000000000" pitchFamily="2" charset="2"/>
              </a:rPr>
              <a:t>AB</a:t>
            </a:r>
          </a:p>
          <a:p>
            <a:pPr marL="400050" lvl="1" indent="0" algn="just">
              <a:buNone/>
            </a:pPr>
            <a:r>
              <a:rPr lang="en-US" sz="2200" dirty="0" err="1">
                <a:sym typeface="Wingdings" panose="05000000000000000000" pitchFamily="2" charset="2"/>
              </a:rPr>
              <a:t>Aa</a:t>
            </a:r>
            <a:endParaRPr lang="en-US" sz="2200" dirty="0">
              <a:sym typeface="Wingdings" panose="05000000000000000000" pitchFamily="2" charset="2"/>
            </a:endParaRPr>
          </a:p>
          <a:p>
            <a:pPr marL="400050" lvl="1" indent="0" algn="just">
              <a:buNone/>
            </a:pPr>
            <a:r>
              <a:rPr lang="en-US" sz="2200" dirty="0" err="1">
                <a:sym typeface="Wingdings" panose="05000000000000000000" pitchFamily="2" charset="2"/>
              </a:rPr>
              <a:t>Bb</a:t>
            </a:r>
            <a:endParaRPr lang="en-US" sz="2200" dirty="0">
              <a:sym typeface="Wingdings" panose="05000000000000000000" pitchFamily="2" charset="2"/>
            </a:endParaRPr>
          </a:p>
          <a:p>
            <a:pPr marL="400050" lvl="1" indent="0" algn="just">
              <a:buNone/>
            </a:pPr>
            <a:r>
              <a:rPr lang="en-US" sz="2200" dirty="0" err="1"/>
              <a:t>C</a:t>
            </a:r>
            <a:r>
              <a:rPr lang="en-US" sz="2200" dirty="0" err="1">
                <a:sym typeface="Wingdings" panose="05000000000000000000" pitchFamily="2" charset="2"/>
              </a:rPr>
              <a:t>c</a:t>
            </a:r>
            <a:r>
              <a:rPr lang="en-US" sz="2200" dirty="0">
                <a:sym typeface="Wingdings" panose="05000000000000000000" pitchFamily="2" charset="2"/>
              </a:rPr>
              <a:t> {this production is useless}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7217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CFG to CNF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8814" y="1071859"/>
            <a:ext cx="42291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AAC</a:t>
            </a:r>
          </a:p>
          <a:p>
            <a:pPr marL="0" indent="0">
              <a:buNone/>
            </a:pPr>
            <a:r>
              <a:rPr lang="en-US" dirty="0" err="1"/>
              <a:t>A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aAb</a:t>
            </a:r>
            <a:r>
              <a:rPr lang="en-US" dirty="0"/>
              <a:t>|˄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aC|a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Step 1: Elimination of ^ production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Step-2: Eliminate Unit Production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78304" y="3932574"/>
            <a:ext cx="139815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err="1">
                <a:solidFill>
                  <a:schemeClr val="tx1"/>
                </a:solidFill>
              </a:rPr>
              <a:t>C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err="1">
                <a:solidFill>
                  <a:schemeClr val="tx1"/>
                </a:solidFill>
              </a:rPr>
              <a:t>aC|a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5577" y="3186999"/>
            <a:ext cx="838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AC |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840792" y="3186999"/>
            <a:ext cx="5715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203973" y="3186999"/>
            <a:ext cx="1676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tx1"/>
                </a:solidFill>
              </a:rPr>
              <a:t>AAC|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2257225" y="3532827"/>
            <a:ext cx="1564444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AaAb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|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3263134" y="3559578"/>
            <a:ext cx="777533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ab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22125" y="2904985"/>
            <a:ext cx="214702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Eliminate A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^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571567" y="1144172"/>
            <a:ext cx="0" cy="52578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84395" y="5332252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aC|a</a:t>
            </a:r>
            <a:endParaRPr lang="en-US" sz="20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68806" y="5324906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36626" y="5322137"/>
            <a:ext cx="1950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AAC|AC|</a:t>
            </a:r>
            <a:endParaRPr lang="en-US" sz="20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21956" y="5732349"/>
            <a:ext cx="3352800" cy="1100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</a:rPr>
              <a:t>A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err="1">
                <a:solidFill>
                  <a:schemeClr val="tx1"/>
                </a:solidFill>
              </a:rPr>
              <a:t>aAb|ab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err="1">
                <a:solidFill>
                  <a:schemeClr val="tx1"/>
                </a:solidFill>
              </a:rPr>
              <a:t>C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err="1">
                <a:solidFill>
                  <a:schemeClr val="tx1"/>
                </a:solidFill>
              </a:rPr>
              <a:t>aC|a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85248" y="4941839"/>
            <a:ext cx="322485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Unit Production is S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tx1"/>
                </a:solidFill>
              </a:rPr>
              <a:t>C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572522" y="5666642"/>
            <a:ext cx="468145" cy="496381"/>
            <a:chOff x="2280021" y="2363733"/>
            <a:chExt cx="613774" cy="698335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2280021" y="3062068"/>
              <a:ext cx="61377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2881532" y="2363733"/>
              <a:ext cx="0" cy="692727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2992466" y="5976419"/>
            <a:ext cx="614607" cy="332934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5629640" y="988800"/>
            <a:ext cx="4790104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Step 3: Replace all mixed string with solid NT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Step-4: Shorten the string of NT to length 2</a:t>
            </a:r>
          </a:p>
          <a:p>
            <a:pPr marL="0" indent="0" defTabSz="806450">
              <a:buNone/>
            </a:pPr>
            <a:r>
              <a:rPr lang="en-US" sz="2000" dirty="0"/>
              <a:t>	S</a:t>
            </a:r>
            <a:r>
              <a:rPr lang="en-US" sz="2000" dirty="0">
                <a:sym typeface="Wingdings" panose="05000000000000000000" pitchFamily="2" charset="2"/>
              </a:rPr>
              <a:t>AX</a:t>
            </a:r>
            <a:r>
              <a:rPr lang="en-US" sz="2000" baseline="-25000" dirty="0">
                <a:sym typeface="Wingdings" panose="05000000000000000000" pitchFamily="2" charset="2"/>
              </a:rPr>
              <a:t>1</a:t>
            </a:r>
            <a:r>
              <a:rPr lang="en-US" sz="2000" dirty="0">
                <a:sym typeface="Wingdings" panose="05000000000000000000" pitchFamily="2" charset="2"/>
              </a:rPr>
              <a:t>		X</a:t>
            </a:r>
            <a:r>
              <a:rPr lang="en-US" sz="2000" baseline="-25000" dirty="0">
                <a:sym typeface="Wingdings" panose="05000000000000000000" pitchFamily="2" charset="2"/>
              </a:rPr>
              <a:t>1</a:t>
            </a:r>
            <a:r>
              <a:rPr lang="en-US" sz="2000" dirty="0">
                <a:sym typeface="Wingdings" panose="05000000000000000000" pitchFamily="2" charset="2"/>
              </a:rPr>
              <a:t>AC</a:t>
            </a:r>
          </a:p>
          <a:p>
            <a:pPr marL="0" indent="0" defTabSz="806450">
              <a:buNone/>
            </a:pP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err="1">
                <a:sym typeface="Wingdings" panose="05000000000000000000" pitchFamily="2" charset="2"/>
              </a:rPr>
              <a:t>SAC|PC|a</a:t>
            </a:r>
            <a:endParaRPr lang="en-US" sz="2000" dirty="0">
              <a:sym typeface="Wingdings" panose="05000000000000000000" pitchFamily="2" charset="2"/>
            </a:endParaRPr>
          </a:p>
          <a:p>
            <a:pPr marL="0" indent="0" defTabSz="806450">
              <a:buNone/>
            </a:pPr>
            <a:r>
              <a:rPr lang="en-US" sz="2000" dirty="0">
                <a:sym typeface="Wingdings" panose="05000000000000000000" pitchFamily="2" charset="2"/>
              </a:rPr>
              <a:t>	APY</a:t>
            </a:r>
            <a:r>
              <a:rPr lang="en-US" sz="2000" baseline="-25000" dirty="0">
                <a:sym typeface="Wingdings" panose="05000000000000000000" pitchFamily="2" charset="2"/>
              </a:rPr>
              <a:t>1</a:t>
            </a:r>
            <a:r>
              <a:rPr lang="en-US" sz="2000" dirty="0">
                <a:sym typeface="Wingdings" panose="05000000000000000000" pitchFamily="2" charset="2"/>
              </a:rPr>
              <a:t>		Y</a:t>
            </a:r>
            <a:r>
              <a:rPr lang="en-US" sz="2000" baseline="-25000" dirty="0">
                <a:sym typeface="Wingdings" panose="05000000000000000000" pitchFamily="2" charset="2"/>
              </a:rPr>
              <a:t>1</a:t>
            </a:r>
            <a:r>
              <a:rPr lang="en-US" sz="2000" dirty="0">
                <a:sym typeface="Wingdings" panose="05000000000000000000" pitchFamily="2" charset="2"/>
              </a:rPr>
              <a:t>AQ</a:t>
            </a:r>
          </a:p>
          <a:p>
            <a:pPr marL="0" indent="0" defTabSz="806450">
              <a:buNone/>
            </a:pPr>
            <a:r>
              <a:rPr lang="en-US" sz="2000" dirty="0">
                <a:sym typeface="Wingdings" panose="05000000000000000000" pitchFamily="2" charset="2"/>
              </a:rPr>
              <a:t>	APQ</a:t>
            </a:r>
          </a:p>
          <a:p>
            <a:pPr marL="0" indent="0" defTabSz="806450">
              <a:buNone/>
            </a:pP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err="1">
                <a:sym typeface="Wingdings" panose="05000000000000000000" pitchFamily="2" charset="2"/>
              </a:rPr>
              <a:t>CPC|a</a:t>
            </a:r>
            <a:endParaRPr lang="en-US" sz="2000" dirty="0">
              <a:sym typeface="Wingdings" panose="05000000000000000000" pitchFamily="2" charset="2"/>
            </a:endParaRPr>
          </a:p>
          <a:p>
            <a:pPr marL="0" indent="0" defTabSz="806450">
              <a:buNone/>
            </a:pP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err="1">
                <a:sym typeface="Wingdings" panose="05000000000000000000" pitchFamily="2" charset="2"/>
              </a:rPr>
              <a:t>Pa</a:t>
            </a:r>
            <a:endParaRPr lang="en-US" sz="2000" dirty="0">
              <a:sym typeface="Wingdings" panose="05000000000000000000" pitchFamily="2" charset="2"/>
            </a:endParaRPr>
          </a:p>
          <a:p>
            <a:pPr marL="0" indent="0" defTabSz="806450">
              <a:buNone/>
            </a:pP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err="1">
                <a:sym typeface="Wingdings" panose="05000000000000000000" pitchFamily="2" charset="2"/>
              </a:rPr>
              <a:t>Qb</a:t>
            </a: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61217" y="1371190"/>
            <a:ext cx="1950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AAC|AC|</a:t>
            </a:r>
            <a:endParaRPr lang="en-US" sz="20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88372" y="1365882"/>
            <a:ext cx="56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E40524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endParaRPr lang="en-US" sz="2000" dirty="0">
              <a:solidFill>
                <a:srgbClr val="E40524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69656" y="1365881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|a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70548" y="2398381"/>
            <a:ext cx="920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a</a:t>
            </a:r>
            <a:endParaRPr lang="en-US" sz="20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2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Qb</a:t>
            </a:r>
            <a:endParaRPr lang="en-US" sz="20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79248" y="1368202"/>
            <a:ext cx="537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PC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58372" y="1729156"/>
            <a:ext cx="1630679" cy="423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49502" y="1717148"/>
            <a:ext cx="1226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PAQ|PQ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874055" y="1707036"/>
            <a:ext cx="1630679" cy="423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rgbClr val="E40524"/>
                </a:solidFill>
              </a:rPr>
              <a:t>aAb</a:t>
            </a:r>
            <a:r>
              <a:rPr lang="en-US" sz="2000" dirty="0" err="1">
                <a:solidFill>
                  <a:schemeClr val="tx1"/>
                </a:solidFill>
              </a:rPr>
              <a:t>|</a:t>
            </a:r>
            <a:r>
              <a:rPr lang="en-US" sz="2000" dirty="0" err="1">
                <a:solidFill>
                  <a:srgbClr val="E40524"/>
                </a:solidFill>
              </a:rPr>
              <a:t>ab</a:t>
            </a:r>
            <a:endParaRPr lang="en-US" sz="2000" dirty="0">
              <a:solidFill>
                <a:srgbClr val="E40524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56028" y="2079534"/>
            <a:ext cx="656071" cy="423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C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956852" y="2119875"/>
            <a:ext cx="1630679" cy="423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98360" y="2076663"/>
            <a:ext cx="1420056" cy="423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rgbClr val="E40524"/>
                </a:solidFill>
              </a:rPr>
              <a:t>aC</a:t>
            </a:r>
            <a:r>
              <a:rPr lang="en-US" sz="2000" dirty="0" err="1">
                <a:solidFill>
                  <a:schemeClr val="tx1"/>
                </a:solidFill>
              </a:rPr>
              <a:t>|a</a:t>
            </a:r>
            <a:endParaRPr lang="en-US" sz="2000" dirty="0">
              <a:solidFill>
                <a:srgbClr val="E40524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90546" y="2075242"/>
            <a:ext cx="1420056" cy="423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</a:rPr>
              <a:t>PC|a</a:t>
            </a:r>
            <a:endParaRPr lang="en-US" sz="2000" dirty="0">
              <a:solidFill>
                <a:srgbClr val="E40524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6938019" y="2092227"/>
            <a:ext cx="4572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954557" y="1729156"/>
            <a:ext cx="4572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62894" y="5976419"/>
            <a:ext cx="2671707" cy="269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Chomsky Normal Form</a:t>
            </a:r>
          </a:p>
        </p:txBody>
      </p:sp>
    </p:spTree>
    <p:extLst>
      <p:ext uri="{BB962C8B-B14F-4D97-AF65-F5344CB8AC3E}">
        <p14:creationId xmlns:p14="http://schemas.microsoft.com/office/powerpoint/2010/main" val="186623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21" grpId="0"/>
      <p:bldP spid="12" grpId="0"/>
      <p:bldP spid="13" grpId="0"/>
      <p:bldP spid="13" grpId="1"/>
      <p:bldP spid="14" grpId="0"/>
      <p:bldP spid="16" grpId="0"/>
      <p:bldP spid="17" grpId="0"/>
      <p:bldP spid="22" grpId="0" animBg="1"/>
      <p:bldP spid="22" grpId="1" animBg="1"/>
      <p:bldP spid="26" grpId="0"/>
      <p:bldP spid="27" grpId="0"/>
      <p:bldP spid="27" grpId="1"/>
      <p:bldP spid="28" grpId="0"/>
      <p:bldP spid="30" grpId="0"/>
      <p:bldP spid="31" grpId="0"/>
      <p:bldP spid="32" grpId="0"/>
      <p:bldP spid="33" grpId="0"/>
      <p:bldP spid="33" grpId="1"/>
      <p:bldP spid="34" grpId="0"/>
      <p:bldP spid="36" grpId="0"/>
      <p:bldP spid="36" grpId="1"/>
      <p:bldP spid="37" grpId="0"/>
      <p:bldP spid="4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CFG to CNF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0" y="990600"/>
            <a:ext cx="81153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S</a:t>
            </a:r>
            <a:r>
              <a:rPr lang="en-US" b="1" dirty="0" err="1">
                <a:sym typeface="Wingdings" panose="05000000000000000000" pitchFamily="2" charset="2"/>
              </a:rPr>
              <a:t></a:t>
            </a:r>
            <a:r>
              <a:rPr lang="en-US" b="1" dirty="0" err="1"/>
              <a:t>aAbB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A</a:t>
            </a:r>
            <a:r>
              <a:rPr lang="en-US" b="1" dirty="0" err="1">
                <a:sym typeface="Wingdings" panose="05000000000000000000" pitchFamily="2" charset="2"/>
              </a:rPr>
              <a:t></a:t>
            </a:r>
            <a:r>
              <a:rPr lang="en-US" b="1" dirty="0" err="1"/>
              <a:t>Ab|b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B</a:t>
            </a:r>
            <a:r>
              <a:rPr lang="en-US" b="1" dirty="0" err="1">
                <a:sym typeface="Wingdings" panose="05000000000000000000" pitchFamily="2" charset="2"/>
              </a:rPr>
              <a:t></a:t>
            </a:r>
            <a:r>
              <a:rPr lang="en-US" b="1" dirty="0" err="1"/>
              <a:t>Ba|a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Step 1 and 2 are not required as there is no ^ and unit productions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Step-3: Replace all mixed string with solid NT</a:t>
            </a:r>
          </a:p>
          <a:p>
            <a:pPr marL="0" indent="0">
              <a:buNone/>
            </a:pPr>
            <a:r>
              <a:rPr lang="en-US" sz="2000" dirty="0"/>
              <a:t>S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PAQB</a:t>
            </a:r>
          </a:p>
          <a:p>
            <a:pPr marL="0" indent="0">
              <a:buNone/>
            </a:pPr>
            <a:r>
              <a:rPr lang="en-US" sz="2000" dirty="0" err="1"/>
              <a:t>A</a:t>
            </a:r>
            <a:r>
              <a:rPr lang="en-US" sz="2000" dirty="0" err="1">
                <a:sym typeface="Wingdings" panose="05000000000000000000" pitchFamily="2" charset="2"/>
              </a:rPr>
              <a:t></a:t>
            </a:r>
            <a:r>
              <a:rPr lang="en-US" sz="2000" dirty="0" err="1"/>
              <a:t>AQ|b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B</a:t>
            </a:r>
            <a:r>
              <a:rPr lang="en-US" sz="2000" dirty="0" err="1">
                <a:sym typeface="Wingdings" panose="05000000000000000000" pitchFamily="2" charset="2"/>
              </a:rPr>
              <a:t></a:t>
            </a:r>
            <a:r>
              <a:rPr lang="en-US" sz="2000" dirty="0" err="1"/>
              <a:t>BP|a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P</a:t>
            </a:r>
            <a:r>
              <a:rPr lang="en-US" sz="2000" dirty="0" err="1">
                <a:sym typeface="Wingdings" panose="05000000000000000000" pitchFamily="2" charset="2"/>
              </a:rPr>
              <a:t></a:t>
            </a:r>
            <a:r>
              <a:rPr lang="en-US" sz="2000" dirty="0" err="1"/>
              <a:t>a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Q</a:t>
            </a:r>
            <a:r>
              <a:rPr lang="en-US" sz="2000" dirty="0" err="1">
                <a:sym typeface="Wingdings" panose="05000000000000000000" pitchFamily="2" charset="2"/>
              </a:rPr>
              <a:t></a:t>
            </a:r>
            <a:r>
              <a:rPr lang="en-US" sz="2000" dirty="0" err="1"/>
              <a:t>b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7071610" y="3001780"/>
            <a:ext cx="3838720" cy="30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3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Step-4 : final step of CNF</a:t>
            </a:r>
          </a:p>
          <a:p>
            <a:pPr>
              <a:lnSpc>
                <a:spcPct val="113000"/>
              </a:lnSpc>
            </a:pPr>
            <a:r>
              <a:rPr lang="en-US" sz="2000" dirty="0">
                <a:solidFill>
                  <a:schemeClr val="tx1"/>
                </a:solidFill>
              </a:rPr>
              <a:t>S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tx1"/>
                </a:solidFill>
              </a:rPr>
              <a:t>PT1</a:t>
            </a:r>
          </a:p>
          <a:p>
            <a:pPr>
              <a:lnSpc>
                <a:spcPct val="113000"/>
              </a:lnSpc>
            </a:pPr>
            <a:r>
              <a:rPr lang="en-US" sz="2000" dirty="0">
                <a:solidFill>
                  <a:schemeClr val="tx1"/>
                </a:solidFill>
              </a:rPr>
              <a:t>T1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tx1"/>
                </a:solidFill>
              </a:rPr>
              <a:t>AT2		</a:t>
            </a:r>
          </a:p>
          <a:p>
            <a:pPr>
              <a:lnSpc>
                <a:spcPct val="113000"/>
              </a:lnSpc>
            </a:pPr>
            <a:r>
              <a:rPr lang="en-US" sz="2000" dirty="0">
                <a:solidFill>
                  <a:schemeClr val="tx1"/>
                </a:solidFill>
              </a:rPr>
              <a:t>T2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tx1"/>
                </a:solidFill>
              </a:rPr>
              <a:t>QB</a:t>
            </a:r>
          </a:p>
          <a:p>
            <a:pPr>
              <a:lnSpc>
                <a:spcPct val="113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A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A</a:t>
            </a:r>
            <a:r>
              <a:rPr lang="en-US" sz="2000" dirty="0" err="1">
                <a:solidFill>
                  <a:schemeClr val="tx1"/>
                </a:solidFill>
              </a:rPr>
              <a:t>Q|b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13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B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err="1">
                <a:solidFill>
                  <a:schemeClr val="tx1"/>
                </a:solidFill>
              </a:rPr>
              <a:t>BP|a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13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P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err="1">
                <a:solidFill>
                  <a:schemeClr val="tx1"/>
                </a:solidFill>
              </a:rPr>
              <a:t>a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13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Q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err="1">
                <a:solidFill>
                  <a:schemeClr val="tx1"/>
                </a:solidFill>
              </a:rPr>
              <a:t>b</a:t>
            </a:r>
            <a:endParaRPr lang="en-US" sz="2000" dirty="0">
              <a:solidFill>
                <a:schemeClr val="tx1"/>
              </a:solidFill>
            </a:endParaRPr>
          </a:p>
          <a:p>
            <a:pPr algn="ctr">
              <a:lnSpc>
                <a:spcPct val="113000"/>
              </a:lnSpc>
            </a:pP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828020" y="3001780"/>
            <a:ext cx="0" cy="25146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0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CFG to CNF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S</a:t>
            </a:r>
            <a:r>
              <a:rPr lang="en-US" sz="1800" b="1" dirty="0">
                <a:sym typeface="Wingdings" panose="05000000000000000000" pitchFamily="2" charset="2"/>
              </a:rPr>
              <a:t></a:t>
            </a:r>
            <a:r>
              <a:rPr lang="en-US" sz="1800" b="1" dirty="0"/>
              <a:t>AA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A</a:t>
            </a:r>
            <a:r>
              <a:rPr lang="en-US" sz="1800" b="1" dirty="0">
                <a:sym typeface="Wingdings" panose="05000000000000000000" pitchFamily="2" charset="2"/>
              </a:rPr>
              <a:t></a:t>
            </a:r>
            <a:r>
              <a:rPr lang="en-US" sz="1800" b="1" dirty="0"/>
              <a:t>B|BB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 err="1"/>
              <a:t>B</a:t>
            </a:r>
            <a:r>
              <a:rPr lang="en-US" sz="1800" b="1" dirty="0" err="1">
                <a:sym typeface="Wingdings" panose="05000000000000000000" pitchFamily="2" charset="2"/>
              </a:rPr>
              <a:t></a:t>
            </a:r>
            <a:r>
              <a:rPr lang="en-US" sz="1800" b="1" dirty="0" err="1"/>
              <a:t>abB|b|bb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Step 1 is not required as there is no ^ productions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Step-2: Eliminate Unit Production:</a:t>
            </a:r>
          </a:p>
          <a:p>
            <a:pPr marL="0" indent="0">
              <a:buNone/>
            </a:pPr>
            <a:r>
              <a:rPr lang="en-US" sz="1800" dirty="0"/>
              <a:t>S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AA</a:t>
            </a:r>
          </a:p>
          <a:p>
            <a:pPr marL="0" indent="0">
              <a:buNone/>
            </a:pPr>
            <a:r>
              <a:rPr lang="en-US" sz="1800" dirty="0"/>
              <a:t>A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</a:t>
            </a:r>
            <a:r>
              <a:rPr lang="en-US" sz="1800" dirty="0" err="1"/>
              <a:t>abB|b|bb|BB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B</a:t>
            </a:r>
            <a:r>
              <a:rPr lang="en-US" sz="1800" dirty="0" err="1">
                <a:sym typeface="Wingdings" panose="05000000000000000000" pitchFamily="2" charset="2"/>
              </a:rPr>
              <a:t></a:t>
            </a:r>
            <a:r>
              <a:rPr lang="en-US" sz="1800" dirty="0" err="1"/>
              <a:t>abB|b|bb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Step-3:Replace all mixed string with solid NT:</a:t>
            </a:r>
          </a:p>
          <a:p>
            <a:pPr marL="0" indent="0">
              <a:buNone/>
            </a:pPr>
            <a:r>
              <a:rPr lang="en-US" sz="1800" dirty="0"/>
              <a:t>S</a:t>
            </a:r>
            <a:r>
              <a:rPr lang="en-US" sz="1800" dirty="0">
                <a:sym typeface="Wingdings" panose="05000000000000000000" pitchFamily="2" charset="2"/>
              </a:rPr>
              <a:t>AA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A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</a:t>
            </a:r>
            <a:r>
              <a:rPr lang="en-US" sz="1800" dirty="0" err="1"/>
              <a:t>PQB|b|QQ|BB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B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</a:t>
            </a:r>
            <a:r>
              <a:rPr lang="en-US" sz="1800" dirty="0" err="1"/>
              <a:t>PQB|b|QQ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 err="1"/>
              <a:t>P</a:t>
            </a:r>
            <a:r>
              <a:rPr lang="en-US" sz="1800" dirty="0" err="1">
                <a:sym typeface="Wingdings" panose="05000000000000000000" pitchFamily="2" charset="2"/>
              </a:rPr>
              <a:t></a:t>
            </a:r>
            <a:r>
              <a:rPr lang="en-US" sz="1800" dirty="0" err="1"/>
              <a:t>a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Q</a:t>
            </a:r>
            <a:r>
              <a:rPr lang="en-US" sz="1800" dirty="0" err="1">
                <a:sym typeface="Wingdings" panose="05000000000000000000" pitchFamily="2" charset="2"/>
              </a:rPr>
              <a:t></a:t>
            </a:r>
            <a:r>
              <a:rPr lang="en-US" sz="1800" dirty="0" err="1"/>
              <a:t>b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1" y="2438400"/>
            <a:ext cx="4831443" cy="213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Step-4 : Shorten the string of NT to length 2</a:t>
            </a:r>
          </a:p>
          <a:p>
            <a:r>
              <a:rPr lang="en-US">
                <a:solidFill>
                  <a:schemeClr val="tx1"/>
                </a:solidFill>
              </a:rPr>
              <a:t>S</a:t>
            </a:r>
            <a:r>
              <a:rPr lang="en-US">
                <a:solidFill>
                  <a:schemeClr val="tx1"/>
                </a:solidFill>
                <a:sym typeface="Wingdings" panose="05000000000000000000" pitchFamily="2" charset="2"/>
              </a:rPr>
              <a:t>AA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 PT1|b|QQ|BB		T1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QB</a:t>
            </a:r>
          </a:p>
          <a:p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 PV1|b|QQ 		V1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QB</a:t>
            </a:r>
          </a:p>
          <a:p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Q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8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CFG to CNF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0" y="947057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/>
              <a:t>ASB|^</a:t>
            </a:r>
          </a:p>
          <a:p>
            <a:pPr marL="0" indent="0">
              <a:buNone/>
            </a:pPr>
            <a:r>
              <a:rPr lang="en-US" b="1" dirty="0" err="1"/>
              <a:t>A</a:t>
            </a:r>
            <a:r>
              <a:rPr lang="en-US" b="1" dirty="0" err="1">
                <a:sym typeface="Wingdings" panose="05000000000000000000" pitchFamily="2" charset="2"/>
              </a:rPr>
              <a:t></a:t>
            </a:r>
            <a:r>
              <a:rPr lang="en-US" b="1" dirty="0" err="1"/>
              <a:t>aAS|a</a:t>
            </a:r>
            <a:endParaRPr lang="en-US" b="1" dirty="0"/>
          </a:p>
          <a:p>
            <a:pPr marL="0" indent="0">
              <a:buNone/>
            </a:pPr>
            <a:r>
              <a:rPr lang="en-US" b="1" dirty="0" err="1"/>
              <a:t>B</a:t>
            </a:r>
            <a:r>
              <a:rPr lang="en-US" b="1" dirty="0" err="1">
                <a:sym typeface="Wingdings" panose="05000000000000000000" pitchFamily="2" charset="2"/>
              </a:rPr>
              <a:t></a:t>
            </a:r>
            <a:r>
              <a:rPr lang="en-US" b="1" dirty="0" err="1"/>
              <a:t>SbS|A|bb</a:t>
            </a:r>
            <a:endParaRPr lang="en-US" b="1" dirty="0"/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Step-1: Eliminate ˄-Production:</a:t>
            </a:r>
          </a:p>
          <a:p>
            <a:pPr marL="0" indent="0">
              <a:buNone/>
            </a:pPr>
            <a:r>
              <a:rPr lang="en-US" sz="1800" dirty="0"/>
              <a:t>S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ASB|AB</a:t>
            </a:r>
          </a:p>
          <a:p>
            <a:pPr marL="0" indent="0">
              <a:buNone/>
            </a:pPr>
            <a:r>
              <a:rPr lang="en-US" sz="1800" dirty="0" err="1"/>
              <a:t>A</a:t>
            </a:r>
            <a:r>
              <a:rPr lang="en-US" sz="1800" dirty="0" err="1">
                <a:sym typeface="Wingdings" panose="05000000000000000000" pitchFamily="2" charset="2"/>
              </a:rPr>
              <a:t></a:t>
            </a:r>
            <a:r>
              <a:rPr lang="en-US" sz="1800" dirty="0" err="1"/>
              <a:t>aAS|a|aA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B</a:t>
            </a:r>
            <a:r>
              <a:rPr lang="en-US" sz="1800" dirty="0" err="1">
                <a:sym typeface="Wingdings" panose="05000000000000000000" pitchFamily="2" charset="2"/>
              </a:rPr>
              <a:t></a:t>
            </a:r>
            <a:r>
              <a:rPr lang="en-US" sz="1800" dirty="0" err="1"/>
              <a:t>SbS|A|bb|bS|Sb|b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Step-2: Eliminate Unit Production:</a:t>
            </a:r>
          </a:p>
          <a:p>
            <a:pPr marL="0" indent="0">
              <a:buNone/>
            </a:pPr>
            <a:r>
              <a:rPr lang="en-US" sz="1800" dirty="0"/>
              <a:t>S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ASB|AB</a:t>
            </a:r>
          </a:p>
          <a:p>
            <a:pPr marL="0" indent="0">
              <a:buNone/>
            </a:pPr>
            <a:r>
              <a:rPr lang="en-US" sz="1800" dirty="0" err="1"/>
              <a:t>A</a:t>
            </a:r>
            <a:r>
              <a:rPr lang="en-US" sz="1800" dirty="0" err="1">
                <a:sym typeface="Wingdings" panose="05000000000000000000" pitchFamily="2" charset="2"/>
              </a:rPr>
              <a:t></a:t>
            </a:r>
            <a:r>
              <a:rPr lang="en-US" sz="1800" dirty="0" err="1"/>
              <a:t>aAS|a|aA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B</a:t>
            </a:r>
            <a:r>
              <a:rPr lang="en-US" sz="1800" dirty="0" err="1">
                <a:sym typeface="Wingdings" panose="05000000000000000000" pitchFamily="2" charset="2"/>
              </a:rPr>
              <a:t></a:t>
            </a:r>
            <a:r>
              <a:rPr lang="en-US" sz="1800" dirty="0" err="1"/>
              <a:t>SbS|aAS|a|aA|bb|bS|Sb|b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5754915" y="1981200"/>
            <a:ext cx="4718957" cy="472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Step-3:Replace all mixed string with solid NT:</a:t>
            </a:r>
          </a:p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ASB|AB</a:t>
            </a:r>
          </a:p>
          <a:p>
            <a:r>
              <a:rPr lang="en-US" dirty="0" err="1">
                <a:solidFill>
                  <a:schemeClr val="tx1"/>
                </a:solidFill>
              </a:rPr>
              <a:t>A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chemeClr val="tx1"/>
                </a:solidFill>
              </a:rPr>
              <a:t>PAS|a|PA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B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chemeClr val="tx1"/>
                </a:solidFill>
              </a:rPr>
              <a:t>SQS|PAS|a|PA|QQ|QS|SQ|b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Q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Step-4 : Shorten the string of NT to length 2</a:t>
            </a:r>
          </a:p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AB|AT1	T1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SB</a:t>
            </a:r>
          </a:p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a|PA|PU1	U1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AS</a:t>
            </a:r>
          </a:p>
          <a:p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 SV1|PV2|a|PA|QQ|QS|SQ|b</a:t>
            </a:r>
          </a:p>
          <a:p>
            <a:r>
              <a:rPr lang="en-US" dirty="0">
                <a:solidFill>
                  <a:schemeClr val="tx1"/>
                </a:solidFill>
              </a:rPr>
              <a:t>V1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QS	V2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AS</a:t>
            </a:r>
          </a:p>
          <a:p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Q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CFG to GNF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860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471D-DE79-4354-B10E-B86472DC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Greibach</a:t>
            </a:r>
            <a:r>
              <a:rPr lang="en-IN" dirty="0"/>
              <a:t> Normal Form (GNF)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5D63A-9BB5-48CC-A4CE-2343B3BBA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CFG(context free grammar) is in GNF(</a:t>
            </a:r>
            <a:r>
              <a:rPr lang="en-US" dirty="0" err="1"/>
              <a:t>Greibach</a:t>
            </a:r>
            <a:r>
              <a:rPr lang="en-US" dirty="0"/>
              <a:t> normal form) if all the production rules satisfy one of the following conditions: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start symbol </a:t>
            </a:r>
            <a:r>
              <a:rPr lang="en-US" dirty="0"/>
              <a:t>generating ε. For example, </a:t>
            </a:r>
            <a:r>
              <a:rPr lang="en-US" b="1" dirty="0">
                <a:solidFill>
                  <a:srgbClr val="C00000"/>
                </a:solidFill>
              </a:rPr>
              <a:t>S → ε.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A non-terminal generating a terminal. For example, </a:t>
            </a:r>
            <a:r>
              <a:rPr lang="en-US" b="1" dirty="0">
                <a:solidFill>
                  <a:srgbClr val="C00000"/>
                </a:solidFill>
              </a:rPr>
              <a:t>A → a.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A non-terminal generating a </a:t>
            </a:r>
            <a:r>
              <a:rPr lang="en-US" dirty="0">
                <a:solidFill>
                  <a:srgbClr val="C00000"/>
                </a:solidFill>
              </a:rPr>
              <a:t>terminal which is followed by any number of non-terminals</a:t>
            </a:r>
            <a:r>
              <a:rPr lang="en-US" dirty="0"/>
              <a:t>. For example, </a:t>
            </a:r>
            <a:r>
              <a:rPr lang="en-US" b="1" dirty="0">
                <a:solidFill>
                  <a:srgbClr val="C00000"/>
                </a:solidFill>
              </a:rPr>
              <a:t>S → </a:t>
            </a:r>
            <a:r>
              <a:rPr lang="en-US" b="1" dirty="0" err="1">
                <a:solidFill>
                  <a:srgbClr val="C00000"/>
                </a:solidFill>
              </a:rPr>
              <a:t>a</a:t>
            </a:r>
            <a:r>
              <a:rPr lang="en-US" b="1" dirty="0" err="1"/>
              <a:t>ASB</a:t>
            </a:r>
            <a:r>
              <a:rPr lang="en-US" b="1" dirty="0">
                <a:solidFill>
                  <a:srgbClr val="C00000"/>
                </a:solidFill>
              </a:rPr>
              <a:t>.</a:t>
            </a:r>
          </a:p>
          <a:p>
            <a:pPr marL="400050" lvl="1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Or </a:t>
            </a:r>
          </a:p>
          <a:p>
            <a:pPr marL="400050" lvl="1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l-GR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ε</a:t>
            </a:r>
            <a:endParaRPr lang="en-US" sz="2400" b="1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sz="2400" b="1" dirty="0" err="1">
                <a:solidFill>
                  <a:srgbClr val="C00000"/>
                </a:solidFill>
              </a:rPr>
              <a:t>A</a:t>
            </a:r>
            <a:r>
              <a:rPr lang="en-US" sz="24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a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α  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where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α </a:t>
            </a:r>
            <a:r>
              <a:rPr lang="az-Cyrl-AZ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Є</a:t>
            </a:r>
            <a:r>
              <a:rPr lang="en-IN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V*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91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3DECD-B1F2-443F-9331-235911DB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F9EF2-8CC1-4F75-8FC2-C6F8FCD23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Example:</a:t>
            </a:r>
          </a:p>
          <a:p>
            <a:pPr marL="0" indent="0">
              <a:buNone/>
            </a:pPr>
            <a:r>
              <a:rPr lang="en-IN" dirty="0"/>
              <a:t>G1 = {S → </a:t>
            </a:r>
            <a:r>
              <a:rPr lang="en-IN" dirty="0" err="1"/>
              <a:t>aAB</a:t>
            </a:r>
            <a:r>
              <a:rPr lang="en-IN" dirty="0"/>
              <a:t> | </a:t>
            </a:r>
            <a:r>
              <a:rPr lang="en-IN" dirty="0" err="1"/>
              <a:t>aB</a:t>
            </a:r>
            <a:r>
              <a:rPr lang="en-IN" dirty="0"/>
              <a:t>, A → </a:t>
            </a:r>
            <a:r>
              <a:rPr lang="en-IN" dirty="0" err="1"/>
              <a:t>aA</a:t>
            </a:r>
            <a:r>
              <a:rPr lang="en-IN" dirty="0"/>
              <a:t>| a, B → </a:t>
            </a:r>
            <a:r>
              <a:rPr lang="en-IN" dirty="0" err="1"/>
              <a:t>bB</a:t>
            </a:r>
            <a:r>
              <a:rPr lang="en-IN" dirty="0"/>
              <a:t> | b}  </a:t>
            </a:r>
          </a:p>
          <a:p>
            <a:pPr marL="0" indent="0">
              <a:buNone/>
            </a:pPr>
            <a:r>
              <a:rPr lang="en-IN" dirty="0"/>
              <a:t>G2 = {S → </a:t>
            </a:r>
            <a:r>
              <a:rPr lang="en-IN" dirty="0" err="1"/>
              <a:t>aAB</a:t>
            </a:r>
            <a:r>
              <a:rPr lang="en-IN" dirty="0"/>
              <a:t> | </a:t>
            </a:r>
            <a:r>
              <a:rPr lang="en-IN" dirty="0" err="1"/>
              <a:t>aB</a:t>
            </a:r>
            <a:r>
              <a:rPr lang="en-IN" dirty="0"/>
              <a:t>, A → </a:t>
            </a:r>
            <a:r>
              <a:rPr lang="en-IN" dirty="0" err="1"/>
              <a:t>aA</a:t>
            </a:r>
            <a:r>
              <a:rPr lang="en-IN" dirty="0"/>
              <a:t> | </a:t>
            </a:r>
            <a:r>
              <a:rPr lang="el-GR" dirty="0"/>
              <a:t>ε, </a:t>
            </a:r>
            <a:r>
              <a:rPr lang="en-IN" dirty="0"/>
              <a:t>B → </a:t>
            </a:r>
            <a:r>
              <a:rPr lang="en-IN" dirty="0" err="1"/>
              <a:t>bB</a:t>
            </a:r>
            <a:r>
              <a:rPr lang="en-IN" dirty="0"/>
              <a:t> | </a:t>
            </a:r>
            <a:r>
              <a:rPr lang="el-GR" dirty="0"/>
              <a:t>ε}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The production rules of Grammar G1 satisfy the rules specified for GNF, so the grammar G1 is in GNF. </a:t>
            </a:r>
          </a:p>
          <a:p>
            <a:pPr marL="0" indent="0">
              <a:buNone/>
            </a:pPr>
            <a:r>
              <a:rPr lang="en-US" dirty="0"/>
              <a:t>However, the production rule of Grammar G2 does not satisfy the rules specified for GNF as A → ε and B → ε contains ε(only start symbol can generate ε). So the grammar G2 is not in GNF.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8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5689-2EAF-4527-B865-2410710A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convert a CFG into GNF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A2D2F-6954-4A3A-AF39-26A7BB0AB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Convert the Grammar </a:t>
            </a:r>
            <a:r>
              <a:rPr lang="en-US" dirty="0">
                <a:solidFill>
                  <a:srgbClr val="C00000"/>
                </a:solidFill>
              </a:rPr>
              <a:t>into CNF</a:t>
            </a:r>
            <a:r>
              <a:rPr lang="en-US" dirty="0"/>
              <a:t>: If the given Grammar is not in CNF, convert it.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dirty="0">
                <a:solidFill>
                  <a:srgbClr val="C00000"/>
                </a:solidFill>
              </a:rPr>
              <a:t>left recursion exists, remove it </a:t>
            </a:r>
            <a:r>
              <a:rPr lang="en-US" dirty="0"/>
              <a:t>from the Grammar.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Convert the given production rules of the Grammar into GNF.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0DEDC3-89A7-49C7-BA2F-66C53938DD4A}"/>
              </a:ext>
            </a:extLst>
          </p:cNvPr>
          <p:cNvSpPr txBox="1"/>
          <p:nvPr/>
        </p:nvSpPr>
        <p:spPr>
          <a:xfrm>
            <a:off x="263625" y="2895600"/>
            <a:ext cx="101682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Note: you can directly arrange the grammar in to GNF if possible by some re arrangement or use algorithm</a:t>
            </a:r>
          </a:p>
          <a:p>
            <a:endParaRPr lang="en-IN" dirty="0">
              <a:solidFill>
                <a:srgbClr val="C00000"/>
              </a:solidFill>
            </a:endParaRPr>
          </a:p>
          <a:p>
            <a:r>
              <a:rPr lang="en-IN" dirty="0">
                <a:solidFill>
                  <a:srgbClr val="C00000"/>
                </a:solidFill>
              </a:rPr>
              <a:t>Example:</a:t>
            </a:r>
          </a:p>
          <a:p>
            <a:r>
              <a:rPr lang="en-IN" dirty="0">
                <a:solidFill>
                  <a:srgbClr val="C00000"/>
                </a:solidFill>
              </a:rPr>
              <a:t>S</a:t>
            </a:r>
            <a:r>
              <a:rPr lang="en-IN" dirty="0">
                <a:solidFill>
                  <a:srgbClr val="C00000"/>
                </a:solidFill>
                <a:sym typeface="Wingdings" panose="05000000000000000000" pitchFamily="2" charset="2"/>
              </a:rPr>
              <a:t>ABC</a:t>
            </a:r>
          </a:p>
          <a:p>
            <a:r>
              <a:rPr lang="en-IN" dirty="0" err="1">
                <a:solidFill>
                  <a:srgbClr val="C00000"/>
                </a:solidFill>
                <a:sym typeface="Wingdings" panose="05000000000000000000" pitchFamily="2" charset="2"/>
              </a:rPr>
              <a:t>AaB</a:t>
            </a:r>
            <a:endParaRPr lang="en-IN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rgbClr val="C00000"/>
                </a:solidFill>
                <a:sym typeface="Wingdings" panose="05000000000000000000" pitchFamily="2" charset="2"/>
              </a:rPr>
              <a:t>B-&gt;</a:t>
            </a:r>
            <a:r>
              <a:rPr lang="en-IN" dirty="0" err="1">
                <a:solidFill>
                  <a:srgbClr val="C00000"/>
                </a:solidFill>
                <a:sym typeface="Wingdings" panose="05000000000000000000" pitchFamily="2" charset="2"/>
              </a:rPr>
              <a:t>cC</a:t>
            </a:r>
            <a:endParaRPr lang="en-IN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IN" dirty="0" err="1">
                <a:solidFill>
                  <a:srgbClr val="C00000"/>
                </a:solidFill>
                <a:sym typeface="Wingdings" panose="05000000000000000000" pitchFamily="2" charset="2"/>
              </a:rPr>
              <a:t>Cc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89167-7240-4F91-9AD8-079AD4B65082}"/>
              </a:ext>
            </a:extLst>
          </p:cNvPr>
          <p:cNvSpPr txBox="1"/>
          <p:nvPr/>
        </p:nvSpPr>
        <p:spPr>
          <a:xfrm>
            <a:off x="2819400" y="3509754"/>
            <a:ext cx="60976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Solution:</a:t>
            </a:r>
          </a:p>
          <a:p>
            <a:r>
              <a:rPr lang="en-IN" dirty="0" err="1">
                <a:solidFill>
                  <a:srgbClr val="C00000"/>
                </a:solidFill>
              </a:rPr>
              <a:t>S</a:t>
            </a:r>
            <a:r>
              <a:rPr lang="en-IN" dirty="0" err="1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IN" b="1" dirty="0" err="1">
                <a:solidFill>
                  <a:srgbClr val="00B050"/>
                </a:solidFill>
                <a:sym typeface="Wingdings" panose="05000000000000000000" pitchFamily="2" charset="2"/>
              </a:rPr>
              <a:t>aB</a:t>
            </a:r>
            <a:r>
              <a:rPr lang="en-IN" dirty="0" err="1">
                <a:solidFill>
                  <a:srgbClr val="C00000"/>
                </a:solidFill>
                <a:sym typeface="Wingdings" panose="05000000000000000000" pitchFamily="2" charset="2"/>
              </a:rPr>
              <a:t>BC</a:t>
            </a:r>
            <a:endParaRPr lang="en-IN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IN" dirty="0" err="1">
                <a:solidFill>
                  <a:srgbClr val="C00000"/>
                </a:solidFill>
                <a:sym typeface="Wingdings" panose="05000000000000000000" pitchFamily="2" charset="2"/>
              </a:rPr>
              <a:t>AaB</a:t>
            </a:r>
            <a:endParaRPr lang="en-IN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rgbClr val="C00000"/>
                </a:solidFill>
                <a:sym typeface="Wingdings" panose="05000000000000000000" pitchFamily="2" charset="2"/>
              </a:rPr>
              <a:t>B-&gt;</a:t>
            </a:r>
            <a:r>
              <a:rPr lang="en-IN" dirty="0" err="1">
                <a:solidFill>
                  <a:srgbClr val="C00000"/>
                </a:solidFill>
                <a:sym typeface="Wingdings" panose="05000000000000000000" pitchFamily="2" charset="2"/>
              </a:rPr>
              <a:t>cC</a:t>
            </a:r>
            <a:endParaRPr lang="en-IN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IN" dirty="0" err="1">
                <a:solidFill>
                  <a:srgbClr val="C00000"/>
                </a:solidFill>
                <a:sym typeface="Wingdings" panose="05000000000000000000" pitchFamily="2" charset="2"/>
              </a:rPr>
              <a:t>Cc</a:t>
            </a:r>
            <a:endParaRPr lang="en-IN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rgbClr val="C00000"/>
                </a:solidFill>
                <a:sym typeface="Wingdings" panose="05000000000000000000" pitchFamily="2" charset="2"/>
              </a:rPr>
              <a:t>No need to convert grammar to CNF first 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70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0 grammar (Phrase Structure Grammar)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Their productions are of the form: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where both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can be strings of terminal and nonterminal </a:t>
                </a:r>
                <a:r>
                  <a:rPr lang="en-US" dirty="0"/>
                  <a:t>symbols.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Example: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S → </a:t>
                </a: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</a:rPr>
                  <a:t>ACaB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  <a:p>
                <a:pPr marL="0" indent="1543050" algn="just">
                  <a:buNone/>
                </a:pP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</a:rPr>
                  <a:t>Bc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→ </a:t>
                </a: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</a:rPr>
                  <a:t>acB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  <a:p>
                <a:pPr marL="0" indent="1543050" algn="just">
                  <a:buNone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CB → DB </a:t>
                </a:r>
              </a:p>
              <a:p>
                <a:pPr marL="0" indent="1543050" algn="just">
                  <a:buNone/>
                </a:pP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</a:rPr>
                  <a:t>aD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→ Db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6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B9AA-2490-4B43-8965-7A0C1970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Removal of left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03566-D0FE-44DB-9E77-76519E596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                                   A</a:t>
            </a:r>
            <a:r>
              <a:rPr lang="en-IN" sz="2800" b="1" dirty="0">
                <a:sym typeface="Wingdings" panose="05000000000000000000" pitchFamily="2" charset="2"/>
              </a:rPr>
              <a:t> </a:t>
            </a:r>
            <a:r>
              <a:rPr lang="en-IN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A</a:t>
            </a:r>
            <a:r>
              <a:rPr lang="el-GR" sz="28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α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| </a:t>
            </a:r>
            <a:r>
              <a:rPr lang="el-GR" sz="28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β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{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α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and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β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may be a combination of Terminal and non terminal }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                             Then </a:t>
            </a:r>
          </a:p>
          <a:p>
            <a:pPr marL="0" indent="0">
              <a:buNone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                             </a:t>
            </a:r>
            <a:r>
              <a:rPr lang="en-IN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  </a:t>
            </a:r>
            <a:r>
              <a:rPr lang="el-GR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β</a:t>
            </a:r>
            <a:r>
              <a:rPr lang="en-IN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A’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                             </a:t>
            </a:r>
            <a:r>
              <a:rPr lang="en-IN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A’</a:t>
            </a:r>
            <a:r>
              <a:rPr lang="en-IN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l-GR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α</a:t>
            </a:r>
            <a:r>
              <a:rPr lang="en-IN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A’</a:t>
            </a:r>
            <a:r>
              <a:rPr lang="en-IN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| </a:t>
            </a:r>
            <a:r>
              <a:rPr lang="el-GR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ε</a:t>
            </a:r>
            <a:endParaRPr lang="en-IN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5770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C777-87E5-4950-BC41-7A55D7BE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35633-C204-4F23-B93E-FB2DBF009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Consider the following Grammar G. Convert it into GNF.</a:t>
            </a:r>
          </a:p>
          <a:p>
            <a:pPr marL="0" indent="0">
              <a:buNone/>
            </a:pPr>
            <a:r>
              <a:rPr lang="en-IN" dirty="0"/>
              <a:t>S → </a:t>
            </a:r>
            <a:r>
              <a:rPr lang="en-IN" dirty="0" err="1"/>
              <a:t>abSb</a:t>
            </a:r>
            <a:r>
              <a:rPr lang="en-IN" dirty="0"/>
              <a:t> | aa</a:t>
            </a:r>
          </a:p>
          <a:p>
            <a:pPr marL="0" indent="0">
              <a:buNone/>
            </a:pPr>
            <a:r>
              <a:rPr lang="en-IN" dirty="0"/>
              <a:t>Solution: first we need to check and observe </a:t>
            </a:r>
            <a:r>
              <a:rPr lang="en-IN" b="1" dirty="0" err="1">
                <a:solidFill>
                  <a:srgbClr val="C00000"/>
                </a:solidFill>
              </a:rPr>
              <a:t>a</a:t>
            </a:r>
            <a:r>
              <a:rPr lang="en-IN" b="1" dirty="0" err="1">
                <a:solidFill>
                  <a:srgbClr val="00B050"/>
                </a:solidFill>
              </a:rPr>
              <a:t>bSb</a:t>
            </a:r>
            <a:r>
              <a:rPr lang="en-IN" b="1" dirty="0">
                <a:solidFill>
                  <a:srgbClr val="00B050"/>
                </a:solidFill>
              </a:rPr>
              <a:t> </a:t>
            </a:r>
            <a:r>
              <a:rPr lang="en-IN" dirty="0"/>
              <a:t>and</a:t>
            </a:r>
            <a:r>
              <a:rPr lang="en-IN" b="1" dirty="0">
                <a:solidFill>
                  <a:srgbClr val="00B05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a</a:t>
            </a:r>
            <a:r>
              <a:rPr lang="en-IN" b="1" dirty="0">
                <a:solidFill>
                  <a:srgbClr val="00B050"/>
                </a:solidFill>
              </a:rPr>
              <a:t>a</a:t>
            </a:r>
          </a:p>
          <a:p>
            <a:pPr marL="0" indent="0">
              <a:buNone/>
            </a:pPr>
            <a:r>
              <a:rPr lang="en-IN" dirty="0"/>
              <a:t>A</a:t>
            </a:r>
            <a:r>
              <a:rPr lang="en-IN" dirty="0">
                <a:sym typeface="Wingdings" panose="05000000000000000000" pitchFamily="2" charset="2"/>
              </a:rPr>
              <a:t> a</a:t>
            </a:r>
            <a:endParaRPr lang="en-IN" dirty="0"/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B b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Now we change it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S </a:t>
            </a:r>
            <a:r>
              <a:rPr lang="en-IN" dirty="0" err="1">
                <a:sym typeface="Wingdings" panose="05000000000000000000" pitchFamily="2" charset="2"/>
              </a:rPr>
              <a:t>aBSB</a:t>
            </a:r>
            <a:r>
              <a:rPr lang="en-IN" dirty="0">
                <a:sym typeface="Wingdings" panose="05000000000000000000" pitchFamily="2" charset="2"/>
              </a:rPr>
              <a:t> | </a:t>
            </a:r>
            <a:r>
              <a:rPr lang="en-IN" dirty="0" err="1">
                <a:sym typeface="Wingdings" panose="05000000000000000000" pitchFamily="2" charset="2"/>
              </a:rPr>
              <a:t>aA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So finally :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S </a:t>
            </a:r>
            <a:r>
              <a:rPr lang="en-IN" dirty="0" err="1">
                <a:sym typeface="Wingdings" panose="05000000000000000000" pitchFamily="2" charset="2"/>
              </a:rPr>
              <a:t>aBSB</a:t>
            </a:r>
            <a:r>
              <a:rPr lang="en-IN" dirty="0">
                <a:sym typeface="Wingdings" panose="05000000000000000000" pitchFamily="2" charset="2"/>
              </a:rPr>
              <a:t> | </a:t>
            </a:r>
            <a:r>
              <a:rPr lang="en-IN" dirty="0" err="1">
                <a:sym typeface="Wingdings" panose="05000000000000000000" pitchFamily="2" charset="2"/>
              </a:rPr>
              <a:t>aA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/>
              <a:t>A</a:t>
            </a:r>
            <a:r>
              <a:rPr lang="en-IN" dirty="0">
                <a:sym typeface="Wingdings" panose="05000000000000000000" pitchFamily="2" charset="2"/>
              </a:rPr>
              <a:t> a</a:t>
            </a:r>
            <a:endParaRPr lang="en-IN" dirty="0"/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B b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803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AE84-A018-4C08-B8A4-BFAC89B9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98D06-509A-451C-BC6E-C3B1A00F1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</a:t>
            </a:r>
            <a:r>
              <a:rPr lang="en-IN" dirty="0">
                <a:sym typeface="Wingdings" panose="05000000000000000000" pitchFamily="2" charset="2"/>
              </a:rPr>
              <a:t> AB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A </a:t>
            </a:r>
            <a:r>
              <a:rPr lang="en-IN" dirty="0" err="1">
                <a:sym typeface="Wingdings" panose="05000000000000000000" pitchFamily="2" charset="2"/>
              </a:rPr>
              <a:t>aA</a:t>
            </a:r>
            <a:r>
              <a:rPr lang="en-IN" dirty="0">
                <a:sym typeface="Wingdings" panose="05000000000000000000" pitchFamily="2" charset="2"/>
              </a:rPr>
              <a:t> | </a:t>
            </a:r>
            <a:r>
              <a:rPr lang="en-IN" dirty="0" err="1">
                <a:sym typeface="Wingdings" panose="05000000000000000000" pitchFamily="2" charset="2"/>
              </a:rPr>
              <a:t>bB</a:t>
            </a:r>
            <a:r>
              <a:rPr lang="en-IN" dirty="0">
                <a:sym typeface="Wingdings" panose="05000000000000000000" pitchFamily="2" charset="2"/>
              </a:rPr>
              <a:t> | b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B b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Sol: only 1</a:t>
            </a:r>
            <a:r>
              <a:rPr lang="en-IN" baseline="30000" dirty="0">
                <a:sym typeface="Wingdings" panose="05000000000000000000" pitchFamily="2" charset="2"/>
              </a:rPr>
              <a:t>st</a:t>
            </a:r>
            <a:r>
              <a:rPr lang="en-IN" dirty="0">
                <a:sym typeface="Wingdings" panose="05000000000000000000" pitchFamily="2" charset="2"/>
              </a:rPr>
              <a:t> rule production is not in GNF, so replace A in with their production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S </a:t>
            </a:r>
            <a:r>
              <a:rPr lang="en-IN" dirty="0" err="1">
                <a:sym typeface="Wingdings" panose="05000000000000000000" pitchFamily="2" charset="2"/>
              </a:rPr>
              <a:t>aAB</a:t>
            </a:r>
            <a:r>
              <a:rPr lang="en-IN" dirty="0">
                <a:sym typeface="Wingdings" panose="05000000000000000000" pitchFamily="2" charset="2"/>
              </a:rPr>
              <a:t> | </a:t>
            </a:r>
            <a:r>
              <a:rPr lang="en-IN" dirty="0" err="1">
                <a:sym typeface="Wingdings" panose="05000000000000000000" pitchFamily="2" charset="2"/>
              </a:rPr>
              <a:t>bBB</a:t>
            </a:r>
            <a:r>
              <a:rPr lang="en-IN" dirty="0">
                <a:sym typeface="Wingdings" panose="05000000000000000000" pitchFamily="2" charset="2"/>
              </a:rPr>
              <a:t> | </a:t>
            </a:r>
            <a:r>
              <a:rPr lang="en-IN" dirty="0" err="1">
                <a:sym typeface="Wingdings" panose="05000000000000000000" pitchFamily="2" charset="2"/>
              </a:rPr>
              <a:t>bB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A </a:t>
            </a:r>
            <a:r>
              <a:rPr lang="en-IN" dirty="0" err="1">
                <a:sym typeface="Wingdings" panose="05000000000000000000" pitchFamily="2" charset="2"/>
              </a:rPr>
              <a:t>aA</a:t>
            </a:r>
            <a:r>
              <a:rPr lang="en-IN" dirty="0">
                <a:sym typeface="Wingdings" panose="05000000000000000000" pitchFamily="2" charset="2"/>
              </a:rPr>
              <a:t> | </a:t>
            </a:r>
            <a:r>
              <a:rPr lang="en-IN" dirty="0" err="1">
                <a:sym typeface="Wingdings" panose="05000000000000000000" pitchFamily="2" charset="2"/>
              </a:rPr>
              <a:t>bB</a:t>
            </a:r>
            <a:r>
              <a:rPr lang="en-IN" dirty="0">
                <a:sym typeface="Wingdings" panose="05000000000000000000" pitchFamily="2" charset="2"/>
              </a:rPr>
              <a:t> | b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B b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478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EAF2-AFD1-4230-89FB-4D9F26395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8AC60-EB92-4EEE-A9E4-2CD0E790A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990600"/>
            <a:ext cx="1574800" cy="213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S</a:t>
            </a:r>
            <a:r>
              <a:rPr lang="en-IN" sz="2000" dirty="0">
                <a:sym typeface="Wingdings" panose="05000000000000000000" pitchFamily="2" charset="2"/>
              </a:rPr>
              <a:t>CA|BB</a:t>
            </a:r>
          </a:p>
          <a:p>
            <a:pPr marL="0" indent="0">
              <a:buNone/>
            </a:pPr>
            <a:r>
              <a:rPr lang="en-IN" sz="2000" dirty="0" err="1">
                <a:sym typeface="Wingdings" panose="05000000000000000000" pitchFamily="2" charset="2"/>
              </a:rPr>
              <a:t>Bb|SB</a:t>
            </a:r>
            <a:endParaRPr lang="en-I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000" dirty="0" err="1">
                <a:sym typeface="Wingdings" panose="05000000000000000000" pitchFamily="2" charset="2"/>
              </a:rPr>
              <a:t>Cb</a:t>
            </a:r>
            <a:endParaRPr lang="en-I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000" dirty="0" err="1">
                <a:sym typeface="Wingdings" panose="05000000000000000000" pitchFamily="2" charset="2"/>
              </a:rPr>
              <a:t>Aa</a:t>
            </a:r>
            <a:endParaRPr lang="en-I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000" dirty="0">
                <a:sym typeface="Wingdings" panose="05000000000000000000" pitchFamily="2" charset="2"/>
              </a:rPr>
              <a:t>Sol: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B6663-1A1F-4A3E-8E33-0DFB4ECD84EB}"/>
              </a:ext>
            </a:extLst>
          </p:cNvPr>
          <p:cNvSpPr txBox="1"/>
          <p:nvPr/>
        </p:nvSpPr>
        <p:spPr>
          <a:xfrm>
            <a:off x="838200" y="2667000"/>
            <a:ext cx="144699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000" dirty="0" err="1"/>
              <a:t>S</a:t>
            </a:r>
            <a:r>
              <a:rPr lang="en-IN" sz="2000" dirty="0" err="1">
                <a:sym typeface="Wingdings" panose="05000000000000000000" pitchFamily="2" charset="2"/>
              </a:rPr>
              <a:t></a:t>
            </a:r>
            <a:r>
              <a:rPr lang="en-IN" sz="2000" dirty="0" err="1">
                <a:solidFill>
                  <a:srgbClr val="C00000"/>
                </a:solidFill>
                <a:sym typeface="Wingdings" panose="05000000000000000000" pitchFamily="2" charset="2"/>
              </a:rPr>
              <a:t>bA</a:t>
            </a:r>
            <a:r>
              <a:rPr lang="en-IN" sz="2000" dirty="0" err="1">
                <a:sym typeface="Wingdings" panose="05000000000000000000" pitchFamily="2" charset="2"/>
              </a:rPr>
              <a:t>|BB</a:t>
            </a:r>
            <a:endParaRPr lang="en-I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000" dirty="0" err="1">
                <a:sym typeface="Wingdings" panose="05000000000000000000" pitchFamily="2" charset="2"/>
              </a:rPr>
              <a:t>Bb|SB</a:t>
            </a:r>
            <a:endParaRPr lang="en-I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000" dirty="0" err="1">
                <a:sym typeface="Wingdings" panose="05000000000000000000" pitchFamily="2" charset="2"/>
              </a:rPr>
              <a:t>Cb</a:t>
            </a:r>
            <a:endParaRPr lang="en-I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000" dirty="0" err="1">
                <a:sym typeface="Wingdings" panose="05000000000000000000" pitchFamily="2" charset="2"/>
              </a:rPr>
              <a:t>Aa</a:t>
            </a:r>
            <a:endParaRPr lang="en-IN" sz="2000" dirty="0">
              <a:sym typeface="Wingdings" panose="050000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4A9E4-F613-4E8E-B0CC-81E68A1F0CCA}"/>
              </a:ext>
            </a:extLst>
          </p:cNvPr>
          <p:cNvSpPr txBox="1"/>
          <p:nvPr/>
        </p:nvSpPr>
        <p:spPr>
          <a:xfrm>
            <a:off x="254000" y="3990439"/>
            <a:ext cx="5684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Now we have choices, we change BB by B’s production or SB by S’s production, so we will change SB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05D5D-81C8-4336-9862-3E9E23AAFE24}"/>
              </a:ext>
            </a:extLst>
          </p:cNvPr>
          <p:cNvSpPr txBox="1"/>
          <p:nvPr/>
        </p:nvSpPr>
        <p:spPr>
          <a:xfrm>
            <a:off x="838200" y="4624538"/>
            <a:ext cx="19812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000" dirty="0" err="1"/>
              <a:t>S</a:t>
            </a:r>
            <a:r>
              <a:rPr lang="en-IN" sz="2000" dirty="0" err="1">
                <a:sym typeface="Wingdings" panose="05000000000000000000" pitchFamily="2" charset="2"/>
              </a:rPr>
              <a:t></a:t>
            </a:r>
            <a:r>
              <a:rPr lang="en-IN" sz="2000" dirty="0" err="1">
                <a:solidFill>
                  <a:srgbClr val="C00000"/>
                </a:solidFill>
                <a:sym typeface="Wingdings" panose="05000000000000000000" pitchFamily="2" charset="2"/>
              </a:rPr>
              <a:t>bA</a:t>
            </a:r>
            <a:r>
              <a:rPr lang="en-IN" sz="2000" dirty="0" err="1">
                <a:sym typeface="Wingdings" panose="05000000000000000000" pitchFamily="2" charset="2"/>
              </a:rPr>
              <a:t>|BB</a:t>
            </a:r>
            <a:endParaRPr lang="en-I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000" dirty="0" err="1">
                <a:sym typeface="Wingdings" panose="05000000000000000000" pitchFamily="2" charset="2"/>
              </a:rPr>
              <a:t>Bb|</a:t>
            </a:r>
            <a:r>
              <a:rPr lang="en-IN" sz="2000" dirty="0" err="1">
                <a:solidFill>
                  <a:srgbClr val="C00000"/>
                </a:solidFill>
                <a:sym typeface="Wingdings" panose="05000000000000000000" pitchFamily="2" charset="2"/>
              </a:rPr>
              <a:t>bA</a:t>
            </a:r>
            <a:r>
              <a:rPr lang="en-IN" sz="2000" dirty="0" err="1">
                <a:sym typeface="Wingdings" panose="05000000000000000000" pitchFamily="2" charset="2"/>
              </a:rPr>
              <a:t>B|BBB</a:t>
            </a:r>
            <a:endParaRPr lang="en-I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000" dirty="0" err="1">
                <a:sym typeface="Wingdings" panose="05000000000000000000" pitchFamily="2" charset="2"/>
              </a:rPr>
              <a:t>Cb</a:t>
            </a:r>
            <a:endParaRPr lang="en-I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000" dirty="0" err="1">
                <a:sym typeface="Wingdings" panose="05000000000000000000" pitchFamily="2" charset="2"/>
              </a:rPr>
              <a:t>Aa</a:t>
            </a:r>
            <a:endParaRPr lang="en-IN" sz="2000" dirty="0"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3698B7-167C-4ACA-B924-90FF534241DF}"/>
              </a:ext>
            </a:extLst>
          </p:cNvPr>
          <p:cNvSpPr txBox="1"/>
          <p:nvPr/>
        </p:nvSpPr>
        <p:spPr>
          <a:xfrm>
            <a:off x="266834" y="5960209"/>
            <a:ext cx="568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Now we need to remove left recursion which is B</a:t>
            </a:r>
            <a:r>
              <a:rPr lang="en-IN" dirty="0">
                <a:sym typeface="Wingdings" panose="05000000000000000000" pitchFamily="2" charset="2"/>
              </a:rPr>
              <a:t>BBB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0A8066-7F52-4401-8A48-9268014ECA4B}"/>
              </a:ext>
            </a:extLst>
          </p:cNvPr>
          <p:cNvSpPr txBox="1"/>
          <p:nvPr/>
        </p:nvSpPr>
        <p:spPr>
          <a:xfrm>
            <a:off x="7010400" y="159484"/>
            <a:ext cx="19812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000" b="1" dirty="0" err="1">
                <a:sym typeface="Wingdings" panose="05000000000000000000" pitchFamily="2" charset="2"/>
              </a:rPr>
              <a:t>B</a:t>
            </a:r>
            <a:r>
              <a:rPr lang="en-IN" sz="2000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b</a:t>
            </a:r>
            <a:r>
              <a:rPr lang="en-IN" sz="2000" b="1" dirty="0" err="1">
                <a:sym typeface="Wingdings" panose="05000000000000000000" pitchFamily="2" charset="2"/>
              </a:rPr>
              <a:t>|</a:t>
            </a:r>
            <a:r>
              <a:rPr lang="en-IN" sz="2000" b="1" dirty="0" err="1">
                <a:solidFill>
                  <a:schemeClr val="accent2"/>
                </a:solidFill>
                <a:sym typeface="Wingdings" panose="05000000000000000000" pitchFamily="2" charset="2"/>
              </a:rPr>
              <a:t>bAB</a:t>
            </a:r>
            <a:r>
              <a:rPr lang="en-IN" sz="2000" b="1" dirty="0" err="1">
                <a:sym typeface="Wingdings" panose="05000000000000000000" pitchFamily="2" charset="2"/>
              </a:rPr>
              <a:t>|</a:t>
            </a:r>
            <a:r>
              <a:rPr lang="en-IN" sz="2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B</a:t>
            </a:r>
            <a:r>
              <a:rPr lang="en-IN" sz="2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BB</a:t>
            </a:r>
            <a:endParaRPr lang="en-IN" sz="20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000" b="1" dirty="0">
                <a:sym typeface="Wingdings" panose="05000000000000000000" pitchFamily="2" charset="2"/>
              </a:rPr>
              <a:t>A    </a:t>
            </a:r>
            <a:r>
              <a:rPr lang="el-GR" sz="20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β</a:t>
            </a:r>
            <a:r>
              <a:rPr lang="en-IN" sz="2000" b="1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1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</a:t>
            </a:r>
            <a:r>
              <a:rPr lang="el-GR" sz="20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β</a:t>
            </a:r>
            <a:r>
              <a:rPr lang="en-IN" sz="2000" b="1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2</a:t>
            </a:r>
            <a:r>
              <a:rPr lang="en-IN" sz="2000" b="1" dirty="0">
                <a:sym typeface="Wingdings" panose="05000000000000000000" pitchFamily="2" charset="2"/>
              </a:rPr>
              <a:t>     A</a:t>
            </a:r>
            <a:r>
              <a:rPr lang="el-GR" sz="20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α</a:t>
            </a: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BbB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’|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bABB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’</a:t>
            </a:r>
          </a:p>
          <a:p>
            <a:pPr marL="0" indent="0">
              <a:buNone/>
            </a:pP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B’BBB’|ε</a:t>
            </a:r>
            <a:endParaRPr lang="en-I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sz="2000" dirty="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978DE7-CB3D-4B3E-A0A7-051E7618B1F0}"/>
              </a:ext>
            </a:extLst>
          </p:cNvPr>
          <p:cNvSpPr txBox="1"/>
          <p:nvPr/>
        </p:nvSpPr>
        <p:spPr>
          <a:xfrm>
            <a:off x="7010400" y="1663012"/>
            <a:ext cx="19812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000" dirty="0" err="1"/>
              <a:t>S</a:t>
            </a:r>
            <a:r>
              <a:rPr lang="en-IN" sz="2000" dirty="0" err="1">
                <a:sym typeface="Wingdings" panose="05000000000000000000" pitchFamily="2" charset="2"/>
              </a:rPr>
              <a:t></a:t>
            </a:r>
            <a:r>
              <a:rPr lang="en-IN" sz="2000" dirty="0" err="1">
                <a:solidFill>
                  <a:srgbClr val="C00000"/>
                </a:solidFill>
                <a:sym typeface="Wingdings" panose="05000000000000000000" pitchFamily="2" charset="2"/>
              </a:rPr>
              <a:t>bA</a:t>
            </a:r>
            <a:r>
              <a:rPr lang="en-IN" sz="2000" dirty="0" err="1">
                <a:sym typeface="Wingdings" panose="05000000000000000000" pitchFamily="2" charset="2"/>
              </a:rPr>
              <a:t>|BB</a:t>
            </a:r>
            <a:endParaRPr lang="en-I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BbB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’|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bABB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’</a:t>
            </a:r>
          </a:p>
          <a:p>
            <a:pPr marL="0" indent="0">
              <a:buNone/>
            </a:pP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B’BBB’|ε</a:t>
            </a:r>
            <a:endParaRPr lang="en-I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000" dirty="0" err="1">
                <a:sym typeface="Wingdings" panose="05000000000000000000" pitchFamily="2" charset="2"/>
              </a:rPr>
              <a:t>Cb</a:t>
            </a:r>
            <a:endParaRPr lang="en-I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000" dirty="0" err="1">
                <a:sym typeface="Wingdings" panose="05000000000000000000" pitchFamily="2" charset="2"/>
              </a:rPr>
              <a:t>Aa</a:t>
            </a:r>
            <a:endParaRPr lang="en-IN" sz="2000" dirty="0">
              <a:sym typeface="Wingdings" panose="05000000000000000000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87A87E-E463-4D0B-9458-0EC5A76D6716}"/>
              </a:ext>
            </a:extLst>
          </p:cNvPr>
          <p:cNvSpPr txBox="1"/>
          <p:nvPr/>
        </p:nvSpPr>
        <p:spPr>
          <a:xfrm>
            <a:off x="7010400" y="3246805"/>
            <a:ext cx="416051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Now we need to remove null production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FAB95-C572-4E94-86CA-15D8EFCF2731}"/>
              </a:ext>
            </a:extLst>
          </p:cNvPr>
          <p:cNvSpPr txBox="1"/>
          <p:nvPr/>
        </p:nvSpPr>
        <p:spPr>
          <a:xfrm>
            <a:off x="7086600" y="3505200"/>
            <a:ext cx="32766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000" dirty="0" err="1"/>
              <a:t>S</a:t>
            </a:r>
            <a:r>
              <a:rPr lang="en-IN" sz="2000" dirty="0" err="1">
                <a:sym typeface="Wingdings" panose="05000000000000000000" pitchFamily="2" charset="2"/>
              </a:rPr>
              <a:t></a:t>
            </a:r>
            <a:r>
              <a:rPr lang="en-IN" sz="2000" dirty="0" err="1">
                <a:solidFill>
                  <a:srgbClr val="C00000"/>
                </a:solidFill>
                <a:sym typeface="Wingdings" panose="05000000000000000000" pitchFamily="2" charset="2"/>
              </a:rPr>
              <a:t>bA</a:t>
            </a:r>
            <a:r>
              <a:rPr lang="en-IN" sz="2000" dirty="0" err="1">
                <a:sym typeface="Wingdings" panose="05000000000000000000" pitchFamily="2" charset="2"/>
              </a:rPr>
              <a:t>|BB</a:t>
            </a:r>
            <a:endParaRPr lang="en-I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Bb|bB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’|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bAB|bABB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’</a:t>
            </a:r>
          </a:p>
          <a:p>
            <a:pPr marL="0" indent="0">
              <a:buNone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B’BBB’|BB</a:t>
            </a:r>
            <a:endParaRPr lang="en-I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000" dirty="0" err="1">
                <a:sym typeface="Wingdings" panose="05000000000000000000" pitchFamily="2" charset="2"/>
              </a:rPr>
              <a:t>Cb</a:t>
            </a:r>
            <a:endParaRPr lang="en-I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000" dirty="0" err="1">
                <a:sym typeface="Wingdings" panose="05000000000000000000" pitchFamily="2" charset="2"/>
              </a:rPr>
              <a:t>Aa</a:t>
            </a:r>
            <a:endParaRPr lang="en-IN" sz="2000" dirty="0">
              <a:sym typeface="Wingdings" panose="05000000000000000000" pitchFamily="2" charset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0B24B2-D383-4EEC-BA51-1AA1D7A32671}"/>
              </a:ext>
            </a:extLst>
          </p:cNvPr>
          <p:cNvSpPr txBox="1"/>
          <p:nvPr/>
        </p:nvSpPr>
        <p:spPr>
          <a:xfrm>
            <a:off x="6096000" y="5047815"/>
            <a:ext cx="6019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000" dirty="0" err="1"/>
              <a:t>S</a:t>
            </a:r>
            <a:r>
              <a:rPr lang="en-IN" sz="2000" dirty="0" err="1">
                <a:sym typeface="Wingdings" panose="05000000000000000000" pitchFamily="2" charset="2"/>
              </a:rPr>
              <a:t></a:t>
            </a:r>
            <a:r>
              <a:rPr lang="en-IN" sz="2000" dirty="0" err="1">
                <a:solidFill>
                  <a:srgbClr val="C00000"/>
                </a:solidFill>
                <a:sym typeface="Wingdings" panose="05000000000000000000" pitchFamily="2" charset="2"/>
              </a:rPr>
              <a:t>bA</a:t>
            </a:r>
            <a:r>
              <a:rPr lang="en-IN" sz="2000" dirty="0" err="1">
                <a:sym typeface="Wingdings" panose="05000000000000000000" pitchFamily="2" charset="2"/>
              </a:rPr>
              <a:t>|bB|bABB|bB’B|baBB’B</a:t>
            </a:r>
            <a:endParaRPr lang="en-I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Bb|bB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’|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bAB|bABB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’</a:t>
            </a:r>
          </a:p>
          <a:p>
            <a:pPr marL="0" indent="0">
              <a:buNone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B’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bBB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’|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bABBB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’|bB’BB’|bABB’BB’|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bB|bABB|bB’B|bABB’B</a:t>
            </a:r>
            <a:endParaRPr lang="en-I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000" dirty="0" err="1">
                <a:sym typeface="Wingdings" panose="05000000000000000000" pitchFamily="2" charset="2"/>
              </a:rPr>
              <a:t>Cb</a:t>
            </a:r>
            <a:endParaRPr lang="en-I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000" dirty="0" err="1">
                <a:sym typeface="Wingdings" panose="05000000000000000000" pitchFamily="2" charset="2"/>
              </a:rPr>
              <a:t>Aa</a:t>
            </a:r>
            <a:endParaRPr lang="en-IN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3973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2" grpId="0"/>
      <p:bldP spid="13" grpId="0"/>
      <p:bldP spid="14" grpId="0"/>
      <p:bldP spid="1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626A-B980-48BF-915F-EBE57BE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properties of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FA6B9-9D78-49D1-8FA4-EE38378A3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Emptiness</a:t>
            </a:r>
          </a:p>
          <a:p>
            <a:r>
              <a:rPr lang="en-IN" dirty="0"/>
              <a:t>2. Finiteness</a:t>
            </a:r>
          </a:p>
          <a:p>
            <a:r>
              <a:rPr lang="en-IN" dirty="0"/>
              <a:t>3. Membership </a:t>
            </a:r>
          </a:p>
        </p:txBody>
      </p:sp>
    </p:spTree>
    <p:extLst>
      <p:ext uri="{BB962C8B-B14F-4D97-AF65-F5344CB8AC3E}">
        <p14:creationId xmlns:p14="http://schemas.microsoft.com/office/powerpoint/2010/main" val="23103842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1494-16C1-48D8-A90E-24B983657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Emptiness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81B51-B613-44EC-9ACE-5F8799CA3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303030"/>
                </a:solidFill>
                <a:effectLst/>
                <a:latin typeface="Arimo"/>
              </a:rPr>
              <a:t>If we can not derive any string of terminals from the given grammar, then its language is called as an Empty Language. L(G) = ϕ</a:t>
            </a:r>
          </a:p>
          <a:p>
            <a:r>
              <a:rPr lang="en-US" sz="2000" b="0" i="0" dirty="0">
                <a:solidFill>
                  <a:srgbClr val="303030"/>
                </a:solidFill>
                <a:effectLst/>
                <a:latin typeface="Arimo"/>
              </a:rPr>
              <a:t>For a given CFG, there exists an algorithm to decide whether its language is empty L(G) = ϕ or not.</a:t>
            </a:r>
          </a:p>
          <a:p>
            <a:pPr algn="l" fontAlgn="base"/>
            <a:r>
              <a:rPr lang="en-US" b="1" i="0" u="sng" dirty="0">
                <a:solidFill>
                  <a:srgbClr val="303030"/>
                </a:solidFill>
                <a:effectLst/>
                <a:latin typeface="Roboto Condensed" pitchFamily="2" charset="0"/>
              </a:rPr>
              <a:t>Algorithm-</a:t>
            </a:r>
            <a:endParaRPr lang="en-US" b="1" i="0" dirty="0">
              <a:solidFill>
                <a:srgbClr val="303030"/>
              </a:solidFill>
              <a:effectLst/>
              <a:latin typeface="Roboto Condensed" pitchFamily="2" charset="0"/>
            </a:endParaRPr>
          </a:p>
          <a:p>
            <a:pPr lvl="1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Remove all the useless symbols from the grammar.</a:t>
            </a:r>
          </a:p>
          <a:p>
            <a:pPr lvl="1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A useless symbol is one that does not derive any string of terminals.</a:t>
            </a:r>
          </a:p>
          <a:p>
            <a:pPr lvl="1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If the start symbol is found to be useless, then language is empty otherwise not.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E69AB9-B2AE-447F-89C2-ABACEF1ACD92}"/>
              </a:ext>
            </a:extLst>
          </p:cNvPr>
          <p:cNvSpPr txBox="1"/>
          <p:nvPr/>
        </p:nvSpPr>
        <p:spPr>
          <a:xfrm>
            <a:off x="262822" y="4267200"/>
            <a:ext cx="408057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  <a:sym typeface="Wingdings" panose="05000000000000000000" pitchFamily="2" charset="2"/>
              </a:rPr>
              <a:t>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Consider the following grammar-</a:t>
            </a:r>
          </a:p>
          <a:p>
            <a:pPr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S → XY</a:t>
            </a:r>
          </a:p>
          <a:p>
            <a:pPr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X → AX</a:t>
            </a:r>
          </a:p>
          <a:p>
            <a:pPr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X → AA</a:t>
            </a:r>
          </a:p>
          <a:p>
            <a:pPr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A → a</a:t>
            </a:r>
          </a:p>
          <a:p>
            <a:pPr fontAlgn="base"/>
            <a:r>
              <a:rPr lang="es-ES" b="0" i="0" dirty="0">
                <a:solidFill>
                  <a:srgbClr val="303030"/>
                </a:solidFill>
                <a:effectLst/>
                <a:latin typeface="Arimo"/>
              </a:rPr>
              <a:t>Y → BY</a:t>
            </a:r>
          </a:p>
          <a:p>
            <a:pPr fontAlgn="base"/>
            <a:r>
              <a:rPr lang="es-ES" b="0" i="0" dirty="0">
                <a:solidFill>
                  <a:srgbClr val="303030"/>
                </a:solidFill>
                <a:effectLst/>
                <a:latin typeface="Arimo"/>
              </a:rPr>
              <a:t>Y → BB</a:t>
            </a:r>
          </a:p>
          <a:p>
            <a:pPr fontAlgn="base"/>
            <a:r>
              <a:rPr lang="es-ES" b="0" i="0" dirty="0">
                <a:solidFill>
                  <a:srgbClr val="303030"/>
                </a:solidFill>
                <a:effectLst/>
                <a:latin typeface="Arimo"/>
              </a:rPr>
              <a:t>B → b</a:t>
            </a:r>
          </a:p>
          <a:p>
            <a:pPr fontAlgn="base"/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9F9253-52B9-4D49-B79A-5CDF9185EFCA}"/>
              </a:ext>
            </a:extLst>
          </p:cNvPr>
          <p:cNvSpPr txBox="1"/>
          <p:nvPr/>
        </p:nvSpPr>
        <p:spPr>
          <a:xfrm>
            <a:off x="4343399" y="4267200"/>
            <a:ext cx="8042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Now, let us check whether language generated by this grammar is empty or not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B881D-3E60-4BB8-A344-0CCF069C4D57}"/>
              </a:ext>
            </a:extLst>
          </p:cNvPr>
          <p:cNvSpPr txBox="1"/>
          <p:nvPr/>
        </p:nvSpPr>
        <p:spPr>
          <a:xfrm>
            <a:off x="4322144" y="4544199"/>
            <a:ext cx="61938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The given grammar can be written as-</a:t>
            </a:r>
          </a:p>
          <a:p>
            <a:pPr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S → </a:t>
            </a:r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aabb</a:t>
            </a: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X → </a:t>
            </a:r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aX</a:t>
            </a: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X → aa</a:t>
            </a:r>
          </a:p>
          <a:p>
            <a:pPr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A → a</a:t>
            </a:r>
          </a:p>
          <a:p>
            <a:pPr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Y → </a:t>
            </a:r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bY</a:t>
            </a: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Y → bb</a:t>
            </a:r>
          </a:p>
          <a:p>
            <a:pPr fontAlgn="base"/>
            <a:r>
              <a:rPr lang="en-US" dirty="0" err="1">
                <a:solidFill>
                  <a:srgbClr val="303030"/>
                </a:solidFill>
                <a:latin typeface="Arimo"/>
              </a:rPr>
              <a:t>B</a:t>
            </a:r>
            <a:r>
              <a:rPr lang="en-US" dirty="0" err="1">
                <a:solidFill>
                  <a:srgbClr val="303030"/>
                </a:solidFill>
                <a:latin typeface="Arimo"/>
                <a:sym typeface="Wingdings" panose="05000000000000000000" pitchFamily="2" charset="2"/>
              </a:rPr>
              <a:t>b</a:t>
            </a: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8DB239E-1E00-4374-AD4C-F9EE78602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681125"/>
              </p:ext>
            </p:extLst>
          </p:nvPr>
        </p:nvGraphicFramePr>
        <p:xfrm>
          <a:off x="6521371" y="5977724"/>
          <a:ext cx="913743" cy="284480"/>
        </p:xfrm>
        <a:graphic>
          <a:graphicData uri="http://schemas.openxmlformats.org/drawingml/2006/table">
            <a:tbl>
              <a:tblPr/>
              <a:tblGrid>
                <a:gridCol w="913743">
                  <a:extLst>
                    <a:ext uri="{9D8B030D-6E8A-4147-A177-3AD203B41FA5}">
                      <a16:colId xmlns:a16="http://schemas.microsoft.com/office/drawing/2014/main" val="7408085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effectLst/>
                        </a:rPr>
                        <a:t>L(G) ≠ </a:t>
                      </a:r>
                      <a:r>
                        <a:rPr lang="el-GR" sz="1200" b="1" dirty="0">
                          <a:effectLst/>
                        </a:rPr>
                        <a:t>ϕ</a:t>
                      </a:r>
                      <a:endParaRPr lang="el-GR" dirty="0">
                        <a:effectLst/>
                      </a:endParaRPr>
                    </a:p>
                  </a:txBody>
                  <a:tcPr marL="63500" marR="63500" marT="50800" marB="5080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013248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495E2FE3-46AE-47D2-B02A-09EAEA718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165119"/>
            <a:ext cx="4419600" cy="13695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5078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Clearly,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The start symbol generates at least one string (many more are possible).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Therefore, start symbol is useful.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Thus, language generated by the given grammar is non-empty.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84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9" grpId="0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33C9C-7FBA-4E02-91E1-27868B0C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Finiteness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3D292-6C08-400F-B53C-B055AE3B9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b="1" u="sng" dirty="0"/>
              <a:t>Algorithm To Decide Whether CFL Is Finite Or Not-</a:t>
            </a:r>
            <a:endParaRPr lang="en-US" b="1" dirty="0"/>
          </a:p>
          <a:p>
            <a:pPr marL="0" indent="0" fontAlgn="base">
              <a:buNone/>
            </a:pPr>
            <a:r>
              <a:rPr lang="en-US" dirty="0"/>
              <a:t>For a given CFG, there exists an algorithm to decide whether its language is finite or not.</a:t>
            </a:r>
          </a:p>
          <a:p>
            <a:pPr marL="0" indent="0" fontAlgn="base">
              <a:buNone/>
            </a:pPr>
            <a:r>
              <a:rPr lang="en-US" b="1" u="sng" dirty="0"/>
              <a:t>Step-01:</a:t>
            </a:r>
            <a:endParaRPr lang="en-US" dirty="0"/>
          </a:p>
          <a:p>
            <a:pPr lvl="1" fontAlgn="base"/>
            <a:r>
              <a:rPr lang="en-US" dirty="0"/>
              <a:t>Reduce the given grammar completely by-</a:t>
            </a:r>
          </a:p>
          <a:p>
            <a:pPr lvl="1" fontAlgn="base"/>
            <a:r>
              <a:rPr lang="en-US" dirty="0"/>
              <a:t>Eliminating ∈ productions</a:t>
            </a:r>
          </a:p>
          <a:p>
            <a:pPr lvl="1" fontAlgn="base"/>
            <a:r>
              <a:rPr lang="en-US" dirty="0"/>
              <a:t>Eliminating unit productions</a:t>
            </a:r>
          </a:p>
          <a:p>
            <a:pPr lvl="1" fontAlgn="base"/>
            <a:r>
              <a:rPr lang="en-US" dirty="0"/>
              <a:t>Eliminating useless productions</a:t>
            </a:r>
          </a:p>
          <a:p>
            <a:pPr marL="0" indent="0" fontAlgn="base">
              <a:buNone/>
            </a:pPr>
            <a:r>
              <a:rPr lang="en-US" b="1" u="sng" dirty="0"/>
              <a:t>Step-02:</a:t>
            </a:r>
            <a:endParaRPr lang="en-US" b="1" dirty="0"/>
          </a:p>
          <a:p>
            <a:pPr lvl="1" fontAlgn="base"/>
            <a:r>
              <a:rPr lang="en-US" dirty="0"/>
              <a:t>Draw a directed graph whose nodes are variables of the given grammar.</a:t>
            </a:r>
          </a:p>
          <a:p>
            <a:pPr lvl="1" fontAlgn="base"/>
            <a:r>
              <a:rPr lang="en-US" dirty="0"/>
              <a:t>There exists an edge from node A to node B if there exists a production of the form A → αBβ.</a:t>
            </a:r>
          </a:p>
          <a:p>
            <a:pPr lvl="1" fontAlgn="base"/>
            <a:r>
              <a:rPr lang="en-US" dirty="0"/>
              <a:t>Now, following 2 cases are possible-</a:t>
            </a:r>
          </a:p>
          <a:p>
            <a:pPr marL="914400" lvl="2" indent="0" fontAlgn="base">
              <a:buNone/>
            </a:pPr>
            <a:r>
              <a:rPr lang="en-US" b="1" u="sng" dirty="0"/>
              <a:t>Case-01: </a:t>
            </a:r>
            <a:r>
              <a:rPr lang="en-US" dirty="0"/>
              <a:t> Directed graph contains a cycle: Infinite</a:t>
            </a:r>
          </a:p>
          <a:p>
            <a:pPr marL="914400" lvl="2" indent="0" fontAlgn="base">
              <a:buNone/>
            </a:pPr>
            <a:r>
              <a:rPr lang="en-US" b="1" u="sng" dirty="0"/>
              <a:t>Case-02: </a:t>
            </a:r>
            <a:r>
              <a:rPr lang="en-US" dirty="0"/>
              <a:t> Directed graph does not contain any cycle: finite</a:t>
            </a:r>
          </a:p>
          <a:p>
            <a:pPr fontAlgn="base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874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1C87E-6E19-4EBD-B29A-E8F23567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A73114-98B6-49BB-839F-D51A1ACFE0B9}"/>
              </a:ext>
            </a:extLst>
          </p:cNvPr>
          <p:cNvSpPr txBox="1"/>
          <p:nvPr/>
        </p:nvSpPr>
        <p:spPr>
          <a:xfrm>
            <a:off x="254000" y="1066800"/>
            <a:ext cx="12945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IN" b="0" i="0" dirty="0">
                <a:solidFill>
                  <a:srgbClr val="303030"/>
                </a:solidFill>
                <a:effectLst/>
                <a:latin typeface="Arimo"/>
              </a:rPr>
              <a:t>S → AB / a</a:t>
            </a:r>
          </a:p>
          <a:p>
            <a:pPr algn="ctr" fontAlgn="base"/>
            <a:r>
              <a:rPr lang="en-IN" b="0" i="0" dirty="0">
                <a:solidFill>
                  <a:srgbClr val="303030"/>
                </a:solidFill>
                <a:effectLst/>
                <a:latin typeface="Arimo"/>
              </a:rPr>
              <a:t>A → BC / b</a:t>
            </a:r>
          </a:p>
          <a:p>
            <a:pPr algn="ctr" fontAlgn="base"/>
            <a:r>
              <a:rPr lang="en-IN" b="0" i="0" dirty="0">
                <a:solidFill>
                  <a:srgbClr val="303030"/>
                </a:solidFill>
                <a:effectLst/>
                <a:latin typeface="Arimo"/>
              </a:rPr>
              <a:t>B → CC / 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27398E-93E7-4D8D-B72F-7EC4D06265B0}"/>
              </a:ext>
            </a:extLst>
          </p:cNvPr>
          <p:cNvSpPr txBox="1"/>
          <p:nvPr/>
        </p:nvSpPr>
        <p:spPr>
          <a:xfrm>
            <a:off x="254000" y="2142529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03030"/>
                </a:solidFill>
                <a:effectLst/>
                <a:latin typeface="Arimo"/>
              </a:rPr>
              <a:t>Step 1: 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The given grammar is already completely reduced.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BDB83D-E731-4744-9353-0303C3704EAE}"/>
              </a:ext>
            </a:extLst>
          </p:cNvPr>
          <p:cNvSpPr txBox="1"/>
          <p:nvPr/>
        </p:nvSpPr>
        <p:spPr>
          <a:xfrm>
            <a:off x="247583" y="2664260"/>
            <a:ext cx="6704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303030"/>
                </a:solidFill>
                <a:effectLst/>
                <a:latin typeface="Arimo"/>
              </a:rPr>
              <a:t>Step 2: 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We will draw a directed graph whose nodes will be S , A , B , C.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AF909-D36E-490C-8724-BD8259ED6A7A}"/>
              </a:ext>
            </a:extLst>
          </p:cNvPr>
          <p:cNvSpPr txBox="1"/>
          <p:nvPr/>
        </p:nvSpPr>
        <p:spPr>
          <a:xfrm>
            <a:off x="221916" y="3429000"/>
            <a:ext cx="8001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Now,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Due to the production S → AB, directed graph will have edges S → A and S → B.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Due to the production A → BC, directed graph will have edges A → B and A → C.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Due to the production B → CC, directed graph will have edge B → C.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329DA4-B11D-4723-A8DA-983EC6C67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1828800"/>
            <a:ext cx="2976077" cy="28972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135B2D-ADA4-4031-A9CE-C23B2741AE07}"/>
              </a:ext>
            </a:extLst>
          </p:cNvPr>
          <p:cNvSpPr txBox="1"/>
          <p:nvPr/>
        </p:nvSpPr>
        <p:spPr>
          <a:xfrm>
            <a:off x="254802" y="4840071"/>
            <a:ext cx="2419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303030"/>
                </a:solidFill>
                <a:effectLst/>
                <a:latin typeface="Arimo"/>
              </a:rPr>
              <a:t>grammar is finite.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101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E8ED6-6C74-4777-B93D-7D1F715CB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4C6ED4-6DC0-48D5-A71D-A0ED79D43551}"/>
              </a:ext>
            </a:extLst>
          </p:cNvPr>
          <p:cNvSpPr txBox="1"/>
          <p:nvPr/>
        </p:nvSpPr>
        <p:spPr>
          <a:xfrm>
            <a:off x="-76200" y="945683"/>
            <a:ext cx="17517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IN" b="0" i="0" dirty="0">
                <a:solidFill>
                  <a:srgbClr val="303030"/>
                </a:solidFill>
                <a:effectLst/>
                <a:latin typeface="Arimo"/>
              </a:rPr>
              <a:t>S → XS / b</a:t>
            </a:r>
          </a:p>
          <a:p>
            <a:pPr algn="ctr" fontAlgn="base"/>
            <a:r>
              <a:rPr lang="en-IN" b="0" i="0" dirty="0">
                <a:solidFill>
                  <a:srgbClr val="303030"/>
                </a:solidFill>
                <a:effectLst/>
                <a:latin typeface="Arimo"/>
              </a:rPr>
              <a:t>X → YZ</a:t>
            </a:r>
          </a:p>
          <a:p>
            <a:pPr algn="ctr" fontAlgn="base"/>
            <a:r>
              <a:rPr lang="en-IN" b="0" i="0" dirty="0">
                <a:solidFill>
                  <a:srgbClr val="303030"/>
                </a:solidFill>
                <a:effectLst/>
                <a:latin typeface="Arimo"/>
              </a:rPr>
              <a:t>Y → ab</a:t>
            </a:r>
          </a:p>
          <a:p>
            <a:pPr algn="ctr" fontAlgn="base"/>
            <a:r>
              <a:rPr lang="en-IN" b="0" i="0" dirty="0">
                <a:solidFill>
                  <a:srgbClr val="303030"/>
                </a:solidFill>
                <a:effectLst/>
                <a:latin typeface="Arimo"/>
              </a:rPr>
              <a:t>Z → XY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68FCB8-0A8B-45C7-B10D-90B3C25007A7}"/>
              </a:ext>
            </a:extLst>
          </p:cNvPr>
          <p:cNvSpPr txBox="1"/>
          <p:nvPr/>
        </p:nvSpPr>
        <p:spPr>
          <a:xfrm>
            <a:off x="265228" y="2413337"/>
            <a:ext cx="68975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u="sng" dirty="0">
                <a:solidFill>
                  <a:srgbClr val="303030"/>
                </a:solidFill>
                <a:effectLst/>
                <a:latin typeface="Roboto Condensed" pitchFamily="2" charset="0"/>
              </a:rPr>
              <a:t>Step-01: 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The given grammar is already completely reduced.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algn="l" fontAlgn="base"/>
            <a:r>
              <a:rPr lang="en-US" b="1" i="0" u="sng" dirty="0">
                <a:solidFill>
                  <a:srgbClr val="303030"/>
                </a:solidFill>
                <a:effectLst/>
                <a:latin typeface="Roboto Condensed" pitchFamily="2" charset="0"/>
              </a:rPr>
              <a:t>Step-02: 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We will draw a directed graph whose nodes will be S , X , Y , Z.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691E20-749B-4485-A387-D4B0B8A2FF90}"/>
              </a:ext>
            </a:extLst>
          </p:cNvPr>
          <p:cNvSpPr txBox="1"/>
          <p:nvPr/>
        </p:nvSpPr>
        <p:spPr>
          <a:xfrm>
            <a:off x="265228" y="3448251"/>
            <a:ext cx="84215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Now,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Due to the production S → XS / b, directed graph will have edges S → X and S → 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Due to the production X → YZ, directed graph will have edges X → Y and X → Z.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Due to the production Z → XY, directed graph will have edges Z → X and Z → 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4D1B8B-8B81-45E1-8CDF-2C6CFEBF5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3597600"/>
            <a:ext cx="3549229" cy="28793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57E3F1-2B48-4B66-8416-F5ED9A915594}"/>
              </a:ext>
            </a:extLst>
          </p:cNvPr>
          <p:cNvSpPr txBox="1"/>
          <p:nvPr/>
        </p:nvSpPr>
        <p:spPr>
          <a:xfrm>
            <a:off x="260771" y="4863677"/>
            <a:ext cx="2419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303030"/>
                </a:solidFill>
                <a:effectLst/>
                <a:latin typeface="Arimo"/>
              </a:rPr>
              <a:t>grammar is infinite.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04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4F42E-ACB7-40D9-94D2-1591FA12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Membership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6CA81-A337-46D7-851D-5FA30B7F9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Checking whether given string </a:t>
            </a:r>
            <a:r>
              <a:rPr lang="en-IN" b="1" dirty="0"/>
              <a:t>s</a:t>
            </a:r>
            <a:r>
              <a:rPr lang="en-IN" dirty="0"/>
              <a:t> is generated from the given grammar or not.</a:t>
            </a:r>
          </a:p>
          <a:p>
            <a:pPr marL="0" indent="0">
              <a:buNone/>
            </a:pPr>
            <a:r>
              <a:rPr lang="en-IN" b="1" dirty="0"/>
              <a:t>CYK Algorithm-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It is used to decide whether a given string belongs to the language of grammar or not.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It is also known as </a:t>
            </a:r>
            <a:r>
              <a:rPr lang="en-US" b="1" i="0" dirty="0">
                <a:solidFill>
                  <a:srgbClr val="303030"/>
                </a:solidFill>
                <a:effectLst/>
                <a:latin typeface="Arimo"/>
              </a:rPr>
              <a:t>CKY Algorithm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or </a:t>
            </a:r>
            <a:r>
              <a:rPr lang="en-US" b="1" i="0" dirty="0" err="1">
                <a:solidFill>
                  <a:srgbClr val="303030"/>
                </a:solidFill>
                <a:effectLst/>
                <a:latin typeface="Arimo"/>
              </a:rPr>
              <a:t>Cocke</a:t>
            </a:r>
            <a:r>
              <a:rPr lang="en-US" b="1" i="0" dirty="0">
                <a:solidFill>
                  <a:srgbClr val="303030"/>
                </a:solidFill>
                <a:effectLst/>
                <a:latin typeface="Arimo"/>
              </a:rPr>
              <a:t>-Younger-</a:t>
            </a:r>
            <a:r>
              <a:rPr lang="en-US" b="1" i="0" dirty="0" err="1">
                <a:solidFill>
                  <a:srgbClr val="303030"/>
                </a:solidFill>
                <a:effectLst/>
                <a:latin typeface="Arimo"/>
              </a:rPr>
              <a:t>Kasami</a:t>
            </a:r>
            <a:r>
              <a:rPr lang="en-US" b="1" i="0" dirty="0">
                <a:solidFill>
                  <a:srgbClr val="303030"/>
                </a:solidFill>
                <a:effectLst/>
                <a:latin typeface="Arimo"/>
              </a:rPr>
              <a:t> Algorithm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after its inventors</a:t>
            </a:r>
          </a:p>
          <a:p>
            <a:pPr marL="0" indent="0">
              <a:buNone/>
            </a:pPr>
            <a:r>
              <a:rPr lang="en-IN" b="1" dirty="0"/>
              <a:t>Note: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CYK Algorithm operates only on </a:t>
            </a:r>
            <a:r>
              <a:rPr lang="en-US" b="1" i="0" u="sng" dirty="0">
                <a:solidFill>
                  <a:srgbClr val="910000"/>
                </a:solidFill>
                <a:effectLst/>
                <a:latin typeface="Arimo"/>
              </a:rPr>
              <a:t>Context Free Grammars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given in </a:t>
            </a:r>
            <a:r>
              <a:rPr lang="en-US" b="1" i="0" u="sng" dirty="0">
                <a:solidFill>
                  <a:srgbClr val="910000"/>
                </a:solidFill>
                <a:effectLst/>
                <a:latin typeface="Arimo"/>
              </a:rPr>
              <a:t>Chomsky Normal Form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.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The worst case running time of CYK Algorithm is Θ (n</a:t>
            </a:r>
            <a:r>
              <a:rPr lang="en-US" b="0" i="0" baseline="30000" dirty="0">
                <a:solidFill>
                  <a:srgbClr val="303030"/>
                </a:solidFill>
                <a:effectLst/>
                <a:latin typeface="Arimo"/>
              </a:rPr>
              <a:t>3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.|G|).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Here, n = Length of parsed string and |G| = Size of the CNF Grammar G.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2282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/>
              <a:t>Type 1 grammar (Context Sensitive Grammar)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0" rIns="91440" bIns="0" rtlCol="0">
                <a:no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Their productions are of the form: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𝜶𝝅𝜷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where </a:t>
                </a:r>
                <a:r>
                  <a:rPr lang="en-US" b="1" dirty="0">
                    <a:solidFill>
                      <a:srgbClr val="C00000"/>
                    </a:solidFill>
                  </a:rPr>
                  <a:t>A </a:t>
                </a:r>
                <a:r>
                  <a:rPr lang="en-US" dirty="0">
                    <a:solidFill>
                      <a:srgbClr val="C00000"/>
                    </a:solidFill>
                  </a:rPr>
                  <a:t>is</a:t>
                </a: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non terminal </a:t>
                </a:r>
                <a:r>
                  <a:rPr lang="en-US" dirty="0"/>
                  <a:t>and 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are strings of terminals and non terminals</a:t>
                </a:r>
                <a:r>
                  <a:rPr lang="en-US" dirty="0"/>
                  <a:t>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The strings 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 and 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may be empty, but 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dirty="0"/>
                  <a:t> must be non-empty.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Here, a string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can be replaced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(or vice versa) only when it is enclosed by the strings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in a sentential form. 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Example: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AB → </a:t>
                </a: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</a:rPr>
                  <a:t>AbBc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  <a:p>
                <a:pPr marL="0" indent="1544638" algn="just" defTabSz="974725">
                  <a:buNone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A → </a:t>
                </a: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</a:rPr>
                  <a:t>bcA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  <a:p>
                <a:pPr marL="0" indent="1544638" algn="just" defTabSz="963613">
                  <a:buNone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B → b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13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58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7154-232A-4C21-90A4-ECE1EBBF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303030"/>
                </a:solidFill>
                <a:effectLst/>
                <a:latin typeface="Roboto Condensed" pitchFamily="2" charset="0"/>
              </a:rPr>
              <a:t>Basic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1342F-7CB6-48B9-8693-C0FE5F112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In a CYK algorithm, the structure of grammar should be in Chomsky normal form.</a:t>
            </a:r>
          </a:p>
          <a:p>
            <a:pPr algn="l"/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In addition, the CYK algorithm uses the dynamic programming or table filling algorithm.</a:t>
            </a:r>
          </a:p>
          <a:p>
            <a:pPr algn="l"/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The grammar will be in CNF if each rule has one of the following forms:</a:t>
            </a:r>
          </a:p>
          <a:p>
            <a:pPr marL="400050" lvl="1" indent="0">
              <a:buNone/>
            </a:pP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A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→</a:t>
            </a: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BC</a:t>
            </a: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 (at most two variables on the right-hand side)</a:t>
            </a:r>
          </a:p>
          <a:p>
            <a:pPr marL="400050" lvl="1" indent="0">
              <a:buNone/>
            </a:pP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A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→</a:t>
            </a: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 a (a single terminal on the right-hand side)</a:t>
            </a:r>
          </a:p>
          <a:p>
            <a:pPr marL="400050" lvl="1" indent="0">
              <a:buNone/>
            </a:pP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S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→Ø</a:t>
            </a: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 (null string)</a:t>
            </a:r>
          </a:p>
          <a:p>
            <a:pPr algn="l"/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If the given Grammar is not in the CNF form, convert it to the CNF form before applying the CYK Algorithm.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57623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D4BE-F875-452F-848E-7B06ABDA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6C21F-3450-45D4-AA23-0E867FE34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838200"/>
            <a:ext cx="11684000" cy="591343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Construct a triangular table of the length of your given string.</a:t>
            </a:r>
          </a:p>
          <a:p>
            <a:pPr marL="0" indent="0">
              <a:buNone/>
            </a:pPr>
            <a:endParaRPr lang="en-US" b="0" i="0" dirty="0">
              <a:solidFill>
                <a:srgbClr val="3D3D4E"/>
              </a:solidFill>
              <a:effectLst/>
              <a:latin typeface="Droid Serif"/>
            </a:endParaRPr>
          </a:p>
          <a:p>
            <a:pPr marL="0" indent="0">
              <a:buNone/>
            </a:pPr>
            <a:endParaRPr lang="en-US" b="0" i="0" dirty="0">
              <a:solidFill>
                <a:srgbClr val="3D3D4E"/>
              </a:solidFill>
              <a:effectLst/>
              <a:latin typeface="Droid Serif"/>
            </a:endParaRPr>
          </a:p>
          <a:p>
            <a:pPr marL="0" indent="0">
              <a:buNone/>
            </a:pPr>
            <a:endParaRPr lang="en-US" b="0" i="0" dirty="0">
              <a:solidFill>
                <a:srgbClr val="3D3D4E"/>
              </a:solidFill>
              <a:effectLst/>
              <a:latin typeface="Droid Serif"/>
            </a:endParaRPr>
          </a:p>
          <a:p>
            <a:pPr marL="0" indent="0">
              <a:buNone/>
            </a:pPr>
            <a:endParaRPr lang="en-US" b="0" i="0" dirty="0">
              <a:solidFill>
                <a:srgbClr val="3D3D4E"/>
              </a:solidFill>
              <a:effectLst/>
              <a:latin typeface="Droid Serif"/>
            </a:endParaRPr>
          </a:p>
          <a:p>
            <a:pPr marL="0" indent="0">
              <a:buNone/>
            </a:pPr>
            <a:endParaRPr lang="en-US" b="0" i="0" dirty="0">
              <a:solidFill>
                <a:srgbClr val="3D3D4E"/>
              </a:solidFill>
              <a:effectLst/>
              <a:latin typeface="Droid 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Each row corresponds to the length of the substrings of the given word ‘w’: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The bottom row will have strings of length 1.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The second row from the bottom will have strings of length 2 and so 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X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(</a:t>
            </a:r>
            <a:r>
              <a:rPr lang="en-US" b="0" i="1" dirty="0" err="1">
                <a:solidFill>
                  <a:srgbClr val="3D3D4E"/>
                </a:solidFill>
                <a:effectLst/>
                <a:latin typeface="KaTeX_Math"/>
              </a:rPr>
              <a:t>i</a:t>
            </a:r>
            <a:r>
              <a:rPr lang="en-US" b="0" i="0" dirty="0" err="1">
                <a:solidFill>
                  <a:srgbClr val="3D3D4E"/>
                </a:solidFill>
                <a:effectLst/>
                <a:latin typeface="KaTeX_Main"/>
              </a:rPr>
              <a:t>,</a:t>
            </a:r>
            <a:r>
              <a:rPr lang="en-US" b="0" i="1" dirty="0" err="1">
                <a:solidFill>
                  <a:srgbClr val="3D3D4E"/>
                </a:solidFill>
                <a:effectLst/>
                <a:latin typeface="KaTeX_Math"/>
              </a:rPr>
              <a:t>i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)</a:t>
            </a: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 is a set of variables A such that </a:t>
            </a:r>
            <a:r>
              <a:rPr lang="en-US" b="0" i="1" dirty="0" err="1">
                <a:solidFill>
                  <a:srgbClr val="3D3D4E"/>
                </a:solidFill>
                <a:effectLst/>
                <a:latin typeface="KaTeX_Math"/>
              </a:rPr>
              <a:t>A</a:t>
            </a:r>
            <a:r>
              <a:rPr lang="en-US" b="0" i="0" dirty="0" err="1">
                <a:solidFill>
                  <a:srgbClr val="3D3D4E"/>
                </a:solidFill>
                <a:effectLst/>
                <a:latin typeface="KaTeX_Main"/>
              </a:rPr>
              <a:t>→</a:t>
            </a:r>
            <a:r>
              <a:rPr lang="en-US" b="0" i="1" dirty="0" err="1">
                <a:solidFill>
                  <a:srgbClr val="3D3D4E"/>
                </a:solidFill>
                <a:effectLst/>
                <a:latin typeface="KaTeX_Math"/>
              </a:rPr>
              <a:t>w</a:t>
            </a:r>
            <a:r>
              <a:rPr lang="en-US" b="0" i="1" baseline="-25000" dirty="0" err="1">
                <a:solidFill>
                  <a:srgbClr val="3D3D4E"/>
                </a:solidFill>
                <a:effectLst/>
                <a:latin typeface="KaTeX_Math"/>
              </a:rPr>
              <a:t>i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​</a:t>
            </a: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 is a production of grammar G, where </a:t>
            </a:r>
            <a:r>
              <a:rPr lang="en-US" b="0" i="1" dirty="0" err="1">
                <a:solidFill>
                  <a:srgbClr val="3D3D4E"/>
                </a:solidFill>
                <a:effectLst/>
                <a:latin typeface="KaTeX_Math"/>
              </a:rPr>
              <a:t>w</a:t>
            </a:r>
            <a:r>
              <a:rPr lang="en-US" b="0" i="1" baseline="-25000" dirty="0" err="1">
                <a:solidFill>
                  <a:srgbClr val="3D3D4E"/>
                </a:solidFill>
                <a:effectLst/>
                <a:latin typeface="KaTeX_Math"/>
              </a:rPr>
              <a:t>i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​</a:t>
            </a: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 is part of the given string ‘w’ or the whole string.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Compare at most n pairs of previously computed sets. For strings with a length of 2, compare two pairs, and for strings with a length of 3 compare three sets. In this way, the next sets (A) can be computed, which are derived from the given grammar as per the following formula: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                                                  (</a:t>
            </a: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X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(</a:t>
            </a:r>
            <a:r>
              <a:rPr lang="en-US" b="0" i="1" dirty="0" err="1">
                <a:solidFill>
                  <a:srgbClr val="3D3D4E"/>
                </a:solidFill>
                <a:effectLst/>
                <a:latin typeface="KaTeX_Math"/>
              </a:rPr>
              <a:t>i</a:t>
            </a:r>
            <a:r>
              <a:rPr lang="en-US" b="0" i="0" dirty="0" err="1">
                <a:solidFill>
                  <a:srgbClr val="3D3D4E"/>
                </a:solidFill>
                <a:effectLst/>
                <a:latin typeface="KaTeX_Main"/>
              </a:rPr>
              <a:t>,</a:t>
            </a:r>
            <a:r>
              <a:rPr lang="en-US" b="0" i="1" dirty="0" err="1">
                <a:solidFill>
                  <a:srgbClr val="3D3D4E"/>
                </a:solidFill>
                <a:effectLst/>
                <a:latin typeface="KaTeX_Math"/>
              </a:rPr>
              <a:t>i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),</a:t>
            </a: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X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((</a:t>
            </a: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i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+1),</a:t>
            </a: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j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),(</a:t>
            </a: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X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i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,</a:t>
            </a: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i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+1),</a:t>
            </a: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X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i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+2,</a:t>
            </a: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j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))…(</a:t>
            </a: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X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i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,</a:t>
            </a: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j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−1),</a:t>
            </a:r>
            <a:r>
              <a:rPr lang="en-US" b="0" i="1" dirty="0" err="1">
                <a:solidFill>
                  <a:srgbClr val="3D3D4E"/>
                </a:solidFill>
                <a:effectLst/>
                <a:latin typeface="KaTeX_Math"/>
              </a:rPr>
              <a:t>Xj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)</a:t>
            </a:r>
            <a:endParaRPr lang="en-US" b="0" i="0" dirty="0">
              <a:solidFill>
                <a:srgbClr val="3D3D4E"/>
              </a:solidFill>
              <a:effectLst/>
              <a:latin typeface="Droid 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In the equation, </a:t>
            </a: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X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(</a:t>
            </a:r>
            <a:r>
              <a:rPr lang="en-US" b="0" i="1" dirty="0" err="1">
                <a:solidFill>
                  <a:srgbClr val="3D3D4E"/>
                </a:solidFill>
                <a:effectLst/>
                <a:latin typeface="KaTeX_Math"/>
              </a:rPr>
              <a:t>i</a:t>
            </a:r>
            <a:r>
              <a:rPr lang="en-US" b="0" i="0" dirty="0" err="1">
                <a:solidFill>
                  <a:srgbClr val="3D3D4E"/>
                </a:solidFill>
                <a:effectLst/>
                <a:latin typeface="KaTeX_Main"/>
              </a:rPr>
              <a:t>,</a:t>
            </a:r>
            <a:r>
              <a:rPr lang="en-US" b="0" i="1" dirty="0" err="1">
                <a:solidFill>
                  <a:srgbClr val="3D3D4E"/>
                </a:solidFill>
                <a:effectLst/>
                <a:latin typeface="KaTeX_Math"/>
              </a:rPr>
              <a:t>i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)</a:t>
            </a: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 refers to the set of variables derived from the production rules.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C00000"/>
                </a:solidFill>
                <a:effectLst/>
                <a:latin typeface="Droid Serif"/>
              </a:rPr>
              <a:t>Rule: If the top row consists of the starting variable of the grammar, then the given string can be derived from it.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1E58EA-BC07-42C5-AB09-4845E5C8C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0"/>
            <a:ext cx="4001703" cy="33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0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793D-3E3A-4C81-8BE5-3BFB4126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033B6-A7BA-45AD-94CF-582767956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3D3D4E"/>
                </a:solidFill>
                <a:effectLst/>
                <a:latin typeface="Droid Serif"/>
              </a:rPr>
              <a:t>Let’s look at an example to get a better understanding of the algorithm.</a:t>
            </a:r>
          </a:p>
          <a:p>
            <a:pPr algn="l"/>
            <a:r>
              <a:rPr lang="en-IN" b="0" i="0" dirty="0">
                <a:solidFill>
                  <a:srgbClr val="3D3D4E"/>
                </a:solidFill>
                <a:effectLst/>
                <a:latin typeface="Droid Serif"/>
              </a:rPr>
              <a:t>Consider the following CNF grammar </a:t>
            </a:r>
            <a:r>
              <a:rPr lang="en-IN" b="0" i="1" dirty="0">
                <a:solidFill>
                  <a:srgbClr val="3D3D4E"/>
                </a:solidFill>
                <a:effectLst/>
                <a:latin typeface="KaTeX_Math"/>
              </a:rPr>
              <a:t>G</a:t>
            </a:r>
            <a:r>
              <a:rPr lang="en-IN" b="0" i="0" dirty="0">
                <a:solidFill>
                  <a:srgbClr val="3D3D4E"/>
                </a:solidFill>
                <a:effectLst/>
                <a:latin typeface="Droid Serif"/>
              </a:rPr>
              <a:t>:</a:t>
            </a:r>
          </a:p>
          <a:p>
            <a:pPr marL="0" indent="0" algn="l">
              <a:buNone/>
            </a:pPr>
            <a:r>
              <a:rPr lang="en-IN" b="0" i="1" dirty="0">
                <a:solidFill>
                  <a:srgbClr val="3D3D4E"/>
                </a:solidFill>
                <a:effectLst/>
                <a:latin typeface="KaTeX_Math"/>
              </a:rPr>
              <a:t>                     S</a:t>
            </a:r>
            <a:r>
              <a:rPr lang="en-IN" b="0" i="0" dirty="0">
                <a:solidFill>
                  <a:srgbClr val="3D3D4E"/>
                </a:solidFill>
                <a:effectLst/>
                <a:latin typeface="KaTeX_Main"/>
              </a:rPr>
              <a:t>→</a:t>
            </a:r>
            <a:r>
              <a:rPr lang="en-IN" b="0" i="1" dirty="0">
                <a:solidFill>
                  <a:srgbClr val="3D3D4E"/>
                </a:solidFill>
                <a:effectLst/>
                <a:latin typeface="KaTeX_Math"/>
              </a:rPr>
              <a:t>AB</a:t>
            </a:r>
            <a:r>
              <a:rPr lang="en-IN" b="0" i="0" dirty="0">
                <a:solidFill>
                  <a:srgbClr val="3D3D4E"/>
                </a:solidFill>
                <a:effectLst/>
                <a:latin typeface="KaTeX_Main"/>
              </a:rPr>
              <a:t> ∣ </a:t>
            </a:r>
            <a:r>
              <a:rPr lang="en-IN" b="0" i="1" dirty="0">
                <a:solidFill>
                  <a:srgbClr val="3D3D4E"/>
                </a:solidFill>
                <a:effectLst/>
                <a:latin typeface="KaTeX_Math"/>
              </a:rPr>
              <a:t>BC</a:t>
            </a:r>
            <a:endParaRPr lang="en-IN" b="0" i="0" dirty="0">
              <a:solidFill>
                <a:srgbClr val="3D3D4E"/>
              </a:solidFill>
              <a:effectLst/>
              <a:latin typeface="Droid Serif"/>
            </a:endParaRPr>
          </a:p>
          <a:p>
            <a:pPr marL="0" indent="0" algn="l">
              <a:buNone/>
            </a:pPr>
            <a:r>
              <a:rPr lang="en-IN" b="0" i="1" dirty="0">
                <a:solidFill>
                  <a:srgbClr val="3D3D4E"/>
                </a:solidFill>
                <a:effectLst/>
                <a:latin typeface="KaTeX_Math"/>
              </a:rPr>
              <a:t>                    A</a:t>
            </a:r>
            <a:r>
              <a:rPr lang="en-IN" b="0" i="0" dirty="0">
                <a:solidFill>
                  <a:srgbClr val="3D3D4E"/>
                </a:solidFill>
                <a:effectLst/>
                <a:latin typeface="KaTeX_Main"/>
              </a:rPr>
              <a:t>→</a:t>
            </a:r>
            <a:r>
              <a:rPr lang="en-IN" b="0" i="1" dirty="0">
                <a:solidFill>
                  <a:srgbClr val="3D3D4E"/>
                </a:solidFill>
                <a:effectLst/>
                <a:latin typeface="KaTeX_Math"/>
              </a:rPr>
              <a:t>BA</a:t>
            </a:r>
            <a:r>
              <a:rPr lang="en-IN" b="0" i="0" dirty="0">
                <a:solidFill>
                  <a:srgbClr val="3D3D4E"/>
                </a:solidFill>
                <a:effectLst/>
                <a:latin typeface="KaTeX_Main"/>
              </a:rPr>
              <a:t> ∣ </a:t>
            </a:r>
            <a:r>
              <a:rPr lang="en-IN" b="0" i="1" dirty="0">
                <a:solidFill>
                  <a:srgbClr val="3D3D4E"/>
                </a:solidFill>
                <a:effectLst/>
                <a:latin typeface="KaTeX_Math"/>
              </a:rPr>
              <a:t>a</a:t>
            </a:r>
            <a:endParaRPr lang="en-IN" b="0" i="0" dirty="0">
              <a:solidFill>
                <a:srgbClr val="3D3D4E"/>
              </a:solidFill>
              <a:effectLst/>
              <a:latin typeface="Droid Serif"/>
            </a:endParaRPr>
          </a:p>
          <a:p>
            <a:pPr marL="0" indent="0" algn="l">
              <a:buNone/>
            </a:pPr>
            <a:r>
              <a:rPr lang="en-IN" b="0" i="1" dirty="0">
                <a:solidFill>
                  <a:srgbClr val="3D3D4E"/>
                </a:solidFill>
                <a:effectLst/>
                <a:latin typeface="KaTeX_Math"/>
              </a:rPr>
              <a:t>                    B</a:t>
            </a:r>
            <a:r>
              <a:rPr lang="en-IN" b="0" i="0" dirty="0">
                <a:solidFill>
                  <a:srgbClr val="3D3D4E"/>
                </a:solidFill>
                <a:effectLst/>
                <a:latin typeface="KaTeX_Main"/>
              </a:rPr>
              <a:t>→</a:t>
            </a:r>
            <a:r>
              <a:rPr lang="en-IN" b="0" i="1" dirty="0">
                <a:solidFill>
                  <a:srgbClr val="3D3D4E"/>
                </a:solidFill>
                <a:effectLst/>
                <a:latin typeface="KaTeX_Math"/>
              </a:rPr>
              <a:t>CC</a:t>
            </a:r>
            <a:r>
              <a:rPr lang="en-IN" b="0" i="0" dirty="0">
                <a:solidFill>
                  <a:srgbClr val="3D3D4E"/>
                </a:solidFill>
                <a:effectLst/>
                <a:latin typeface="KaTeX_Main"/>
              </a:rPr>
              <a:t> ∣ </a:t>
            </a:r>
            <a:r>
              <a:rPr lang="en-IN" b="0" i="1" dirty="0">
                <a:solidFill>
                  <a:srgbClr val="3D3D4E"/>
                </a:solidFill>
                <a:effectLst/>
                <a:latin typeface="KaTeX_Math"/>
              </a:rPr>
              <a:t>b</a:t>
            </a:r>
            <a:endParaRPr lang="en-IN" b="0" i="0" dirty="0">
              <a:solidFill>
                <a:srgbClr val="3D3D4E"/>
              </a:solidFill>
              <a:effectLst/>
              <a:latin typeface="Droid Serif"/>
            </a:endParaRPr>
          </a:p>
          <a:p>
            <a:pPr marL="0" indent="0" algn="l">
              <a:buNone/>
            </a:pPr>
            <a:r>
              <a:rPr lang="en-IN" b="0" i="1" dirty="0">
                <a:solidFill>
                  <a:srgbClr val="3D3D4E"/>
                </a:solidFill>
                <a:effectLst/>
                <a:latin typeface="KaTeX_Math"/>
              </a:rPr>
              <a:t>                    C</a:t>
            </a:r>
            <a:r>
              <a:rPr lang="en-IN" b="0" i="0" dirty="0">
                <a:solidFill>
                  <a:srgbClr val="3D3D4E"/>
                </a:solidFill>
                <a:effectLst/>
                <a:latin typeface="KaTeX_Main"/>
              </a:rPr>
              <a:t>→</a:t>
            </a:r>
            <a:r>
              <a:rPr lang="en-IN" b="0" i="1" dirty="0">
                <a:solidFill>
                  <a:srgbClr val="3D3D4E"/>
                </a:solidFill>
                <a:effectLst/>
                <a:latin typeface="KaTeX_Math"/>
              </a:rPr>
              <a:t>AB</a:t>
            </a:r>
            <a:r>
              <a:rPr lang="en-IN" b="0" i="0" dirty="0">
                <a:solidFill>
                  <a:srgbClr val="3D3D4E"/>
                </a:solidFill>
                <a:effectLst/>
                <a:latin typeface="KaTeX_Main"/>
              </a:rPr>
              <a:t> ∣ </a:t>
            </a:r>
            <a:r>
              <a:rPr lang="en-IN" b="0" i="1" dirty="0">
                <a:solidFill>
                  <a:srgbClr val="3D3D4E"/>
                </a:solidFill>
                <a:effectLst/>
                <a:latin typeface="KaTeX_Math"/>
              </a:rPr>
              <a:t>a</a:t>
            </a:r>
            <a:endParaRPr lang="en-IN" b="0" i="0" dirty="0">
              <a:solidFill>
                <a:srgbClr val="3D3D4E"/>
              </a:solidFill>
              <a:effectLst/>
              <a:latin typeface="Droid Serif"/>
            </a:endParaRPr>
          </a:p>
          <a:p>
            <a:pPr algn="l"/>
            <a:r>
              <a:rPr lang="en-IN" b="0" i="0" dirty="0">
                <a:solidFill>
                  <a:srgbClr val="3D3D4E"/>
                </a:solidFill>
                <a:effectLst/>
                <a:latin typeface="Droid Serif"/>
              </a:rPr>
              <a:t>The given word </a:t>
            </a:r>
            <a:r>
              <a:rPr lang="en-IN" b="1" i="1" dirty="0">
                <a:solidFill>
                  <a:srgbClr val="3D3D4E"/>
                </a:solidFill>
                <a:effectLst/>
                <a:latin typeface="KaTeX_Math"/>
              </a:rPr>
              <a:t>w</a:t>
            </a:r>
            <a:r>
              <a:rPr lang="en-IN" b="1" i="0" dirty="0">
                <a:solidFill>
                  <a:srgbClr val="3D3D4E"/>
                </a:solidFill>
                <a:effectLst/>
                <a:latin typeface="KaTeX_Main"/>
              </a:rPr>
              <a:t>=</a:t>
            </a:r>
            <a:r>
              <a:rPr lang="en-IN" b="1" i="1" dirty="0" err="1">
                <a:solidFill>
                  <a:srgbClr val="3D3D4E"/>
                </a:solidFill>
                <a:effectLst/>
                <a:latin typeface="KaTeX_Math"/>
              </a:rPr>
              <a:t>baaba</a:t>
            </a:r>
            <a:r>
              <a:rPr lang="en-IN" b="0" i="0" dirty="0">
                <a:solidFill>
                  <a:srgbClr val="3D3D4E"/>
                </a:solidFill>
                <a:effectLst/>
                <a:latin typeface="Droid Serif"/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90369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6477-06D8-4F16-8230-7A9243A6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8ECD0-EFE6-40B9-A5BF-AC24128FF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990600"/>
            <a:ext cx="6908800" cy="5867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i="0" dirty="0">
                <a:effectLst/>
                <a:latin typeface="var(--font-family-heading-lesson-markdown)"/>
              </a:rPr>
              <a:t>Step 1: Constructing the triangular table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var(--font-family-heading-lesson-markdown)"/>
              </a:rPr>
              <a:t>Step 2: Populating the table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ar(--font-family-body-lesson-markdown,&quot;Droid Serif&quot;)"/>
              </a:rPr>
              <a:t>The first row is computed simply by looking at the grammar to see which production is producing the string of length 1 for the given word ‘w’.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ar(--font-family-body-lesson-markdown,&quot;Droid Serif&quot;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ar(--font-family-body-lesson-markdown,&quot;Droid Serif&quot;)"/>
              </a:rPr>
              <a:t>The second row is computed by comparing the two strings that were computed previously. So we can have 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w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-lesson-markdown,&quot;Droid Serif&quot;)"/>
              </a:rPr>
              <a:t>: 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KaTeX_Math"/>
              </a:rPr>
              <a:t>ba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-lesson-markdown,&quot;Droid Serif&quot;)"/>
              </a:rPr>
              <a:t>, 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aa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-lesson-markdown,&quot;Droid Serif&quot;)"/>
              </a:rPr>
              <a:t>, 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ab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-lesson-markdown,&quot;Droid Serif&quot;)"/>
              </a:rPr>
              <a:t>, and 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KaTeX_Math"/>
              </a:rPr>
              <a:t>ba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-lesson-markdown,&quot;Droid Serif&quot;)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ar(--font-family-body-lesson-markdown,&quot;Droid Serif&quot;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ar(--font-family-body-lesson-markdown,&quot;Droid Serif&quot;)"/>
              </a:rPr>
              <a:t>For the third row, there are three possible substrings of length three in the given word, namely 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w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-lesson-markdown,&quot;Droid Serif&quot;)"/>
              </a:rPr>
              <a:t>: 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baa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-lesson-markdown,&quot;Droid Serif&quot;)"/>
              </a:rPr>
              <a:t>, 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KaTeX_Math"/>
              </a:rPr>
              <a:t>aab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-lesson-markdown,&quot;Droid Serif&quot;)"/>
              </a:rPr>
              <a:t>, and 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aba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′.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-lesson-markdown,&quot;Droid Serif&quot;)"/>
              </a:rPr>
              <a:t> For the substring 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baa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-lesson-markdown,&quot;Droid Serif&quot;)"/>
              </a:rPr>
              <a:t>, there are two possibilities: 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[′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KaTeX_Math"/>
              </a:rPr>
              <a:t>b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KaTeX_Main"/>
              </a:rPr>
              <a:t>′,′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KaTeX_Math"/>
              </a:rPr>
              <a:t>aa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′]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-lesson-markdown,&quot;Droid Serif&quot;)"/>
              </a:rPr>
              <a:t> and 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[′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KaTeX_Math"/>
              </a:rPr>
              <a:t>ba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′,′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′].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ar(--font-family-body-lesson-markdown,&quot;Droid Serif&quot;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ar(--font-family-body-lesson-markdown,&quot;Droid Serif&quot;)"/>
              </a:rPr>
              <a:t>Finding the sets to compute these: 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[‘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KaTeX_Math"/>
              </a:rPr>
              <a:t>b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KaTeX_Main"/>
              </a:rPr>
              <a:t>′,′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KaTeX_Math"/>
              </a:rPr>
              <a:t>aa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′]={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B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}{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B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}</a:t>
            </a:r>
            <a:br>
              <a:rPr lang="en-US" b="0" i="0" dirty="0">
                <a:solidFill>
                  <a:srgbClr val="000000"/>
                </a:solidFill>
                <a:effectLst/>
                <a:latin typeface="var(--font-family-body-lesson-markdown,&quot;Droid Serif&quot;)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[′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KaTeX_Math"/>
              </a:rPr>
              <a:t>ba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′,′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′]={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}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-lesson-markdown,&quot;Droid Serif&quot;)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{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}</a:t>
            </a:r>
            <a:endParaRPr lang="en-US" b="0" i="0" dirty="0">
              <a:solidFill>
                <a:srgbClr val="000000"/>
              </a:solidFill>
              <a:effectLst/>
              <a:latin typeface="var(--font-family-body-lesson-markdown,&quot;Droid Serif&quot;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ar(--font-family-body-lesson-markdown,&quot;Droid Serif&quot;)"/>
              </a:rPr>
              <a:t>We take the union of these as follows: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KaTeX_Main"/>
              </a:rPr>
              <a:t>                       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{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B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}{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B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}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U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{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}{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}{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BB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}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U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{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SA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SC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AA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AC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} →{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BB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SA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SC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AA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AC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},</a:t>
            </a:r>
            <a:endParaRPr lang="en-US" b="0" i="0" dirty="0">
              <a:solidFill>
                <a:srgbClr val="000000"/>
              </a:solidFill>
              <a:effectLst/>
              <a:latin typeface="var(--font-family-body-lesson-markdown,&quot;Droid Serif&quot;)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ar(--font-family-body-lesson-markdown,&quot;Droid Serif&quot;)"/>
              </a:rPr>
              <a:t>Then, we look in the grammar rules for populating the table.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ar(--font-family-body-lesson-markdown,&quot;Droid Serif&quot;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ar(--font-family-body-lesson-markdown,&quot;Droid Serif&quot;)"/>
              </a:rPr>
              <a:t>We’ll repeat this for all substrings with lengths greater than 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-lesson-markdown,&quot;Droid Serif&quot;)"/>
              </a:rPr>
              <a:t>.</a:t>
            </a:r>
          </a:p>
          <a:p>
            <a:pPr marL="0" indent="0">
              <a:buNone/>
            </a:pPr>
            <a:endParaRPr lang="en-US" b="1" i="0" dirty="0">
              <a:effectLst/>
              <a:latin typeface="var(--font-family-heading-lesson-markdown)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633C2C-56B3-4081-90AA-74F649F24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560" y="106364"/>
            <a:ext cx="5034280" cy="334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0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BA68-761B-4D9D-8374-E613D656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B3790C-1C5D-4E6E-B81D-074D35BB0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06364"/>
            <a:ext cx="10133252" cy="5608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E16FF3-D8EB-48A6-9206-13C3EE297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28600"/>
            <a:ext cx="10159301" cy="5486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1F1EE2-2D08-492A-9CB9-08179F4DE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52" y="228600"/>
            <a:ext cx="10159300" cy="55123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06497D-7654-4443-824A-1551D2820C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349" y="228600"/>
            <a:ext cx="10111903" cy="54275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01700B-FEF0-4B86-9EA0-8D34357453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228600"/>
            <a:ext cx="10133252" cy="54556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C63D36-9CFF-435D-948E-FC258112BB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" y="228600"/>
            <a:ext cx="10234852" cy="54378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20BA3DB-E529-4FB8-91F0-4CD05BE17F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001" y="213360"/>
            <a:ext cx="10133470" cy="544274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255DE7E-2C1A-4A0A-B405-D265BB6901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2861" y="228599"/>
            <a:ext cx="10168341" cy="542750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02919F0-E73B-4DB9-9A7D-6CF5381877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6454" y="183155"/>
            <a:ext cx="10208609" cy="547294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988EE1D-D24D-4A73-BE28-6F258BA36D5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5994" y="152400"/>
            <a:ext cx="10229300" cy="55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4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2 grammar (Context Free Grammar)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14500" y="1023850"/>
                <a:ext cx="8763000" cy="5334000"/>
              </a:xfrm>
            </p:spPr>
            <p:txBody>
              <a:bodyPr>
                <a:no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Their productions are of the form: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IN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Where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is non terminal </a:t>
                </a:r>
                <a:r>
                  <a:rPr lang="en-US" dirty="0"/>
                  <a:t>and 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is string of terminals and non terminals.</a:t>
                </a:r>
                <a:endParaRPr lang="en-US" dirty="0"/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Example: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S → </a:t>
                </a: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</a:rPr>
                  <a:t>Xa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  <a:p>
                <a:pPr marL="0" indent="1485900" algn="just">
                  <a:buNone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X → a </a:t>
                </a:r>
              </a:p>
              <a:p>
                <a:pPr marL="0" indent="1485900" algn="just">
                  <a:buNone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X → </a:t>
                </a: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</a:rPr>
                  <a:t>aX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  <a:p>
                <a:pPr marL="0" indent="1485900" algn="just">
                  <a:buNone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X → </a:t>
                </a: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</a:rPr>
                  <a:t>abc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4500" y="1023850"/>
                <a:ext cx="8763000" cy="5334000"/>
              </a:xfrm>
              <a:blipFill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41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Type 3 grammar (Linear or Regular grammar)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0" rtlCol="0">
                <a:no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Their productions are of the form: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b="1" i="1" dirty="0" err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𝒕𝑩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err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err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/>
                  <a:t>	or	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b="1" i="1" dirty="0" err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𝑩𝒕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are non terminals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 is terminal</a:t>
                </a:r>
                <a:r>
                  <a:rPr lang="en-US" dirty="0"/>
                  <a:t>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Example: </a:t>
                </a:r>
                <a:r>
                  <a:rPr lang="es-ES" dirty="0">
                    <a:solidFill>
                      <a:schemeClr val="accent1">
                        <a:lumMod val="75000"/>
                      </a:schemeClr>
                    </a:solidFill>
                  </a:rPr>
                  <a:t>X → a | </a:t>
                </a:r>
                <a:r>
                  <a:rPr lang="es-ES" dirty="0" err="1">
                    <a:solidFill>
                      <a:schemeClr val="accent1">
                        <a:lumMod val="75000"/>
                      </a:schemeClr>
                    </a:solidFill>
                  </a:rPr>
                  <a:t>aY</a:t>
                </a:r>
                <a:endParaRPr lang="es-E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1544638" algn="just">
                  <a:buNone/>
                </a:pPr>
                <a:r>
                  <a:rPr lang="es-ES" dirty="0">
                    <a:solidFill>
                      <a:schemeClr val="accent1">
                        <a:lumMod val="75000"/>
                      </a:schemeClr>
                    </a:solidFill>
                  </a:rPr>
                  <a:t>Y → b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484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Hierarchy of grammar</a:t>
            </a:r>
          </a:p>
        </p:txBody>
      </p:sp>
      <p:sp>
        <p:nvSpPr>
          <p:cNvPr id="4" name="Oval 3"/>
          <p:cNvSpPr/>
          <p:nvPr/>
        </p:nvSpPr>
        <p:spPr>
          <a:xfrm>
            <a:off x="3486083" y="1067768"/>
            <a:ext cx="5340096" cy="5340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34723" y="1630124"/>
            <a:ext cx="4242816" cy="42428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83363" y="2178764"/>
            <a:ext cx="3118104" cy="3118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150291" y="2712164"/>
            <a:ext cx="2011680" cy="2011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Type 3 (Regular)</a:t>
            </a:r>
          </a:p>
        </p:txBody>
      </p:sp>
      <p:sp>
        <p:nvSpPr>
          <p:cNvPr id="3" name="Rectangle 2"/>
          <p:cNvSpPr/>
          <p:nvPr/>
        </p:nvSpPr>
        <p:spPr>
          <a:xfrm>
            <a:off x="4928930" y="1392989"/>
            <a:ext cx="2497222" cy="894090"/>
          </a:xfrm>
          <a:prstGeom prst="rect">
            <a:avLst/>
          </a:prstGeom>
          <a:noFill/>
        </p:spPr>
        <p:txBody>
          <a:bodyPr spcFirstLastPara="1" wrap="none" lIns="91440" tIns="45720" rIns="91440" bIns="45720" numCol="1">
            <a:prstTxWarp prst="textArchUp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Type 0(Phrase structure)</a:t>
            </a:r>
            <a:endParaRPr lang="en-US" b="1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04539" y="1901787"/>
            <a:ext cx="2584104" cy="1599268"/>
          </a:xfrm>
          <a:prstGeom prst="rect">
            <a:avLst/>
          </a:prstGeom>
          <a:noFill/>
        </p:spPr>
        <p:txBody>
          <a:bodyPr spcFirstLastPara="1" wrap="none" lIns="91440" tIns="45720" rIns="91440" bIns="45720" numCol="1">
            <a:prstTxWarp prst="textArchUp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Type 1(Context sensitive)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66439" y="2486580"/>
            <a:ext cx="2584104" cy="1926247"/>
          </a:xfrm>
          <a:prstGeom prst="rect">
            <a:avLst/>
          </a:prstGeom>
          <a:noFill/>
        </p:spPr>
        <p:txBody>
          <a:bodyPr spcFirstLastPara="1" wrap="none" lIns="91440" tIns="45720" rIns="91440" bIns="45720" numCol="1">
            <a:prstTxWarp prst="textArchUp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Type 2(Context free)</a:t>
            </a:r>
          </a:p>
        </p:txBody>
      </p:sp>
    </p:spTree>
    <p:extLst>
      <p:ext uri="{BB962C8B-B14F-4D97-AF65-F5344CB8AC3E}">
        <p14:creationId xmlns:p14="http://schemas.microsoft.com/office/powerpoint/2010/main" val="381014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3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42221</TotalTime>
  <Words>5338</Words>
  <Application>Microsoft Office PowerPoint</Application>
  <PresentationFormat>Widescreen</PresentationFormat>
  <Paragraphs>743</Paragraphs>
  <Slides>64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6" baseType="lpstr">
      <vt:lpstr>Arial</vt:lpstr>
      <vt:lpstr>Arimo</vt:lpstr>
      <vt:lpstr>Calibri</vt:lpstr>
      <vt:lpstr>Cambria Math</vt:lpstr>
      <vt:lpstr>Droid Serif</vt:lpstr>
      <vt:lpstr>KaTeX_Main</vt:lpstr>
      <vt:lpstr>KaTeX_Math</vt:lpstr>
      <vt:lpstr>Roboto Condensed</vt:lpstr>
      <vt:lpstr>var(--font-family-body-lesson-markdown,"Droid Serif")</vt:lpstr>
      <vt:lpstr>var(--font-family-heading-lesson-markdown)</vt:lpstr>
      <vt:lpstr>Wingdings</vt:lpstr>
      <vt:lpstr>Office Theme</vt:lpstr>
      <vt:lpstr>PowerPoint Presentation</vt:lpstr>
      <vt:lpstr>Topics to be covered</vt:lpstr>
      <vt:lpstr>Chomsky Hierarchy</vt:lpstr>
      <vt:lpstr>Chomsky hierarchy (Classification of grammar)</vt:lpstr>
      <vt:lpstr>Type 0 grammar (Phrase Structure Grammar)</vt:lpstr>
      <vt:lpstr>Type 1 grammar (Context Sensitive Grammar)</vt:lpstr>
      <vt:lpstr>Type 2 grammar (Context Free Grammar)</vt:lpstr>
      <vt:lpstr>Type 3 grammar (Linear or Regular grammar)</vt:lpstr>
      <vt:lpstr>Hierarchy of grammar</vt:lpstr>
      <vt:lpstr>Context free grammar</vt:lpstr>
      <vt:lpstr>Context Free Grammar</vt:lpstr>
      <vt:lpstr>Context Free Language</vt:lpstr>
      <vt:lpstr>CFG Examples</vt:lpstr>
      <vt:lpstr>CFG Examples</vt:lpstr>
      <vt:lpstr>CFG Examples</vt:lpstr>
      <vt:lpstr>CFG Examples</vt:lpstr>
      <vt:lpstr>CFG Examples</vt:lpstr>
      <vt:lpstr>CFG Examples</vt:lpstr>
      <vt:lpstr>CFG Examples</vt:lpstr>
      <vt:lpstr>Recursive Definitions </vt:lpstr>
      <vt:lpstr>Recursive Definitions </vt:lpstr>
      <vt:lpstr>Derivation </vt:lpstr>
      <vt:lpstr>Derivation </vt:lpstr>
      <vt:lpstr> Leftmost derivation </vt:lpstr>
      <vt:lpstr> Rightmost derivation </vt:lpstr>
      <vt:lpstr>Example: Derivation </vt:lpstr>
      <vt:lpstr>Exercise: Derivation </vt:lpstr>
      <vt:lpstr>Ambiguous grammar</vt:lpstr>
      <vt:lpstr>Ambiguous grammar</vt:lpstr>
      <vt:lpstr>Exercise: Ambiguous grammar</vt:lpstr>
      <vt:lpstr>Unambiguous grammar</vt:lpstr>
      <vt:lpstr>Simplified forms &amp; Normal forms </vt:lpstr>
      <vt:lpstr>Nullable Variable</vt:lpstr>
      <vt:lpstr>Eliminate ˄ production</vt:lpstr>
      <vt:lpstr>Exercise: Eliminate ^ production</vt:lpstr>
      <vt:lpstr>A-derivable</vt:lpstr>
      <vt:lpstr>Unit Production &amp; Elimination of Unit productions </vt:lpstr>
      <vt:lpstr>Elimination of unit production</vt:lpstr>
      <vt:lpstr>CFG to CNF</vt:lpstr>
      <vt:lpstr>Chomsky Normal Form (CNF)</vt:lpstr>
      <vt:lpstr>Converting CFG to CNF</vt:lpstr>
      <vt:lpstr>Example: CFG to CNF</vt:lpstr>
      <vt:lpstr>Example: CFG to CNF</vt:lpstr>
      <vt:lpstr>Example: CFG to CNF</vt:lpstr>
      <vt:lpstr>Example: CFG to CNF</vt:lpstr>
      <vt:lpstr>CFG to GNF</vt:lpstr>
      <vt:lpstr>Greibach Normal Form (GNF)</vt:lpstr>
      <vt:lpstr>PowerPoint Presentation</vt:lpstr>
      <vt:lpstr>Steps to convert a CFG into GNF</vt:lpstr>
      <vt:lpstr>Removal of left recursion</vt:lpstr>
      <vt:lpstr>Example</vt:lpstr>
      <vt:lpstr>PowerPoint Presentation</vt:lpstr>
      <vt:lpstr>PowerPoint Presentation</vt:lpstr>
      <vt:lpstr>Decision properties of CFG</vt:lpstr>
      <vt:lpstr>1. Emptiness</vt:lpstr>
      <vt:lpstr>2. Finiteness</vt:lpstr>
      <vt:lpstr>Example</vt:lpstr>
      <vt:lpstr>PowerPoint Presentation</vt:lpstr>
      <vt:lpstr>3. Membership</vt:lpstr>
      <vt:lpstr>Basic</vt:lpstr>
      <vt:lpstr>Algorithm </vt:lpstr>
      <vt:lpstr>Example</vt:lpstr>
      <vt:lpstr>PowerPoint Presentation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CSE-30</cp:lastModifiedBy>
  <cp:revision>3102</cp:revision>
  <dcterms:created xsi:type="dcterms:W3CDTF">2013-05-17T03:00:03Z</dcterms:created>
  <dcterms:modified xsi:type="dcterms:W3CDTF">2023-04-03T06:20:07Z</dcterms:modified>
</cp:coreProperties>
</file>