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7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10.png"/><Relationship Id="rId7" Type="http://schemas.openxmlformats.org/officeDocument/2006/relationships/image" Target="../media/image1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10.png"/><Relationship Id="rId7" Type="http://schemas.openxmlformats.org/officeDocument/2006/relationships/image" Target="../media/image1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810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0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0.png"/><Relationship Id="rId7" Type="http://schemas.openxmlformats.org/officeDocument/2006/relationships/image" Target="../media/image6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9.png"/><Relationship Id="rId7" Type="http://schemas.openxmlformats.org/officeDocument/2006/relationships/image" Target="../media/image8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1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12.png"/><Relationship Id="rId9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600.png"/><Relationship Id="rId4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70.png"/><Relationship Id="rId7" Type="http://schemas.openxmlformats.org/officeDocument/2006/relationships/image" Target="../media/image60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29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72.png"/><Relationship Id="rId4" Type="http://schemas.openxmlformats.org/officeDocument/2006/relationships/image" Target="../media/image1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38.png"/><Relationship Id="rId7" Type="http://schemas.openxmlformats.org/officeDocument/2006/relationships/image" Target="../media/image144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60.png"/><Relationship Id="rId9" Type="http://schemas.openxmlformats.org/officeDocument/2006/relationships/image" Target="../media/image1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0.png"/><Relationship Id="rId7" Type="http://schemas.openxmlformats.org/officeDocument/2006/relationships/image" Target="../media/image15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6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04285" y="1529373"/>
            <a:ext cx="6144315" cy="4246798"/>
            <a:chOff x="180285" y="1529372"/>
            <a:chExt cx="6144315" cy="4246798"/>
          </a:xfrm>
        </p:grpSpPr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80285" y="1529372"/>
              <a:ext cx="6144315" cy="3086099"/>
              <a:chOff x="180285" y="1529372"/>
              <a:chExt cx="6144315" cy="308609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80285" y="1983400"/>
                <a:ext cx="41881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b="1" dirty="0">
                    <a:ea typeface="Open Sans Bold" panose="020B0806030504020204" pitchFamily="34" charset="0"/>
                    <a:cs typeface="Open Sans Bold" panose="020B0806030504020204" pitchFamily="34" charset="0"/>
                  </a:rPr>
                  <a:t>Pushdown Automata, CFL &amp; NCFL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61199"/>
            <a:ext cx="2819400" cy="26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7F68-A583-46A1-9FFF-38257C3A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CBEF54-904A-4538-A66E-A8B954C82E6F}"/>
              </a:ext>
            </a:extLst>
          </p:cNvPr>
          <p:cNvSpPr/>
          <p:nvPr/>
        </p:nvSpPr>
        <p:spPr>
          <a:xfrm>
            <a:off x="5089759" y="2215478"/>
            <a:ext cx="990600" cy="89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CFL</a:t>
            </a:r>
            <a:endParaRPr lang="en-IN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ACBD7-363B-4680-9F4A-F8017268D373}"/>
              </a:ext>
            </a:extLst>
          </p:cNvPr>
          <p:cNvSpPr/>
          <p:nvPr/>
        </p:nvSpPr>
        <p:spPr>
          <a:xfrm>
            <a:off x="5092967" y="609600"/>
            <a:ext cx="990600" cy="89358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CFG</a:t>
            </a:r>
            <a:endParaRPr lang="en-IN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D96550-1D7F-46FF-9181-43FB3E3B9163}"/>
              </a:ext>
            </a:extLst>
          </p:cNvPr>
          <p:cNvSpPr/>
          <p:nvPr/>
        </p:nvSpPr>
        <p:spPr>
          <a:xfrm>
            <a:off x="5029200" y="3835794"/>
            <a:ext cx="1082441" cy="104100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PDA</a:t>
            </a:r>
            <a:endParaRPr lang="en-IN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18B7EA-F42D-4AE9-A15E-26A3982460A0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5585059" y="1503186"/>
            <a:ext cx="3208" cy="712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DF0ADA-7693-4A92-B7C4-8BE77E833BC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5570421" y="3109064"/>
            <a:ext cx="14638" cy="726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0E34E-9078-4CDE-AEC6-D75F54BDCF24}"/>
              </a:ext>
            </a:extLst>
          </p:cNvPr>
          <p:cNvSpPr/>
          <p:nvPr/>
        </p:nvSpPr>
        <p:spPr>
          <a:xfrm>
            <a:off x="6781800" y="5638800"/>
            <a:ext cx="1219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NPDA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68D2-FA18-4015-961E-99E81B73F9D1}"/>
              </a:ext>
            </a:extLst>
          </p:cNvPr>
          <p:cNvSpPr/>
          <p:nvPr/>
        </p:nvSpPr>
        <p:spPr>
          <a:xfrm>
            <a:off x="3200400" y="5638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DPDA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5A671-E411-4BD6-9288-EE6B719DE20B}"/>
              </a:ext>
            </a:extLst>
          </p:cNvPr>
          <p:cNvCxnSpPr>
            <a:stCxn id="9" idx="3"/>
            <a:endCxn id="16" idx="0"/>
          </p:cNvCxnSpPr>
          <p:nvPr/>
        </p:nvCxnSpPr>
        <p:spPr>
          <a:xfrm flipH="1">
            <a:off x="3810000" y="4724348"/>
            <a:ext cx="1377720" cy="914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41C0A-49EA-40E9-8830-3F128D0C88E8}"/>
              </a:ext>
            </a:extLst>
          </p:cNvPr>
          <p:cNvCxnSpPr>
            <a:stCxn id="9" idx="5"/>
            <a:endCxn id="14" idx="0"/>
          </p:cNvCxnSpPr>
          <p:nvPr/>
        </p:nvCxnSpPr>
        <p:spPr>
          <a:xfrm>
            <a:off x="5953121" y="4724348"/>
            <a:ext cx="1438279" cy="914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C6DDD25-6AC0-467E-AB99-C9D18F330791}"/>
              </a:ext>
            </a:extLst>
          </p:cNvPr>
          <p:cNvCxnSpPr>
            <a:stCxn id="7" idx="6"/>
            <a:endCxn id="14" idx="0"/>
          </p:cNvCxnSpPr>
          <p:nvPr/>
        </p:nvCxnSpPr>
        <p:spPr>
          <a:xfrm>
            <a:off x="6080359" y="2662271"/>
            <a:ext cx="1311041" cy="29765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F9B57CC-8D85-4EC2-86C6-82DF4957201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0800000" flipV="1">
            <a:off x="3810001" y="2662270"/>
            <a:ext cx="1279759" cy="29765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C90B80-AEDA-4B19-B528-630907D4E5C1}"/>
              </a:ext>
            </a:extLst>
          </p:cNvPr>
          <p:cNvSpPr txBox="1"/>
          <p:nvPr/>
        </p:nvSpPr>
        <p:spPr>
          <a:xfrm>
            <a:off x="7214043" y="3587574"/>
            <a:ext cx="94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147511-8AE1-4551-BAF0-5017B386726F}"/>
              </a:ext>
            </a:extLst>
          </p:cNvPr>
          <p:cNvSpPr txBox="1"/>
          <p:nvPr/>
        </p:nvSpPr>
        <p:spPr>
          <a:xfrm>
            <a:off x="2682757" y="3683141"/>
            <a:ext cx="13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Some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289864-3308-486E-A800-37A3571968F9}"/>
              </a:ext>
            </a:extLst>
          </p:cNvPr>
          <p:cNvSpPr txBox="1"/>
          <p:nvPr/>
        </p:nvSpPr>
        <p:spPr>
          <a:xfrm>
            <a:off x="1416508" y="5513457"/>
            <a:ext cx="579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Power                                                </a:t>
            </a:r>
            <a:r>
              <a:rPr lang="en-IN" sz="4000" dirty="0"/>
              <a:t>&lt;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127D9-9497-4ECC-B07C-CBD1F8FF1CBF}"/>
              </a:ext>
            </a:extLst>
          </p:cNvPr>
          <p:cNvSpPr txBox="1"/>
          <p:nvPr/>
        </p:nvSpPr>
        <p:spPr>
          <a:xfrm>
            <a:off x="8001000" y="4645967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Note: we can not convert all NPDA to PDA</a:t>
            </a:r>
          </a:p>
        </p:txBody>
      </p:sp>
    </p:spTree>
    <p:extLst>
      <p:ext uri="{BB962C8B-B14F-4D97-AF65-F5344CB8AC3E}">
        <p14:creationId xmlns:p14="http://schemas.microsoft.com/office/powerpoint/2010/main" val="17798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6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A045-C375-4731-9071-B30A09F7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 on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8158-5DCA-43B4-B77E-519A2079DDEB}"/>
              </a:ext>
            </a:extLst>
          </p:cNvPr>
          <p:cNvSpPr txBox="1"/>
          <p:nvPr/>
        </p:nvSpPr>
        <p:spPr>
          <a:xfrm>
            <a:off x="254000" y="914400"/>
            <a:ext cx="1168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 PUSH                                                     2. POP                                                               3. SKIP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396BA75-2AEF-4B4E-8B7A-731C3BE37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81616"/>
              </p:ext>
            </p:extLst>
          </p:nvPr>
        </p:nvGraphicFramePr>
        <p:xfrm>
          <a:off x="152401" y="1371600"/>
          <a:ext cx="2362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70236654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767215409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82734731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671558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64577916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2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ε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25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76C98-0C16-4F49-9A21-561C87EEE43B}"/>
                  </a:ext>
                </a:extLst>
              </p:cNvPr>
              <p:cNvSpPr/>
              <p:nvPr/>
            </p:nvSpPr>
            <p:spPr>
              <a:xfrm>
                <a:off x="304800" y="222905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76C98-0C16-4F49-9A21-561C87EEE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29050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59BC14-E136-4E39-B899-55EDB08D942A}"/>
                  </a:ext>
                </a:extLst>
              </p:cNvPr>
              <p:cNvSpPr/>
              <p:nvPr/>
            </p:nvSpPr>
            <p:spPr>
              <a:xfrm>
                <a:off x="1905001" y="222503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59BC14-E136-4E39-B899-55EDB08D9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2225039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D49683-CCBF-4A75-ABF0-CF95805F280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914400" y="2529839"/>
            <a:ext cx="990601" cy="4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E23B9E-FDE1-45CA-B881-16D49F7D7CB1}"/>
              </a:ext>
            </a:extLst>
          </p:cNvPr>
          <p:cNvGrpSpPr/>
          <p:nvPr/>
        </p:nvGrpSpPr>
        <p:grpSpPr>
          <a:xfrm>
            <a:off x="201863" y="3284621"/>
            <a:ext cx="535492" cy="692108"/>
            <a:chOff x="3960308" y="3515842"/>
            <a:chExt cx="1058184" cy="692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478BF2-372E-44B0-BC25-D5DFA32F84BF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F8618E-9CBC-4AA8-BBBA-2D561BB63F1B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90F2B9-3723-4732-BBEE-795EE587B6E2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4284D3-0CCB-4662-A362-CA16F5B56E49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38754-D195-4A80-AC22-DE90D02900CF}"/>
              </a:ext>
            </a:extLst>
          </p:cNvPr>
          <p:cNvCxnSpPr/>
          <p:nvPr/>
        </p:nvCxnSpPr>
        <p:spPr>
          <a:xfrm flipV="1">
            <a:off x="762000" y="1740931"/>
            <a:ext cx="0" cy="316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96AA40-DD81-4C51-9487-93A6E52889A0}"/>
              </a:ext>
            </a:extLst>
          </p:cNvPr>
          <p:cNvSpPr txBox="1"/>
          <p:nvPr/>
        </p:nvSpPr>
        <p:spPr>
          <a:xfrm>
            <a:off x="284302" y="36692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</a:t>
            </a:r>
            <a:r>
              <a:rPr lang="en-IN" baseline="-25000" dirty="0"/>
              <a:t>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A9F49B-CF08-41A9-AB44-05258C7E2A7C}"/>
              </a:ext>
            </a:extLst>
          </p:cNvPr>
          <p:cNvGrpSpPr/>
          <p:nvPr/>
        </p:nvGrpSpPr>
        <p:grpSpPr>
          <a:xfrm>
            <a:off x="1905000" y="3284621"/>
            <a:ext cx="535492" cy="692108"/>
            <a:chOff x="3960308" y="3515842"/>
            <a:chExt cx="1058184" cy="6921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349880-1F37-4475-8345-AFBADCD3F61F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DD6A75-43B9-40BE-B787-D60D4667D636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C49D6F-22F1-4720-A43A-2792C69221A5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BFD3B7-0EE3-4427-BDC6-ECD9F4E4969D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1910BF1-1BB0-4B1A-BC65-9B6E5F76476D}"/>
              </a:ext>
            </a:extLst>
          </p:cNvPr>
          <p:cNvSpPr txBox="1"/>
          <p:nvPr/>
        </p:nvSpPr>
        <p:spPr>
          <a:xfrm>
            <a:off x="1991586" y="3392269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  <a:p>
            <a:r>
              <a:rPr lang="en-IN" dirty="0"/>
              <a:t>Z</a:t>
            </a:r>
            <a:r>
              <a:rPr lang="en-IN" baseline="-25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7A6DE9-CC42-4E36-9E6B-57E834237454}"/>
              </a:ext>
            </a:extLst>
          </p:cNvPr>
          <p:cNvSpPr txBox="1"/>
          <p:nvPr/>
        </p:nvSpPr>
        <p:spPr>
          <a:xfrm>
            <a:off x="914400" y="2153439"/>
            <a:ext cx="96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a,z</a:t>
            </a:r>
            <a:r>
              <a:rPr lang="en-IN" sz="2000" baseline="-25000" dirty="0"/>
              <a:t>0</a:t>
            </a:r>
            <a:r>
              <a:rPr lang="en-IN" sz="2000" dirty="0"/>
              <a:t>/az</a:t>
            </a:r>
            <a:r>
              <a:rPr lang="en-IN" sz="20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AAA1F9-5C83-44E2-B9D0-4BAF0B8C8883}"/>
              </a:ext>
            </a:extLst>
          </p:cNvPr>
          <p:cNvSpPr txBox="1"/>
          <p:nvPr/>
        </p:nvSpPr>
        <p:spPr>
          <a:xfrm>
            <a:off x="244313" y="441960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𝜹</a:t>
            </a:r>
            <a:r>
              <a:rPr lang="en-IN" sz="2000" dirty="0"/>
              <a:t>(q</a:t>
            </a:r>
            <a:r>
              <a:rPr lang="en-IN" sz="2000" baseline="-25000" dirty="0"/>
              <a:t>0,</a:t>
            </a:r>
            <a:r>
              <a:rPr lang="en-IN" sz="2000" dirty="0"/>
              <a:t>a,z</a:t>
            </a:r>
            <a:r>
              <a:rPr lang="en-IN" sz="2000" baseline="-25000" dirty="0"/>
              <a:t>0</a:t>
            </a:r>
            <a:r>
              <a:rPr lang="en-IN" sz="2000" dirty="0"/>
              <a:t>)</a:t>
            </a:r>
            <a:r>
              <a:rPr lang="en-IN" sz="2000" dirty="0">
                <a:sym typeface="Wingdings" panose="05000000000000000000" pitchFamily="2" charset="2"/>
              </a:rPr>
              <a:t>(q</a:t>
            </a:r>
            <a:r>
              <a:rPr lang="en-IN" sz="2000" baseline="-25000" dirty="0">
                <a:sym typeface="Wingdings" panose="05000000000000000000" pitchFamily="2" charset="2"/>
              </a:rPr>
              <a:t>1</a:t>
            </a:r>
            <a:r>
              <a:rPr lang="en-IN" sz="2000" dirty="0">
                <a:sym typeface="Wingdings" panose="05000000000000000000" pitchFamily="2" charset="2"/>
              </a:rPr>
              <a:t>,</a:t>
            </a:r>
            <a:r>
              <a:rPr lang="en-IN" sz="2000" dirty="0"/>
              <a:t>az</a:t>
            </a:r>
            <a:r>
              <a:rPr lang="en-IN" sz="2000" baseline="-25000" dirty="0"/>
              <a:t>0</a:t>
            </a:r>
            <a:r>
              <a:rPr lang="en-IN" sz="2000" dirty="0"/>
              <a:t>)</a:t>
            </a:r>
            <a:endParaRPr lang="en-IN" sz="2000" baseline="-25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FF01D3-8D7A-4546-857A-D58EA890CF56}"/>
              </a:ext>
            </a:extLst>
          </p:cNvPr>
          <p:cNvCxnSpPr/>
          <p:nvPr/>
        </p:nvCxnSpPr>
        <p:spPr>
          <a:xfrm>
            <a:off x="3733800" y="990600"/>
            <a:ext cx="0" cy="55626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ADDC4-CB64-4B5E-8940-3225A894568A}"/>
              </a:ext>
            </a:extLst>
          </p:cNvPr>
          <p:cNvCxnSpPr/>
          <p:nvPr/>
        </p:nvCxnSpPr>
        <p:spPr>
          <a:xfrm>
            <a:off x="8077200" y="954182"/>
            <a:ext cx="0" cy="55626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2278A1F4-3BEB-4D0A-87E9-31150B84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0101"/>
              </p:ext>
            </p:extLst>
          </p:nvPr>
        </p:nvGraphicFramePr>
        <p:xfrm>
          <a:off x="4343400" y="1352490"/>
          <a:ext cx="2362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70236654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767215409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82734731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671558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64577916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2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ε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25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10F69C7-1658-4C2F-BB16-78E3E46AAE5A}"/>
                  </a:ext>
                </a:extLst>
              </p:cNvPr>
              <p:cNvSpPr/>
              <p:nvPr/>
            </p:nvSpPr>
            <p:spPr>
              <a:xfrm>
                <a:off x="4495799" y="220994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10F69C7-1658-4C2F-BB16-78E3E46AA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99" y="2209940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AFAE28C-5B59-468B-B27E-74F55A6E8D03}"/>
                  </a:ext>
                </a:extLst>
              </p:cNvPr>
              <p:cNvSpPr/>
              <p:nvPr/>
            </p:nvSpPr>
            <p:spPr>
              <a:xfrm>
                <a:off x="6096000" y="220592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AFAE28C-5B59-468B-B27E-74F55A6E8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05929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A29771-7C95-4F87-A1B0-5785316C8041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5105399" y="2510729"/>
            <a:ext cx="990601" cy="4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7A4297-0196-4D07-BFD0-3543B3BADC7F}"/>
              </a:ext>
            </a:extLst>
          </p:cNvPr>
          <p:cNvGrpSpPr/>
          <p:nvPr/>
        </p:nvGrpSpPr>
        <p:grpSpPr>
          <a:xfrm>
            <a:off x="4392862" y="3265511"/>
            <a:ext cx="535492" cy="692108"/>
            <a:chOff x="3960308" y="3515842"/>
            <a:chExt cx="1058184" cy="692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210498-62CF-4A55-A0D4-8B6F9859A4C5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84AFB9-982D-4DBE-A1A7-5EEDDDA5762A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z0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BD1D21-C7DF-4F61-93D7-6D7EB6EF02C2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12392F-4F7F-43AD-9C88-AD6C635CE5B7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59E40A-9AC6-425B-A6C2-CFB7205BA066}"/>
              </a:ext>
            </a:extLst>
          </p:cNvPr>
          <p:cNvCxnSpPr/>
          <p:nvPr/>
        </p:nvCxnSpPr>
        <p:spPr>
          <a:xfrm flipV="1">
            <a:off x="4952999" y="1721821"/>
            <a:ext cx="0" cy="316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66E80F-E516-418A-B1EE-372ADB2D0DE6}"/>
              </a:ext>
            </a:extLst>
          </p:cNvPr>
          <p:cNvSpPr txBox="1"/>
          <p:nvPr/>
        </p:nvSpPr>
        <p:spPr>
          <a:xfrm>
            <a:off x="4495756" y="3392269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  <a:p>
            <a:r>
              <a:rPr lang="en-IN" dirty="0"/>
              <a:t>Z</a:t>
            </a:r>
            <a:r>
              <a:rPr lang="en-IN" baseline="-25000" dirty="0"/>
              <a:t>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64F25B-34A6-4A21-B1F8-7BDCC93A97DF}"/>
              </a:ext>
            </a:extLst>
          </p:cNvPr>
          <p:cNvGrpSpPr/>
          <p:nvPr/>
        </p:nvGrpSpPr>
        <p:grpSpPr>
          <a:xfrm>
            <a:off x="6095999" y="3265511"/>
            <a:ext cx="535492" cy="692108"/>
            <a:chOff x="3960308" y="3515842"/>
            <a:chExt cx="1058184" cy="6921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CD3FB-BA73-4F34-869B-8E4402A215B9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09E23C-ACAF-4B7A-AEA8-67F27C8833B1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0B864F-684A-4EE5-AA0D-5BDA1598DFFE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B86BDD-5321-42D4-9873-9D37F8CA662E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0ADAF70-E16A-49D2-939D-7B171D8B3BD4}"/>
              </a:ext>
            </a:extLst>
          </p:cNvPr>
          <p:cNvSpPr txBox="1"/>
          <p:nvPr/>
        </p:nvSpPr>
        <p:spPr>
          <a:xfrm>
            <a:off x="6182585" y="3373159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Z</a:t>
            </a:r>
            <a:r>
              <a:rPr lang="en-IN" baseline="-250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AF6A8-28E3-44D2-9C92-C24EF14D43E0}"/>
              </a:ext>
            </a:extLst>
          </p:cNvPr>
          <p:cNvSpPr txBox="1"/>
          <p:nvPr/>
        </p:nvSpPr>
        <p:spPr>
          <a:xfrm>
            <a:off x="5105399" y="2134329"/>
            <a:ext cx="100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a,bz</a:t>
            </a:r>
            <a:r>
              <a:rPr lang="en-IN" sz="2000" baseline="-25000" dirty="0"/>
              <a:t>0</a:t>
            </a:r>
            <a:r>
              <a:rPr lang="en-IN" sz="2000" dirty="0"/>
              <a:t>/^</a:t>
            </a:r>
            <a:r>
              <a:rPr lang="en-IN" sz="2000" baseline="-250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4B478-3866-4466-AA76-33487E5FED31}"/>
              </a:ext>
            </a:extLst>
          </p:cNvPr>
          <p:cNvSpPr txBox="1"/>
          <p:nvPr/>
        </p:nvSpPr>
        <p:spPr>
          <a:xfrm>
            <a:off x="4435312" y="4400490"/>
            <a:ext cx="208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𝜹</a:t>
            </a:r>
            <a:r>
              <a:rPr lang="en-IN" sz="2000" dirty="0"/>
              <a:t>(q</a:t>
            </a:r>
            <a:r>
              <a:rPr lang="en-IN" sz="2000" baseline="-25000" dirty="0"/>
              <a:t>0,</a:t>
            </a:r>
            <a:r>
              <a:rPr lang="en-IN" sz="2000" dirty="0"/>
              <a:t>a,bz</a:t>
            </a:r>
            <a:r>
              <a:rPr lang="en-IN" sz="2000" baseline="-25000" dirty="0"/>
              <a:t>0</a:t>
            </a:r>
            <a:r>
              <a:rPr lang="en-IN" sz="2000" dirty="0"/>
              <a:t>)</a:t>
            </a:r>
            <a:r>
              <a:rPr lang="en-IN" sz="2000" dirty="0">
                <a:sym typeface="Wingdings" panose="05000000000000000000" pitchFamily="2" charset="2"/>
              </a:rPr>
              <a:t>(q</a:t>
            </a:r>
            <a:r>
              <a:rPr lang="en-IN" sz="2000" baseline="-25000" dirty="0">
                <a:sym typeface="Wingdings" panose="05000000000000000000" pitchFamily="2" charset="2"/>
              </a:rPr>
              <a:t>1</a:t>
            </a:r>
            <a:r>
              <a:rPr lang="en-IN" sz="2000" dirty="0">
                <a:sym typeface="Wingdings" panose="05000000000000000000" pitchFamily="2" charset="2"/>
              </a:rPr>
              <a:t>,</a:t>
            </a:r>
            <a:r>
              <a:rPr lang="en-IN" sz="2000" dirty="0"/>
              <a:t>^)</a:t>
            </a:r>
            <a:endParaRPr lang="en-IN" sz="2000" baseline="-25000" dirty="0"/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0AD141B1-9877-4F30-B92E-3A498B7EA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16261"/>
              </p:ext>
            </p:extLst>
          </p:nvPr>
        </p:nvGraphicFramePr>
        <p:xfrm>
          <a:off x="8534400" y="1371600"/>
          <a:ext cx="2362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70236654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1767215409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82734731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671558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64577916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2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ε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25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34785B6-F008-44AA-B54C-01CEE5C2ACEA}"/>
                  </a:ext>
                </a:extLst>
              </p:cNvPr>
              <p:cNvSpPr/>
              <p:nvPr/>
            </p:nvSpPr>
            <p:spPr>
              <a:xfrm>
                <a:off x="8686799" y="222905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34785B6-F008-44AA-B54C-01CEE5C2A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229050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CCAA16-7329-4DC1-B9AB-66FED040C505}"/>
                  </a:ext>
                </a:extLst>
              </p:cNvPr>
              <p:cNvSpPr/>
              <p:nvPr/>
            </p:nvSpPr>
            <p:spPr>
              <a:xfrm>
                <a:off x="10287000" y="222503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aseline="-250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CCAA16-7329-4DC1-B9AB-66FED040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2225039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AD1B96-5F9A-4C84-8E95-F06D1D2307FD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9296399" y="2529839"/>
            <a:ext cx="990601" cy="4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14FA4C-4935-4E9B-BBC1-CFE76BBDCC83}"/>
              </a:ext>
            </a:extLst>
          </p:cNvPr>
          <p:cNvGrpSpPr/>
          <p:nvPr/>
        </p:nvGrpSpPr>
        <p:grpSpPr>
          <a:xfrm>
            <a:off x="8583862" y="3284621"/>
            <a:ext cx="535492" cy="692108"/>
            <a:chOff x="3960308" y="3515842"/>
            <a:chExt cx="1058184" cy="69210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CAB727-2384-4BA5-AD45-9D9879192E2A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AE69324-FF08-47A8-9450-B976940C573A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4E62D-2276-4C90-B248-90C5384B0D94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25DB99-6637-4118-A70C-181704EA8B79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4735DE-8BD8-4E04-8E5E-72D2AFEB4F75}"/>
              </a:ext>
            </a:extLst>
          </p:cNvPr>
          <p:cNvCxnSpPr/>
          <p:nvPr/>
        </p:nvCxnSpPr>
        <p:spPr>
          <a:xfrm flipV="1">
            <a:off x="9143999" y="1740931"/>
            <a:ext cx="0" cy="316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D5887F2-4F40-4EF0-BEBE-FAABD4951732}"/>
              </a:ext>
            </a:extLst>
          </p:cNvPr>
          <p:cNvSpPr txBox="1"/>
          <p:nvPr/>
        </p:nvSpPr>
        <p:spPr>
          <a:xfrm>
            <a:off x="8666301" y="36692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</a:t>
            </a:r>
            <a:r>
              <a:rPr lang="en-IN" baseline="-25000" dirty="0"/>
              <a:t>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23C598-F1E9-4C67-9F82-3A9651519581}"/>
              </a:ext>
            </a:extLst>
          </p:cNvPr>
          <p:cNvGrpSpPr/>
          <p:nvPr/>
        </p:nvGrpSpPr>
        <p:grpSpPr>
          <a:xfrm>
            <a:off x="10286999" y="3284621"/>
            <a:ext cx="535492" cy="692108"/>
            <a:chOff x="3960308" y="3515842"/>
            <a:chExt cx="1058184" cy="69210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55130C-3C9D-41A5-A391-83A60B7D5694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3870F8A-515F-468D-B410-4B287AD801BA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z0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420C95-1BF1-410F-85EC-774E22CA562E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DD0B0E9-B807-416F-9439-497A2EE193CC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7D2A98C-4B71-4A44-8D3A-B1F3F05614DB}"/>
              </a:ext>
            </a:extLst>
          </p:cNvPr>
          <p:cNvSpPr txBox="1"/>
          <p:nvPr/>
        </p:nvSpPr>
        <p:spPr>
          <a:xfrm>
            <a:off x="10373585" y="3392269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Z</a:t>
            </a:r>
            <a:r>
              <a:rPr lang="en-IN" baseline="-250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AA0C94-E69B-4746-A2A4-E206D4D0E850}"/>
              </a:ext>
            </a:extLst>
          </p:cNvPr>
          <p:cNvSpPr txBox="1"/>
          <p:nvPr/>
        </p:nvSpPr>
        <p:spPr>
          <a:xfrm>
            <a:off x="9296399" y="215343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a,z</a:t>
            </a:r>
            <a:r>
              <a:rPr lang="en-IN" sz="2000" baseline="-25000" dirty="0"/>
              <a:t>0</a:t>
            </a:r>
            <a:r>
              <a:rPr lang="en-IN" sz="2000" dirty="0"/>
              <a:t>/z</a:t>
            </a:r>
            <a:r>
              <a:rPr lang="en-IN" sz="2000" baseline="-250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A6D1E6-A33F-4E9D-A2F7-652C3797B78D}"/>
              </a:ext>
            </a:extLst>
          </p:cNvPr>
          <p:cNvSpPr txBox="1"/>
          <p:nvPr/>
        </p:nvSpPr>
        <p:spPr>
          <a:xfrm>
            <a:off x="8626312" y="4419600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𝜹</a:t>
            </a:r>
            <a:r>
              <a:rPr lang="en-IN" sz="2000" dirty="0"/>
              <a:t>(q</a:t>
            </a:r>
            <a:r>
              <a:rPr lang="en-IN" sz="2000" baseline="-25000" dirty="0"/>
              <a:t>0,</a:t>
            </a:r>
            <a:r>
              <a:rPr lang="en-IN" sz="2000" dirty="0"/>
              <a:t>a,z</a:t>
            </a:r>
            <a:r>
              <a:rPr lang="en-IN" sz="2000" baseline="-25000" dirty="0"/>
              <a:t>0</a:t>
            </a:r>
            <a:r>
              <a:rPr lang="en-IN" sz="2000" dirty="0"/>
              <a:t>)</a:t>
            </a:r>
            <a:r>
              <a:rPr lang="en-IN" sz="2000" dirty="0">
                <a:sym typeface="Wingdings" panose="05000000000000000000" pitchFamily="2" charset="2"/>
              </a:rPr>
              <a:t>(q</a:t>
            </a:r>
            <a:r>
              <a:rPr lang="en-IN" sz="2000" baseline="-25000" dirty="0">
                <a:sym typeface="Wingdings" panose="05000000000000000000" pitchFamily="2" charset="2"/>
              </a:rPr>
              <a:t>1</a:t>
            </a:r>
            <a:r>
              <a:rPr lang="en-IN" sz="2000" dirty="0">
                <a:sym typeface="Wingdings" panose="05000000000000000000" pitchFamily="2" charset="2"/>
              </a:rPr>
              <a:t>,</a:t>
            </a:r>
            <a:r>
              <a:rPr lang="en-IN" sz="2000" dirty="0"/>
              <a:t>z</a:t>
            </a:r>
            <a:r>
              <a:rPr lang="en-IN" sz="2000" baseline="-25000" dirty="0"/>
              <a:t>0</a:t>
            </a:r>
            <a:r>
              <a:rPr lang="en-IN" sz="2000" dirty="0"/>
              <a:t>)</a:t>
            </a:r>
            <a:endParaRPr lang="en-IN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985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85185E-6 L 0.04375 0.00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04375 0.004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0.04375 0.004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23" grpId="0"/>
      <p:bldP spid="24" grpId="0"/>
      <p:bldP spid="33" grpId="0"/>
      <p:bldP spid="39" grpId="0" animBg="1"/>
      <p:bldP spid="40" grpId="0" animBg="1"/>
      <p:bldP spid="48" grpId="0"/>
      <p:bldP spid="54" grpId="0"/>
      <p:bldP spid="55" grpId="0"/>
      <p:bldP spid="56" grpId="0"/>
      <p:bldP spid="58" grpId="0" animBg="1"/>
      <p:bldP spid="59" grpId="0" animBg="1"/>
      <p:bldP spid="67" grpId="0"/>
      <p:bldP spid="73" grpId="0"/>
      <p:bldP spid="7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|a,b</a:t>
            </a:r>
            <a:r>
              <a:rPr lang="en-US" dirty="0"/>
              <a:t> ∈ Ʃ, n≥0}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9600" y="3429000"/>
            <a:ext cx="872135" cy="2895600"/>
            <a:chOff x="3048000" y="3033712"/>
            <a:chExt cx="2362200" cy="2362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177654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2301" y="1143000"/>
            <a:ext cx="17907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If n=3 then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3950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57266" y="1143000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a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b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503540" y="568261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40" y="5682616"/>
                <a:ext cx="723303" cy="6334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9944698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42070"/>
                <a:ext cx="723303" cy="6334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6248400" y="12954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9944698" y="345281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345281"/>
                <a:ext cx="723303" cy="6334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6526408" y="1300162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9944698" y="57943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579436"/>
                <a:ext cx="723303" cy="6334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6817221" y="131444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944698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3657600"/>
                <a:ext cx="723303" cy="6334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503540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74963" y="3657600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98351" y="131444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944697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7" y="4391024"/>
                <a:ext cx="723303" cy="6334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467723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9944698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5107781"/>
                <a:ext cx="723303" cy="6334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475998" y="495717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66484" y="3551632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44696" y="-28575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422056" y="1304924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703186" y="1319211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5 0.00579 -0.05729 0.00348 -0.08021 0.01042 C -0.08716 0.0125 -0.09306 0.01852 -0.09966 0.02269 C -0.09966 0.02292 -0.11893 0.03496 -0.1191 0.03496 L -0.12882 0.03889 L -0.13351 0.04098 C -0.13525 0.04306 -0.13646 0.04561 -0.13854 0.04723 C -0.13976 0.04815 -0.14184 0.04769 -0.14323 0.04908 C -0.14948 0.05533 -0.14306 0.05579 -0.15139 0.05926 C -0.15608 0.06135 -0.16111 0.06158 -0.1658 0.06343 C -0.17361 0.06644 -0.18108 0.06991 -0.18854 0.07362 C -0.1941 0.07616 -0.19948 0.07894 -0.20469 0.08172 C -0.21025 0.08496 -0.21528 0.08913 -0.22101 0.0919 C -0.23976 0.10139 -0.23664 0.0963 -0.25018 0.10625 C -0.25348 0.1088 -0.2566 0.11158 -0.2599 0.11436 L -0.26493 0.11852 C -0.26598 0.12061 -0.2665 0.12292 -0.26806 0.12454 C -0.26945 0.12593 -0.27118 0.12616 -0.27275 0.12663 C -0.28247 0.12825 -0.29219 0.1294 -0.30191 0.13079 C -0.30625 0.13241 -0.31111 0.13426 -0.31493 0.13681 C -0.31667 0.13797 -0.31823 0.13982 -0.31997 0.14098 C -0.32136 0.1419 -0.32327 0.1419 -0.32466 0.14283 C -0.33299 0.14792 -0.32657 0.14584 -0.33438 0.15301 C -0.33854 0.15672 -0.34375 0.1588 -0.3474 0.1632 C -0.34914 0.16528 -0.35035 0.16783 -0.35243 0.16945 C -0.35521 0.172 -0.35886 0.17338 -0.36216 0.17547 C -0.36754 0.1794 -0.3783 0.18774 -0.3783 0.18797 L -0.38473 0.2 C -0.38594 0.20209 -0.38664 0.2044 -0.38802 0.20602 C -0.40886 0.23241 -0.37466 0.18889 -0.39775 0.22038 C -0.40174 0.22616 -0.40643 0.23102 -0.41077 0.23658 C -0.41337 0.24051 -0.41598 0.24491 -0.41858 0.24885 C -0.4224 0.25371 -0.43021 0.2632 -0.43021 0.26343 C -0.43125 0.26737 -0.43177 0.27153 -0.43351 0.27547 C -0.43455 0.27825 -0.43577 0.28056 -0.43664 0.28357 C -0.43785 0.2875 -0.43889 0.29167 -0.43993 0.29584 C -0.44028 0.29792 -0.44115 0.29954 -0.44132 0.30186 C -0.44341 0.31413 -0.44219 0.3088 -0.44462 0.31829 C -0.44532 0.32639 -0.44549 0.3345 -0.44636 0.34237 C -0.44653 0.34468 -0.44775 0.34653 -0.44775 0.34862 C -0.44775 0.36181 -0.4467 0.37431 -0.44636 0.38658 C -0.44566 0.4044 -0.44549 0.4213 -0.44462 0.4382 C -0.44445 0.44213 -0.44202 0.45649 -0.44132 0.46065 C -0.44098 0.47153 -0.44063 0.48241 -0.43993 0.49329 C -0.43959 0.4963 -0.43802 0.49885 -0.43802 0.50139 C -0.43802 0.5095 -0.43924 0.51783 -0.43993 0.52593 C -0.44098 0.54329 -0.44236 0.5595 -0.44462 0.57686 C -0.44497 0.57963 -0.44566 0.58241 -0.44636 0.58496 C -0.44445 0.65024 -0.44341 0.65533 -0.44636 0.72987 C -0.44636 0.73125 -0.4474 0.72709 -0.44775 0.7257 " pathEditMode="relative" rAng="0" ptsTypes="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7 -0.00741 -0.04236 -0.00926 -0.07917 -0.00417 C -0.0842 -0.00348 -0.11771 0.00972 -0.12344 0.0125 C -0.15313 0.02662 -0.11789 0.01111 -0.14028 0.025 C -0.14254 0.02615 -0.14479 0.02639 -0.14705 0.02708 C -0.16493 0.04027 -0.14792 0.02662 -0.16059 0.03958 C -0.16233 0.0412 -0.16407 0.04236 -0.16563 0.04375 C -0.16823 0.04583 -0.17032 0.04791 -0.1724 0.05 C -0.17361 0.05208 -0.17431 0.05463 -0.17587 0.05625 C -0.17795 0.0581 -0.18039 0.05926 -0.18264 0.06041 C -0.18924 0.06389 -0.19896 0.06481 -0.20469 0.06666 C -0.21268 0.06898 -0.22049 0.07222 -0.2283 0.075 C -0.24914 0.08171 -0.24723 0.08078 -0.26736 0.08541 C -0.30677 0.10486 -0.2658 0.08541 -0.29618 0.09791 C -0.3125 0.10463 -0.29636 0.10023 -0.31476 0.10416 C -0.31702 0.10555 -0.31945 0.10694 -0.32153 0.10833 C -0.32743 0.11134 -0.32691 0.10902 -0.33177 0.11458 C -0.33785 0.12129 -0.35348 0.14213 -0.35712 0.14791 C -0.38646 0.19328 -0.3632 0.16342 -0.38247 0.1875 C -0.38438 0.19166 -0.39011 0.20625 -0.39271 0.21041 C -0.39427 0.21226 -0.39618 0.21319 -0.39792 0.21458 C -0.40226 0.23078 -0.39861 0.22384 -0.40799 0.23541 C -0.4125 0.25671 -0.40643 0.23032 -0.4132 0.25208 C -0.41615 0.26203 -0.41354 0.26689 -0.42153 0.27708 C -0.43299 0.29097 -0.43473 0.29166 -0.44358 0.30833 C -0.46025 0.33842 -0.44809 0.31921 -0.46216 0.35 C -0.46372 0.35301 -0.46598 0.35532 -0.46736 0.35833 C -0.46875 0.36157 -0.46962 0.36504 -0.47066 0.36875 C -0.47361 0.37893 -0.47743 0.38912 -0.47917 0.4 C -0.4816 0.41458 -0.48004 0.40694 -0.48403 0.42291 C -0.48368 0.43819 -0.48455 0.45347 -0.48264 0.46875 C -0.48212 0.47152 -0.47917 0.47268 -0.47743 0.475 C -0.46354 0.4949 -0.48229 0.47106 -0.46563 0.49166 C -0.46493 0.49375 -0.46476 0.49583 -0.46389 0.49791 C -0.46198 0.50208 -0.45851 0.50555 -0.45712 0.51041 C -0.4566 0.5125 -0.45591 0.51435 -0.45539 0.51666 C -0.45209 0.53379 -0.45556 0.52037 -0.45209 0.53541 C -0.45139 0.53912 -0.44879 0.54606 -0.44861 0.55 C -0.44827 0.56226 -0.44861 0.575 -0.44861 0.5875 L -0.44861 0.58773 " pathEditMode="relative" rAng="0" ptsTypes="AAAAAAAAAAAAAAAAAAAAAAAAAAAAAAAAAAAAAAA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833 L -0.01407 0.00856 C -0.02292 0.00879 -0.03195 0.00902 -0.04063 0.01018 C -0.04254 0.01041 -0.04393 0.0118 -0.04566 0.0125 C -0.06476 0.01944 -0.05104 0.01388 -0.06216 0.01851 C -0.06389 0.0199 -0.06528 0.02199 -0.06719 0.02268 C -0.06997 0.02407 -0.07292 0.02407 -0.07552 0.025 C -0.07726 0.02546 -0.07882 0.02685 -0.08039 0.02685 C -0.09809 0.02893 -0.1158 0.02963 -0.13334 0.03101 C -0.17414 0.04004 -0.18299 0.0412 -0.22118 0.05185 C -0.23525 0.05578 -0.24896 0.05995 -0.26268 0.06435 C -0.26841 0.0662 -0.27361 0.06921 -0.27917 0.07083 C -0.28473 0.07199 -0.29028 0.07222 -0.29584 0.07268 C -0.3007 0.07592 -0.30556 0.07916 -0.31059 0.08101 C -0.31337 0.08217 -0.31615 0.0824 -0.31893 0.08333 C -0.34879 0.1206 -0.32396 0.0912 -0.40677 0.15 L -0.40677 0.15023 C -0.41563 0.15833 -0.42396 0.16759 -0.43316 0.175 C -0.43889 0.17939 -0.44549 0.18125 -0.45139 0.18518 C -0.454 0.18703 -0.45591 0.18981 -0.45816 0.19166 C -0.49184 0.21805 -0.44236 0.17685 -0.46962 0.2 C -0.47049 0.20254 -0.47309 0.21226 -0.47292 0.21435 C -0.47205 0.23055 -0.47153 0.22986 -0.46632 0.23935 C -0.46684 0.25046 -0.46736 0.2618 -0.46806 0.27268 C -0.46841 0.27777 -0.46962 0.2824 -0.46962 0.2875 C -0.46962 0.31458 -0.46962 0.34166 -0.46806 0.36851 C -0.46806 0.37175 -0.46563 0.37407 -0.46476 0.37685 C -0.46389 0.37963 -0.46372 0.38263 -0.46302 0.38518 C -0.46216 0.38958 -0.45973 0.39768 -0.45973 0.39791 C -0.45799 0.43125 -0.46059 0.41782 -0.45469 0.43935 L -0.45313 0.44583 C -0.45261 0.44768 -0.45261 0.45023 -0.45139 0.45185 L -0.44809 0.45833 " pathEditMode="relative" rAng="0" ptsTypes="AAAAAAAAAAAAAAAAAAAAAAAAAAAAAAA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-0.44792 0.010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4" grpId="0" animBg="1"/>
      <p:bldP spid="18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Represent PDA?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2334888" y="492531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3329945" y="444406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2998329" y="372377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a,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z</a:t>
            </a:r>
            <a:r>
              <a:rPr lang="en-US" altLang="en-US" baseline="-25000" dirty="0">
                <a:solidFill>
                  <a:srgbClr val="00B050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</a:t>
            </a:r>
            <a:r>
              <a:rPr lang="en-US" altLang="en-US" dirty="0">
                <a:solidFill>
                  <a:srgbClr val="FF0000"/>
                </a:solidFill>
              </a:rPr>
              <a:t>az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015787" y="456186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7" y="4561867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072" y="1347075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1735106" y="17677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49463" y="17480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2794" y="17690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1772322" y="2142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95947" y="21357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46214" y="2134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03608" y="2124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2309" y="2142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765556" y="25202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12114" y="25033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8672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02205" y="2496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767350" y="25013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3665011" y="4897549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5941519" y="4557064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519" y="4557064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urved Connector 106"/>
          <p:cNvCxnSpPr/>
          <p:nvPr/>
        </p:nvCxnSpPr>
        <p:spPr>
          <a:xfrm rot="16200000" flipH="1" flipV="1">
            <a:off x="3356838" y="494844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877328" y="5641222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4265441" y="4467015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3" name="Rectangle 2"/>
          <p:cNvSpPr/>
          <p:nvPr/>
        </p:nvSpPr>
        <p:spPr>
          <a:xfrm>
            <a:off x="5172348" y="3398517"/>
            <a:ext cx="5304725" cy="91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Input symbol, </a:t>
            </a:r>
            <a:r>
              <a:rPr lang="en-US" sz="2400" b="1" dirty="0">
                <a:solidFill>
                  <a:srgbClr val="00B050"/>
                </a:solidFill>
              </a:rPr>
              <a:t>stack symbol | </a:t>
            </a:r>
            <a:r>
              <a:rPr lang="en-US" sz="2400" b="1" dirty="0">
                <a:solidFill>
                  <a:srgbClr val="FF0000"/>
                </a:solidFill>
              </a:rPr>
              <a:t>PUSH/POP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639660" y="3983604"/>
            <a:ext cx="656740" cy="6761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926640" y="3983604"/>
            <a:ext cx="522555" cy="7319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92878" y="4759748"/>
            <a:ext cx="1981603" cy="44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FIRST 2 SYMBOLS OF THE STACK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234023" y="4759748"/>
            <a:ext cx="486099" cy="44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^</a:t>
            </a:r>
          </a:p>
        </p:txBody>
      </p:sp>
      <p:cxnSp>
        <p:nvCxnSpPr>
          <p:cNvPr id="73" name="Curved Connector 72"/>
          <p:cNvCxnSpPr/>
          <p:nvPr/>
        </p:nvCxnSpPr>
        <p:spPr>
          <a:xfrm rot="16200000" flipH="1" flipV="1">
            <a:off x="4523670" y="2496710"/>
            <a:ext cx="9393" cy="2715768"/>
          </a:xfrm>
          <a:prstGeom prst="curvedConnector3">
            <a:avLst>
              <a:gd name="adj1" fmla="val -643675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 flipV="1">
            <a:off x="5777177" y="1451986"/>
            <a:ext cx="9393" cy="4754880"/>
          </a:xfrm>
          <a:prstGeom prst="curvedConnector3">
            <a:avLst>
              <a:gd name="adj1" fmla="val -6436751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H="1" flipV="1">
            <a:off x="6529146" y="986447"/>
            <a:ext cx="9393" cy="5669280"/>
          </a:xfrm>
          <a:prstGeom prst="curvedConnector3">
            <a:avLst>
              <a:gd name="adj1" fmla="val -64367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4" grpId="0" animBg="1"/>
      <p:bldP spid="100" grpId="0" animBg="1"/>
      <p:bldP spid="108" grpId="0" animBg="1"/>
      <p:bldP spid="109" grpId="0" animBg="1"/>
      <p:bldP spid="3" grpId="0"/>
      <p:bldP spid="13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DPDA for L={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|a,b</a:t>
            </a:r>
            <a:r>
              <a:rPr lang="en-US" dirty="0"/>
              <a:t> ∈ Ʃ, n≥0}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2334888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3316498" y="455163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2978461" y="38862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015787" y="466944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7" y="466944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752155" y="139683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49463" y="17480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2794" y="17690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1754417" y="214348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95947" y="21357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46214" y="2134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03608" y="2124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2309" y="2142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744738" y="24800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12114" y="25033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8672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02205" y="2496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767350" y="25013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1756873" y="28705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4588" y="28712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50510" y="28714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52155" y="28630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1754417" y="32496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4525" y="3239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57372" y="32342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96432" y="28725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760327" y="32262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10219" y="32460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3665011" y="5032019"/>
            <a:ext cx="235915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6009943" y="4659732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43" y="4659732"/>
                <a:ext cx="649224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traight Arrow Connector 20"/>
          <p:cNvSpPr>
            <a:spLocks noChangeShapeType="1"/>
          </p:cNvSpPr>
          <p:nvPr/>
        </p:nvSpPr>
        <p:spPr bwMode="auto">
          <a:xfrm flipV="1">
            <a:off x="6659167" y="5032019"/>
            <a:ext cx="235000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9003905" y="4691384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905" y="4691384"/>
                <a:ext cx="649224" cy="6492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9099917" y="478739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6323950" y="454976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7348163" y="456708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16200000" flipH="1" flipV="1">
            <a:off x="3369336" y="504274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847576" y="584247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4265441" y="4574591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cxnSp>
        <p:nvCxnSpPr>
          <p:cNvPr id="8" name="Curved Connector 7"/>
          <p:cNvCxnSpPr>
            <a:stCxn id="68" idx="5"/>
            <a:endCxn id="102" idx="3"/>
          </p:cNvCxnSpPr>
          <p:nvPr/>
        </p:nvCxnSpPr>
        <p:spPr>
          <a:xfrm rot="16200000" flipH="1">
            <a:off x="6322244" y="2468793"/>
            <a:ext cx="24428" cy="5529048"/>
          </a:xfrm>
          <a:prstGeom prst="curvedConnector3">
            <a:avLst>
              <a:gd name="adj1" fmla="val 274617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5843303" y="388776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5829083" y="59279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1714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1714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65562D-32C5-4135-9674-52D97DFE5849}"/>
              </a:ext>
            </a:extLst>
          </p:cNvPr>
          <p:cNvSpPr txBox="1"/>
          <p:nvPr/>
        </p:nvSpPr>
        <p:spPr>
          <a:xfrm>
            <a:off x="8402370" y="5712895"/>
            <a:ext cx="378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^,Z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rgbClr val="FF0000"/>
                </a:solidFill>
              </a:rPr>
              <a:t>|^ is one of the way acceptance by empty stack on q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 will have the same power.</a:t>
            </a:r>
          </a:p>
        </p:txBody>
      </p:sp>
    </p:spTree>
    <p:extLst>
      <p:ext uri="{BB962C8B-B14F-4D97-AF65-F5344CB8AC3E}">
        <p14:creationId xmlns:p14="http://schemas.microsoft.com/office/powerpoint/2010/main" val="13994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0" grpId="0" animBg="1"/>
      <p:bldP spid="101" grpId="0" animBg="1"/>
      <p:bldP spid="102" grpId="0" animBg="1"/>
      <p:bldP spid="103" grpId="0" animBg="1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same no. of a’s &amp; b’s.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09737" y="13614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09737" y="13614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742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1042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709737" y="1732280"/>
              <a:ext cx="8763000" cy="3657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7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709737" y="1732280"/>
              <a:ext cx="8763000" cy="3657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74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1042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709737" y="20980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709737" y="20980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74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1042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709737" y="24638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709737" y="24638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30174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39" r="-1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39" r="-1042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709737" y="28346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709737" y="28346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3279" r="-3017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3279" r="-2006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3279" r="-101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3279" r="-1042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1709737" y="32004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1709737" y="32004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3279" r="-3017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279" r="-2006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3279" r="-101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3279" r="-1042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709737" y="35661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709737" y="35661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3279" r="-4003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3279" r="-3017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3279" r="-2006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3279" r="-101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3279" r="-1042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traight Arrow Connector 20"/>
          <p:cNvSpPr>
            <a:spLocks noChangeShapeType="1"/>
          </p:cNvSpPr>
          <p:nvPr/>
        </p:nvSpPr>
        <p:spPr bwMode="auto">
          <a:xfrm flipV="1">
            <a:off x="3743481" y="556297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4751985" y="508172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28"/>
          <p:cNvSpPr txBox="1">
            <a:spLocks noChangeArrowheads="1"/>
          </p:cNvSpPr>
          <p:nvPr/>
        </p:nvSpPr>
        <p:spPr bwMode="auto">
          <a:xfrm>
            <a:off x="4307583" y="435670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424380" y="5199528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80" y="5199528"/>
                <a:ext cx="649224" cy="6492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rot="13800000" flipH="1" flipV="1">
            <a:off x="4924842" y="551942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928"/>
          <p:cNvSpPr txBox="1">
            <a:spLocks noChangeArrowheads="1"/>
          </p:cNvSpPr>
          <p:nvPr/>
        </p:nvSpPr>
        <p:spPr bwMode="auto">
          <a:xfrm>
            <a:off x="5246567" y="5839146"/>
            <a:ext cx="1054208" cy="1240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2155" y="139683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61668" y="177411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8408" y="17580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6567" y="17595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40122" y="177411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52155" y="17592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4885401" y="4633498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61668" y="21508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8408" y="213482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46567" y="21363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0122" y="2150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52155" y="21360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48331" y="25262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95071" y="25102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3230" y="25117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26785" y="25262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38818" y="251143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5246567" y="6109371"/>
            <a:ext cx="1054208" cy="1240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48331" y="289030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95071" y="28742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3230" y="28757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26785" y="28903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38818" y="287545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2220000" flipH="1" flipV="1">
            <a:off x="4465848" y="5219010"/>
            <a:ext cx="10689" cy="365471"/>
          </a:xfrm>
          <a:prstGeom prst="curvedConnector3">
            <a:avLst>
              <a:gd name="adj1" fmla="val 475516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928"/>
          <p:cNvSpPr txBox="1">
            <a:spLocks noChangeArrowheads="1"/>
          </p:cNvSpPr>
          <p:nvPr/>
        </p:nvSpPr>
        <p:spPr bwMode="auto">
          <a:xfrm>
            <a:off x="3430430" y="4739452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b|^</a:t>
            </a:r>
            <a:endParaRPr lang="en-US" altLang="en-US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1761668" y="32549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08408" y="323893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46567" y="32404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40122" y="32549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752155" y="32402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 Box 928"/>
          <p:cNvSpPr txBox="1">
            <a:spLocks noChangeArrowheads="1"/>
          </p:cNvSpPr>
          <p:nvPr/>
        </p:nvSpPr>
        <p:spPr bwMode="auto">
          <a:xfrm>
            <a:off x="3424732" y="5059716"/>
            <a:ext cx="743063" cy="30430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a|^</a:t>
            </a:r>
            <a:endParaRPr lang="en-US" altLang="en-US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1761668" y="36219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08408" y="36058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46567" y="36073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40122" y="3621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752155" y="36071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Straight Arrow Connector 20"/>
          <p:cNvSpPr>
            <a:spLocks noChangeShapeType="1"/>
          </p:cNvSpPr>
          <p:nvPr/>
        </p:nvSpPr>
        <p:spPr bwMode="auto">
          <a:xfrm flipV="1">
            <a:off x="5073604" y="5555540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7358801" y="5199528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01" y="5199528"/>
                <a:ext cx="649224" cy="6492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7454813" y="529554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61" name="Text Box 928"/>
          <p:cNvSpPr txBox="1">
            <a:spLocks noChangeArrowheads="1"/>
          </p:cNvSpPr>
          <p:nvPr/>
        </p:nvSpPr>
        <p:spPr bwMode="auto">
          <a:xfrm>
            <a:off x="5761579" y="510662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29244"/>
                  </p:ext>
                </p:extLst>
              </p:nvPr>
            </p:nvGraphicFramePr>
            <p:xfrm>
              <a:off x="1709737" y="392614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29244"/>
                  </p:ext>
                </p:extLst>
              </p:nvPr>
            </p:nvGraphicFramePr>
            <p:xfrm>
              <a:off x="1709737" y="392614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39" r="-6697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39" r="-522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93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371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n 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b="1" baseline="30000" dirty="0" err="1">
                <a:solidFill>
                  <a:schemeClr val="accent1">
                    <a:lumMod val="75000"/>
                  </a:schemeClr>
                </a:solidFill>
              </a:rPr>
              <a:t>n+m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 c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2636" y="1371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= a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b="1" baseline="30000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2500" y="2133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If n=2 and m=3 then</a:t>
            </a:r>
          </a:p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6300" y="2895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a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6300" y="35052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= aa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bb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bbb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ccc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687780" y="495235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2339961" y="4629469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61" y="4629469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1" name="Curved Connector 100"/>
          <p:cNvCxnSpPr/>
          <p:nvPr/>
        </p:nvCxnSpPr>
        <p:spPr>
          <a:xfrm rot="5400000" flipH="1" flipV="1">
            <a:off x="4480631" y="45148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4158427" y="464311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27" y="4643117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4082450" y="37624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4" name="Text Box 928"/>
          <p:cNvSpPr txBox="1">
            <a:spLocks noChangeArrowheads="1"/>
          </p:cNvSpPr>
          <p:nvPr/>
        </p:nvSpPr>
        <p:spPr bwMode="auto">
          <a:xfrm>
            <a:off x="3076738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5" name="Straight Arrow Connector 20"/>
          <p:cNvSpPr>
            <a:spLocks noChangeShapeType="1"/>
          </p:cNvSpPr>
          <p:nvPr/>
        </p:nvSpPr>
        <p:spPr bwMode="auto">
          <a:xfrm flipV="1">
            <a:off x="3007101" y="4952354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 rot="5400000" flipH="1" flipV="1">
            <a:off x="6233210" y="44885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5937900" y="461809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00" y="4618093"/>
                <a:ext cx="649224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 Box 928"/>
          <p:cNvSpPr txBox="1">
            <a:spLocks noChangeArrowheads="1"/>
          </p:cNvSpPr>
          <p:nvPr/>
        </p:nvSpPr>
        <p:spPr bwMode="auto">
          <a:xfrm>
            <a:off x="5045995" y="4537661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0" name="Straight Arrow Connector 20"/>
          <p:cNvSpPr>
            <a:spLocks noChangeShapeType="1"/>
          </p:cNvSpPr>
          <p:nvPr/>
        </p:nvSpPr>
        <p:spPr bwMode="auto">
          <a:xfrm flipV="1">
            <a:off x="4813870" y="4965801"/>
            <a:ext cx="112471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5852412" y="3722246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7754740" y="459079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40" y="4590797"/>
                <a:ext cx="649224" cy="6463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 Box 928"/>
          <p:cNvSpPr txBox="1">
            <a:spLocks noChangeArrowheads="1"/>
          </p:cNvSpPr>
          <p:nvPr/>
        </p:nvSpPr>
        <p:spPr bwMode="auto">
          <a:xfrm>
            <a:off x="6673051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25" name="Straight Arrow Connector 20"/>
          <p:cNvSpPr>
            <a:spLocks noChangeShapeType="1"/>
          </p:cNvSpPr>
          <p:nvPr/>
        </p:nvSpPr>
        <p:spPr bwMode="auto">
          <a:xfrm flipV="1">
            <a:off x="6603414" y="4952354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751777" y="13864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756280" y="17545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727655" y="213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80355" y="2130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248393" y="21379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23706" y="21459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765662" y="21315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25307" y="24976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78007" y="24943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46045" y="25014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21358" y="25093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749429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737027" y="28610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489727" y="28577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257765" y="28648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3078" y="2872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765662" y="28717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6" name="Rectangle 155"/>
          <p:cNvSpPr/>
          <p:nvPr/>
        </p:nvSpPr>
        <p:spPr>
          <a:xfrm>
            <a:off x="1734679" y="32385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487379" y="32352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255417" y="32423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030730" y="32502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763314" y="32492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1" name="Curved Connector 160"/>
          <p:cNvCxnSpPr/>
          <p:nvPr/>
        </p:nvCxnSpPr>
        <p:spPr>
          <a:xfrm rot="5400000" flipH="1" flipV="1">
            <a:off x="8073113" y="445873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28"/>
          <p:cNvSpPr txBox="1">
            <a:spLocks noChangeArrowheads="1"/>
          </p:cNvSpPr>
          <p:nvPr/>
        </p:nvSpPr>
        <p:spPr bwMode="auto">
          <a:xfrm>
            <a:off x="7678868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102" grpId="0" animBg="1"/>
      <p:bldP spid="103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6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6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" t="-2985" r="-66976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000" t="-2985" r="-34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9553063" y="456031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063" y="4560313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8567545" y="4485063"/>
            <a:ext cx="1022433" cy="3065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8455525" y="4895710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9857989" y="44416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9494609" y="3664509"/>
            <a:ext cx="1022433" cy="30651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9579282" y="5823527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282" y="5823527"/>
                <a:ext cx="649224" cy="6492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/>
          <p:cNvSpPr/>
          <p:nvPr/>
        </p:nvSpPr>
        <p:spPr>
          <a:xfrm>
            <a:off x="9679355" y="592196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0" name="Straight Arrow Connector 20"/>
          <p:cNvSpPr>
            <a:spLocks noChangeShapeType="1"/>
          </p:cNvSpPr>
          <p:nvPr/>
        </p:nvSpPr>
        <p:spPr bwMode="auto">
          <a:xfrm rot="5400000" flipV="1">
            <a:off x="9572513" y="5513216"/>
            <a:ext cx="6400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 Box 928"/>
          <p:cNvSpPr txBox="1">
            <a:spLocks noChangeArrowheads="1"/>
          </p:cNvSpPr>
          <p:nvPr/>
        </p:nvSpPr>
        <p:spPr bwMode="auto">
          <a:xfrm>
            <a:off x="8988232" y="5279314"/>
            <a:ext cx="1009733" cy="482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751777" y="13864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756280" y="17545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27655" y="213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80355" y="2130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48393" y="21379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023706" y="21459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768010" y="21319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6312" y="3621168"/>
            <a:ext cx="7017104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1" grpId="0" animBg="1"/>
      <p:bldP spid="64" grpId="0" animBg="1"/>
      <p:bldP spid="65" grpId="0" animBg="1"/>
      <p:bldP spid="67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Design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n+m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</p:txBody>
      </p:sp>
    </p:spTree>
    <p:extLst>
      <p:ext uri="{BB962C8B-B14F-4D97-AF65-F5344CB8AC3E}">
        <p14:creationId xmlns:p14="http://schemas.microsoft.com/office/powerpoint/2010/main" val="107051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pushdown Automata?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Definition: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Acceptance by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CFG to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PDA to CFG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Intersection and complement of CFL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Pumping lemma for CFG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a PDA for following CFG.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aSa</a:t>
            </a:r>
            <a:r>
              <a:rPr lang="en-US" b="1" dirty="0"/>
              <a:t>/</a:t>
            </a:r>
            <a:r>
              <a:rPr lang="en-US" b="1" dirty="0" err="1"/>
              <a:t>bSb</a:t>
            </a:r>
            <a:r>
              <a:rPr lang="en-US" b="1" dirty="0"/>
              <a:t>/c 		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Design PDA for L={</a:t>
            </a:r>
            <a:r>
              <a:rPr lang="en-US" b="1" dirty="0" err="1"/>
              <a:t>xcx</a:t>
            </a:r>
            <a:r>
              <a:rPr lang="en-US" b="1" baseline="30000" dirty="0" err="1"/>
              <a:t>r</a:t>
            </a:r>
            <a:r>
              <a:rPr lang="en-US" b="1" dirty="0"/>
              <a:t>/x∈{</a:t>
            </a:r>
            <a:r>
              <a:rPr lang="en-US" b="1" dirty="0" err="1"/>
              <a:t>a,b</a:t>
            </a:r>
            <a:r>
              <a:rPr lang="en-US" b="1" dirty="0"/>
              <a:t>}*}. The string in L are odd length palindromes over {</a:t>
            </a:r>
            <a:r>
              <a:rPr lang="en-US" b="1" dirty="0" err="1"/>
              <a:t>a,b</a:t>
            </a:r>
            <a:r>
              <a:rPr lang="en-US" b="1" dirty="0"/>
              <a:t>}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Strings accepted in the language are:</a:t>
            </a:r>
          </a:p>
          <a:p>
            <a:pPr marL="3140075" indent="349250">
              <a:buFont typeface="+mj-lt"/>
              <a:buAutoNum type="arabicPeriod"/>
            </a:pPr>
            <a:r>
              <a:rPr lang="en-US" dirty="0"/>
              <a:t>aba c aba</a:t>
            </a:r>
          </a:p>
          <a:p>
            <a:pPr marL="3140075" indent="349250">
              <a:buFont typeface="+mj-lt"/>
              <a:buAutoNum type="arabicPeriod"/>
            </a:pPr>
            <a:r>
              <a:rPr lang="en-US" dirty="0" err="1"/>
              <a:t>aaa</a:t>
            </a:r>
            <a:r>
              <a:rPr lang="en-US" dirty="0"/>
              <a:t> c </a:t>
            </a:r>
            <a:r>
              <a:rPr lang="en-US" dirty="0" err="1"/>
              <a:t>aaa</a:t>
            </a:r>
            <a:endParaRPr lang="en-US" dirty="0"/>
          </a:p>
          <a:p>
            <a:pPr marL="3140075" indent="349250">
              <a:buFont typeface="+mj-lt"/>
              <a:buAutoNum type="arabicPeriod"/>
            </a:pPr>
            <a:r>
              <a:rPr lang="en-US" dirty="0" err="1"/>
              <a:t>bab</a:t>
            </a:r>
            <a:r>
              <a:rPr lang="en-US" dirty="0"/>
              <a:t> c </a:t>
            </a:r>
            <a:r>
              <a:rPr lang="en-US" dirty="0" err="1"/>
              <a:t>bab</a:t>
            </a:r>
            <a:endParaRPr lang="en-US" dirty="0"/>
          </a:p>
          <a:p>
            <a:pPr marL="3140075" indent="349250" defTabSz="869950">
              <a:buFont typeface="+mj-lt"/>
              <a:buAutoNum type="arabicPeriod"/>
            </a:pPr>
            <a:r>
              <a:rPr lang="en-US" dirty="0"/>
              <a:t>ab c </a:t>
            </a:r>
            <a:r>
              <a:rPr lang="en-US" dirty="0" err="1"/>
              <a:t>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Design PDA for palindrome with middle symbol c.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85665" y="3429000"/>
            <a:ext cx="872135" cy="2895600"/>
            <a:chOff x="3048000" y="3033712"/>
            <a:chExt cx="2362200" cy="2362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941093" y="1357351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 a  b  a  c a  b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469605" y="56673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05" y="5667376"/>
                <a:ext cx="723303" cy="6334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9944698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42070"/>
                <a:ext cx="723303" cy="6334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5257800" y="1509751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9932762" y="3587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62" y="358776"/>
                <a:ext cx="723303" cy="6334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5568031" y="1517737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9944698" y="57943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579436"/>
                <a:ext cx="723303" cy="6334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5870448" y="15288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944698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3657600"/>
                <a:ext cx="723303" cy="6334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469605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1028" y="3657600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351119" y="1517737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944697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7" y="4391024"/>
                <a:ext cx="723303" cy="6334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433788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9944698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5107781"/>
                <a:ext cx="723303" cy="6334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442063" y="494193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30660" y="3589336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08872" y="0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605883" y="1519275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87013" y="1533562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297" y="1543089"/>
            <a:ext cx="211959" cy="3081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 flipV="1">
            <a:off x="6178617" y="1628009"/>
            <a:ext cx="10689" cy="457200"/>
          </a:xfrm>
          <a:prstGeom prst="curvedConnector3">
            <a:avLst>
              <a:gd name="adj1" fmla="val 4755181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 flipV="1">
            <a:off x="6147637" y="1318263"/>
            <a:ext cx="10689" cy="1097280"/>
          </a:xfrm>
          <a:prstGeom prst="curvedConnector3">
            <a:avLst>
              <a:gd name="adj1" fmla="val 4755181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151616" y="1038596"/>
            <a:ext cx="10689" cy="1645920"/>
          </a:xfrm>
          <a:prstGeom prst="curvedConnector3">
            <a:avLst>
              <a:gd name="adj1" fmla="val 4755181"/>
            </a:avLst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33999" y="1427199"/>
            <a:ext cx="170541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45746" y="1322424"/>
            <a:ext cx="1705414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5 0.00579 -0.05729 0.00348 -0.08021 0.01042 C -0.08716 0.0125 -0.09306 0.01852 -0.09966 0.02269 C -0.09966 0.02292 -0.11893 0.03496 -0.1191 0.03496 L -0.12882 0.03889 L -0.13351 0.04098 C -0.13525 0.04306 -0.13646 0.04561 -0.13854 0.04723 C -0.13976 0.04815 -0.14184 0.04769 -0.14323 0.04908 C -0.14948 0.05533 -0.14306 0.05579 -0.15139 0.05926 C -0.15608 0.06135 -0.16111 0.06158 -0.1658 0.06343 C -0.17361 0.06644 -0.18108 0.06991 -0.18854 0.07362 C -0.1941 0.07616 -0.19948 0.07894 -0.20469 0.08172 C -0.21025 0.08496 -0.21528 0.08913 -0.22101 0.0919 C -0.23976 0.10139 -0.23664 0.0963 -0.25018 0.10625 C -0.25348 0.1088 -0.2566 0.11158 -0.2599 0.11436 L -0.26493 0.11852 C -0.26598 0.12061 -0.2665 0.12292 -0.26806 0.12454 C -0.26945 0.12593 -0.27118 0.12616 -0.27275 0.12663 C -0.28247 0.12825 -0.29219 0.1294 -0.30191 0.13079 C -0.30625 0.13241 -0.31111 0.13426 -0.31493 0.13681 C -0.31667 0.13797 -0.31823 0.13982 -0.31997 0.14098 C -0.32136 0.1419 -0.32327 0.1419 -0.32466 0.14283 C -0.33299 0.14792 -0.32657 0.14584 -0.33438 0.15301 C -0.33854 0.15672 -0.34375 0.1588 -0.3474 0.1632 C -0.34914 0.16528 -0.35035 0.16783 -0.35243 0.16945 C -0.35521 0.172 -0.35886 0.17338 -0.36216 0.17547 C -0.36754 0.1794 -0.3783 0.18774 -0.3783 0.18797 L -0.38473 0.2 C -0.38594 0.20209 -0.38664 0.2044 -0.38802 0.20602 C -0.40886 0.23241 -0.37466 0.18889 -0.39775 0.22038 C -0.40174 0.22616 -0.40643 0.23102 -0.41077 0.23658 C -0.41337 0.24051 -0.41598 0.24491 -0.41858 0.24885 C -0.4224 0.25371 -0.43021 0.2632 -0.43021 0.26343 C -0.43125 0.26737 -0.43177 0.27153 -0.43351 0.27547 C -0.43455 0.27825 -0.43577 0.28056 -0.43664 0.28357 C -0.43785 0.2875 -0.43889 0.29167 -0.43993 0.29584 C -0.44028 0.29792 -0.44115 0.29954 -0.44132 0.30186 C -0.44341 0.31413 -0.44219 0.3088 -0.44462 0.31829 C -0.44532 0.32639 -0.44549 0.3345 -0.44636 0.34237 C -0.44653 0.34468 -0.44775 0.34653 -0.44775 0.34862 C -0.44775 0.36181 -0.4467 0.37431 -0.44636 0.38658 C -0.44566 0.4044 -0.44549 0.4213 -0.44462 0.4382 C -0.44445 0.44213 -0.44202 0.45649 -0.44132 0.46065 C -0.44098 0.47153 -0.44063 0.48241 -0.43993 0.49329 C -0.43959 0.4963 -0.43802 0.49885 -0.43802 0.50139 C -0.43802 0.5095 -0.43924 0.51783 -0.43993 0.52593 C -0.44098 0.54329 -0.44236 0.5595 -0.44462 0.57686 C -0.44497 0.57963 -0.44566 0.58241 -0.44636 0.58496 C -0.44445 0.65024 -0.44341 0.65533 -0.44636 0.72987 C -0.44636 0.73125 -0.4474 0.72709 -0.44775 0.7257 " pathEditMode="relative" rAng="0" ptsTypes="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7 -0.00741 -0.04236 -0.00926 -0.07917 -0.00417 C -0.0842 -0.00348 -0.11771 0.00972 -0.12344 0.0125 C -0.15313 0.02662 -0.11789 0.01111 -0.14028 0.025 C -0.14254 0.02615 -0.14479 0.02639 -0.14705 0.02708 C -0.16493 0.04027 -0.14792 0.02662 -0.16059 0.03958 C -0.16233 0.0412 -0.16407 0.04236 -0.16563 0.04375 C -0.16823 0.04583 -0.17032 0.04791 -0.1724 0.05 C -0.17361 0.05208 -0.17431 0.05463 -0.17587 0.05625 C -0.17795 0.0581 -0.18039 0.05926 -0.18264 0.06041 C -0.18924 0.06389 -0.19896 0.06481 -0.20469 0.06666 C -0.21268 0.06898 -0.22049 0.07222 -0.2283 0.075 C -0.24914 0.08171 -0.24723 0.08078 -0.26736 0.08541 C -0.30677 0.10486 -0.2658 0.08541 -0.29618 0.09791 C -0.3125 0.10463 -0.29636 0.10023 -0.31476 0.10416 C -0.31702 0.10555 -0.31945 0.10694 -0.32153 0.10833 C -0.32743 0.11134 -0.32691 0.10902 -0.33177 0.11458 C -0.33785 0.12129 -0.35348 0.14213 -0.35712 0.14791 C -0.38646 0.19328 -0.3632 0.16342 -0.38247 0.1875 C -0.38438 0.19166 -0.39011 0.20625 -0.39271 0.21041 C -0.39427 0.21226 -0.39618 0.21319 -0.39792 0.21458 C -0.40226 0.23078 -0.39861 0.22384 -0.40799 0.23541 C -0.4125 0.25671 -0.40643 0.23032 -0.4132 0.25208 C -0.41615 0.26203 -0.41354 0.26689 -0.42153 0.27708 C -0.43299 0.29097 -0.43473 0.29166 -0.44358 0.30833 C -0.46025 0.33842 -0.44809 0.31921 -0.46216 0.35 C -0.46372 0.35301 -0.46598 0.35532 -0.46736 0.35833 C -0.46875 0.36157 -0.46962 0.36504 -0.47066 0.36875 C -0.47361 0.37893 -0.47743 0.38912 -0.47917 0.4 C -0.4816 0.41458 -0.48004 0.40694 -0.48403 0.42291 C -0.48368 0.43819 -0.48455 0.45347 -0.48264 0.46875 C -0.48212 0.47152 -0.47917 0.47268 -0.47743 0.475 C -0.46354 0.4949 -0.48229 0.47106 -0.46563 0.49166 C -0.46493 0.49375 -0.46476 0.49583 -0.46389 0.49791 C -0.46198 0.50208 -0.45851 0.50555 -0.45712 0.51041 C -0.4566 0.5125 -0.45591 0.51435 -0.45539 0.51666 C -0.45209 0.53379 -0.45556 0.52037 -0.45209 0.53541 C -0.45139 0.53912 -0.44879 0.54606 -0.44861 0.55 C -0.44827 0.56226 -0.44861 0.575 -0.44861 0.5875 L -0.44861 0.58773 " pathEditMode="relative" rAng="0" ptsTypes="AAAAAAAAAAAAAAAAAAAAAAAAAAAAAAAAAAAAAAA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833 L -0.01407 0.00856 C -0.02292 0.00879 -0.03195 0.00902 -0.04063 0.01018 C -0.04254 0.01041 -0.04393 0.0118 -0.04566 0.0125 C -0.06476 0.01944 -0.05104 0.01388 -0.06216 0.01851 C -0.06389 0.0199 -0.06528 0.02199 -0.06719 0.02268 C -0.06997 0.02407 -0.07292 0.02407 -0.07552 0.025 C -0.07726 0.02546 -0.07882 0.02685 -0.08039 0.02685 C -0.09809 0.02893 -0.1158 0.02963 -0.13334 0.03101 C -0.17414 0.04004 -0.18299 0.0412 -0.22118 0.05185 C -0.23525 0.05578 -0.24896 0.05995 -0.26268 0.06435 C -0.26841 0.0662 -0.27361 0.06921 -0.27917 0.07083 C -0.28473 0.07199 -0.29028 0.07222 -0.29584 0.07268 C -0.3007 0.07592 -0.30556 0.07916 -0.31059 0.08101 C -0.31337 0.08217 -0.31615 0.0824 -0.31893 0.08333 C -0.34879 0.1206 -0.32396 0.0912 -0.40677 0.15 L -0.40677 0.15023 C -0.41563 0.15833 -0.42396 0.16759 -0.43316 0.175 C -0.43889 0.17939 -0.44549 0.18125 -0.45139 0.18518 C -0.454 0.18703 -0.45591 0.18981 -0.45816 0.19166 C -0.49184 0.21805 -0.44236 0.17685 -0.46962 0.2 C -0.47049 0.20254 -0.47309 0.21226 -0.47292 0.21435 C -0.47205 0.23055 -0.47153 0.22986 -0.46632 0.23935 C -0.46684 0.25046 -0.46736 0.2618 -0.46806 0.27268 C -0.46841 0.27777 -0.46962 0.2824 -0.46962 0.2875 C -0.46962 0.31458 -0.46962 0.34166 -0.46806 0.36851 C -0.46806 0.37175 -0.46563 0.37407 -0.46476 0.37685 C -0.46389 0.37963 -0.46372 0.38263 -0.46302 0.38518 C -0.46216 0.38958 -0.45973 0.39768 -0.45973 0.39791 C -0.45799 0.43125 -0.46059 0.41782 -0.45469 0.43935 L -0.45313 0.44583 C -0.45261 0.44768 -0.45261 0.45023 -0.45139 0.45185 L -0.44809 0.45833 " pathEditMode="relative" rAng="0" ptsTypes="AAAAAAAAAAAAAAAAAAAAAAAAAAAAAAA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-0.44792 0.0101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8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2334888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 rot="2580000" flipH="1" flipV="1">
            <a:off x="3069247" y="468083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3356839" y="453819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9180000" flipH="1" flipV="1">
            <a:off x="3575518" y="469284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 flipV="1">
            <a:off x="3319005" y="509838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3500000" flipH="1" flipV="1">
            <a:off x="3610875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9500000" flipH="1" flipV="1">
            <a:off x="3101111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928"/>
          <p:cNvSpPr txBox="1">
            <a:spLocks noChangeArrowheads="1"/>
          </p:cNvSpPr>
          <p:nvPr/>
        </p:nvSpPr>
        <p:spPr bwMode="auto">
          <a:xfrm>
            <a:off x="197070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7" name="Text Box 928"/>
          <p:cNvSpPr txBox="1">
            <a:spLocks noChangeArrowheads="1"/>
          </p:cNvSpPr>
          <p:nvPr/>
        </p:nvSpPr>
        <p:spPr bwMode="auto">
          <a:xfrm>
            <a:off x="3743937" y="4170960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297846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195313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80" name="Text Box 928"/>
          <p:cNvSpPr txBox="1">
            <a:spLocks noChangeArrowheads="1"/>
          </p:cNvSpPr>
          <p:nvPr/>
        </p:nvSpPr>
        <p:spPr bwMode="auto">
          <a:xfrm>
            <a:off x="361621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 Box 928"/>
          <p:cNvSpPr txBox="1">
            <a:spLocks noChangeArrowheads="1"/>
          </p:cNvSpPr>
          <p:nvPr/>
        </p:nvSpPr>
        <p:spPr bwMode="auto">
          <a:xfrm>
            <a:off x="2797244" y="5833269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015787" y="466944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7" y="466944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45786" y="142475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758726" y="139464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58672" y="1763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53518" y="176824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1754417" y="214348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95947" y="21357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46214" y="2134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03608" y="2124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62309" y="2142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744738" y="24800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12114" y="25033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258672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02205" y="2496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760365" y="24987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1756873" y="28705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510047" y="28741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247853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53237" y="28640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1754417" y="32496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07980" y="32389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286131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015431" y="28719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781208" y="32411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029113" y="32450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54" name="Straight Arrow Connector 20"/>
          <p:cNvSpPr>
            <a:spLocks noChangeShapeType="1"/>
          </p:cNvSpPr>
          <p:nvPr/>
        </p:nvSpPr>
        <p:spPr bwMode="auto">
          <a:xfrm flipV="1">
            <a:off x="3723943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4699175" y="420350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4729205" y="390435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4688912" y="467937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6009943" y="427526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43" y="4275266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39172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84178" y="13811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754486" y="14003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741242" y="17712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98471" y="17898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70530" y="17892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024065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754486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714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714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1739172" y="210978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97750" y="2130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70530" y="21320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94311" y="2132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758651" y="21369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traight Arrow Connector 20"/>
          <p:cNvSpPr>
            <a:spLocks noChangeShapeType="1"/>
          </p:cNvSpPr>
          <p:nvPr/>
        </p:nvSpPr>
        <p:spPr bwMode="auto">
          <a:xfrm flipV="1">
            <a:off x="2286172" y="463135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Curved Connector 96"/>
          <p:cNvCxnSpPr/>
          <p:nvPr/>
        </p:nvCxnSpPr>
        <p:spPr>
          <a:xfrm rot="2580000" flipH="1" flipV="1">
            <a:off x="3020531" y="427929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 flipH="1" flipV="1">
            <a:off x="3308123" y="413665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9180000" flipH="1" flipV="1">
            <a:off x="3526802" y="429131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H="1" flipV="1">
            <a:off x="3270289" y="469685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13500000" flipH="1" flipV="1">
            <a:off x="3562159" y="456534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9500000" flipH="1" flipV="1">
            <a:off x="3052395" y="464263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1921990" y="369052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104" name="Text Box 928"/>
          <p:cNvSpPr txBox="1">
            <a:spLocks noChangeArrowheads="1"/>
          </p:cNvSpPr>
          <p:nvPr/>
        </p:nvSpPr>
        <p:spPr bwMode="auto">
          <a:xfrm>
            <a:off x="3695221" y="3769425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5" name="Text Box 928"/>
          <p:cNvSpPr txBox="1">
            <a:spLocks noChangeArrowheads="1"/>
          </p:cNvSpPr>
          <p:nvPr/>
        </p:nvSpPr>
        <p:spPr bwMode="auto">
          <a:xfrm>
            <a:off x="2929745" y="335340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1904417" y="51713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3567502" y="514723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748528" y="543173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/>
              <p:cNvSpPr/>
              <p:nvPr/>
            </p:nvSpPr>
            <p:spPr>
              <a:xfrm>
                <a:off x="2967071" y="4267908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71" y="4267908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7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82" grpId="0" animBg="1"/>
      <p:bldP spid="83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59" name="Straight Arrow Connector 20"/>
          <p:cNvSpPr>
            <a:spLocks noChangeShapeType="1"/>
          </p:cNvSpPr>
          <p:nvPr/>
        </p:nvSpPr>
        <p:spPr bwMode="auto">
          <a:xfrm flipV="1">
            <a:off x="6659167" y="4617394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932701" y="428571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701" y="4285713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9008901" y="436191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6337397" y="416288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 flipV="1">
            <a:off x="6345533" y="468145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6042806" y="34365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b | ^</a:t>
            </a:r>
          </a:p>
        </p:txBody>
      </p:sp>
      <p:sp>
        <p:nvSpPr>
          <p:cNvPr id="65" name="Text Box 928"/>
          <p:cNvSpPr txBox="1">
            <a:spLocks noChangeArrowheads="1"/>
          </p:cNvSpPr>
          <p:nvPr/>
        </p:nvSpPr>
        <p:spPr bwMode="auto">
          <a:xfrm>
            <a:off x="5932779" y="5331470"/>
            <a:ext cx="1054208" cy="3863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7348163" y="420131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/>
            </p:nvGraphicFramePr>
            <p:xfrm>
              <a:off x="1714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/>
            </p:nvGraphicFramePr>
            <p:xfrm>
              <a:off x="1714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Rectangle 46"/>
          <p:cNvSpPr/>
          <p:nvPr/>
        </p:nvSpPr>
        <p:spPr>
          <a:xfrm>
            <a:off x="1739172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84178" y="13811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754486" y="14003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/>
            </p:nvGraphicFramePr>
            <p:xfrm>
              <a:off x="1714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/>
            </p:nvGraphicFramePr>
            <p:xfrm>
              <a:off x="1714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" name="Rectangle 83"/>
          <p:cNvSpPr/>
          <p:nvPr/>
        </p:nvSpPr>
        <p:spPr>
          <a:xfrm>
            <a:off x="1741242" y="17712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98471" y="17898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70530" y="17892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24065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754486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55315" y="21404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98471" y="213260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270530" y="21729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994311" y="21729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758651" y="21369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aight Arrow Connector 20"/>
          <p:cNvSpPr>
            <a:spLocks noChangeShapeType="1"/>
          </p:cNvSpPr>
          <p:nvPr/>
        </p:nvSpPr>
        <p:spPr bwMode="auto">
          <a:xfrm flipV="1">
            <a:off x="3723943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928"/>
          <p:cNvSpPr txBox="1">
            <a:spLocks noChangeArrowheads="1"/>
          </p:cNvSpPr>
          <p:nvPr/>
        </p:nvSpPr>
        <p:spPr bwMode="auto">
          <a:xfrm>
            <a:off x="4699175" y="420350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89" name="Text Box 928"/>
          <p:cNvSpPr txBox="1">
            <a:spLocks noChangeArrowheads="1"/>
          </p:cNvSpPr>
          <p:nvPr/>
        </p:nvSpPr>
        <p:spPr bwMode="auto">
          <a:xfrm>
            <a:off x="4729205" y="390435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90" name="Text Box 928"/>
          <p:cNvSpPr txBox="1">
            <a:spLocks noChangeArrowheads="1"/>
          </p:cNvSpPr>
          <p:nvPr/>
        </p:nvSpPr>
        <p:spPr bwMode="auto">
          <a:xfrm>
            <a:off x="4688912" y="467937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6009943" y="427526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43" y="4275266"/>
                <a:ext cx="649224" cy="64631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Straight Arrow Connector 20"/>
          <p:cNvSpPr>
            <a:spLocks noChangeShapeType="1"/>
          </p:cNvSpPr>
          <p:nvPr/>
        </p:nvSpPr>
        <p:spPr bwMode="auto">
          <a:xfrm flipV="1">
            <a:off x="2286172" y="463135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3" name="Curved Connector 92"/>
          <p:cNvCxnSpPr/>
          <p:nvPr/>
        </p:nvCxnSpPr>
        <p:spPr>
          <a:xfrm rot="2580000" flipH="1" flipV="1">
            <a:off x="3020531" y="427929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>
          <a:xfrm rot="5400000" flipH="1" flipV="1">
            <a:off x="3308123" y="413665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9180000" flipH="1" flipV="1">
            <a:off x="3526802" y="429131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6200000" flipH="1" flipV="1">
            <a:off x="3270289" y="469685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3500000" flipH="1" flipV="1">
            <a:off x="3562159" y="456534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19500000" flipH="1" flipV="1">
            <a:off x="3052395" y="464263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928"/>
          <p:cNvSpPr txBox="1">
            <a:spLocks noChangeArrowheads="1"/>
          </p:cNvSpPr>
          <p:nvPr/>
        </p:nvSpPr>
        <p:spPr bwMode="auto">
          <a:xfrm>
            <a:off x="1921990" y="369052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3695221" y="3769425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2929745" y="335340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1904417" y="51713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3567502" y="514723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2748528" y="543173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/>
              <p:cNvSpPr/>
              <p:nvPr/>
            </p:nvSpPr>
            <p:spPr>
              <a:xfrm>
                <a:off x="2967071" y="4267908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71" y="4267908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  <p:bldP spid="65" grpId="0"/>
      <p:bldP spid="66" grpId="0" animBg="1"/>
      <p:bldP spid="47" grpId="0" animBg="1"/>
      <p:bldP spid="48" grpId="0" animBg="1"/>
      <p:bldP spid="49" grpId="0" animBg="1"/>
      <p:bldP spid="50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Tracing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714500" y="3457113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Resulting 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Unread 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1714500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𝐼𝑛𝑖𝑡𝑖𝑎𝑙𝑙𝑦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1714500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1" t="-1613" r="-3044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13" r="-20971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4766" t="-1613" r="-10220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9973" t="-1613" r="-542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/>
            </p:nvGraphicFramePr>
            <p:xfrm>
              <a:off x="1716134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/>
            </p:nvGraphicFramePr>
            <p:xfrm>
              <a:off x="1716134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/>
            </p:nvGraphicFramePr>
            <p:xfrm>
              <a:off x="1723394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𝑐𝑏𝑎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/>
            </p:nvGraphicFramePr>
            <p:xfrm>
              <a:off x="1723394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/>
            </p:nvGraphicFramePr>
            <p:xfrm>
              <a:off x="1723394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/>
            </p:nvGraphicFramePr>
            <p:xfrm>
              <a:off x="1723394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723394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723394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723394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723394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723394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723394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0" t="-1613" r="-3036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5041" t="-1613" r="-10220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90244" t="-1613" r="-54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95320" y="6037410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20" y="6037410"/>
                <a:ext cx="350837" cy="286602"/>
              </a:xfrm>
              <a:prstGeom prst="rect">
                <a:avLst/>
              </a:prstGeom>
              <a:blipFill>
                <a:blip r:embed="rId9"/>
                <a:stretch>
                  <a:fillRect l="-24561" b="-31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5320" y="6058598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20" y="6058598"/>
                <a:ext cx="350837" cy="286602"/>
              </a:xfrm>
              <a:prstGeom prst="rect">
                <a:avLst/>
              </a:prstGeom>
              <a:blipFill>
                <a:blip r:embed="rId10"/>
                <a:stretch>
                  <a:fillRect l="-14035" b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traight Arrow Connector 20"/>
          <p:cNvSpPr>
            <a:spLocks noChangeShapeType="1"/>
          </p:cNvSpPr>
          <p:nvPr/>
        </p:nvSpPr>
        <p:spPr bwMode="auto">
          <a:xfrm flipV="1">
            <a:off x="7050024" y="2253914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9323558" y="192223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558" y="1922233"/>
                <a:ext cx="609600" cy="6096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9399758" y="199843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 rot="5400000" flipH="1" flipV="1">
            <a:off x="6728254" y="179940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 flipV="1">
            <a:off x="6760760" y="229236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6433663" y="107304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b | ^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6330960" y="3032353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7739020" y="18378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8" name="Straight Arrow Connector 20"/>
          <p:cNvSpPr>
            <a:spLocks noChangeShapeType="1"/>
          </p:cNvSpPr>
          <p:nvPr/>
        </p:nvSpPr>
        <p:spPr bwMode="auto">
          <a:xfrm flipV="1">
            <a:off x="4114800" y="226693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5090032" y="184002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60" name="Text Box 928"/>
          <p:cNvSpPr txBox="1">
            <a:spLocks noChangeArrowheads="1"/>
          </p:cNvSpPr>
          <p:nvPr/>
        </p:nvSpPr>
        <p:spPr bwMode="auto">
          <a:xfrm>
            <a:off x="5120062" y="154087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61" name="Text Box 928"/>
          <p:cNvSpPr txBox="1">
            <a:spLocks noChangeArrowheads="1"/>
          </p:cNvSpPr>
          <p:nvPr/>
        </p:nvSpPr>
        <p:spPr bwMode="auto">
          <a:xfrm>
            <a:off x="5079769" y="231589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6400800" y="191178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911786"/>
                <a:ext cx="649224" cy="64631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traight Arrow Connector 20"/>
          <p:cNvSpPr>
            <a:spLocks noChangeShapeType="1"/>
          </p:cNvSpPr>
          <p:nvPr/>
        </p:nvSpPr>
        <p:spPr bwMode="auto">
          <a:xfrm flipV="1">
            <a:off x="2677029" y="226787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Curved Connector 63"/>
          <p:cNvCxnSpPr/>
          <p:nvPr/>
        </p:nvCxnSpPr>
        <p:spPr>
          <a:xfrm rot="2580000" flipH="1" flipV="1">
            <a:off x="3411388" y="191581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3698980" y="177317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9180000" flipH="1" flipV="1">
            <a:off x="3917659" y="192783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H="1" flipV="1">
            <a:off x="3661146" y="233337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3500000" flipH="1" flipV="1">
            <a:off x="3953016" y="220186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9500000" flipH="1" flipV="1">
            <a:off x="3443252" y="227915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928"/>
          <p:cNvSpPr txBox="1">
            <a:spLocks noChangeArrowheads="1"/>
          </p:cNvSpPr>
          <p:nvPr/>
        </p:nvSpPr>
        <p:spPr bwMode="auto">
          <a:xfrm>
            <a:off x="2312847" y="132704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1" name="Text Box 928"/>
          <p:cNvSpPr txBox="1">
            <a:spLocks noChangeArrowheads="1"/>
          </p:cNvSpPr>
          <p:nvPr/>
        </p:nvSpPr>
        <p:spPr bwMode="auto">
          <a:xfrm>
            <a:off x="4086078" y="1405945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72" name="Text Box 928"/>
          <p:cNvSpPr txBox="1">
            <a:spLocks noChangeArrowheads="1"/>
          </p:cNvSpPr>
          <p:nvPr/>
        </p:nvSpPr>
        <p:spPr bwMode="auto">
          <a:xfrm>
            <a:off x="3320602" y="98992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73" name="Text Box 928"/>
          <p:cNvSpPr txBox="1">
            <a:spLocks noChangeArrowheads="1"/>
          </p:cNvSpPr>
          <p:nvPr/>
        </p:nvSpPr>
        <p:spPr bwMode="auto">
          <a:xfrm>
            <a:off x="2295274" y="280785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74" name="Text Box 928"/>
          <p:cNvSpPr txBox="1">
            <a:spLocks noChangeArrowheads="1"/>
          </p:cNvSpPr>
          <p:nvPr/>
        </p:nvSpPr>
        <p:spPr bwMode="auto">
          <a:xfrm>
            <a:off x="3958359" y="278375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3139385" y="306825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3357928" y="1904428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28" y="1904428"/>
                <a:ext cx="649224" cy="64631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7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Trace the following string: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bcb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acaa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13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6" name="Rectangle 125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751777" y="13864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756280" y="17545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727655" y="213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80355" y="2130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248393" y="21379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23706" y="21459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765662" y="21315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25307" y="24976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78007" y="24943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46045" y="25014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21358" y="25093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749429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737027" y="28610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489727" y="28577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257167" y="28718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3078" y="2872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781129" y="28728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6" name="Rectangle 155"/>
          <p:cNvSpPr/>
          <p:nvPr/>
        </p:nvSpPr>
        <p:spPr>
          <a:xfrm>
            <a:off x="1734679" y="32385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487379" y="32352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265643" y="32447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021358" y="32360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74942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687780" y="495235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2393749" y="4616022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49" y="4616022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urved Connector 100"/>
          <p:cNvCxnSpPr/>
          <p:nvPr/>
        </p:nvCxnSpPr>
        <p:spPr>
          <a:xfrm rot="5400000" flipH="1" flipV="1">
            <a:off x="4480631" y="45148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4158427" y="464311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27" y="4643117"/>
                <a:ext cx="649224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3991787" y="378947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4" name="Text Box 928"/>
          <p:cNvSpPr txBox="1">
            <a:spLocks noChangeArrowheads="1"/>
          </p:cNvSpPr>
          <p:nvPr/>
        </p:nvSpPr>
        <p:spPr bwMode="auto">
          <a:xfrm>
            <a:off x="3076738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5" name="Straight Arrow Connector 20"/>
          <p:cNvSpPr>
            <a:spLocks noChangeShapeType="1"/>
          </p:cNvSpPr>
          <p:nvPr/>
        </p:nvSpPr>
        <p:spPr bwMode="auto">
          <a:xfrm flipV="1">
            <a:off x="3060889" y="4952354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 rot="5400000" flipH="1" flipV="1">
            <a:off x="6260104" y="44885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5937900" y="461809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00" y="4618093"/>
                <a:ext cx="649224" cy="6463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 Box 928"/>
          <p:cNvSpPr txBox="1">
            <a:spLocks noChangeArrowheads="1"/>
          </p:cNvSpPr>
          <p:nvPr/>
        </p:nvSpPr>
        <p:spPr bwMode="auto">
          <a:xfrm>
            <a:off x="5045995" y="4537661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0" name="Straight Arrow Connector 20"/>
          <p:cNvSpPr>
            <a:spLocks noChangeShapeType="1"/>
          </p:cNvSpPr>
          <p:nvPr/>
        </p:nvSpPr>
        <p:spPr bwMode="auto">
          <a:xfrm flipV="1">
            <a:off x="4800423" y="4965801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5852412" y="3722246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7754740" y="459079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40" y="4590797"/>
                <a:ext cx="649224" cy="64631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 Box 928"/>
          <p:cNvSpPr txBox="1">
            <a:spLocks noChangeArrowheads="1"/>
          </p:cNvSpPr>
          <p:nvPr/>
        </p:nvSpPr>
        <p:spPr bwMode="auto">
          <a:xfrm>
            <a:off x="6673051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25" name="Straight Arrow Connector 20"/>
          <p:cNvSpPr>
            <a:spLocks noChangeShapeType="1"/>
          </p:cNvSpPr>
          <p:nvPr/>
        </p:nvSpPr>
        <p:spPr bwMode="auto">
          <a:xfrm flipV="1">
            <a:off x="6597706" y="4965801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1" name="Curved Connector 160"/>
          <p:cNvCxnSpPr/>
          <p:nvPr/>
        </p:nvCxnSpPr>
        <p:spPr>
          <a:xfrm rot="5400000" flipH="1" flipV="1">
            <a:off x="8073113" y="445873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28"/>
          <p:cNvSpPr txBox="1">
            <a:spLocks noChangeArrowheads="1"/>
          </p:cNvSpPr>
          <p:nvPr/>
        </p:nvSpPr>
        <p:spPr bwMode="auto">
          <a:xfrm>
            <a:off x="7678868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54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69" grpId="0" animBg="1"/>
      <p:bldP spid="68" grpId="0" animBg="1"/>
      <p:bldP spid="102" grpId="0" animBg="1"/>
      <p:bldP spid="103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/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714465" y="358096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714465" y="358096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8531073" y="473344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8474300" y="5144039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9578661" y="479224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661" y="4792247"/>
                <a:ext cx="609600" cy="609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9665287" y="486379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751777" y="13864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5400000" flipH="1" flipV="1">
            <a:off x="3579286" y="5708302"/>
            <a:ext cx="10689" cy="365471"/>
          </a:xfrm>
          <a:prstGeom prst="curvedConnector3">
            <a:avLst>
              <a:gd name="adj1" fmla="val 449196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3257083" y="583656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83" y="5836560"/>
                <a:ext cx="649224" cy="6463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 Box 928"/>
          <p:cNvSpPr txBox="1">
            <a:spLocks noChangeArrowheads="1"/>
          </p:cNvSpPr>
          <p:nvPr/>
        </p:nvSpPr>
        <p:spPr bwMode="auto">
          <a:xfrm>
            <a:off x="3738426" y="5473411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7" name="Straight Arrow Connector 6"/>
          <p:cNvCxnSpPr>
            <a:endCxn id="82" idx="1"/>
          </p:cNvCxnSpPr>
          <p:nvPr/>
        </p:nvCxnSpPr>
        <p:spPr>
          <a:xfrm>
            <a:off x="2955312" y="5335878"/>
            <a:ext cx="396848" cy="5953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28"/>
          <p:cNvSpPr txBox="1">
            <a:spLocks noChangeArrowheads="1"/>
          </p:cNvSpPr>
          <p:nvPr/>
        </p:nvSpPr>
        <p:spPr bwMode="auto">
          <a:xfrm>
            <a:off x="2319463" y="5547029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08408" y="176681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756280" y="17545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27655" y="213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480355" y="2130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248393" y="21379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023706" y="21459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765662" y="21315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5003586" y="581495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86" y="5814950"/>
                <a:ext cx="649224" cy="64631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Straight Arrow Connector 20"/>
          <p:cNvSpPr>
            <a:spLocks noChangeShapeType="1"/>
          </p:cNvSpPr>
          <p:nvPr/>
        </p:nvSpPr>
        <p:spPr bwMode="auto">
          <a:xfrm flipV="1">
            <a:off x="3906307" y="615034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>
          <a:xfrm rot="5400000" flipH="1" flipV="1">
            <a:off x="5322854" y="569761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5489089" y="5504522"/>
            <a:ext cx="1119780" cy="27261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3922828" y="6152090"/>
            <a:ext cx="1064239" cy="2878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25307" y="24976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78007" y="24943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246045" y="25014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21358" y="25093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749429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37027" y="28610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89727" y="28577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257167" y="28718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033078" y="2872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781129" y="28728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/>
              <p:cNvSpPr/>
              <p:nvPr/>
            </p:nvSpPr>
            <p:spPr>
              <a:xfrm>
                <a:off x="6759146" y="581495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9" name="Oval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146" y="5814950"/>
                <a:ext cx="649224" cy="64631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traight Arrow Connector 20"/>
          <p:cNvSpPr>
            <a:spLocks noChangeShapeType="1"/>
          </p:cNvSpPr>
          <p:nvPr/>
        </p:nvSpPr>
        <p:spPr bwMode="auto">
          <a:xfrm flipV="1">
            <a:off x="5652810" y="615034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3" name="Curved Connector 162"/>
          <p:cNvCxnSpPr/>
          <p:nvPr/>
        </p:nvCxnSpPr>
        <p:spPr>
          <a:xfrm rot="5400000" flipH="1" flipV="1">
            <a:off x="7078414" y="568177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928"/>
          <p:cNvSpPr txBox="1">
            <a:spLocks noChangeArrowheads="1"/>
          </p:cNvSpPr>
          <p:nvPr/>
        </p:nvSpPr>
        <p:spPr bwMode="auto">
          <a:xfrm>
            <a:off x="7244295" y="5437718"/>
            <a:ext cx="1119780" cy="27261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5" name="Text Box 928"/>
          <p:cNvSpPr txBox="1">
            <a:spLocks noChangeArrowheads="1"/>
          </p:cNvSpPr>
          <p:nvPr/>
        </p:nvSpPr>
        <p:spPr bwMode="auto">
          <a:xfrm>
            <a:off x="5710555" y="6153263"/>
            <a:ext cx="906427" cy="285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734679" y="32385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87379" y="32352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265643" y="32447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21358" y="32360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74942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32331" y="3616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85031" y="36127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263295" y="36222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019010" y="36134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747081" y="36127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Straight Arrow Connector 20"/>
          <p:cNvSpPr>
            <a:spLocks noChangeShapeType="1"/>
          </p:cNvSpPr>
          <p:nvPr/>
        </p:nvSpPr>
        <p:spPr bwMode="auto">
          <a:xfrm flipV="1">
            <a:off x="1741568" y="5140612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2447537" y="480428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37" y="4804280"/>
                <a:ext cx="649224" cy="64631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urved Connector 68"/>
          <p:cNvCxnSpPr/>
          <p:nvPr/>
        </p:nvCxnSpPr>
        <p:spPr>
          <a:xfrm rot="5400000" flipH="1" flipV="1">
            <a:off x="4534419" y="470311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4212215" y="4831375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215" y="4831375"/>
                <a:ext cx="649224" cy="64631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4045575" y="397773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3130526" y="472905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0" name="Straight Arrow Connector 20"/>
          <p:cNvSpPr>
            <a:spLocks noChangeShapeType="1"/>
          </p:cNvSpPr>
          <p:nvPr/>
        </p:nvSpPr>
        <p:spPr bwMode="auto">
          <a:xfrm flipV="1">
            <a:off x="3114677" y="5140612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7" name="Curved Connector 96"/>
          <p:cNvCxnSpPr/>
          <p:nvPr/>
        </p:nvCxnSpPr>
        <p:spPr>
          <a:xfrm rot="5400000" flipH="1" flipV="1">
            <a:off x="6313892" y="467685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5991688" y="4806351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88" y="4806351"/>
                <a:ext cx="649224" cy="64631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 Box 928"/>
          <p:cNvSpPr txBox="1">
            <a:spLocks noChangeArrowheads="1"/>
          </p:cNvSpPr>
          <p:nvPr/>
        </p:nvSpPr>
        <p:spPr bwMode="auto">
          <a:xfrm>
            <a:off x="5099783" y="4725919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0" name="Straight Arrow Connector 20"/>
          <p:cNvSpPr>
            <a:spLocks noChangeShapeType="1"/>
          </p:cNvSpPr>
          <p:nvPr/>
        </p:nvSpPr>
        <p:spPr bwMode="auto">
          <a:xfrm flipV="1">
            <a:off x="4854211" y="5154059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Text Box 928"/>
          <p:cNvSpPr txBox="1">
            <a:spLocks noChangeArrowheads="1"/>
          </p:cNvSpPr>
          <p:nvPr/>
        </p:nvSpPr>
        <p:spPr bwMode="auto">
          <a:xfrm>
            <a:off x="5970267" y="3991811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7808528" y="4779055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528" y="4779055"/>
                <a:ext cx="649224" cy="64631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6726839" y="467673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4" name="Straight Arrow Connector 20"/>
          <p:cNvSpPr>
            <a:spLocks noChangeShapeType="1"/>
          </p:cNvSpPr>
          <p:nvPr/>
        </p:nvSpPr>
        <p:spPr bwMode="auto">
          <a:xfrm flipV="1">
            <a:off x="6651494" y="5154059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rot="5400000" flipH="1" flipV="1">
            <a:off x="8126901" y="464698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928"/>
          <p:cNvSpPr txBox="1">
            <a:spLocks noChangeArrowheads="1"/>
          </p:cNvSpPr>
          <p:nvPr/>
        </p:nvSpPr>
        <p:spPr bwMode="auto">
          <a:xfrm>
            <a:off x="7746772" y="3991397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60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3" grpId="0"/>
      <p:bldP spid="84" grpId="0"/>
      <p:bldP spid="85" grpId="0" animBg="1"/>
      <p:bldP spid="86" grpId="0" animBg="1"/>
      <p:bldP spid="8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 animBg="1"/>
      <p:bldP spid="105" grpId="0" animBg="1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8" grpId="0" animBg="1"/>
      <p:bldP spid="122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64" grpId="0"/>
      <p:bldP spid="165" grpId="0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8827344" y="325689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9633098" y="3355444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098" y="3355444"/>
                <a:ext cx="649224" cy="6492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9729110" y="345145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750653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99657" y="13964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751777" y="13864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5400000" flipH="1" flipV="1">
            <a:off x="3579286" y="5708302"/>
            <a:ext cx="10689" cy="365471"/>
          </a:xfrm>
          <a:prstGeom prst="curvedConnector3">
            <a:avLst>
              <a:gd name="adj1" fmla="val 449196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3257082" y="580966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82" y="5809666"/>
                <a:ext cx="649224" cy="6463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 Box 928"/>
          <p:cNvSpPr txBox="1">
            <a:spLocks noChangeArrowheads="1"/>
          </p:cNvSpPr>
          <p:nvPr/>
        </p:nvSpPr>
        <p:spPr bwMode="auto">
          <a:xfrm>
            <a:off x="3426773" y="497893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7" name="Straight Arrow Connector 6"/>
          <p:cNvCxnSpPr>
            <a:stCxn id="68" idx="4"/>
            <a:endCxn id="82" idx="1"/>
          </p:cNvCxnSpPr>
          <p:nvPr/>
        </p:nvCxnSpPr>
        <p:spPr>
          <a:xfrm>
            <a:off x="2781145" y="4054726"/>
            <a:ext cx="571015" cy="184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28"/>
          <p:cNvSpPr txBox="1">
            <a:spLocks noChangeArrowheads="1"/>
          </p:cNvSpPr>
          <p:nvPr/>
        </p:nvSpPr>
        <p:spPr bwMode="auto">
          <a:xfrm>
            <a:off x="2236420" y="4847023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5051415" y="5790404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15" y="5790404"/>
                <a:ext cx="649224" cy="6463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Straight Arrow Connector 20"/>
          <p:cNvSpPr>
            <a:spLocks noChangeShapeType="1"/>
          </p:cNvSpPr>
          <p:nvPr/>
        </p:nvSpPr>
        <p:spPr bwMode="auto">
          <a:xfrm flipV="1">
            <a:off x="3902993" y="6150347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>
          <a:xfrm rot="5400000" flipH="1" flipV="1">
            <a:off x="5383235" y="567178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5027285" y="4929066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3981755" y="5788166"/>
            <a:ext cx="1064239" cy="2878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/>
              <p:cNvSpPr/>
              <p:nvPr/>
            </p:nvSpPr>
            <p:spPr>
              <a:xfrm>
                <a:off x="6849748" y="578805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9" name="Oval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748" y="5788056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traight Arrow Connector 20"/>
          <p:cNvSpPr>
            <a:spLocks noChangeShapeType="1"/>
          </p:cNvSpPr>
          <p:nvPr/>
        </p:nvSpPr>
        <p:spPr bwMode="auto">
          <a:xfrm flipV="1">
            <a:off x="5725036" y="6150347"/>
            <a:ext cx="112471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3" name="Curved Connector 162"/>
          <p:cNvCxnSpPr/>
          <p:nvPr/>
        </p:nvCxnSpPr>
        <p:spPr>
          <a:xfrm rot="5400000" flipH="1" flipV="1">
            <a:off x="7181568" y="566943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928"/>
          <p:cNvSpPr txBox="1">
            <a:spLocks noChangeArrowheads="1"/>
          </p:cNvSpPr>
          <p:nvPr/>
        </p:nvSpPr>
        <p:spPr bwMode="auto">
          <a:xfrm>
            <a:off x="6819932" y="4946573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5" name="Text Box 928"/>
          <p:cNvSpPr txBox="1">
            <a:spLocks noChangeArrowheads="1"/>
          </p:cNvSpPr>
          <p:nvPr/>
        </p:nvSpPr>
        <p:spPr bwMode="auto">
          <a:xfrm>
            <a:off x="5867796" y="5788166"/>
            <a:ext cx="906427" cy="285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149" idx="7"/>
            <a:endCxn id="71" idx="3"/>
          </p:cNvCxnSpPr>
          <p:nvPr/>
        </p:nvCxnSpPr>
        <p:spPr>
          <a:xfrm flipV="1">
            <a:off x="7403895" y="3909592"/>
            <a:ext cx="2324280" cy="19731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28"/>
          <p:cNvSpPr txBox="1">
            <a:spLocks noChangeArrowheads="1"/>
          </p:cNvSpPr>
          <p:nvPr/>
        </p:nvSpPr>
        <p:spPr bwMode="auto">
          <a:xfrm>
            <a:off x="8486016" y="514520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1717335" y="1724881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1717335" y="1724881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6" t="-1493" r="-66976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50000" t="-1493" r="-347" b="-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1742552" y="2454502"/>
            <a:ext cx="8734949" cy="1941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J=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9297" y="2667000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j=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49298" y="4510255"/>
            <a:ext cx="8734949" cy="1941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J=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85" y="2613751"/>
            <a:ext cx="6906589" cy="147658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1785103" y="4564667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j=k</a:t>
            </a: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8810138" y="3733800"/>
            <a:ext cx="82296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11387" y="2556856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=j</a:t>
            </a:r>
          </a:p>
        </p:txBody>
      </p:sp>
    </p:spTree>
    <p:extLst>
      <p:ext uri="{BB962C8B-B14F-4D97-AF65-F5344CB8AC3E}">
        <p14:creationId xmlns:p14="http://schemas.microsoft.com/office/powerpoint/2010/main" val="40290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97" grpId="0" animBg="1"/>
      <p:bldP spid="11" grpId="0" animBg="1"/>
      <p:bldP spid="12" grpId="0"/>
      <p:bldP spid="98" grpId="0" animBg="1"/>
      <p:bldP spid="99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Pushdown Automata?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|a,b ∈ Ʃ, n≥0}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57266" y="3429000"/>
            <a:ext cx="872135" cy="2895600"/>
            <a:chOff x="3048000" y="3033712"/>
            <a:chExt cx="2362200" cy="2362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177654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2n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2301" y="1143000"/>
            <a:ext cx="17907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If n=1 then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33950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4112" y="1143000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a  b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841206" y="56673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06" y="5667376"/>
                <a:ext cx="723303" cy="6334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9944698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42070"/>
                <a:ext cx="723303" cy="6334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6547606" y="12954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9944698" y="345281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345281"/>
                <a:ext cx="723303" cy="6334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6282330" y="1303386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817221" y="131444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944698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3657600"/>
                <a:ext cx="723303" cy="6334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841206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944697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7" y="4391024"/>
                <a:ext cx="723303" cy="6334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805389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9944698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698" y="5107781"/>
                <a:ext cx="723303" cy="6334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813664" y="494193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66484" y="3551632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25646" y="24606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5 0.00579 -0.05729 0.00348 -0.08021 0.01042 C -0.08716 0.0125 -0.09306 0.01852 -0.09966 0.02269 C -0.09966 0.02292 -0.11893 0.03496 -0.1191 0.03496 L -0.12882 0.03889 L -0.13351 0.04098 C -0.13525 0.04306 -0.13646 0.04561 -0.13854 0.04723 C -0.13976 0.04815 -0.14184 0.04769 -0.14323 0.04908 C -0.14948 0.05533 -0.14306 0.05579 -0.15139 0.05926 C -0.15608 0.06135 -0.16111 0.06158 -0.1658 0.06343 C -0.17361 0.06644 -0.18108 0.06991 -0.18854 0.07362 C -0.1941 0.07616 -0.19948 0.07894 -0.20469 0.08172 C -0.21025 0.08496 -0.21528 0.08913 -0.22101 0.0919 C -0.23976 0.10139 -0.23664 0.0963 -0.25018 0.10625 C -0.25348 0.1088 -0.2566 0.11158 -0.2599 0.11436 L -0.26493 0.11852 C -0.26598 0.12061 -0.2665 0.12292 -0.26806 0.12454 C -0.26945 0.12593 -0.27118 0.12616 -0.27275 0.12663 C -0.28247 0.12825 -0.29219 0.1294 -0.30191 0.13079 C -0.30625 0.13241 -0.31111 0.13426 -0.31493 0.13681 C -0.31667 0.13797 -0.31823 0.13982 -0.31997 0.14098 C -0.32136 0.1419 -0.32327 0.1419 -0.32466 0.14283 C -0.33299 0.14792 -0.32657 0.14584 -0.33438 0.15301 C -0.33854 0.15672 -0.34375 0.1588 -0.3474 0.1632 C -0.34914 0.16528 -0.35035 0.16783 -0.35243 0.16945 C -0.35521 0.172 -0.35886 0.17338 -0.36216 0.17547 C -0.36754 0.1794 -0.3783 0.18774 -0.3783 0.18797 L -0.38473 0.2 C -0.38594 0.20209 -0.38664 0.2044 -0.38802 0.20602 C -0.40886 0.23241 -0.37466 0.18889 -0.39775 0.22038 C -0.40174 0.22616 -0.40643 0.23102 -0.41077 0.23658 C -0.41337 0.24051 -0.41598 0.24491 -0.41858 0.24885 C -0.4224 0.25371 -0.43021 0.2632 -0.43021 0.26343 C -0.43125 0.26737 -0.43177 0.27153 -0.43351 0.27547 C -0.43455 0.27825 -0.43577 0.28056 -0.43664 0.28357 C -0.43785 0.2875 -0.43889 0.29167 -0.43993 0.29584 C -0.44028 0.29792 -0.44115 0.29954 -0.44132 0.30186 C -0.44341 0.31413 -0.44219 0.3088 -0.44462 0.31829 C -0.44532 0.32639 -0.44549 0.3345 -0.44636 0.34237 C -0.44653 0.34468 -0.44775 0.34653 -0.44775 0.34862 C -0.44775 0.36181 -0.4467 0.37431 -0.44636 0.38658 C -0.44566 0.4044 -0.44549 0.4213 -0.44462 0.4382 C -0.44445 0.44213 -0.44202 0.45649 -0.44132 0.46065 C -0.44098 0.47153 -0.44063 0.48241 -0.43993 0.49329 C -0.43959 0.4963 -0.43802 0.49885 -0.43802 0.50139 C -0.43802 0.5095 -0.43924 0.51783 -0.43993 0.52593 C -0.44098 0.54329 -0.44236 0.5595 -0.44462 0.57686 C -0.44497 0.57963 -0.44566 0.58241 -0.44636 0.58496 C -0.44445 0.65024 -0.44341 0.65533 -0.44636 0.72987 C -0.44636 0.73125 -0.4474 0.72709 -0.44775 0.7257 " pathEditMode="relative" rAng="0" ptsTypes="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7 -0.00741 -0.04236 -0.00926 -0.07917 -0.00417 C -0.0842 -0.00348 -0.11771 0.00972 -0.12344 0.0125 C -0.15313 0.02662 -0.11789 0.01111 -0.14028 0.025 C -0.14254 0.02615 -0.14479 0.02639 -0.14705 0.02708 C -0.16493 0.04027 -0.14792 0.02662 -0.16059 0.03958 C -0.16233 0.0412 -0.16407 0.04236 -0.16563 0.04375 C -0.16823 0.04583 -0.17032 0.04791 -0.1724 0.05 C -0.17361 0.05208 -0.17431 0.05463 -0.17587 0.05625 C -0.17795 0.0581 -0.18039 0.05926 -0.18264 0.06041 C -0.18924 0.06389 -0.19896 0.06481 -0.20469 0.06666 C -0.21268 0.06898 -0.22049 0.07222 -0.2283 0.075 C -0.24914 0.08171 -0.24723 0.08078 -0.26736 0.08541 C -0.30677 0.10486 -0.2658 0.08541 -0.29618 0.09791 C -0.3125 0.10463 -0.29636 0.10023 -0.31476 0.10416 C -0.31702 0.10555 -0.31945 0.10694 -0.32153 0.10833 C -0.32743 0.11134 -0.32691 0.10902 -0.33177 0.11458 C -0.33785 0.12129 -0.35348 0.14213 -0.35712 0.14791 C -0.38646 0.19328 -0.3632 0.16342 -0.38247 0.1875 C -0.38438 0.19166 -0.39011 0.20625 -0.39271 0.21041 C -0.39427 0.21226 -0.39618 0.21319 -0.39792 0.21458 C -0.40226 0.23078 -0.39861 0.22384 -0.40799 0.23541 C -0.4125 0.25671 -0.40643 0.23032 -0.4132 0.25208 C -0.41615 0.26203 -0.41354 0.26689 -0.42153 0.27708 C -0.43299 0.29097 -0.43473 0.29166 -0.44358 0.30833 C -0.46025 0.33842 -0.44809 0.31921 -0.46216 0.35 C -0.46372 0.35301 -0.46598 0.35532 -0.46736 0.35833 C -0.46875 0.36157 -0.46962 0.36504 -0.47066 0.36875 C -0.47361 0.37893 -0.47743 0.38912 -0.47917 0.4 C -0.4816 0.41458 -0.48004 0.40694 -0.48403 0.42291 C -0.48368 0.43819 -0.48455 0.45347 -0.48264 0.46875 C -0.48212 0.47152 -0.47917 0.47268 -0.47743 0.475 C -0.46354 0.4949 -0.48229 0.47106 -0.46563 0.49166 C -0.46493 0.49375 -0.46476 0.49583 -0.46389 0.49791 C -0.46198 0.50208 -0.45851 0.50555 -0.45712 0.51041 C -0.4566 0.5125 -0.45591 0.51435 -0.45539 0.51666 C -0.45209 0.53379 -0.45556 0.52037 -0.45209 0.53541 C -0.45139 0.53912 -0.44879 0.54606 -0.44861 0.55 C -0.44827 0.56226 -0.44861 0.575 -0.44861 0.5875 L -0.44861 0.58773 " pathEditMode="relative" rAng="0" ptsTypes="AAAAAAAAAAAAAAAAAAAAAAAAAAAA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4" grpId="0" animBg="1"/>
      <p:bldP spid="18" grpId="0" animBg="1"/>
      <p:bldP spid="2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DPDA for L={a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|a,b ∈ Ʃ, n≥0}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2334888" y="5014537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3316446" y="458019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2978461" y="38862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015787" y="4669443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7" y="4669443"/>
                <a:ext cx="649224" cy="64922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752155" y="139683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49463" y="17480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46093" y="17818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1754417" y="214348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95947" y="21357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46214" y="2134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03608" y="2124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2309" y="2142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744738" y="24800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12114" y="25033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8672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02205" y="2496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767350" y="25013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1756873" y="28705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4588" y="28712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50510" y="28714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52155" y="28630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1754417" y="32496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4525" y="3239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57372" y="32342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96432" y="28725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760327" y="32262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10219" y="32460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3670155" y="5014537"/>
            <a:ext cx="234086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6009943" y="4659732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43" y="4659732"/>
                <a:ext cx="649224" cy="6492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traight Arrow Connector 20"/>
          <p:cNvSpPr>
            <a:spLocks noChangeShapeType="1"/>
          </p:cNvSpPr>
          <p:nvPr/>
        </p:nvSpPr>
        <p:spPr bwMode="auto">
          <a:xfrm flipV="1">
            <a:off x="6661516" y="5014537"/>
            <a:ext cx="234086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9003905" y="4691384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905" y="4691384"/>
                <a:ext cx="649224" cy="6492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9099917" y="478739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6299028" y="45378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7348163" y="456708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16200000" flipH="1" flipV="1">
            <a:off x="3369336" y="507710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847576" y="584247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4265441" y="4574591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cxnSp>
        <p:nvCxnSpPr>
          <p:cNvPr id="8" name="Curved Connector 7"/>
          <p:cNvCxnSpPr>
            <a:stCxn id="68" idx="5"/>
            <a:endCxn id="102" idx="3"/>
          </p:cNvCxnSpPr>
          <p:nvPr/>
        </p:nvCxnSpPr>
        <p:spPr>
          <a:xfrm rot="16200000" flipH="1">
            <a:off x="6323489" y="2470036"/>
            <a:ext cx="21941" cy="5529048"/>
          </a:xfrm>
          <a:prstGeom prst="curvedConnector3">
            <a:avLst>
              <a:gd name="adj1" fmla="val 329126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5843303" y="388776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5829083" y="5927989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1714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1714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62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0" grpId="0" animBg="1"/>
      <p:bldP spid="101" grpId="0" animBg="1"/>
      <p:bldP spid="102" grpId="0" animBg="1"/>
      <p:bldP spid="103" grpId="0" animBg="1"/>
      <p:bldP spid="106" grpId="0" animBg="1"/>
      <p:bldP spid="108" grpId="0" animBg="1"/>
      <p:bldP spid="109" grpId="0" animBg="1"/>
      <p:bldP spid="110" grpId="0" animBg="1"/>
      <p:bldP spid="1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even odd length palindrome (Nondeterministic)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2334888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 rot="2700000" flipH="1" flipV="1">
            <a:off x="3069247" y="466738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3356839" y="453819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9360000" flipH="1" flipV="1">
            <a:off x="3629355" y="466467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 flipV="1">
            <a:off x="3319005" y="509838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3500000" flipH="1" flipV="1">
            <a:off x="3610875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9500000" flipH="1" flipV="1">
            <a:off x="3101111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928"/>
          <p:cNvSpPr txBox="1">
            <a:spLocks noChangeArrowheads="1"/>
          </p:cNvSpPr>
          <p:nvPr/>
        </p:nvSpPr>
        <p:spPr bwMode="auto">
          <a:xfrm>
            <a:off x="197070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7" name="Text Box 928"/>
          <p:cNvSpPr txBox="1">
            <a:spLocks noChangeArrowheads="1"/>
          </p:cNvSpPr>
          <p:nvPr/>
        </p:nvSpPr>
        <p:spPr bwMode="auto">
          <a:xfrm>
            <a:off x="3743937" y="4170960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297846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195313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80" name="Text Box 928"/>
          <p:cNvSpPr txBox="1">
            <a:spLocks noChangeArrowheads="1"/>
          </p:cNvSpPr>
          <p:nvPr/>
        </p:nvSpPr>
        <p:spPr bwMode="auto">
          <a:xfrm>
            <a:off x="361621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 Box 928"/>
          <p:cNvSpPr txBox="1">
            <a:spLocks noChangeArrowheads="1"/>
          </p:cNvSpPr>
          <p:nvPr/>
        </p:nvSpPr>
        <p:spPr bwMode="auto">
          <a:xfrm>
            <a:off x="2797244" y="5833269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3015787" y="466944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7" y="4669443"/>
                <a:ext cx="720928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45786" y="142475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748639" y="13955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58672" y="1763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46093" y="17655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1754417" y="214348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95947" y="21357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46214" y="2134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03608" y="2124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77928" y="21415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744738" y="24800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12114" y="25033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258672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02205" y="2496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769581" y="24987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1756873" y="28705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510047" y="28741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247853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72239" y="28621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1754417" y="32496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507980" y="32389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286131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015431" y="28719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775220" y="322684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015431" y="321535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traight Arrow Connector 20"/>
          <p:cNvSpPr>
            <a:spLocks noChangeShapeType="1"/>
          </p:cNvSpPr>
          <p:nvPr/>
        </p:nvSpPr>
        <p:spPr bwMode="auto">
          <a:xfrm flipV="1">
            <a:off x="3723943" y="5014882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4902441" y="5396482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4906781" y="570950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6009943" y="4659732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43" y="4659732"/>
                <a:ext cx="720928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4902441" y="5065930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4909570" y="4234316"/>
            <a:ext cx="932651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4914595" y="4558161"/>
            <a:ext cx="927626" cy="3851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4902442" y="604580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even odd length palindrome 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39172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257704" y="13957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92954" y="13985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754486" y="14003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741242" y="17712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98471" y="17898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55700" y="17728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992954" y="17558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754486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714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714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1739172" y="210978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97750" y="2130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35970" y="213153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94311" y="2132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758651" y="21369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4916700" y="2960997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^,b | b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4909570" y="3259536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^,a | a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4902441" y="3543169"/>
            <a:ext cx="1090325" cy="40376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75329" y="3370251"/>
            <a:ext cx="4755542" cy="2335895"/>
            <a:chOff x="451329" y="3370250"/>
            <a:chExt cx="4755542" cy="2335895"/>
          </a:xfrm>
        </p:grpSpPr>
        <p:grpSp>
          <p:nvGrpSpPr>
            <p:cNvPr id="52" name="Group 51"/>
            <p:cNvGrpSpPr/>
            <p:nvPr/>
          </p:nvGrpSpPr>
          <p:grpSpPr>
            <a:xfrm>
              <a:off x="451329" y="3370250"/>
              <a:ext cx="2845012" cy="2335895"/>
              <a:chOff x="451329" y="3370250"/>
              <a:chExt cx="2845012" cy="233589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sp>
              <p:nvSpPr>
                <p:cNvPr id="69" name="Straight Arrow Connector 20"/>
                <p:cNvSpPr>
                  <a:spLocks noChangeShapeType="1"/>
                </p:cNvSpPr>
                <p:nvPr/>
              </p:nvSpPr>
              <p:spPr bwMode="auto">
                <a:xfrm flipV="1">
                  <a:off x="833083" y="4648200"/>
                  <a:ext cx="69091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70" name="Curved Connector 69"/>
                <p:cNvCxnSpPr/>
                <p:nvPr/>
              </p:nvCxnSpPr>
              <p:spPr>
                <a:xfrm rot="2700000" flipH="1" flipV="1">
                  <a:off x="1567442" y="4282692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/>
                <p:nvPr/>
              </p:nvCxnSpPr>
              <p:spPr>
                <a:xfrm rot="5400000" flipH="1" flipV="1">
                  <a:off x="1855034" y="4153499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/>
                <p:nvPr/>
              </p:nvCxnSpPr>
              <p:spPr>
                <a:xfrm rot="9360000" flipH="1" flipV="1">
                  <a:off x="2127550" y="4279986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/>
                <p:nvPr/>
              </p:nvCxnSpPr>
              <p:spPr>
                <a:xfrm rot="16200000" flipH="1" flipV="1">
                  <a:off x="1817200" y="4713694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/>
                <p:nvPr/>
              </p:nvCxnSpPr>
              <p:spPr>
                <a:xfrm rot="13500000" flipH="1" flipV="1">
                  <a:off x="2109070" y="4582194"/>
                  <a:ext cx="10689" cy="365760"/>
                </a:xfrm>
                <a:prstGeom prst="curvedConnector3">
                  <a:avLst>
                    <a:gd name="adj1" fmla="val 4556525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/>
                <p:nvPr/>
              </p:nvCxnSpPr>
              <p:spPr>
                <a:xfrm rot="19500000" flipH="1" flipV="1">
                  <a:off x="1599306" y="4659476"/>
                  <a:ext cx="10689" cy="274320"/>
                </a:xfrm>
                <a:prstGeom prst="curvedConnector3">
                  <a:avLst>
                    <a:gd name="adj1" fmla="val 5173534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68902" y="3707371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z</a:t>
                  </a:r>
                  <a:r>
                    <a:rPr lang="en-US" alt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|az</a:t>
                  </a:r>
                  <a:r>
                    <a:rPr lang="en-US" alt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endParaRPr lang="en-US" altLang="en-US" baseline="-25000" dirty="0"/>
                </a:p>
              </p:txBody>
            </p:sp>
            <p:sp>
              <p:nvSpPr>
                <p:cNvPr id="77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242133" y="3786269"/>
                  <a:ext cx="1054208" cy="29915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a | aa</a:t>
                  </a:r>
                </a:p>
              </p:txBody>
            </p:sp>
            <p:sp>
              <p:nvSpPr>
                <p:cNvPr id="78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476657" y="3370250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US" altLang="en-US" dirty="0"/>
                    <a:t>b, z</a:t>
                  </a:r>
                  <a:r>
                    <a:rPr lang="en-US" altLang="en-US" baseline="-25000" dirty="0"/>
                    <a:t>0</a:t>
                  </a:r>
                  <a:r>
                    <a:rPr lang="en-US" altLang="en-US" dirty="0"/>
                    <a:t>|bz</a:t>
                  </a:r>
                  <a:r>
                    <a:rPr lang="en-US" altLang="en-US" baseline="-25000" dirty="0"/>
                    <a:t>0</a:t>
                  </a:r>
                </a:p>
              </p:txBody>
            </p:sp>
            <p:sp>
              <p:nvSpPr>
                <p:cNvPr id="79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51329" y="5188182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b, b | bb</a:t>
                  </a:r>
                </a:p>
              </p:txBody>
            </p:sp>
            <p:sp>
              <p:nvSpPr>
                <p:cNvPr id="80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114414" y="5164079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b, a | </a:t>
                  </a:r>
                  <a:r>
                    <a:rPr lang="en-US" altLang="en-US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</a:t>
                  </a:r>
                  <a:endPara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1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295440" y="5448578"/>
                  <a:ext cx="1054208" cy="25756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b | ab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/>
                  <p:cNvSpPr/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Oval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Straight Arrow Connector 20"/>
            <p:cNvSpPr>
              <a:spLocks noChangeShapeType="1"/>
            </p:cNvSpPr>
            <p:nvPr/>
          </p:nvSpPr>
          <p:spPr bwMode="auto">
            <a:xfrm flipV="1">
              <a:off x="2199943" y="4630416"/>
              <a:ext cx="22860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 Box 928"/>
            <p:cNvSpPr txBox="1">
              <a:spLocks noChangeArrowheads="1"/>
            </p:cNvSpPr>
            <p:nvPr/>
          </p:nvSpPr>
          <p:spPr bwMode="auto">
            <a:xfrm>
              <a:off x="3277096" y="3892538"/>
              <a:ext cx="1038174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a,z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5" name="Text Box 928"/>
            <p:cNvSpPr txBox="1">
              <a:spLocks noChangeArrowheads="1"/>
            </p:cNvSpPr>
            <p:nvPr/>
          </p:nvSpPr>
          <p:spPr bwMode="auto">
            <a:xfrm>
              <a:off x="3296341" y="4217967"/>
              <a:ext cx="927626" cy="3851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b,z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1" name="Text Box 928"/>
          <p:cNvSpPr txBox="1">
            <a:spLocks noChangeArrowheads="1"/>
          </p:cNvSpPr>
          <p:nvPr/>
        </p:nvSpPr>
        <p:spPr bwMode="auto">
          <a:xfrm>
            <a:off x="4820341" y="5046943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 Box 928"/>
          <p:cNvSpPr txBox="1">
            <a:spLocks noChangeArrowheads="1"/>
          </p:cNvSpPr>
          <p:nvPr/>
        </p:nvSpPr>
        <p:spPr bwMode="auto">
          <a:xfrm>
            <a:off x="4824681" y="5359964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4820341" y="4716391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Text Box 928"/>
          <p:cNvSpPr txBox="1">
            <a:spLocks noChangeArrowheads="1"/>
          </p:cNvSpPr>
          <p:nvPr/>
        </p:nvSpPr>
        <p:spPr bwMode="auto">
          <a:xfrm>
            <a:off x="4820342" y="5696264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82" grpId="0" animBg="1"/>
      <p:bldP spid="83" grpId="0" animBg="1"/>
      <p:bldP spid="84" grpId="0" animBg="1"/>
      <p:bldP spid="55" grpId="0" animBg="1"/>
      <p:bldP spid="56" grpId="0" animBg="1"/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even odd length palindrome </a:t>
            </a:r>
          </a:p>
        </p:txBody>
      </p:sp>
      <p:sp>
        <p:nvSpPr>
          <p:cNvPr id="59" name="Straight Arrow Connector 20"/>
          <p:cNvSpPr>
            <a:spLocks noChangeShapeType="1"/>
          </p:cNvSpPr>
          <p:nvPr/>
        </p:nvSpPr>
        <p:spPr bwMode="auto">
          <a:xfrm flipV="1">
            <a:off x="6728751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9003905" y="432561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905" y="4325616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9076883" y="43971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6350844" y="414943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 flipV="1">
            <a:off x="6383350" y="470962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6042806" y="34365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b | ^</a:t>
            </a:r>
          </a:p>
        </p:txBody>
      </p:sp>
      <p:sp>
        <p:nvSpPr>
          <p:cNvPr id="65" name="Text Box 928"/>
          <p:cNvSpPr txBox="1">
            <a:spLocks noChangeArrowheads="1"/>
          </p:cNvSpPr>
          <p:nvPr/>
        </p:nvSpPr>
        <p:spPr bwMode="auto">
          <a:xfrm>
            <a:off x="5925535" y="5418444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7348163" y="420131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714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/>
            </p:nvGraphicFramePr>
            <p:xfrm>
              <a:off x="1714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/>
            </p:nvGraphicFramePr>
            <p:xfrm>
              <a:off x="1714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714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Rectangle 46"/>
          <p:cNvSpPr/>
          <p:nvPr/>
        </p:nvSpPr>
        <p:spPr>
          <a:xfrm>
            <a:off x="1752464" y="14136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84178" y="13811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754486" y="14003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/>
            </p:nvGraphicFramePr>
            <p:xfrm>
              <a:off x="1714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/>
            </p:nvGraphicFramePr>
            <p:xfrm>
              <a:off x="1714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4" name="Rectangle 83"/>
          <p:cNvSpPr/>
          <p:nvPr/>
        </p:nvSpPr>
        <p:spPr>
          <a:xfrm>
            <a:off x="1741242" y="17712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98471" y="17898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63017" y="177351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08751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754486" y="17660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55315" y="21404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98471" y="213260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270530" y="21729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994311" y="21729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758651" y="21369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975329" y="2960997"/>
            <a:ext cx="4755542" cy="3153382"/>
            <a:chOff x="451329" y="2960997"/>
            <a:chExt cx="4755542" cy="3153382"/>
          </a:xfrm>
        </p:grpSpPr>
        <p:sp>
          <p:nvSpPr>
            <p:cNvPr id="53" name="Text Box 928"/>
            <p:cNvSpPr txBox="1">
              <a:spLocks noChangeArrowheads="1"/>
            </p:cNvSpPr>
            <p:nvPr/>
          </p:nvSpPr>
          <p:spPr bwMode="auto">
            <a:xfrm>
              <a:off x="3392700" y="2960997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^,b | b</a:t>
              </a:r>
            </a:p>
          </p:txBody>
        </p:sp>
        <p:sp>
          <p:nvSpPr>
            <p:cNvPr id="89" name="Text Box 928"/>
            <p:cNvSpPr txBox="1">
              <a:spLocks noChangeArrowheads="1"/>
            </p:cNvSpPr>
            <p:nvPr/>
          </p:nvSpPr>
          <p:spPr bwMode="auto">
            <a:xfrm>
              <a:off x="3385570" y="3259536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^,a | a</a:t>
              </a:r>
            </a:p>
          </p:txBody>
        </p:sp>
        <p:sp>
          <p:nvSpPr>
            <p:cNvPr id="90" name="Text Box 928"/>
            <p:cNvSpPr txBox="1">
              <a:spLocks noChangeArrowheads="1"/>
            </p:cNvSpPr>
            <p:nvPr/>
          </p:nvSpPr>
          <p:spPr bwMode="auto">
            <a:xfrm>
              <a:off x="3378440" y="3543168"/>
              <a:ext cx="1090325" cy="4037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^,z</a:t>
              </a:r>
              <a:r>
                <a:rPr lang="en-US" altLang="en-US" b="1" baseline="-25000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b="1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="1" baseline="-25000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1329" y="3370250"/>
              <a:ext cx="4755542" cy="2744129"/>
              <a:chOff x="451329" y="3370250"/>
              <a:chExt cx="4755542" cy="27441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451329" y="3370250"/>
                  <a:ext cx="2845012" cy="2335895"/>
                  <a:chOff x="451329" y="3370250"/>
                  <a:chExt cx="2845012" cy="2335895"/>
                </a:xfrm>
              </p:grpSpPr>
              <p:sp>
                <p:nvSpPr>
                  <p:cNvPr id="109" name="Straight Arrow Connector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3083" y="4648200"/>
                    <a:ext cx="69091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arrow" w="med" len="med"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10" name="Curved Connector 109"/>
                  <p:cNvCxnSpPr/>
                  <p:nvPr/>
                </p:nvCxnSpPr>
                <p:spPr>
                  <a:xfrm rot="2700000" flipH="1" flipV="1">
                    <a:off x="1567442" y="4282692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urved Connector 110"/>
                  <p:cNvCxnSpPr/>
                  <p:nvPr/>
                </p:nvCxnSpPr>
                <p:spPr>
                  <a:xfrm rot="5400000" flipH="1" flipV="1">
                    <a:off x="1855034" y="4153499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urved Connector 111"/>
                  <p:cNvCxnSpPr/>
                  <p:nvPr/>
                </p:nvCxnSpPr>
                <p:spPr>
                  <a:xfrm rot="9360000" flipH="1" flipV="1">
                    <a:off x="2127550" y="4279986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urved Connector 112"/>
                  <p:cNvCxnSpPr/>
                  <p:nvPr/>
                </p:nvCxnSpPr>
                <p:spPr>
                  <a:xfrm rot="16200000" flipH="1" flipV="1">
                    <a:off x="1817200" y="4713694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urved Connector 113"/>
                  <p:cNvCxnSpPr/>
                  <p:nvPr/>
                </p:nvCxnSpPr>
                <p:spPr>
                  <a:xfrm rot="13500000" flipH="1" flipV="1">
                    <a:off x="2109070" y="4582194"/>
                    <a:ext cx="10689" cy="365760"/>
                  </a:xfrm>
                  <a:prstGeom prst="curvedConnector3">
                    <a:avLst>
                      <a:gd name="adj1" fmla="val 4556525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urved Connector 114"/>
                  <p:cNvCxnSpPr/>
                  <p:nvPr/>
                </p:nvCxnSpPr>
                <p:spPr>
                  <a:xfrm rot="19500000" flipH="1" flipV="1">
                    <a:off x="1599306" y="4659476"/>
                    <a:ext cx="10689" cy="274320"/>
                  </a:xfrm>
                  <a:prstGeom prst="curvedConnector3">
                    <a:avLst>
                      <a:gd name="adj1" fmla="val 5173534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902" y="3707371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z</a:t>
                    </a:r>
                    <a:r>
                      <a:rPr lang="en-US" alt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|az</a:t>
                    </a:r>
                    <a:r>
                      <a:rPr lang="en-US" alt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7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2133" y="3786269"/>
                    <a:ext cx="1054208" cy="299153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a | aa</a:t>
                    </a:r>
                  </a:p>
                </p:txBody>
              </p:sp>
              <p:sp>
                <p:nvSpPr>
                  <p:cNvPr id="118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6657" y="3370250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US" altLang="en-US" dirty="0"/>
                      <a:t>b, z</a:t>
                    </a:r>
                    <a:r>
                      <a:rPr lang="en-US" altLang="en-US" baseline="-25000" dirty="0"/>
                      <a:t>0</a:t>
                    </a:r>
                    <a:r>
                      <a:rPr lang="en-US" altLang="en-US" dirty="0"/>
                      <a:t>|bz</a:t>
                    </a:r>
                    <a:r>
                      <a:rPr lang="en-US" altLang="en-US" baseline="-25000" dirty="0"/>
                      <a:t>0</a:t>
                    </a:r>
                  </a:p>
                </p:txBody>
              </p:sp>
              <p:sp>
                <p:nvSpPr>
                  <p:cNvPr id="119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29" y="5188182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b, b | bb</a:t>
                    </a:r>
                  </a:p>
                </p:txBody>
              </p:sp>
              <p:sp>
                <p:nvSpPr>
                  <p:cNvPr id="120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4414" y="5164079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b, a | </a:t>
                    </a:r>
                    <a:r>
                      <a:rPr lang="en-US" altLang="en-US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ba</a:t>
                    </a:r>
                    <a:endPara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21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5440" y="5448578"/>
                    <a:ext cx="1054208" cy="257567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b | ab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1491175" y="4276578"/>
                      <a:ext cx="720928" cy="6463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1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Oval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175" y="4276578"/>
                      <a:ext cx="720928" cy="64631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3" name="Straight Arrow Connector 20"/>
              <p:cNvSpPr>
                <a:spLocks noChangeShapeType="1"/>
              </p:cNvSpPr>
              <p:nvPr/>
            </p:nvSpPr>
            <p:spPr bwMode="auto">
              <a:xfrm flipV="1">
                <a:off x="2199943" y="4630416"/>
                <a:ext cx="2286000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/>
                  <p:cNvSpPr/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5041634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b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2" name="Text Box 928"/>
              <p:cNvSpPr txBox="1">
                <a:spLocks noChangeArrowheads="1"/>
              </p:cNvSpPr>
              <p:nvPr/>
            </p:nvSpPr>
            <p:spPr bwMode="auto">
              <a:xfrm>
                <a:off x="3382780" y="535465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b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3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4711082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a,a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a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4" name="Text Box 928"/>
              <p:cNvSpPr txBox="1">
                <a:spLocks noChangeArrowheads="1"/>
              </p:cNvSpPr>
              <p:nvPr/>
            </p:nvSpPr>
            <p:spPr bwMode="auto">
              <a:xfrm>
                <a:off x="3385570" y="3879468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5" name="Text Box 928"/>
              <p:cNvSpPr txBox="1">
                <a:spLocks noChangeArrowheads="1"/>
              </p:cNvSpPr>
              <p:nvPr/>
            </p:nvSpPr>
            <p:spPr bwMode="auto">
              <a:xfrm>
                <a:off x="3390595" y="4203312"/>
                <a:ext cx="927626" cy="3851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b,z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6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569095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,a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a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4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47" grpId="0" animBg="1"/>
      <p:bldP spid="48" grpId="0" animBg="1"/>
      <p:bldP spid="49" grpId="0" animBg="1"/>
      <p:bldP spid="50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2700000" flipH="1" flipV="1">
            <a:off x="6678714" y="49568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938707" y="482607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9360000" flipH="1" flipV="1">
            <a:off x="7168971" y="49687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3500000" flipH="1" flipV="1">
            <a:off x="7127338" y="5243870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5580173" y="4381576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[|[[</a:t>
            </a:r>
            <a:endParaRPr lang="en-US" altLang="en-US" baseline="-25000" dirty="0"/>
          </a:p>
        </p:txBody>
      </p:sp>
      <p:sp>
        <p:nvSpPr>
          <p:cNvPr id="29" name="Text Box 928"/>
          <p:cNvSpPr txBox="1">
            <a:spLocks noChangeArrowheads="1"/>
          </p:cNvSpPr>
          <p:nvPr/>
        </p:nvSpPr>
        <p:spPr bwMode="auto">
          <a:xfrm>
            <a:off x="7353404" y="4460475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[, { | [{</a:t>
            </a:r>
            <a:endParaRPr lang="en-US" altLang="en-US" baseline="-25000" dirty="0"/>
          </a:p>
        </p:txBody>
      </p:sp>
      <p:sp>
        <p:nvSpPr>
          <p:cNvPr id="30" name="Text Box 928"/>
          <p:cNvSpPr txBox="1">
            <a:spLocks noChangeArrowheads="1"/>
          </p:cNvSpPr>
          <p:nvPr/>
        </p:nvSpPr>
        <p:spPr bwMode="auto">
          <a:xfrm>
            <a:off x="6587928" y="4044455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/>
              <a:t>{, [ | {[</a:t>
            </a:r>
            <a:endParaRPr lang="en-US" altLang="en-US" baseline="-25000" dirty="0"/>
          </a:p>
        </p:txBody>
      </p: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7225685" y="5838284"/>
            <a:ext cx="1054208" cy="37266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602446" y="495078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446" y="495078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3798788" y="4949471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88" y="4949471"/>
                <a:ext cx="649224" cy="6492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3894800" y="50454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36" name="Straight Arrow Connector 20"/>
          <p:cNvSpPr>
            <a:spLocks noChangeShapeType="1"/>
          </p:cNvSpPr>
          <p:nvPr/>
        </p:nvSpPr>
        <p:spPr bwMode="auto">
          <a:xfrm flipV="1">
            <a:off x="4439821" y="5306038"/>
            <a:ext cx="219456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6" name="Content Placeholder 87"/>
          <p:cNvGraphicFramePr>
            <a:graphicFrameLocks/>
          </p:cNvGraphicFramePr>
          <p:nvPr/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00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1613" r="-3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1613" r="-10104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1613" r="-694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Content Placeholder 87"/>
              <p:cNvGraphicFramePr>
                <a:graphicFrameLocks/>
              </p:cNvGraphicFramePr>
              <p:nvPr/>
            </p:nvGraphicFramePr>
            <p:xfrm>
              <a:off x="1710794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Content Placeholder 87"/>
              <p:cNvGraphicFramePr>
                <a:graphicFrameLocks/>
              </p:cNvGraphicFramePr>
              <p:nvPr/>
            </p:nvGraphicFramePr>
            <p:xfrm>
              <a:off x="1710794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47" t="-1613" r="-3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045" t="-1613" r="-2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613" r="-1006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13" r="-694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Content Placeholder 87"/>
              <p:cNvGraphicFramePr>
                <a:graphicFrameLocks/>
              </p:cNvGraphicFramePr>
              <p:nvPr/>
            </p:nvGraphicFramePr>
            <p:xfrm>
              <a:off x="1714500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Content Placeholder 87"/>
              <p:cNvGraphicFramePr>
                <a:graphicFrameLocks/>
              </p:cNvGraphicFramePr>
              <p:nvPr/>
            </p:nvGraphicFramePr>
            <p:xfrm>
              <a:off x="1714500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47" t="-327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697" t="-327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327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1045" t="-327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653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4454673" y="488029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58" name="Text Box 928"/>
          <p:cNvSpPr txBox="1">
            <a:spLocks noChangeArrowheads="1"/>
          </p:cNvSpPr>
          <p:nvPr/>
        </p:nvSpPr>
        <p:spPr bwMode="auto">
          <a:xfrm>
            <a:off x="4454673" y="44693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751777" y="13864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Straight Arrow Connector 20"/>
          <p:cNvSpPr>
            <a:spLocks noChangeShapeType="1"/>
          </p:cNvSpPr>
          <p:nvPr/>
        </p:nvSpPr>
        <p:spPr bwMode="auto">
          <a:xfrm flipV="1">
            <a:off x="3107872" y="5306038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756280" y="17545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27655" y="213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80355" y="2130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48393" y="21379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23706" y="21459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765662" y="21315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25307" y="24976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78007" y="24943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46045" y="25014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21358" y="25093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749429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37027" y="28610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89727" y="28577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257765" y="28648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033078" y="2872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765662" y="28717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48747" y="32245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01447" y="32211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269485" y="32282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16662" y="32362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770348" y="32462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15" grpId="0" animBg="1"/>
      <p:bldP spid="34" grpId="0" animBg="1"/>
      <p:bldP spid="35" grpId="0" animBg="1"/>
      <p:bldP spid="36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H="1" flipV="1">
            <a:off x="6909855" y="53468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28"/>
          <p:cNvSpPr txBox="1">
            <a:spLocks noChangeArrowheads="1"/>
          </p:cNvSpPr>
          <p:nvPr/>
        </p:nvSpPr>
        <p:spPr bwMode="auto">
          <a:xfrm>
            <a:off x="5425636" y="5321941"/>
            <a:ext cx="889657" cy="29612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}, { | ^</a:t>
            </a:r>
          </a:p>
        </p:txBody>
      </p:sp>
      <p:sp>
        <p:nvSpPr>
          <p:cNvPr id="33" name="Text Box 928"/>
          <p:cNvSpPr txBox="1">
            <a:spLocks noChangeArrowheads="1"/>
          </p:cNvSpPr>
          <p:nvPr/>
        </p:nvSpPr>
        <p:spPr bwMode="auto">
          <a:xfrm>
            <a:off x="6587928" y="6082129"/>
            <a:ext cx="1054208" cy="25756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], [ | ^</a:t>
            </a:r>
          </a:p>
        </p:txBody>
      </p:sp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3938926" y="5916786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46" name="Content Placeholder 87"/>
          <p:cNvGraphicFramePr>
            <a:graphicFrameLocks/>
          </p:cNvGraphicFramePr>
          <p:nvPr/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87"/>
              <p:cNvGraphicFramePr>
                <a:graphicFrameLocks/>
              </p:cNvGraphicFramePr>
              <p:nvPr/>
            </p:nvGraphicFramePr>
            <p:xfrm>
              <a:off x="1714500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87"/>
              <p:cNvGraphicFramePr>
                <a:graphicFrameLocks/>
              </p:cNvGraphicFramePr>
              <p:nvPr/>
            </p:nvGraphicFramePr>
            <p:xfrm>
              <a:off x="1714500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urved Connector 26"/>
          <p:cNvCxnSpPr/>
          <p:nvPr/>
        </p:nvCxnSpPr>
        <p:spPr>
          <a:xfrm rot="19500000" flipH="1" flipV="1">
            <a:off x="6683485" y="5266448"/>
            <a:ext cx="10689" cy="274320"/>
          </a:xfrm>
          <a:prstGeom prst="curvedConnector3">
            <a:avLst>
              <a:gd name="adj1" fmla="val 497759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7225685" y="5838283"/>
            <a:ext cx="1054208" cy="40777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p:cxnSp>
        <p:nvCxnSpPr>
          <p:cNvPr id="40" name="Curved Connector 39"/>
          <p:cNvCxnSpPr/>
          <p:nvPr/>
        </p:nvCxnSpPr>
        <p:spPr>
          <a:xfrm rot="5400000" flipH="1">
            <a:off x="5331954" y="4194278"/>
            <a:ext cx="84939" cy="2739269"/>
          </a:xfrm>
          <a:prstGeom prst="curvedConnector3">
            <a:avLst>
              <a:gd name="adj1" fmla="val -61181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46567" y="1397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52155" y="14001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70138" y="17668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27655" y="213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80355" y="2130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48393" y="21379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23706" y="21459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768010" y="21336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/>
            </p:nvGraphicFramePr>
            <p:xfrm>
              <a:off x="1714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/>
            </p:nvGraphicFramePr>
            <p:xfrm>
              <a:off x="1714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1" name="Curved Connector 50"/>
          <p:cNvCxnSpPr/>
          <p:nvPr/>
        </p:nvCxnSpPr>
        <p:spPr>
          <a:xfrm rot="2700000" flipH="1" flipV="1">
            <a:off x="6678714" y="49568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6938707" y="482607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9360000" flipH="1" flipV="1">
            <a:off x="7168971" y="49687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3500000" flipH="1" flipV="1">
            <a:off x="7190099" y="5222842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5580173" y="4381576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[|[[</a:t>
            </a:r>
            <a:endParaRPr lang="en-US" altLang="en-US" baseline="-25000" dirty="0"/>
          </a:p>
        </p:txBody>
      </p:sp>
      <p:sp>
        <p:nvSpPr>
          <p:cNvPr id="67" name="Text Box 928"/>
          <p:cNvSpPr txBox="1">
            <a:spLocks noChangeArrowheads="1"/>
          </p:cNvSpPr>
          <p:nvPr/>
        </p:nvSpPr>
        <p:spPr bwMode="auto">
          <a:xfrm>
            <a:off x="7353404" y="4460475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[, { | [{</a:t>
            </a:r>
            <a:endParaRPr lang="en-US" altLang="en-US" baseline="-25000" dirty="0"/>
          </a:p>
        </p:txBody>
      </p:sp>
      <p:sp>
        <p:nvSpPr>
          <p:cNvPr id="68" name="Text Box 928"/>
          <p:cNvSpPr txBox="1">
            <a:spLocks noChangeArrowheads="1"/>
          </p:cNvSpPr>
          <p:nvPr/>
        </p:nvSpPr>
        <p:spPr bwMode="auto">
          <a:xfrm>
            <a:off x="6587928" y="4044455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/>
              <a:t>{, [ | {[</a:t>
            </a:r>
            <a:endParaRPr lang="en-US" altLang="en-US" baseline="-25000" dirty="0"/>
          </a:p>
        </p:txBody>
      </p:sp>
      <p:sp>
        <p:nvSpPr>
          <p:cNvPr id="69" name="Text Box 928"/>
          <p:cNvSpPr txBox="1">
            <a:spLocks noChangeArrowheads="1"/>
          </p:cNvSpPr>
          <p:nvPr/>
        </p:nvSpPr>
        <p:spPr bwMode="auto">
          <a:xfrm>
            <a:off x="7225685" y="5838284"/>
            <a:ext cx="1054208" cy="37266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6602446" y="495078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446" y="4950783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3798788" y="4949471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88" y="4949471"/>
                <a:ext cx="649224" cy="6492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894800" y="50454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Straight Arrow Connector 20"/>
          <p:cNvSpPr>
            <a:spLocks noChangeShapeType="1"/>
          </p:cNvSpPr>
          <p:nvPr/>
        </p:nvSpPr>
        <p:spPr bwMode="auto">
          <a:xfrm flipV="1">
            <a:off x="4438311" y="5306038"/>
            <a:ext cx="219456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Text Box 928"/>
          <p:cNvSpPr txBox="1">
            <a:spLocks noChangeArrowheads="1"/>
          </p:cNvSpPr>
          <p:nvPr/>
        </p:nvSpPr>
        <p:spPr bwMode="auto">
          <a:xfrm>
            <a:off x="4454673" y="488029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4454673" y="44693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6" name="Straight Arrow Connector 20"/>
          <p:cNvSpPr>
            <a:spLocks noChangeShapeType="1"/>
          </p:cNvSpPr>
          <p:nvPr/>
        </p:nvSpPr>
        <p:spPr bwMode="auto">
          <a:xfrm flipV="1">
            <a:off x="3107872" y="5306038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9" grpId="0" animBg="1"/>
      <p:bldP spid="38" grpId="0" animBg="1"/>
      <p:bldP spid="41" grpId="0" animBg="1"/>
      <p:bldP spid="42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H="1" flipV="1">
            <a:off x="4542451" y="361623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28"/>
          <p:cNvSpPr txBox="1">
            <a:spLocks noChangeArrowheads="1"/>
          </p:cNvSpPr>
          <p:nvPr/>
        </p:nvSpPr>
        <p:spPr bwMode="auto">
          <a:xfrm>
            <a:off x="3275139" y="4012840"/>
            <a:ext cx="889657" cy="29612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}, { | ^</a:t>
            </a:r>
          </a:p>
        </p:txBody>
      </p:sp>
      <p:sp>
        <p:nvSpPr>
          <p:cNvPr id="33" name="Text Box 928"/>
          <p:cNvSpPr txBox="1">
            <a:spLocks noChangeArrowheads="1"/>
          </p:cNvSpPr>
          <p:nvPr/>
        </p:nvSpPr>
        <p:spPr bwMode="auto">
          <a:xfrm>
            <a:off x="4201907" y="4310465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], [ | ^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216425" y="317911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5" y="3179119"/>
                <a:ext cx="720928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6175165" y="3068400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2700000" flipH="1" flipV="1">
            <a:off x="4333527" y="316445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580285" y="305604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9360000" flipH="1" flipV="1">
            <a:off x="4852801" y="318252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3500000" flipH="1" flipV="1">
            <a:off x="4834321" y="3484735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9500000" flipH="1" flipV="1">
            <a:off x="4324557" y="3562017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3247621" y="2510370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[|[[</a:t>
            </a:r>
            <a:endParaRPr lang="en-US" altLang="en-US" baseline="-25000" dirty="0"/>
          </a:p>
        </p:txBody>
      </p:sp>
      <p:sp>
        <p:nvSpPr>
          <p:cNvPr id="29" name="Text Box 928"/>
          <p:cNvSpPr txBox="1">
            <a:spLocks noChangeArrowheads="1"/>
          </p:cNvSpPr>
          <p:nvPr/>
        </p:nvSpPr>
        <p:spPr bwMode="auto">
          <a:xfrm>
            <a:off x="4967383" y="2688811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[, { | [{</a:t>
            </a:r>
            <a:endParaRPr lang="en-US" altLang="en-US" baseline="-25000" dirty="0"/>
          </a:p>
        </p:txBody>
      </p:sp>
      <p:sp>
        <p:nvSpPr>
          <p:cNvPr id="30" name="Text Box 928"/>
          <p:cNvSpPr txBox="1">
            <a:spLocks noChangeArrowheads="1"/>
          </p:cNvSpPr>
          <p:nvPr/>
        </p:nvSpPr>
        <p:spPr bwMode="auto">
          <a:xfrm>
            <a:off x="4201907" y="2272791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/>
              <a:t>{, [ | {[</a:t>
            </a:r>
            <a:endParaRPr lang="en-US" altLang="en-US" baseline="-25000" dirty="0"/>
          </a:p>
        </p:txBody>
      </p: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4839664" y="4066619"/>
            <a:ext cx="1054208" cy="40777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7846469" y="315887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469" y="3158871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7918105" y="323146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36" name="Straight Arrow Connector 20"/>
          <p:cNvSpPr>
            <a:spLocks noChangeShapeType="1"/>
          </p:cNvSpPr>
          <p:nvPr/>
        </p:nvSpPr>
        <p:spPr bwMode="auto">
          <a:xfrm>
            <a:off x="4969864" y="3528313"/>
            <a:ext cx="2912012" cy="45719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928"/>
          <p:cNvSpPr txBox="1">
            <a:spLocks noChangeArrowheads="1"/>
          </p:cNvSpPr>
          <p:nvPr/>
        </p:nvSpPr>
        <p:spPr bwMode="auto">
          <a:xfrm>
            <a:off x="2636891" y="334403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44" name="Text Box 928"/>
          <p:cNvSpPr txBox="1">
            <a:spLocks noChangeArrowheads="1"/>
          </p:cNvSpPr>
          <p:nvPr/>
        </p:nvSpPr>
        <p:spPr bwMode="auto">
          <a:xfrm>
            <a:off x="2665758" y="310534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cxnSp>
        <p:nvCxnSpPr>
          <p:cNvPr id="51" name="Curved Connector 50"/>
          <p:cNvCxnSpPr/>
          <p:nvPr/>
        </p:nvCxnSpPr>
        <p:spPr>
          <a:xfrm flipH="1" flipV="1">
            <a:off x="4103512" y="33231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42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7618624" y="4566708"/>
            <a:ext cx="1054208" cy="402228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a, a | aa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to accept string with more a’s than b’s.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3516586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4486888" y="489507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6025903" y="48881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4168767" y="4997749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67" y="4997749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761668" y="14116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08408" y="1395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46818" y="13967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40122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767350" y="13935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1744071" y="177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6771" y="1767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4809" y="1774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0122" y="17825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84426" y="17685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1754417" y="214348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95947" y="21357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46214" y="2134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32248" y="21242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0327" y="2143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744738" y="24800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12114" y="25033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8672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05230" y="25071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784426" y="2511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716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1756873" y="28705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4588" y="28712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69092" y="2871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54455" y="28718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714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1754417" y="32496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4525" y="32397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269092" y="323311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96432" y="28725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747966" y="32374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40122" y="324759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4814872" y="5333347"/>
            <a:ext cx="239572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7499387" y="493015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rot="16200000" flipH="1" flipV="1">
            <a:off x="4485681" y="539224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3963920" y="6060306"/>
            <a:ext cx="1054208" cy="25756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5984766" y="459498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^, a | a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5532012" y="59312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^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0" name="Curved Connector 69"/>
          <p:cNvCxnSpPr/>
          <p:nvPr/>
        </p:nvCxnSpPr>
        <p:spPr>
          <a:xfrm rot="9060000" flipH="1" flipV="1">
            <a:off x="4750024" y="498656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928"/>
          <p:cNvSpPr txBox="1">
            <a:spLocks noChangeArrowheads="1"/>
          </p:cNvSpPr>
          <p:nvPr/>
        </p:nvSpPr>
        <p:spPr bwMode="auto">
          <a:xfrm>
            <a:off x="4947831" y="4468670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^</a:t>
            </a: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6060121" y="4193866"/>
            <a:ext cx="84939" cy="2739269"/>
          </a:xfrm>
          <a:prstGeom prst="curvedConnector3">
            <a:avLst>
              <a:gd name="adj1" fmla="val -8663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7208837" y="5017895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37" y="5017895"/>
                <a:ext cx="649224" cy="6492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7304849" y="511390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3328168" y="4634623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716562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716562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Rectangle 75"/>
          <p:cNvSpPr/>
          <p:nvPr/>
        </p:nvSpPr>
        <p:spPr>
          <a:xfrm>
            <a:off x="1766137" y="36130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16245" y="36032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28830" y="35973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772047" y="35896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21939" y="36094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Table 99"/>
              <p:cNvGraphicFramePr>
                <a:graphicFrameLocks noGrp="1"/>
              </p:cNvGraphicFramePr>
              <p:nvPr/>
            </p:nvGraphicFramePr>
            <p:xfrm>
              <a:off x="1714072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Table 99"/>
              <p:cNvGraphicFramePr>
                <a:graphicFrameLocks noGrp="1"/>
              </p:cNvGraphicFramePr>
              <p:nvPr/>
            </p:nvGraphicFramePr>
            <p:xfrm>
              <a:off x="1714072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76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8" grpId="0"/>
      <p:bldP spid="109" grpId="0" animBg="1"/>
      <p:bldP spid="11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twice many a’s as b’s</a:t>
            </a:r>
          </a:p>
        </p:txBody>
      </p:sp>
      <p:sp>
        <p:nvSpPr>
          <p:cNvPr id="4" name="Straight Arrow Connector 20"/>
          <p:cNvSpPr>
            <a:spLocks noChangeShapeType="1"/>
          </p:cNvSpPr>
          <p:nvPr/>
        </p:nvSpPr>
        <p:spPr bwMode="auto">
          <a:xfrm flipV="1">
            <a:off x="3516586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4538537" y="485209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68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67" y="4997749"/>
                <a:ext cx="720928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20"/>
          <p:cNvSpPr>
            <a:spLocks noChangeShapeType="1"/>
          </p:cNvSpPr>
          <p:nvPr/>
        </p:nvSpPr>
        <p:spPr bwMode="auto">
          <a:xfrm flipV="1">
            <a:off x="4908852" y="5346794"/>
            <a:ext cx="231343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 flipH="1">
            <a:off x="6091030" y="4195003"/>
            <a:ext cx="84939" cy="2739269"/>
          </a:xfrm>
          <a:prstGeom prst="curvedConnector3">
            <a:avLst>
              <a:gd name="adj1" fmla="val -7515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7222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84" y="4991001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28"/>
          <p:cNvSpPr txBox="1">
            <a:spLocks noChangeArrowheads="1"/>
          </p:cNvSpPr>
          <p:nvPr/>
        </p:nvSpPr>
        <p:spPr bwMode="auto">
          <a:xfrm>
            <a:off x="5599848" y="491906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1" name="Text Box 928"/>
          <p:cNvSpPr txBox="1">
            <a:spLocks noChangeArrowheads="1"/>
          </p:cNvSpPr>
          <p:nvPr/>
        </p:nvSpPr>
        <p:spPr bwMode="auto">
          <a:xfrm>
            <a:off x="3279745" y="46707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928"/>
          <p:cNvSpPr txBox="1">
            <a:spLocks noChangeArrowheads="1"/>
          </p:cNvSpPr>
          <p:nvPr/>
        </p:nvSpPr>
        <p:spPr bwMode="auto">
          <a:xfrm>
            <a:off x="3334939" y="43810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3" name="Text Box 928"/>
          <p:cNvSpPr txBox="1">
            <a:spLocks noChangeArrowheads="1"/>
          </p:cNvSpPr>
          <p:nvPr/>
        </p:nvSpPr>
        <p:spPr bwMode="auto">
          <a:xfrm>
            <a:off x="5655366" y="575641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xz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graphicFrame>
        <p:nvGraphicFramePr>
          <p:cNvPr id="27" name="Content Placeholder 87"/>
          <p:cNvGraphicFramePr>
            <a:graphicFrameLocks/>
          </p:cNvGraphicFramePr>
          <p:nvPr/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7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Pushdown Automata?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Exercise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Draw Finite automata for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30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30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FA have limited capability.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This is due to the "finite memory” and "no external memory" involved with FA.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/>
          <p:cNvSpPr/>
          <p:nvPr/>
        </p:nvSpPr>
        <p:spPr>
          <a:xfrm>
            <a:off x="5046597" y="2093846"/>
            <a:ext cx="2286000" cy="1143000"/>
          </a:xfrm>
          <a:prstGeom prst="wedgeEllipseCallout">
            <a:avLst>
              <a:gd name="adj1" fmla="val 99179"/>
              <a:gd name="adj2" fmla="val 63477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Not Possible??</a:t>
            </a:r>
          </a:p>
        </p:txBody>
      </p:sp>
      <p:sp>
        <p:nvSpPr>
          <p:cNvPr id="5" name="Oval 4"/>
          <p:cNvSpPr/>
          <p:nvPr/>
        </p:nvSpPr>
        <p:spPr>
          <a:xfrm>
            <a:off x="8812787" y="2701510"/>
            <a:ext cx="66648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9112109" y="259030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H="1" flipV="1">
            <a:off x="9144615" y="313705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928"/>
          <p:cNvSpPr txBox="1">
            <a:spLocks noChangeArrowheads="1"/>
          </p:cNvSpPr>
          <p:nvPr/>
        </p:nvSpPr>
        <p:spPr bwMode="auto">
          <a:xfrm>
            <a:off x="9356067" y="3429001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" name="Text Box 928"/>
          <p:cNvSpPr txBox="1">
            <a:spLocks noChangeArrowheads="1"/>
          </p:cNvSpPr>
          <p:nvPr/>
        </p:nvSpPr>
        <p:spPr bwMode="auto">
          <a:xfrm>
            <a:off x="9423292" y="2238960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03186" y="3048000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920160" y="281998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36562" y="2517862"/>
            <a:ext cx="1169414" cy="996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536562" y="2517862"/>
            <a:ext cx="1268986" cy="996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twice many a’s as b’s</a:t>
            </a:r>
          </a:p>
        </p:txBody>
      </p:sp>
      <p:sp>
        <p:nvSpPr>
          <p:cNvPr id="4" name="Straight Arrow Connector 20"/>
          <p:cNvSpPr>
            <a:spLocks noChangeShapeType="1"/>
          </p:cNvSpPr>
          <p:nvPr/>
        </p:nvSpPr>
        <p:spPr bwMode="auto">
          <a:xfrm flipV="1">
            <a:off x="3516586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4538537" y="485209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68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67" y="4997749"/>
                <a:ext cx="720928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20"/>
          <p:cNvSpPr>
            <a:spLocks noChangeShapeType="1"/>
          </p:cNvSpPr>
          <p:nvPr/>
        </p:nvSpPr>
        <p:spPr bwMode="auto">
          <a:xfrm flipV="1">
            <a:off x="4905641" y="532878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7532542" y="485022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>
            <a:off x="6140002" y="4180548"/>
            <a:ext cx="84939" cy="2739269"/>
          </a:xfrm>
          <a:prstGeom prst="curvedConnector3">
            <a:avLst>
              <a:gd name="adj1" fmla="val -7515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7222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84" y="4991001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28"/>
          <p:cNvSpPr txBox="1">
            <a:spLocks noChangeArrowheads="1"/>
          </p:cNvSpPr>
          <p:nvPr/>
        </p:nvSpPr>
        <p:spPr bwMode="auto">
          <a:xfrm>
            <a:off x="5599848" y="491906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5" name="Text Box 928"/>
          <p:cNvSpPr txBox="1">
            <a:spLocks noChangeArrowheads="1"/>
          </p:cNvSpPr>
          <p:nvPr/>
        </p:nvSpPr>
        <p:spPr bwMode="auto">
          <a:xfrm>
            <a:off x="5615718" y="465594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8" name="Text Box 928"/>
          <p:cNvSpPr txBox="1">
            <a:spLocks noChangeArrowheads="1"/>
          </p:cNvSpPr>
          <p:nvPr/>
        </p:nvSpPr>
        <p:spPr bwMode="auto">
          <a:xfrm>
            <a:off x="7770453" y="471456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9" name="Text Box 928"/>
          <p:cNvSpPr txBox="1">
            <a:spLocks noChangeArrowheads="1"/>
          </p:cNvSpPr>
          <p:nvPr/>
        </p:nvSpPr>
        <p:spPr bwMode="auto">
          <a:xfrm>
            <a:off x="7770453" y="4395912"/>
            <a:ext cx="1054208" cy="26003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0" name="Text Box 928"/>
          <p:cNvSpPr txBox="1">
            <a:spLocks noChangeArrowheads="1"/>
          </p:cNvSpPr>
          <p:nvPr/>
        </p:nvSpPr>
        <p:spPr bwMode="auto">
          <a:xfrm>
            <a:off x="7771702" y="41023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x|^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1" name="Text Box 928"/>
          <p:cNvSpPr txBox="1">
            <a:spLocks noChangeArrowheads="1"/>
          </p:cNvSpPr>
          <p:nvPr/>
        </p:nvSpPr>
        <p:spPr bwMode="auto">
          <a:xfrm>
            <a:off x="3279745" y="46707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928"/>
          <p:cNvSpPr txBox="1">
            <a:spLocks noChangeArrowheads="1"/>
          </p:cNvSpPr>
          <p:nvPr/>
        </p:nvSpPr>
        <p:spPr bwMode="auto">
          <a:xfrm>
            <a:off x="3334939" y="43810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3" name="Text Box 928"/>
          <p:cNvSpPr txBox="1">
            <a:spLocks noChangeArrowheads="1"/>
          </p:cNvSpPr>
          <p:nvPr/>
        </p:nvSpPr>
        <p:spPr bwMode="auto">
          <a:xfrm>
            <a:off x="5655366" y="575641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xz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" name="Text Box 928"/>
          <p:cNvSpPr txBox="1">
            <a:spLocks noChangeArrowheads="1"/>
          </p:cNvSpPr>
          <p:nvPr/>
        </p:nvSpPr>
        <p:spPr bwMode="auto">
          <a:xfrm>
            <a:off x="5655366" y="55237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27" name="Content Placeholder 87"/>
          <p:cNvGraphicFramePr>
            <a:graphicFrameLocks/>
          </p:cNvGraphicFramePr>
          <p:nvPr/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/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714500" y="247548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714500" y="247548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87"/>
              <p:cNvGraphicFramePr>
                <a:graphicFrameLocks/>
              </p:cNvGraphicFramePr>
              <p:nvPr/>
            </p:nvGraphicFramePr>
            <p:xfrm>
              <a:off x="1714499" y="284494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87"/>
              <p:cNvGraphicFramePr>
                <a:graphicFrameLocks/>
              </p:cNvGraphicFramePr>
              <p:nvPr/>
            </p:nvGraphicFramePr>
            <p:xfrm>
              <a:off x="1714499" y="284494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1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twice many a’s as b’s</a:t>
            </a:r>
          </a:p>
        </p:txBody>
      </p:sp>
      <p:sp>
        <p:nvSpPr>
          <p:cNvPr id="4" name="Straight Arrow Connector 20"/>
          <p:cNvSpPr>
            <a:spLocks noChangeShapeType="1"/>
          </p:cNvSpPr>
          <p:nvPr/>
        </p:nvSpPr>
        <p:spPr bwMode="auto">
          <a:xfrm flipV="1">
            <a:off x="3516586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4538537" y="485209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68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67" y="4997749"/>
                <a:ext cx="720928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20"/>
          <p:cNvSpPr>
            <a:spLocks noChangeShapeType="1"/>
          </p:cNvSpPr>
          <p:nvPr/>
        </p:nvSpPr>
        <p:spPr bwMode="auto">
          <a:xfrm flipV="1">
            <a:off x="4905641" y="532878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7532542" y="485022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4551035" y="540742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>
            <a:off x="6140002" y="4180548"/>
            <a:ext cx="84939" cy="2739269"/>
          </a:xfrm>
          <a:prstGeom prst="curvedConnector3">
            <a:avLst>
              <a:gd name="adj1" fmla="val -7515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7222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84" y="4991001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28"/>
          <p:cNvSpPr txBox="1">
            <a:spLocks noChangeArrowheads="1"/>
          </p:cNvSpPr>
          <p:nvPr/>
        </p:nvSpPr>
        <p:spPr bwMode="auto">
          <a:xfrm>
            <a:off x="5599848" y="491906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5" name="Text Box 928"/>
          <p:cNvSpPr txBox="1">
            <a:spLocks noChangeArrowheads="1"/>
          </p:cNvSpPr>
          <p:nvPr/>
        </p:nvSpPr>
        <p:spPr bwMode="auto">
          <a:xfrm>
            <a:off x="5615718" y="465594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" name="Text Box 928"/>
          <p:cNvSpPr txBox="1">
            <a:spLocks noChangeArrowheads="1"/>
          </p:cNvSpPr>
          <p:nvPr/>
        </p:nvSpPr>
        <p:spPr bwMode="auto">
          <a:xfrm>
            <a:off x="5618041" y="43640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y| 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7" name="Text Box 928"/>
          <p:cNvSpPr txBox="1">
            <a:spLocks noChangeArrowheads="1"/>
          </p:cNvSpPr>
          <p:nvPr/>
        </p:nvSpPr>
        <p:spPr bwMode="auto">
          <a:xfrm>
            <a:off x="5625243" y="417553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8" name="Text Box 928"/>
          <p:cNvSpPr txBox="1">
            <a:spLocks noChangeArrowheads="1"/>
          </p:cNvSpPr>
          <p:nvPr/>
        </p:nvSpPr>
        <p:spPr bwMode="auto">
          <a:xfrm>
            <a:off x="7770453" y="471456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9" name="Text Box 928"/>
          <p:cNvSpPr txBox="1">
            <a:spLocks noChangeArrowheads="1"/>
          </p:cNvSpPr>
          <p:nvPr/>
        </p:nvSpPr>
        <p:spPr bwMode="auto">
          <a:xfrm>
            <a:off x="7770453" y="409042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0" name="Text Box 928"/>
          <p:cNvSpPr txBox="1">
            <a:spLocks noChangeArrowheads="1"/>
          </p:cNvSpPr>
          <p:nvPr/>
        </p:nvSpPr>
        <p:spPr bwMode="auto">
          <a:xfrm>
            <a:off x="7770453" y="43943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x|^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1" name="Text Box 928"/>
          <p:cNvSpPr txBox="1">
            <a:spLocks noChangeArrowheads="1"/>
          </p:cNvSpPr>
          <p:nvPr/>
        </p:nvSpPr>
        <p:spPr bwMode="auto">
          <a:xfrm>
            <a:off x="3279745" y="46707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928"/>
          <p:cNvSpPr txBox="1">
            <a:spLocks noChangeArrowheads="1"/>
          </p:cNvSpPr>
          <p:nvPr/>
        </p:nvSpPr>
        <p:spPr bwMode="auto">
          <a:xfrm>
            <a:off x="3334939" y="43810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3" name="Text Box 928"/>
          <p:cNvSpPr txBox="1">
            <a:spLocks noChangeArrowheads="1"/>
          </p:cNvSpPr>
          <p:nvPr/>
        </p:nvSpPr>
        <p:spPr bwMode="auto">
          <a:xfrm>
            <a:off x="5655366" y="575641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xz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" name="Text Box 928"/>
          <p:cNvSpPr txBox="1">
            <a:spLocks noChangeArrowheads="1"/>
          </p:cNvSpPr>
          <p:nvPr/>
        </p:nvSpPr>
        <p:spPr bwMode="auto">
          <a:xfrm>
            <a:off x="5655366" y="55237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5" name="Text Box 928"/>
          <p:cNvSpPr txBox="1">
            <a:spLocks noChangeArrowheads="1"/>
          </p:cNvSpPr>
          <p:nvPr/>
        </p:nvSpPr>
        <p:spPr bwMode="auto">
          <a:xfrm>
            <a:off x="7191641" y="6004076"/>
            <a:ext cx="1054208" cy="45874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y|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6" name="Text Box 928"/>
          <p:cNvSpPr txBox="1">
            <a:spLocks noChangeArrowheads="1"/>
          </p:cNvSpPr>
          <p:nvPr/>
        </p:nvSpPr>
        <p:spPr bwMode="auto">
          <a:xfrm>
            <a:off x="3423715" y="5754959"/>
            <a:ext cx="908072" cy="45874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x|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27" name="Content Placeholder 87"/>
          <p:cNvGraphicFramePr>
            <a:graphicFrameLocks/>
          </p:cNvGraphicFramePr>
          <p:nvPr/>
        </p:nvGraphicFramePr>
        <p:xfrm>
          <a:off x="1714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714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714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714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718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8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09B3-B411-4930-9B08-43EAB109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pt-BR" dirty="0"/>
              <a:t>a</a:t>
            </a:r>
            <a:r>
              <a:rPr lang="pt-BR" baseline="30000" dirty="0"/>
              <a:t>n</a:t>
            </a:r>
            <a:r>
              <a:rPr lang="pt-BR" dirty="0"/>
              <a:t>b</a:t>
            </a:r>
            <a:r>
              <a:rPr lang="pt-BR" baseline="30000" dirty="0"/>
              <a:t>m</a:t>
            </a:r>
            <a:r>
              <a:rPr lang="pt-BR" dirty="0"/>
              <a:t> | n,m ≥ 1 and n ≠ m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D389-4EB1-4DE7-93AA-C422C265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0" dirty="0">
                <a:effectLst/>
                <a:latin typeface="Source Sans Pro" panose="020B0503030403020204" pitchFamily="34" charset="0"/>
              </a:rPr>
              <a:t>L = {aab, abb, aaab, abbb, aaaab, aaabb, aabbb, abbbb ......}</a:t>
            </a:r>
          </a:p>
          <a:p>
            <a:endParaRPr lang="en-I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741B205-D97F-41AB-A14B-03ADD9F4B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58" y="3429000"/>
            <a:ext cx="846699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pt-BR" dirty="0"/>
              <a:t>a</a:t>
            </a:r>
            <a:r>
              <a:rPr lang="pt-BR" baseline="30000" dirty="0"/>
              <a:t>n</a:t>
            </a:r>
            <a:r>
              <a:rPr lang="pt-BR" dirty="0"/>
              <a:t>b</a:t>
            </a:r>
            <a:r>
              <a:rPr lang="pt-BR" baseline="30000" dirty="0"/>
              <a:t>m</a:t>
            </a:r>
            <a:r>
              <a:rPr lang="pt-BR" dirty="0"/>
              <a:t> c</a:t>
            </a:r>
            <a:r>
              <a:rPr lang="pt-BR" baseline="30000" dirty="0"/>
              <a:t>n</a:t>
            </a:r>
            <a:r>
              <a:rPr lang="pt-BR" dirty="0"/>
              <a:t>| n,m ≥ 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L = { </a:t>
            </a:r>
            <a:r>
              <a:rPr lang="en-IN" sz="2800" dirty="0" err="1"/>
              <a:t>abc</a:t>
            </a:r>
            <a:r>
              <a:rPr lang="en-IN" sz="2800" dirty="0"/>
              <a:t>, </a:t>
            </a:r>
            <a:r>
              <a:rPr lang="en-IN" sz="2800" dirty="0" err="1"/>
              <a:t>abbc</a:t>
            </a:r>
            <a:r>
              <a:rPr lang="en-IN" sz="2800" dirty="0"/>
              <a:t>, </a:t>
            </a:r>
            <a:r>
              <a:rPr lang="en-IN" sz="2800" dirty="0" err="1"/>
              <a:t>abbbc</a:t>
            </a:r>
            <a:r>
              <a:rPr lang="en-IN" sz="2800" dirty="0"/>
              <a:t>,  </a:t>
            </a:r>
            <a:r>
              <a:rPr lang="en-IN" sz="2800" dirty="0" err="1"/>
              <a:t>aabbcc</a:t>
            </a:r>
            <a:r>
              <a:rPr lang="en-IN" sz="2800" dirty="0"/>
              <a:t>, </a:t>
            </a:r>
            <a:r>
              <a:rPr lang="en-IN" sz="2800" dirty="0" err="1"/>
              <a:t>aaabccc</a:t>
            </a:r>
            <a:r>
              <a:rPr lang="en-IN" sz="2800" dirty="0"/>
              <a:t>, </a:t>
            </a:r>
            <a:r>
              <a:rPr lang="en-IN" sz="2800" dirty="0" err="1"/>
              <a:t>aaaabbbcccc</a:t>
            </a:r>
            <a:r>
              <a:rPr lang="en-IN" sz="2800" dirty="0"/>
              <a:t>, ......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58EF0-4F49-4728-9ED9-332F262C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18" y="2638425"/>
            <a:ext cx="7839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4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pt-BR" dirty="0"/>
              <a:t>a</a:t>
            </a:r>
            <a:r>
              <a:rPr lang="pt-BR" baseline="30000" dirty="0"/>
              <a:t>2n</a:t>
            </a:r>
            <a:r>
              <a:rPr lang="pt-BR" dirty="0"/>
              <a:t>b</a:t>
            </a:r>
            <a:r>
              <a:rPr lang="pt-BR" baseline="30000" dirty="0"/>
              <a:t>3n</a:t>
            </a:r>
            <a:r>
              <a:rPr lang="pt-BR" dirty="0"/>
              <a:t> | n≥ 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 = {</a:t>
            </a:r>
            <a:r>
              <a:rPr lang="en-IN" dirty="0" err="1"/>
              <a:t>aabbb</a:t>
            </a:r>
            <a:r>
              <a:rPr lang="en-IN" dirty="0"/>
              <a:t>, </a:t>
            </a:r>
            <a:r>
              <a:rPr lang="en-IN" dirty="0" err="1"/>
              <a:t>aaaabbbbbb</a:t>
            </a:r>
            <a:r>
              <a:rPr lang="en-IN" dirty="0"/>
              <a:t>, </a:t>
            </a:r>
            <a:r>
              <a:rPr lang="en-IN" dirty="0" err="1"/>
              <a:t>aaaaaabbbbbbbbb</a:t>
            </a:r>
            <a:r>
              <a:rPr lang="en-IN" dirty="0"/>
              <a:t>, </a:t>
            </a:r>
            <a:r>
              <a:rPr lang="en-IN" dirty="0" err="1"/>
              <a:t>aaaaaaaabbbbbbbbbbbb</a:t>
            </a:r>
            <a:r>
              <a:rPr lang="en-IN" dirty="0"/>
              <a:t>, ......}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772515-1938-4776-AE6E-5495A50E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40443"/>
            <a:ext cx="692467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</a:t>
            </a:r>
            <a:r>
              <a:rPr lang="pt-BR" dirty="0"/>
              <a:t>a</a:t>
            </a:r>
            <a:r>
              <a:rPr lang="pt-BR" baseline="30000" dirty="0"/>
              <a:t>n</a:t>
            </a:r>
            <a:r>
              <a:rPr lang="pt-BR" dirty="0"/>
              <a:t>b</a:t>
            </a:r>
            <a:r>
              <a:rPr lang="pt-BR" baseline="30000" dirty="0"/>
              <a:t>3n</a:t>
            </a:r>
            <a:r>
              <a:rPr lang="pt-BR" dirty="0"/>
              <a:t> | n≥ 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 = {</a:t>
            </a:r>
            <a:r>
              <a:rPr lang="en-IN" dirty="0" err="1"/>
              <a:t>aabbb</a:t>
            </a:r>
            <a:r>
              <a:rPr lang="en-IN" dirty="0"/>
              <a:t>, </a:t>
            </a:r>
            <a:r>
              <a:rPr lang="en-IN" dirty="0" err="1"/>
              <a:t>aaaabbbbbb</a:t>
            </a:r>
            <a:r>
              <a:rPr lang="en-IN" dirty="0"/>
              <a:t>, </a:t>
            </a:r>
            <a:r>
              <a:rPr lang="en-IN" dirty="0" err="1"/>
              <a:t>aaaaaabbbbbbbbb</a:t>
            </a:r>
            <a:r>
              <a:rPr lang="en-IN" dirty="0"/>
              <a:t>, </a:t>
            </a:r>
            <a:r>
              <a:rPr lang="en-IN" dirty="0" err="1"/>
              <a:t>aaaaaaaabbbbbbbbbbbb</a:t>
            </a:r>
            <a:r>
              <a:rPr lang="en-IN" dirty="0"/>
              <a:t>, ......}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92D050"/>
                </a:solidFill>
              </a:rPr>
              <a:t>One solution: </a:t>
            </a:r>
            <a:r>
              <a:rPr lang="en-IN" dirty="0">
                <a:solidFill>
                  <a:srgbClr val="92D050"/>
                </a:solidFill>
              </a:rPr>
              <a:t>skip 2 b’s and on 3</a:t>
            </a:r>
            <a:r>
              <a:rPr lang="en-IN" baseline="30000" dirty="0">
                <a:solidFill>
                  <a:srgbClr val="92D050"/>
                </a:solidFill>
              </a:rPr>
              <a:t>rd</a:t>
            </a:r>
            <a:r>
              <a:rPr lang="en-IN" dirty="0">
                <a:solidFill>
                  <a:srgbClr val="92D050"/>
                </a:solidFill>
              </a:rPr>
              <a:t> b pop one a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One solution: </a:t>
            </a:r>
            <a:r>
              <a:rPr lang="en-IN" dirty="0">
                <a:solidFill>
                  <a:srgbClr val="FF0000"/>
                </a:solidFill>
              </a:rPr>
              <a:t>for every a on input we push three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a (This approach is wrong as PDA allow only one operation either PUSH or POP on single input symbol.)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1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pt-BR" dirty="0"/>
              <a:t>a</a:t>
            </a:r>
            <a:r>
              <a:rPr lang="pt-BR" baseline="30000" dirty="0"/>
              <a:t>m</a:t>
            </a:r>
            <a:r>
              <a:rPr lang="pt-BR" dirty="0"/>
              <a:t>b</a:t>
            </a:r>
            <a:r>
              <a:rPr lang="pt-BR" baseline="30000" dirty="0"/>
              <a:t>n</a:t>
            </a:r>
            <a:r>
              <a:rPr lang="pt-BR" dirty="0"/>
              <a:t>c</a:t>
            </a:r>
            <a:r>
              <a:rPr lang="pt-BR" baseline="30000" dirty="0"/>
              <a:t>(m+n)</a:t>
            </a:r>
            <a:r>
              <a:rPr lang="pt-BR" dirty="0"/>
              <a:t> | m,n ≥ 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 = {</a:t>
            </a:r>
            <a:r>
              <a:rPr lang="en-IN" dirty="0" err="1"/>
              <a:t>abcc</a:t>
            </a:r>
            <a:r>
              <a:rPr lang="en-IN" dirty="0"/>
              <a:t>, </a:t>
            </a:r>
            <a:r>
              <a:rPr lang="en-IN" dirty="0" err="1"/>
              <a:t>aabccc</a:t>
            </a:r>
            <a:r>
              <a:rPr lang="en-IN" dirty="0"/>
              <a:t>, </a:t>
            </a:r>
            <a:r>
              <a:rPr lang="en-IN" dirty="0" err="1"/>
              <a:t>abbbcccc</a:t>
            </a:r>
            <a:r>
              <a:rPr lang="en-IN" dirty="0"/>
              <a:t>, </a:t>
            </a:r>
            <a:r>
              <a:rPr lang="en-IN" dirty="0" err="1"/>
              <a:t>aaabbccccc</a:t>
            </a:r>
            <a:r>
              <a:rPr lang="en-IN" dirty="0"/>
              <a:t>, ......} 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BCA7625-8534-4023-BB12-64D1F290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0750"/>
            <a:ext cx="9115425" cy="29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pt-BR" dirty="0"/>
              <a:t>a</a:t>
            </a:r>
            <a:r>
              <a:rPr lang="pt-BR" baseline="30000" dirty="0"/>
              <a:t>n</a:t>
            </a:r>
            <a:r>
              <a:rPr lang="pt-BR" dirty="0"/>
              <a:t>b</a:t>
            </a:r>
            <a:r>
              <a:rPr lang="pt-BR" baseline="30000" dirty="0"/>
              <a:t>n</a:t>
            </a:r>
            <a:r>
              <a:rPr lang="pt-BR" dirty="0"/>
              <a:t>c</a:t>
            </a:r>
            <a:r>
              <a:rPr lang="pt-BR" baseline="30000" dirty="0"/>
              <a:t>m)</a:t>
            </a:r>
            <a:r>
              <a:rPr lang="pt-BR" dirty="0"/>
              <a:t> | m,n ≥ 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 = { </a:t>
            </a:r>
            <a:r>
              <a:rPr lang="en-IN" dirty="0" err="1"/>
              <a:t>abc</a:t>
            </a:r>
            <a:r>
              <a:rPr lang="en-IN" dirty="0"/>
              <a:t>, </a:t>
            </a:r>
            <a:r>
              <a:rPr lang="en-IN" dirty="0" err="1"/>
              <a:t>abcc</a:t>
            </a:r>
            <a:r>
              <a:rPr lang="en-IN" dirty="0"/>
              <a:t>, </a:t>
            </a:r>
            <a:r>
              <a:rPr lang="en-IN" dirty="0" err="1"/>
              <a:t>abccc</a:t>
            </a:r>
            <a:r>
              <a:rPr lang="en-IN" dirty="0"/>
              <a:t>,  </a:t>
            </a:r>
            <a:r>
              <a:rPr lang="en-IN" dirty="0" err="1"/>
              <a:t>aabbc</a:t>
            </a:r>
            <a:r>
              <a:rPr lang="en-IN" dirty="0"/>
              <a:t>, </a:t>
            </a:r>
            <a:r>
              <a:rPr lang="en-IN" dirty="0" err="1"/>
              <a:t>aaabbbcc</a:t>
            </a:r>
            <a:r>
              <a:rPr lang="en-IN" dirty="0"/>
              <a:t>, </a:t>
            </a:r>
            <a:r>
              <a:rPr lang="en-IN" dirty="0" err="1"/>
              <a:t>aaaabbbbccccc</a:t>
            </a:r>
            <a:r>
              <a:rPr lang="en-IN" dirty="0"/>
              <a:t>, ...... }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541F5A-73C8-4F73-A294-1EA26F21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67100"/>
            <a:ext cx="84296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a</a:t>
            </a:r>
            <a:r>
              <a:rPr lang="en-IN" sz="3600" b="1" i="0" baseline="30000" dirty="0">
                <a:effectLst/>
                <a:latin typeface="Source Sans Pro" panose="020B0503030403020204" pitchFamily="34" charset="0"/>
              </a:rPr>
              <a:t>m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 b</a:t>
            </a:r>
            <a:r>
              <a:rPr lang="en-IN" sz="3600" b="1" i="0" baseline="30000" dirty="0">
                <a:effectLst/>
                <a:latin typeface="Source Sans Pro" panose="020B0503030403020204" pitchFamily="34" charset="0"/>
              </a:rPr>
              <a:t>n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 c</a:t>
            </a:r>
            <a:r>
              <a:rPr lang="en-IN" sz="3600" b="1" i="0" baseline="30000" dirty="0">
                <a:effectLst/>
                <a:latin typeface="Source Sans Pro" panose="020B0503030403020204" pitchFamily="34" charset="0"/>
              </a:rPr>
              <a:t>p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N" sz="3600" b="1" i="0" dirty="0" err="1">
                <a:effectLst/>
                <a:latin typeface="Source Sans Pro" panose="020B0503030403020204" pitchFamily="34" charset="0"/>
              </a:rPr>
              <a:t>d</a:t>
            </a:r>
            <a:r>
              <a:rPr lang="en-IN" sz="3600" b="1" i="0" baseline="30000" dirty="0" err="1">
                <a:effectLst/>
                <a:latin typeface="Source Sans Pro" panose="020B0503030403020204" pitchFamily="34" charset="0"/>
              </a:rPr>
              <a:t>q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 | </a:t>
            </a:r>
            <a:r>
              <a:rPr lang="en-IN" sz="3600" b="1" i="0" dirty="0" err="1">
                <a:effectLst/>
                <a:latin typeface="Source Sans Pro" panose="020B0503030403020204" pitchFamily="34" charset="0"/>
              </a:rPr>
              <a:t>m+n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=</a:t>
            </a:r>
            <a:r>
              <a:rPr lang="en-IN" sz="3600" b="1" i="0" dirty="0" err="1">
                <a:effectLst/>
                <a:latin typeface="Source Sans Pro" panose="020B0503030403020204" pitchFamily="34" charset="0"/>
              </a:rPr>
              <a:t>p+q</a:t>
            </a:r>
            <a:r>
              <a:rPr lang="en-IN" sz="3600" b="1" i="0" dirty="0">
                <a:effectLst/>
                <a:latin typeface="Source Sans Pro" panose="020B0503030403020204" pitchFamily="34" charset="0"/>
              </a:rPr>
              <a:t> ; m, n, p, q&gt;=1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Source Sans Pro" panose="020B0503030403020204" pitchFamily="34" charset="0"/>
              </a:rPr>
              <a:t>L = {</a:t>
            </a:r>
            <a:r>
              <a:rPr lang="en-IN" dirty="0" err="1">
                <a:latin typeface="Source Sans Pro" panose="020B0503030403020204" pitchFamily="34" charset="0"/>
              </a:rPr>
              <a:t>abcd</a:t>
            </a:r>
            <a:r>
              <a:rPr lang="en-IN" dirty="0">
                <a:latin typeface="Source Sans Pro" panose="020B0503030403020204" pitchFamily="34" charset="0"/>
              </a:rPr>
              <a:t>, </a:t>
            </a:r>
            <a:r>
              <a:rPr lang="en-IN" dirty="0" err="1">
                <a:latin typeface="Source Sans Pro" panose="020B0503030403020204" pitchFamily="34" charset="0"/>
              </a:rPr>
              <a:t>abbcdd</a:t>
            </a:r>
            <a:r>
              <a:rPr lang="en-IN" dirty="0">
                <a:latin typeface="Source Sans Pro" panose="020B0503030403020204" pitchFamily="34" charset="0"/>
              </a:rPr>
              <a:t>, </a:t>
            </a:r>
            <a:r>
              <a:rPr lang="en-IN" dirty="0" err="1">
                <a:latin typeface="Source Sans Pro" panose="020B0503030403020204" pitchFamily="34" charset="0"/>
              </a:rPr>
              <a:t>abbccd</a:t>
            </a:r>
            <a:r>
              <a:rPr lang="en-IN" dirty="0">
                <a:latin typeface="Source Sans Pro" panose="020B0503030403020204" pitchFamily="34" charset="0"/>
              </a:rPr>
              <a:t>, </a:t>
            </a:r>
            <a:r>
              <a:rPr lang="en-IN" dirty="0" err="1">
                <a:latin typeface="Source Sans Pro" panose="020B0503030403020204" pitchFamily="34" charset="0"/>
              </a:rPr>
              <a:t>abbbccdd</a:t>
            </a:r>
            <a:r>
              <a:rPr lang="en-IN" dirty="0">
                <a:latin typeface="Source Sans Pro" panose="020B0503030403020204" pitchFamily="34" charset="0"/>
              </a:rPr>
              <a:t>, ......}</a:t>
            </a:r>
            <a:endParaRPr lang="en-IN" i="0" dirty="0"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6C97E6-AA68-4FA6-907F-6F545321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9108"/>
            <a:ext cx="97059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D6-6710-43F9-8617-3C5000E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L={</a:t>
            </a:r>
            <a:r>
              <a:rPr lang="pt-BR" sz="3600" b="1" i="0" dirty="0">
                <a:effectLst/>
                <a:latin typeface="Source Sans Pro" panose="020B0503030403020204" pitchFamily="34" charset="0"/>
              </a:rPr>
              <a:t>a</a:t>
            </a:r>
            <a:r>
              <a:rPr lang="pt-BR" sz="3600" b="1" i="0" baseline="30000" dirty="0">
                <a:effectLst/>
                <a:latin typeface="Source Sans Pro" panose="020B0503030403020204" pitchFamily="34" charset="0"/>
              </a:rPr>
              <a:t>m</a:t>
            </a:r>
            <a:r>
              <a:rPr lang="pt-BR" sz="3600" b="1" i="0" dirty="0">
                <a:effectLst/>
                <a:latin typeface="Source Sans Pro" panose="020B0503030403020204" pitchFamily="34" charset="0"/>
              </a:rPr>
              <a:t>b</a:t>
            </a:r>
            <a:r>
              <a:rPr lang="pt-BR" sz="3600" b="1" i="0" baseline="30000" dirty="0">
                <a:effectLst/>
                <a:latin typeface="Source Sans Pro" panose="020B0503030403020204" pitchFamily="34" charset="0"/>
              </a:rPr>
              <a:t>(m+n)</a:t>
            </a:r>
            <a:r>
              <a:rPr lang="pt-BR" sz="3600" b="1" i="0" dirty="0">
                <a:effectLst/>
                <a:latin typeface="Source Sans Pro" panose="020B0503030403020204" pitchFamily="34" charset="0"/>
              </a:rPr>
              <a:t>c</a:t>
            </a:r>
            <a:r>
              <a:rPr lang="pt-BR" sz="3600" b="1" i="0" baseline="30000" dirty="0">
                <a:effectLst/>
                <a:latin typeface="Source Sans Pro" panose="020B0503030403020204" pitchFamily="34" charset="0"/>
              </a:rPr>
              <a:t>n</a:t>
            </a:r>
            <a:r>
              <a:rPr lang="pt-BR" sz="3600" b="1" i="0" dirty="0">
                <a:effectLst/>
                <a:latin typeface="Source Sans Pro" panose="020B0503030403020204" pitchFamily="34" charset="0"/>
              </a:rPr>
              <a:t> | m, n ≥ 1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052A-342D-48B4-BE70-22A4ECC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0" dirty="0">
                <a:effectLst/>
                <a:latin typeface="Source Sans Pro" panose="020B0503030403020204" pitchFamily="34" charset="0"/>
              </a:rPr>
              <a:t>L = {abbc, abbbcc, abbbcc, aabbbbcc, ......}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37C60E6-83A7-4826-83C3-3299C9C9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854517"/>
            <a:ext cx="92678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0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Pushdown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56260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pushdown Automata is essentially a finite Automata with a stack data structure.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A PDA can write/remove an unbounded no. of symbols on the stack.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Writing a symbol on to the stack is called “</a:t>
            </a: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” operation.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Removing a symbol off the stack is called “</a:t>
            </a:r>
            <a:r>
              <a:rPr lang="en-US" dirty="0">
                <a:solidFill>
                  <a:srgbClr val="C00000"/>
                </a:solidFill>
              </a:rPr>
              <a:t>POP</a:t>
            </a:r>
            <a:r>
              <a:rPr lang="en-US" dirty="0"/>
              <a:t>” operation.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84308" y="3925076"/>
            <a:ext cx="1058184" cy="692108"/>
            <a:chOff x="3960308" y="3515842"/>
            <a:chExt cx="1058184" cy="692108"/>
          </a:xfrm>
        </p:grpSpPr>
        <p:sp>
          <p:nvSpPr>
            <p:cNvPr id="20" name="Rectangle 19"/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6019800" y="1877931"/>
            <a:ext cx="0" cy="71603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49316" y="2669541"/>
            <a:ext cx="67056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491132" y="2593969"/>
            <a:ext cx="1066800" cy="9112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Finite 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Control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Unit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81400" y="1432247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19876" y="2490637"/>
            <a:ext cx="1676358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Accept</a:t>
            </a:r>
            <a:r>
              <a:rPr lang="en-US" dirty="0">
                <a:solidFill>
                  <a:schemeClr val="tx1"/>
                </a:solidFill>
              </a:rPr>
              <a:t> | </a:t>
            </a:r>
            <a:r>
              <a:rPr lang="en-US" b="1" dirty="0">
                <a:solidFill>
                  <a:srgbClr val="FF0000"/>
                </a:solidFill>
              </a:rPr>
              <a:t>Reject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6024532" y="3505200"/>
            <a:ext cx="0" cy="61277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02402" y="4597862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75D8CAF-6379-4EEF-BD76-9099D01F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38182"/>
              </p:ext>
            </p:extLst>
          </p:nvPr>
        </p:nvGraphicFramePr>
        <p:xfrm>
          <a:off x="4625297" y="1432247"/>
          <a:ext cx="277620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241">
                  <a:extLst>
                    <a:ext uri="{9D8B030D-6E8A-4147-A177-3AD203B41FA5}">
                      <a16:colId xmlns:a16="http://schemas.microsoft.com/office/drawing/2014/main" val="2702366548"/>
                    </a:ext>
                  </a:extLst>
                </a:gridCol>
                <a:gridCol w="555241">
                  <a:extLst>
                    <a:ext uri="{9D8B030D-6E8A-4147-A177-3AD203B41FA5}">
                      <a16:colId xmlns:a16="http://schemas.microsoft.com/office/drawing/2014/main" val="1767215409"/>
                    </a:ext>
                  </a:extLst>
                </a:gridCol>
                <a:gridCol w="555241">
                  <a:extLst>
                    <a:ext uri="{9D8B030D-6E8A-4147-A177-3AD203B41FA5}">
                      <a16:colId xmlns:a16="http://schemas.microsoft.com/office/drawing/2014/main" val="3827347313"/>
                    </a:ext>
                  </a:extLst>
                </a:gridCol>
                <a:gridCol w="555241">
                  <a:extLst>
                    <a:ext uri="{9D8B030D-6E8A-4147-A177-3AD203B41FA5}">
                      <a16:colId xmlns:a16="http://schemas.microsoft.com/office/drawing/2014/main" val="267155808"/>
                    </a:ext>
                  </a:extLst>
                </a:gridCol>
                <a:gridCol w="555241">
                  <a:extLst>
                    <a:ext uri="{9D8B030D-6E8A-4147-A177-3AD203B41FA5}">
                      <a16:colId xmlns:a16="http://schemas.microsoft.com/office/drawing/2014/main" val="645779166"/>
                    </a:ext>
                  </a:extLst>
                </a:gridCol>
              </a:tblGrid>
              <a:tr h="355138">
                <a:tc>
                  <a:txBody>
                    <a:bodyPr/>
                    <a:lstStyle/>
                    <a:p>
                      <a:r>
                        <a:rPr lang="en-IN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ε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256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A6934DF4-CAAD-42D8-81F5-9830D5BACB4D}"/>
              </a:ext>
            </a:extLst>
          </p:cNvPr>
          <p:cNvSpPr/>
          <p:nvPr/>
        </p:nvSpPr>
        <p:spPr>
          <a:xfrm>
            <a:off x="4625298" y="2012473"/>
            <a:ext cx="1411226" cy="245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Read header </a:t>
            </a:r>
          </a:p>
        </p:txBody>
      </p:sp>
    </p:spTree>
    <p:extLst>
      <p:ext uri="{BB962C8B-B14F-4D97-AF65-F5344CB8AC3E}">
        <p14:creationId xmlns:p14="http://schemas.microsoft.com/office/powerpoint/2010/main" val="796164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/>
      <p:bldP spid="45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0" y="152400"/>
            <a:ext cx="3200400" cy="1470025"/>
          </a:xfrm>
        </p:spPr>
        <p:txBody>
          <a:bodyPr/>
          <a:lstStyle/>
          <a:p>
            <a:r>
              <a:rPr lang="en-US" dirty="0"/>
              <a:t>CFG to PDA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7F972-CEC0-4066-AD77-D6441A1D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53" y="2286000"/>
            <a:ext cx="6832893" cy="35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25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CE0C-CCCD-495D-BFA5-0B2A655A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731C6-7AF2-4D10-B278-B2AFB7C5E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990600"/>
                <a:ext cx="5537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CFG is </a:t>
                </a:r>
                <a:r>
                  <a:rPr lang="en-US" b="1" dirty="0">
                    <a:solidFill>
                      <a:srgbClr val="C00000"/>
                    </a:solidFill>
                  </a:rPr>
                  <a:t>not</a:t>
                </a:r>
                <a:r>
                  <a:rPr lang="en-US" dirty="0"/>
                  <a:t> in GNF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𝑉𝑈𝑇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z-Cyrl-AZ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:r>
                  <a:rPr lang="en-US" sz="2200" dirty="0"/>
                  <a:t>For each </a:t>
                </a:r>
                <a:r>
                  <a:rPr lang="en-US" sz="2200" dirty="0">
                    <a:solidFill>
                      <a:srgbClr val="C00000"/>
                    </a:solidFill>
                  </a:rPr>
                  <a:t>non terminal A</a:t>
                </a:r>
                <a:r>
                  <a:rPr lang="en-US" sz="2200" dirty="0">
                    <a:ea typeface="Cambria Math" panose="02040503050406030204" pitchFamily="18" charset="0"/>
                  </a:rPr>
                  <a:t>, include a transition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   Include a transition </a:t>
                </a:r>
                <a:r>
                  <a:rPr lang="el-G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δ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(q,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𝜖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, A)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(q,</a:t>
                </a:r>
                <a:r>
                  <a:rPr lang="el-G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α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where </a:t>
                </a:r>
                <a:r>
                  <a:rPr lang="en-US" sz="1600" b="1" dirty="0">
                    <a:solidFill>
                      <a:srgbClr val="00B0F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A</a:t>
                </a:r>
                <a:r>
                  <a:rPr lang="el-GR" sz="1600" b="1" dirty="0">
                    <a:solidFill>
                      <a:srgbClr val="00B0F0"/>
                    </a:solidFill>
                  </a:rPr>
                  <a:t> α</a:t>
                </a:r>
                <a:r>
                  <a:rPr lang="en-US" sz="1600" b="1" dirty="0">
                    <a:solidFill>
                      <a:srgbClr val="00B0F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is a production in 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</a:t>
                </a:r>
                <a:r>
                  <a:rPr lang="en-US" sz="2200" dirty="0"/>
                  <a:t>. For each </a:t>
                </a:r>
                <a:r>
                  <a:rPr lang="en-US" sz="2200" dirty="0">
                    <a:solidFill>
                      <a:srgbClr val="C00000"/>
                    </a:solidFill>
                  </a:rPr>
                  <a:t>terminal a</a:t>
                </a:r>
                <a:r>
                  <a:rPr lang="en-US" sz="2200" dirty="0">
                    <a:ea typeface="Cambria Math" panose="02040503050406030204" pitchFamily="18" charset="0"/>
                  </a:rPr>
                  <a:t>, include a transition</a:t>
                </a:r>
              </a:p>
              <a:p>
                <a:pPr marL="40005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Include a transition </a:t>
                </a:r>
                <a:r>
                  <a:rPr lang="el-GR" b="1" dirty="0">
                    <a:solidFill>
                      <a:schemeClr val="accent1">
                        <a:lumMod val="75000"/>
                      </a:schemeClr>
                    </a:solidFill>
                  </a:rPr>
                  <a:t>δ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(q,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, a)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(q,</a:t>
                </a:r>
                <a:r>
                  <a:rPr lang="el-GR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731C6-7AF2-4D10-B278-B2AFB7C5E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990600"/>
                <a:ext cx="5537200" cy="5334000"/>
              </a:xfrm>
              <a:blipFill>
                <a:blip r:embed="rId2"/>
                <a:stretch>
                  <a:fillRect l="-1762" t="-457" r="-2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B4F17D-84AB-49FD-9C00-9B566EB282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800" y="1021080"/>
                <a:ext cx="5537200" cy="533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dirty="0"/>
                  <a:t>If CFG is in GNF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z-Cyrl-AZ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:r>
                  <a:rPr lang="en-US" sz="2200" dirty="0"/>
                  <a:t>For each </a:t>
                </a:r>
                <a:r>
                  <a:rPr lang="en-US" sz="2200" dirty="0">
                    <a:solidFill>
                      <a:srgbClr val="C00000"/>
                    </a:solidFill>
                  </a:rPr>
                  <a:t>non terminal A</a:t>
                </a:r>
                <a:r>
                  <a:rPr lang="en-US" sz="2200" dirty="0">
                    <a:ea typeface="Cambria Math" panose="02040503050406030204" pitchFamily="18" charset="0"/>
                  </a:rPr>
                  <a:t>, include a transition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       Include a transition </a:t>
                </a:r>
                <a:r>
                  <a:rPr lang="el-G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δ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(q,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, A)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(q,</a:t>
                </a:r>
                <a:r>
                  <a:rPr lang="el-G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where </a:t>
                </a:r>
                <a:r>
                  <a:rPr lang="en-US" sz="1600" b="1" dirty="0">
                    <a:solidFill>
                      <a:srgbClr val="00B0F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A</a:t>
                </a:r>
                <a:r>
                  <a:rPr lang="el-GR" sz="16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a B</a:t>
                </a:r>
                <a:r>
                  <a:rPr lang="en-US" sz="1600" b="1" dirty="0">
                    <a:solidFill>
                      <a:srgbClr val="00B0F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is a production in 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B4F17D-84AB-49FD-9C00-9B566EB2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21080"/>
                <a:ext cx="5537200" cy="5334000"/>
              </a:xfrm>
              <a:prstGeom prst="rect">
                <a:avLst/>
              </a:prstGeom>
              <a:blipFill>
                <a:blip r:embed="rId3"/>
                <a:stretch>
                  <a:fillRect l="-1652" t="-457" r="-2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511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0F1-781E-489D-A149-29E530D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29F6-1FB7-47D9-A2DB-FA709F55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0600"/>
            <a:ext cx="40894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S ab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/>
              <a:t>R1: </a:t>
            </a:r>
            <a:r>
              <a:rPr lang="el-GR" sz="2400" dirty="0"/>
              <a:t>δ(</a:t>
            </a:r>
            <a:r>
              <a:rPr lang="en-IN" sz="2400" dirty="0"/>
              <a:t>q, </a:t>
            </a:r>
            <a:r>
              <a:rPr lang="el-GR" sz="2400" dirty="0"/>
              <a:t>ε, </a:t>
            </a:r>
            <a:r>
              <a:rPr lang="en-IN" sz="2400" dirty="0"/>
              <a:t>S) = {(q, </a:t>
            </a:r>
            <a:r>
              <a:rPr lang="en-IN" sz="2400" dirty="0" err="1"/>
              <a:t>aSb</a:t>
            </a:r>
            <a:r>
              <a:rPr lang="en-IN" sz="2400" dirty="0"/>
              <a:t>)}</a:t>
            </a:r>
          </a:p>
          <a:p>
            <a:pPr marL="0" indent="0">
              <a:buNone/>
            </a:pPr>
            <a:r>
              <a:rPr lang="en-IN" dirty="0"/>
              <a:t>R2: </a:t>
            </a:r>
            <a:r>
              <a:rPr lang="el-GR" sz="2400" dirty="0"/>
              <a:t>δ(</a:t>
            </a:r>
            <a:r>
              <a:rPr lang="en-IN" sz="2400" dirty="0"/>
              <a:t>q, </a:t>
            </a:r>
            <a:r>
              <a:rPr lang="el-GR" sz="2400" dirty="0"/>
              <a:t>ε, </a:t>
            </a:r>
            <a:r>
              <a:rPr lang="en-IN" sz="2400" dirty="0"/>
              <a:t>S) = {(q, ab)</a:t>
            </a:r>
          </a:p>
          <a:p>
            <a:pPr marL="0" indent="0">
              <a:buNone/>
            </a:pPr>
            <a:r>
              <a:rPr lang="en-IN" dirty="0"/>
              <a:t>R3: </a:t>
            </a:r>
            <a:r>
              <a:rPr lang="el-GR" sz="2400" dirty="0"/>
              <a:t>δ(</a:t>
            </a:r>
            <a:r>
              <a:rPr lang="en-IN" sz="2400" dirty="0"/>
              <a:t>q, </a:t>
            </a:r>
            <a:r>
              <a:rPr lang="en-US" sz="2400" dirty="0"/>
              <a:t>a</a:t>
            </a:r>
            <a:r>
              <a:rPr lang="en-US" dirty="0"/>
              <a:t>, a</a:t>
            </a:r>
            <a:r>
              <a:rPr lang="en-IN" sz="2400" dirty="0"/>
              <a:t>) = {(q, </a:t>
            </a:r>
            <a:r>
              <a:rPr lang="el-GR" sz="2400" dirty="0"/>
              <a:t>ε</a:t>
            </a:r>
            <a:r>
              <a:rPr lang="en-IN" sz="2400" dirty="0"/>
              <a:t>)}</a:t>
            </a:r>
          </a:p>
          <a:p>
            <a:pPr marL="0" indent="0">
              <a:buNone/>
            </a:pPr>
            <a:r>
              <a:rPr lang="en-IN" dirty="0"/>
              <a:t>R4: </a:t>
            </a:r>
            <a:r>
              <a:rPr lang="el-GR" sz="2400" dirty="0"/>
              <a:t>δ(</a:t>
            </a:r>
            <a:r>
              <a:rPr lang="en-IN" sz="2400" dirty="0"/>
              <a:t>q, </a:t>
            </a:r>
            <a:r>
              <a:rPr lang="en-US" dirty="0"/>
              <a:t>b, b</a:t>
            </a:r>
            <a:r>
              <a:rPr lang="en-IN" sz="2400" dirty="0"/>
              <a:t>) = {(q, </a:t>
            </a:r>
            <a:r>
              <a:rPr lang="el-GR" sz="2400" dirty="0"/>
              <a:t>ε</a:t>
            </a:r>
            <a:r>
              <a:rPr lang="en-IN" sz="2400" dirty="0"/>
              <a:t>)}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D1B17D-1896-4F61-9843-E4EE642D7DC1}"/>
              </a:ext>
            </a:extLst>
          </p:cNvPr>
          <p:cNvSpPr txBox="1">
            <a:spLocks/>
          </p:cNvSpPr>
          <p:nvPr/>
        </p:nvSpPr>
        <p:spPr>
          <a:xfrm>
            <a:off x="5803902" y="990600"/>
            <a:ext cx="5549898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W = </a:t>
            </a:r>
            <a:r>
              <a:rPr lang="en-US" dirty="0" err="1"/>
              <a:t>aaabbb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l-GR" dirty="0"/>
              <a:t>δ(</a:t>
            </a:r>
            <a:r>
              <a:rPr lang="en-IN" dirty="0"/>
              <a:t>q, , S)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aaabbb</a:t>
            </a:r>
            <a:r>
              <a:rPr lang="en-IN" dirty="0"/>
              <a:t>, S)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aaabbb</a:t>
            </a:r>
            <a:r>
              <a:rPr lang="en-IN" dirty="0"/>
              <a:t>, </a:t>
            </a:r>
            <a:r>
              <a:rPr lang="en-IN" dirty="0" err="1"/>
              <a:t>aSb</a:t>
            </a:r>
            <a:r>
              <a:rPr lang="en-IN" dirty="0"/>
              <a:t>)            R1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aabbb</a:t>
            </a:r>
            <a:r>
              <a:rPr lang="en-IN" dirty="0"/>
              <a:t>, Sb)                R3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aabbb</a:t>
            </a:r>
            <a:r>
              <a:rPr lang="en-IN" dirty="0"/>
              <a:t>, </a:t>
            </a:r>
            <a:r>
              <a:rPr lang="en-IN" dirty="0" err="1"/>
              <a:t>aSbb</a:t>
            </a:r>
            <a:r>
              <a:rPr lang="en-IN" dirty="0"/>
              <a:t>)            R1   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abbb</a:t>
            </a:r>
            <a:r>
              <a:rPr lang="en-IN" dirty="0"/>
              <a:t>, </a:t>
            </a:r>
            <a:r>
              <a:rPr lang="en-IN" dirty="0" err="1"/>
              <a:t>Sbb</a:t>
            </a:r>
            <a:r>
              <a:rPr lang="en-IN" dirty="0"/>
              <a:t>)               R3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abbb</a:t>
            </a:r>
            <a:r>
              <a:rPr lang="en-IN" dirty="0"/>
              <a:t>, </a:t>
            </a:r>
            <a:r>
              <a:rPr lang="en-IN" dirty="0" err="1"/>
              <a:t>abbb</a:t>
            </a:r>
            <a:r>
              <a:rPr lang="en-IN" dirty="0"/>
              <a:t>)             R3   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bbb</a:t>
            </a:r>
            <a:r>
              <a:rPr lang="en-IN" dirty="0"/>
              <a:t>, </a:t>
            </a:r>
            <a:r>
              <a:rPr lang="en-IN" dirty="0" err="1"/>
              <a:t>bbb</a:t>
            </a:r>
            <a:r>
              <a:rPr lang="en-IN" dirty="0"/>
              <a:t>)                 R2 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bb, bb)                     R3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IN" dirty="0" err="1"/>
              <a:t>b,b</a:t>
            </a:r>
            <a:r>
              <a:rPr lang="en-IN" dirty="0"/>
              <a:t>)                           R2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l-GR" dirty="0"/>
              <a:t>ε</a:t>
            </a:r>
            <a:r>
              <a:rPr lang="en-US" dirty="0"/>
              <a:t>, </a:t>
            </a:r>
            <a:r>
              <a:rPr lang="el-GR" dirty="0"/>
              <a:t>ε</a:t>
            </a:r>
            <a:r>
              <a:rPr lang="en-IN" dirty="0"/>
              <a:t>) stack empty=&gt;Accept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1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125D-BCC3-4DD3-B00D-0FD3FC81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AFDA-4258-4C54-8AA4-7373C056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0600"/>
            <a:ext cx="10795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0BB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  0S | 1S |0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R1. </a:t>
            </a:r>
            <a:r>
              <a:rPr lang="el-GR" sz="2400" dirty="0"/>
              <a:t>δ(</a:t>
            </a:r>
            <a:r>
              <a:rPr lang="en-IN" sz="2400" dirty="0"/>
              <a:t>q, 0</a:t>
            </a:r>
            <a:r>
              <a:rPr lang="el-GR" sz="2400" dirty="0"/>
              <a:t>, </a:t>
            </a:r>
            <a:r>
              <a:rPr lang="en-IN" sz="2400" dirty="0"/>
              <a:t>S) = {(q, BB)}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R2. </a:t>
            </a:r>
            <a:r>
              <a:rPr lang="el-GR" sz="2400" dirty="0"/>
              <a:t>δ(</a:t>
            </a:r>
            <a:r>
              <a:rPr lang="en-IN" sz="2400" dirty="0"/>
              <a:t>q, </a:t>
            </a:r>
            <a:r>
              <a:rPr lang="en-IN" dirty="0"/>
              <a:t>0</a:t>
            </a:r>
            <a:r>
              <a:rPr lang="el-GR" sz="2400" dirty="0"/>
              <a:t>, </a:t>
            </a:r>
            <a:r>
              <a:rPr lang="en-IN" dirty="0"/>
              <a:t>B</a:t>
            </a:r>
            <a:r>
              <a:rPr lang="en-IN" sz="2400" dirty="0"/>
              <a:t>) = {(q, S)}</a:t>
            </a:r>
          </a:p>
          <a:p>
            <a:pPr marL="0" indent="0">
              <a:buNone/>
            </a:pPr>
            <a:r>
              <a:rPr lang="en-IN" dirty="0"/>
              <a:t>R3. </a:t>
            </a:r>
            <a:r>
              <a:rPr lang="el-GR" sz="2400" dirty="0"/>
              <a:t>δ(</a:t>
            </a:r>
            <a:r>
              <a:rPr lang="en-IN" sz="2400" dirty="0"/>
              <a:t>q, 1</a:t>
            </a:r>
            <a:r>
              <a:rPr lang="el-GR" sz="2400" dirty="0"/>
              <a:t>, </a:t>
            </a:r>
            <a:r>
              <a:rPr lang="en-IN" dirty="0"/>
              <a:t>B</a:t>
            </a:r>
            <a:r>
              <a:rPr lang="en-IN" sz="2400" dirty="0"/>
              <a:t>) = {(q, S)}</a:t>
            </a:r>
          </a:p>
          <a:p>
            <a:pPr marL="0" indent="0">
              <a:buNone/>
            </a:pPr>
            <a:r>
              <a:rPr lang="en-IN" dirty="0"/>
              <a:t>R4. </a:t>
            </a:r>
            <a:r>
              <a:rPr lang="el-GR" sz="2400" dirty="0"/>
              <a:t>δ(</a:t>
            </a:r>
            <a:r>
              <a:rPr lang="en-IN" sz="2400" dirty="0"/>
              <a:t>q, </a:t>
            </a:r>
            <a:r>
              <a:rPr lang="en-IN" dirty="0"/>
              <a:t>0</a:t>
            </a:r>
            <a:r>
              <a:rPr lang="el-GR" sz="2400" dirty="0"/>
              <a:t>, </a:t>
            </a:r>
            <a:r>
              <a:rPr lang="en-IN" dirty="0"/>
              <a:t>B</a:t>
            </a:r>
            <a:r>
              <a:rPr lang="en-IN" sz="2400" dirty="0"/>
              <a:t>) = {(q, </a:t>
            </a:r>
            <a:r>
              <a:rPr lang="az-Cyrl-AZ" sz="2400" dirty="0"/>
              <a:t>Є</a:t>
            </a:r>
            <a:r>
              <a:rPr lang="en-IN" sz="2400" dirty="0"/>
              <a:t>)}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526ACF-ABCF-4ADE-B617-986AED436CE6}"/>
              </a:ext>
            </a:extLst>
          </p:cNvPr>
          <p:cNvSpPr txBox="1">
            <a:spLocks/>
          </p:cNvSpPr>
          <p:nvPr/>
        </p:nvSpPr>
        <p:spPr>
          <a:xfrm>
            <a:off x="5803902" y="990600"/>
            <a:ext cx="554989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W = 010000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l-GR" dirty="0"/>
              <a:t>δ(</a:t>
            </a:r>
            <a:r>
              <a:rPr lang="en-IN" dirty="0"/>
              <a:t>q, , S)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US" dirty="0"/>
              <a:t>010000</a:t>
            </a:r>
            <a:r>
              <a:rPr lang="en-IN" dirty="0"/>
              <a:t>, S)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US" dirty="0"/>
              <a:t>10000</a:t>
            </a:r>
            <a:r>
              <a:rPr lang="en-IN" dirty="0"/>
              <a:t>, BB)             R1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US" dirty="0"/>
              <a:t>0000</a:t>
            </a:r>
            <a:r>
              <a:rPr lang="en-IN" dirty="0"/>
              <a:t>, SB)                R2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US" dirty="0"/>
              <a:t>000</a:t>
            </a:r>
            <a:r>
              <a:rPr lang="en-IN" dirty="0"/>
              <a:t>, BBB)                R1   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n-US" dirty="0"/>
              <a:t>00</a:t>
            </a:r>
            <a:r>
              <a:rPr lang="en-IN" dirty="0"/>
              <a:t>, BB)                    R4     </a:t>
            </a:r>
          </a:p>
          <a:p>
            <a:r>
              <a:rPr lang="en-IN" dirty="0"/>
              <a:t>                ⊢ </a:t>
            </a:r>
            <a:r>
              <a:rPr lang="el-GR" dirty="0"/>
              <a:t>δ(</a:t>
            </a:r>
            <a:r>
              <a:rPr lang="en-IN" dirty="0"/>
              <a:t>q, 0, B)                         R4        </a:t>
            </a:r>
          </a:p>
          <a:p>
            <a:r>
              <a:rPr lang="en-IN" dirty="0"/>
              <a:t>                 ⊢ </a:t>
            </a:r>
            <a:r>
              <a:rPr lang="el-GR" dirty="0"/>
              <a:t>δ(</a:t>
            </a:r>
            <a:r>
              <a:rPr lang="en-IN" dirty="0"/>
              <a:t>q, </a:t>
            </a:r>
            <a:r>
              <a:rPr lang="el-GR" dirty="0"/>
              <a:t>ε</a:t>
            </a:r>
            <a:r>
              <a:rPr lang="en-US" dirty="0"/>
              <a:t>, </a:t>
            </a:r>
            <a:r>
              <a:rPr lang="el-GR" dirty="0"/>
              <a:t>ε</a:t>
            </a:r>
            <a:r>
              <a:rPr lang="en-IN" dirty="0"/>
              <a:t>) </a:t>
            </a:r>
            <a:r>
              <a:rPr lang="en-IN" sz="2000" dirty="0"/>
              <a:t>stack empty=&gt;Accept</a:t>
            </a:r>
            <a:endParaRPr lang="en-IN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0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30B2-BC26-49FF-B50D-07B14D78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2CA0D-D7A7-4E5D-B140-3B1653C78B64}"/>
              </a:ext>
            </a:extLst>
          </p:cNvPr>
          <p:cNvSpPr txBox="1"/>
          <p:nvPr/>
        </p:nvSpPr>
        <p:spPr>
          <a:xfrm>
            <a:off x="609600" y="1066800"/>
            <a:ext cx="2970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 → 0S1 | A  </a:t>
            </a:r>
          </a:p>
          <a:p>
            <a:r>
              <a:rPr lang="pt-BR" sz="2400" dirty="0"/>
              <a:t>A → 1A0 | S | ε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5F66D-2088-4FE8-A4AC-95550C46A2D1}"/>
              </a:ext>
            </a:extLst>
          </p:cNvPr>
          <p:cNvSpPr txBox="1"/>
          <p:nvPr/>
        </p:nvSpPr>
        <p:spPr>
          <a:xfrm>
            <a:off x="457200" y="2209800"/>
            <a:ext cx="5486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A PDA could be:</a:t>
            </a:r>
          </a:p>
          <a:p>
            <a:endParaRPr lang="en-IN" sz="2200" dirty="0"/>
          </a:p>
          <a:p>
            <a:r>
              <a:rPr lang="en-IN" sz="2200" dirty="0"/>
              <a:t>R1: </a:t>
            </a:r>
            <a:r>
              <a:rPr lang="el-GR" sz="2200" dirty="0"/>
              <a:t>δ(</a:t>
            </a:r>
            <a:r>
              <a:rPr lang="en-IN" sz="2200" dirty="0"/>
              <a:t>q, </a:t>
            </a:r>
            <a:r>
              <a:rPr lang="el-GR" sz="2200" dirty="0"/>
              <a:t>ε, </a:t>
            </a:r>
            <a:r>
              <a:rPr lang="en-IN" sz="2200" dirty="0"/>
              <a:t>S) = {(q, 0S1) | (q, A)</a:t>
            </a:r>
            <a:r>
              <a:rPr lang="el-GR" sz="2200" dirty="0"/>
              <a:t>}</a:t>
            </a:r>
          </a:p>
          <a:p>
            <a:r>
              <a:rPr lang="en-IN" sz="2200" dirty="0"/>
              <a:t>R2: </a:t>
            </a:r>
            <a:r>
              <a:rPr lang="el-GR" sz="2200" dirty="0"/>
              <a:t>δ(</a:t>
            </a:r>
            <a:r>
              <a:rPr lang="en-IN" sz="2200" dirty="0"/>
              <a:t>q, </a:t>
            </a:r>
            <a:r>
              <a:rPr lang="el-GR" sz="2200" dirty="0"/>
              <a:t>ε, </a:t>
            </a:r>
            <a:r>
              <a:rPr lang="en-IN" sz="2200" dirty="0"/>
              <a:t>A) = {(q, 1A0)|(q, S)|(a, </a:t>
            </a:r>
            <a:r>
              <a:rPr lang="el-GR" sz="2200" dirty="0"/>
              <a:t>ε</a:t>
            </a:r>
            <a:r>
              <a:rPr lang="en-IN" sz="2200" dirty="0"/>
              <a:t>)}</a:t>
            </a:r>
          </a:p>
          <a:p>
            <a:r>
              <a:rPr lang="en-IN" sz="2200" dirty="0"/>
              <a:t>R4: </a:t>
            </a:r>
            <a:r>
              <a:rPr lang="el-GR" sz="2200" dirty="0"/>
              <a:t>δ(</a:t>
            </a:r>
            <a:r>
              <a:rPr lang="en-IN" sz="2200" dirty="0"/>
              <a:t>q, 0, 0) = {(q, </a:t>
            </a:r>
            <a:r>
              <a:rPr lang="el-GR" sz="2200" dirty="0"/>
              <a:t>ε)}</a:t>
            </a:r>
          </a:p>
          <a:p>
            <a:r>
              <a:rPr lang="en-IN" sz="2200" dirty="0"/>
              <a:t>R5: </a:t>
            </a:r>
            <a:r>
              <a:rPr lang="el-GR" sz="2200" dirty="0"/>
              <a:t>δ(</a:t>
            </a:r>
            <a:r>
              <a:rPr lang="en-IN" sz="2200" dirty="0"/>
              <a:t>q, 1, 1) = {(q, </a:t>
            </a:r>
            <a:r>
              <a:rPr lang="el-GR" sz="2200" dirty="0"/>
              <a:t>ε)}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423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9AD2-054E-411E-9D8B-B3D9D08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3DC94-0504-4C5F-AABB-A32B5AF327EE}"/>
              </a:ext>
            </a:extLst>
          </p:cNvPr>
          <p:cNvSpPr txBox="1"/>
          <p:nvPr/>
        </p:nvSpPr>
        <p:spPr>
          <a:xfrm>
            <a:off x="381000" y="1066800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Muli"/>
              </a:rPr>
              <a:t>Create a PDA for the provided CFG, and check if 010</a:t>
            </a:r>
            <a:r>
              <a:rPr lang="en-US" sz="2400" b="0" i="0" baseline="30000" dirty="0">
                <a:solidFill>
                  <a:srgbClr val="000000"/>
                </a:solidFill>
                <a:effectLst/>
                <a:latin typeface="Muli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uli"/>
              </a:rPr>
              <a:t> is supported by it.</a:t>
            </a:r>
          </a:p>
          <a:p>
            <a:endParaRPr lang="en-IN" sz="2200" dirty="0"/>
          </a:p>
          <a:p>
            <a:r>
              <a:rPr lang="en-IN" sz="2200" dirty="0"/>
              <a:t>S → 0BB  </a:t>
            </a:r>
          </a:p>
          <a:p>
            <a:r>
              <a:rPr lang="en-IN" sz="2200" dirty="0"/>
              <a:t>B → 0S | 1S |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01577-01B1-414A-8206-823536604CE5}"/>
              </a:ext>
            </a:extLst>
          </p:cNvPr>
          <p:cNvSpPr txBox="1"/>
          <p:nvPr/>
        </p:nvSpPr>
        <p:spPr>
          <a:xfrm>
            <a:off x="381000" y="2828835"/>
            <a:ext cx="60976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R1: </a:t>
            </a:r>
            <a:r>
              <a:rPr lang="el-GR" sz="2200" dirty="0"/>
              <a:t>δ(</a:t>
            </a:r>
            <a:r>
              <a:rPr lang="en-IN" sz="2200" dirty="0"/>
              <a:t>q, </a:t>
            </a:r>
            <a:r>
              <a:rPr lang="el-GR" sz="2200" dirty="0"/>
              <a:t>ε, </a:t>
            </a:r>
            <a:r>
              <a:rPr lang="en-IN" sz="2200" dirty="0"/>
              <a:t>S) = {(q, 0BB)}</a:t>
            </a:r>
          </a:p>
          <a:p>
            <a:r>
              <a:rPr lang="en-IN" sz="2200" dirty="0"/>
              <a:t>R2: </a:t>
            </a:r>
            <a:r>
              <a:rPr lang="el-GR" sz="2200" dirty="0"/>
              <a:t>δ(</a:t>
            </a:r>
            <a:r>
              <a:rPr lang="en-IN" sz="2200" dirty="0"/>
              <a:t>q, </a:t>
            </a:r>
            <a:r>
              <a:rPr lang="el-GR" sz="2200" dirty="0"/>
              <a:t>ε, </a:t>
            </a:r>
            <a:r>
              <a:rPr lang="en-IN" sz="2200" dirty="0"/>
              <a:t>B) = {(q, 0S) | (q, 1S) | (q, 0)}</a:t>
            </a:r>
          </a:p>
          <a:p>
            <a:r>
              <a:rPr lang="en-IN" sz="2200" dirty="0"/>
              <a:t>R3: </a:t>
            </a:r>
            <a:r>
              <a:rPr lang="el-GR" sz="2200" dirty="0"/>
              <a:t>δ(</a:t>
            </a:r>
            <a:r>
              <a:rPr lang="en-IN" sz="2200" dirty="0"/>
              <a:t>q, 1, 1) = {(q, </a:t>
            </a:r>
            <a:r>
              <a:rPr lang="el-GR" sz="2200" dirty="0"/>
              <a:t>ε)}</a:t>
            </a:r>
          </a:p>
          <a:p>
            <a:r>
              <a:rPr lang="en-IN" sz="2200" dirty="0"/>
              <a:t>R4: </a:t>
            </a:r>
            <a:r>
              <a:rPr lang="el-GR" sz="2200" dirty="0"/>
              <a:t>δ(</a:t>
            </a:r>
            <a:r>
              <a:rPr lang="en-IN" sz="2200" dirty="0"/>
              <a:t>q, 0, 0) = {(q, </a:t>
            </a:r>
            <a:r>
              <a:rPr lang="el-GR" sz="2200" dirty="0"/>
              <a:t>ε)}</a:t>
            </a:r>
            <a:endParaRPr lang="en-IN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1D014-E4C5-4B5A-AA28-6A872DC8AF0F}"/>
              </a:ext>
            </a:extLst>
          </p:cNvPr>
          <p:cNvSpPr txBox="1"/>
          <p:nvPr/>
        </p:nvSpPr>
        <p:spPr>
          <a:xfrm>
            <a:off x="6708808" y="2025908"/>
            <a:ext cx="5105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 err="1"/>
              <a:t>Analyzing</a:t>
            </a:r>
            <a:r>
              <a:rPr lang="en-IN" sz="2200" dirty="0"/>
              <a:t> 010</a:t>
            </a:r>
            <a:r>
              <a:rPr lang="en-IN" sz="2200" baseline="30000" dirty="0"/>
              <a:t>4</a:t>
            </a:r>
            <a:r>
              <a:rPr lang="en-IN" sz="2200" dirty="0"/>
              <a:t>, i.e., 010000, against a PDA</a:t>
            </a:r>
          </a:p>
          <a:p>
            <a:r>
              <a:rPr lang="el-GR" sz="2200" dirty="0"/>
              <a:t>δ(</a:t>
            </a:r>
            <a:r>
              <a:rPr lang="en-IN" sz="2200" dirty="0"/>
              <a:t>q, 010000, S) ⊢ </a:t>
            </a:r>
            <a:r>
              <a:rPr lang="el-GR" sz="2200" dirty="0"/>
              <a:t>δ(</a:t>
            </a:r>
            <a:r>
              <a:rPr lang="en-IN" sz="2200" dirty="0"/>
              <a:t>q, 010000, 0BB)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10000, BB)               R2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10000,1SB)              R3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0000, SB)                  R2    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0000, 0BBB)             R1 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000, BBB)                 R3    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000, 0BB)                 R2  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00, BB)                     R3 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00, 0B)                     R2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0, B)                         R3  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0, 0)                         R2  </a:t>
            </a:r>
          </a:p>
          <a:p>
            <a:r>
              <a:rPr lang="en-IN" sz="2200" dirty="0"/>
              <a:t>                ⊢ </a:t>
            </a:r>
            <a:r>
              <a:rPr lang="el-GR" sz="2200" dirty="0"/>
              <a:t>δ(</a:t>
            </a:r>
            <a:r>
              <a:rPr lang="en-IN" sz="2200" dirty="0"/>
              <a:t>q, </a:t>
            </a:r>
            <a:r>
              <a:rPr lang="el-GR" sz="2200" dirty="0"/>
              <a:t>ε)                     </a:t>
            </a:r>
            <a:r>
              <a:rPr lang="en-US" sz="2200" dirty="0"/>
              <a:t>       </a:t>
            </a:r>
            <a:r>
              <a:rPr lang="el-GR" sz="2200" dirty="0"/>
              <a:t> </a:t>
            </a:r>
            <a:r>
              <a:rPr lang="en-IN" sz="2200" dirty="0"/>
              <a:t>R3    </a:t>
            </a:r>
          </a:p>
          <a:p>
            <a:r>
              <a:rPr lang="en-IN" sz="2200" dirty="0"/>
              <a:t>                  ACCEPT</a:t>
            </a:r>
          </a:p>
        </p:txBody>
      </p:sp>
    </p:spTree>
    <p:extLst>
      <p:ext uri="{BB962C8B-B14F-4D97-AF65-F5344CB8AC3E}">
        <p14:creationId xmlns:p14="http://schemas.microsoft.com/office/powerpoint/2010/main" val="7661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PDA for following grammar: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0S1 | 00 | 11</a:t>
            </a:r>
          </a:p>
          <a:p>
            <a:pPr marL="0" indent="0">
              <a:buNone/>
            </a:pPr>
            <a:r>
              <a:rPr lang="en-US" dirty="0"/>
              <a:t>The equivalent PDA, M is given by: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δ</a:t>
            </a:r>
            <a:r>
              <a:rPr lang="en-US" dirty="0"/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, S)=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 {(q,</a:t>
            </a:r>
            <a:r>
              <a:rPr lang="el-GR" dirty="0"/>
              <a:t> </a:t>
            </a:r>
            <a:r>
              <a:rPr lang="en-US" dirty="0"/>
              <a:t>0S1), (q, 00), (q,11)}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l-GR" dirty="0"/>
              <a:t>δ</a:t>
            </a:r>
            <a:r>
              <a:rPr lang="en-US" dirty="0"/>
              <a:t>(q, 0, 0)={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l-GR" dirty="0"/>
              <a:t>δ</a:t>
            </a:r>
            <a:r>
              <a:rPr lang="en-US" dirty="0"/>
              <a:t>(q, 1, 1)={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5089" y="2590801"/>
            <a:ext cx="732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(q,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, A)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400" dirty="0">
                <a:solidFill>
                  <a:srgbClr val="C00000"/>
                </a:solidFill>
              </a:rPr>
              <a:t> α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)|A</a:t>
            </a:r>
            <a:r>
              <a:rPr lang="el-GR" sz="2400" dirty="0">
                <a:solidFill>
                  <a:srgbClr val="C00000"/>
                </a:solidFill>
              </a:rPr>
              <a:t> α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is a production in 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9554" y="3949869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(q,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, a)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)}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1377" y="2709565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 Terminal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32394" y="4577828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8260877" y="2662966"/>
            <a:ext cx="381000" cy="838200"/>
          </a:xfrm>
          <a:prstGeom prst="rightBrac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5900737" y="4487733"/>
            <a:ext cx="381000" cy="838200"/>
          </a:xfrm>
          <a:prstGeom prst="rightBrac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CFG , G =( {S,A,B},{0,1},P,S) with P as follows:</a:t>
            </a:r>
          </a:p>
          <a:p>
            <a:pPr marL="0" indent="0">
              <a:buNone/>
            </a:pPr>
            <a:r>
              <a:rPr lang="en-US" dirty="0"/>
              <a:t>	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0B| 1A 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0S|1AA|0 </a:t>
            </a:r>
          </a:p>
          <a:p>
            <a:pPr marL="0" indent="0">
              <a:buNone/>
            </a:pPr>
            <a:r>
              <a:rPr lang="en-US" dirty="0"/>
              <a:t>	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1S| 0BB | 1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Design a PDA M corresponding to CFG:	</a:t>
            </a:r>
          </a:p>
          <a:p>
            <a:pPr marL="0" indent="0">
              <a:buNone/>
            </a:pPr>
            <a:r>
              <a:rPr lang="en-US" dirty="0"/>
              <a:t>	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| I0 | I1 </a:t>
            </a:r>
          </a:p>
          <a:p>
            <a:pPr marL="457200" indent="0">
              <a:buNone/>
            </a:pPr>
            <a:r>
              <a:rPr lang="en-US" dirty="0"/>
              <a:t>	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 | E * E | E + E | (E) 	</a:t>
            </a:r>
          </a:p>
        </p:txBody>
      </p:sp>
    </p:spTree>
    <p:extLst>
      <p:ext uri="{BB962C8B-B14F-4D97-AF65-F5344CB8AC3E}">
        <p14:creationId xmlns:p14="http://schemas.microsoft.com/office/powerpoint/2010/main" val="1677419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A61-2F1E-4B36-A77E-87E89CDB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 of Context-Free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C08A-C0D7-4CD1-A44E-28CFFF40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Nunito" panose="020B0604020202020204" pitchFamily="2" charset="0"/>
              </a:rPr>
              <a:t>Union :</a:t>
            </a:r>
            <a:r>
              <a:rPr lang="en-US" b="0" i="0" dirty="0">
                <a:effectLst/>
                <a:latin typeface="Nunito" panose="020B0604020202020204" pitchFamily="2" charset="0"/>
              </a:rPr>
              <a:t> If L1 and L2 are two context free languages, their union L1 ∪ L2 will also be context free. For example, </a:t>
            </a:r>
          </a:p>
          <a:p>
            <a:pPr marL="0" indent="0" algn="l" fontAlgn="base">
              <a:buNone/>
            </a:pPr>
            <a:br>
              <a:rPr lang="en-US" b="0" i="0" dirty="0">
                <a:effectLst/>
                <a:latin typeface="Nunito" panose="020B0604020202020204" pitchFamily="2" charset="0"/>
              </a:rPr>
            </a:br>
            <a:r>
              <a:rPr lang="en-US" b="0" i="0" dirty="0">
                <a:effectLst/>
                <a:latin typeface="Nunito" panose="020B0604020202020204" pitchFamily="2" charset="0"/>
              </a:rPr>
              <a:t>L1 = { 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a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n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b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n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c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m</a:t>
            </a:r>
            <a:r>
              <a:rPr lang="en-US" b="0" i="0" dirty="0">
                <a:effectLst/>
                <a:latin typeface="Nunito" panose="020B0604020202020204" pitchFamily="2" charset="0"/>
              </a:rPr>
              <a:t> | m &gt;= 0 and n &gt;= 0 } and L2 = { 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a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n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b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m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c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m</a:t>
            </a:r>
            <a:r>
              <a:rPr lang="en-US" b="0" i="0" dirty="0">
                <a:effectLst/>
                <a:latin typeface="Nunito" panose="020B0604020202020204" pitchFamily="2" charset="0"/>
              </a:rPr>
              <a:t> | n &gt;= 0 and m &gt;= 0 } </a:t>
            </a:r>
            <a:br>
              <a:rPr lang="en-US" b="0" i="0" dirty="0">
                <a:effectLst/>
                <a:latin typeface="Nunito" panose="020B0604020202020204" pitchFamily="2" charset="0"/>
              </a:rPr>
            </a:br>
            <a:r>
              <a:rPr lang="en-US" b="0" i="0" dirty="0">
                <a:effectLst/>
                <a:latin typeface="Nunito" panose="020B0604020202020204" pitchFamily="2" charset="0"/>
              </a:rPr>
              <a:t>L3 = L1 ∪ L2 = { 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a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n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b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n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c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m</a:t>
            </a:r>
            <a:r>
              <a:rPr lang="en-US" b="0" i="0" dirty="0">
                <a:effectLst/>
                <a:latin typeface="Nunito" panose="020B0604020202020204" pitchFamily="2" charset="0"/>
              </a:rPr>
              <a:t> ∪ 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a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n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b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m</a:t>
            </a:r>
            <a:r>
              <a:rPr lang="en-US" b="0" i="0" dirty="0" err="1">
                <a:effectLst/>
                <a:latin typeface="Nunito" panose="020B0604020202020204" pitchFamily="2" charset="0"/>
              </a:rPr>
              <a:t>c</a:t>
            </a:r>
            <a:r>
              <a:rPr lang="en-US" b="0" i="0" baseline="30000" dirty="0" err="1">
                <a:effectLst/>
                <a:latin typeface="Nunito" panose="020B0604020202020204" pitchFamily="2" charset="0"/>
              </a:rPr>
              <a:t>m</a:t>
            </a:r>
            <a:r>
              <a:rPr lang="en-US" b="0" i="0" dirty="0">
                <a:effectLst/>
                <a:latin typeface="Nunito" panose="020B0604020202020204" pitchFamily="2" charset="0"/>
              </a:rPr>
              <a:t> | n &gt;= 0, m &gt;= 0 } is also context free. </a:t>
            </a:r>
          </a:p>
          <a:p>
            <a:pPr marL="0" indent="0" algn="l" fontAlgn="base">
              <a:buNone/>
            </a:pPr>
            <a:br>
              <a:rPr lang="en-US" b="0" i="0" dirty="0">
                <a:effectLst/>
                <a:latin typeface="Nunito" panose="020B0604020202020204" pitchFamily="2" charset="0"/>
              </a:rPr>
            </a:br>
            <a:r>
              <a:rPr lang="en-US" b="0" i="0" dirty="0">
                <a:effectLst/>
                <a:latin typeface="Nunito" panose="020B0604020202020204" pitchFamily="2" charset="0"/>
              </a:rPr>
              <a:t>L1 says number of a’s should be equal to number of b’s and L2 says number of b’s should be equal to number of c’s. 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Nunito" panose="020B0604020202020204" pitchFamily="2" charset="0"/>
              </a:rPr>
              <a:t>Their union says either of two conditions to be true. So it is also context free language. 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Nunito" panose="020B0604020202020204" pitchFamily="2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Nunito" panose="020B0604020202020204" pitchFamily="2" charset="0"/>
              </a:rPr>
              <a:t>Note:</a:t>
            </a:r>
            <a:r>
              <a:rPr lang="en-US" b="0" i="0" dirty="0">
                <a:effectLst/>
                <a:latin typeface="Nunito" panose="020B0604020202020204" pitchFamily="2" charset="0"/>
              </a:rPr>
              <a:t> So CFL are closed under Union.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8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16CD-ACB1-4224-B331-E11EA5FE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61A4-E921-4BDD-B22D-A2F8DDC1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Nunito" pitchFamily="2" charset="0"/>
              </a:rPr>
              <a:t>Concatenation :</a:t>
            </a:r>
            <a:r>
              <a:rPr lang="en-US" b="0" i="0" dirty="0">
                <a:effectLst/>
                <a:latin typeface="Nunito" pitchFamily="2" charset="0"/>
              </a:rPr>
              <a:t> If L1 and If L2 are two context free languages, their concatenation L1.L2 will also be context free. For example,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effectLst/>
                <a:latin typeface="Nunito" pitchFamily="2" charset="0"/>
              </a:rPr>
              <a:t>L1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} and L2 = { </a:t>
            </a:r>
            <a:r>
              <a:rPr lang="en-US" b="0" i="0" dirty="0" err="1">
                <a:effectLst/>
                <a:latin typeface="Nunito" pitchFamily="2" charset="0"/>
              </a:rPr>
              <a:t>c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 err="1">
                <a:effectLst/>
                <a:latin typeface="Nunito" pitchFamily="2" charset="0"/>
              </a:rPr>
              <a:t>d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>
                <a:effectLst/>
                <a:latin typeface="Nunito" pitchFamily="2" charset="0"/>
              </a:rPr>
              <a:t> | m &gt;= 0 } </a:t>
            </a:r>
            <a:br>
              <a:rPr lang="en-US" dirty="0"/>
            </a:br>
            <a:r>
              <a:rPr lang="en-US" b="0" i="0" dirty="0">
                <a:effectLst/>
                <a:latin typeface="Nunito" pitchFamily="2" charset="0"/>
              </a:rPr>
              <a:t>L3 = L1.L2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c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 err="1">
                <a:effectLst/>
                <a:latin typeface="Nunito" pitchFamily="2" charset="0"/>
              </a:rPr>
              <a:t>d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>
                <a:effectLst/>
                <a:latin typeface="Nunito" pitchFamily="2" charset="0"/>
              </a:rPr>
              <a:t> | m &gt;= 0 and n &gt;= 0} is also context free.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Nunito" pitchFamily="2" charset="0"/>
              </a:rPr>
              <a:t> 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Nunito" pitchFamily="2" charset="0"/>
              </a:rPr>
              <a:t>L1 says number of a’s should be equal to number of b’s and L2 says number of c’s should be equal to number of d’s. </a:t>
            </a:r>
          </a:p>
          <a:p>
            <a:r>
              <a:rPr lang="en-US" b="0" i="0" dirty="0">
                <a:effectLst/>
                <a:latin typeface="Nunito" pitchFamily="2" charset="0"/>
              </a:rPr>
              <a:t>Their concatenation says first number of a’s should be equal to number of b’s, then number of c’s should be equal to number of d’s. </a:t>
            </a:r>
          </a:p>
          <a:p>
            <a:r>
              <a:rPr lang="en-US" b="0" i="0" dirty="0">
                <a:effectLst/>
                <a:latin typeface="Nunito" pitchFamily="2" charset="0"/>
              </a:rPr>
              <a:t>So, we can create a PDA which will first push for a’s, pop for b’s, push for c’s then pop for d’s. So it can be accepted by pushdown automata, hence context free.</a:t>
            </a:r>
          </a:p>
          <a:p>
            <a:r>
              <a:rPr lang="en-US" b="1" dirty="0"/>
              <a:t>Note:</a:t>
            </a:r>
            <a:r>
              <a:rPr lang="en-US" dirty="0"/>
              <a:t> So CFL are closed under Concatenation. </a:t>
            </a:r>
            <a:r>
              <a:rPr lang="en-US" b="0" i="0" dirty="0">
                <a:effectLst/>
                <a:latin typeface="Nunito" pitchFamily="2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pushdown Automata(PDA)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indent="0" algn="just">
                  <a:buNone/>
                </a:pPr>
                <a:r>
                  <a:rPr lang="en-US" dirty="0"/>
                  <a:t>where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is finite set of states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 finite sets of </a:t>
                </a:r>
                <a:r>
                  <a:rPr lang="en-US" dirty="0" err="1"/>
                  <a:t>i</a:t>
                </a:r>
                <a:r>
                  <a:rPr lang="en-US" dirty="0"/>
                  <a:t>/p symbol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𝜞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stack alphabet (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l-GR" b="1" dirty="0">
                    <a:solidFill>
                      <a:srgbClr val="C00000"/>
                    </a:solidFill>
                  </a:rPr>
                  <a:t>⊆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𝜞</m:t>
                    </m:r>
                  </m:oMath>
                </a14:m>
                <a:r>
                  <a:rPr lang="en-US" dirty="0"/>
                  <a:t>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 the initial state,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∈ </a:t>
                </a:r>
                <a:r>
                  <a:rPr lang="en-US" dirty="0"/>
                  <a:t>Q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 the initial stack symbol,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IN" dirty="0"/>
                  <a:t>∈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dirty="0"/>
                  <a:t> is a set of accepting states, is a subset of Q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the set of finite subsets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called transition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: push, pop, skip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2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FF18-4A01-4CD7-983D-64C921CA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60D8-CF33-4125-A928-181FE03B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Nunito" pitchFamily="2" charset="0"/>
              </a:rPr>
              <a:t>Kleene Closure :</a:t>
            </a:r>
            <a:r>
              <a:rPr lang="en-US" b="0" i="0" dirty="0">
                <a:effectLst/>
                <a:latin typeface="Nunito" pitchFamily="2" charset="0"/>
              </a:rPr>
              <a:t> If L1 is context free, its Kleene closure L1* will also be context free. For example, </a:t>
            </a:r>
            <a:br>
              <a:rPr lang="en-US" b="0" i="0" dirty="0">
                <a:effectLst/>
                <a:latin typeface="Nunito" pitchFamily="2" charset="0"/>
              </a:rPr>
            </a:br>
            <a:r>
              <a:rPr lang="en-US" b="0" i="0" dirty="0">
                <a:effectLst/>
                <a:latin typeface="Nunito" pitchFamily="2" charset="0"/>
              </a:rPr>
              <a:t>L1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} </a:t>
            </a:r>
            <a:br>
              <a:rPr lang="en-US" b="0" i="0" dirty="0">
                <a:effectLst/>
                <a:latin typeface="Nunito" pitchFamily="2" charset="0"/>
              </a:rPr>
            </a:br>
            <a:r>
              <a:rPr lang="en-US" b="0" i="0" dirty="0">
                <a:effectLst/>
                <a:latin typeface="Nunito" pitchFamily="2" charset="0"/>
              </a:rPr>
              <a:t>L1*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}* is also context free. </a:t>
            </a:r>
          </a:p>
          <a:p>
            <a:pPr algn="l" fontAlgn="base"/>
            <a:r>
              <a:rPr lang="en-US" b="1" i="0" dirty="0">
                <a:effectLst/>
                <a:latin typeface="Nunito" pitchFamily="2" charset="0"/>
              </a:rPr>
              <a:t>Note :</a:t>
            </a:r>
            <a:r>
              <a:rPr lang="en-US" b="0" i="0" dirty="0">
                <a:effectLst/>
                <a:latin typeface="Nunito" pitchFamily="2" charset="0"/>
              </a:rPr>
              <a:t>So CFL are closed under </a:t>
            </a:r>
            <a:r>
              <a:rPr lang="en-US" b="0" i="0" dirty="0" err="1">
                <a:effectLst/>
                <a:latin typeface="Nunito" pitchFamily="2" charset="0"/>
              </a:rPr>
              <a:t>Kleen</a:t>
            </a:r>
            <a:r>
              <a:rPr lang="en-US" b="0" i="0" dirty="0">
                <a:effectLst/>
                <a:latin typeface="Nunito" pitchFamily="2" charset="0"/>
              </a:rPr>
              <a:t> Closure.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011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927A-630A-40BE-B448-1C370B7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7068-56B2-48C5-AA66-B0D9E7C1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effectLst/>
                <a:latin typeface="Nunito" pitchFamily="2" charset="0"/>
              </a:rPr>
              <a:t>Intersection and complementation :</a:t>
            </a:r>
            <a:r>
              <a:rPr lang="en-US" b="0" i="0" dirty="0">
                <a:effectLst/>
                <a:latin typeface="Nunito" pitchFamily="2" charset="0"/>
              </a:rPr>
              <a:t> If L1 and If L2 are two context free languages, their intersection L1 ∩ L2 need not be context free. </a:t>
            </a:r>
          </a:p>
          <a:p>
            <a:pPr marL="0" indent="0" algn="l" fontAlgn="base">
              <a:buNone/>
            </a:pPr>
            <a:endParaRPr lang="en-US" dirty="0">
              <a:latin typeface="Nunito" pitchFamily="2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Nunito" pitchFamily="2" charset="0"/>
              </a:rPr>
              <a:t>For example, </a:t>
            </a:r>
            <a:br>
              <a:rPr lang="en-US" b="0" i="0" dirty="0">
                <a:effectLst/>
                <a:latin typeface="Nunito" pitchFamily="2" charset="0"/>
              </a:rPr>
            </a:br>
            <a:r>
              <a:rPr lang="en-US" b="0" i="0" dirty="0">
                <a:effectLst/>
                <a:latin typeface="Nunito" pitchFamily="2" charset="0"/>
              </a:rPr>
              <a:t>L1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c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>
                <a:effectLst/>
                <a:latin typeface="Nunito" pitchFamily="2" charset="0"/>
              </a:rPr>
              <a:t> | n &gt;= 0 and m &gt;= 0 } and L2 = (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c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and m &gt;= 0 } </a:t>
            </a:r>
            <a:br>
              <a:rPr lang="en-US" b="0" i="0" dirty="0">
                <a:effectLst/>
                <a:latin typeface="Nunito" pitchFamily="2" charset="0"/>
              </a:rPr>
            </a:br>
            <a:r>
              <a:rPr lang="en-US" b="0" i="0" dirty="0">
                <a:effectLst/>
                <a:latin typeface="Nunito" pitchFamily="2" charset="0"/>
              </a:rPr>
              <a:t>L3 = L1 ∩ L2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c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} need not be context free. 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Nunito" pitchFamily="2" charset="0"/>
              </a:rPr>
              <a:t>L1 says number of a’s should be equal to number of b’s and L2 says number of b’s should be equal to number of c’s. 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Nunito" pitchFamily="2" charset="0"/>
              </a:rPr>
              <a:t>Their intersection says both conditions need to be true, but push down automata can compare only two. So it cannot be accepted by pushdown automata, hence not context free. 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Nunito" pitchFamily="2" charset="0"/>
              </a:rPr>
              <a:t>Similarly, complementation of context free language L1 which is ∑* – L1, need not be context free. </a:t>
            </a:r>
          </a:p>
          <a:p>
            <a:pPr algn="l" fontAlgn="base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Note : So CFL are not closed under Intersection and Complementation.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A5D-36E5-4421-90A1-2B2690C5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B1C6-349B-4E6A-96C8-717E7618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Nunito" pitchFamily="2" charset="0"/>
              </a:rPr>
              <a:t>Consider the language L1,L2,L3 as given below. </a:t>
            </a:r>
            <a:br>
              <a:rPr lang="en-US" dirty="0"/>
            </a:br>
            <a:r>
              <a:rPr lang="en-US" b="0" i="0" dirty="0">
                <a:effectLst/>
                <a:latin typeface="Nunito" pitchFamily="2" charset="0"/>
              </a:rPr>
              <a:t>L1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m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m, n &gt;= 0 } </a:t>
            </a:r>
            <a:br>
              <a:rPr lang="en-US" dirty="0"/>
            </a:br>
            <a:r>
              <a:rPr lang="en-US" b="0" i="0" dirty="0">
                <a:effectLst/>
                <a:latin typeface="Nunito" pitchFamily="2" charset="0"/>
              </a:rPr>
              <a:t>L2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} </a:t>
            </a:r>
            <a:br>
              <a:rPr lang="en-US" dirty="0"/>
            </a:br>
            <a:r>
              <a:rPr lang="en-US" b="0" i="0" dirty="0">
                <a:effectLst/>
                <a:latin typeface="Nunito" pitchFamily="2" charset="0"/>
              </a:rPr>
              <a:t>L3 = { </a:t>
            </a:r>
            <a:r>
              <a:rPr lang="en-US" b="0" i="0" dirty="0" err="1">
                <a:effectLst/>
                <a:latin typeface="Nunito" pitchFamily="2" charset="0"/>
              </a:rPr>
              <a:t>a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b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 err="1">
                <a:effectLst/>
                <a:latin typeface="Nunito" pitchFamily="2" charset="0"/>
              </a:rPr>
              <a:t>c</a:t>
            </a:r>
            <a:r>
              <a:rPr lang="en-US" b="0" i="0" baseline="30000" dirty="0" err="1">
                <a:effectLst/>
                <a:latin typeface="Nunito" pitchFamily="2" charset="0"/>
              </a:rPr>
              <a:t>n</a:t>
            </a:r>
            <a:r>
              <a:rPr lang="en-US" b="0" i="0" dirty="0">
                <a:effectLst/>
                <a:latin typeface="Nunito" pitchFamily="2" charset="0"/>
              </a:rPr>
              <a:t> | n &gt;= 0 } </a:t>
            </a:r>
            <a:br>
              <a:rPr lang="en-US" dirty="0"/>
            </a:br>
            <a:r>
              <a:rPr lang="en-US" b="0" i="0" dirty="0">
                <a:effectLst/>
                <a:latin typeface="Nunito" pitchFamily="2" charset="0"/>
              </a:rPr>
              <a:t>Which of the following statements is NOT TRUE? 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Nunito" pitchFamily="2" charset="0"/>
              </a:rPr>
              <a:t>A. Push Down Automata (PDA) can be used to recognize L1 and L2 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Nunito" pitchFamily="2" charset="0"/>
              </a:rPr>
              <a:t>B. L1 is a regular language 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Nunito" pitchFamily="2" charset="0"/>
              </a:rPr>
              <a:t>C. All the three languages are context free 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Nunito" pitchFamily="2" charset="0"/>
              </a:rPr>
              <a:t>D. Turing machine can be used to recognize all the three languages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695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8EA9-6C53-48D0-BA9B-9E5AC290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Quicksand"/>
              </a:rPr>
              <a:t>Deterministic vs Non-deterministic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C35D-F709-4C04-B3DA-4B51DB0C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In DPDA, </a:t>
            </a:r>
            <a:r>
              <a:rPr lang="en-US" b="1" i="0" dirty="0">
                <a:solidFill>
                  <a:srgbClr val="C00000"/>
                </a:solidFill>
                <a:effectLst/>
                <a:latin typeface="Quicksand"/>
              </a:rPr>
              <a:t>only one transition 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exists for an input alphabet when applying over on any state.</a:t>
            </a:r>
          </a:p>
          <a:p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L = { w x </a:t>
            </a:r>
            <a:r>
              <a:rPr lang="en-US" b="1" i="0" dirty="0" err="1">
                <a:solidFill>
                  <a:srgbClr val="504B3A"/>
                </a:solidFill>
                <a:effectLst/>
                <a:latin typeface="Quicksand"/>
              </a:rPr>
              <a:t>w</a:t>
            </a:r>
            <a:r>
              <a:rPr lang="en-US" b="1" i="0" baseline="30000" dirty="0" err="1">
                <a:solidFill>
                  <a:srgbClr val="504B3A"/>
                </a:solidFill>
                <a:effectLst/>
                <a:latin typeface="Quicksand"/>
              </a:rPr>
              <a:t>R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| w Є ( a , b )</a:t>
            </a:r>
            <a:r>
              <a:rPr lang="en-US" b="1" i="0" baseline="30000" dirty="0">
                <a:solidFill>
                  <a:srgbClr val="504B3A"/>
                </a:solidFill>
                <a:effectLst/>
                <a:latin typeface="Quicksand"/>
              </a:rPr>
              <a:t>*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and </a:t>
            </a:r>
            <a:r>
              <a:rPr lang="en-US" b="1" i="0" dirty="0" err="1">
                <a:solidFill>
                  <a:srgbClr val="504B3A"/>
                </a:solidFill>
                <a:effectLst/>
                <a:latin typeface="Quicksand"/>
              </a:rPr>
              <a:t>w</a:t>
            </a:r>
            <a:r>
              <a:rPr lang="en-US" b="1" i="0" baseline="30000" dirty="0" err="1">
                <a:solidFill>
                  <a:srgbClr val="504B3A"/>
                </a:solidFill>
                <a:effectLst/>
                <a:latin typeface="Quicksand"/>
              </a:rPr>
              <a:t>R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is the reverse of w }</a:t>
            </a:r>
            <a:endParaRPr lang="en-US" b="0" i="0" dirty="0">
              <a:solidFill>
                <a:srgbClr val="666666"/>
              </a:solidFill>
              <a:effectLst/>
              <a:latin typeface="Quicksand"/>
            </a:endParaRPr>
          </a:p>
          <a:p>
            <a:endParaRPr lang="en-IN" dirty="0"/>
          </a:p>
        </p:txBody>
      </p:sp>
      <p:pic>
        <p:nvPicPr>
          <p:cNvPr id="1026" name="Picture 2" descr="Types of push-down automata">
            <a:extLst>
              <a:ext uri="{FF2B5EF4-FFF2-40B4-BE49-F238E27FC236}">
                <a16:creationId xmlns:a16="http://schemas.microsoft.com/office/drawing/2014/main" id="{9F7465DA-6E3B-4886-B83A-04BEAA2D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63" y="3027363"/>
            <a:ext cx="8222273" cy="38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19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DBFB-68A4-4285-BB6E-F491C3E5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Quicksand"/>
              </a:rPr>
              <a:t>Deterministic vs Non-deterministic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0D74-F592-407A-A2B9-C6ACC30C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In NPDA, </a:t>
            </a:r>
            <a:r>
              <a:rPr lang="en-US" b="1" i="0" dirty="0">
                <a:solidFill>
                  <a:srgbClr val="C00000"/>
                </a:solidFill>
                <a:effectLst/>
                <a:latin typeface="Quicksand"/>
              </a:rPr>
              <a:t>more than one transition 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exists for an input alphabet when applying over on any state.</a:t>
            </a:r>
          </a:p>
          <a:p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L = { w </a:t>
            </a:r>
            <a:r>
              <a:rPr lang="en-US" b="1" i="0" dirty="0" err="1">
                <a:solidFill>
                  <a:srgbClr val="504B3A"/>
                </a:solidFill>
                <a:effectLst/>
                <a:latin typeface="Quicksand"/>
              </a:rPr>
              <a:t>w</a:t>
            </a:r>
            <a:r>
              <a:rPr lang="en-US" b="1" i="0" baseline="30000" dirty="0" err="1">
                <a:solidFill>
                  <a:srgbClr val="504B3A"/>
                </a:solidFill>
                <a:effectLst/>
                <a:latin typeface="Quicksand"/>
              </a:rPr>
              <a:t>R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| w Є ( a , b )</a:t>
            </a:r>
            <a:r>
              <a:rPr lang="en-US" b="1" i="0" baseline="30000" dirty="0">
                <a:solidFill>
                  <a:srgbClr val="504B3A"/>
                </a:solidFill>
                <a:effectLst/>
                <a:latin typeface="Quicksand"/>
              </a:rPr>
              <a:t>*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and </a:t>
            </a:r>
            <a:r>
              <a:rPr lang="en-US" b="1" i="0" dirty="0" err="1">
                <a:solidFill>
                  <a:srgbClr val="504B3A"/>
                </a:solidFill>
                <a:effectLst/>
                <a:latin typeface="Quicksand"/>
              </a:rPr>
              <a:t>w</a:t>
            </a:r>
            <a:r>
              <a:rPr lang="en-US" b="1" i="0" baseline="30000" dirty="0" err="1">
                <a:solidFill>
                  <a:srgbClr val="504B3A"/>
                </a:solidFill>
                <a:effectLst/>
                <a:latin typeface="Quicksand"/>
              </a:rPr>
              <a:t>R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is the reverse of w }</a:t>
            </a:r>
          </a:p>
          <a:p>
            <a:endParaRPr lang="en-IN" dirty="0"/>
          </a:p>
        </p:txBody>
      </p:sp>
      <p:pic>
        <p:nvPicPr>
          <p:cNvPr id="2050" name="Picture 2" descr="Types of push-down automata">
            <a:extLst>
              <a:ext uri="{FF2B5EF4-FFF2-40B4-BE49-F238E27FC236}">
                <a16:creationId xmlns:a16="http://schemas.microsoft.com/office/drawing/2014/main" id="{FF99DDAD-310C-4260-9F7F-A5BA763F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11" y="3048802"/>
            <a:ext cx="817797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2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and complement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Theorem:-There are CFLs L1 and L2 so that L1∩ L2 is not a CFL, and there is a CFL L so that L’ is not a CFL.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observed that</a:t>
            </a:r>
          </a:p>
          <a:p>
            <a:pPr marL="0" indent="0" algn="ctr">
              <a:buNone/>
            </a:pPr>
            <a:r>
              <a:rPr lang="en-US" dirty="0"/>
              <a:t>	L= { 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|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i</a:t>
            </a:r>
            <a:r>
              <a:rPr lang="en-US" dirty="0"/>
              <a:t> &lt; k }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is not context-free. However, although no PDA can test both conditions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i</a:t>
            </a:r>
            <a:r>
              <a:rPr lang="en-US" dirty="0"/>
              <a:t>&lt; k simultaneously, it is easy enough to build two PDAs that test the conditions separately. In other words, although the intersection L of the two languages </a:t>
            </a:r>
          </a:p>
          <a:p>
            <a:pPr marL="0" indent="0">
              <a:buNone/>
            </a:pPr>
            <a:r>
              <a:rPr lang="en-US" dirty="0"/>
              <a:t>			L</a:t>
            </a:r>
            <a:r>
              <a:rPr lang="en-US" baseline="-25000" dirty="0"/>
              <a:t>1</a:t>
            </a:r>
            <a:r>
              <a:rPr lang="en-US" dirty="0"/>
              <a:t> = {a 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&lt; j}</a:t>
            </a:r>
          </a:p>
          <a:p>
            <a:pPr marL="0" indent="0" algn="ctr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&lt; k}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not a CFL, both languages themselves are. </a:t>
            </a:r>
          </a:p>
        </p:txBody>
      </p:sp>
    </p:spTree>
    <p:extLst>
      <p:ext uri="{BB962C8B-B14F-4D97-AF65-F5344CB8AC3E}">
        <p14:creationId xmlns:p14="http://schemas.microsoft.com/office/powerpoint/2010/main" val="34080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by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PDA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^,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and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A language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 L is precisely the set of strings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 this case, we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pushdown Automata.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tx2"/>
                    </a:solidFill>
                  </a:rPr>
                  <a:t>deterministic</a:t>
                </a:r>
                <a:r>
                  <a:rPr lang="en-US" dirty="0"/>
                  <a:t> if there is no configuration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a choice of more than one move. In other words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deterministic if it satisfies both the following conditions: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the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at most one element.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^,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m:rPr>
                        <m:nor/>
                      </m:rPr>
                      <a:rPr lang="en-US" dirty="0"/>
                      <m:t>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Ø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0" algn="just">
                  <a:buNone/>
                </a:pPr>
                <a:r>
                  <a:rPr lang="en-US" dirty="0"/>
                  <a:t>A language L is a deterministic context free language (DCFL) if there is deterministic PDA accepting L.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pushdown automata is a way to implement a context free grammar.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PDA is used in parser design for syntactic analysis.</a:t>
            </a:r>
          </a:p>
        </p:txBody>
      </p:sp>
    </p:spTree>
    <p:extLst>
      <p:ext uri="{BB962C8B-B14F-4D97-AF65-F5344CB8AC3E}">
        <p14:creationId xmlns:p14="http://schemas.microsoft.com/office/powerpoint/2010/main" val="39282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5850</Words>
  <Application>Microsoft Macintosh PowerPoint</Application>
  <PresentationFormat>Widescreen</PresentationFormat>
  <Paragraphs>1290</Paragraphs>
  <Slides>65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Muli</vt:lpstr>
      <vt:lpstr>Nunito</vt:lpstr>
      <vt:lpstr>Quicksand</vt:lpstr>
      <vt:lpstr>Source Sans Pro</vt:lpstr>
      <vt:lpstr>Wingdings</vt:lpstr>
      <vt:lpstr>Office Theme</vt:lpstr>
      <vt:lpstr>PowerPoint Presentation</vt:lpstr>
      <vt:lpstr>Topics to be covered</vt:lpstr>
      <vt:lpstr>Why Pushdown Automata?</vt:lpstr>
      <vt:lpstr>Why Pushdown Automata?</vt:lpstr>
      <vt:lpstr> Pushdown Automata</vt:lpstr>
      <vt:lpstr>Definition of PDA</vt:lpstr>
      <vt:lpstr>Acceptance by PDA</vt:lpstr>
      <vt:lpstr>Deterministic PDA</vt:lpstr>
      <vt:lpstr>Applications of PDA</vt:lpstr>
      <vt:lpstr>Power </vt:lpstr>
      <vt:lpstr>Basic operation on stack</vt:lpstr>
      <vt:lpstr>Design DPDA for L={anbn|a,b ∈ Ʃ, n≥0}</vt:lpstr>
      <vt:lpstr>How to Represent PDA?</vt:lpstr>
      <vt:lpstr>Design DPDA for L={anbn|a,b ∈ Ʃ, n≥0}</vt:lpstr>
      <vt:lpstr>Design DPDA for same no. of a’s &amp; b’s.</vt:lpstr>
      <vt:lpstr>Design PDA for {anbn+m cm | n,m&gt;=1}</vt:lpstr>
      <vt:lpstr>Design PDA for {anbn+m cm | n,m&gt;=1}</vt:lpstr>
      <vt:lpstr>Design PDA for {anbn+m cm | n,m&gt;=1}</vt:lpstr>
      <vt:lpstr>Exercise: Design PDA</vt:lpstr>
      <vt:lpstr>Design PDA for palindrome with middle symbol c.</vt:lpstr>
      <vt:lpstr>Design PDA for palindrome with middle symbol c.</vt:lpstr>
      <vt:lpstr>Design PDA for palindrome with middle symbol c.</vt:lpstr>
      <vt:lpstr>Design PDA for palindrome with middle symbol c.</vt:lpstr>
      <vt:lpstr>Design PDA for palindrome with middle symbol c.</vt:lpstr>
      <vt:lpstr>String Tracing </vt:lpstr>
      <vt:lpstr>Exercise </vt:lpstr>
      <vt:lpstr>Design PDA for {aibjck | i,j,k&gt;=1 &amp; j=i or j=k}</vt:lpstr>
      <vt:lpstr>Design PDA for {aibjck | i,j,k&gt;=1 &amp; j=i or j=k}</vt:lpstr>
      <vt:lpstr>Design PDA for {aibjck | i,j,k&gt;=1 &amp; j=i or j=k}</vt:lpstr>
      <vt:lpstr>Design DPDA for L={anb2n|a,b ∈ Ʃ, n≥0}</vt:lpstr>
      <vt:lpstr>Design DPDA for L={anb2n|a,b ∈ Ʃ, n≥0}</vt:lpstr>
      <vt:lpstr>Design PDA for even odd length palindrome (Nondeterministic)</vt:lpstr>
      <vt:lpstr>Design PDA for even odd length palindrome </vt:lpstr>
      <vt:lpstr>Design PDA for even odd length palindrome </vt:lpstr>
      <vt:lpstr>Design DPDA  for grammar SSS|[S]|{S}|˄</vt:lpstr>
      <vt:lpstr>Design DPDA  for grammar SSS|[S]|{S}|˄</vt:lpstr>
      <vt:lpstr>Design DPDA  for grammar SSS|[S]|{S}|˄</vt:lpstr>
      <vt:lpstr>Design PDA to accept string with more a’s than b’s.</vt:lpstr>
      <vt:lpstr>Design PDA for twice many a’s as b’s</vt:lpstr>
      <vt:lpstr>Design PDA for twice many a’s as b’s</vt:lpstr>
      <vt:lpstr>Design PDA for twice many a’s as b’s</vt:lpstr>
      <vt:lpstr>Design PDA for L={anbm | n,m ≥ 1 and n ≠ m}</vt:lpstr>
      <vt:lpstr>Design PDA for L={anbm cn| n,m ≥ 1}</vt:lpstr>
      <vt:lpstr>Design PDA for L={a2nb3n | n≥ 1}</vt:lpstr>
      <vt:lpstr>Design DPDA for L={anb3n | n≥ 1}</vt:lpstr>
      <vt:lpstr>Design PDA for L={ambnc(m+n) | m,n ≥ 1}</vt:lpstr>
      <vt:lpstr>Design PDA for L={anbncm) | m,n ≥ 1}</vt:lpstr>
      <vt:lpstr>Design PDA for L={am bn cp dq | m+n=p+q ; m, n, p, q&gt;=1}</vt:lpstr>
      <vt:lpstr>Design PDA for L={amb(m+n)cn | m, n ≥ 1}</vt:lpstr>
      <vt:lpstr>CFG to PDA</vt:lpstr>
      <vt:lpstr>Steps</vt:lpstr>
      <vt:lpstr>Example</vt:lpstr>
      <vt:lpstr>PowerPoint Presentation</vt:lpstr>
      <vt:lpstr>Example</vt:lpstr>
      <vt:lpstr>Example</vt:lpstr>
      <vt:lpstr>Example: CFG to PDA</vt:lpstr>
      <vt:lpstr>Exercise: CFG to PDA</vt:lpstr>
      <vt:lpstr>Closure Properties of Context-Free Language</vt:lpstr>
      <vt:lpstr>PowerPoint Presentation</vt:lpstr>
      <vt:lpstr>PowerPoint Presentation</vt:lpstr>
      <vt:lpstr>PowerPoint Presentation</vt:lpstr>
      <vt:lpstr>Problem</vt:lpstr>
      <vt:lpstr>Deterministic vs Non-deterministic PDA</vt:lpstr>
      <vt:lpstr>Deterministic vs Non-deterministic PDA</vt:lpstr>
      <vt:lpstr>Intersection and complement of CFL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Dhyan Patel</cp:lastModifiedBy>
  <cp:revision>1</cp:revision>
  <dcterms:modified xsi:type="dcterms:W3CDTF">2023-05-29T01:04:11Z</dcterms:modified>
</cp:coreProperties>
</file>