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5/20/23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0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5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1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3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9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67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ktangel 11"/>
          <p:cNvSpPr/>
          <p:nvPr userDrawn="1"/>
        </p:nvSpPr>
        <p:spPr>
          <a:xfrm>
            <a:off x="5356085" y="6507231"/>
            <a:ext cx="841515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6.png"/><Relationship Id="rId7" Type="http://schemas.openxmlformats.org/officeDocument/2006/relationships/image" Target="../media/image6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38.png"/><Relationship Id="rId10" Type="http://schemas.openxmlformats.org/officeDocument/2006/relationships/image" Target="../media/image7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file:///C:\Program%20Files\Inknoe%20ClassPoint\Images\multiple_choice_with%20result_default_cm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704286" y="1005604"/>
            <a:ext cx="6144315" cy="2391674"/>
            <a:chOff x="180285" y="987648"/>
            <a:chExt cx="6144315" cy="3627823"/>
          </a:xfrm>
        </p:grpSpPr>
        <p:sp>
          <p:nvSpPr>
            <p:cNvPr id="52" name="TextBox 51"/>
            <p:cNvSpPr txBox="1"/>
            <p:nvPr/>
          </p:nvSpPr>
          <p:spPr>
            <a:xfrm>
              <a:off x="180285" y="987648"/>
              <a:ext cx="3180589" cy="107376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2160704</a:t>
              </a:r>
            </a:p>
            <a:p>
              <a:r>
                <a:rPr lang="en-US" sz="2000" b="1" dirty="0">
                  <a:solidFill>
                    <a:schemeClr val="bg1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Theory of Computation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9600" y="1517228"/>
              <a:ext cx="4188156" cy="2100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200" b="1" dirty="0">
                <a:ea typeface="Open Sans Bold" panose="020B0806030504020204" pitchFamily="34" charset="0"/>
                <a:cs typeface="Open Sans Bold" panose="020B0806030504020204" pitchFamily="34" charset="0"/>
              </a:endParaRPr>
            </a:p>
            <a:p>
              <a:r>
                <a:rPr lang="en-US" sz="4200" b="1" dirty="0">
                  <a:ea typeface="Open Sans Bold" panose="020B0806030504020204" pitchFamily="34" charset="0"/>
                  <a:cs typeface="Open Sans Bold" panose="020B0806030504020204" pitchFamily="34" charset="0"/>
                </a:rPr>
                <a:t>Turing Machine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652237" y="1529372"/>
              <a:ext cx="1672363" cy="3086099"/>
            </a:xfrm>
            <a:custGeom>
              <a:avLst/>
              <a:gdLst>
                <a:gd name="connsiteX0" fmla="*/ 0 w 1672363"/>
                <a:gd name="connsiteY0" fmla="*/ 0 h 3086099"/>
                <a:gd name="connsiteX1" fmla="*/ 129314 w 1672363"/>
                <a:gd name="connsiteY1" fmla="*/ 0 h 3086099"/>
                <a:gd name="connsiteX2" fmla="*/ 1672363 w 1672363"/>
                <a:gd name="connsiteY2" fmla="*/ 1543050 h 3086099"/>
                <a:gd name="connsiteX3" fmla="*/ 129314 w 1672363"/>
                <a:gd name="connsiteY3" fmla="*/ 3086099 h 3086099"/>
                <a:gd name="connsiteX4" fmla="*/ 0 w 1672363"/>
                <a:gd name="connsiteY4" fmla="*/ 3086099 h 3086099"/>
                <a:gd name="connsiteX5" fmla="*/ 1543049 w 1672363"/>
                <a:gd name="connsiteY5" fmla="*/ 1543050 h 3086099"/>
                <a:gd name="connsiteX6" fmla="*/ 0 w 1672363"/>
                <a:gd name="connsiteY6" fmla="*/ 0 h 308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2363" h="3086099">
                  <a:moveTo>
                    <a:pt x="0" y="0"/>
                  </a:moveTo>
                  <a:lnTo>
                    <a:pt x="129314" y="0"/>
                  </a:lnTo>
                  <a:lnTo>
                    <a:pt x="1672363" y="1543050"/>
                  </a:lnTo>
                  <a:lnTo>
                    <a:pt x="129314" y="3086099"/>
                  </a:lnTo>
                  <a:lnTo>
                    <a:pt x="0" y="3086099"/>
                  </a:lnTo>
                  <a:lnTo>
                    <a:pt x="1543049" y="1543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6A9"/>
            </a:solidFill>
            <a:ln>
              <a:noFill/>
            </a:ln>
            <a:effectLst>
              <a:outerShdw blurRad="50800" dist="381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805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>
                    <a:latin typeface="+mj-lt"/>
                  </a:rPr>
                  <a:t>Design a Turing Machine Accepting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86" t="-752" b="-18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739450" y="5181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450" y="5181600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4495800" y="5181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181600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7848600" y="518307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5183072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6096000" y="5181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81600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2129850" y="552450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3425250" y="5524500"/>
            <a:ext cx="107055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5" idx="2"/>
          </p:cNvCxnSpPr>
          <p:nvPr/>
        </p:nvCxnSpPr>
        <p:spPr>
          <a:xfrm>
            <a:off x="5181600" y="5524500"/>
            <a:ext cx="914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6"/>
            <a:endCxn id="33" idx="2"/>
          </p:cNvCxnSpPr>
          <p:nvPr/>
        </p:nvCxnSpPr>
        <p:spPr>
          <a:xfrm>
            <a:off x="6781800" y="5524501"/>
            <a:ext cx="10668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16339" y="51816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Δ|Δ,R</a:t>
            </a:r>
          </a:p>
        </p:txBody>
      </p:sp>
      <p:cxnSp>
        <p:nvCxnSpPr>
          <p:cNvPr id="58" name="Curved Connector 57"/>
          <p:cNvCxnSpPr/>
          <p:nvPr/>
        </p:nvCxnSpPr>
        <p:spPr>
          <a:xfrm rot="16200000" flipV="1">
            <a:off x="6430689" y="5014095"/>
            <a:ext cx="12700" cy="484934"/>
          </a:xfrm>
          <a:prstGeom prst="curvedConnector3">
            <a:avLst>
              <a:gd name="adj1" fmla="val 437226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9525000" y="5181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0" y="5181600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33" idx="6"/>
            <a:endCxn id="60" idx="2"/>
          </p:cNvCxnSpPr>
          <p:nvPr/>
        </p:nvCxnSpPr>
        <p:spPr>
          <a:xfrm flipV="1">
            <a:off x="8534400" y="5524501"/>
            <a:ext cx="9906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85216" y="515759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6096001" y="430943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b|B,R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8662249" y="51816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Δ|Δ,R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58887" y="514268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6019801" y="302479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3024792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30" idx="0"/>
            <a:endCxn id="19" idx="3"/>
          </p:cNvCxnSpPr>
          <p:nvPr/>
        </p:nvCxnSpPr>
        <p:spPr>
          <a:xfrm flipV="1">
            <a:off x="4838700" y="3610160"/>
            <a:ext cx="1281534" cy="157144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44722" y="412476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b|B,R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33" idx="0"/>
            <a:endCxn id="19" idx="5"/>
          </p:cNvCxnSpPr>
          <p:nvPr/>
        </p:nvCxnSpPr>
        <p:spPr>
          <a:xfrm flipH="1" flipV="1">
            <a:off x="6605168" y="3610160"/>
            <a:ext cx="1586332" cy="15729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40322" y="4073451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  <a:p>
            <a:r>
              <a:rPr lang="en-IN" dirty="0" err="1"/>
              <a:t>b|B,R</a:t>
            </a:r>
            <a:endParaRPr lang="en-IN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191809" y="1727187"/>
            <a:ext cx="2468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217096" y="2197260"/>
            <a:ext cx="2468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3699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9033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84367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89701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05724" y="17700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8750724" y="17557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8229600" y="17800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7236147" y="180081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71803" y="177510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928772" y="1237877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233248" y="5865930"/>
            <a:ext cx="2322114" cy="59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Control portion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433595" y="21992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04398" y="17781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7852695" y="21992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271795" y="21992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8821615" y="219726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24512" y="17835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35805" y="180114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59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04532 0.00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85 L 0.04479 -0.0009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277 L 0.06007 0.0025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278 L 0.06007 0.0025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255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60" grpId="0" animBg="1"/>
      <p:bldP spid="94" grpId="0"/>
      <p:bldP spid="95" grpId="0"/>
      <p:bldP spid="96" grpId="0"/>
      <p:bldP spid="102" grpId="0"/>
      <p:bldP spid="19" grpId="0" animBg="1"/>
      <p:bldP spid="21" grpId="0"/>
      <p:bldP spid="25" grpId="0"/>
      <p:bldP spid="53" grpId="0"/>
      <p:bldP spid="53" grpId="1"/>
      <p:bldP spid="54" grpId="0"/>
      <p:bldP spid="54" grpId="1"/>
      <p:bldP spid="55" grpId="0"/>
      <p:bldP spid="55" grpId="1"/>
      <p:bldP spid="57" grpId="0"/>
      <p:bldP spid="59" grpId="0"/>
      <p:bldP spid="61" grpId="0"/>
      <p:bldP spid="62" grpId="0"/>
      <p:bldP spid="63" grpId="0"/>
      <p:bldP spid="71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400" dirty="0"/>
                  <a:t>Turing Machine Accepting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3400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IN" sz="3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400" i="1">
                        <a:latin typeface="Cambria Math" panose="02040503050406030204" pitchFamily="18" charset="0"/>
                      </a:rPr>
                      <m:t>≥1 }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l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>
                    <a:latin typeface="+mj-lt"/>
                  </a:rPr>
                  <a:t>Design a Turing Machine Accepting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≥1 }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18" t="-752" b="-180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714500" y="990600"/>
            <a:ext cx="3518748" cy="244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L = {</a:t>
            </a:r>
            <a:r>
              <a:rPr lang="en-IN" sz="2000" dirty="0" err="1"/>
              <a:t>a</a:t>
            </a:r>
            <a:r>
              <a:rPr lang="en-IN" sz="2000" baseline="30000" dirty="0" err="1"/>
              <a:t>n</a:t>
            </a:r>
            <a:r>
              <a:rPr lang="en-IN" sz="2000" dirty="0" err="1"/>
              <a:t>b</a:t>
            </a:r>
            <a:r>
              <a:rPr lang="en-IN" sz="2000" baseline="30000" dirty="0" err="1"/>
              <a:t>n</a:t>
            </a: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b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b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28772" y="1237877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623239" y="3200400"/>
            <a:ext cx="5295900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Read ‘a’, replace ‘a’ by ‘A’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a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Move RIGHT to first ‘b’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if none : REJECT</a:t>
            </a:r>
            <a:endParaRPr lang="en-US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Replace ‘b’ by ‘B’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b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Move LEFT to leftmost ‘a’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Repeat the above steps until no more a’s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Make sure no more b’s remain.</a:t>
            </a: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919139" y="1835199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931174" y="2305272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70840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76174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81508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86842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419802" y="187804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8464802" y="18895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7943678" y="188807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6950225" y="190882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463709" y="190596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16182" y="18895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43678" y="18849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464802" y="188277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991406" y="189931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991406" y="189893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9146167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7086876" y="230527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592039" y="230724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8153228" y="232641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8629478" y="232641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8153228" y="232640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7592039" y="229942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8153228" y="232640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8629478" y="232049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9153984" y="228819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8627598" y="233374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8153228" y="232049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8627598" y="233374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9150060" y="228819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9583534" y="231315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896613" y="3869810"/>
            <a:ext cx="3017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908648" y="4339883"/>
            <a:ext cx="30175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7061519" y="409803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7449147" y="409878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8194579" y="409878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8568955" y="409878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304512" y="391265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42276" y="39241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683181" y="391114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927699" y="3943436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540934" y="392680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306808" y="39177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689985" y="39241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26938" y="393066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822735" y="392104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822735" y="391160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40" name="Straight Connector 139"/>
          <p:cNvCxnSpPr/>
          <p:nvPr/>
        </p:nvCxnSpPr>
        <p:spPr>
          <a:xfrm rot="5400000">
            <a:off x="9308136" y="409841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7823187" y="41047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8073356" y="39169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051124" y="391692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8949646" y="41047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202638" y="39169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9202638" y="39241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174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4" grpId="0"/>
      <p:bldP spid="94" grpId="1"/>
      <p:bldP spid="95" grpId="0"/>
      <p:bldP spid="95" grpId="1"/>
      <p:bldP spid="96" grpId="0"/>
      <p:bldP spid="96" grpId="1"/>
      <p:bldP spid="98" grpId="0"/>
      <p:bldP spid="99" grpId="0"/>
      <p:bldP spid="102" grpId="0"/>
      <p:bldP spid="104" grpId="0"/>
      <p:bldP spid="105" grpId="0"/>
      <p:bldP spid="107" grpId="0"/>
      <p:bldP spid="107" grpId="1"/>
      <p:bldP spid="108" grpId="0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4" grpId="0"/>
      <p:bldP spid="135" grpId="0"/>
      <p:bldP spid="136" grpId="0"/>
      <p:bldP spid="137" grpId="0"/>
      <p:bldP spid="138" grpId="0"/>
      <p:bldP spid="138" grpId="1"/>
      <p:bldP spid="139" grpId="0"/>
      <p:bldP spid="142" grpId="0"/>
      <p:bldP spid="142" grpId="1"/>
      <p:bldP spid="143" grpId="0"/>
      <p:bldP spid="145" grpId="0"/>
      <p:bldP spid="145" grpId="1"/>
      <p:bldP spid="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000" dirty="0"/>
                  <a:t>Design a Turing machine for accepting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0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3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3000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000" i="1">
                        <a:latin typeface="Cambria Math" panose="02040503050406030204" pitchFamily="18" charset="0"/>
                      </a:rPr>
                      <m:t>≥1 }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99" b="-8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247239" y="321273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239" y="3212734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889212" y="321908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212" y="3219084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6565736" y="3237983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736" y="3237983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4" idx="2"/>
          </p:cNvCxnSpPr>
          <p:nvPr/>
        </p:nvCxnSpPr>
        <p:spPr>
          <a:xfrm>
            <a:off x="2637639" y="3555634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3933040" y="3555634"/>
            <a:ext cx="956173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32165" y="254686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8623152" y="321200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152" y="3212009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>
          <a:xfrm>
            <a:off x="5575012" y="3561985"/>
            <a:ext cx="990724" cy="1889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6880830" y="3123206"/>
            <a:ext cx="12700" cy="484934"/>
          </a:xfrm>
          <a:prstGeom prst="curvedConnector3">
            <a:avLst>
              <a:gd name="adj1" fmla="val 382830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51536" y="3602657"/>
            <a:ext cx="1371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1873" y="317177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7367" y="31057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95542" y="317010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5107" y="2309286"/>
            <a:ext cx="73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B/B,R</a:t>
            </a:r>
          </a:p>
        </p:txBody>
      </p:sp>
      <p:cxnSp>
        <p:nvCxnSpPr>
          <p:cNvPr id="51" name="Curved Connector 50"/>
          <p:cNvCxnSpPr/>
          <p:nvPr/>
        </p:nvCxnSpPr>
        <p:spPr>
          <a:xfrm rot="5400000" flipH="1" flipV="1">
            <a:off x="8923248" y="3088336"/>
            <a:ext cx="12700" cy="484934"/>
          </a:xfrm>
          <a:prstGeom prst="curvedConnector3">
            <a:avLst>
              <a:gd name="adj1" fmla="val 392689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623137" y="244073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8623136" y="220992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B/B,L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/>
              <p:cNvSpPr/>
              <p:nvPr/>
            </p:nvSpPr>
            <p:spPr>
              <a:xfrm>
                <a:off x="4879790" y="450825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Oval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90" y="4508254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467857" y="419522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cxnSp>
        <p:nvCxnSpPr>
          <p:cNvPr id="60" name="Straight Arrow Connector 59"/>
          <p:cNvCxnSpPr>
            <a:stCxn id="5" idx="4"/>
          </p:cNvCxnSpPr>
          <p:nvPr/>
        </p:nvCxnSpPr>
        <p:spPr>
          <a:xfrm flipH="1">
            <a:off x="5222690" y="3904885"/>
            <a:ext cx="9422" cy="63758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7118373" y="2046706"/>
            <a:ext cx="22548" cy="3639312"/>
          </a:xfrm>
          <a:prstGeom prst="curvedConnector3">
            <a:avLst>
              <a:gd name="adj1" fmla="val 396525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99091" y="431007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4889212" y="5758776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212" y="5758776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5222690" y="5194055"/>
            <a:ext cx="0" cy="59563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H="1" flipV="1">
            <a:off x="5481450" y="4610753"/>
            <a:ext cx="12700" cy="484934"/>
          </a:xfrm>
          <a:prstGeom prst="curvedConnector3">
            <a:avLst>
              <a:gd name="adj1" fmla="val 392689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79672" y="500938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83201" y="533121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222700" y="1439914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34735" y="1909987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387606" y="16685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921006" y="16685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454406" y="16685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87806" y="16685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23363" y="148276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3768363" y="149421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47239" y="149279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53786" y="151354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67270" y="151068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1479" y="148155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23845" y="149089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80638" y="149837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94967" y="15040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305145" y="149089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4449728" y="166851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390437" y="190998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895600" y="191195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3456789" y="193112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933039" y="193112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456789" y="193112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895600" y="190413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456789" y="193112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933039" y="192520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57545" y="189290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931159" y="19384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456789" y="192520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931159" y="19384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453621" y="189290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4887095" y="19178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7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/>
      <p:bldP spid="11" grpId="0" animBg="1"/>
      <p:bldP spid="19" grpId="0"/>
      <p:bldP spid="19" grpId="1"/>
      <p:bldP spid="21" grpId="0"/>
      <p:bldP spid="21" grpId="1"/>
      <p:bldP spid="23" grpId="0"/>
      <p:bldP spid="52" grpId="0"/>
      <p:bldP spid="53" grpId="0"/>
      <p:bldP spid="53" grpId="1"/>
      <p:bldP spid="55" grpId="0" animBg="1"/>
      <p:bldP spid="56" grpId="0"/>
      <p:bldP spid="64" grpId="0"/>
      <p:bldP spid="64" grpId="1"/>
      <p:bldP spid="26" grpId="0" animBg="1"/>
      <p:bldP spid="30" grpId="0"/>
      <p:bldP spid="38" grpId="0"/>
      <p:bldP spid="39" grpId="0"/>
      <p:bldP spid="40" grpId="0"/>
      <p:bldP spid="45" grpId="0"/>
      <p:bldP spid="49" grpId="0"/>
      <p:bldP spid="50" grpId="0"/>
      <p:bldP spid="54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>
              <a:xfrm>
                <a:off x="2209800" y="2130426"/>
                <a:ext cx="8077200" cy="1470025"/>
              </a:xfrm>
            </p:spPr>
            <p:txBody>
              <a:bodyPr>
                <a:normAutofit/>
              </a:bodyPr>
              <a:lstStyle/>
              <a:p>
                <a:r>
                  <a:rPr lang="en-IN" sz="3400" dirty="0"/>
                  <a:t>Turing Machine Accepting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3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3400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IN" sz="3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3400" i="1">
                        <a:latin typeface="Cambria Math" panose="02040503050406030204" pitchFamily="18" charset="0"/>
                      </a:rPr>
                      <m:t>≥0 }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209800" y="2130426"/>
                <a:ext cx="8077200" cy="1470025"/>
              </a:xfrm>
              <a:blipFill>
                <a:blip r:embed="rId2"/>
                <a:stretch>
                  <a:fillRect l="-19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2800" dirty="0"/>
                  <a:t>Design a Turing machine for accepting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≥0 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391" b="-3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682685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685" y="3427580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4324658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658" y="3433930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7248936" y="1524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36" y="1524000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5343936" y="1524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936" y="1524000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2073085" y="377048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3368486" y="3770480"/>
            <a:ext cx="956173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9" idx="1"/>
            <a:endCxn id="49" idx="7"/>
          </p:cNvCxnSpPr>
          <p:nvPr/>
        </p:nvCxnSpPr>
        <p:spPr>
          <a:xfrm rot="5400000" flipH="1" flipV="1">
            <a:off x="9649236" y="1381966"/>
            <a:ext cx="12700" cy="484934"/>
          </a:xfrm>
          <a:prstGeom prst="curvedConnector3">
            <a:avLst>
              <a:gd name="adj1" fmla="val 422380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8835269" y="41133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269" y="4113380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4895246" y="80277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5343936" y="470509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936" y="4705094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7248936" y="5262122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936" y="5262122"/>
                <a:ext cx="685800" cy="6858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9306336" y="1524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336" y="1524000"/>
                <a:ext cx="685800" cy="6858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4667559" y="2109369"/>
            <a:ext cx="776811" cy="1324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6"/>
            <a:endCxn id="33" idx="2"/>
          </p:cNvCxnSpPr>
          <p:nvPr/>
        </p:nvCxnSpPr>
        <p:spPr>
          <a:xfrm>
            <a:off x="6029736" y="1866900"/>
            <a:ext cx="12192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4667559" y="4119732"/>
            <a:ext cx="776811" cy="68579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6"/>
            <a:endCxn id="48" idx="2"/>
          </p:cNvCxnSpPr>
          <p:nvPr/>
        </p:nvCxnSpPr>
        <p:spPr>
          <a:xfrm>
            <a:off x="6029736" y="5047994"/>
            <a:ext cx="1219200" cy="55702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6" idx="3"/>
            <a:endCxn id="46" idx="5"/>
          </p:cNvCxnSpPr>
          <p:nvPr/>
        </p:nvCxnSpPr>
        <p:spPr>
          <a:xfrm rot="16200000" flipH="1">
            <a:off x="5686836" y="5047995"/>
            <a:ext cx="12700" cy="484934"/>
          </a:xfrm>
          <a:prstGeom prst="curvedConnector3">
            <a:avLst>
              <a:gd name="adj1" fmla="val 4001126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1"/>
            <a:endCxn id="35" idx="7"/>
          </p:cNvCxnSpPr>
          <p:nvPr/>
        </p:nvCxnSpPr>
        <p:spPr>
          <a:xfrm rot="5400000" flipH="1" flipV="1">
            <a:off x="5686836" y="1381966"/>
            <a:ext cx="12700" cy="484934"/>
          </a:xfrm>
          <a:prstGeom prst="curvedConnector3">
            <a:avLst>
              <a:gd name="adj1" fmla="val 4001126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6"/>
            <a:endCxn id="49" idx="2"/>
          </p:cNvCxnSpPr>
          <p:nvPr/>
        </p:nvCxnSpPr>
        <p:spPr>
          <a:xfrm>
            <a:off x="7934736" y="1866900"/>
            <a:ext cx="1371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33" idx="1"/>
            <a:endCxn id="33" idx="7"/>
          </p:cNvCxnSpPr>
          <p:nvPr/>
        </p:nvCxnSpPr>
        <p:spPr>
          <a:xfrm rot="5400000" flipH="1" flipV="1">
            <a:off x="7591836" y="1381966"/>
            <a:ext cx="12700" cy="484934"/>
          </a:xfrm>
          <a:prstGeom prst="curvedConnector3">
            <a:avLst>
              <a:gd name="adj1" fmla="val 392689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8" idx="3"/>
            <a:endCxn id="48" idx="5"/>
          </p:cNvCxnSpPr>
          <p:nvPr/>
        </p:nvCxnSpPr>
        <p:spPr>
          <a:xfrm rot="16200000" flipH="1">
            <a:off x="7591836" y="5605023"/>
            <a:ext cx="12700" cy="484934"/>
          </a:xfrm>
          <a:prstGeom prst="curvedConnector3">
            <a:avLst>
              <a:gd name="adj1" fmla="val 3629992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8" idx="6"/>
            <a:endCxn id="60" idx="3"/>
          </p:cNvCxnSpPr>
          <p:nvPr/>
        </p:nvCxnSpPr>
        <p:spPr>
          <a:xfrm flipV="1">
            <a:off x="7934736" y="4698749"/>
            <a:ext cx="1000966" cy="90627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9" idx="4"/>
            <a:endCxn id="30" idx="7"/>
          </p:cNvCxnSpPr>
          <p:nvPr/>
        </p:nvCxnSpPr>
        <p:spPr>
          <a:xfrm flipH="1">
            <a:off x="4910027" y="2209802"/>
            <a:ext cx="4739211" cy="1324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37319" y="338662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039756" y="260165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241840" y="153017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747946" y="89402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sp>
        <p:nvSpPr>
          <p:cNvPr id="96" name="TextBox 95"/>
          <p:cNvSpPr txBox="1"/>
          <p:nvPr/>
        </p:nvSpPr>
        <p:spPr>
          <a:xfrm>
            <a:off x="8247593" y="153017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991519" y="1139871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endParaRPr lang="en-IN" dirty="0"/>
          </a:p>
        </p:txBody>
      </p:sp>
      <p:sp>
        <p:nvSpPr>
          <p:cNvPr id="98" name="TextBox 97"/>
          <p:cNvSpPr txBox="1"/>
          <p:nvPr/>
        </p:nvSpPr>
        <p:spPr>
          <a:xfrm>
            <a:off x="10022559" y="1463036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B/B,L</a:t>
            </a:r>
          </a:p>
          <a:p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6721232" y="254652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802412" y="485698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802411" y="597157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916481" y="562829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385935" y="433798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96628" y="493871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79992" y="106105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B/B,R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38539" y="112937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C/C,R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12522" y="921646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C/C,L</a:t>
            </a:r>
          </a:p>
          <a:p>
            <a:endParaRPr lang="en-IN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1709093" y="1541882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709093" y="1999082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1834243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2191292" y="175694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2889216" y="178549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3242931" y="177223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3928087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03024" y="155689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3825649" y="157144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2760008" y="156982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3113723" y="157691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753431" y="161550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56312" y="160426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2540566" y="176458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452298" y="155127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107" name="Straight Connector 106"/>
          <p:cNvCxnSpPr/>
          <p:nvPr/>
        </p:nvCxnSpPr>
        <p:spPr>
          <a:xfrm rot="5400000">
            <a:off x="3601390" y="177725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513122" y="15639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100765" y="158531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74831" y="157014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01905" y="157776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444424" y="156636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118490" y="156828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19060" y="157584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B4A334-56F6-4114-8A47-789D5CBC9791}"/>
              </a:ext>
            </a:extLst>
          </p:cNvPr>
          <p:cNvSpPr/>
          <p:nvPr/>
        </p:nvSpPr>
        <p:spPr>
          <a:xfrm>
            <a:off x="8911469" y="418958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A9354-0505-4F85-9DE3-3CF1D9522D3B}"/>
              </a:ext>
            </a:extLst>
          </p:cNvPr>
          <p:cNvCxnSpPr>
            <a:stCxn id="30" idx="6"/>
            <a:endCxn id="60" idx="2"/>
          </p:cNvCxnSpPr>
          <p:nvPr/>
        </p:nvCxnSpPr>
        <p:spPr>
          <a:xfrm>
            <a:off x="5010458" y="3776830"/>
            <a:ext cx="3824811" cy="679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A7B21FF-4816-4A65-A0FC-80DD6880E15B}"/>
              </a:ext>
            </a:extLst>
          </p:cNvPr>
          <p:cNvSpPr txBox="1"/>
          <p:nvPr/>
        </p:nvSpPr>
        <p:spPr>
          <a:xfrm>
            <a:off x="6460581" y="368642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</p:spTree>
    <p:extLst>
      <p:ext uri="{BB962C8B-B14F-4D97-AF65-F5344CB8AC3E}">
        <p14:creationId xmlns:p14="http://schemas.microsoft.com/office/powerpoint/2010/main" val="11705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60" grpId="0" animBg="1"/>
      <p:bldP spid="101" grpId="0"/>
      <p:bldP spid="46" grpId="0" animBg="1"/>
      <p:bldP spid="48" grpId="0" animBg="1"/>
      <p:bldP spid="49" grpId="0" animBg="1"/>
      <p:bldP spid="91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44" grpId="0"/>
      <p:bldP spid="45" grpId="0"/>
      <p:bldP spid="47" grpId="0"/>
      <p:bldP spid="83" grpId="0"/>
      <p:bldP spid="83" grpId="1"/>
      <p:bldP spid="84" grpId="0"/>
      <p:bldP spid="84" grpId="1"/>
      <p:bldP spid="86" grpId="0"/>
      <p:bldP spid="86" grpId="1"/>
      <p:bldP spid="87" grpId="0"/>
      <p:bldP spid="87" grpId="1"/>
      <p:bldP spid="89" grpId="0"/>
      <p:bldP spid="90" grpId="0"/>
      <p:bldP spid="106" grpId="0"/>
      <p:bldP spid="106" grpId="1"/>
      <p:bldP spid="108" grpId="0"/>
      <p:bldP spid="108" grpId="1"/>
      <p:bldP spid="109" grpId="0"/>
      <p:bldP spid="110" grpId="0"/>
      <p:bldP spid="111" grpId="0"/>
      <p:bldP spid="112" grpId="0"/>
      <p:bldP spid="113" grpId="0"/>
      <p:bldP spid="114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3400" dirty="0"/>
                  <a:t>Turing Machine Accepting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3600" dirty="0"/>
                      <m:t>Palindrome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strings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of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US" sz="3600" dirty="0"/>
                      <m:t>E</m:t>
                    </m:r>
                    <m:r>
                      <m:rPr>
                        <m:nor/>
                      </m:rPr>
                      <a:rPr lang="en-IN" sz="3600" dirty="0"/>
                      <m:t>ven</m:t>
                    </m:r>
                    <m:r>
                      <m:rPr>
                        <m:nor/>
                      </m:rPr>
                      <a:rPr lang="en-IN" sz="3600" dirty="0"/>
                      <m:t> &amp; </m:t>
                    </m:r>
                    <m:r>
                      <m:rPr>
                        <m:nor/>
                      </m:rPr>
                      <a:rPr lang="en-US" sz="3600" dirty="0"/>
                      <m:t>O</m:t>
                    </m:r>
                    <m:r>
                      <m:rPr>
                        <m:nor/>
                      </m:rPr>
                      <a:rPr lang="en-IN" sz="3600" dirty="0"/>
                      <m:t>dd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length</m:t>
                    </m:r>
                  </m:oMath>
                </a14:m>
                <a:endParaRPr lang="en-US" sz="34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7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Design a TM for accepting Palindrome strings of even &amp; odd length.</a:t>
            </a:r>
            <a:endParaRPr lang="en-US" dirty="0">
              <a:latin typeface="+mj-lt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714500" y="990600"/>
            <a:ext cx="3518748" cy="244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L = Palindrome string</a:t>
            </a:r>
          </a:p>
          <a:p>
            <a:pPr marL="0" indent="0"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b a b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b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a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b a b a b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928772" y="1237877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685071" y="3904133"/>
            <a:ext cx="6960773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Read leftmost symbol , replace it with Δ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Keep moving to the right until the rightmost symbol, </a:t>
            </a:r>
          </a:p>
          <a:p>
            <a:pPr marL="800100" lvl="2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If matched with leftmost symbol then replace it with Δ</a:t>
            </a:r>
          </a:p>
          <a:p>
            <a:pPr marL="800100" lvl="2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Otherwise : REJECT the String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Repeat the above steps until no more symbol left in string.</a:t>
            </a:r>
            <a:endParaRPr lang="en-IN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919139" y="1835199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931174" y="2305272"/>
            <a:ext cx="28346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70840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7617445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8150845" y="207705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8684245" y="207705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419802" y="187804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7951729" y="186038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9025718" y="18637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6950225" y="190882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463709" y="190596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28373" y="187639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8918" y="18511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492317" y="185905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500116" y="18446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009335" y="18446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rot="5400000">
            <a:off x="9146167" y="206379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022614" y="3421996"/>
            <a:ext cx="274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034649" y="3892069"/>
            <a:ext cx="2743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7187520" y="365022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7575148" y="365096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8320580" y="365096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8694956" y="365096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30513" y="34648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568277" y="347629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809182" y="346332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053700" y="349562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362020" y="3456319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434880" y="345624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804990" y="34648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567938" y="348286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948736" y="347322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41676" y="347892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7949188" y="365690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8199357" y="346911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196547" y="346928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9075647" y="365690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466580" y="2371691"/>
            <a:ext cx="1777570" cy="268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Even Length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428373" y="3977267"/>
            <a:ext cx="1777570" cy="268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Odd Length</a:t>
            </a:r>
          </a:p>
        </p:txBody>
      </p:sp>
    </p:spTree>
    <p:extLst>
      <p:ext uri="{BB962C8B-B14F-4D97-AF65-F5344CB8AC3E}">
        <p14:creationId xmlns:p14="http://schemas.microsoft.com/office/powerpoint/2010/main" val="6036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94" grpId="0"/>
      <p:bldP spid="94" grpId="1"/>
      <p:bldP spid="95" grpId="0"/>
      <p:bldP spid="95" grpId="1"/>
      <p:bldP spid="96" grpId="0"/>
      <p:bldP spid="96" grpId="1"/>
      <p:bldP spid="98" grpId="0"/>
      <p:bldP spid="99" grpId="0"/>
      <p:bldP spid="102" grpId="0"/>
      <p:bldP spid="104" grpId="0"/>
      <p:bldP spid="105" grpId="0"/>
      <p:bldP spid="107" grpId="0"/>
      <p:bldP spid="107" grpId="1"/>
      <p:bldP spid="108" grpId="1"/>
      <p:bldP spid="130" grpId="1"/>
      <p:bldP spid="130" grpId="2"/>
      <p:bldP spid="131" grpId="0"/>
      <p:bldP spid="131" grpId="1"/>
      <p:bldP spid="132" grpId="0" build="allAtOnce"/>
      <p:bldP spid="133" grpId="0"/>
      <p:bldP spid="134" grpId="0"/>
      <p:bldP spid="135" grpId="0"/>
      <p:bldP spid="137" grpId="0"/>
      <p:bldP spid="138" grpId="0"/>
      <p:bldP spid="138" grpId="1"/>
      <p:bldP spid="139" grpId="0"/>
      <p:bldP spid="142" grpId="0"/>
      <p:bldP spid="142" grpId="1"/>
      <p:bldP spid="143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Design a TM for accepting Palindrome strings of even &amp; odd length.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439896" y="3428814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96" y="3428814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4086122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122" y="3433930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7227119" y="189950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119" y="1899509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51054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905000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1830296" y="3771714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3125696" y="3771714"/>
            <a:ext cx="960426" cy="51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29987" y="337614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49" idx="0"/>
            <a:endCxn id="49" idx="6"/>
          </p:cNvCxnSpPr>
          <p:nvPr/>
        </p:nvCxnSpPr>
        <p:spPr>
          <a:xfrm rot="16200000" flipH="1">
            <a:off x="8648700" y="3427580"/>
            <a:ext cx="342900" cy="342900"/>
          </a:xfrm>
          <a:prstGeom prst="curvedConnector4">
            <a:avLst>
              <a:gd name="adj1" fmla="val -146392"/>
              <a:gd name="adj2" fmla="val 196908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97536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3433930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5619751" y="130913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5105400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876800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7227119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119" y="4876800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8305800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427580"/>
                <a:ext cx="685800" cy="6858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49" idx="2"/>
            <a:endCxn id="30" idx="6"/>
          </p:cNvCxnSpPr>
          <p:nvPr/>
        </p:nvCxnSpPr>
        <p:spPr>
          <a:xfrm flipH="1">
            <a:off x="4771923" y="3770481"/>
            <a:ext cx="3533878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4429023" y="2490369"/>
            <a:ext cx="776811" cy="943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6"/>
            <a:endCxn id="33" idx="2"/>
          </p:cNvCxnSpPr>
          <p:nvPr/>
        </p:nvCxnSpPr>
        <p:spPr>
          <a:xfrm flipV="1">
            <a:off x="5791202" y="2242411"/>
            <a:ext cx="1435919" cy="54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5"/>
            <a:endCxn id="49" idx="0"/>
          </p:cNvCxnSpPr>
          <p:nvPr/>
        </p:nvCxnSpPr>
        <p:spPr>
          <a:xfrm>
            <a:off x="7812486" y="2484877"/>
            <a:ext cx="836214" cy="94270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4429023" y="4119732"/>
            <a:ext cx="776811" cy="85750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6"/>
            <a:endCxn id="48" idx="2"/>
          </p:cNvCxnSpPr>
          <p:nvPr/>
        </p:nvCxnSpPr>
        <p:spPr>
          <a:xfrm>
            <a:off x="5791202" y="5219700"/>
            <a:ext cx="1435919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8" idx="7"/>
            <a:endCxn id="49" idx="4"/>
          </p:cNvCxnSpPr>
          <p:nvPr/>
        </p:nvCxnSpPr>
        <p:spPr>
          <a:xfrm flipV="1">
            <a:off x="7812486" y="4113381"/>
            <a:ext cx="836214" cy="86385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6" idx="6"/>
            <a:endCxn id="46" idx="4"/>
          </p:cNvCxnSpPr>
          <p:nvPr/>
        </p:nvCxnSpPr>
        <p:spPr>
          <a:xfrm flipH="1">
            <a:off x="5448300" y="5219700"/>
            <a:ext cx="342900" cy="342900"/>
          </a:xfrm>
          <a:prstGeom prst="curvedConnector4">
            <a:avLst>
              <a:gd name="adj1" fmla="val -96908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7"/>
            <a:endCxn id="35" idx="1"/>
          </p:cNvCxnSpPr>
          <p:nvPr/>
        </p:nvCxnSpPr>
        <p:spPr>
          <a:xfrm rot="16200000" flipV="1">
            <a:off x="5448300" y="1762966"/>
            <a:ext cx="12700" cy="484934"/>
          </a:xfrm>
          <a:prstGeom prst="curvedConnector3">
            <a:avLst>
              <a:gd name="adj1" fmla="val 548565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30" idx="3"/>
            <a:endCxn id="60" idx="4"/>
          </p:cNvCxnSpPr>
          <p:nvPr/>
        </p:nvCxnSpPr>
        <p:spPr>
          <a:xfrm rot="16200000" flipH="1">
            <a:off x="7091313" y="1114542"/>
            <a:ext cx="100433" cy="5909945"/>
          </a:xfrm>
          <a:prstGeom prst="curvedConnector3">
            <a:avLst>
              <a:gd name="adj1" fmla="val 238318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33" idx="7"/>
            <a:endCxn id="60" idx="0"/>
          </p:cNvCxnSpPr>
          <p:nvPr/>
        </p:nvCxnSpPr>
        <p:spPr>
          <a:xfrm rot="16200000" flipH="1">
            <a:off x="8237499" y="1574929"/>
            <a:ext cx="1433988" cy="2284014"/>
          </a:xfrm>
          <a:prstGeom prst="curvedConnector3">
            <a:avLst>
              <a:gd name="adj1" fmla="val -2294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stCxn id="48" idx="6"/>
            <a:endCxn id="60" idx="3"/>
          </p:cNvCxnSpPr>
          <p:nvPr/>
        </p:nvCxnSpPr>
        <p:spPr>
          <a:xfrm flipV="1">
            <a:off x="7912919" y="4019299"/>
            <a:ext cx="1941114" cy="1200403"/>
          </a:xfrm>
          <a:prstGeom prst="curvedConnector2">
            <a:avLst/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12552" y="342719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211308" y="18730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11307" y="479024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95862" y="289753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655619" y="13438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506695" y="281196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a/Δ,L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954494" y="2352141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119" name="TextBox 118"/>
          <p:cNvSpPr txBox="1"/>
          <p:nvPr/>
        </p:nvSpPr>
        <p:spPr>
          <a:xfrm>
            <a:off x="7584098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b/Δ,L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95862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74303" y="536663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sp>
        <p:nvSpPr>
          <p:cNvPr id="122" name="TextBox 121"/>
          <p:cNvSpPr txBox="1"/>
          <p:nvPr/>
        </p:nvSpPr>
        <p:spPr>
          <a:xfrm>
            <a:off x="6860856" y="602873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70651" y="468410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550322" y="1348212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(odd pal)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272767" y="5097320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(odd pal)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623369" y="5955269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(even pal)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709093" y="1541882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709093" y="2009241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8872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24206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29540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34874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40208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35355" y="15730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3812397" y="157397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2746884" y="159476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3297958" y="15902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753431" y="161550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49452" y="159189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0128" y="1569018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619750" y="101031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3696990" y="1537433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35939" y="1556875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91798" y="1544022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1892603" y="200602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430812" y="199487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895600" y="20080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3429000" y="200602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006600" y="200602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429022" y="201916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4006600" y="201916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429000" y="199487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895600" y="199487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430812" y="201916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895600" y="201916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429000" y="199487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003577" y="200602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429000" y="200602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895600" y="200602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3429000" y="201916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003577" y="201916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1C694DDF-B53B-4679-8EF3-F7700C0E846A}"/>
              </a:ext>
            </a:extLst>
          </p:cNvPr>
          <p:cNvSpPr/>
          <p:nvPr/>
        </p:nvSpPr>
        <p:spPr>
          <a:xfrm>
            <a:off x="9828304" y="3503781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7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20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3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5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51" grpId="1"/>
      <p:bldP spid="60" grpId="0" animBg="1"/>
      <p:bldP spid="101" grpId="0"/>
      <p:bldP spid="101" grpId="1"/>
      <p:bldP spid="46" grpId="0" animBg="1"/>
      <p:bldP spid="48" grpId="0" animBg="1"/>
      <p:bldP spid="49" grpId="0" animBg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 build="allAtOnce"/>
      <p:bldP spid="121" grpId="0"/>
      <p:bldP spid="121" grpId="1"/>
      <p:bldP spid="122" grpId="0"/>
      <p:bldP spid="122" grpId="1"/>
      <p:bldP spid="123" grpId="0"/>
      <p:bldP spid="124" grpId="0"/>
      <p:bldP spid="125" grpId="0"/>
      <p:bldP spid="126" grpId="0"/>
      <p:bldP spid="61" grpId="0"/>
      <p:bldP spid="61" grpId="1"/>
      <p:bldP spid="63" grpId="0"/>
      <p:bldP spid="63" grpId="1"/>
      <p:bldP spid="65" grpId="0"/>
      <p:bldP spid="65" grpId="1"/>
      <p:bldP spid="66" grpId="0"/>
      <p:bldP spid="66" grpId="1"/>
      <p:bldP spid="68" grpId="0"/>
      <p:bldP spid="69" grpId="0"/>
      <p:bldP spid="3" grpId="0"/>
      <p:bldP spid="75" grpId="0"/>
      <p:bldP spid="75" grpId="1"/>
      <p:bldP spid="77" grpId="0"/>
      <p:bldP spid="78" grpId="0"/>
      <p:bldP spid="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Tracing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352" y="914402"/>
            <a:ext cx="8096248" cy="5105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121920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a a)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90800" y="158392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5950" y="16050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a a)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885950" y="198403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a )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1885949" y="2384144"/>
            <a:ext cx="205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a △ )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885950" y="278425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a 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885950" y="318436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)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885950" y="358447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△)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900236" y="3986031"/>
            <a:ext cx="2043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(h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△ △ △ △)</a:t>
            </a:r>
            <a:endParaRPr lang="en-US" sz="2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767013" y="1977284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009901" y="2355568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224213" y="274139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09901" y="3127093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05112" y="3541610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033712" y="3935269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57563" y="4328989"/>
            <a:ext cx="228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05000" y="438469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Accept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900237" y="5122519"/>
            <a:ext cx="186690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aba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abab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480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2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Turing Machine?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Formal Definition: Turing Machine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of Turing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Universal Turing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Church Turing Thesis</a:t>
            </a:r>
          </a:p>
        </p:txBody>
      </p:sp>
    </p:spTree>
    <p:extLst>
      <p:ext uri="{BB962C8B-B14F-4D97-AF65-F5344CB8AC3E}">
        <p14:creationId xmlns:p14="http://schemas.microsoft.com/office/powerpoint/2010/main" val="1125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TM Accepting </a:t>
            </a:r>
            <a:r>
              <a:rPr lang="en-IN" sz="3600" dirty="0"/>
              <a:t>same no of 0’s and 1’s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8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Design a TM for accepting same no of 0’s and 1’s</a:t>
            </a:r>
            <a:endParaRPr lang="en-US" sz="3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985849" y="1581255"/>
            <a:ext cx="26517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985849" y="2031515"/>
            <a:ext cx="26517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7262174" y="1809855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730648" y="1815548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81537" y="180157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8621772" y="180157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9060486" y="180157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01302" y="16210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17886" y="16210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17329" y="164462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64544" y="16416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6712" y="1616904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03676" y="1656096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00" y="160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51892" y="162518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39083" y="160648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31401" y="16210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777712" y="1018584"/>
            <a:ext cx="3518748" cy="244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L = Same no. of 0’s and 1’s</a:t>
            </a:r>
          </a:p>
          <a:p>
            <a:pPr marL="0" indent="0"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01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0101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1100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100011</a:t>
            </a:r>
            <a:endParaRPr lang="en-I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134481" y="2688740"/>
            <a:ext cx="3200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31826" y="3158623"/>
            <a:ext cx="3200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288672" y="292356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677502" y="2924508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8088740" y="292369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8528092" y="292356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926986" y="292668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52384" y="27334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569175" y="27334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93339" y="275046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77223" y="2744011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05807" y="2789291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82979" y="27176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796938" y="27340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95271" y="273984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97128" y="27387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9320948" y="292668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89837" y="27680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70365" y="27790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9720990" y="292046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78146" y="27546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588873" y="27680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65602" y="273971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1714501" y="4016256"/>
            <a:ext cx="7216901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Move right, Read first leftmost 0, replace 0 with X </a:t>
            </a:r>
            <a:r>
              <a:rPr lang="en-IN" sz="2000" dirty="0">
                <a:solidFill>
                  <a:srgbClr val="FF0000"/>
                </a:solidFill>
              </a:rPr>
              <a:t>(0</a:t>
            </a:r>
            <a:r>
              <a:rPr lang="en-IN" sz="2000" dirty="0">
                <a:solidFill>
                  <a:srgbClr val="FF0000"/>
                </a:solidFill>
                <a:sym typeface="Wingdings" panose="05000000000000000000" pitchFamily="2" charset="2"/>
              </a:rPr>
              <a:t>X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Keep moving to the left until you encounter Δ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Move right, Read first leftmost 1, replace 1 with X </a:t>
            </a:r>
            <a:r>
              <a:rPr lang="en-IN" sz="2000" dirty="0">
                <a:solidFill>
                  <a:srgbClr val="FF0000"/>
                </a:solidFill>
              </a:rPr>
              <a:t>(1</a:t>
            </a:r>
            <a:r>
              <a:rPr lang="en-IN" sz="2000" dirty="0">
                <a:solidFill>
                  <a:srgbClr val="FF0000"/>
                </a:solidFill>
                <a:sym typeface="Wingdings" panose="05000000000000000000" pitchFamily="2" charset="2"/>
              </a:rPr>
              <a:t>X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Keep moving to the left until you encounter Δ</a:t>
            </a:r>
            <a:r>
              <a:rPr lang="en-IN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Repeat the above steps until no more 0’s and 1’s left in string.</a:t>
            </a:r>
            <a:endParaRPr lang="en-IN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363485" y="202542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153400" y="203845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72400" y="203845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00121" y="202542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9098139" y="202542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9494637" y="203845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1" grpId="2"/>
      <p:bldP spid="12" grpId="1"/>
      <p:bldP spid="12" grpId="2"/>
      <p:bldP spid="13" grpId="1"/>
      <p:bldP spid="13" grpId="2"/>
      <p:bldP spid="14" grpId="1"/>
      <p:bldP spid="14" grpId="2"/>
      <p:bldP spid="15" grpId="0"/>
      <p:bldP spid="16" grpId="0"/>
      <p:bldP spid="25" grpId="0"/>
      <p:bldP spid="27" grpId="0"/>
      <p:bldP spid="29" grpId="0"/>
      <p:bldP spid="34" grpId="0"/>
      <p:bldP spid="31" grpId="0"/>
      <p:bldP spid="31" grpId="1"/>
      <p:bldP spid="32" grpId="0"/>
      <p:bldP spid="32" grpId="1"/>
      <p:bldP spid="33" grpId="0"/>
      <p:bldP spid="33" grpId="1"/>
      <p:bldP spid="36" grpId="0"/>
      <p:bldP spid="37" grpId="0"/>
      <p:bldP spid="38" grpId="0"/>
      <p:bldP spid="39" grpId="0"/>
      <p:bldP spid="40" grpId="0"/>
      <p:bldP spid="41" grpId="0"/>
      <p:bldP spid="43" grpId="0"/>
      <p:bldP spid="43" grpId="1"/>
      <p:bldP spid="44" grpId="0"/>
      <p:bldP spid="44" grpId="1"/>
      <p:bldP spid="46" grpId="0"/>
      <p:bldP spid="46" grpId="1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Design a TM for accepting same no of 0’s and 1’s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3746075" y="392867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75" y="3928677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5117675" y="392867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675" y="3928677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7784675" y="393014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75" y="3930149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6413075" y="392867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75" y="3928677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3326975" y="4271391"/>
            <a:ext cx="419100" cy="1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4431875" y="4271577"/>
            <a:ext cx="685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5" idx="2"/>
          </p:cNvCxnSpPr>
          <p:nvPr/>
        </p:nvCxnSpPr>
        <p:spPr>
          <a:xfrm>
            <a:off x="5803475" y="427157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6"/>
            <a:endCxn id="33" idx="2"/>
          </p:cNvCxnSpPr>
          <p:nvPr/>
        </p:nvCxnSpPr>
        <p:spPr>
          <a:xfrm>
            <a:off x="7098875" y="4271578"/>
            <a:ext cx="6858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5400000">
            <a:off x="7526937" y="2581075"/>
            <a:ext cx="186" cy="4023360"/>
          </a:xfrm>
          <a:prstGeom prst="curvedConnector3">
            <a:avLst>
              <a:gd name="adj1" fmla="val 30038924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0" idx="1"/>
            <a:endCxn id="30" idx="7"/>
          </p:cNvCxnSpPr>
          <p:nvPr/>
        </p:nvCxnSpPr>
        <p:spPr>
          <a:xfrm rot="5400000" flipH="1" flipV="1">
            <a:off x="5460575" y="3786643"/>
            <a:ext cx="12700" cy="484934"/>
          </a:xfrm>
          <a:prstGeom prst="curvedConnector3">
            <a:avLst>
              <a:gd name="adj1" fmla="val 533720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76515" y="363712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35" idx="1"/>
            <a:endCxn id="35" idx="7"/>
          </p:cNvCxnSpPr>
          <p:nvPr/>
        </p:nvCxnSpPr>
        <p:spPr>
          <a:xfrm rot="5400000" flipH="1" flipV="1">
            <a:off x="6755975" y="3786643"/>
            <a:ext cx="12700" cy="484934"/>
          </a:xfrm>
          <a:prstGeom prst="curvedConnector3">
            <a:avLst>
              <a:gd name="adj1" fmla="val 5188748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9080075" y="392867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075" y="3928677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7309881" y="535933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881" y="5359335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33" idx="6"/>
            <a:endCxn id="60" idx="2"/>
          </p:cNvCxnSpPr>
          <p:nvPr/>
        </p:nvCxnSpPr>
        <p:spPr>
          <a:xfrm flipV="1">
            <a:off x="8470475" y="4271578"/>
            <a:ext cx="6096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91201" y="38862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0/</a:t>
            </a:r>
            <a:r>
              <a:rPr lang="en-IN" dirty="0" err="1"/>
              <a:t>x,L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5117675" y="53584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675" y="5358430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30" idx="4"/>
            <a:endCxn id="42" idx="0"/>
          </p:cNvCxnSpPr>
          <p:nvPr/>
        </p:nvCxnSpPr>
        <p:spPr>
          <a:xfrm>
            <a:off x="5460575" y="4614479"/>
            <a:ext cx="0" cy="74395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6"/>
            <a:endCxn id="61" idx="2"/>
          </p:cNvCxnSpPr>
          <p:nvPr/>
        </p:nvCxnSpPr>
        <p:spPr>
          <a:xfrm>
            <a:off x="5803475" y="5701332"/>
            <a:ext cx="1506406" cy="90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3" idx="1"/>
            <a:endCxn id="33" idx="7"/>
          </p:cNvCxnSpPr>
          <p:nvPr/>
        </p:nvCxnSpPr>
        <p:spPr>
          <a:xfrm rot="5400000" flipH="1" flipV="1">
            <a:off x="8127575" y="3788116"/>
            <a:ext cx="12700" cy="484934"/>
          </a:xfrm>
          <a:prstGeom prst="curvedConnector3">
            <a:avLst>
              <a:gd name="adj1" fmla="val 5040299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60" idx="1"/>
            <a:endCxn id="60" idx="7"/>
          </p:cNvCxnSpPr>
          <p:nvPr/>
        </p:nvCxnSpPr>
        <p:spPr>
          <a:xfrm rot="5400000" flipH="1" flipV="1">
            <a:off x="9422975" y="3786643"/>
            <a:ext cx="12700" cy="484934"/>
          </a:xfrm>
          <a:prstGeom prst="curvedConnector3">
            <a:avLst>
              <a:gd name="adj1" fmla="val 489184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2" idx="2"/>
            <a:endCxn id="42" idx="4"/>
          </p:cNvCxnSpPr>
          <p:nvPr/>
        </p:nvCxnSpPr>
        <p:spPr>
          <a:xfrm rot="10800000" flipH="1" flipV="1">
            <a:off x="5117675" y="5701330"/>
            <a:ext cx="342900" cy="342900"/>
          </a:xfrm>
          <a:prstGeom prst="curvedConnector4">
            <a:avLst>
              <a:gd name="adj1" fmla="val -124399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143384" y="390049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437784" y="388280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4783217" y="482616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413971" y="503168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63403" y="535843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151159" y="585956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5130527" y="2983223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7805131" y="297598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0/0,R</a:t>
            </a:r>
          </a:p>
          <a:p>
            <a:endParaRPr lang="en-IN" dirty="0"/>
          </a:p>
        </p:txBody>
      </p:sp>
      <p:sp>
        <p:nvSpPr>
          <p:cNvPr id="111" name="TextBox 110"/>
          <p:cNvSpPr txBox="1"/>
          <p:nvPr/>
        </p:nvSpPr>
        <p:spPr>
          <a:xfrm>
            <a:off x="6445516" y="297009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1/1,L</a:t>
            </a:r>
          </a:p>
          <a:p>
            <a:endParaRPr lang="en-IN" dirty="0"/>
          </a:p>
        </p:txBody>
      </p:sp>
      <p:sp>
        <p:nvSpPr>
          <p:cNvPr id="112" name="TextBox 111"/>
          <p:cNvSpPr txBox="1"/>
          <p:nvPr/>
        </p:nvSpPr>
        <p:spPr>
          <a:xfrm>
            <a:off x="9097181" y="2976561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0/0,L</a:t>
            </a:r>
          </a:p>
          <a:p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863935" y="1470213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63935" y="1927413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2042093" y="169881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2575493" y="169881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108893" y="169881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42293" y="169881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175693" y="1698813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377850" y="151306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67239" y="150640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14679" y="148445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3452800" y="150483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08273" y="1543839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04294" y="152022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104856" y="19232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30250" y="19232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08214" y="263881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1/1,R</a:t>
            </a:r>
          </a:p>
          <a:p>
            <a:endParaRPr lang="en-IN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053212" y="19445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24767" y="151521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2531947" y="19131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463117" y="2599883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endParaRPr lang="en-IN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2104856" y="19131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530249" y="193608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86001" y="150640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104856" y="193608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530249" y="19445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053212" y="193608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582992" y="19232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70802" y="1513061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053212" y="19445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530249" y="193608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098994" y="193608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523937" y="193608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831443" y="2611416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endParaRPr lang="en-IN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3053212" y="19445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3582992" y="19232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151158" y="192628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9149" y="1519874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582992" y="19131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105524" y="262718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endParaRPr lang="en-IN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3053212" y="193608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523937" y="190494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2098994" y="19232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523937" y="190494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3053212" y="19445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582992" y="19232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4149992" y="19131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603031" y="19445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149992" y="19445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582992" y="19232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3053212" y="19445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2523937" y="194452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2098994" y="193608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A045387-64E5-4D88-88DE-82EE5A98686E}"/>
              </a:ext>
            </a:extLst>
          </p:cNvPr>
          <p:cNvSpPr/>
          <p:nvPr/>
        </p:nvSpPr>
        <p:spPr>
          <a:xfrm>
            <a:off x="7386081" y="543463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94" grpId="0"/>
      <p:bldP spid="94" grpId="1"/>
      <p:bldP spid="80" grpId="0"/>
      <p:bldP spid="80" grpId="1"/>
      <p:bldP spid="82" grpId="0"/>
      <p:bldP spid="82" grpId="1"/>
      <p:bldP spid="99" grpId="0"/>
      <p:bldP spid="100" grpId="0"/>
      <p:bldP spid="100" grpId="1"/>
      <p:bldP spid="104" grpId="0"/>
      <p:bldP spid="105" grpId="0"/>
      <p:bldP spid="106" grpId="0"/>
      <p:bldP spid="106" grpId="1"/>
      <p:bldP spid="111" grpId="0"/>
      <p:bldP spid="53" grpId="0"/>
      <p:bldP spid="54" grpId="0"/>
      <p:bldP spid="57" grpId="0"/>
      <p:bldP spid="59" grpId="0"/>
      <p:bldP spid="66" grpId="0"/>
      <p:bldP spid="68" grpId="0"/>
      <p:bldP spid="71" grpId="0"/>
      <p:bldP spid="74" grpId="0"/>
      <p:bldP spid="81" grpId="0"/>
      <p:bldP spid="81" grpId="1"/>
      <p:bldP spid="87" grpId="0"/>
      <p:bldP spid="92" grpId="0"/>
      <p:bldP spid="92" grpId="1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TM Accepting </a:t>
            </a:r>
            <a:r>
              <a:rPr lang="en-IN" sz="3600" dirty="0"/>
              <a:t>same no of a’s, b’s &amp; c’s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4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714500" y="106364"/>
                <a:ext cx="8763000" cy="808037"/>
              </a:xfrm>
            </p:spPr>
            <p:txBody>
              <a:bodyPr>
                <a:noAutofit/>
              </a:bodyPr>
              <a:lstStyle/>
              <a:p>
                <a:r>
                  <a:rPr lang="en-IN" sz="2200" dirty="0">
                    <a:latin typeface="Cambria,Bold"/>
                  </a:rPr>
                  <a:t>Design a TM for Accepting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 ∊{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sz="2200" i="1">
                        <a:latin typeface="Cambria Math" panose="02040503050406030204" pitchFamily="18" charset="0"/>
                      </a:rPr>
                      <m:t>|  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𝑛𝑎</m:t>
                    </m:r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𝑛𝑏</m:t>
                    </m:r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𝑛𝑐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) }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14500" y="106364"/>
                <a:ext cx="8763000" cy="808037"/>
              </a:xfrm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9812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70047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3528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670047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6019800" y="367151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671519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46482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670047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1562100" y="4012761"/>
            <a:ext cx="419100" cy="1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2667000" y="4012947"/>
            <a:ext cx="685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5" idx="2"/>
          </p:cNvCxnSpPr>
          <p:nvPr/>
        </p:nvCxnSpPr>
        <p:spPr>
          <a:xfrm>
            <a:off x="4038600" y="401294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6"/>
            <a:endCxn id="33" idx="2"/>
          </p:cNvCxnSpPr>
          <p:nvPr/>
        </p:nvCxnSpPr>
        <p:spPr>
          <a:xfrm>
            <a:off x="5334000" y="4012948"/>
            <a:ext cx="6858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2" idx="4"/>
            <a:endCxn id="30" idx="4"/>
          </p:cNvCxnSpPr>
          <p:nvPr/>
        </p:nvCxnSpPr>
        <p:spPr>
          <a:xfrm rot="5400000">
            <a:off x="6972207" y="1079154"/>
            <a:ext cx="186" cy="6553200"/>
          </a:xfrm>
          <a:prstGeom prst="curvedConnector3">
            <a:avLst>
              <a:gd name="adj1" fmla="val 30038924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0" idx="1"/>
            <a:endCxn id="30" idx="7"/>
          </p:cNvCxnSpPr>
          <p:nvPr/>
        </p:nvCxnSpPr>
        <p:spPr>
          <a:xfrm rot="5400000" flipH="1" flipV="1">
            <a:off x="3695700" y="3528013"/>
            <a:ext cx="12700" cy="484934"/>
          </a:xfrm>
          <a:prstGeom prst="curvedConnector3">
            <a:avLst>
              <a:gd name="adj1" fmla="val 533720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1" y="367004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35" idx="1"/>
            <a:endCxn id="35" idx="7"/>
          </p:cNvCxnSpPr>
          <p:nvPr/>
        </p:nvCxnSpPr>
        <p:spPr>
          <a:xfrm rot="5400000" flipH="1" flipV="1">
            <a:off x="4991100" y="3528013"/>
            <a:ext cx="12700" cy="484934"/>
          </a:xfrm>
          <a:prstGeom prst="curvedConnector3">
            <a:avLst>
              <a:gd name="adj1" fmla="val 5188748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7315200" y="36700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670047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5545006" y="510070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06" y="5100705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33" idx="6"/>
            <a:endCxn id="60" idx="2"/>
          </p:cNvCxnSpPr>
          <p:nvPr/>
        </p:nvCxnSpPr>
        <p:spPr>
          <a:xfrm flipV="1">
            <a:off x="6705600" y="4012948"/>
            <a:ext cx="609600" cy="14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26326" y="362757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x,L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8610600" y="366986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669861"/>
                <a:ext cx="685800" cy="6858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9906000" y="366986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3669861"/>
                <a:ext cx="685800" cy="6858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60" idx="6"/>
            <a:endCxn id="31" idx="2"/>
          </p:cNvCxnSpPr>
          <p:nvPr/>
        </p:nvCxnSpPr>
        <p:spPr>
          <a:xfrm flipV="1">
            <a:off x="8001000" y="4012761"/>
            <a:ext cx="609600" cy="1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32" idx="2"/>
          </p:cNvCxnSpPr>
          <p:nvPr/>
        </p:nvCxnSpPr>
        <p:spPr>
          <a:xfrm>
            <a:off x="9296400" y="4012761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3352800" y="5099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099800"/>
                <a:ext cx="685800" cy="6858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30" idx="4"/>
            <a:endCxn id="42" idx="0"/>
          </p:cNvCxnSpPr>
          <p:nvPr/>
        </p:nvCxnSpPr>
        <p:spPr>
          <a:xfrm>
            <a:off x="3695700" y="4355849"/>
            <a:ext cx="0" cy="74395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6"/>
            <a:endCxn id="61" idx="2"/>
          </p:cNvCxnSpPr>
          <p:nvPr/>
        </p:nvCxnSpPr>
        <p:spPr>
          <a:xfrm>
            <a:off x="4038600" y="5442702"/>
            <a:ext cx="1506406" cy="90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3" idx="1"/>
            <a:endCxn id="33" idx="7"/>
          </p:cNvCxnSpPr>
          <p:nvPr/>
        </p:nvCxnSpPr>
        <p:spPr>
          <a:xfrm rot="5400000" flipH="1" flipV="1">
            <a:off x="6362700" y="3529486"/>
            <a:ext cx="12700" cy="484934"/>
          </a:xfrm>
          <a:prstGeom prst="curvedConnector3">
            <a:avLst>
              <a:gd name="adj1" fmla="val 5040299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60" idx="1"/>
            <a:endCxn id="60" idx="7"/>
          </p:cNvCxnSpPr>
          <p:nvPr/>
        </p:nvCxnSpPr>
        <p:spPr>
          <a:xfrm rot="5400000" flipH="1" flipV="1">
            <a:off x="7658100" y="3528013"/>
            <a:ext cx="12700" cy="484934"/>
          </a:xfrm>
          <a:prstGeom prst="curvedConnector3">
            <a:avLst>
              <a:gd name="adj1" fmla="val 489184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1" idx="1"/>
            <a:endCxn id="31" idx="7"/>
          </p:cNvCxnSpPr>
          <p:nvPr/>
        </p:nvCxnSpPr>
        <p:spPr>
          <a:xfrm rot="5400000" flipH="1" flipV="1">
            <a:off x="8953500" y="3527827"/>
            <a:ext cx="12700" cy="484934"/>
          </a:xfrm>
          <a:prstGeom prst="curvedConnector3">
            <a:avLst>
              <a:gd name="adj1" fmla="val 481761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2" idx="1"/>
            <a:endCxn id="32" idx="7"/>
          </p:cNvCxnSpPr>
          <p:nvPr/>
        </p:nvCxnSpPr>
        <p:spPr>
          <a:xfrm rot="5400000" flipH="1" flipV="1">
            <a:off x="10248900" y="3527827"/>
            <a:ext cx="12700" cy="484934"/>
          </a:xfrm>
          <a:prstGeom prst="curvedConnector3">
            <a:avLst>
              <a:gd name="adj1" fmla="val 5040299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2" idx="2"/>
            <a:endCxn id="42" idx="4"/>
          </p:cNvCxnSpPr>
          <p:nvPr/>
        </p:nvCxnSpPr>
        <p:spPr>
          <a:xfrm rot="10800000" flipH="1" flipV="1">
            <a:off x="3352800" y="5442700"/>
            <a:ext cx="342900" cy="342900"/>
          </a:xfrm>
          <a:prstGeom prst="curvedConnector4">
            <a:avLst>
              <a:gd name="adj1" fmla="val -124399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378509" y="364186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72909" y="362417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7967309" y="362417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296401" y="361080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3018342" y="456753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681049" y="45732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398528" y="50998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386284" y="560093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106" name="TextBox 105"/>
          <p:cNvSpPr txBox="1"/>
          <p:nvPr/>
        </p:nvSpPr>
        <p:spPr>
          <a:xfrm>
            <a:off x="2961912" y="2386909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c,R</a:t>
            </a:r>
            <a:endParaRPr lang="en-IN" dirty="0"/>
          </a:p>
        </p:txBody>
      </p:sp>
      <p:sp>
        <p:nvSpPr>
          <p:cNvPr id="109" name="TextBox 108"/>
          <p:cNvSpPr txBox="1"/>
          <p:nvPr/>
        </p:nvSpPr>
        <p:spPr>
          <a:xfrm>
            <a:off x="5626525" y="2394043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c,R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8173299" y="2400266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p:sp>
        <p:nvSpPr>
          <p:cNvPr id="111" name="TextBox 110"/>
          <p:cNvSpPr txBox="1"/>
          <p:nvPr/>
        </p:nvSpPr>
        <p:spPr>
          <a:xfrm>
            <a:off x="4263430" y="2403817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c,L</a:t>
            </a:r>
            <a:endParaRPr lang="en-IN" dirty="0"/>
          </a:p>
        </p:txBody>
      </p:sp>
      <p:sp>
        <p:nvSpPr>
          <p:cNvPr id="112" name="TextBox 111"/>
          <p:cNvSpPr txBox="1"/>
          <p:nvPr/>
        </p:nvSpPr>
        <p:spPr>
          <a:xfrm>
            <a:off x="7002774" y="2382062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c,L</a:t>
            </a:r>
            <a:endParaRPr lang="en-IN" dirty="0"/>
          </a:p>
        </p:txBody>
      </p:sp>
      <p:sp>
        <p:nvSpPr>
          <p:cNvPr id="113" name="TextBox 112"/>
          <p:cNvSpPr txBox="1"/>
          <p:nvPr/>
        </p:nvSpPr>
        <p:spPr>
          <a:xfrm>
            <a:off x="9489658" y="2401320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1709093" y="1541882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09093" y="1999082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834243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2191292" y="175694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2889216" y="178549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3242931" y="177223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3928087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103024" y="158502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25649" y="157144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60008" y="156982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3113723" y="157691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1753431" y="161550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56312" y="160426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98" name="Straight Connector 97"/>
          <p:cNvCxnSpPr/>
          <p:nvPr/>
        </p:nvCxnSpPr>
        <p:spPr>
          <a:xfrm rot="5400000">
            <a:off x="2540566" y="176458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52298" y="155127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102" name="Straight Connector 101"/>
          <p:cNvCxnSpPr/>
          <p:nvPr/>
        </p:nvCxnSpPr>
        <p:spPr>
          <a:xfrm rot="5400000">
            <a:off x="3601390" y="177725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499054" y="157801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105722" y="15854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762706" y="156940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487666" y="156937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443139" y="156743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131335" y="156940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31682" y="15748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694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3" grpId="0" animBg="1"/>
      <p:bldP spid="35" grpId="0" animBg="1"/>
      <p:bldP spid="51" grpId="0"/>
      <p:bldP spid="60" grpId="0" animBg="1"/>
      <p:bldP spid="61" grpId="0" animBg="1"/>
      <p:bldP spid="94" grpId="0"/>
      <p:bldP spid="31" grpId="0" animBg="1"/>
      <p:bldP spid="32" grpId="0" animBg="1"/>
      <p:bldP spid="42" grpId="0" animBg="1"/>
      <p:bldP spid="80" grpId="0"/>
      <p:bldP spid="82" grpId="0"/>
      <p:bldP spid="83" grpId="0"/>
      <p:bldP spid="97" grpId="0"/>
      <p:bldP spid="99" grpId="0"/>
      <p:bldP spid="100" grpId="0"/>
      <p:bldP spid="104" grpId="0"/>
      <p:bldP spid="105" grpId="0"/>
      <p:bldP spid="106" grpId="0"/>
      <p:bldP spid="109" grpId="0"/>
      <p:bldP spid="110" grpId="0"/>
      <p:bldP spid="111" grpId="0"/>
      <p:bldP spid="112" grpId="0"/>
      <p:bldP spid="113" grpId="0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5" grpId="0"/>
      <p:bldP spid="96" grpId="0"/>
      <p:bldP spid="101" grpId="0"/>
      <p:bldP spid="101" grpId="1"/>
      <p:bldP spid="103" grpId="0"/>
      <p:bldP spid="103" grpId="1"/>
      <p:bldP spid="107" grpId="0"/>
      <p:bldP spid="108" grpId="0"/>
      <p:bldP spid="114" grpId="0"/>
      <p:bldP spid="115" grpId="0"/>
      <p:bldP spid="116" grpId="0"/>
      <p:bldP spid="1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Turing machine to delete a symbol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04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Design a Turing machine to delete a symbol</a:t>
            </a:r>
            <a:endParaRPr lang="en-US" sz="3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0" y="1600200"/>
            <a:ext cx="548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339548" y="2606040"/>
            <a:ext cx="5486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3694522" y="2096808"/>
            <a:ext cx="1005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586202" y="2103120"/>
            <a:ext cx="1005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489427" y="2103120"/>
            <a:ext cx="1005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337097" y="2103120"/>
            <a:ext cx="1005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251497" y="2103120"/>
            <a:ext cx="1005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6547" y="1793475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17916" y="1826556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74689" y="1826557"/>
            <a:ext cx="239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59218" y="1800952"/>
            <a:ext cx="239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59803" y="1806175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12765" y="1782029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5359803" y="1829622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535147" y="260604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22009" y="1126653"/>
            <a:ext cx="3521478" cy="401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</a:rPr>
              <a:t>Δa</a:t>
            </a:r>
            <a:r>
              <a:rPr lang="en-US" sz="2400" dirty="0">
                <a:solidFill>
                  <a:schemeClr val="tx1"/>
                </a:solidFill>
              </a:rPr>
              <a:t>ab</a:t>
            </a:r>
            <a:r>
              <a:rPr lang="en-IN" sz="2400" dirty="0">
                <a:solidFill>
                  <a:schemeClr val="tx1"/>
                </a:solidFill>
              </a:rPr>
              <a:t>Δ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5166761" y="1665135"/>
            <a:ext cx="7620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7755687" y="2296161"/>
            <a:ext cx="12700" cy="594360"/>
          </a:xfrm>
          <a:prstGeom prst="curvedConnector3">
            <a:avLst>
              <a:gd name="adj1" fmla="val -5141685"/>
            </a:avLst>
          </a:prstGeom>
          <a:ln w="25400">
            <a:solidFill>
              <a:srgbClr val="C0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 flipH="1" flipV="1">
            <a:off x="6814386" y="2308861"/>
            <a:ext cx="12700" cy="594360"/>
          </a:xfrm>
          <a:prstGeom prst="curvedConnector3">
            <a:avLst>
              <a:gd name="adj1" fmla="val -5141685"/>
            </a:avLst>
          </a:prstGeom>
          <a:ln w="25400">
            <a:solidFill>
              <a:srgbClr val="C0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6004029" y="2302511"/>
            <a:ext cx="12700" cy="594360"/>
          </a:xfrm>
          <a:prstGeom prst="curvedConnector3">
            <a:avLst>
              <a:gd name="adj1" fmla="val -5141685"/>
            </a:avLst>
          </a:prstGeom>
          <a:ln w="25400">
            <a:solidFill>
              <a:srgbClr val="C0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1714500" y="4016256"/>
            <a:ext cx="8763000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Replace the symbol you want to delete by Δ.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Keep moving to the Right until you encounter Δ.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One by one Keep shifting every symbol one step to left until you encounter Δ.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298870" y="261239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2.22222E-6 0.00023 L -0.05834 0.00162 C -0.11215 0.00417 -0.03559 0.00347 -0.09861 0.00347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16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2.22222E-6 0.00023 C -0.01076 -0.0007 -0.02135 -0.00093 -0.03194 -0.00185 C -0.03385 -0.00209 -0.03576 -0.00347 -0.0375 -0.00371 C -0.04132 -0.00463 -0.04496 -0.00509 -0.04861 -0.00556 C -0.05607 -0.00509 -0.06354 -0.00509 -0.07083 -0.00371 C -0.07378 -0.00324 -0.07639 -0.00139 -0.07916 2.22222E-6 L -0.08333 0.00185 L -0.0875 2.22222E-6 " pathEditMode="relative" rAng="0" ptsTypes="AAAAAAA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2.77778E-6 0.00023 C -0.01718 -0.0007 -0.03437 -0.00047 -0.05139 -0.00186 C -0.05434 -0.00232 -0.05972 -0.00556 -0.05972 -0.00533 C -0.06666 -0.0051 -0.07378 -0.00463 -0.08055 -0.00371 C -0.08385 -0.00348 -0.09027 -0.00186 -0.09027 -0.00162 " pathEditMode="relative" rAng="0" ptsTypes="AAAA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4" y="-27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34" grpId="0"/>
      <p:bldP spid="34" grpId="1"/>
      <p:bldP spid="28" grpId="0"/>
      <p:bldP spid="13" grpId="0"/>
      <p:bldP spid="3" grpId="0" animBg="1"/>
      <p:bldP spid="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Design a Turing machine to delete a symbol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444149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49" y="3427580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57912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433930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70866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905000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1834549" y="377048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47" idx="2"/>
          </p:cNvCxnSpPr>
          <p:nvPr/>
        </p:nvCxnSpPr>
        <p:spPr>
          <a:xfrm>
            <a:off x="3129950" y="3770480"/>
            <a:ext cx="1061051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75369" y="278125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a/Δ,R</a:t>
            </a:r>
          </a:p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30" idx="3"/>
            <a:endCxn id="49" idx="5"/>
          </p:cNvCxnSpPr>
          <p:nvPr/>
        </p:nvCxnSpPr>
        <p:spPr>
          <a:xfrm rot="5400000" flipH="1" flipV="1">
            <a:off x="7464426" y="2440156"/>
            <a:ext cx="6350" cy="3151934"/>
          </a:xfrm>
          <a:prstGeom prst="curvedConnector3">
            <a:avLst>
              <a:gd name="adj1" fmla="val -3754450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136902" y="2216993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7081101" y="493369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101" y="4933697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8458200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3427580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6134102" y="2490369"/>
            <a:ext cx="1052933" cy="943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5"/>
            <a:endCxn id="49" idx="0"/>
          </p:cNvCxnSpPr>
          <p:nvPr/>
        </p:nvCxnSpPr>
        <p:spPr>
          <a:xfrm>
            <a:off x="7671969" y="2490369"/>
            <a:ext cx="1129133" cy="93721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6134101" y="4119730"/>
            <a:ext cx="1047434" cy="9144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7"/>
            <a:endCxn id="49" idx="4"/>
          </p:cNvCxnSpPr>
          <p:nvPr/>
        </p:nvCxnSpPr>
        <p:spPr>
          <a:xfrm flipV="1">
            <a:off x="7666468" y="4113381"/>
            <a:ext cx="1134632" cy="9207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7"/>
            <a:endCxn id="35" idx="1"/>
          </p:cNvCxnSpPr>
          <p:nvPr/>
        </p:nvCxnSpPr>
        <p:spPr>
          <a:xfrm rot="16200000" flipV="1">
            <a:off x="7429500" y="1762966"/>
            <a:ext cx="12700" cy="484934"/>
          </a:xfrm>
          <a:prstGeom prst="curvedConnector3">
            <a:avLst>
              <a:gd name="adj1" fmla="val 4594929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113311" y="10714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115" name="TextBox 114"/>
          <p:cNvSpPr txBox="1"/>
          <p:nvPr/>
        </p:nvSpPr>
        <p:spPr>
          <a:xfrm>
            <a:off x="5903970" y="275555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81249" y="277430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a,S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41910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433930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7" idx="6"/>
            <a:endCxn id="30" idx="2"/>
          </p:cNvCxnSpPr>
          <p:nvPr/>
        </p:nvCxnSpPr>
        <p:spPr>
          <a:xfrm>
            <a:off x="4876800" y="3776830"/>
            <a:ext cx="9144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7"/>
            <a:endCxn id="35" idx="5"/>
          </p:cNvCxnSpPr>
          <p:nvPr/>
        </p:nvCxnSpPr>
        <p:spPr>
          <a:xfrm flipV="1">
            <a:off x="7666470" y="2490369"/>
            <a:ext cx="5499" cy="25437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5" idx="4"/>
            <a:endCxn id="46" idx="0"/>
          </p:cNvCxnSpPr>
          <p:nvPr/>
        </p:nvCxnSpPr>
        <p:spPr>
          <a:xfrm flipH="1">
            <a:off x="7424003" y="2590802"/>
            <a:ext cx="5499" cy="234289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6" idx="5"/>
            <a:endCxn id="46" idx="3"/>
          </p:cNvCxnSpPr>
          <p:nvPr/>
        </p:nvCxnSpPr>
        <p:spPr>
          <a:xfrm rot="5400000">
            <a:off x="7424001" y="5276598"/>
            <a:ext cx="12700" cy="484934"/>
          </a:xfrm>
          <a:prstGeom prst="curvedConnector3">
            <a:avLst>
              <a:gd name="adj1" fmla="val 459493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7" idx="7"/>
            <a:endCxn id="47" idx="1"/>
          </p:cNvCxnSpPr>
          <p:nvPr/>
        </p:nvCxnSpPr>
        <p:spPr>
          <a:xfrm rot="16200000" flipV="1">
            <a:off x="4533900" y="3291897"/>
            <a:ext cx="12700" cy="484934"/>
          </a:xfrm>
          <a:prstGeom prst="curvedConnector3">
            <a:avLst>
              <a:gd name="adj1" fmla="val 5262976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61050" y="343393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49853" y="352614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77" name="TextBox 76"/>
          <p:cNvSpPr txBox="1"/>
          <p:nvPr/>
        </p:nvSpPr>
        <p:spPr>
          <a:xfrm>
            <a:off x="6833449" y="352333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80" name="TextBox 79"/>
          <p:cNvSpPr txBox="1"/>
          <p:nvPr/>
        </p:nvSpPr>
        <p:spPr>
          <a:xfrm>
            <a:off x="8189378" y="446042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b,S</a:t>
            </a:r>
            <a:endParaRPr lang="en-IN" dirty="0"/>
          </a:p>
        </p:txBody>
      </p:sp>
      <p:sp>
        <p:nvSpPr>
          <p:cNvPr id="81" name="TextBox 80"/>
          <p:cNvSpPr txBox="1"/>
          <p:nvPr/>
        </p:nvSpPr>
        <p:spPr>
          <a:xfrm>
            <a:off x="6050355" y="445082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36991" y="54864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83" name="TextBox 82"/>
          <p:cNvSpPr txBox="1"/>
          <p:nvPr/>
        </p:nvSpPr>
        <p:spPr>
          <a:xfrm>
            <a:off x="5583033" y="517254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856637" y="1184736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56637" y="1641936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034795" y="141333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2568195" y="141333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101595" y="141333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634995" y="141333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168395" y="141333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70552" y="122758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959941" y="122589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894428" y="123761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3445502" y="121935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00975" y="125836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96996" y="1234746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048000" y="16377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51506" y="331328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96396" y="1221446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597902" y="16250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136901" y="16377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582152" y="16377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136901" y="16377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589004" y="16377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3046828" y="16377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987589" y="1247084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69089" y="125744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18014" y="122758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EF545F-1373-4AB9-8883-B6E84508BDF9}"/>
              </a:ext>
            </a:extLst>
          </p:cNvPr>
          <p:cNvSpPr/>
          <p:nvPr/>
        </p:nvSpPr>
        <p:spPr>
          <a:xfrm>
            <a:off x="8534400" y="3505200"/>
            <a:ext cx="533400" cy="533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9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7" grpId="0"/>
      <p:bldP spid="75" grpId="0"/>
      <p:bldP spid="76" grpId="0"/>
      <p:bldP spid="81" grpId="0"/>
      <p:bldP spid="45" grpId="0"/>
      <p:bldP spid="48" grpId="0"/>
      <p:bldP spid="50" grpId="0"/>
      <p:bldP spid="59" grpId="0"/>
      <p:bldP spid="60" grpId="0"/>
      <p:bldP spid="60" grpId="1"/>
      <p:bldP spid="73" grpId="0"/>
      <p:bldP spid="74" grpId="0"/>
      <p:bldP spid="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Turing machine to copy a string</a:t>
            </a:r>
            <a:endParaRPr lang="en-US" sz="3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8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Design a Turing machine to copy a string</a:t>
            </a:r>
            <a:endParaRPr lang="en-US" sz="3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67535" y="1210606"/>
            <a:ext cx="34747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6862" y="1674439"/>
            <a:ext cx="347472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7023652" y="144583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543800" y="145254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054008" y="1452549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8574156" y="145030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9067800" y="144267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5242" y="12513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68405" y="128537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82346" y="12852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86877" y="126563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26714" y="1284334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41100" y="12975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83897" y="128869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81240" y="12871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76364" y="12984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9585636" y="144267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2867" y="128869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31743" y="129185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81996" y="12786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68405" y="13048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777712" y="1018584"/>
            <a:ext cx="3518748" cy="244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String: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Δ ab </a:t>
            </a: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Δ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bab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9004" y="1508414"/>
            <a:ext cx="167961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b="1" dirty="0">
                <a:solidFill>
                  <a:srgbClr val="C00000"/>
                </a:solidFill>
              </a:rPr>
              <a:t>Δ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ab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3056" y="2656142"/>
            <a:ext cx="1861468" cy="452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b="1" dirty="0">
                <a:solidFill>
                  <a:srgbClr val="C00000"/>
                </a:solidFill>
              </a:rPr>
              <a:t>Δ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bab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543800" y="168115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001000" y="166685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001000" y="167973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543800" y="167423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52837" y="3094302"/>
            <a:ext cx="4754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582164" y="3558135"/>
            <a:ext cx="4754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5785918" y="333292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306066" y="33263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6816274" y="33263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8171308" y="332413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8585440" y="332976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17508" y="31383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630671" y="31724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56080" y="31513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649143" y="315272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863026" y="314498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18770" y="31484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020805" y="31625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636447" y="314832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458280" y="31604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71" name="Straight Connector 70"/>
          <p:cNvCxnSpPr/>
          <p:nvPr/>
        </p:nvCxnSpPr>
        <p:spPr>
          <a:xfrm rot="5400000">
            <a:off x="9015482" y="332976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992216" y="315233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861818" y="31447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122289" y="312911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648975" y="31502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7271743" y="3332924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086140" y="31657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8" name="Straight Connector 77"/>
          <p:cNvCxnSpPr/>
          <p:nvPr/>
        </p:nvCxnSpPr>
        <p:spPr>
          <a:xfrm rot="5400000">
            <a:off x="7724440" y="333578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578593" y="31686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082294" y="31666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95835" y="31538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8715" y="315896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63869" y="31499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238283" y="315176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9390739" y="3323290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250555" y="31511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rot="5400000">
            <a:off x="9770168" y="332201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641520" y="31413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616504" y="31527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57190" y="2067984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Original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377617" y="2060729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Pasted 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849004" y="1797628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512704" y="1813214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76758" y="1797630"/>
            <a:ext cx="266985" cy="279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0" idx="0"/>
            <a:endCxn id="3" idx="2"/>
          </p:cNvCxnSpPr>
          <p:nvPr/>
        </p:nvCxnSpPr>
        <p:spPr>
          <a:xfrm flipH="1" flipV="1">
            <a:off x="2688811" y="1813215"/>
            <a:ext cx="250205" cy="247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648001" y="3347105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Original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568428" y="3339850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Pasted  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2039815" y="3076749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703515" y="3092335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067569" y="3076751"/>
            <a:ext cx="266985" cy="279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0"/>
          </p:cNvCxnSpPr>
          <p:nvPr/>
        </p:nvCxnSpPr>
        <p:spPr>
          <a:xfrm flipH="1" flipV="1">
            <a:off x="2879622" y="3092336"/>
            <a:ext cx="250205" cy="247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1.11022E-16 -0.00023 L 0.10924 0.00348 L 0.10924 0.00649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-0.00023 L 0.12109 0.00556 L 0.12109 0.01042 " pathEditMode="relative" rAng="0" ptsTypes="AAAA"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  <p:bldP spid="25" grpId="0"/>
      <p:bldP spid="25" grpId="1"/>
      <p:bldP spid="29" grpId="0"/>
      <p:bldP spid="29" grpId="1"/>
      <p:bldP spid="34" grpId="0"/>
      <p:bldP spid="24" grpId="0"/>
      <p:bldP spid="26" grpId="0"/>
      <p:bldP spid="28" grpId="0"/>
      <p:bldP spid="3" grpId="0"/>
      <p:bldP spid="31" grpId="0"/>
      <p:bldP spid="62" grpId="0"/>
      <p:bldP spid="62" grpId="1"/>
      <p:bldP spid="63" grpId="0"/>
      <p:bldP spid="63" grpId="1"/>
      <p:bldP spid="64" grpId="0"/>
      <p:bldP spid="65" grpId="0"/>
      <p:bldP spid="66" grpId="0"/>
      <p:bldP spid="66" grpId="1"/>
      <p:bldP spid="67" grpId="0"/>
      <p:bldP spid="67" grpId="1"/>
      <p:bldP spid="68" grpId="0"/>
      <p:bldP spid="69" grpId="0"/>
      <p:bldP spid="69" grpId="1"/>
      <p:bldP spid="70" grpId="0"/>
      <p:bldP spid="70" grpId="1"/>
      <p:bldP spid="72" grpId="0"/>
      <p:bldP spid="73" grpId="0"/>
      <p:bldP spid="74" grpId="0"/>
      <p:bldP spid="75" grpId="0"/>
      <p:bldP spid="77" grpId="0"/>
      <p:bldP spid="77" grpId="1"/>
      <p:bldP spid="79" grpId="0"/>
      <p:bldP spid="79" grpId="1"/>
      <p:bldP spid="80" grpId="0"/>
      <p:bldP spid="80" grpId="1"/>
      <p:bldP spid="81" grpId="0"/>
      <p:bldP spid="82" grpId="0"/>
      <p:bldP spid="82" grpId="1"/>
      <p:bldP spid="83" grpId="0"/>
      <p:bldP spid="84" grpId="0"/>
      <p:bldP spid="84" grpId="1"/>
      <p:bldP spid="86" grpId="0"/>
      <p:bldP spid="88" grpId="0"/>
      <p:bldP spid="89" grpId="0"/>
      <p:bldP spid="89" grpId="1"/>
      <p:bldP spid="14" grpId="0"/>
      <p:bldP spid="90" grpId="0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29337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Input Strings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1078" y="990600"/>
            <a:ext cx="29337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Pushdown Automata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Input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Stack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34300" y="990600"/>
            <a:ext cx="29337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Turing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Input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Special symbol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Control portion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419600" y="1068291"/>
            <a:ext cx="0" cy="3261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055383" y="3405482"/>
            <a:ext cx="2114550" cy="391594"/>
            <a:chOff x="2362200" y="2133600"/>
            <a:chExt cx="3657600" cy="4572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362200" y="2133600"/>
              <a:ext cx="36576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62200" y="2590800"/>
              <a:ext cx="36576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5146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30480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5814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1148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6482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5181600" y="2362200"/>
              <a:ext cx="45720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Up Arrow Callout 32"/>
          <p:cNvSpPr/>
          <p:nvPr/>
        </p:nvSpPr>
        <p:spPr>
          <a:xfrm>
            <a:off x="8481169" y="3797076"/>
            <a:ext cx="1151333" cy="990600"/>
          </a:xfrm>
          <a:prstGeom prst="upArrowCallou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Tape Head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563807" y="2521965"/>
            <a:ext cx="2995307" cy="2128216"/>
            <a:chOff x="2579848" y="2727847"/>
            <a:chExt cx="5345960" cy="2415853"/>
          </a:xfrm>
        </p:grpSpPr>
        <p:grpSp>
          <p:nvGrpSpPr>
            <p:cNvPr id="34" name="Group 33"/>
            <p:cNvGrpSpPr/>
            <p:nvPr/>
          </p:nvGrpSpPr>
          <p:grpSpPr>
            <a:xfrm>
              <a:off x="4366385" y="4045286"/>
              <a:ext cx="1058184" cy="692109"/>
              <a:chOff x="4288232" y="3508311"/>
              <a:chExt cx="1058184" cy="69210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288232" y="3721812"/>
                <a:ext cx="1058184" cy="237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288233" y="3963060"/>
                <a:ext cx="1058183" cy="2373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4288232" y="3508311"/>
                <a:ext cx="0" cy="213501"/>
              </a:xfrm>
              <a:prstGeom prst="line">
                <a:avLst/>
              </a:prstGeom>
              <a:ln w="25400">
                <a:solidFill>
                  <a:srgbClr val="3449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5346416" y="3508311"/>
                <a:ext cx="0" cy="213501"/>
              </a:xfrm>
              <a:prstGeom prst="line">
                <a:avLst/>
              </a:prstGeom>
              <a:ln w="25400">
                <a:solidFill>
                  <a:srgbClr val="3449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3435685" y="3218032"/>
              <a:ext cx="609600" cy="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746909" y="3206515"/>
              <a:ext cx="670559" cy="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045285" y="2727847"/>
              <a:ext cx="1701624" cy="91123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 Control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79848" y="3005893"/>
              <a:ext cx="821997" cy="355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I/p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49449" y="3027612"/>
              <a:ext cx="1676359" cy="357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Accept | Reject</a:t>
              </a:r>
            </a:p>
          </p:txBody>
        </p:sp>
        <p:cxnSp>
          <p:nvCxnSpPr>
            <p:cNvPr id="44" name="Straight Arrow Connector 43"/>
            <p:cNvCxnSpPr>
              <a:stCxn id="41" idx="2"/>
            </p:cNvCxnSpPr>
            <p:nvPr/>
          </p:nvCxnSpPr>
          <p:spPr>
            <a:xfrm flipH="1">
              <a:off x="4896096" y="3639078"/>
              <a:ext cx="2" cy="623352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135975" y="4788562"/>
              <a:ext cx="1304034" cy="355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 </a:t>
              </a:r>
            </a:p>
          </p:txBody>
        </p:sp>
      </p:grpSp>
      <p:cxnSp>
        <p:nvCxnSpPr>
          <p:cNvPr id="59" name="Straight Connector 58"/>
          <p:cNvCxnSpPr/>
          <p:nvPr/>
        </p:nvCxnSpPr>
        <p:spPr>
          <a:xfrm>
            <a:off x="7594778" y="1048871"/>
            <a:ext cx="0" cy="326177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952923" y="3866798"/>
            <a:ext cx="2233111" cy="23320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299144" y="4258390"/>
            <a:ext cx="1551451" cy="16090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639947" y="4650181"/>
            <a:ext cx="899841" cy="88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422979" y="4104557"/>
            <a:ext cx="1292998" cy="960521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TM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54525" y="4519451"/>
            <a:ext cx="1061230" cy="804132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PDA</a:t>
            </a:r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3431737" y="5059026"/>
            <a:ext cx="543817" cy="11008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>
            <a:off x="3341612" y="4626347"/>
            <a:ext cx="1404137" cy="8881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3337327" y="4079727"/>
            <a:ext cx="1742851" cy="9831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195642" y="5731847"/>
            <a:ext cx="2518358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Regular language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97674" y="5339303"/>
            <a:ext cx="2959990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Context free language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92060" y="4916975"/>
            <a:ext cx="4075740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Recursively enumerable language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41228" y="228864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878793" y="230048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3171978" y="230048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2557200" y="231218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99144" y="2786039"/>
            <a:ext cx="1072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241905" y="338512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8879470" y="339696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9172655" y="339696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8557877" y="340866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9495593" y="340548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9824703" y="3424563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988818" y="3436259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Δ</a:t>
            </a:r>
          </a:p>
        </p:txBody>
      </p:sp>
    </p:spTree>
    <p:extLst>
      <p:ext uri="{BB962C8B-B14F-4D97-AF65-F5344CB8AC3E}">
        <p14:creationId xmlns:p14="http://schemas.microsoft.com/office/powerpoint/2010/main" val="38903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  <p:bldP spid="66" grpId="0" animBg="1"/>
      <p:bldP spid="67" grpId="0" animBg="1"/>
      <p:bldP spid="68" grpId="0" animBg="1"/>
      <p:bldP spid="69" grpId="0"/>
      <p:bldP spid="70" grpId="0"/>
      <p:bldP spid="58" grpId="0"/>
      <p:bldP spid="60" grpId="0"/>
      <p:bldP spid="61" grpId="0"/>
      <p:bldP spid="62" grpId="0"/>
      <p:bldP spid="63" grpId="0"/>
      <p:bldP spid="64" grpId="0"/>
      <p:bldP spid="65" grpId="0"/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Design a Turing machine to copy a string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2444149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149" y="3427580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4086122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122" y="3433930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7227119" y="189950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119" y="1899509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51054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905000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endCxn id="26" idx="2"/>
          </p:cNvCxnSpPr>
          <p:nvPr/>
        </p:nvCxnSpPr>
        <p:spPr>
          <a:xfrm>
            <a:off x="1834549" y="377048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6"/>
            <a:endCxn id="30" idx="2"/>
          </p:cNvCxnSpPr>
          <p:nvPr/>
        </p:nvCxnSpPr>
        <p:spPr>
          <a:xfrm>
            <a:off x="3129950" y="3770480"/>
            <a:ext cx="956173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173799" y="343393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58" name="Curved Connector 57"/>
          <p:cNvCxnSpPr>
            <a:stCxn id="49" idx="1"/>
            <a:endCxn id="49" idx="7"/>
          </p:cNvCxnSpPr>
          <p:nvPr/>
        </p:nvCxnSpPr>
        <p:spPr>
          <a:xfrm rot="5400000" flipH="1" flipV="1">
            <a:off x="8648700" y="3285547"/>
            <a:ext cx="12700" cy="484934"/>
          </a:xfrm>
          <a:prstGeom prst="curvedConnector3">
            <a:avLst>
              <a:gd name="adj1" fmla="val 466915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9753600" y="343393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3433930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/>
          <p:cNvSpPr txBox="1"/>
          <p:nvPr/>
        </p:nvSpPr>
        <p:spPr>
          <a:xfrm>
            <a:off x="5578625" y="91462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5105400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876800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7227119" y="4876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119" y="4876800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8305800" y="342758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427580"/>
                <a:ext cx="685800" cy="6858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30" idx="0"/>
            <a:endCxn id="35" idx="3"/>
          </p:cNvCxnSpPr>
          <p:nvPr/>
        </p:nvCxnSpPr>
        <p:spPr>
          <a:xfrm flipV="1">
            <a:off x="4429023" y="2490369"/>
            <a:ext cx="776811" cy="94356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6"/>
            <a:endCxn id="33" idx="2"/>
          </p:cNvCxnSpPr>
          <p:nvPr/>
        </p:nvCxnSpPr>
        <p:spPr>
          <a:xfrm flipV="1">
            <a:off x="5791202" y="2242411"/>
            <a:ext cx="1435919" cy="54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5"/>
            <a:endCxn id="49" idx="1"/>
          </p:cNvCxnSpPr>
          <p:nvPr/>
        </p:nvCxnSpPr>
        <p:spPr>
          <a:xfrm>
            <a:off x="7812488" y="2484878"/>
            <a:ext cx="593747" cy="104313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46" idx="1"/>
          </p:cNvCxnSpPr>
          <p:nvPr/>
        </p:nvCxnSpPr>
        <p:spPr>
          <a:xfrm>
            <a:off x="4429023" y="4119732"/>
            <a:ext cx="776811" cy="85750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6"/>
            <a:endCxn id="48" idx="2"/>
          </p:cNvCxnSpPr>
          <p:nvPr/>
        </p:nvCxnSpPr>
        <p:spPr>
          <a:xfrm>
            <a:off x="5791202" y="5219700"/>
            <a:ext cx="1435919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8" idx="7"/>
            <a:endCxn id="49" idx="3"/>
          </p:cNvCxnSpPr>
          <p:nvPr/>
        </p:nvCxnSpPr>
        <p:spPr>
          <a:xfrm flipV="1">
            <a:off x="7812487" y="4012947"/>
            <a:ext cx="593747" cy="9642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46" idx="6"/>
            <a:endCxn id="46" idx="4"/>
          </p:cNvCxnSpPr>
          <p:nvPr/>
        </p:nvCxnSpPr>
        <p:spPr>
          <a:xfrm flipH="1">
            <a:off x="5448300" y="5219700"/>
            <a:ext cx="342900" cy="342900"/>
          </a:xfrm>
          <a:prstGeom prst="curvedConnector4">
            <a:avLst>
              <a:gd name="adj1" fmla="val -96908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5" idx="7"/>
            <a:endCxn id="35" idx="1"/>
          </p:cNvCxnSpPr>
          <p:nvPr/>
        </p:nvCxnSpPr>
        <p:spPr>
          <a:xfrm rot="16200000" flipV="1">
            <a:off x="5448300" y="1762966"/>
            <a:ext cx="12700" cy="484934"/>
          </a:xfrm>
          <a:prstGeom prst="curvedConnector3">
            <a:avLst>
              <a:gd name="adj1" fmla="val 5485654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60" idx="4"/>
            <a:endCxn id="30" idx="4"/>
          </p:cNvCxnSpPr>
          <p:nvPr/>
        </p:nvCxnSpPr>
        <p:spPr>
          <a:xfrm rot="5400000">
            <a:off x="7262762" y="1285992"/>
            <a:ext cx="12700" cy="5667478"/>
          </a:xfrm>
          <a:prstGeom prst="curvedConnector3">
            <a:avLst>
              <a:gd name="adj1" fmla="val 17907220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211308" y="18730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06997" y="489164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11964" y="295096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035465" y="338388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924802" y="252488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118" name="TextBox 117"/>
          <p:cNvSpPr txBox="1"/>
          <p:nvPr/>
        </p:nvSpPr>
        <p:spPr>
          <a:xfrm>
            <a:off x="8711355" y="275978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119" name="TextBox 118"/>
          <p:cNvSpPr txBox="1"/>
          <p:nvPr/>
        </p:nvSpPr>
        <p:spPr>
          <a:xfrm>
            <a:off x="8074713" y="439063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120" name="TextBox 119"/>
          <p:cNvSpPr txBox="1"/>
          <p:nvPr/>
        </p:nvSpPr>
        <p:spPr>
          <a:xfrm>
            <a:off x="4795862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74303" y="536663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sp>
        <p:nvSpPr>
          <p:cNvPr id="122" name="TextBox 121"/>
          <p:cNvSpPr txBox="1"/>
          <p:nvPr/>
        </p:nvSpPr>
        <p:spPr>
          <a:xfrm>
            <a:off x="9309948" y="571865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571772" y="4977233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772" y="4977233"/>
                <a:ext cx="685800" cy="6858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2057400" y="4975723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75723"/>
                <a:ext cx="685800" cy="6858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/>
          <p:cNvCxnSpPr>
            <a:stCxn id="33" idx="7"/>
            <a:endCxn id="33" idx="1"/>
          </p:cNvCxnSpPr>
          <p:nvPr/>
        </p:nvCxnSpPr>
        <p:spPr>
          <a:xfrm rot="16200000" flipV="1">
            <a:off x="7570020" y="1757476"/>
            <a:ext cx="12700" cy="484934"/>
          </a:xfrm>
          <a:prstGeom prst="curvedConnector3">
            <a:avLst>
              <a:gd name="adj1" fmla="val 533720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92419" y="899975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cxnSp>
        <p:nvCxnSpPr>
          <p:cNvPr id="54" name="Straight Arrow Connector 53"/>
          <p:cNvCxnSpPr>
            <a:stCxn id="49" idx="6"/>
            <a:endCxn id="60" idx="2"/>
          </p:cNvCxnSpPr>
          <p:nvPr/>
        </p:nvCxnSpPr>
        <p:spPr>
          <a:xfrm>
            <a:off x="8991600" y="3770480"/>
            <a:ext cx="762000" cy="635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60" idx="1"/>
            <a:endCxn id="60" idx="7"/>
          </p:cNvCxnSpPr>
          <p:nvPr/>
        </p:nvCxnSpPr>
        <p:spPr>
          <a:xfrm rot="5400000" flipH="1" flipV="1">
            <a:off x="10096500" y="3291896"/>
            <a:ext cx="12700" cy="484934"/>
          </a:xfrm>
          <a:prstGeom prst="curvedConnector3">
            <a:avLst>
              <a:gd name="adj1" fmla="val 4669165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753601" y="254590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cxnSp>
        <p:nvCxnSpPr>
          <p:cNvPr id="68" name="Curved Connector 67"/>
          <p:cNvCxnSpPr>
            <a:stCxn id="48" idx="6"/>
            <a:endCxn id="48" idx="4"/>
          </p:cNvCxnSpPr>
          <p:nvPr/>
        </p:nvCxnSpPr>
        <p:spPr>
          <a:xfrm flipH="1">
            <a:off x="7570019" y="5219700"/>
            <a:ext cx="342900" cy="342900"/>
          </a:xfrm>
          <a:prstGeom prst="curvedConnector4">
            <a:avLst>
              <a:gd name="adj1" fmla="val -102406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55424" y="512911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p:cxnSp>
        <p:nvCxnSpPr>
          <p:cNvPr id="72" name="Straight Arrow Connector 71"/>
          <p:cNvCxnSpPr>
            <a:stCxn id="30" idx="3"/>
            <a:endCxn id="44" idx="0"/>
          </p:cNvCxnSpPr>
          <p:nvPr/>
        </p:nvCxnSpPr>
        <p:spPr>
          <a:xfrm flipH="1">
            <a:off x="3914674" y="4019297"/>
            <a:ext cx="271883" cy="9579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44" idx="6"/>
            <a:endCxn id="44" idx="4"/>
          </p:cNvCxnSpPr>
          <p:nvPr/>
        </p:nvCxnSpPr>
        <p:spPr>
          <a:xfrm flipH="1">
            <a:off x="3914672" y="5320133"/>
            <a:ext cx="342900" cy="342900"/>
          </a:xfrm>
          <a:prstGeom prst="curvedConnector4">
            <a:avLst>
              <a:gd name="adj1" fmla="val -121650"/>
              <a:gd name="adj2" fmla="val 166667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4" idx="2"/>
            <a:endCxn id="45" idx="6"/>
          </p:cNvCxnSpPr>
          <p:nvPr/>
        </p:nvCxnSpPr>
        <p:spPr>
          <a:xfrm flipH="1" flipV="1">
            <a:off x="2743200" y="5318623"/>
            <a:ext cx="828572" cy="151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91942" y="427796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78646" y="603064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84" name="TextBox 83"/>
          <p:cNvSpPr txBox="1"/>
          <p:nvPr/>
        </p:nvSpPr>
        <p:spPr>
          <a:xfrm>
            <a:off x="2895601" y="496520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709093" y="1541882"/>
            <a:ext cx="3291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709093" y="1999082"/>
            <a:ext cx="329184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18872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24206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29540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34874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4020851" y="177048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23008" y="15847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3821964" y="15572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2746884" y="159476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309069" y="155475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1753431" y="161550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9484" y="159148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22675" y="158893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86324" y="156634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938920" y="198621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2387600" y="200629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221682" y="159590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2895600" y="200629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05051" y="122068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3429309" y="200629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3960660" y="200629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3427260" y="200543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895600" y="20131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54576" y="222146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99" name="TextBox 98"/>
          <p:cNvSpPr txBox="1"/>
          <p:nvPr/>
        </p:nvSpPr>
        <p:spPr>
          <a:xfrm>
            <a:off x="9320955" y="602917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2387600" y="20131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895600" y="203072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754358" y="159090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3427260" y="20131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3967900" y="201178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240293" y="539984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4435373" y="20131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3960351" y="201100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723237" y="2461313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endParaRPr lang="en-IN" dirty="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427260" y="20110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2895600" y="203072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3427260" y="202946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2895600" y="202598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02585" y="57691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125" name="TextBox 124"/>
          <p:cNvSpPr txBox="1"/>
          <p:nvPr/>
        </p:nvSpPr>
        <p:spPr>
          <a:xfrm>
            <a:off x="2746883" y="15824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2385669" y="200143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938920" y="199101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250889" y="159174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4445210" y="1766856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13825" y="157663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</p:spTree>
    <p:extLst>
      <p:ext uri="{BB962C8B-B14F-4D97-AF65-F5344CB8AC3E}">
        <p14:creationId xmlns:p14="http://schemas.microsoft.com/office/powerpoint/2010/main" val="34485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13" grpId="0"/>
      <p:bldP spid="114" grpId="0"/>
      <p:bldP spid="115" grpId="0"/>
      <p:bldP spid="116" grpId="0"/>
      <p:bldP spid="116" grpId="1"/>
      <p:bldP spid="117" grpId="0"/>
      <p:bldP spid="119" grpId="0"/>
      <p:bldP spid="120" grpId="0"/>
      <p:bldP spid="122" grpId="0"/>
      <p:bldP spid="63" grpId="0"/>
      <p:bldP spid="71" grpId="0"/>
      <p:bldP spid="82" grpId="0"/>
      <p:bldP spid="83" grpId="0"/>
      <p:bldP spid="84" grpId="0"/>
      <p:bldP spid="73" grpId="0"/>
      <p:bldP spid="76" grpId="0"/>
      <p:bldP spid="77" grpId="0"/>
      <p:bldP spid="78" grpId="0"/>
      <p:bldP spid="86" grpId="0"/>
      <p:bldP spid="87" grpId="0"/>
      <p:bldP spid="91" grpId="0"/>
      <p:bldP spid="91" grpId="2"/>
      <p:bldP spid="93" grpId="0"/>
      <p:bldP spid="103" grpId="0"/>
      <p:bldP spid="103" grpId="1"/>
      <p:bldP spid="109" grpId="0"/>
      <p:bldP spid="124" grpId="0"/>
      <p:bldP spid="125" grpId="0"/>
      <p:bldP spid="1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A64F-9FD5-48DB-8BF7-99A8E79A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 Turing machine for L={WCW|W</a:t>
            </a:r>
            <a:r>
              <a:rPr lang="az-Cyrl-AZ" dirty="0"/>
              <a:t>Є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)*}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11C63D8-127C-44DA-ADCC-6A21C4ADCD3F}"/>
                  </a:ext>
                </a:extLst>
              </p:cNvPr>
              <p:cNvSpPr/>
              <p:nvPr/>
            </p:nvSpPr>
            <p:spPr>
              <a:xfrm>
                <a:off x="8382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11C63D8-127C-44DA-ADCC-6A21C4ADC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5000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E667C7-E8FE-46AA-8271-C15E53315FCB}"/>
              </a:ext>
            </a:extLst>
          </p:cNvPr>
          <p:cNvCxnSpPr>
            <a:endCxn id="4" idx="2"/>
          </p:cNvCxnSpPr>
          <p:nvPr/>
        </p:nvCxnSpPr>
        <p:spPr>
          <a:xfrm>
            <a:off x="228600" y="2247900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C38219-2136-4A6B-AABE-6386D034244E}"/>
              </a:ext>
            </a:extLst>
          </p:cNvPr>
          <p:cNvSpPr txBox="1"/>
          <p:nvPr/>
        </p:nvSpPr>
        <p:spPr>
          <a:xfrm>
            <a:off x="1567850" y="191135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66867-6047-4192-8AB5-11966E29EBEE}"/>
              </a:ext>
            </a:extLst>
          </p:cNvPr>
          <p:cNvCxnSpPr/>
          <p:nvPr/>
        </p:nvCxnSpPr>
        <p:spPr>
          <a:xfrm>
            <a:off x="1524000" y="2286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EF43B1A-3D00-4223-A1C3-FA02C7BA0127}"/>
                  </a:ext>
                </a:extLst>
              </p:cNvPr>
              <p:cNvSpPr/>
              <p:nvPr/>
            </p:nvSpPr>
            <p:spPr>
              <a:xfrm>
                <a:off x="2514600" y="190332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EF43B1A-3D00-4223-A1C3-FA02C7BA0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03329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A155FB-F9BC-4763-829F-B0778F6CF986}"/>
                  </a:ext>
                </a:extLst>
              </p:cNvPr>
              <p:cNvSpPr/>
              <p:nvPr/>
            </p:nvSpPr>
            <p:spPr>
              <a:xfrm>
                <a:off x="44958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A155FB-F9BC-4763-829F-B0778F6CF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905000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1B14D4-C342-4A6D-94E0-BF311A20AA08}"/>
                  </a:ext>
                </a:extLst>
              </p:cNvPr>
              <p:cNvSpPr/>
              <p:nvPr/>
            </p:nvSpPr>
            <p:spPr>
              <a:xfrm>
                <a:off x="64770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1B14D4-C342-4A6D-94E0-BF311A20A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905000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04AA979-DD31-43DC-A5A1-98841C96AE89}"/>
                  </a:ext>
                </a:extLst>
              </p:cNvPr>
              <p:cNvSpPr/>
              <p:nvPr/>
            </p:nvSpPr>
            <p:spPr>
              <a:xfrm>
                <a:off x="84582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04AA979-DD31-43DC-A5A1-98841C96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1905000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E8054B-A720-4116-B26B-0516FA8FF2D3}"/>
                  </a:ext>
                </a:extLst>
              </p:cNvPr>
              <p:cNvSpPr/>
              <p:nvPr/>
            </p:nvSpPr>
            <p:spPr>
              <a:xfrm>
                <a:off x="10515600" y="1905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E8054B-A720-4116-B26B-0516FA8FF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1905000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FE93B7-30F8-44EC-9861-F3C45C79CD52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200400" y="2247900"/>
            <a:ext cx="1295400" cy="3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3F58AB-AF8A-430D-8257-19B4A3C38510}"/>
              </a:ext>
            </a:extLst>
          </p:cNvPr>
          <p:cNvCxnSpPr>
            <a:cxnSpLocks/>
          </p:cNvCxnSpPr>
          <p:nvPr/>
        </p:nvCxnSpPr>
        <p:spPr>
          <a:xfrm flipV="1">
            <a:off x="5168766" y="2280682"/>
            <a:ext cx="1295400" cy="3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2B0C14-1C96-42DE-8200-101A58ED0D5B}"/>
              </a:ext>
            </a:extLst>
          </p:cNvPr>
          <p:cNvCxnSpPr>
            <a:cxnSpLocks/>
          </p:cNvCxnSpPr>
          <p:nvPr/>
        </p:nvCxnSpPr>
        <p:spPr>
          <a:xfrm flipV="1">
            <a:off x="7175634" y="2231509"/>
            <a:ext cx="1295400" cy="3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A89A1A-FB9A-48C7-BA84-6509A7C14336}"/>
              </a:ext>
            </a:extLst>
          </p:cNvPr>
          <p:cNvCxnSpPr>
            <a:cxnSpLocks/>
          </p:cNvCxnSpPr>
          <p:nvPr/>
        </p:nvCxnSpPr>
        <p:spPr>
          <a:xfrm flipV="1">
            <a:off x="9182100" y="2239177"/>
            <a:ext cx="1295400" cy="3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B1E8A9-83DF-463D-9CB8-BCC478C93CD0}"/>
              </a:ext>
            </a:extLst>
          </p:cNvPr>
          <p:cNvSpPr txBox="1"/>
          <p:nvPr/>
        </p:nvSpPr>
        <p:spPr>
          <a:xfrm>
            <a:off x="3477262" y="187048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a/X,R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D63A99-80CC-405E-84BE-589759B56C34}"/>
              </a:ext>
            </a:extLst>
          </p:cNvPr>
          <p:cNvSpPr txBox="1"/>
          <p:nvPr/>
        </p:nvSpPr>
        <p:spPr>
          <a:xfrm>
            <a:off x="5441481" y="188978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5765B-29AD-425B-8DAB-3DE34D76E814}"/>
              </a:ext>
            </a:extLst>
          </p:cNvPr>
          <p:cNvSpPr txBox="1"/>
          <p:nvPr/>
        </p:nvSpPr>
        <p:spPr>
          <a:xfrm>
            <a:off x="7423641" y="186217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a/X,L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99B63A-D6BA-4568-AAAF-84A5B9A56C49}"/>
              </a:ext>
            </a:extLst>
          </p:cNvPr>
          <p:cNvSpPr txBox="1"/>
          <p:nvPr/>
        </p:nvSpPr>
        <p:spPr>
          <a:xfrm>
            <a:off x="9449357" y="187689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C/C,L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FA3039-F399-4008-9055-BE4649739F82}"/>
              </a:ext>
            </a:extLst>
          </p:cNvPr>
          <p:cNvCxnSpPr>
            <a:stCxn id="14" idx="1"/>
            <a:endCxn id="14" idx="7"/>
          </p:cNvCxnSpPr>
          <p:nvPr/>
        </p:nvCxnSpPr>
        <p:spPr>
          <a:xfrm rot="5400000" flipH="1" flipV="1">
            <a:off x="4838700" y="1762966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564BAA1-1904-4FE0-BE94-655ADA24EE7C}"/>
              </a:ext>
            </a:extLst>
          </p:cNvPr>
          <p:cNvCxnSpPr/>
          <p:nvPr/>
        </p:nvCxnSpPr>
        <p:spPr>
          <a:xfrm rot="5400000" flipH="1" flipV="1">
            <a:off x="10852150" y="1769316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D0BE42-9CF7-4C7A-8530-353C75C8FDF1}"/>
              </a:ext>
            </a:extLst>
          </p:cNvPr>
          <p:cNvSpPr txBox="1"/>
          <p:nvPr/>
        </p:nvSpPr>
        <p:spPr>
          <a:xfrm>
            <a:off x="5029913" y="93597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 R</a:t>
            </a:r>
          </a:p>
          <a:p>
            <a:r>
              <a:rPr lang="en-IN" dirty="0"/>
              <a:t>a/a, 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62D1E0-7302-46B4-92FD-9966A565950E}"/>
              </a:ext>
            </a:extLst>
          </p:cNvPr>
          <p:cNvSpPr txBox="1"/>
          <p:nvPr/>
        </p:nvSpPr>
        <p:spPr>
          <a:xfrm>
            <a:off x="11100967" y="110960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 L</a:t>
            </a:r>
          </a:p>
          <a:p>
            <a:r>
              <a:rPr lang="en-IN" dirty="0"/>
              <a:t>a/a, L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7CF5580-0BF1-4414-BA53-D84EC1BBAE07}"/>
              </a:ext>
            </a:extLst>
          </p:cNvPr>
          <p:cNvCxnSpPr>
            <a:stCxn id="17" idx="4"/>
            <a:endCxn id="13" idx="4"/>
          </p:cNvCxnSpPr>
          <p:nvPr/>
        </p:nvCxnSpPr>
        <p:spPr>
          <a:xfrm rot="5400000" flipH="1">
            <a:off x="6857164" y="-1410535"/>
            <a:ext cx="1671" cy="8001000"/>
          </a:xfrm>
          <a:prstGeom prst="curvedConnector3">
            <a:avLst>
              <a:gd name="adj1" fmla="val -407533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0B558E-EC96-4127-B9C7-7BFF2F48BE8D}"/>
              </a:ext>
            </a:extLst>
          </p:cNvPr>
          <p:cNvSpPr txBox="1"/>
          <p:nvPr/>
        </p:nvSpPr>
        <p:spPr>
          <a:xfrm>
            <a:off x="6376247" y="290095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X/X,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0CCF748-50E7-4ECA-9420-E48E785FDF52}"/>
                  </a:ext>
                </a:extLst>
              </p:cNvPr>
              <p:cNvSpPr/>
              <p:nvPr/>
            </p:nvSpPr>
            <p:spPr>
              <a:xfrm>
                <a:off x="4419600" y="4191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0CCF748-50E7-4ECA-9420-E48E785FD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191000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B9CE0A2-FEC2-4CD8-867A-4ADFD1ACE1A7}"/>
                  </a:ext>
                </a:extLst>
              </p:cNvPr>
              <p:cNvSpPr/>
              <p:nvPr/>
            </p:nvSpPr>
            <p:spPr>
              <a:xfrm>
                <a:off x="6400800" y="4191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B9CE0A2-FEC2-4CD8-867A-4ADFD1ACE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191000"/>
                <a:ext cx="685800" cy="6858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7DE24A3-BBFC-4327-9175-3147F5DA408F}"/>
                  </a:ext>
                </a:extLst>
              </p:cNvPr>
              <p:cNvSpPr/>
              <p:nvPr/>
            </p:nvSpPr>
            <p:spPr>
              <a:xfrm>
                <a:off x="8382000" y="4191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7DE24A3-BBFC-4327-9175-3147F5DA4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191000"/>
                <a:ext cx="685800" cy="6858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1C84915-AF6A-4DCE-B102-755A08E8CB8B}"/>
                  </a:ext>
                </a:extLst>
              </p:cNvPr>
              <p:cNvSpPr/>
              <p:nvPr/>
            </p:nvSpPr>
            <p:spPr>
              <a:xfrm>
                <a:off x="10439400" y="4191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1C84915-AF6A-4DCE-B102-755A08E8C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400" y="4191000"/>
                <a:ext cx="685800" cy="6858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BDC99B5-6B60-4C96-8398-D4877DDD8C35}"/>
              </a:ext>
            </a:extLst>
          </p:cNvPr>
          <p:cNvCxnSpPr>
            <a:stCxn id="13" idx="4"/>
            <a:endCxn id="39" idx="2"/>
          </p:cNvCxnSpPr>
          <p:nvPr/>
        </p:nvCxnSpPr>
        <p:spPr>
          <a:xfrm rot="16200000" flipH="1">
            <a:off x="2666165" y="2780464"/>
            <a:ext cx="1944771" cy="156210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43B0C21-6AC4-4A12-B983-442FE1FC734E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5105400" y="4533900"/>
            <a:ext cx="1295400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69C45A6-A1FC-4777-93D5-AA3969ACF4D4}"/>
              </a:ext>
            </a:extLst>
          </p:cNvPr>
          <p:cNvCxnSpPr/>
          <p:nvPr/>
        </p:nvCxnSpPr>
        <p:spPr>
          <a:xfrm>
            <a:off x="7086600" y="4546600"/>
            <a:ext cx="1295400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85F73AA5-B79C-4C38-A1B0-60CB96222AD4}"/>
              </a:ext>
            </a:extLst>
          </p:cNvPr>
          <p:cNvCxnSpPr/>
          <p:nvPr/>
        </p:nvCxnSpPr>
        <p:spPr>
          <a:xfrm>
            <a:off x="9087853" y="4533900"/>
            <a:ext cx="1295400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B759EAF-8B3F-4B7B-96C5-FA6BD785EC28}"/>
              </a:ext>
            </a:extLst>
          </p:cNvPr>
          <p:cNvSpPr txBox="1"/>
          <p:nvPr/>
        </p:nvSpPr>
        <p:spPr>
          <a:xfrm>
            <a:off x="3196478" y="353372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b/Y,R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F4D3B12F-0C42-465E-9EE4-4647ED5F2010}"/>
              </a:ext>
            </a:extLst>
          </p:cNvPr>
          <p:cNvCxnSpPr/>
          <p:nvPr/>
        </p:nvCxnSpPr>
        <p:spPr>
          <a:xfrm rot="5400000" flipH="1" flipV="1">
            <a:off x="4756150" y="4031519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9A5FCA6-B276-42C6-A926-975B4D593187}"/>
              </a:ext>
            </a:extLst>
          </p:cNvPr>
          <p:cNvSpPr txBox="1"/>
          <p:nvPr/>
        </p:nvSpPr>
        <p:spPr>
          <a:xfrm>
            <a:off x="4966547" y="3427052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 R</a:t>
            </a:r>
          </a:p>
          <a:p>
            <a:r>
              <a:rPr lang="en-IN" dirty="0"/>
              <a:t>a/a, 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16D90-B066-4D9E-93D9-876E31BB1F5C}"/>
              </a:ext>
            </a:extLst>
          </p:cNvPr>
          <p:cNvSpPr txBox="1"/>
          <p:nvPr/>
        </p:nvSpPr>
        <p:spPr>
          <a:xfrm>
            <a:off x="5385647" y="41148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E9D478A-2D21-477C-A8C7-3F64531A6472}"/>
              </a:ext>
            </a:extLst>
          </p:cNvPr>
          <p:cNvCxnSpPr/>
          <p:nvPr/>
        </p:nvCxnSpPr>
        <p:spPr>
          <a:xfrm rot="5400000" flipH="1" flipV="1">
            <a:off x="6747716" y="4016711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3DD93F-60C6-4732-99D0-5C13F516C2DB}"/>
              </a:ext>
            </a:extLst>
          </p:cNvPr>
          <p:cNvSpPr txBox="1"/>
          <p:nvPr/>
        </p:nvSpPr>
        <p:spPr>
          <a:xfrm>
            <a:off x="6869228" y="3482987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X/X, R</a:t>
            </a:r>
          </a:p>
          <a:p>
            <a:r>
              <a:rPr lang="en-IN" dirty="0"/>
              <a:t>Y/Y, 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56AD0F-3FC8-4A87-88FF-FE54C4F3F35E}"/>
              </a:ext>
            </a:extLst>
          </p:cNvPr>
          <p:cNvSpPr txBox="1"/>
          <p:nvPr/>
        </p:nvSpPr>
        <p:spPr>
          <a:xfrm>
            <a:off x="7326108" y="415944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b/X,L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15BA2E-CC3F-4D73-915C-040FE4D19383}"/>
              </a:ext>
            </a:extLst>
          </p:cNvPr>
          <p:cNvSpPr txBox="1"/>
          <p:nvPr/>
        </p:nvSpPr>
        <p:spPr>
          <a:xfrm>
            <a:off x="8949000" y="346846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X/X, L</a:t>
            </a:r>
          </a:p>
          <a:p>
            <a:r>
              <a:rPr lang="en-IN" dirty="0"/>
              <a:t>Y/Y, L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E82CA26B-70B3-4D0F-A600-2384F9DB32FD}"/>
              </a:ext>
            </a:extLst>
          </p:cNvPr>
          <p:cNvCxnSpPr/>
          <p:nvPr/>
        </p:nvCxnSpPr>
        <p:spPr>
          <a:xfrm rot="5400000" flipH="1" flipV="1">
            <a:off x="8718550" y="4044219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39B504-4FA3-4F24-A339-165E50FEF5CD}"/>
              </a:ext>
            </a:extLst>
          </p:cNvPr>
          <p:cNvSpPr txBox="1"/>
          <p:nvPr/>
        </p:nvSpPr>
        <p:spPr>
          <a:xfrm>
            <a:off x="9398423" y="413709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C/C,L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94BF322D-2810-42D7-AB2E-A49A32F93655}"/>
              </a:ext>
            </a:extLst>
          </p:cNvPr>
          <p:cNvCxnSpPr/>
          <p:nvPr/>
        </p:nvCxnSpPr>
        <p:spPr>
          <a:xfrm rot="5400000" flipH="1" flipV="1">
            <a:off x="10775950" y="4029411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31CF545-4F02-4A31-B277-C1E8E5AD42FB}"/>
              </a:ext>
            </a:extLst>
          </p:cNvPr>
          <p:cNvSpPr txBox="1"/>
          <p:nvPr/>
        </p:nvSpPr>
        <p:spPr>
          <a:xfrm>
            <a:off x="11028772" y="3609676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 L</a:t>
            </a:r>
          </a:p>
          <a:p>
            <a:r>
              <a:rPr lang="en-IN" dirty="0"/>
              <a:t>a/a, 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E8613-0214-4C6F-ADB2-0C00210E3AD8}"/>
              </a:ext>
            </a:extLst>
          </p:cNvPr>
          <p:cNvSpPr txBox="1"/>
          <p:nvPr/>
        </p:nvSpPr>
        <p:spPr>
          <a:xfrm>
            <a:off x="6520191" y="532394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Y/Y, R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2C20E89-6525-4C02-BA85-4EAA1D03F3C0}"/>
              </a:ext>
            </a:extLst>
          </p:cNvPr>
          <p:cNvCxnSpPr>
            <a:stCxn id="42" idx="4"/>
            <a:endCxn id="13" idx="4"/>
          </p:cNvCxnSpPr>
          <p:nvPr/>
        </p:nvCxnSpPr>
        <p:spPr>
          <a:xfrm rot="5400000" flipH="1">
            <a:off x="5676064" y="-229435"/>
            <a:ext cx="2287671" cy="7924800"/>
          </a:xfrm>
          <a:prstGeom prst="curvedConnector3">
            <a:avLst>
              <a:gd name="adj1" fmla="val -373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B844EBE-AE3A-480C-BCDC-D869430F79F2}"/>
              </a:ext>
            </a:extLst>
          </p:cNvPr>
          <p:cNvCxnSpPr/>
          <p:nvPr/>
        </p:nvCxnSpPr>
        <p:spPr>
          <a:xfrm rot="5400000" flipH="1" flipV="1">
            <a:off x="6805609" y="1729040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9B1F5AC-2324-498F-8C9A-A410B96A7FC0}"/>
              </a:ext>
            </a:extLst>
          </p:cNvPr>
          <p:cNvSpPr txBox="1"/>
          <p:nvPr/>
        </p:nvSpPr>
        <p:spPr>
          <a:xfrm>
            <a:off x="6996533" y="109504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X/X, R</a:t>
            </a:r>
          </a:p>
          <a:p>
            <a:r>
              <a:rPr lang="en-IN" dirty="0"/>
              <a:t>Y/Y, R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20A6386-B0A7-4559-94D9-7AFA4E754C55}"/>
              </a:ext>
            </a:extLst>
          </p:cNvPr>
          <p:cNvCxnSpPr/>
          <p:nvPr/>
        </p:nvCxnSpPr>
        <p:spPr>
          <a:xfrm rot="5400000" flipH="1" flipV="1">
            <a:off x="8805395" y="1750266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AF6BE68-4624-4A10-B13F-D048E01C4C41}"/>
              </a:ext>
            </a:extLst>
          </p:cNvPr>
          <p:cNvSpPr txBox="1"/>
          <p:nvPr/>
        </p:nvSpPr>
        <p:spPr>
          <a:xfrm>
            <a:off x="8948999" y="103222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X/X, L</a:t>
            </a:r>
          </a:p>
          <a:p>
            <a:r>
              <a:rPr lang="en-IN" dirty="0"/>
              <a:t>Y/Y,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F795C5D-EE13-4860-B76B-C4DBBBD3524F}"/>
                  </a:ext>
                </a:extLst>
              </p:cNvPr>
              <p:cNvSpPr/>
              <p:nvPr/>
            </p:nvSpPr>
            <p:spPr>
              <a:xfrm>
                <a:off x="2448024" y="436245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F795C5D-EE13-4860-B76B-C4DBBBD35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24" y="4362450"/>
                <a:ext cx="685800" cy="6858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60E04ED-677A-416D-A448-28394089E815}"/>
                  </a:ext>
                </a:extLst>
              </p:cNvPr>
              <p:cNvSpPr/>
              <p:nvPr/>
            </p:nvSpPr>
            <p:spPr>
              <a:xfrm>
                <a:off x="2472889" y="5862058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60E04ED-677A-416D-A448-28394089E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89" y="5862058"/>
                <a:ext cx="685800" cy="6858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CBF7B5ED-3871-4294-A824-EE25B605D68D}"/>
              </a:ext>
            </a:extLst>
          </p:cNvPr>
          <p:cNvCxnSpPr>
            <a:stCxn id="13" idx="4"/>
            <a:endCxn id="70" idx="0"/>
          </p:cNvCxnSpPr>
          <p:nvPr/>
        </p:nvCxnSpPr>
        <p:spPr>
          <a:xfrm rot="5400000">
            <a:off x="1937552" y="3442501"/>
            <a:ext cx="1773321" cy="66576"/>
          </a:xfrm>
          <a:prstGeom prst="curvedConnector3">
            <a:avLst>
              <a:gd name="adj1" fmla="val 510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124634D-8068-4C5D-89E9-5340D22C4E2A}"/>
              </a:ext>
            </a:extLst>
          </p:cNvPr>
          <p:cNvCxnSpPr>
            <a:stCxn id="70" idx="4"/>
            <a:endCxn id="71" idx="0"/>
          </p:cNvCxnSpPr>
          <p:nvPr/>
        </p:nvCxnSpPr>
        <p:spPr>
          <a:xfrm rot="16200000" flipH="1">
            <a:off x="2396452" y="5442721"/>
            <a:ext cx="813808" cy="248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5E81FC6D-49AD-4E3E-B91D-A1F39031F41D}"/>
              </a:ext>
            </a:extLst>
          </p:cNvPr>
          <p:cNvCxnSpPr>
            <a:stCxn id="70" idx="1"/>
            <a:endCxn id="70" idx="3"/>
          </p:cNvCxnSpPr>
          <p:nvPr/>
        </p:nvCxnSpPr>
        <p:spPr>
          <a:xfrm rot="16200000" flipH="1">
            <a:off x="2305990" y="4705350"/>
            <a:ext cx="484934" cy="12700"/>
          </a:xfrm>
          <a:prstGeom prst="curvedConnector5">
            <a:avLst>
              <a:gd name="adj1" fmla="val -47140"/>
              <a:gd name="adj2" fmla="val -4684976"/>
              <a:gd name="adj3" fmla="val 1471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77348E1-B514-475A-B7ED-7A732651BCDB}"/>
              </a:ext>
            </a:extLst>
          </p:cNvPr>
          <p:cNvSpPr txBox="1"/>
          <p:nvPr/>
        </p:nvSpPr>
        <p:spPr>
          <a:xfrm>
            <a:off x="2115710" y="356555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7B4D68-DFD1-4CF3-87C6-716FB5C49216}"/>
              </a:ext>
            </a:extLst>
          </p:cNvPr>
          <p:cNvSpPr txBox="1"/>
          <p:nvPr/>
        </p:nvSpPr>
        <p:spPr>
          <a:xfrm>
            <a:off x="1240891" y="4398923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X/X, R</a:t>
            </a:r>
          </a:p>
          <a:p>
            <a:r>
              <a:rPr lang="en-IN" dirty="0"/>
              <a:t>Y/Y, 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02CE7A-8FA1-42A0-A412-C374C95CC0E6}"/>
              </a:ext>
            </a:extLst>
          </p:cNvPr>
          <p:cNvSpPr txBox="1"/>
          <p:nvPr/>
        </p:nvSpPr>
        <p:spPr>
          <a:xfrm>
            <a:off x="1659256" y="608131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7427CD-BCD0-4723-BB13-229C2A1257FA}"/>
              </a:ext>
            </a:extLst>
          </p:cNvPr>
          <p:cNvSpPr/>
          <p:nvPr/>
        </p:nvSpPr>
        <p:spPr>
          <a:xfrm>
            <a:off x="2556311" y="5939424"/>
            <a:ext cx="491689" cy="5095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23" grpId="0"/>
      <p:bldP spid="24" grpId="0"/>
      <p:bldP spid="25" grpId="0"/>
      <p:bldP spid="26" grpId="0"/>
      <p:bldP spid="33" grpId="0"/>
      <p:bldP spid="34" grpId="0"/>
      <p:bldP spid="38" grpId="0"/>
      <p:bldP spid="39" grpId="0" animBg="1"/>
      <p:bldP spid="40" grpId="0" animBg="1"/>
      <p:bldP spid="41" grpId="0" animBg="1"/>
      <p:bldP spid="42" grpId="0" animBg="1"/>
      <p:bldP spid="49" grpId="0"/>
      <p:bldP spid="51" grpId="0"/>
      <p:bldP spid="52" grpId="0"/>
      <p:bldP spid="54" grpId="0"/>
      <p:bldP spid="55" grpId="0"/>
      <p:bldP spid="56" grpId="0"/>
      <p:bldP spid="58" grpId="0"/>
      <p:bldP spid="60" grpId="0"/>
      <p:bldP spid="61" grpId="0"/>
      <p:bldP spid="67" grpId="0"/>
      <p:bldP spid="69" grpId="0"/>
      <p:bldP spid="70" grpId="0" animBg="1"/>
      <p:bldP spid="71" grpId="0" animBg="1"/>
      <p:bldP spid="81" grpId="0"/>
      <p:bldP spid="82" grpId="0"/>
      <p:bldP spid="83" grpId="0"/>
      <p:bldP spid="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B1E4-C011-4A59-97E8-91BB0AF8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 Turing machine for L={WW|W</a:t>
            </a:r>
            <a:r>
              <a:rPr lang="az-Cyrl-AZ" dirty="0"/>
              <a:t>Є</a:t>
            </a:r>
            <a:r>
              <a:rPr lang="en-US" dirty="0"/>
              <a:t>(0,1)*}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124F-2D6A-4134-B248-545121D3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logic for solving this problem can be divided into 2 parts: </a:t>
            </a:r>
          </a:p>
          <a:p>
            <a:r>
              <a:rPr lang="en-US" dirty="0"/>
              <a:t> Finding the mid point of the string </a:t>
            </a:r>
          </a:p>
          <a:p>
            <a:r>
              <a:rPr lang="en-US" dirty="0"/>
              <a:t> After we have found the mid point we match the symbols</a:t>
            </a:r>
          </a:p>
          <a:p>
            <a:pPr marL="0" indent="0">
              <a:buNone/>
            </a:pPr>
            <a:r>
              <a:rPr lang="en-US" dirty="0"/>
              <a:t>Lets consider string 1 0 1 1 0 1, so w = 1 0 1 and string is of form (</a:t>
            </a:r>
            <a:r>
              <a:rPr lang="en-US" dirty="0" err="1"/>
              <a:t>ww</a:t>
            </a:r>
            <a:r>
              <a:rPr lang="en-US" dirty="0"/>
              <a:t>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first thing that we do is to find the midpoint. For this, we convert 1 in the beginning into Y and move right till the end of the string. Here we convert 1 into 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 move left till, find a X or Y. When we do so, convert the 0 or 1 right of it to X or Y respectively and then do the same on the right end.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 our string would look like Y X 1 1 X Y. Thereafter, convert these 1’s also and finally it would look like Y X Y </a:t>
            </a:r>
            <a:r>
              <a:rPr lang="en-US" dirty="0" err="1"/>
              <a:t>Y</a:t>
            </a:r>
            <a:r>
              <a:rPr lang="en-US" dirty="0"/>
              <a:t> X 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 this point, you have achieved the first objective which was to find the midpoint. </a:t>
            </a:r>
          </a:p>
        </p:txBody>
      </p:sp>
    </p:spTree>
    <p:extLst>
      <p:ext uri="{BB962C8B-B14F-4D97-AF65-F5344CB8AC3E}">
        <p14:creationId xmlns:p14="http://schemas.microsoft.com/office/powerpoint/2010/main" val="5674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25DE-B9FF-424C-9C1A-9CDFD316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0844-E0B7-4823-BA27-46A316DC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 convert all X and Y on the left of midpoint into 0 and 1 respectively, so string becomes 1 0 1 Y X Y. Now, convert the 1 into Y and move right till, find Y in the beginning of the right part of the string and convert this Y into a blank (denoted by B). Now string looks like Y 0 1 B X 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Similarly, apply this on 0 and X followed by 1 and Y. After this string looks like Y X Y B 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/>
              <a:t>. Now that you have no 0 and 1 and all X and Y on the right part of the string are converted into blanks so our string will be accepted. </a:t>
            </a:r>
          </a:p>
          <a:p>
            <a:endParaRPr lang="en-US" dirty="0"/>
          </a:p>
          <a:p>
            <a:r>
              <a:rPr lang="en-US" b="1" dirty="0"/>
              <a:t>Input  : 1 1 0 0 1 1 0 0 </a:t>
            </a:r>
          </a:p>
          <a:p>
            <a:r>
              <a:rPr lang="en-US" b="1" dirty="0"/>
              <a:t>Output : Accepted</a:t>
            </a:r>
          </a:p>
          <a:p>
            <a:endParaRPr lang="en-US" b="1" dirty="0"/>
          </a:p>
          <a:p>
            <a:r>
              <a:rPr lang="en-US" b="1" dirty="0"/>
              <a:t>Input  : 1 0 1 1 1 0 1</a:t>
            </a:r>
          </a:p>
          <a:p>
            <a:r>
              <a:rPr lang="en-US" b="1" dirty="0"/>
              <a:t>Output : Not accepted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4784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6F98-2E69-47D4-BFA7-E8CF8FD7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DBCF3C6B-B4EC-4C66-B97F-0C2AF066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0"/>
            <a:ext cx="7583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514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A866-F8B0-4FEE-862A-4F3A0252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 Turing machine for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DE05-A331-4D1F-95A6-762804C4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Approach for Addition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Numbers are given in Unary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3 = 111, 2 = 11, 5 = 11111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addition of 3 and 4, numbers will be given in TAPE as "B </a:t>
            </a:r>
            <a:r>
              <a:rPr lang="en-US" dirty="0" err="1"/>
              <a:t>B</a:t>
            </a:r>
            <a:r>
              <a:rPr lang="en-US" dirty="0"/>
              <a:t> 1 1 1 0 1 1 1 1 B </a:t>
            </a:r>
            <a:r>
              <a:rPr lang="en-US" dirty="0" err="1"/>
              <a:t>B</a:t>
            </a:r>
            <a:r>
              <a:rPr lang="en-US" dirty="0"/>
              <a:t>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 '0' to '1' and reduce '1' from right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Hence output will be "B </a:t>
            </a:r>
            <a:r>
              <a:rPr lang="en-US" dirty="0" err="1"/>
              <a:t>B</a:t>
            </a:r>
            <a:r>
              <a:rPr lang="en-US" dirty="0"/>
              <a:t> 1 1 1 1 1 1 1 B 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/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Total number of '1' in output is = 7 which is addition of 3 and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08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E802-D5CC-40EF-A8AC-907DACBE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Tap movement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DBADA9-AA36-4B2A-A771-15D725DF9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1"/>
            <a:ext cx="36480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1A90A3-E624-4DD4-B049-4BFC1515B520}"/>
              </a:ext>
            </a:extLst>
          </p:cNvPr>
          <p:cNvSpPr txBox="1"/>
          <p:nvPr/>
        </p:nvSpPr>
        <p:spPr>
          <a:xfrm>
            <a:off x="4833650" y="762000"/>
            <a:ext cx="7391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Input is given as "11011" (2 + 2)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Scan string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Pass all '1'SSS and convert '0' to '1'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Reach BLANK in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Convert rightmost '1' to BLANK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Addition of 2 and 2 = 4 is written on TAPE</a:t>
            </a:r>
            <a:br>
              <a:rPr lang="en-US" sz="2400" dirty="0"/>
            </a:br>
            <a:r>
              <a:rPr lang="en-US" sz="2400" dirty="0"/>
              <a:t>Input String : 11011</a:t>
            </a:r>
            <a:br>
              <a:rPr lang="en-US" sz="2400" dirty="0"/>
            </a:br>
            <a:r>
              <a:rPr lang="en-US" sz="2400" dirty="0"/>
              <a:t>Output String : 1111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9281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D843-99F8-4C79-B0A5-0912A3D3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BC5831-4DB9-477B-8204-09475D694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74006"/>
            <a:ext cx="8880416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88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3C4C-1C85-47A6-B0E8-5F86A4A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 Turing machine from unary to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288D09C-7651-48D3-8DBC-0FAA707C1CE9}"/>
                  </a:ext>
                </a:extLst>
              </p:cNvPr>
              <p:cNvSpPr/>
              <p:nvPr/>
            </p:nvSpPr>
            <p:spPr>
              <a:xfrm>
                <a:off x="2209800" y="2438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288D09C-7651-48D3-8DBC-0FAA707C1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438400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50B996-9882-4FBB-AFD9-812CB6FCBB75}"/>
              </a:ext>
            </a:extLst>
          </p:cNvPr>
          <p:cNvSpPr txBox="1"/>
          <p:nvPr/>
        </p:nvSpPr>
        <p:spPr>
          <a:xfrm>
            <a:off x="3760199" y="244475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C/X,L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4A03DD-3760-4A09-96DC-075FD74523B6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895600" y="2779629"/>
            <a:ext cx="2590800" cy="39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D4D05AD-01C8-4E1D-A746-5846D83AF929}"/>
                  </a:ext>
                </a:extLst>
              </p:cNvPr>
              <p:cNvSpPr/>
              <p:nvPr/>
            </p:nvSpPr>
            <p:spPr>
              <a:xfrm>
                <a:off x="5486400" y="243672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D4D05AD-01C8-4E1D-A746-5846D83AF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36729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E29A32D-3DED-416F-8F1A-89AB399F8AAF}"/>
                  </a:ext>
                </a:extLst>
              </p:cNvPr>
              <p:cNvSpPr/>
              <p:nvPr/>
            </p:nvSpPr>
            <p:spPr>
              <a:xfrm>
                <a:off x="2209800" y="4351847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E29A32D-3DED-416F-8F1A-89AB399F8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351847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78611E-C83B-4A2C-87C9-7297122DB8B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310233" y="3023767"/>
            <a:ext cx="0" cy="1428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96149C-3A6F-46AA-8315-A6CC9A778317}"/>
              </a:ext>
            </a:extLst>
          </p:cNvPr>
          <p:cNvSpPr txBox="1"/>
          <p:nvPr/>
        </p:nvSpPr>
        <p:spPr>
          <a:xfrm>
            <a:off x="6044780" y="1642362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X/X,L</a:t>
            </a:r>
          </a:p>
          <a:p>
            <a:r>
              <a:rPr lang="en-IN" dirty="0"/>
              <a:t>1/0,L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01019-3CD8-4D10-A0EE-1CFB33E21C1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447800" y="2773212"/>
            <a:ext cx="762000" cy="8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CAAE9FB-3346-44F1-A1CC-7F52EFC92994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190165" y="1485064"/>
            <a:ext cx="1671" cy="3276600"/>
          </a:xfrm>
          <a:prstGeom prst="curvedConnector3">
            <a:avLst>
              <a:gd name="adj1" fmla="val 375151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5945588-A9A4-49DC-98B7-459502F4CDB6}"/>
              </a:ext>
            </a:extLst>
          </p:cNvPr>
          <p:cNvCxnSpPr/>
          <p:nvPr/>
        </p:nvCxnSpPr>
        <p:spPr>
          <a:xfrm rot="5400000" flipH="1" flipV="1">
            <a:off x="5798717" y="2296366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82BE614-6332-4BFF-9B68-038E13E40446}"/>
              </a:ext>
            </a:extLst>
          </p:cNvPr>
          <p:cNvCxnSpPr/>
          <p:nvPr/>
        </p:nvCxnSpPr>
        <p:spPr>
          <a:xfrm rot="5400000" flipH="1" flipV="1">
            <a:off x="2522117" y="2278483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16C054-19F8-4A37-8119-D10048AD262F}"/>
              </a:ext>
            </a:extLst>
          </p:cNvPr>
          <p:cNvSpPr txBox="1"/>
          <p:nvPr/>
        </p:nvSpPr>
        <p:spPr>
          <a:xfrm>
            <a:off x="3709247" y="374546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Δ/1,R</a:t>
            </a:r>
          </a:p>
          <a:p>
            <a:r>
              <a:rPr lang="en-IN" dirty="0"/>
              <a:t>0/1,R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0C9691-F1AD-4752-ADE1-3A0409A4BEB8}"/>
              </a:ext>
            </a:extLst>
          </p:cNvPr>
          <p:cNvSpPr txBox="1"/>
          <p:nvPr/>
        </p:nvSpPr>
        <p:spPr>
          <a:xfrm>
            <a:off x="1651847" y="359306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2D2CE9-7E5F-4029-ADC3-3DAC3E23B20E}"/>
              </a:ext>
            </a:extLst>
          </p:cNvPr>
          <p:cNvSpPr/>
          <p:nvPr/>
        </p:nvSpPr>
        <p:spPr>
          <a:xfrm>
            <a:off x="2286000" y="4444680"/>
            <a:ext cx="534318" cy="5083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D358E3-2511-4938-9048-1E79DDCA4185}"/>
              </a:ext>
            </a:extLst>
          </p:cNvPr>
          <p:cNvSpPr txBox="1"/>
          <p:nvPr/>
        </p:nvSpPr>
        <p:spPr>
          <a:xfrm>
            <a:off x="2770934" y="1542056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X/X,R</a:t>
            </a:r>
          </a:p>
          <a:p>
            <a:r>
              <a:rPr lang="en-IN" dirty="0"/>
              <a:t>0/0 ,R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3F0D4-09A9-4C1D-A567-66824D9A677A}"/>
              </a:ext>
            </a:extLst>
          </p:cNvPr>
          <p:cNvSpPr txBox="1"/>
          <p:nvPr/>
        </p:nvSpPr>
        <p:spPr>
          <a:xfrm>
            <a:off x="8077200" y="1996103"/>
            <a:ext cx="3657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Δ </a:t>
            </a:r>
            <a:r>
              <a:rPr lang="en-IN" sz="2400" dirty="0" err="1"/>
              <a:t>Δ</a:t>
            </a:r>
            <a:r>
              <a:rPr lang="en-IN" sz="2400" dirty="0"/>
              <a:t> </a:t>
            </a:r>
            <a:r>
              <a:rPr lang="en-IN" sz="2400" dirty="0" err="1"/>
              <a:t>Δ</a:t>
            </a:r>
            <a:r>
              <a:rPr lang="en-IN" sz="2400" dirty="0"/>
              <a:t> </a:t>
            </a:r>
            <a:r>
              <a:rPr lang="en-IN" sz="2400" dirty="0" err="1"/>
              <a:t>Δ</a:t>
            </a:r>
            <a:r>
              <a:rPr lang="en-IN" sz="2400" dirty="0"/>
              <a:t> </a:t>
            </a:r>
            <a:r>
              <a:rPr lang="en-IN" sz="2400" dirty="0" err="1"/>
              <a:t>Δ</a:t>
            </a:r>
            <a:r>
              <a:rPr lang="en-IN" sz="2400" dirty="0"/>
              <a:t> </a:t>
            </a:r>
            <a:r>
              <a:rPr lang="en-IN" sz="2400" dirty="0" err="1"/>
              <a:t>Δ</a:t>
            </a:r>
            <a:r>
              <a:rPr lang="en-IN" sz="2400" dirty="0"/>
              <a:t> C </a:t>
            </a:r>
            <a:r>
              <a:rPr lang="en-IN" sz="2400" dirty="0" err="1"/>
              <a:t>C</a:t>
            </a:r>
            <a:r>
              <a:rPr lang="en-IN" sz="2400" dirty="0"/>
              <a:t> </a:t>
            </a:r>
            <a:r>
              <a:rPr lang="en-IN" sz="2400" dirty="0" err="1"/>
              <a:t>C</a:t>
            </a:r>
            <a:r>
              <a:rPr lang="en-IN" sz="2400" dirty="0"/>
              <a:t> </a:t>
            </a:r>
            <a:r>
              <a:rPr lang="en-IN" sz="2400" dirty="0" err="1"/>
              <a:t>C</a:t>
            </a:r>
            <a:r>
              <a:rPr lang="en-IN" sz="2400" dirty="0"/>
              <a:t> </a:t>
            </a:r>
            <a:r>
              <a:rPr lang="en-IN" sz="2400" dirty="0" err="1"/>
              <a:t>C</a:t>
            </a:r>
            <a:r>
              <a:rPr lang="en-IN" sz="2400" dirty="0"/>
              <a:t> Δ </a:t>
            </a:r>
            <a:r>
              <a:rPr lang="en-IN" sz="2400" dirty="0" err="1"/>
              <a:t>Δ</a:t>
            </a:r>
            <a:r>
              <a:rPr lang="en-IN" sz="2400" dirty="0"/>
              <a:t> </a:t>
            </a:r>
            <a:r>
              <a:rPr lang="en-IN" sz="2400" dirty="0" err="1"/>
              <a:t>Δ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1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10" grpId="0"/>
      <p:bldP spid="22" grpId="0"/>
      <p:bldP spid="27" grpId="0"/>
      <p:bldP spid="28" grpId="0" animBg="1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6B2D-6969-47C5-B702-8D9246BD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 Turing machine for 2’s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B41FBA8-79BF-44F8-916D-63274440EC9A}"/>
                  </a:ext>
                </a:extLst>
              </p:cNvPr>
              <p:cNvSpPr/>
              <p:nvPr/>
            </p:nvSpPr>
            <p:spPr>
              <a:xfrm>
                <a:off x="137160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B41FBA8-79BF-44F8-916D-63274440E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71800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E0F931-2CFE-4570-AAA5-0DA2134EC72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057400" y="3313029"/>
            <a:ext cx="2209800" cy="1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8F50C0-C0A2-42DC-ADCC-F4751E85317F}"/>
                  </a:ext>
                </a:extLst>
              </p:cNvPr>
              <p:cNvSpPr/>
              <p:nvPr/>
            </p:nvSpPr>
            <p:spPr>
              <a:xfrm>
                <a:off x="4267200" y="2970129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8F50C0-C0A2-42DC-ADCC-F4751E853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970129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6CB2D40-941B-4A48-B589-AA8CB218CE20}"/>
                  </a:ext>
                </a:extLst>
              </p:cNvPr>
              <p:cNvSpPr/>
              <p:nvPr/>
            </p:nvSpPr>
            <p:spPr>
              <a:xfrm>
                <a:off x="1036320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6CB2D40-941B-4A48-B589-AA8CB218C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0" y="2971800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F60A71-153F-41BA-B995-2B5E67E34786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>
            <a:off x="7848600" y="3314700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3F34F3-45E7-4C13-A618-D8DD80F8560C}"/>
              </a:ext>
            </a:extLst>
          </p:cNvPr>
          <p:cNvSpPr txBox="1"/>
          <p:nvPr/>
        </p:nvSpPr>
        <p:spPr>
          <a:xfrm>
            <a:off x="4435057" y="206554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0/0,L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BA8E0-ED3E-4747-BED0-4E564E315CF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9600" y="3306612"/>
            <a:ext cx="762000" cy="8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69A7E02-E134-43D3-895B-0B5F01AB0775}"/>
              </a:ext>
            </a:extLst>
          </p:cNvPr>
          <p:cNvCxnSpPr/>
          <p:nvPr/>
        </p:nvCxnSpPr>
        <p:spPr>
          <a:xfrm rot="5400000" flipH="1" flipV="1">
            <a:off x="4579517" y="2829766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4ECE771-A8ED-4779-91E8-9E015302C2C8}"/>
              </a:ext>
            </a:extLst>
          </p:cNvPr>
          <p:cNvCxnSpPr/>
          <p:nvPr/>
        </p:nvCxnSpPr>
        <p:spPr>
          <a:xfrm rot="5400000" flipH="1" flipV="1">
            <a:off x="1683917" y="2811883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1ADEB5-F136-4A90-A323-89AA1E8384CF}"/>
              </a:ext>
            </a:extLst>
          </p:cNvPr>
          <p:cNvSpPr txBox="1"/>
          <p:nvPr/>
        </p:nvSpPr>
        <p:spPr>
          <a:xfrm>
            <a:off x="2692824" y="296175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93DFC7-836D-49F0-9C13-0DF0C5F4F216}"/>
              </a:ext>
            </a:extLst>
          </p:cNvPr>
          <p:cNvSpPr/>
          <p:nvPr/>
        </p:nvSpPr>
        <p:spPr>
          <a:xfrm>
            <a:off x="10439400" y="3064633"/>
            <a:ext cx="534318" cy="5083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C2084A-D40E-4345-BEC9-D5A535E05CC3}"/>
              </a:ext>
            </a:extLst>
          </p:cNvPr>
          <p:cNvSpPr txBox="1"/>
          <p:nvPr/>
        </p:nvSpPr>
        <p:spPr>
          <a:xfrm>
            <a:off x="1932734" y="2075456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1/1,R</a:t>
            </a:r>
          </a:p>
          <a:p>
            <a:r>
              <a:rPr lang="en-IN" dirty="0"/>
              <a:t>0/0 ,R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51E3E1D-0330-4ACE-9714-17C8EAA78F91}"/>
                  </a:ext>
                </a:extLst>
              </p:cNvPr>
              <p:cNvSpPr/>
              <p:nvPr/>
            </p:nvSpPr>
            <p:spPr>
              <a:xfrm>
                <a:off x="7162800" y="2971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51E3E1D-0330-4ACE-9714-17C8EAA78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971800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E8E13FF-9F22-40E8-8F9C-DB9507D2B349}"/>
              </a:ext>
            </a:extLst>
          </p:cNvPr>
          <p:cNvCxnSpPr/>
          <p:nvPr/>
        </p:nvCxnSpPr>
        <p:spPr>
          <a:xfrm rot="5400000" flipH="1" flipV="1">
            <a:off x="7523583" y="2875383"/>
            <a:ext cx="12700" cy="484934"/>
          </a:xfrm>
          <a:prstGeom prst="curvedConnector3">
            <a:avLst>
              <a:gd name="adj1" fmla="val 4864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A679CB-FF80-4C4D-8872-9E70FA7088B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962285" y="3306611"/>
            <a:ext cx="2200515" cy="8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86B689-A2D7-4FF1-A808-A59E352DA165}"/>
              </a:ext>
            </a:extLst>
          </p:cNvPr>
          <p:cNvSpPr txBox="1"/>
          <p:nvPr/>
        </p:nvSpPr>
        <p:spPr>
          <a:xfrm>
            <a:off x="5714048" y="29494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1/1,L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426BE-41AC-4F13-8566-4E598C0A9D43}"/>
              </a:ext>
            </a:extLst>
          </p:cNvPr>
          <p:cNvSpPr txBox="1"/>
          <p:nvPr/>
        </p:nvSpPr>
        <p:spPr>
          <a:xfrm>
            <a:off x="7682475" y="1970554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1/0, L</a:t>
            </a:r>
          </a:p>
          <a:p>
            <a:r>
              <a:rPr lang="en-IN" dirty="0"/>
              <a:t>0/1 ,L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7E3546-5F13-4115-9B08-FF5B01897601}"/>
              </a:ext>
            </a:extLst>
          </p:cNvPr>
          <p:cNvSpPr txBox="1"/>
          <p:nvPr/>
        </p:nvSpPr>
        <p:spPr>
          <a:xfrm>
            <a:off x="8851130" y="296175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</p:spTree>
    <p:extLst>
      <p:ext uri="{BB962C8B-B14F-4D97-AF65-F5344CB8AC3E}">
        <p14:creationId xmlns:p14="http://schemas.microsoft.com/office/powerpoint/2010/main" val="42796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6" grpId="0"/>
      <p:bldP spid="17" grpId="0" animBg="1"/>
      <p:bldP spid="18" grpId="0"/>
      <p:bldP spid="23" grpId="0" animBg="1"/>
      <p:bldP spid="30" grpId="0"/>
      <p:bldP spid="31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Turing </a:t>
            </a:r>
            <a:r>
              <a:rPr lang="en-US" dirty="0"/>
              <a:t>M</a:t>
            </a:r>
            <a:r>
              <a:rPr lang="en-US" dirty="0">
                <a:latin typeface="+mj-lt"/>
              </a:rPr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914400"/>
            <a:ext cx="8763000" cy="5562600"/>
          </a:xfrm>
        </p:spPr>
        <p:txBody>
          <a:bodyPr>
            <a:norm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dirty="0"/>
              <a:t>The tape is capable of performing following three operations: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symbol above the tape head.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Modify/Update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symbol above the tape head.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Shifting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either to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square or </a:t>
            </a:r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square.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438650" y="1128744"/>
            <a:ext cx="3657600" cy="457200"/>
            <a:chOff x="2362200" y="2133600"/>
            <a:chExt cx="36576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362200" y="2133600"/>
              <a:ext cx="36576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62200" y="2590800"/>
              <a:ext cx="36576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5146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0480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5814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41148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46482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51816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5448300" y="11383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000750" y="11383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10338" y="112865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77074" y="11287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948238" y="11191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23" name="Up Arrow Callout 22"/>
          <p:cNvSpPr/>
          <p:nvPr/>
        </p:nvSpPr>
        <p:spPr>
          <a:xfrm>
            <a:off x="5538477" y="1600201"/>
            <a:ext cx="1229346" cy="7937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69212" y="1159434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95980" y="1185835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19801" y="115248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22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46 L 2.5E-6 0.00024 C -0.01146 -0.00139 -0.02279 -0.00231 -0.03386 -0.0037 C -0.03464 -0.0037 -0.03542 -0.00486 -0.03646 -0.00532 C -0.03815 -0.00601 -0.03959 -0.00625 -0.04141 -0.00648 C -0.04219 -0.00139 -0.04219 -0.0037 -0.04219 -0.00046 " pathEditMode="relative" rAng="0" ptsTypes="AAAA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07 L 2.5E-6 0.00093 C 0.01536 -0.00578 0.00781 -0.00324 0.03737 0.0007 C 0.03815 0.00093 0.03867 0.00301 0.03932 0.00348 C 0.04127 0.00394 0.0431 0.00348 0.04531 0.00348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3" grpId="0" animBg="1"/>
      <p:bldP spid="23" grpId="1" animBg="1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32F-36DF-4E13-B343-10BC8A27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482B-6437-4385-A4C8-C764BC09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Turing machine for L = {a</a:t>
            </a:r>
            <a:r>
              <a:rPr lang="en-US" baseline="30000" dirty="0"/>
              <a:t>n</a:t>
            </a:r>
            <a:r>
              <a:rPr lang="en-US" dirty="0"/>
              <a:t> b</a:t>
            </a:r>
            <a:r>
              <a:rPr lang="en-US" baseline="30000" dirty="0"/>
              <a:t>m</a:t>
            </a:r>
            <a:r>
              <a:rPr lang="en-US" dirty="0"/>
              <a:t> a</a:t>
            </a:r>
            <a:r>
              <a:rPr lang="en-US" baseline="30000" dirty="0"/>
              <a:t>(</a:t>
            </a:r>
            <a:r>
              <a:rPr lang="en-US" baseline="30000" dirty="0" err="1"/>
              <a:t>n+m</a:t>
            </a:r>
            <a:r>
              <a:rPr lang="en-US" baseline="30000" dirty="0"/>
              <a:t>)</a:t>
            </a:r>
            <a:r>
              <a:rPr lang="en-US" dirty="0"/>
              <a:t> | n,m≥1}</a:t>
            </a:r>
          </a:p>
          <a:p>
            <a:r>
              <a:rPr lang="en-US" dirty="0"/>
              <a:t>Construct a Turing Machine for language L = {0</a:t>
            </a:r>
            <a:r>
              <a:rPr lang="en-US" baseline="30000" dirty="0"/>
              <a:t>2n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 | n&gt;=0}</a:t>
            </a:r>
          </a:p>
          <a:p>
            <a:r>
              <a:rPr lang="en-US" dirty="0"/>
              <a:t>Construct a Turing Machine for language L = {a</a:t>
            </a:r>
            <a:r>
              <a:rPr lang="en-US" baseline="30000" dirty="0"/>
              <a:t>n</a:t>
            </a:r>
            <a:r>
              <a:rPr lang="en-US" dirty="0"/>
              <a:t> b</a:t>
            </a:r>
            <a:r>
              <a:rPr lang="en-US" baseline="30000" dirty="0"/>
              <a:t>m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baseline="30000" dirty="0" err="1"/>
              <a:t>nm</a:t>
            </a:r>
            <a:r>
              <a:rPr lang="en-US" dirty="0"/>
              <a:t> where n &gt;=0 and m &gt;= 0}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008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Universal Turing Machine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8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language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𝑻𝑴</m:t>
                      </m:r>
                      <m:r>
                        <a:rPr lang="en-US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dirty="0" err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 err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err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𝑻𝒖𝒓𝒊𝒏𝒈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𝒎𝒂𝒄𝒉𝒊𝒏𝒆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𝒂𝒄𝒄𝒆𝒑𝒕𝒔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is Turing Recognizable</a:t>
                </a:r>
              </a:p>
              <a:p>
                <a:pPr algn="just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Possible results: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M accepts w: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will halt and accept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M rejects w: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will halt and reject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M loops on w: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will not halt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5" t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0451-D530-4E35-B4C1-9528B236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44382-45F6-47C5-B111-412E43EAEBA3}"/>
              </a:ext>
            </a:extLst>
          </p:cNvPr>
          <p:cNvSpPr/>
          <p:nvPr/>
        </p:nvSpPr>
        <p:spPr>
          <a:xfrm>
            <a:off x="4724400" y="1447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Finite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8F4313-BAD3-4C80-B578-F5A1B460B0E4}"/>
              </a:ext>
            </a:extLst>
          </p:cNvPr>
          <p:cNvSpPr/>
          <p:nvPr/>
        </p:nvSpPr>
        <p:spPr>
          <a:xfrm>
            <a:off x="990599" y="3024981"/>
            <a:ext cx="3177139" cy="8080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TM1  TM2  TM3……………………….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F0CCFE-1F92-4394-B326-7B67371459A2}"/>
              </a:ext>
            </a:extLst>
          </p:cNvPr>
          <p:cNvCxnSpPr/>
          <p:nvPr/>
        </p:nvCxnSpPr>
        <p:spPr>
          <a:xfrm>
            <a:off x="1524000" y="3048000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E69E25-7C6D-482B-824E-96A784938721}"/>
              </a:ext>
            </a:extLst>
          </p:cNvPr>
          <p:cNvCxnSpPr/>
          <p:nvPr/>
        </p:nvCxnSpPr>
        <p:spPr>
          <a:xfrm>
            <a:off x="2057400" y="3048000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F74E85-F08E-4DCE-9D73-01FDB280B85E}"/>
              </a:ext>
            </a:extLst>
          </p:cNvPr>
          <p:cNvCxnSpPr/>
          <p:nvPr/>
        </p:nvCxnSpPr>
        <p:spPr>
          <a:xfrm>
            <a:off x="2590800" y="3048000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58715C-2B2F-4AAA-A642-1DCEE2CF3096}"/>
              </a:ext>
            </a:extLst>
          </p:cNvPr>
          <p:cNvCxnSpPr/>
          <p:nvPr/>
        </p:nvCxnSpPr>
        <p:spPr>
          <a:xfrm>
            <a:off x="3124200" y="3048000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231166-A17F-4CDD-9B58-17E058C83CF0}"/>
              </a:ext>
            </a:extLst>
          </p:cNvPr>
          <p:cNvCxnSpPr/>
          <p:nvPr/>
        </p:nvCxnSpPr>
        <p:spPr>
          <a:xfrm>
            <a:off x="3657600" y="3048000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47340-59B2-465E-A3F4-72F5A355B8A8}"/>
              </a:ext>
            </a:extLst>
          </p:cNvPr>
          <p:cNvSpPr/>
          <p:nvPr/>
        </p:nvSpPr>
        <p:spPr>
          <a:xfrm>
            <a:off x="4823861" y="2971800"/>
            <a:ext cx="3177139" cy="8080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/>
              <a:t> 1  0  0   1  0  1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7443F8-995F-4BBD-8303-6765E3DF3537}"/>
              </a:ext>
            </a:extLst>
          </p:cNvPr>
          <p:cNvCxnSpPr/>
          <p:nvPr/>
        </p:nvCxnSpPr>
        <p:spPr>
          <a:xfrm>
            <a:off x="5357262" y="2994819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8795A-7301-4AA2-8A85-A8630A017FE6}"/>
              </a:ext>
            </a:extLst>
          </p:cNvPr>
          <p:cNvCxnSpPr/>
          <p:nvPr/>
        </p:nvCxnSpPr>
        <p:spPr>
          <a:xfrm>
            <a:off x="5890662" y="2994819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7A564A-F201-44D6-B3C5-9EB0748CBDF5}"/>
              </a:ext>
            </a:extLst>
          </p:cNvPr>
          <p:cNvCxnSpPr/>
          <p:nvPr/>
        </p:nvCxnSpPr>
        <p:spPr>
          <a:xfrm>
            <a:off x="6424062" y="2994819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04CE77-B5CE-4DA0-A0B2-E97926528340}"/>
              </a:ext>
            </a:extLst>
          </p:cNvPr>
          <p:cNvCxnSpPr/>
          <p:nvPr/>
        </p:nvCxnSpPr>
        <p:spPr>
          <a:xfrm>
            <a:off x="6957462" y="2994819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0C63FD-3C0F-4B22-866A-0493439B2CA1}"/>
              </a:ext>
            </a:extLst>
          </p:cNvPr>
          <p:cNvCxnSpPr/>
          <p:nvPr/>
        </p:nvCxnSpPr>
        <p:spPr>
          <a:xfrm>
            <a:off x="7490862" y="2994819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262557B-96C5-4B2C-856D-950FA5D7B928}"/>
              </a:ext>
            </a:extLst>
          </p:cNvPr>
          <p:cNvSpPr/>
          <p:nvPr/>
        </p:nvSpPr>
        <p:spPr>
          <a:xfrm>
            <a:off x="8763000" y="3001963"/>
            <a:ext cx="3177139" cy="8080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q1  q2  </a:t>
            </a:r>
            <a:r>
              <a:rPr lang="en-IN" sz="2800" dirty="0" err="1"/>
              <a:t>q2</a:t>
            </a:r>
            <a:r>
              <a:rPr lang="en-IN" sz="2800" dirty="0"/>
              <a:t>  q3……….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9B2785-5709-48AC-A8E1-B16A40847CB7}"/>
              </a:ext>
            </a:extLst>
          </p:cNvPr>
          <p:cNvCxnSpPr/>
          <p:nvPr/>
        </p:nvCxnSpPr>
        <p:spPr>
          <a:xfrm>
            <a:off x="9296401" y="3024982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46D027-0A66-4EF3-BD4B-460B2D6273AE}"/>
              </a:ext>
            </a:extLst>
          </p:cNvPr>
          <p:cNvCxnSpPr/>
          <p:nvPr/>
        </p:nvCxnSpPr>
        <p:spPr>
          <a:xfrm>
            <a:off x="9829801" y="3024982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B83C0B-EC02-4F9B-92B2-21820A569777}"/>
              </a:ext>
            </a:extLst>
          </p:cNvPr>
          <p:cNvCxnSpPr/>
          <p:nvPr/>
        </p:nvCxnSpPr>
        <p:spPr>
          <a:xfrm>
            <a:off x="10363201" y="3024982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8F9CCB-DD4D-4E84-8F69-64F2A18C27AE}"/>
              </a:ext>
            </a:extLst>
          </p:cNvPr>
          <p:cNvCxnSpPr/>
          <p:nvPr/>
        </p:nvCxnSpPr>
        <p:spPr>
          <a:xfrm>
            <a:off x="10896601" y="3024982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66AC53-C073-424E-8FB9-5E6A83C5497E}"/>
              </a:ext>
            </a:extLst>
          </p:cNvPr>
          <p:cNvCxnSpPr/>
          <p:nvPr/>
        </p:nvCxnSpPr>
        <p:spPr>
          <a:xfrm>
            <a:off x="11430001" y="3024982"/>
            <a:ext cx="0" cy="762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BE7E65-6054-445A-88FE-2431636D0EF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53745" y="1030425"/>
            <a:ext cx="1119981" cy="2869131"/>
          </a:xfrm>
          <a:prstGeom prst="bentConnector3">
            <a:avLst>
              <a:gd name="adj1" fmla="val 4914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862BE7A-19F4-4435-8688-ACED565CA315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rot="16200000" flipH="1">
            <a:off x="5396965" y="1956334"/>
            <a:ext cx="1066800" cy="964131"/>
          </a:xfrm>
          <a:prstGeom prst="bentConnector3">
            <a:avLst>
              <a:gd name="adj1" fmla="val 5180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28E0368-C69A-49A9-A0FB-5E348CAEFC97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16200000" flipH="1">
            <a:off x="7351454" y="1846"/>
            <a:ext cx="1096963" cy="49032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9BB73E6-CBF8-4B7E-89B4-02CEC8808D3B}"/>
              </a:ext>
            </a:extLst>
          </p:cNvPr>
          <p:cNvSpPr txBox="1"/>
          <p:nvPr/>
        </p:nvSpPr>
        <p:spPr>
          <a:xfrm>
            <a:off x="1524000" y="3876090"/>
            <a:ext cx="199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Description of TM’s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5C74B2-811F-4EB1-BF79-959024BC391E}"/>
              </a:ext>
            </a:extLst>
          </p:cNvPr>
          <p:cNvSpPr txBox="1"/>
          <p:nvPr/>
        </p:nvSpPr>
        <p:spPr>
          <a:xfrm>
            <a:off x="5357262" y="3830914"/>
            <a:ext cx="86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I/O Tap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A7D97C-9D1E-4B34-852F-32002D3EAFF7}"/>
              </a:ext>
            </a:extLst>
          </p:cNvPr>
          <p:cNvSpPr txBox="1"/>
          <p:nvPr/>
        </p:nvSpPr>
        <p:spPr>
          <a:xfrm>
            <a:off x="9352289" y="3851769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Internal states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E3A1F7-29D4-4B23-9741-E5339D8EA152}"/>
              </a:ext>
            </a:extLst>
          </p:cNvPr>
          <p:cNvSpPr txBox="1"/>
          <p:nvPr/>
        </p:nvSpPr>
        <p:spPr>
          <a:xfrm>
            <a:off x="2484493" y="4673896"/>
            <a:ext cx="2248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TM1: (q1,1)</a:t>
            </a:r>
            <a:r>
              <a:rPr lang="en-IN" dirty="0">
                <a:sym typeface="Wingdings" panose="05000000000000000000" pitchFamily="2" charset="2"/>
              </a:rPr>
              <a:t>(q2,X,R)</a:t>
            </a:r>
          </a:p>
          <a:p>
            <a:r>
              <a:rPr lang="en-IN" dirty="0">
                <a:sym typeface="Wingdings" panose="05000000000000000000" pitchFamily="2" charset="2"/>
              </a:rPr>
              <a:t>          </a:t>
            </a:r>
            <a:r>
              <a:rPr lang="en-IN" dirty="0"/>
              <a:t>(q2,0)</a:t>
            </a:r>
            <a:r>
              <a:rPr lang="en-IN" dirty="0">
                <a:sym typeface="Wingdings" panose="05000000000000000000" pitchFamily="2" charset="2"/>
              </a:rPr>
              <a:t>(q2,X,R)</a:t>
            </a:r>
          </a:p>
          <a:p>
            <a:r>
              <a:rPr lang="en-IN" dirty="0">
                <a:sym typeface="Wingdings" panose="05000000000000000000" pitchFamily="2" charset="2"/>
              </a:rPr>
              <a:t>          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912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217F-DB8C-4DE6-ADD9-57EA16D5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var(--font-family-heading-lesson-markdown)"/>
              </a:rPr>
              <a:t>Recursively enumerable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0029-937F-4923-A4E0-8658937F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Recursively enumerable languages are the universal set of all the languages, and the remaining languages are their subsets.</a:t>
            </a:r>
          </a:p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Recursively enumerable languages are those whose strings the </a:t>
            </a:r>
            <a:r>
              <a:rPr lang="en-US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Turing machine (TM)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accepts. These strings may do one of the following:</a:t>
            </a:r>
          </a:p>
          <a:p>
            <a:pPr lvl="1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Halt and accept</a:t>
            </a:r>
          </a:p>
          <a:p>
            <a:pPr lvl="1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Halt and reject</a:t>
            </a:r>
          </a:p>
          <a:p>
            <a:pPr lvl="1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Loop forever</a:t>
            </a:r>
          </a:p>
          <a:p>
            <a:pPr lvl="1"/>
            <a:endParaRPr lang="en-US" dirty="0">
              <a:solidFill>
                <a:srgbClr val="3D3D4E"/>
              </a:solidFill>
              <a:latin typeface="Droid Serif"/>
            </a:endParaRPr>
          </a:p>
          <a:p>
            <a:pPr lvl="1"/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lvl="1"/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lvl="1"/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lvl="1"/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r>
              <a:rPr lang="en-US" dirty="0"/>
              <a:t>Turing machines for recursively enumerable languages may not always halt, and continue to run endlessly for strings that are not a part of that language. </a:t>
            </a:r>
          </a:p>
          <a:p>
            <a:r>
              <a:rPr lang="en-US" dirty="0"/>
              <a:t>Recursively enumerable languages are also called </a:t>
            </a:r>
            <a:r>
              <a:rPr lang="en-US" b="1" dirty="0"/>
              <a:t>Turing recognizing languages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B8E13-FE48-45EB-93EE-FA6DE22E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26" y="3048000"/>
            <a:ext cx="7886274" cy="18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ACBE-CFB2-45C0-98D8-93DA1340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var(--font-family-heading-lesson-markdown)"/>
              </a:rPr>
              <a:t>Recursive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67A4-EC12-476D-A68E-897E799E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Recursive languages are those whose strings are accepted by a total Turing machine that does either of the following:</a:t>
            </a:r>
          </a:p>
          <a:p>
            <a:pPr lvl="1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Halt and accept</a:t>
            </a:r>
          </a:p>
          <a:p>
            <a:pPr lvl="1"/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Halt and reject</a:t>
            </a:r>
          </a:p>
          <a:p>
            <a:pPr lvl="1"/>
            <a:endParaRPr lang="en-US" dirty="0">
              <a:solidFill>
                <a:srgbClr val="3D3D4E"/>
              </a:solidFill>
              <a:latin typeface="Droid Serif"/>
            </a:endParaRPr>
          </a:p>
          <a:p>
            <a:pPr lvl="1"/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pPr lvl="1"/>
            <a:endParaRPr lang="en-US" dirty="0">
              <a:solidFill>
                <a:srgbClr val="3D3D4E"/>
              </a:solidFill>
              <a:latin typeface="Droid Serif"/>
            </a:endParaRPr>
          </a:p>
          <a:p>
            <a:pPr lvl="1"/>
            <a:endParaRPr lang="en-US" b="0" i="0" dirty="0">
              <a:solidFill>
                <a:srgbClr val="3D3D4E"/>
              </a:solidFill>
              <a:effectLst/>
              <a:latin typeface="Droid Serif"/>
            </a:endParaRPr>
          </a:p>
          <a:p>
            <a:r>
              <a:rPr lang="en-IN" dirty="0"/>
              <a:t>Total </a:t>
            </a:r>
            <a:r>
              <a:rPr lang="en-IN" dirty="0" err="1"/>
              <a:t>turing</a:t>
            </a:r>
            <a:r>
              <a:rPr lang="en-IN" dirty="0"/>
              <a:t> machine: 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roid Serif"/>
              </a:rPr>
              <a:t>turing</a:t>
            </a:r>
            <a:r>
              <a:rPr lang="en-US" b="0" i="0" dirty="0">
                <a:solidFill>
                  <a:srgbClr val="000000"/>
                </a:solidFill>
                <a:effectLst/>
                <a:latin typeface="Droid Serif"/>
              </a:rPr>
              <a:t> machine that always gives some input, i.e., it does not go into an infinite loop.</a:t>
            </a:r>
          </a:p>
          <a:p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A TM of a recursive language never goes into a loop and always halts in every case. Recursive languages are hence also called </a:t>
            </a:r>
            <a:r>
              <a:rPr lang="en-US" b="1" i="0" dirty="0">
                <a:solidFill>
                  <a:srgbClr val="3D3D4E"/>
                </a:solidFill>
                <a:effectLst/>
                <a:latin typeface="Droid Serif"/>
              </a:rPr>
              <a:t>Turing decidable languages.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9149B-5875-40FE-A760-809E0EB0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86000"/>
            <a:ext cx="784214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04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D62A-09CE-4C72-8230-24BFC5EC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var(--font-family-heading-lesson-markdown)"/>
              </a:rPr>
              <a:t>Closure properties of recursive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CDE5-7563-4EED-94A9-345A7A44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Union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: The union of two recursive languages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L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1​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and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L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2​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is also a recursive language. This is, if the TM accepts any one of the languages, it also accepts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L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1​∪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L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2​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B46C6-E663-4546-A5B3-289DC9AE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45" y="2286000"/>
            <a:ext cx="955270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3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913B-EFD9-4D7E-A1AC-33EA418B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540A-B2FF-4893-BA83-31A1E4B7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D3D4E"/>
                </a:solidFill>
                <a:effectLst/>
                <a:latin typeface="Droid Serif"/>
              </a:rPr>
              <a:t>Intersection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:</a:t>
            </a:r>
            <a:r>
              <a:rPr lang="en-US" b="1" i="0" dirty="0">
                <a:solidFill>
                  <a:srgbClr val="3D3D4E"/>
                </a:solidFill>
                <a:effectLst/>
                <a:latin typeface="Droid Serif"/>
              </a:rPr>
              <a:t> 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The intersection of two recursive languages 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1​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and 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2​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is also a recursive language. This is, if the TM accepts both languages, it also accepts 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1​∩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2​.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9C825-F643-4E59-943F-30F48FFF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32" y="2438400"/>
            <a:ext cx="992953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53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E04D-8929-40EB-9D1B-E9CD190F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AD70-CBD7-48EF-967D-68AEEC02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Complement: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The complement of a recursive language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L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1​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is also a recursive language. This is, if the TM accepts </a:t>
            </a:r>
            <a:r>
              <a:rPr lang="en-US" b="0" i="1" dirty="0">
                <a:solidFill>
                  <a:srgbClr val="3D3D4E"/>
                </a:solidFill>
                <a:effectLst/>
                <a:latin typeface="KaTeX_Math"/>
              </a:rPr>
              <a:t>L</a:t>
            </a:r>
            <a:r>
              <a:rPr lang="en-US" b="0" i="0" dirty="0">
                <a:solidFill>
                  <a:srgbClr val="3D3D4E"/>
                </a:solidFill>
                <a:effectLst/>
                <a:latin typeface="KaTeX_Main"/>
              </a:rPr>
              <a:t>1​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, it rejects it as a final output.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67449-691B-4034-9726-8B1FC79F5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27" y="2165733"/>
            <a:ext cx="8994945" cy="41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58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FCDC-7F06-4E0C-A57F-F9D33A7C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261C-DD5F-4B1F-8462-F7C54461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D3D4E"/>
                </a:solidFill>
                <a:effectLst/>
                <a:latin typeface="var(--font-family-body-lesson-markdown,&quot;Droid Serif&quot;)"/>
              </a:rPr>
              <a:t>Kleene's closure</a:t>
            </a:r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: The Kleene's closure of a recursive language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L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1​</a:t>
            </a:r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 is also recursive. This is, if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L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1​={0</a:t>
            </a:r>
            <a:r>
              <a:rPr lang="en-IN" b="0" i="1" baseline="30000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1</a:t>
            </a:r>
            <a:r>
              <a:rPr lang="en-IN" b="0" i="1" baseline="30000" dirty="0">
                <a:solidFill>
                  <a:srgbClr val="3D3D4E"/>
                </a:solidFill>
                <a:effectLst/>
                <a:latin typeface="KaTeX_Math"/>
              </a:rPr>
              <a:t>j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}</a:t>
            </a:r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 is recursive, then </a:t>
            </a:r>
            <a:r>
              <a:rPr lang="en-IN" b="0" i="1" dirty="0">
                <a:solidFill>
                  <a:srgbClr val="3D3D4E"/>
                </a:solidFill>
                <a:effectLst/>
                <a:latin typeface="KaTeX_Math"/>
              </a:rPr>
              <a:t>L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1*​={0</a:t>
            </a:r>
            <a:r>
              <a:rPr lang="en-IN" b="0" i="1" baseline="30000" dirty="0">
                <a:solidFill>
                  <a:srgbClr val="3D3D4E"/>
                </a:solidFill>
                <a:effectLst/>
                <a:latin typeface="KaTeX_Math"/>
              </a:rPr>
              <a:t>i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1</a:t>
            </a:r>
            <a:r>
              <a:rPr lang="en-IN" b="0" i="1" baseline="30000" dirty="0">
                <a:solidFill>
                  <a:srgbClr val="3D3D4E"/>
                </a:solidFill>
                <a:effectLst/>
                <a:latin typeface="KaTeX_Math"/>
              </a:rPr>
              <a:t>j</a:t>
            </a:r>
            <a:r>
              <a:rPr lang="en-IN" b="0" i="0" dirty="0">
                <a:solidFill>
                  <a:srgbClr val="3D3D4E"/>
                </a:solidFill>
                <a:effectLst/>
                <a:latin typeface="KaTeX_Main"/>
              </a:rPr>
              <a:t>}*</a:t>
            </a:r>
            <a:r>
              <a:rPr lang="en-IN" b="0" i="0" dirty="0">
                <a:solidFill>
                  <a:srgbClr val="3D3D4E"/>
                </a:solidFill>
                <a:effectLst/>
                <a:latin typeface="Droid Serif"/>
              </a:rPr>
              <a:t> is also recursive.</a:t>
            </a:r>
          </a:p>
          <a:p>
            <a:r>
              <a:rPr lang="en-US" b="1" i="0" dirty="0">
                <a:solidFill>
                  <a:srgbClr val="3D3D4E"/>
                </a:solidFill>
                <a:effectLst/>
                <a:latin typeface="Droid Serif"/>
              </a:rPr>
              <a:t>Note:</a:t>
            </a:r>
            <a:r>
              <a:rPr lang="en-US" b="0" i="0" dirty="0">
                <a:solidFill>
                  <a:srgbClr val="3D3D4E"/>
                </a:solidFill>
                <a:effectLst/>
                <a:latin typeface="Droid Serif"/>
              </a:rPr>
              <a:t> All recursively enumerable languages are recursive, but not vice versa.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4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Turing </a:t>
            </a:r>
            <a:r>
              <a:rPr lang="en-US" dirty="0"/>
              <a:t>M</a:t>
            </a:r>
            <a:r>
              <a:rPr lang="en-US" dirty="0">
                <a:latin typeface="+mj-lt"/>
              </a:rPr>
              <a:t>achine</a:t>
            </a:r>
          </a:p>
        </p:txBody>
      </p:sp>
      <p:sp>
        <p:nvSpPr>
          <p:cNvPr id="23" name="Up Arrow Callout 22"/>
          <p:cNvSpPr/>
          <p:nvPr/>
        </p:nvSpPr>
        <p:spPr>
          <a:xfrm>
            <a:off x="7500627" y="3214657"/>
            <a:ext cx="1229346" cy="793781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400800" y="2733586"/>
            <a:ext cx="3657600" cy="466814"/>
            <a:chOff x="4876800" y="2733586"/>
            <a:chExt cx="3657600" cy="466814"/>
          </a:xfrm>
        </p:grpSpPr>
        <p:grpSp>
          <p:nvGrpSpPr>
            <p:cNvPr id="22" name="Group 21"/>
            <p:cNvGrpSpPr/>
            <p:nvPr/>
          </p:nvGrpSpPr>
          <p:grpSpPr>
            <a:xfrm>
              <a:off x="4876800" y="2743200"/>
              <a:ext cx="3657600" cy="457200"/>
              <a:chOff x="2362200" y="2133600"/>
              <a:chExt cx="3657600" cy="4572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362200" y="2133600"/>
                <a:ext cx="36576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362200" y="2590800"/>
                <a:ext cx="36576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25146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30480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35814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41148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46482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5181600" y="2362200"/>
                <a:ext cx="45720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5886450" y="275281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38900" y="275281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48488" y="274311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15224" y="27432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86388" y="273358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7362" y="2773890"/>
              <a:ext cx="274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4130" y="2800291"/>
              <a:ext cx="274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94180" y="1676400"/>
            <a:ext cx="2870371" cy="2590800"/>
            <a:chOff x="336779" y="1409699"/>
            <a:chExt cx="4905478" cy="3663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/>
                <p:nvPr/>
              </p:nvSpPr>
              <p:spPr>
                <a:xfrm>
                  <a:off x="336779" y="294412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79" y="2944120"/>
                  <a:ext cx="685800" cy="6858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3477776" y="1409699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776" y="1409699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1356057" y="141519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057" y="1415190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/>
                <p:cNvSpPr/>
                <p:nvPr/>
              </p:nvSpPr>
              <p:spPr>
                <a:xfrm>
                  <a:off x="1356057" y="438699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057" y="4386990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/>
                <p:cNvSpPr/>
                <p:nvPr/>
              </p:nvSpPr>
              <p:spPr>
                <a:xfrm>
                  <a:off x="3477776" y="438699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776" y="4386990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4556457" y="293777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57" y="2937770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>
              <a:stCxn id="37" idx="0"/>
              <a:endCxn id="39" idx="3"/>
            </p:cNvCxnSpPr>
            <p:nvPr/>
          </p:nvCxnSpPr>
          <p:spPr>
            <a:xfrm flipV="1">
              <a:off x="679679" y="2000558"/>
              <a:ext cx="776811" cy="94356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6"/>
              <a:endCxn id="38" idx="2"/>
            </p:cNvCxnSpPr>
            <p:nvPr/>
          </p:nvCxnSpPr>
          <p:spPr>
            <a:xfrm flipV="1">
              <a:off x="2041858" y="1752600"/>
              <a:ext cx="1435919" cy="5491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8" idx="5"/>
              <a:endCxn id="42" idx="0"/>
            </p:cNvCxnSpPr>
            <p:nvPr/>
          </p:nvCxnSpPr>
          <p:spPr>
            <a:xfrm>
              <a:off x="4063143" y="1995067"/>
              <a:ext cx="836214" cy="94270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7" idx="4"/>
              <a:endCxn id="40" idx="1"/>
            </p:cNvCxnSpPr>
            <p:nvPr/>
          </p:nvCxnSpPr>
          <p:spPr>
            <a:xfrm>
              <a:off x="679679" y="3629921"/>
              <a:ext cx="776811" cy="85750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0" idx="6"/>
              <a:endCxn id="41" idx="2"/>
            </p:cNvCxnSpPr>
            <p:nvPr/>
          </p:nvCxnSpPr>
          <p:spPr>
            <a:xfrm>
              <a:off x="2041858" y="4729890"/>
              <a:ext cx="1435919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7"/>
              <a:endCxn id="42" idx="4"/>
            </p:cNvCxnSpPr>
            <p:nvPr/>
          </p:nvCxnSpPr>
          <p:spPr>
            <a:xfrm flipV="1">
              <a:off x="4063143" y="3623570"/>
              <a:ext cx="836214" cy="863853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2133600" y="1295400"/>
            <a:ext cx="3429000" cy="32766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9" idx="0"/>
          </p:cNvCxnSpPr>
          <p:nvPr/>
        </p:nvCxnSpPr>
        <p:spPr>
          <a:xfrm>
            <a:off x="5562600" y="2090414"/>
            <a:ext cx="3629024" cy="652786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94822" y="4592969"/>
            <a:ext cx="2322114" cy="59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Control portion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38400" y="5533045"/>
            <a:ext cx="7620000" cy="438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Turing Machine = Control portion  + Tape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67245" y="4033615"/>
            <a:ext cx="2322114" cy="59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</p:spTree>
    <p:extLst>
      <p:ext uri="{BB962C8B-B14F-4D97-AF65-F5344CB8AC3E}">
        <p14:creationId xmlns:p14="http://schemas.microsoft.com/office/powerpoint/2010/main" val="5352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50" grpId="0"/>
      <p:bldP spid="51" grpId="0"/>
      <p:bldP spid="5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Action on Universal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Input:	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M=description of TM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w=input string for 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Action:	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simulate M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Behave just like M (May accept, reject or loop)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UTM is recognizer for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𝑻𝑴</m:t>
                      </m:r>
                      <m:r>
                        <a:rPr lang="en-US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err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𝑻𝒖𝒓𝒊𝒏𝒈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𝒎𝒂𝒄𝒉𝒊𝒏𝒆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𝒂𝒄𝒄𝒆𝒑𝒕𝒔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Church Turing Thesis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3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Church 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What does computable mean?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Meaning of term Computable was given by: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Alonzo church (Lambda calculus)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Allen Turing (Turing Machine)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Any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algorithmic procedure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can be carried out at all, by a human computer or a team of humans or an electronic computer, can be carried out by a TM. </a:t>
            </a:r>
            <a:r>
              <a:rPr lang="en-US" dirty="0"/>
              <a:t>This statement usually referred to as Church’s thesis, or the </a:t>
            </a:r>
            <a:r>
              <a:rPr lang="en-US" dirty="0">
                <a:solidFill>
                  <a:srgbClr val="C00000"/>
                </a:solidFill>
              </a:rPr>
              <a:t>Church-Turing thesis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Church 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Here is an informal summary of some of the evidence.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Humans normally work with a two-dimensional sheet of paper. A TM tape could be organized so as to simulate two dimensions; one likely consequence would be that the </a:t>
            </a:r>
            <a:r>
              <a:rPr lang="en-US" dirty="0">
                <a:solidFill>
                  <a:srgbClr val="C00000"/>
                </a:solidFill>
              </a:rPr>
              <a:t>TM would require more moves to do what a human could do in one.</a:t>
            </a: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Various enhancements of the TM model </a:t>
            </a:r>
            <a:r>
              <a:rPr lang="en-US" dirty="0"/>
              <a:t>have been suggested to make the operation more like that of a human computer, or more convenient &amp; efficient. The </a:t>
            </a:r>
            <a:r>
              <a:rPr lang="en-US" dirty="0" err="1">
                <a:solidFill>
                  <a:srgbClr val="C00000"/>
                </a:solidFill>
              </a:rPr>
              <a:t>multitape</a:t>
            </a:r>
            <a:r>
              <a:rPr lang="en-US" dirty="0">
                <a:solidFill>
                  <a:srgbClr val="C00000"/>
                </a:solidFill>
              </a:rPr>
              <a:t> TM </a:t>
            </a:r>
            <a:r>
              <a:rPr lang="en-US" dirty="0"/>
              <a:t>is an example.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Other theoretical models includes </a:t>
            </a:r>
            <a:r>
              <a:rPr lang="en-US" dirty="0">
                <a:solidFill>
                  <a:srgbClr val="C00000"/>
                </a:solidFill>
              </a:rPr>
              <a:t>abstract machines with two stacks or  with a queue.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Since the introduction of the Turing machine, no one has suggested any type of computation that ought to be included in the category of “</a:t>
            </a:r>
            <a:r>
              <a:rPr lang="en-US" i="1" dirty="0"/>
              <a:t>algorithmic procedure</a:t>
            </a:r>
            <a:r>
              <a:rPr lang="en-US" dirty="0"/>
              <a:t>” and cannot be implemented on a TM.</a:t>
            </a:r>
          </a:p>
          <a:p>
            <a:pPr lvl="1" algn="just">
              <a:buFont typeface="+mj-lt"/>
              <a:buAutoNum type="arabicPeriod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4F13-C0DE-4610-B174-32EC2664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7A82-DEC4-491D-9F1B-08B3F75B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Consider the following types of languages: </a:t>
            </a:r>
            <a:r>
              <a:rPr lang="en-US" dirty="0">
                <a:solidFill>
                  <a:srgbClr val="121212"/>
                </a:solidFill>
                <a:latin typeface="Roboto" panose="02000000000000000000" pitchFamily="2" charset="0"/>
              </a:rPr>
              <a:t>L</a:t>
            </a:r>
            <a:r>
              <a:rPr lang="en-US" dirty="0"/>
              <a:t>1:</a:t>
            </a:r>
            <a:r>
              <a:rPr lang="en-US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Regular, </a:t>
            </a:r>
            <a:r>
              <a:rPr lang="en-US" dirty="0"/>
              <a:t>L2:</a:t>
            </a:r>
            <a:r>
              <a:rPr lang="en-US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Context-free, </a:t>
            </a:r>
            <a:r>
              <a:rPr lang="en-US" dirty="0"/>
              <a:t>L3:</a:t>
            </a:r>
            <a:r>
              <a:rPr lang="en-US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Recursive, </a:t>
            </a:r>
            <a:r>
              <a:rPr lang="en-US" dirty="0"/>
              <a:t>L4:</a:t>
            </a:r>
            <a:r>
              <a:rPr lang="en-US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Recursively enumerable. Which of the following is/are </a:t>
            </a:r>
            <a:r>
              <a:rPr lang="en-US" b="1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TRUE</a:t>
            </a:r>
            <a:r>
              <a:rPr lang="en-US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I.</a:t>
            </a:r>
            <a:r>
              <a:rPr lang="en-IN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L</a:t>
            </a:r>
            <a:r>
              <a:rPr lang="en-IN" dirty="0"/>
              <a:t>3’∪L4</a:t>
            </a:r>
            <a:r>
              <a:rPr lang="en-IN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is recursively enumerable</a:t>
            </a:r>
            <a:br>
              <a:rPr lang="en-IN" dirty="0"/>
            </a:br>
            <a:r>
              <a:rPr lang="en-IN" dirty="0"/>
              <a:t>II.</a:t>
            </a:r>
            <a:r>
              <a:rPr lang="en-IN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N" dirty="0"/>
              <a:t>L2’ ∪L3</a:t>
            </a:r>
            <a:r>
              <a:rPr lang="en-IN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is recursive</a:t>
            </a:r>
            <a:br>
              <a:rPr lang="en-IN" dirty="0"/>
            </a:br>
            <a:r>
              <a:rPr lang="en-IN" dirty="0"/>
              <a:t>III.</a:t>
            </a:r>
            <a:r>
              <a:rPr lang="en-IN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N" dirty="0"/>
              <a:t>L1*∩L2</a:t>
            </a:r>
            <a:r>
              <a:rPr lang="en-IN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is context-free</a:t>
            </a:r>
            <a:br>
              <a:rPr lang="en-IN" dirty="0"/>
            </a:br>
            <a:r>
              <a:rPr lang="en-IN" dirty="0"/>
              <a:t>IV.</a:t>
            </a:r>
            <a:r>
              <a:rPr lang="en-IN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N" dirty="0"/>
              <a:t>L1∪L2―</a:t>
            </a:r>
            <a:r>
              <a:rPr lang="en-IN" b="0" i="0" dirty="0">
                <a:solidFill>
                  <a:srgbClr val="121212"/>
                </a:solidFill>
                <a:effectLst/>
                <a:latin typeface="Roboto" panose="02000000000000000000" pitchFamily="2" charset="0"/>
              </a:rPr>
              <a:t> is context-free</a:t>
            </a:r>
          </a:p>
          <a:p>
            <a:pPr marL="0" indent="0">
              <a:buNone/>
            </a:pPr>
            <a:r>
              <a:rPr lang="en-IN" dirty="0">
                <a:solidFill>
                  <a:srgbClr val="121212"/>
                </a:solidFill>
                <a:latin typeface="Roboto" panose="02000000000000000000" pitchFamily="2" charset="0"/>
              </a:rPr>
              <a:t>a. I only </a:t>
            </a:r>
          </a:p>
          <a:p>
            <a:pPr marL="0" indent="0">
              <a:buNone/>
            </a:pPr>
            <a:r>
              <a:rPr lang="en-IN" dirty="0">
                <a:solidFill>
                  <a:srgbClr val="121212"/>
                </a:solidFill>
                <a:latin typeface="Roboto" panose="02000000000000000000" pitchFamily="2" charset="0"/>
              </a:rPr>
              <a:t>b. I and III only</a:t>
            </a:r>
          </a:p>
          <a:p>
            <a:pPr marL="0" indent="0">
              <a:buNone/>
            </a:pPr>
            <a:r>
              <a:rPr lang="en-IN" dirty="0">
                <a:solidFill>
                  <a:srgbClr val="121212"/>
                </a:solidFill>
                <a:latin typeface="Roboto" panose="02000000000000000000" pitchFamily="2" charset="0"/>
              </a:rPr>
              <a:t>c. I and IV only</a:t>
            </a:r>
          </a:p>
          <a:p>
            <a:pPr marL="0" indent="0">
              <a:buNone/>
            </a:pPr>
            <a:r>
              <a:rPr lang="en-IN" dirty="0">
                <a:solidFill>
                  <a:srgbClr val="121212"/>
                </a:solidFill>
                <a:latin typeface="Roboto" panose="02000000000000000000" pitchFamily="2" charset="0"/>
              </a:rPr>
              <a:t>d. I, II and III only</a:t>
            </a:r>
            <a:endParaRPr lang="en-IN" dirty="0"/>
          </a:p>
        </p:txBody>
      </p:sp>
      <p:pic>
        <p:nvPicPr>
          <p:cNvPr id="11" name="btnInknoeActivity">
            <a:extLst>
              <a:ext uri="{FF2B5EF4-FFF2-40B4-BE49-F238E27FC236}">
                <a16:creationId xmlns:a16="http://schemas.microsoft.com/office/drawing/2014/main" id="{44E43552-9941-4B60-8416-0513DC7C46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286000"/>
            <a:ext cx="221954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223" y="79630"/>
            <a:ext cx="8763000" cy="808037"/>
          </a:xfrm>
        </p:spPr>
        <p:txBody>
          <a:bodyPr/>
          <a:lstStyle/>
          <a:p>
            <a:r>
              <a:rPr lang="en-US" dirty="0">
                <a:latin typeface="+mj-lt"/>
              </a:rPr>
              <a:t>Turing </a:t>
            </a:r>
            <a:r>
              <a:rPr lang="en-US" dirty="0"/>
              <a:t>M</a:t>
            </a:r>
            <a:r>
              <a:rPr lang="en-US" dirty="0">
                <a:latin typeface="+mj-lt"/>
              </a:rPr>
              <a:t>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223" y="990600"/>
            <a:ext cx="8763000" cy="5562600"/>
          </a:xfrm>
        </p:spPr>
        <p:txBody>
          <a:bodyPr>
            <a:normAutofit/>
          </a:bodyPr>
          <a:lstStyle/>
          <a:p>
            <a:pPr marL="514350" indent="0" algn="just">
              <a:buClr>
                <a:schemeClr val="accent1">
                  <a:lumMod val="75000"/>
                </a:schemeClr>
              </a:buClr>
              <a:buNone/>
            </a:pPr>
            <a:r>
              <a:rPr lang="en-US" dirty="0"/>
              <a:t>Operation to be performed by TM:	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Read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symbol above the tape head.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Modify/Update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symbol above the tape head.</a:t>
            </a:r>
          </a:p>
          <a:p>
            <a:pPr marL="8572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Shifting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either to </a:t>
            </a:r>
            <a:r>
              <a:rPr lang="en-US" dirty="0">
                <a:solidFill>
                  <a:srgbClr val="C00000"/>
                </a:solidFill>
              </a:rPr>
              <a:t>previous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square or </a:t>
            </a:r>
            <a:r>
              <a:rPr lang="en-US" dirty="0">
                <a:solidFill>
                  <a:srgbClr val="C00000"/>
                </a:solidFill>
              </a:rPr>
              <a:t>next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square.</a:t>
            </a:r>
          </a:p>
          <a:p>
            <a:pPr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3539839" y="541492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39" y="5414921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7008816" y="5416531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16" y="5416531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201323" y="5285582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| b, R</a:t>
            </a:r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4225640" y="5757821"/>
            <a:ext cx="2783177" cy="161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22420" y="4998685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Read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70199" y="4530880"/>
            <a:ext cx="1143000" cy="388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49023" y="4997791"/>
            <a:ext cx="2177038" cy="361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Shift (L or R)</a:t>
            </a:r>
          </a:p>
        </p:txBody>
      </p:sp>
      <p:cxnSp>
        <p:nvCxnSpPr>
          <p:cNvPr id="31" name="Straight Arrow Connector 30"/>
          <p:cNvCxnSpPr>
            <a:stCxn id="6" idx="2"/>
            <a:endCxn id="26" idx="1"/>
          </p:cNvCxnSpPr>
          <p:nvPr/>
        </p:nvCxnSpPr>
        <p:spPr>
          <a:xfrm>
            <a:off x="4662035" y="5309754"/>
            <a:ext cx="539288" cy="20666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</p:cNvCxnSpPr>
          <p:nvPr/>
        </p:nvCxnSpPr>
        <p:spPr>
          <a:xfrm>
            <a:off x="5741699" y="4919715"/>
            <a:ext cx="0" cy="420617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227093" y="5285581"/>
            <a:ext cx="304800" cy="2308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337115" y="4471527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 | a, 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37115" y="4933192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| Δ, 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26999" y="5395033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| a, 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86923" y="3214610"/>
            <a:ext cx="3657600" cy="457200"/>
            <a:chOff x="2362200" y="2133600"/>
            <a:chExt cx="3657600" cy="4572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362200" y="2133600"/>
              <a:ext cx="36576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362200" y="2590800"/>
              <a:ext cx="36576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5146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0480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5814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41148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46482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5181600" y="2362200"/>
              <a:ext cx="457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296573" y="32242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849023" y="32242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358611" y="321452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6925347" y="321461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96511" y="32049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4317485" y="3245300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44253" y="3271701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5" name="Up Arrow Callout 44"/>
          <p:cNvSpPr/>
          <p:nvPr/>
        </p:nvSpPr>
        <p:spPr>
          <a:xfrm>
            <a:off x="5620541" y="3693773"/>
            <a:ext cx="767073" cy="61871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8072" y="323347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7" name="Rectangle 46"/>
          <p:cNvSpPr/>
          <p:nvPr/>
        </p:nvSpPr>
        <p:spPr>
          <a:xfrm>
            <a:off x="7985715" y="5853008"/>
            <a:ext cx="1731265" cy="388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13822" y="4032799"/>
            <a:ext cx="216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other Ex:</a:t>
            </a:r>
          </a:p>
        </p:txBody>
      </p:sp>
      <p:sp>
        <p:nvSpPr>
          <p:cNvPr id="4" name="Rectangle 3"/>
          <p:cNvSpPr/>
          <p:nvPr/>
        </p:nvSpPr>
        <p:spPr>
          <a:xfrm>
            <a:off x="7944524" y="4003128"/>
            <a:ext cx="2723477" cy="2238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04336 0.0016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6" grpId="1"/>
      <p:bldP spid="26" grpId="2"/>
      <p:bldP spid="6" grpId="0"/>
      <p:bldP spid="28" grpId="0"/>
      <p:bldP spid="29" grpId="0"/>
      <p:bldP spid="36" grpId="0"/>
      <p:bldP spid="37" grpId="0"/>
      <p:bldP spid="38" grpId="0"/>
      <p:bldP spid="39" grpId="0"/>
      <p:bldP spid="39" grpId="1"/>
      <p:bldP spid="45" grpId="0" animBg="1"/>
      <p:bldP spid="46" grpId="0"/>
      <p:bldP spid="47" grpId="0"/>
      <p:bldP spid="4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Definition: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A Turing machine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where,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is a finite set of states, assumed not to contain h</a:t>
                </a:r>
                <a:r>
                  <a:rPr lang="en-US" baseline="-25000" dirty="0"/>
                  <a:t>a</a:t>
                </a:r>
                <a:r>
                  <a:rPr lang="en-US" dirty="0"/>
                  <a:t> 	(Acceptance State) and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r</a:t>
                </a:r>
                <a:r>
                  <a:rPr lang="en-US" baseline="-25000" dirty="0"/>
                  <a:t> </a:t>
                </a:r>
                <a:r>
                  <a:rPr lang="en-US" dirty="0"/>
                  <a:t>(Rejection State)</a:t>
                </a:r>
                <a:r>
                  <a:rPr lang="en-US" baseline="-25000" dirty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</a:t>
                </a:r>
                <a:r>
                  <a:rPr lang="en-US" i="1" dirty="0"/>
                  <a:t>input</a:t>
                </a:r>
                <a:r>
                  <a:rPr lang="en-US" dirty="0"/>
                  <a:t> Symbols,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z-Cyrl-AZ" i="1" dirty="0"/>
                  <a:t>Є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┌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┌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tape</a:t>
                </a:r>
                <a:r>
                  <a:rPr lang="en-US" dirty="0"/>
                  <a:t> alphabets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: is initial state, is an element of Q.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: is a transition function.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: Q X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Q X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┌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X (L/R)</a:t>
                </a:r>
                <a:r>
                  <a:rPr lang="en-US" dirty="0"/>
                  <a:t>)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          </a:t>
                </a:r>
                <a:r>
                  <a:rPr lang="en-US" i="1" dirty="0">
                    <a:solidFill>
                      <a:srgbClr val="0070C0"/>
                    </a:solidFill>
                  </a:rPr>
                  <a:t>F</a:t>
                </a:r>
                <a:r>
                  <a:rPr lang="en-US" i="1" dirty="0"/>
                  <a:t>: </a:t>
                </a:r>
                <a:r>
                  <a:rPr lang="en-US" dirty="0"/>
                  <a:t>set of final states</a:t>
                </a:r>
              </a:p>
              <a:p>
                <a:pPr marL="0" indent="0" algn="just">
                  <a:buNone/>
                </a:pPr>
                <a:r>
                  <a:rPr lang="en-US" i="1" dirty="0"/>
                  <a:t>              </a:t>
                </a:r>
                <a:r>
                  <a:rPr lang="en-US" i="1" dirty="0">
                    <a:solidFill>
                      <a:srgbClr val="0070C0"/>
                    </a:solidFill>
                  </a:rPr>
                  <a:t>B: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blank symbol normally used as marker, </a:t>
                </a:r>
                <a:r>
                  <a:rPr lang="en-US" i="1" dirty="0"/>
                  <a:t>B </a:t>
                </a:r>
                <a:r>
                  <a:rPr lang="az-Cyrl-AZ" i="1" dirty="0"/>
                  <a:t>Є</a:t>
                </a:r>
                <a:r>
                  <a:rPr lang="en-IN" i="1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┌</m:t>
                    </m:r>
                  </m:oMath>
                </a14:m>
                <a:r>
                  <a:rPr lang="en-US" i="1" dirty="0"/>
                  <a:t>   </a:t>
                </a:r>
                <a:r>
                  <a:rPr lang="en-US" dirty="0"/>
                  <a:t>(or ∆ used for blank)</a:t>
                </a:r>
              </a:p>
              <a:p>
                <a:pPr marL="0" indent="0" algn="just">
                  <a:buNone/>
                </a:pPr>
                <a:endParaRPr lang="en-US" i="1" dirty="0"/>
              </a:p>
              <a:p>
                <a:pPr algn="just"/>
                <a:r>
                  <a:rPr lang="en-US" dirty="0"/>
                  <a:t>Acceptor(language </a:t>
                </a:r>
                <a:r>
                  <a:rPr lang="en-US" dirty="0" err="1"/>
                  <a:t>aceptor</a:t>
                </a:r>
                <a:r>
                  <a:rPr lang="en-US" dirty="0"/>
                  <a:t>)</a:t>
                </a:r>
              </a:p>
              <a:p>
                <a:pPr algn="just"/>
                <a:r>
                  <a:rPr lang="en-US" dirty="0"/>
                  <a:t>Generator(generate output such as </a:t>
                </a:r>
                <a:r>
                  <a:rPr lang="en-US" dirty="0" err="1"/>
                  <a:t>moore</a:t>
                </a:r>
                <a:r>
                  <a:rPr lang="en-US" dirty="0"/>
                  <a:t> and mealy machine)</a:t>
                </a:r>
              </a:p>
              <a:p>
                <a:pPr algn="just"/>
                <a:r>
                  <a:rPr lang="en-US" dirty="0"/>
                  <a:t>Transducer(solve any mathematical function +, -, log, exp,…..)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8" t="-1143" r="-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1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IN" dirty="0"/>
                  <a:t>Turing Machine Accepting </a:t>
                </a:r>
                <a14:m>
                  <m:oMath xmlns:m="http://schemas.openxmlformats.org/officeDocument/2006/math">
                    <m:r>
                      <a:rPr lang="en-IN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0">
                <a:blip r:embed="rId2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>
                    <a:latin typeface="+mj-lt"/>
                  </a:rPr>
                  <a:t>Design a Turing Machine Accepting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86" t="-752" b="-18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714500" y="990600"/>
            <a:ext cx="3518748" cy="244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L = {ab*a}</a:t>
            </a:r>
          </a:p>
          <a:p>
            <a:pPr marL="0" indent="0"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aa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b a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b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a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a b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a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191809" y="1727187"/>
            <a:ext cx="2468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217096" y="2197260"/>
            <a:ext cx="24688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73699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9033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84367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8970167" y="1955787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05724" y="17700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8750724" y="17557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8229600" y="17800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7236147" y="180081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71803" y="177510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928772" y="1237877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433595" y="21992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704398" y="17781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7852695" y="21992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271795" y="21992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8821615" y="219726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24512" y="17835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735805" y="180114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714500" y="3841076"/>
            <a:ext cx="5743503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Read ‘a’, replace ‘a’ by ‘A’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a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Read all ‘b’ one by one &amp; replace it by ‘B’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if no ‘b’ found: SKIP step 2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Read ‘a’, replace ‘a’ by ‘A’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a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971407" y="3368871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971407" y="3826071"/>
            <a:ext cx="292608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>
            <a:off x="7149565" y="359747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7682965" y="359747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8216365" y="359747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8749765" y="359747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9283165" y="3597471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485322" y="341171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9093671" y="339956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8009198" y="342175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8560272" y="340349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7015745" y="344249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11766" y="3418881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99609" y="340158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18722" y="341276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49829" y="34096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93671" y="342729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7710597" y="4767652"/>
            <a:ext cx="17373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710597" y="5224852"/>
            <a:ext cx="17373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7888755" y="499625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8422155" y="4996252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>
            <a:off x="8922425" y="4997485"/>
            <a:ext cx="4572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224512" y="48105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8738734" y="479202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7754935" y="484127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132331" y="483305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06086" y="48080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190583" y="4803166"/>
            <a:ext cx="24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696" y="2568127"/>
            <a:ext cx="2286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981200" y="2971800"/>
            <a:ext cx="3810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981200" y="3399565"/>
            <a:ext cx="5334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04532 0.0009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85 L 0.04479 -0.00092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46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277 L 0.06007 0.00255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278 L 0.06007 0.00255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255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/>
      <p:bldP spid="54" grpId="1"/>
      <p:bldP spid="55" grpId="0"/>
      <p:bldP spid="55" grpId="1"/>
      <p:bldP spid="57" grpId="0"/>
      <p:bldP spid="59" grpId="0"/>
      <p:bldP spid="61" grpId="0"/>
      <p:bldP spid="63" grpId="0"/>
      <p:bldP spid="71" grpId="0"/>
      <p:bldP spid="72" grpId="0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1" grpId="0"/>
      <p:bldP spid="82" grpId="0"/>
      <p:bldP spid="83" grpId="0"/>
      <p:bldP spid="84" grpId="0"/>
      <p:bldP spid="85" grpId="0"/>
      <p:bldP spid="93" grpId="0"/>
      <p:bldP spid="93" grpId="1"/>
      <p:bldP spid="97" grpId="0"/>
      <p:bldP spid="97" grpId="1"/>
      <p:bldP spid="100" grpId="0"/>
      <p:bldP spid="101" grpId="0"/>
      <p:bldP spid="103" grpId="0"/>
      <p:bldP spid="10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BUTTONMODEL" val="{&quot;ActivityType&quot;:1,&quot;OptionCount&quot;:4,&quot;WcOptionCount&quot;:10,&quot;HasMultipleSubmission&quot;:false,&quot;HasAutoStop&quot;:true,&quot;HasMinimizeMode&quot;:false,&quot;TimerValue&quot;:&quot;00:30&quot;,&quot;HasAutoStart&quot;:false,&quot;HasCorrectAnswers&quot;:true,&quot;McqAnswers&quot;:[&quot;D&quot;],&quot;ActivityId&quot;:&quot;mcq20230502201813943850&quot;,&quot;IaMcqCompetition&quot;:true,&quot;IsAnonymous&quot;:false,&quot;AutoAdvance&quot;:false,&quot;IsCompetitionMode&quot;:true}"/>
  <p:tag name="ANSWERS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3758</Words>
  <Application>Microsoft Macintosh PowerPoint</Application>
  <PresentationFormat>Widescreen</PresentationFormat>
  <Paragraphs>839</Paragraphs>
  <Slides>54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Calibri</vt:lpstr>
      <vt:lpstr>Cambria Math</vt:lpstr>
      <vt:lpstr>Cambria,Bold</vt:lpstr>
      <vt:lpstr>Droid Serif</vt:lpstr>
      <vt:lpstr>KaTeX_Main</vt:lpstr>
      <vt:lpstr>KaTeX_Math</vt:lpstr>
      <vt:lpstr>Roboto</vt:lpstr>
      <vt:lpstr>var(--font-family-body-lesson-markdown,"Droid Serif")</vt:lpstr>
      <vt:lpstr>var(--font-family-heading-lesson-markdown)</vt:lpstr>
      <vt:lpstr>Wingdings</vt:lpstr>
      <vt:lpstr>Office Theme</vt:lpstr>
      <vt:lpstr>PowerPoint Presentation</vt:lpstr>
      <vt:lpstr>Topics to be covered</vt:lpstr>
      <vt:lpstr>Introduction </vt:lpstr>
      <vt:lpstr>Turing Machine</vt:lpstr>
      <vt:lpstr>Turing Machine</vt:lpstr>
      <vt:lpstr>Turing Machine</vt:lpstr>
      <vt:lpstr>Definition: Turing Machine</vt:lpstr>
      <vt:lpstr>Turing Machine Accepting ab∗a</vt:lpstr>
      <vt:lpstr>Design a Turing Machine Accepting ab∗a</vt:lpstr>
      <vt:lpstr>Design a Turing Machine Accepting ab∗a</vt:lpstr>
      <vt:lpstr>Turing Machine Accepting〖 {a〗^n b^n | n≥1 }</vt:lpstr>
      <vt:lpstr>Design a Turing Machine Accepting〖 {a〗^n b^n | n≥1 }</vt:lpstr>
      <vt:lpstr>Design a Turing machine for accepting 〖{a〗^n b^n | n≥1 }</vt:lpstr>
      <vt:lpstr>Turing Machine Accepting〖 {a〗^n b^n c^n | n≥0 }</vt:lpstr>
      <vt:lpstr>Design a Turing machine for accepting 〖{a〗^n b^n c^n  | n≥0 }</vt:lpstr>
      <vt:lpstr>Turing Machine Accepting "Palindrome strings of Even &amp; Odd length"</vt:lpstr>
      <vt:lpstr>Design a TM for accepting Palindrome strings of even &amp; odd length.</vt:lpstr>
      <vt:lpstr>Design a TM for accepting Palindrome strings of even &amp; odd length.</vt:lpstr>
      <vt:lpstr>String Tracing</vt:lpstr>
      <vt:lpstr>TM Accepting same no of 0’s and 1’s</vt:lpstr>
      <vt:lpstr>Design a TM for accepting same no of 0’s and 1’s</vt:lpstr>
      <vt:lpstr>Design a TM for accepting same no of 0’s and 1’s</vt:lpstr>
      <vt:lpstr>TM Accepting same no of a’s, b’s &amp; c’s</vt:lpstr>
      <vt:lpstr>Design a TM for Accepting 〖{x ∊{a,b,c}〗^∗ |  na(x)=nb(x)=nc(x) }</vt:lpstr>
      <vt:lpstr>Turing machine to delete a symbol</vt:lpstr>
      <vt:lpstr>Design a Turing machine to delete a symbol</vt:lpstr>
      <vt:lpstr>Design a Turing machine to delete a symbol</vt:lpstr>
      <vt:lpstr>Turing machine to copy a string</vt:lpstr>
      <vt:lpstr>Design a Turing machine to copy a string</vt:lpstr>
      <vt:lpstr>Design a Turing machine to copy a string</vt:lpstr>
      <vt:lpstr>Design a Turing machine for L={WCW|WЄ(a,b)*}</vt:lpstr>
      <vt:lpstr>Design a Turing machine for L={WW|WЄ(0,1)*}</vt:lpstr>
      <vt:lpstr>PowerPoint Presentation</vt:lpstr>
      <vt:lpstr>PowerPoint Presentation</vt:lpstr>
      <vt:lpstr>Design a Turing machine for Adder</vt:lpstr>
      <vt:lpstr>Tap movement</vt:lpstr>
      <vt:lpstr>PowerPoint Presentation</vt:lpstr>
      <vt:lpstr>Design a Turing machine from unary to binary</vt:lpstr>
      <vt:lpstr>Design a Turing machine for 2’s complement</vt:lpstr>
      <vt:lpstr>Problems</vt:lpstr>
      <vt:lpstr>Universal Turing Machine</vt:lpstr>
      <vt:lpstr>Universal Turing machine</vt:lpstr>
      <vt:lpstr>PowerPoint Presentation</vt:lpstr>
      <vt:lpstr>Recursively enumerable languages</vt:lpstr>
      <vt:lpstr>Recursive languages</vt:lpstr>
      <vt:lpstr>Closure properties of recursive language</vt:lpstr>
      <vt:lpstr>PowerPoint Presentation</vt:lpstr>
      <vt:lpstr>PowerPoint Presentation</vt:lpstr>
      <vt:lpstr>PowerPoint Presentation</vt:lpstr>
      <vt:lpstr>Input &amp; Action on Universal Turing machine</vt:lpstr>
      <vt:lpstr>Church Turing Thesis</vt:lpstr>
      <vt:lpstr>Church Turing Thesis</vt:lpstr>
      <vt:lpstr>Church Turing Thesis</vt:lpstr>
      <vt:lpstr>Question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Dhyan Patel</cp:lastModifiedBy>
  <cp:revision>1</cp:revision>
  <dcterms:modified xsi:type="dcterms:W3CDTF">2023-05-23T15:21:00Z</dcterms:modified>
</cp:coreProperties>
</file>