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  <p:sldMasterId id="2147483668" r:id="rId3"/>
  </p:sldMasterIdLst>
  <p:notesMasterIdLst>
    <p:notesMasterId r:id="rId13"/>
  </p:notesMasterIdLst>
  <p:sldIdLst>
    <p:sldId id="256" r:id="rId4"/>
    <p:sldId id="270" r:id="rId5"/>
    <p:sldId id="258" r:id="rId6"/>
    <p:sldId id="259" r:id="rId7"/>
    <p:sldId id="260" r:id="rId8"/>
    <p:sldId id="261" r:id="rId9"/>
    <p:sldId id="262" r:id="rId10"/>
    <p:sldId id="268" r:id="rId11"/>
    <p:sldId id="269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ulish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AECA8-6708-9CD5-C3A7-8363D7BBB07F}" v="581" dt="2022-07-21T15:21:50.133"/>
    <p1510:client id="{DDECF7CF-1FCB-E2BE-DA24-FDF2854C4F89}" v="289" dt="2022-07-22T07:15:51.045"/>
  </p1510:revLst>
</p1510:revInfo>
</file>

<file path=ppt/tableStyles.xml><?xml version="1.0" encoding="utf-8"?>
<a:tblStyleLst xmlns:a="http://schemas.openxmlformats.org/drawingml/2006/main" def="{D5D53FA9-DEC6-4FDD-826B-0C92B703A75B}">
  <a:tblStyle styleId="{D5D53FA9-DEC6-4FDD-826B-0C92B703A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5.xml" Id="rId8" /><Relationship Type="http://schemas.openxmlformats.org/officeDocument/2006/relationships/notesMaster" Target="notesMasters/notesMaster1.xml" Id="rId13" /><Relationship Type="http://schemas.openxmlformats.org/officeDocument/2006/relationships/font" Target="fonts/font5.fntdata" Id="rId18" /><Relationship Type="http://schemas.openxmlformats.org/officeDocument/2006/relationships/slideMaster" Target="slideMasters/slideMaster3.xml" Id="rId3" /><Relationship Type="http://schemas.openxmlformats.org/officeDocument/2006/relationships/font" Target="fonts/font8.fntdata" Id="rId21" /><Relationship Type="http://schemas.openxmlformats.org/officeDocument/2006/relationships/slide" Target="slides/slide4.xml" Id="rId7" /><Relationship Type="http://schemas.openxmlformats.org/officeDocument/2006/relationships/slide" Target="slides/slide9.xml" Id="rId12" /><Relationship Type="http://schemas.openxmlformats.org/officeDocument/2006/relationships/font" Target="fonts/font4.fntdata" Id="rId17" /><Relationship Type="http://schemas.openxmlformats.org/officeDocument/2006/relationships/tableStyles" Target="tableStyles.xml" Id="rId25" /><Relationship Type="http://schemas.openxmlformats.org/officeDocument/2006/relationships/slideMaster" Target="slideMasters/slideMaster2.xml" Id="rId2" /><Relationship Type="http://schemas.openxmlformats.org/officeDocument/2006/relationships/font" Target="fonts/font3.fntdata" Id="rId16" /><Relationship Type="http://schemas.openxmlformats.org/officeDocument/2006/relationships/font" Target="fonts/font7.fntdata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3.xml" Id="rId6" /><Relationship Type="http://schemas.openxmlformats.org/officeDocument/2006/relationships/slide" Target="slides/slide8.xml" Id="rId11" /><Relationship Type="http://schemas.openxmlformats.org/officeDocument/2006/relationships/theme" Target="theme/theme1.xml" Id="rId24" /><Relationship Type="http://schemas.openxmlformats.org/officeDocument/2006/relationships/slide" Target="slides/slide2.xml" Id="rId5" /><Relationship Type="http://schemas.openxmlformats.org/officeDocument/2006/relationships/font" Target="fonts/font2.fntdata" Id="rId15" /><Relationship Type="http://schemas.openxmlformats.org/officeDocument/2006/relationships/viewProps" Target="viewProps.xml" Id="rId23" /><Relationship Type="http://schemas.openxmlformats.org/officeDocument/2006/relationships/slide" Target="slides/slide7.xml" Id="rId10" /><Relationship Type="http://schemas.openxmlformats.org/officeDocument/2006/relationships/font" Target="fonts/font6.fntdata" Id="rId19" /><Relationship Type="http://schemas.openxmlformats.org/officeDocument/2006/relationships/slide" Target="slides/slide1.xml" Id="rId4" /><Relationship Type="http://schemas.openxmlformats.org/officeDocument/2006/relationships/slide" Target="slides/slide6.xml" Id="rId9" /><Relationship Type="http://schemas.openxmlformats.org/officeDocument/2006/relationships/font" Target="fonts/font1.fntdata" Id="rId14" /><Relationship Type="http://schemas.openxmlformats.org/officeDocument/2006/relationships/presProps" Target="presProps.xml" Id="rId22" /><Relationship Type="http://schemas.microsoft.com/office/2015/10/relationships/revisionInfo" Target="revisionInfo.xml" Id="rId27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>
  <p:cSld name="Cap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+ simbolo">
  <p:cSld name="1_Título + simbol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390525" y="2857501"/>
            <a:ext cx="775335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4" name="Google Shape;4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1590" y="414070"/>
            <a:ext cx="5662287" cy="566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simbolo">
  <p:cSld name="Título + simbo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390525" y="2857501"/>
            <a:ext cx="775335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7" name="Google Shape;4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9598" y="908234"/>
            <a:ext cx="4475255" cy="4201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simbolo 2">
  <p:cSld name="Título + simbolo 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390525" y="2857501"/>
            <a:ext cx="775335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0" name="Google Shape;5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80538" y="908234"/>
            <a:ext cx="2973375" cy="4201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simbolo 3">
  <p:cSld name="Título + simbolo 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390525" y="2857501"/>
            <a:ext cx="775335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3" name="Google Shape;5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80538" y="4419601"/>
            <a:ext cx="2973375" cy="60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logo">
  <p:cSld name="Título + log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body" idx="1"/>
          </p:nvPr>
        </p:nvSpPr>
        <p:spPr>
          <a:xfrm>
            <a:off x="390525" y="2857501"/>
            <a:ext cx="775335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Google Shape;5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0378" y="3245992"/>
            <a:ext cx="40259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>
  <p:cSld name="Título + text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body" idx="1"/>
          </p:nvPr>
        </p:nvSpPr>
        <p:spPr>
          <a:xfrm>
            <a:off x="315722" y="1058500"/>
            <a:ext cx="6496050" cy="170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2"/>
          </p:nvPr>
        </p:nvSpPr>
        <p:spPr>
          <a:xfrm>
            <a:off x="315722" y="2988146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3"/>
          </p:nvPr>
        </p:nvSpPr>
        <p:spPr>
          <a:xfrm>
            <a:off x="5546484" y="2948820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s 4x1">
  <p:cSld name="Colunas 4x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685800" y="1141326"/>
            <a:ext cx="4286250" cy="66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63" name="Google Shape;63;p19"/>
          <p:cNvGraphicFramePr/>
          <p:nvPr/>
        </p:nvGraphicFramePr>
        <p:xfrm>
          <a:off x="685800" y="2371725"/>
          <a:ext cx="10820400" cy="3427700"/>
        </p:xfrm>
        <a:graphic>
          <a:graphicData uri="http://schemas.openxmlformats.org/drawingml/2006/table">
            <a:tbl>
              <a:tblPr firstRow="1" bandRow="1">
                <a:noFill/>
                <a:tableStyleId>{D5D53FA9-DEC6-4FDD-826B-0C92B703A75B}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300">
                <a:tc>
                  <a:txBody>
                    <a:bodyPr/>
                    <a:lstStyle/>
                    <a:p>
                      <a:pPr marL="285750" marR="0" lvl="0" indent="-203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endParaRPr sz="13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strike="noStrike" cap="non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endParaRPr sz="13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strike="noStrike" cap="non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Google Shape;64;p19"/>
          <p:cNvSpPr txBox="1">
            <a:spLocks noGrp="1"/>
          </p:cNvSpPr>
          <p:nvPr>
            <p:ph type="body" idx="2"/>
          </p:nvPr>
        </p:nvSpPr>
        <p:spPr>
          <a:xfrm>
            <a:off x="8381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body" idx="3"/>
          </p:nvPr>
        </p:nvSpPr>
        <p:spPr>
          <a:xfrm>
            <a:off x="8381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4"/>
          </p:nvPr>
        </p:nvSpPr>
        <p:spPr>
          <a:xfrm>
            <a:off x="3581400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5"/>
          </p:nvPr>
        </p:nvSpPr>
        <p:spPr>
          <a:xfrm>
            <a:off x="3581400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6"/>
          </p:nvPr>
        </p:nvSpPr>
        <p:spPr>
          <a:xfrm>
            <a:off x="6248400" y="3264728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7"/>
          </p:nvPr>
        </p:nvSpPr>
        <p:spPr>
          <a:xfrm>
            <a:off x="6248400" y="25336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8"/>
          </p:nvPr>
        </p:nvSpPr>
        <p:spPr>
          <a:xfrm>
            <a:off x="89915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9"/>
          </p:nvPr>
        </p:nvSpPr>
        <p:spPr>
          <a:xfrm>
            <a:off x="89915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s 4x6">
  <p:cSld name="Colunas 4x6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body" idx="1"/>
          </p:nvPr>
        </p:nvSpPr>
        <p:spPr>
          <a:xfrm>
            <a:off x="685800" y="915386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74" name="Google Shape;74;p20"/>
          <p:cNvGraphicFramePr/>
          <p:nvPr/>
        </p:nvGraphicFramePr>
        <p:xfrm>
          <a:off x="685800" y="2419350"/>
          <a:ext cx="10820400" cy="3533330"/>
        </p:xfrm>
        <a:graphic>
          <a:graphicData uri="http://schemas.openxmlformats.org/drawingml/2006/table">
            <a:tbl>
              <a:tblPr firstRow="1" bandRow="1">
                <a:noFill/>
                <a:tableStyleId>{D5D53FA9-DEC6-4FDD-826B-0C92B703A75B}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marR="0" lvl="0" indent="-203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endParaRPr sz="13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strike="noStrike" cap="non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endParaRPr sz="13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strike="noStrike" cap="non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5" name="Google Shape;75;p20"/>
          <p:cNvSpPr txBox="1">
            <a:spLocks noGrp="1"/>
          </p:cNvSpPr>
          <p:nvPr>
            <p:ph type="body" idx="2"/>
          </p:nvPr>
        </p:nvSpPr>
        <p:spPr>
          <a:xfrm>
            <a:off x="8382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3"/>
          </p:nvPr>
        </p:nvSpPr>
        <p:spPr>
          <a:xfrm>
            <a:off x="8382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4"/>
          </p:nvPr>
        </p:nvSpPr>
        <p:spPr>
          <a:xfrm>
            <a:off x="3581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5"/>
          </p:nvPr>
        </p:nvSpPr>
        <p:spPr>
          <a:xfrm>
            <a:off x="6248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6"/>
          </p:nvPr>
        </p:nvSpPr>
        <p:spPr>
          <a:xfrm>
            <a:off x="8963023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7"/>
          </p:nvPr>
        </p:nvSpPr>
        <p:spPr>
          <a:xfrm>
            <a:off x="8382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8"/>
          </p:nvPr>
        </p:nvSpPr>
        <p:spPr>
          <a:xfrm>
            <a:off x="8381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9"/>
          </p:nvPr>
        </p:nvSpPr>
        <p:spPr>
          <a:xfrm>
            <a:off x="8381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13"/>
          </p:nvPr>
        </p:nvSpPr>
        <p:spPr>
          <a:xfrm>
            <a:off x="8381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4"/>
          </p:nvPr>
        </p:nvSpPr>
        <p:spPr>
          <a:xfrm>
            <a:off x="8381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5"/>
          </p:nvPr>
        </p:nvSpPr>
        <p:spPr>
          <a:xfrm>
            <a:off x="62484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6"/>
          </p:nvPr>
        </p:nvSpPr>
        <p:spPr>
          <a:xfrm>
            <a:off x="62484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17"/>
          </p:nvPr>
        </p:nvSpPr>
        <p:spPr>
          <a:xfrm>
            <a:off x="62483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8"/>
          </p:nvPr>
        </p:nvSpPr>
        <p:spPr>
          <a:xfrm>
            <a:off x="62483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9"/>
          </p:nvPr>
        </p:nvSpPr>
        <p:spPr>
          <a:xfrm>
            <a:off x="62483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20"/>
          </p:nvPr>
        </p:nvSpPr>
        <p:spPr>
          <a:xfrm>
            <a:off x="62483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21"/>
          </p:nvPr>
        </p:nvSpPr>
        <p:spPr>
          <a:xfrm>
            <a:off x="3581397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22"/>
          </p:nvPr>
        </p:nvSpPr>
        <p:spPr>
          <a:xfrm>
            <a:off x="3581397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23"/>
          </p:nvPr>
        </p:nvSpPr>
        <p:spPr>
          <a:xfrm>
            <a:off x="3581396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4"/>
          </p:nvPr>
        </p:nvSpPr>
        <p:spPr>
          <a:xfrm>
            <a:off x="3581395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5"/>
          </p:nvPr>
        </p:nvSpPr>
        <p:spPr>
          <a:xfrm>
            <a:off x="3581394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26"/>
          </p:nvPr>
        </p:nvSpPr>
        <p:spPr>
          <a:xfrm>
            <a:off x="3581393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7"/>
          </p:nvPr>
        </p:nvSpPr>
        <p:spPr>
          <a:xfrm>
            <a:off x="8953502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8"/>
          </p:nvPr>
        </p:nvSpPr>
        <p:spPr>
          <a:xfrm>
            <a:off x="8953502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29"/>
          </p:nvPr>
        </p:nvSpPr>
        <p:spPr>
          <a:xfrm>
            <a:off x="8953501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30"/>
          </p:nvPr>
        </p:nvSpPr>
        <p:spPr>
          <a:xfrm>
            <a:off x="8953500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31"/>
          </p:nvPr>
        </p:nvSpPr>
        <p:spPr>
          <a:xfrm>
            <a:off x="8953499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32"/>
          </p:nvPr>
        </p:nvSpPr>
        <p:spPr>
          <a:xfrm>
            <a:off x="8953498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33"/>
          </p:nvPr>
        </p:nvSpPr>
        <p:spPr>
          <a:xfrm>
            <a:off x="685800" y="1724236"/>
            <a:ext cx="8267698" cy="4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s 3x4">
  <p:cSld name="Colunas 3x4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762000" y="734411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2"/>
          </p:nvPr>
        </p:nvSpPr>
        <p:spPr>
          <a:xfrm>
            <a:off x="762000" y="1587349"/>
            <a:ext cx="8272670" cy="4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107" name="Google Shape;107;p21"/>
          <p:cNvGraphicFramePr/>
          <p:nvPr/>
        </p:nvGraphicFramePr>
        <p:xfrm>
          <a:off x="762000" y="2238375"/>
          <a:ext cx="10668000" cy="3744000"/>
        </p:xfrm>
        <a:graphic>
          <a:graphicData uri="http://schemas.openxmlformats.org/drawingml/2006/table">
            <a:tbl>
              <a:tblPr firstRow="1" bandRow="1">
                <a:noFill/>
                <a:tableStyleId>{D5D53FA9-DEC6-4FDD-826B-0C92B703A75B}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8" name="Google Shape;108;p21"/>
          <p:cNvSpPr txBox="1">
            <a:spLocks noGrp="1"/>
          </p:cNvSpPr>
          <p:nvPr>
            <p:ph type="body" idx="3"/>
          </p:nvPr>
        </p:nvSpPr>
        <p:spPr>
          <a:xfrm>
            <a:off x="4495800" y="2368479"/>
            <a:ext cx="3281615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4"/>
          </p:nvPr>
        </p:nvSpPr>
        <p:spPr>
          <a:xfrm>
            <a:off x="990600" y="2500409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5"/>
          </p:nvPr>
        </p:nvSpPr>
        <p:spPr>
          <a:xfrm>
            <a:off x="8003509" y="2368478"/>
            <a:ext cx="3281614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6"/>
          </p:nvPr>
        </p:nvSpPr>
        <p:spPr>
          <a:xfrm>
            <a:off x="4495801" y="3306304"/>
            <a:ext cx="3281614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7"/>
          </p:nvPr>
        </p:nvSpPr>
        <p:spPr>
          <a:xfrm>
            <a:off x="990600" y="3438234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8"/>
          </p:nvPr>
        </p:nvSpPr>
        <p:spPr>
          <a:xfrm>
            <a:off x="8003508" y="3306303"/>
            <a:ext cx="3281613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9"/>
          </p:nvPr>
        </p:nvSpPr>
        <p:spPr>
          <a:xfrm>
            <a:off x="4505325" y="4240478"/>
            <a:ext cx="3272089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3"/>
          </p:nvPr>
        </p:nvSpPr>
        <p:spPr>
          <a:xfrm>
            <a:off x="1000125" y="4372408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4"/>
          </p:nvPr>
        </p:nvSpPr>
        <p:spPr>
          <a:xfrm>
            <a:off x="8013033" y="4240477"/>
            <a:ext cx="3281613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5"/>
          </p:nvPr>
        </p:nvSpPr>
        <p:spPr>
          <a:xfrm>
            <a:off x="4505326" y="5174652"/>
            <a:ext cx="3291140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6"/>
          </p:nvPr>
        </p:nvSpPr>
        <p:spPr>
          <a:xfrm>
            <a:off x="1000125" y="5306582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7"/>
          </p:nvPr>
        </p:nvSpPr>
        <p:spPr>
          <a:xfrm>
            <a:off x="8013034" y="5174651"/>
            <a:ext cx="3272087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ítulo">
  <p:cSld name="2_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03820" y="2657475"/>
            <a:ext cx="10544176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1590" y="414070"/>
            <a:ext cx="5662287" cy="566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">
  <p:cSld name="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403820" y="2657475"/>
            <a:ext cx="10544176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629214" y="1110157"/>
            <a:ext cx="3491660" cy="349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">
  <p:cSld name="1_Títul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403820" y="2657475"/>
            <a:ext cx="10544176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6" name="Google Shape;2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339159" y="1307584"/>
            <a:ext cx="4082890" cy="306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Longo">
  <p:cSld name="Título Long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3820" y="2657475"/>
            <a:ext cx="10544176" cy="135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rial"/>
              <a:buNone/>
              <a:defRPr sz="88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8"/>
          <p:cNvSpPr/>
          <p:nvPr/>
        </p:nvSpPr>
        <p:spPr>
          <a:xfrm>
            <a:off x="8180538" y="4419601"/>
            <a:ext cx="2973375" cy="6022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Img">
  <p:cSld name="Título + Img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315722" y="2266951"/>
            <a:ext cx="6219825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00" y="0"/>
            <a:ext cx="457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+ Gráfico">
  <p:cSld name="Texto + Gráfic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>
            <a:spLocks noGrp="1"/>
          </p:cNvSpPr>
          <p:nvPr>
            <p:ph type="chart" idx="3"/>
          </p:nvPr>
        </p:nvSpPr>
        <p:spPr>
          <a:xfrm>
            <a:off x="6276974" y="2134709"/>
            <a:ext cx="5324475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722" y="357914"/>
            <a:ext cx="1037590" cy="147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6014" y="2717312"/>
            <a:ext cx="7412055" cy="1052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 descr="Desenho de um círculo&#10;&#10;Descrição gerada automaticamente com confiança mé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858901" y="244958"/>
            <a:ext cx="152987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 descr="Desenho de um círculo&#10;&#10;Descrição gerada automaticamente com confiança mé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860800" y="6300722"/>
            <a:ext cx="152987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5722" y="357914"/>
            <a:ext cx="1037590" cy="147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 descr="Desenho de um círculo&#10;&#10;Descrição gerada automaticamente com confiança média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5858901" y="244958"/>
            <a:ext cx="152987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 descr="Desenho de um círculo&#10;&#10;Descrição gerada automaticamente com confiança média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5860800" y="6300722"/>
            <a:ext cx="152987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15722" y="362658"/>
            <a:ext cx="1037590" cy="147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5400000">
            <a:off x="5860800" y="210935"/>
            <a:ext cx="152878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5400000">
            <a:off x="5860800" y="6300000"/>
            <a:ext cx="152878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4534394" y="4073236"/>
            <a:ext cx="312321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Pablo Dias</a:t>
            </a:r>
            <a:endParaRPr lang="pt-BR" sz="18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153EE5-7B1D-D137-1958-88114E0A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745" y="2413060"/>
            <a:ext cx="10544176" cy="1714500"/>
          </a:xfrm>
        </p:spPr>
        <p:txBody>
          <a:bodyPr/>
          <a:lstStyle/>
          <a:p>
            <a:r>
              <a:rPr lang="pt-BR" sz="5400" err="1"/>
              <a:t>DevSecOps</a:t>
            </a:r>
            <a:endParaRPr lang="pt-BR" sz="5400"/>
          </a:p>
          <a:p>
            <a:r>
              <a:rPr lang="pt-BR" sz="5400"/>
              <a:t>Atividade Individual</a:t>
            </a:r>
          </a:p>
        </p:txBody>
      </p:sp>
    </p:spTree>
    <p:extLst>
      <p:ext uri="{BB962C8B-B14F-4D97-AF65-F5344CB8AC3E}">
        <p14:creationId xmlns:p14="http://schemas.microsoft.com/office/powerpoint/2010/main" val="208615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400"/>
            </a:pPr>
            <a:r>
              <a:rPr lang="pt-BR" sz="2400"/>
              <a:t>1.1 - O que faz o </a:t>
            </a:r>
            <a:r>
              <a:rPr lang="pt-BR" sz="2400" err="1"/>
              <a:t>docker</a:t>
            </a:r>
            <a:r>
              <a:rPr lang="pt-BR" sz="2400"/>
              <a:t> </a:t>
            </a:r>
            <a:r>
              <a:rPr lang="pt-BR" sz="2400" err="1"/>
              <a:t>ps</a:t>
            </a:r>
            <a:r>
              <a:rPr lang="pt-BR" sz="2400"/>
              <a:t>?</a:t>
            </a:r>
            <a:endParaRPr lang="pt-BR"/>
          </a:p>
          <a:p>
            <a:pPr marL="0" indent="0">
              <a:buSzPts val="2400"/>
            </a:pPr>
            <a:r>
              <a:rPr lang="pt-BR" sz="2400"/>
              <a:t>1.2 - Quais comando deve-se utilizar para parar e desabilitar o Firewall no Linux?</a:t>
            </a:r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2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6409409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pt-BR" sz="2400">
                <a:solidFill>
                  <a:schemeClr val="dk1"/>
                </a:solidFill>
                <a:latin typeface="Mulish"/>
              </a:rPr>
              <a:t>1.3 - O que faz o comando "</a:t>
            </a:r>
            <a:r>
              <a:rPr lang="pt-BR" sz="2400" err="1">
                <a:solidFill>
                  <a:schemeClr val="dk1"/>
                </a:solidFill>
                <a:latin typeface="Mulish"/>
              </a:rPr>
              <a:t>visudo</a:t>
            </a:r>
            <a:r>
              <a:rPr lang="pt-BR" sz="2400">
                <a:solidFill>
                  <a:schemeClr val="dk1"/>
                </a:solidFill>
                <a:latin typeface="Mulish"/>
              </a:rPr>
              <a:t>"?</a:t>
            </a:r>
            <a:endParaRPr lang="pt-BR">
              <a:solidFill>
                <a:schemeClr val="dk1"/>
              </a:solidFill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pt-BR" sz="2400">
                <a:solidFill>
                  <a:schemeClr val="dk1"/>
                </a:solidFill>
                <a:latin typeface="Mulish"/>
              </a:rPr>
              <a:t>1.4 - O que faz o comando "</a:t>
            </a:r>
            <a:r>
              <a:rPr lang="pt-BR" sz="2400" err="1">
                <a:solidFill>
                  <a:schemeClr val="dk1"/>
                </a:solidFill>
                <a:latin typeface="Mulish"/>
              </a:rPr>
              <a:t>yum</a:t>
            </a:r>
            <a:r>
              <a:rPr lang="pt-BR" sz="2400">
                <a:solidFill>
                  <a:schemeClr val="dk1"/>
                </a:solidFill>
                <a:latin typeface="Mulish"/>
              </a:rPr>
              <a:t> update"?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762000" y="2401409"/>
            <a:ext cx="10465279" cy="75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just">
              <a:spcBef>
                <a:spcPts val="0"/>
              </a:spcBef>
              <a:buSzPts val="2400"/>
              <a:buFont typeface="Arial"/>
              <a:buChar char="•"/>
            </a:pPr>
            <a:r>
              <a:rPr lang="pt-BR" sz="2400"/>
              <a:t>O comando </a:t>
            </a:r>
            <a:r>
              <a:rPr lang="pt-BR" sz="2400" err="1"/>
              <a:t>docker</a:t>
            </a:r>
            <a:r>
              <a:rPr lang="pt-BR" sz="2400"/>
              <a:t> </a:t>
            </a:r>
            <a:r>
              <a:rPr lang="pt-BR" sz="2400" err="1"/>
              <a:t>ps</a:t>
            </a:r>
            <a:r>
              <a:rPr lang="pt-BR" sz="2400"/>
              <a:t> lista todos os container do </a:t>
            </a:r>
            <a:r>
              <a:rPr lang="pt-BR" sz="2400" err="1"/>
              <a:t>docker</a:t>
            </a:r>
            <a:r>
              <a:rPr lang="pt-BR" sz="2400"/>
              <a:t> host, mesmo os não em execução.</a:t>
            </a: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805132" y="1010097"/>
            <a:ext cx="9027003" cy="92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pt-BR"/>
              <a:t>1.1 O que faz o </a:t>
            </a:r>
            <a:r>
              <a:rPr lang="pt-BR" err="1"/>
              <a:t>docker</a:t>
            </a:r>
            <a:r>
              <a:rPr lang="pt-BR"/>
              <a:t> </a:t>
            </a:r>
            <a:r>
              <a:rPr lang="pt-BR" err="1"/>
              <a:t>ps</a:t>
            </a:r>
            <a:r>
              <a:rPr lang="pt-BR"/>
              <a:t>?</a:t>
            </a:r>
          </a:p>
        </p:txBody>
      </p:sp>
      <p:sp>
        <p:nvSpPr>
          <p:cNvPr id="5" name="Google Shape;181;p29">
            <a:extLst>
              <a:ext uri="{FF2B5EF4-FFF2-40B4-BE49-F238E27FC236}">
                <a16:creationId xmlns:a16="http://schemas.microsoft.com/office/drawing/2014/main" id="{0669F5F9-8409-87B5-A1B9-BCCFFEFAFD7F}"/>
              </a:ext>
            </a:extLst>
          </p:cNvPr>
          <p:cNvSpPr txBox="1"/>
          <p:nvPr/>
        </p:nvSpPr>
        <p:spPr>
          <a:xfrm>
            <a:off x="5208321" y="5482477"/>
            <a:ext cx="641709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1200">
                <a:latin typeface="Mulish"/>
                <a:ea typeface="Mulish"/>
                <a:cs typeface="Mulish"/>
                <a:sym typeface="Mulish"/>
              </a:rPr>
              <a:t>FONTE: </a:t>
            </a:r>
            <a:r>
              <a:rPr lang="pt-BR" sz="1200">
                <a:ea typeface="Mulish"/>
                <a:sym typeface="Mulish"/>
              </a:rPr>
              <a:t>https://stackoverflow.com/questions/61962827/docker-ps-is-running-the-containers</a:t>
            </a:r>
            <a:endParaRPr sz="1200"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9816315-9316-78C2-A880-A1F53800E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82" y="3698957"/>
            <a:ext cx="10852029" cy="1774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762000" y="4187465"/>
            <a:ext cx="4145795" cy="129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</a:pPr>
            <a:r>
              <a:rPr lang="pt-BR" sz="2400"/>
              <a:t>Parar o serviço do Firewall</a:t>
            </a:r>
            <a:br>
              <a:rPr lang="pt-BR" sz="2400" b="1"/>
            </a:br>
            <a:r>
              <a:rPr lang="pt-BR" sz="2400" b="1" err="1"/>
              <a:t>systemctl</a:t>
            </a:r>
            <a:r>
              <a:rPr lang="pt-BR" sz="2400" b="1"/>
              <a:t> stop </a:t>
            </a:r>
            <a:r>
              <a:rPr lang="pt-BR" sz="2400" b="1" err="1"/>
              <a:t>firewalld</a:t>
            </a:r>
            <a:endParaRPr lang="pt-BR" b="1" err="1"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2"/>
          </p:nvPr>
        </p:nvSpPr>
        <p:spPr>
          <a:xfrm>
            <a:off x="762000" y="1010097"/>
            <a:ext cx="10407230" cy="92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pt-BR"/>
              <a:t>1.2 Quais comandos devo utilizar para parar e desabilitar o firewall?</a:t>
            </a:r>
          </a:p>
        </p:txBody>
      </p:sp>
      <p:sp>
        <p:nvSpPr>
          <p:cNvPr id="150" name="Google Shape;150;p26"/>
          <p:cNvSpPr txBox="1"/>
          <p:nvPr/>
        </p:nvSpPr>
        <p:spPr>
          <a:xfrm>
            <a:off x="8463148" y="2401409"/>
            <a:ext cx="2966852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" name="Google Shape;148;p26">
            <a:extLst>
              <a:ext uri="{FF2B5EF4-FFF2-40B4-BE49-F238E27FC236}">
                <a16:creationId xmlns:a16="http://schemas.microsoft.com/office/drawing/2014/main" id="{0B166AB1-24DD-8F4F-1C7D-CA01EDCF5142}"/>
              </a:ext>
            </a:extLst>
          </p:cNvPr>
          <p:cNvSpPr txBox="1">
            <a:spLocks/>
          </p:cNvSpPr>
          <p:nvPr/>
        </p:nvSpPr>
        <p:spPr>
          <a:xfrm>
            <a:off x="5357004" y="4181714"/>
            <a:ext cx="6072360" cy="129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</a:pPr>
            <a:r>
              <a:rPr lang="pt-BR" sz="2400"/>
              <a:t>Desativar o firewall de forma permanente</a:t>
            </a:r>
            <a:br>
              <a:rPr lang="pt-BR" sz="2400"/>
            </a:br>
            <a:r>
              <a:rPr lang="pt-BR" sz="2400" b="1" err="1"/>
              <a:t>systemctl</a:t>
            </a:r>
            <a:r>
              <a:rPr lang="pt-BR" sz="2400" b="1"/>
              <a:t> </a:t>
            </a:r>
            <a:r>
              <a:rPr lang="pt-BR" sz="2400" b="1" err="1"/>
              <a:t>disable</a:t>
            </a:r>
            <a:r>
              <a:rPr lang="pt-BR" sz="2400" b="1"/>
              <a:t> </a:t>
            </a:r>
            <a:r>
              <a:rPr lang="pt-BR" sz="2400" b="1" err="1"/>
              <a:t>firewalld</a:t>
            </a:r>
            <a:endParaRPr lang="pt-BR" b="1" err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762000" y="2631447"/>
            <a:ext cx="5246298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just">
              <a:spcBef>
                <a:spcPts val="0"/>
              </a:spcBef>
              <a:buSzPts val="2400"/>
              <a:buFont typeface="Arial"/>
              <a:buChar char="•"/>
            </a:pPr>
            <a:r>
              <a:rPr lang="pt-BR" sz="2400" b="1" err="1"/>
              <a:t>visudo</a:t>
            </a:r>
            <a:r>
              <a:rPr lang="pt-BR" sz="2400"/>
              <a:t> edita o arquivo </a:t>
            </a:r>
            <a:r>
              <a:rPr lang="pt-BR" sz="2400" b="1" err="1"/>
              <a:t>sudoers</a:t>
            </a:r>
            <a:r>
              <a:rPr lang="pt-BR" sz="2400"/>
              <a:t> , que define os usuários e grupos com direitos de administrador.  </a:t>
            </a:r>
            <a:r>
              <a:rPr lang="pt-BR" sz="2400" i="1"/>
              <a:t>/</a:t>
            </a:r>
            <a:r>
              <a:rPr lang="pt-BR" sz="2400" i="1" err="1"/>
              <a:t>etc</a:t>
            </a:r>
            <a:r>
              <a:rPr lang="pt-BR" sz="2400" i="1"/>
              <a:t>/</a:t>
            </a:r>
            <a:r>
              <a:rPr lang="pt-BR" sz="2400" i="1" err="1"/>
              <a:t>sudoers</a:t>
            </a:r>
            <a:r>
              <a:rPr lang="pt-BR" sz="2400"/>
              <a:t>.</a:t>
            </a:r>
            <a:endParaRPr lang="pt-BR"/>
          </a:p>
          <a:p>
            <a:pPr marL="285750" indent="-285750" algn="just">
              <a:spcBef>
                <a:spcPts val="0"/>
              </a:spcBef>
              <a:buSzPts val="2400"/>
              <a:buFont typeface="Arial"/>
              <a:buChar char="•"/>
            </a:pPr>
            <a:r>
              <a:rPr lang="pt-BR" sz="2400"/>
              <a:t>Não se deve editar </a:t>
            </a:r>
            <a:r>
              <a:rPr lang="pt-BR" sz="2400" b="1" err="1"/>
              <a:t>sudoers</a:t>
            </a:r>
            <a:r>
              <a:rPr lang="pt-BR" sz="2400"/>
              <a:t> diretamente, abrindo-o em um editor de texto.</a:t>
            </a:r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2"/>
          </p:nvPr>
        </p:nvSpPr>
        <p:spPr>
          <a:xfrm>
            <a:off x="762000" y="794436"/>
            <a:ext cx="10896060" cy="92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pt-BR"/>
              <a:t>1.3 O que faz o comando "</a:t>
            </a:r>
            <a:r>
              <a:rPr lang="pt-BR" err="1"/>
              <a:t>visudo</a:t>
            </a:r>
            <a:r>
              <a:rPr lang="pt-BR"/>
              <a:t>"?</a:t>
            </a:r>
            <a:endParaRPr/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551E1008-EFE6-981B-C4FA-6848731A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268" y="2165590"/>
            <a:ext cx="5029200" cy="3820784"/>
          </a:xfrm>
          <a:prstGeom prst="rect">
            <a:avLst/>
          </a:prstGeom>
        </p:spPr>
      </p:pic>
      <p:sp>
        <p:nvSpPr>
          <p:cNvPr id="4" name="Google Shape;181;p29">
            <a:extLst>
              <a:ext uri="{FF2B5EF4-FFF2-40B4-BE49-F238E27FC236}">
                <a16:creationId xmlns:a16="http://schemas.microsoft.com/office/drawing/2014/main" id="{F4665149-F3A9-BF44-6D04-D5C0B08A7785}"/>
              </a:ext>
            </a:extLst>
          </p:cNvPr>
          <p:cNvSpPr txBox="1"/>
          <p:nvPr/>
        </p:nvSpPr>
        <p:spPr>
          <a:xfrm>
            <a:off x="4791378" y="5971307"/>
            <a:ext cx="641709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pt-BR" sz="1200">
                <a:latin typeface="Mulish"/>
                <a:ea typeface="Mulish"/>
                <a:cs typeface="Mulish"/>
                <a:sym typeface="Mulish"/>
              </a:rPr>
              <a:t>FONTE: Pablo Dias</a:t>
            </a:r>
            <a:endParaRPr lang="pt-BR" sz="1200">
              <a:ea typeface="Mulis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762000" y="2760843"/>
            <a:ext cx="3075317" cy="342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just">
              <a:spcBef>
                <a:spcPts val="0"/>
              </a:spcBef>
              <a:buSzPts val="2400"/>
              <a:buFont typeface="Arial"/>
              <a:buChar char="•"/>
            </a:pPr>
            <a:r>
              <a:rPr lang="pt-BR" sz="2400"/>
              <a:t>Atualiza todos os pacotes instalados na máquina para as versões mais recente. </a:t>
            </a:r>
            <a:endParaRPr lang="pt-BR"/>
          </a:p>
          <a:p>
            <a:pPr marL="285750" lvl="0" indent="-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2"/>
          </p:nvPr>
        </p:nvSpPr>
        <p:spPr>
          <a:xfrm>
            <a:off x="762000" y="794426"/>
            <a:ext cx="875307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pt-BR"/>
              <a:t>1.4 O que faz o comando "</a:t>
            </a:r>
            <a:r>
              <a:rPr lang="pt-BR" err="1"/>
              <a:t>yum</a:t>
            </a:r>
            <a:r>
              <a:rPr lang="pt-BR"/>
              <a:t> update"?</a:t>
            </a:r>
            <a:endParaRPr/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088AF381-DFDF-6E4A-8CF5-4C2A7525E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663" y="2766127"/>
            <a:ext cx="7717766" cy="3108533"/>
          </a:xfrm>
          <a:prstGeom prst="rect">
            <a:avLst/>
          </a:prstGeom>
        </p:spPr>
      </p:pic>
      <p:sp>
        <p:nvSpPr>
          <p:cNvPr id="4" name="Google Shape;181;p29">
            <a:extLst>
              <a:ext uri="{FF2B5EF4-FFF2-40B4-BE49-F238E27FC236}">
                <a16:creationId xmlns:a16="http://schemas.microsoft.com/office/drawing/2014/main" id="{E8818F13-C22F-AF4F-EBE9-816DF323EB2C}"/>
              </a:ext>
            </a:extLst>
          </p:cNvPr>
          <p:cNvSpPr txBox="1"/>
          <p:nvPr/>
        </p:nvSpPr>
        <p:spPr>
          <a:xfrm>
            <a:off x="5323340" y="5885043"/>
            <a:ext cx="641709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pt-BR" sz="1200">
                <a:latin typeface="Mulish"/>
                <a:ea typeface="Mulish"/>
                <a:cs typeface="Mulish"/>
                <a:sym typeface="Mulish"/>
              </a:rPr>
              <a:t>FONTE:  Pablo Dias</a:t>
            </a:r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762000" y="2433711"/>
            <a:ext cx="10590810" cy="332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SzPts val="1400"/>
            </a:pPr>
            <a:r>
              <a:rPr lang="pt-BR" sz="1400"/>
              <a:t>Docker ps</a:t>
            </a:r>
            <a:r>
              <a:rPr lang="pt-BR" sz="1400" u="none" strike="noStrike"/>
              <a:t>. Disponível em: &lt;https://</a:t>
            </a:r>
            <a:r>
              <a:rPr lang="pt-BR" sz="1400"/>
              <a:t>docs.docker</a:t>
            </a:r>
            <a:r>
              <a:rPr lang="pt-BR" sz="1400" u="none" strike="noStrike"/>
              <a:t>.com/</a:t>
            </a:r>
            <a:r>
              <a:rPr lang="pt-BR" sz="1400" err="1"/>
              <a:t>engine</a:t>
            </a:r>
            <a:r>
              <a:rPr lang="pt-BR" sz="1400"/>
              <a:t>/</a:t>
            </a:r>
            <a:r>
              <a:rPr lang="pt-BR" sz="1400" err="1"/>
              <a:t>reference</a:t>
            </a:r>
            <a:r>
              <a:rPr lang="pt-BR" sz="1400"/>
              <a:t>/</a:t>
            </a:r>
            <a:r>
              <a:rPr lang="pt-BR" sz="1400" err="1"/>
              <a:t>commandline</a:t>
            </a:r>
            <a:r>
              <a:rPr lang="pt-BR" sz="1400"/>
              <a:t>/</a:t>
            </a:r>
            <a:r>
              <a:rPr lang="pt-BR" sz="1400" err="1"/>
              <a:t>ps</a:t>
            </a:r>
            <a:r>
              <a:rPr lang="pt-BR" sz="1400"/>
              <a:t>//&gt;.</a:t>
            </a:r>
            <a:r>
              <a:rPr lang="pt-BR" sz="1400" u="none" strike="noStrike"/>
              <a:t> Acesso em: </a:t>
            </a:r>
            <a:r>
              <a:rPr lang="pt-BR" sz="1400"/>
              <a:t>21 </a:t>
            </a:r>
            <a:r>
              <a:rPr lang="pt-BR" sz="1400" u="none" strike="noStrike"/>
              <a:t>de </a:t>
            </a:r>
            <a:r>
              <a:rPr lang="pt-BR" sz="1400"/>
              <a:t>julho</a:t>
            </a:r>
            <a:r>
              <a:rPr lang="pt-BR" sz="1400" u="none" strike="noStrike"/>
              <a:t> 2022.</a:t>
            </a:r>
            <a:endParaRPr lang="pt-BR" sz="1400"/>
          </a:p>
          <a:p>
            <a:pPr marL="0" indent="0" algn="just">
              <a:buSzPts val="1400"/>
            </a:pPr>
            <a:r>
              <a:rPr lang="pt-BR" sz="1400" err="1"/>
              <a:t>Visudo</a:t>
            </a:r>
            <a:r>
              <a:rPr lang="pt-BR" sz="1400" u="none" strike="noStrike"/>
              <a:t>. Disponível em: &lt;https://</a:t>
            </a:r>
            <a:r>
              <a:rPr lang="pt-BR" sz="1400"/>
              <a:t>guialinux</a:t>
            </a:r>
            <a:r>
              <a:rPr lang="pt-BR" sz="1400" u="none" strike="noStrike"/>
              <a:t>.</a:t>
            </a:r>
            <a:r>
              <a:rPr lang="pt-BR" sz="1400"/>
              <a:t>uniriotec</a:t>
            </a:r>
            <a:r>
              <a:rPr lang="pt-BR" sz="1400" u="none" strike="noStrike"/>
              <a:t>.br/</a:t>
            </a:r>
            <a:r>
              <a:rPr lang="pt-BR" sz="1400" err="1"/>
              <a:t>visudo</a:t>
            </a:r>
            <a:r>
              <a:rPr lang="pt-BR" sz="1400"/>
              <a:t>/&gt;.</a:t>
            </a:r>
            <a:r>
              <a:rPr lang="pt-BR" sz="1400" u="none" strike="noStrike"/>
              <a:t> Acesso em: </a:t>
            </a:r>
            <a:r>
              <a:rPr lang="pt-BR" sz="1400"/>
              <a:t>21 </a:t>
            </a:r>
            <a:r>
              <a:rPr lang="pt-BR" sz="1400" u="none" strike="noStrike"/>
              <a:t>de </a:t>
            </a:r>
            <a:r>
              <a:rPr lang="pt-BR" sz="1400"/>
              <a:t>julho</a:t>
            </a:r>
            <a:r>
              <a:rPr lang="pt-BR" sz="1400" u="none" strike="noStrike"/>
              <a:t> de 2022.</a:t>
            </a:r>
            <a:endParaRPr sz="1400"/>
          </a:p>
          <a:p>
            <a:pPr marL="0" indent="0" algn="just"/>
            <a:r>
              <a:rPr lang="pt-BR" sz="1400" err="1"/>
              <a:t>Yum</a:t>
            </a:r>
            <a:r>
              <a:rPr lang="pt-BR" sz="1400"/>
              <a:t> update </a:t>
            </a:r>
            <a:r>
              <a:rPr lang="pt-BR" sz="1400" err="1"/>
              <a:t>vs</a:t>
            </a:r>
            <a:r>
              <a:rPr lang="pt-BR" sz="1400"/>
              <a:t> </a:t>
            </a:r>
            <a:r>
              <a:rPr lang="pt-BR" sz="1400" err="1"/>
              <a:t>yum</a:t>
            </a:r>
            <a:r>
              <a:rPr lang="pt-BR" sz="1400"/>
              <a:t> upgrade: </a:t>
            </a:r>
            <a:r>
              <a:rPr lang="pt-BR" sz="1400" err="1"/>
              <a:t>Differences</a:t>
            </a:r>
            <a:r>
              <a:rPr lang="pt-BR" sz="1400"/>
              <a:t> </a:t>
            </a:r>
            <a:r>
              <a:rPr lang="pt-BR" sz="1400" err="1"/>
              <a:t>Explained</a:t>
            </a:r>
            <a:r>
              <a:rPr lang="pt-BR" sz="1400"/>
              <a:t>!.</a:t>
            </a:r>
            <a:r>
              <a:rPr lang="pt-BR" sz="1400" u="none" strike="noStrike"/>
              <a:t> Disponível em: &lt;https://</a:t>
            </a:r>
            <a:r>
              <a:rPr lang="pt-BR" sz="1400"/>
              <a:t>embeddedinventor</a:t>
            </a:r>
            <a:r>
              <a:rPr lang="pt-BR" sz="1400" u="none" strike="noStrike"/>
              <a:t>.com/</a:t>
            </a:r>
            <a:r>
              <a:rPr lang="pt-BR" sz="1400" err="1"/>
              <a:t>yum</a:t>
            </a:r>
            <a:r>
              <a:rPr lang="pt-BR" sz="1400"/>
              <a:t>-update-</a:t>
            </a:r>
            <a:r>
              <a:rPr lang="pt-BR" sz="1400" err="1"/>
              <a:t>vs</a:t>
            </a:r>
            <a:r>
              <a:rPr lang="pt-BR" sz="1400"/>
              <a:t>-</a:t>
            </a:r>
            <a:r>
              <a:rPr lang="pt-BR" sz="1400" err="1"/>
              <a:t>yum</a:t>
            </a:r>
            <a:r>
              <a:rPr lang="pt-BR" sz="1400"/>
              <a:t>-upgrade-</a:t>
            </a:r>
            <a:r>
              <a:rPr lang="pt-BR" sz="1400" err="1"/>
              <a:t>differences</a:t>
            </a:r>
            <a:r>
              <a:rPr lang="pt-BR" sz="1400"/>
              <a:t>-</a:t>
            </a:r>
            <a:r>
              <a:rPr lang="pt-BR" sz="1400" err="1"/>
              <a:t>explained</a:t>
            </a:r>
            <a:r>
              <a:rPr lang="pt-BR" sz="1400"/>
              <a:t>//&gt;.</a:t>
            </a:r>
            <a:r>
              <a:rPr lang="pt-BR" sz="1400" u="none" strike="noStrike"/>
              <a:t> Acesso em: </a:t>
            </a:r>
            <a:r>
              <a:rPr lang="pt-BR" sz="1400"/>
              <a:t>21 </a:t>
            </a:r>
            <a:r>
              <a:rPr lang="pt-BR" sz="1400" u="none" strike="noStrike"/>
              <a:t>de </a:t>
            </a:r>
            <a:r>
              <a:rPr lang="pt-BR" sz="1400"/>
              <a:t>julho</a:t>
            </a:r>
            <a:r>
              <a:rPr lang="pt-BR" sz="1400" u="none" strike="noStrike"/>
              <a:t> 2022.</a:t>
            </a:r>
            <a:endParaRPr sz="1400"/>
          </a:p>
          <a:p>
            <a:pPr marL="0" indent="0" algn="just"/>
            <a:r>
              <a:rPr lang="pt-BR" sz="1400"/>
              <a:t>Desativando/Ativando o Firewall no Linux </a:t>
            </a:r>
            <a:r>
              <a:rPr lang="pt-BR" sz="1400" err="1"/>
              <a:t>CentOS</a:t>
            </a:r>
            <a:r>
              <a:rPr lang="pt-BR" sz="1400"/>
              <a:t> 7</a:t>
            </a:r>
            <a:r>
              <a:rPr lang="pt-BR" sz="1400" u="none" strike="noStrike"/>
              <a:t>. Disponível em: &lt;https://</a:t>
            </a:r>
            <a:r>
              <a:rPr lang="pt-BR" sz="1400"/>
              <a:t>paulosantanna</a:t>
            </a:r>
            <a:r>
              <a:rPr lang="pt-BR" sz="1400" u="none" strike="noStrike"/>
              <a:t>.com/</a:t>
            </a:r>
            <a:r>
              <a:rPr lang="pt-BR" sz="1400"/>
              <a:t>2020/09/29</a:t>
            </a:r>
            <a:r>
              <a:rPr lang="pt-BR" sz="1400" u="none" strike="noStrike"/>
              <a:t>/</a:t>
            </a:r>
            <a:r>
              <a:rPr lang="pt-BR" sz="1400"/>
              <a:t>desativando-ativando-o-firewall-no-linux-centos-7//&gt;.</a:t>
            </a:r>
            <a:r>
              <a:rPr lang="pt-BR" sz="1400" u="none" strike="noStrike"/>
              <a:t> Acesso em: </a:t>
            </a:r>
            <a:r>
              <a:rPr lang="pt-BR" sz="1400"/>
              <a:t>21 </a:t>
            </a:r>
            <a:r>
              <a:rPr lang="pt-BR" sz="1400" u="none" strike="noStrike"/>
              <a:t>de </a:t>
            </a:r>
            <a:r>
              <a:rPr lang="pt-BR" sz="1400"/>
              <a:t>julho</a:t>
            </a:r>
            <a:r>
              <a:rPr lang="pt-BR" sz="1400" u="none" strike="noStrike"/>
              <a:t> de 2022.</a:t>
            </a:r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2"/>
          </p:nvPr>
        </p:nvSpPr>
        <p:spPr>
          <a:xfrm>
            <a:off x="762000" y="1096350"/>
            <a:ext cx="73188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do Pre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undo Branc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Capa</vt:lpstr>
      <vt:lpstr>Fundo Preto</vt:lpstr>
      <vt:lpstr>Fundo Branco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Kaiana Medeiros</dc:creator>
  <cp:revision>1</cp:revision>
  <dcterms:modified xsi:type="dcterms:W3CDTF">2022-07-22T07:15:57Z</dcterms:modified>
</cp:coreProperties>
</file>