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69"/>
  </p:notesMasterIdLst>
  <p:sldIdLst>
    <p:sldId id="325" r:id="rId2"/>
    <p:sldId id="326" r:id="rId3"/>
    <p:sldId id="328" r:id="rId4"/>
    <p:sldId id="329" r:id="rId5"/>
    <p:sldId id="327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284" r:id="rId30"/>
    <p:sldId id="353" r:id="rId31"/>
    <p:sldId id="354" r:id="rId32"/>
    <p:sldId id="355" r:id="rId33"/>
    <p:sldId id="356" r:id="rId34"/>
    <p:sldId id="289" r:id="rId35"/>
    <p:sldId id="357" r:id="rId36"/>
    <p:sldId id="358" r:id="rId37"/>
    <p:sldId id="359" r:id="rId38"/>
    <p:sldId id="293" r:id="rId39"/>
    <p:sldId id="360" r:id="rId40"/>
    <p:sldId id="361" r:id="rId41"/>
    <p:sldId id="362" r:id="rId42"/>
    <p:sldId id="363" r:id="rId43"/>
    <p:sldId id="364" r:id="rId44"/>
    <p:sldId id="365" r:id="rId45"/>
    <p:sldId id="301" r:id="rId46"/>
    <p:sldId id="366" r:id="rId47"/>
    <p:sldId id="367" r:id="rId48"/>
    <p:sldId id="323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9" autoAdjust="0"/>
    <p:restoredTop sz="91403"/>
  </p:normalViewPr>
  <p:slideViewPr>
    <p:cSldViewPr snapToGrid="0" snapToObjects="1">
      <p:cViewPr varScale="1">
        <p:scale>
          <a:sx n="104" d="100"/>
          <a:sy n="104" d="100"/>
        </p:scale>
        <p:origin x="16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28B689E-36DB-4FFE-AE09-3B9B35474164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2765F21-E472-4FC2-95D4-6F7CB91094CB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FC6D194E-8E9E-473A-8231-4042DEC9BB6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B1BCA22-B058-4353-B799-8945951D761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9AD45F9-C15C-4D8F-99E8-D206A3DABFB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66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72D15D5E-127D-454D-A136-E1CE1F7EE8A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859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3DA2FE7-6F98-46B3-9C93-EF5DC45CB26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28ED5AF-EF40-48AC-811E-8A021E56542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BA3D440-59D6-47EF-A0A5-94A967D2822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37A7800-D5F9-4AF1-9AAB-586937CE5728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7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7038" y="3962400"/>
            <a:ext cx="3535362" cy="454025"/>
          </a:xfrm>
          <a:prstGeom prst="rect">
            <a:avLst/>
          </a:prstGeom>
        </p:spPr>
        <p:txBody>
          <a:bodyPr lIns="68580" tIns="34290" rIns="68580" bIns="3429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16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25575" y="3851275"/>
            <a:ext cx="6457950" cy="549275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5"/>
          <p:cNvSpPr/>
          <p:nvPr/>
        </p:nvSpPr>
        <p:spPr>
          <a:xfrm>
            <a:off x="0" y="6418263"/>
            <a:ext cx="9155113" cy="45878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4050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38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80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713" r:id="rId5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if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7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7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4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4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Live</a:t>
            </a:r>
          </a:p>
        </p:txBody>
      </p:sp>
    </p:spTree>
    <p:extLst>
      <p:ext uri="{BB962C8B-B14F-4D97-AF65-F5344CB8AC3E}">
        <p14:creationId xmlns:p14="http://schemas.microsoft.com/office/powerpoint/2010/main" val="6257311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Full-Stack Development?</a:t>
            </a: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70C109-8470-4251-9882-4BA83F43C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723899"/>
            <a:ext cx="5616575" cy="56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1143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Intro to Console</a:t>
            </a:r>
            <a:endParaRPr/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990720" y="847080"/>
            <a:ext cx="7619760" cy="5468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0910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&lt;title&gt; Intro to HTML &lt;/title&gt;</a:t>
            </a:r>
            <a:endParaRPr/>
          </a:p>
        </p:txBody>
      </p:sp>
      <p:pic>
        <p:nvPicPr>
          <p:cNvPr id="7" name="Picture 6"/>
          <p:cNvPicPr/>
          <p:nvPr/>
        </p:nvPicPr>
        <p:blipFill>
          <a:blip r:embed="rId2"/>
          <a:stretch/>
        </p:blipFill>
        <p:spPr>
          <a:xfrm>
            <a:off x="0" y="911520"/>
            <a:ext cx="4101480" cy="4101480"/>
          </a:xfrm>
          <a:prstGeom prst="rect">
            <a:avLst/>
          </a:prstGeom>
          <a:ln>
            <a:noFill/>
          </a:ln>
        </p:spPr>
      </p:pic>
      <p:pic>
        <p:nvPicPr>
          <p:cNvPr id="8" name="Picture 4"/>
          <p:cNvPicPr/>
          <p:nvPr/>
        </p:nvPicPr>
        <p:blipFill>
          <a:blip r:embed="rId3"/>
          <a:stretch/>
        </p:blipFill>
        <p:spPr>
          <a:xfrm>
            <a:off x="4127400" y="940680"/>
            <a:ext cx="4775760" cy="4141080"/>
          </a:xfrm>
          <a:prstGeom prst="rect">
            <a:avLst/>
          </a:prstGeom>
          <a:ln>
            <a:noFill/>
          </a:ln>
        </p:spPr>
      </p:pic>
      <p:sp>
        <p:nvSpPr>
          <p:cNvPr id="9" name="CustomShape 2"/>
          <p:cNvSpPr/>
          <p:nvPr/>
        </p:nvSpPr>
        <p:spPr>
          <a:xfrm>
            <a:off x="0" y="5293440"/>
            <a:ext cx="9155520" cy="1055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3"/>
          <p:cNvSpPr/>
          <p:nvPr/>
        </p:nvSpPr>
        <p:spPr>
          <a:xfrm>
            <a:off x="173880" y="5334120"/>
            <a:ext cx="879588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HTML 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is one of the three base languages behind </a:t>
            </a:r>
            <a:r>
              <a:rPr lang="en-US" sz="2000" u="sng" strike="noStrike">
                <a:solidFill>
                  <a:srgbClr val="FFFFFF"/>
                </a:solidFill>
                <a:latin typeface="Arial"/>
                <a:ea typeface="Roboto"/>
              </a:rPr>
              <a:t>every single website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It defines all of the basic content and a </a:t>
            </a:r>
            <a:r>
              <a:rPr lang="en-US" sz="2000" i="1" strike="noStrike">
                <a:solidFill>
                  <a:srgbClr val="FFFFFF"/>
                </a:solidFill>
                <a:latin typeface="Arial"/>
                <a:ea typeface="Roboto"/>
              </a:rPr>
              <a:t>bit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 of formatting.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120618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Pushing and Pulling to GitHub</a:t>
            </a:r>
            <a:endParaRPr/>
          </a:p>
        </p:txBody>
      </p:sp>
      <p:sp>
        <p:nvSpPr>
          <p:cNvPr id="12" name="CustomShape 2"/>
          <p:cNvSpPr/>
          <p:nvPr/>
        </p:nvSpPr>
        <p:spPr>
          <a:xfrm>
            <a:off x="0" y="865080"/>
            <a:ext cx="9143640" cy="1520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" name="Picture 10"/>
          <p:cNvPicPr/>
          <p:nvPr/>
        </p:nvPicPr>
        <p:blipFill>
          <a:blip r:embed="rId2"/>
          <a:stretch/>
        </p:blipFill>
        <p:spPr>
          <a:xfrm>
            <a:off x="2133720" y="123084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4" name="Picture 10"/>
          <p:cNvPicPr/>
          <p:nvPr/>
        </p:nvPicPr>
        <p:blipFill>
          <a:blip r:embed="rId2"/>
          <a:stretch/>
        </p:blipFill>
        <p:spPr>
          <a:xfrm>
            <a:off x="3269160" y="122328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5" name="Picture 35"/>
          <p:cNvPicPr/>
          <p:nvPr/>
        </p:nvPicPr>
        <p:blipFill>
          <a:blip r:embed="rId2"/>
          <a:stretch/>
        </p:blipFill>
        <p:spPr>
          <a:xfrm>
            <a:off x="44049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" name="Picture 10"/>
          <p:cNvPicPr/>
          <p:nvPr/>
        </p:nvPicPr>
        <p:blipFill>
          <a:blip r:embed="rId2"/>
          <a:stretch/>
        </p:blipFill>
        <p:spPr>
          <a:xfrm>
            <a:off x="55407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7" name="Picture 2"/>
          <p:cNvPicPr/>
          <p:nvPr/>
        </p:nvPicPr>
        <p:blipFill>
          <a:blip r:embed="rId3"/>
          <a:stretch/>
        </p:blipFill>
        <p:spPr>
          <a:xfrm>
            <a:off x="235080" y="855360"/>
            <a:ext cx="1511280" cy="1511280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 rot="5400000">
            <a:off x="1596600" y="2007360"/>
            <a:ext cx="87300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4"/>
          <p:cNvSpPr/>
          <p:nvPr/>
        </p:nvSpPr>
        <p:spPr>
          <a:xfrm>
            <a:off x="2420640" y="8676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20" name="CustomShape 5"/>
          <p:cNvSpPr/>
          <p:nvPr/>
        </p:nvSpPr>
        <p:spPr>
          <a:xfrm>
            <a:off x="3540240" y="86508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21" name="CustomShape 6"/>
          <p:cNvSpPr/>
          <p:nvPr/>
        </p:nvSpPr>
        <p:spPr>
          <a:xfrm>
            <a:off x="462096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2" name="CustomShape 7"/>
          <p:cNvSpPr/>
          <p:nvPr/>
        </p:nvSpPr>
        <p:spPr>
          <a:xfrm>
            <a:off x="587628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23" name="CustomShape 8"/>
          <p:cNvSpPr/>
          <p:nvPr/>
        </p:nvSpPr>
        <p:spPr>
          <a:xfrm flipV="1">
            <a:off x="1492200" y="2104200"/>
            <a:ext cx="2217240" cy="123768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CustomShape 9"/>
          <p:cNvSpPr/>
          <p:nvPr/>
        </p:nvSpPr>
        <p:spPr>
          <a:xfrm>
            <a:off x="1567440" y="254628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25" name="CustomShape 10"/>
          <p:cNvSpPr/>
          <p:nvPr/>
        </p:nvSpPr>
        <p:spPr>
          <a:xfrm>
            <a:off x="2592720" y="296208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26" name="CustomShape 11"/>
          <p:cNvSpPr/>
          <p:nvPr/>
        </p:nvSpPr>
        <p:spPr>
          <a:xfrm rot="5400000">
            <a:off x="843480" y="27489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CustomShape 12"/>
          <p:cNvSpPr/>
          <p:nvPr/>
        </p:nvSpPr>
        <p:spPr>
          <a:xfrm flipV="1">
            <a:off x="1563840" y="2086560"/>
            <a:ext cx="3151800" cy="2602080"/>
          </a:xfrm>
          <a:prstGeom prst="bentConnector3">
            <a:avLst>
              <a:gd name="adj1" fmla="val 100361"/>
            </a:avLst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13"/>
          <p:cNvSpPr/>
          <p:nvPr/>
        </p:nvSpPr>
        <p:spPr>
          <a:xfrm>
            <a:off x="3747240" y="481824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29" name="CustomShape 14"/>
          <p:cNvSpPr/>
          <p:nvPr/>
        </p:nvSpPr>
        <p:spPr>
          <a:xfrm>
            <a:off x="156744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31" name="CustomShape 16"/>
          <p:cNvSpPr/>
          <p:nvPr/>
        </p:nvSpPr>
        <p:spPr>
          <a:xfrm>
            <a:off x="4140720" y="532584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32" name="CustomShape 17"/>
          <p:cNvSpPr/>
          <p:nvPr/>
        </p:nvSpPr>
        <p:spPr>
          <a:xfrm flipV="1">
            <a:off x="1563840" y="2102040"/>
            <a:ext cx="4416840" cy="393480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ustomShape 18"/>
          <p:cNvSpPr/>
          <p:nvPr/>
        </p:nvSpPr>
        <p:spPr>
          <a:xfrm>
            <a:off x="4866480" y="574452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34" name="CustomShape 19"/>
          <p:cNvSpPr/>
          <p:nvPr/>
        </p:nvSpPr>
        <p:spPr>
          <a:xfrm>
            <a:off x="6576840" y="1442880"/>
            <a:ext cx="14367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GitHub Branch</a:t>
            </a:r>
            <a:endParaRPr/>
          </a:p>
        </p:txBody>
      </p:sp>
      <p:pic>
        <p:nvPicPr>
          <p:cNvPr id="35" name="Picture 2"/>
          <p:cNvPicPr/>
          <p:nvPr/>
        </p:nvPicPr>
        <p:blipFill>
          <a:blip r:embed="rId4"/>
          <a:stretch/>
        </p:blipFill>
        <p:spPr>
          <a:xfrm>
            <a:off x="218520" y="2605320"/>
            <a:ext cx="1271160" cy="1052640"/>
          </a:xfrm>
          <a:prstGeom prst="rect">
            <a:avLst/>
          </a:prstGeom>
          <a:ln>
            <a:noFill/>
          </a:ln>
        </p:spPr>
      </p:pic>
      <p:pic>
        <p:nvPicPr>
          <p:cNvPr id="36" name="Picture 2"/>
          <p:cNvPicPr/>
          <p:nvPr/>
        </p:nvPicPr>
        <p:blipFill>
          <a:blip r:embed="rId5"/>
          <a:stretch/>
        </p:blipFill>
        <p:spPr>
          <a:xfrm>
            <a:off x="453960" y="3793680"/>
            <a:ext cx="904320" cy="1109520"/>
          </a:xfrm>
          <a:prstGeom prst="rect">
            <a:avLst/>
          </a:prstGeom>
          <a:ln>
            <a:noFill/>
          </a:ln>
        </p:spPr>
      </p:pic>
      <p:pic>
        <p:nvPicPr>
          <p:cNvPr id="37" name="Picture 57"/>
          <p:cNvPicPr/>
          <p:nvPr/>
        </p:nvPicPr>
        <p:blipFill>
          <a:blip r:embed="rId6"/>
          <a:srcRect l="31594" r="27624"/>
          <a:stretch/>
        </p:blipFill>
        <p:spPr>
          <a:xfrm>
            <a:off x="441000" y="5134680"/>
            <a:ext cx="897480" cy="1119240"/>
          </a:xfrm>
          <a:prstGeom prst="rect">
            <a:avLst/>
          </a:prstGeom>
          <a:ln>
            <a:noFill/>
          </a:ln>
        </p:spPr>
      </p:pic>
      <p:sp>
        <p:nvSpPr>
          <p:cNvPr id="38" name="CustomShape 20"/>
          <p:cNvSpPr/>
          <p:nvPr/>
        </p:nvSpPr>
        <p:spPr>
          <a:xfrm rot="5400000">
            <a:off x="2201400" y="27723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1"/>
          <p:cNvSpPr/>
          <p:nvPr/>
        </p:nvSpPr>
        <p:spPr>
          <a:xfrm>
            <a:off x="292536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5296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Syntax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457200" y="828000"/>
            <a:ext cx="81529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CSS works by hooking onto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selectors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added into HTML using “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classes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identifiers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Once hooked, we apply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styles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those HTML elements using CSS.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42" name="Picture 2"/>
          <p:cNvPicPr/>
          <p:nvPr/>
        </p:nvPicPr>
        <p:blipFill>
          <a:blip r:embed="rId2"/>
          <a:stretch/>
        </p:blipFill>
        <p:spPr>
          <a:xfrm>
            <a:off x="361440" y="2629800"/>
            <a:ext cx="8409240" cy="28828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133069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Concept of “Flow”</a:t>
            </a:r>
            <a:endParaRPr/>
          </a:p>
        </p:txBody>
      </p:sp>
      <p:pic>
        <p:nvPicPr>
          <p:cNvPr id="8" name="Picture 2"/>
          <p:cNvPicPr/>
          <p:nvPr/>
        </p:nvPicPr>
        <p:blipFill>
          <a:blip r:embed="rId2"/>
          <a:stretch/>
        </p:blipFill>
        <p:spPr>
          <a:xfrm>
            <a:off x="914400" y="726480"/>
            <a:ext cx="7386120" cy="3692880"/>
          </a:xfrm>
          <a:prstGeom prst="rect">
            <a:avLst/>
          </a:prstGeom>
          <a:ln>
            <a:noFill/>
          </a:ln>
        </p:spPr>
      </p:pic>
      <p:sp>
        <p:nvSpPr>
          <p:cNvPr id="9" name="CustomShape 3"/>
          <p:cNvSpPr/>
          <p:nvPr/>
        </p:nvSpPr>
        <p:spPr>
          <a:xfrm>
            <a:off x="304920" y="4419720"/>
            <a:ext cx="8610120" cy="198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In HTML/CSS, (by default) every element displayed is governed by a concept called “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This means that HTML elements force their adjacent elements to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 around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them.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14902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Box Model</a:t>
            </a:r>
            <a:endParaRPr/>
          </a:p>
        </p:txBody>
      </p:sp>
      <p:sp>
        <p:nvSpPr>
          <p:cNvPr id="12" name="CustomShape 3"/>
          <p:cNvSpPr/>
          <p:nvPr/>
        </p:nvSpPr>
        <p:spPr>
          <a:xfrm>
            <a:off x="304920" y="5356080"/>
            <a:ext cx="8610120" cy="10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 Box Model wraps every CSS element in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padding, border and margin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– allowing developers to modify spacing styles.</a:t>
            </a:r>
            <a:endParaRPr dirty="0"/>
          </a:p>
        </p:txBody>
      </p:sp>
      <p:pic>
        <p:nvPicPr>
          <p:cNvPr id="13" name="Picture 2"/>
          <p:cNvPicPr/>
          <p:nvPr/>
        </p:nvPicPr>
        <p:blipFill>
          <a:blip r:embed="rId2"/>
          <a:stretch/>
        </p:blipFill>
        <p:spPr>
          <a:xfrm>
            <a:off x="2013120" y="783720"/>
            <a:ext cx="5339880" cy="4506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081813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Positioning</a:t>
            </a:r>
            <a:endParaRPr/>
          </a:p>
        </p:txBody>
      </p:sp>
      <p:sp>
        <p:nvSpPr>
          <p:cNvPr id="8" name="CustomShape 3"/>
          <p:cNvSpPr/>
          <p:nvPr/>
        </p:nvSpPr>
        <p:spPr>
          <a:xfrm>
            <a:off x="304920" y="5549760"/>
            <a:ext cx="8610120" cy="8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We can orient our HTML elements in relation to space with CSS positioning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(static, relative, fixed, absolute)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  <p:pic>
        <p:nvPicPr>
          <p:cNvPr id="9" name="Picture 9"/>
          <p:cNvPicPr/>
          <p:nvPr/>
        </p:nvPicPr>
        <p:blipFill>
          <a:blip r:embed="rId2"/>
          <a:stretch/>
        </p:blipFill>
        <p:spPr>
          <a:xfrm>
            <a:off x="1978200" y="783720"/>
            <a:ext cx="5695560" cy="4635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92301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How to Learn…</a:t>
            </a:r>
            <a:endParaRPr/>
          </a:p>
        </p:txBody>
      </p:sp>
      <p:pic>
        <p:nvPicPr>
          <p:cNvPr id="11" name="Picture 8"/>
          <p:cNvPicPr/>
          <p:nvPr/>
        </p:nvPicPr>
        <p:blipFill>
          <a:blip r:embed="rId2"/>
          <a:stretch/>
        </p:blipFill>
        <p:spPr>
          <a:xfrm>
            <a:off x="304920" y="3270600"/>
            <a:ext cx="4562280" cy="1285560"/>
          </a:xfrm>
          <a:prstGeom prst="rect">
            <a:avLst/>
          </a:prstGeom>
          <a:ln>
            <a:noFill/>
          </a:ln>
        </p:spPr>
      </p:pic>
      <p:pic>
        <p:nvPicPr>
          <p:cNvPr id="12" name="Picture 4"/>
          <p:cNvPicPr/>
          <p:nvPr/>
        </p:nvPicPr>
        <p:blipFill>
          <a:blip r:embed="rId3"/>
          <a:srcRect l="15997"/>
          <a:stretch/>
        </p:blipFill>
        <p:spPr>
          <a:xfrm>
            <a:off x="0" y="701640"/>
            <a:ext cx="4400280" cy="1047240"/>
          </a:xfrm>
          <a:prstGeom prst="rect">
            <a:avLst/>
          </a:prstGeom>
          <a:ln>
            <a:noFill/>
          </a:ln>
        </p:spPr>
      </p:pic>
      <p:pic>
        <p:nvPicPr>
          <p:cNvPr id="13" name="Picture 6"/>
          <p:cNvPicPr/>
          <p:nvPr/>
        </p:nvPicPr>
        <p:blipFill>
          <a:blip r:embed="rId4"/>
          <a:stretch/>
        </p:blipFill>
        <p:spPr>
          <a:xfrm>
            <a:off x="3570480" y="4827240"/>
            <a:ext cx="5565240" cy="1391040"/>
          </a:xfrm>
          <a:prstGeom prst="rect">
            <a:avLst/>
          </a:prstGeom>
          <a:ln>
            <a:noFill/>
          </a:ln>
        </p:spPr>
      </p:pic>
      <p:pic>
        <p:nvPicPr>
          <p:cNvPr id="14" name="Picture 2"/>
          <p:cNvPicPr/>
          <p:nvPr/>
        </p:nvPicPr>
        <p:blipFill>
          <a:blip r:embed="rId5"/>
          <a:stretch/>
        </p:blipFill>
        <p:spPr>
          <a:xfrm>
            <a:off x="3421440" y="1425600"/>
            <a:ext cx="5714640" cy="1702800"/>
          </a:xfrm>
          <a:prstGeom prst="rect">
            <a:avLst/>
          </a:prstGeom>
          <a:ln>
            <a:noFill/>
          </a:ln>
        </p:spPr>
      </p:pic>
      <p:pic>
        <p:nvPicPr>
          <p:cNvPr id="15" name="Picture 12"/>
          <p:cNvPicPr/>
          <p:nvPr/>
        </p:nvPicPr>
        <p:blipFill>
          <a:blip r:embed="rId6"/>
          <a:stretch/>
        </p:blipFill>
        <p:spPr>
          <a:xfrm>
            <a:off x="5261760" y="3908160"/>
            <a:ext cx="1971360" cy="428400"/>
          </a:xfrm>
          <a:prstGeom prst="rect">
            <a:avLst/>
          </a:prstGeom>
          <a:ln>
            <a:noFill/>
          </a:ln>
        </p:spPr>
      </p:pic>
      <p:pic>
        <p:nvPicPr>
          <p:cNvPr id="16" name="Picture 13"/>
          <p:cNvPicPr/>
          <p:nvPr/>
        </p:nvPicPr>
        <p:blipFill>
          <a:blip r:embed="rId7"/>
          <a:stretch/>
        </p:blipFill>
        <p:spPr>
          <a:xfrm>
            <a:off x="1956240" y="2479320"/>
            <a:ext cx="1437840" cy="504360"/>
          </a:xfrm>
          <a:prstGeom prst="rect">
            <a:avLst/>
          </a:prstGeom>
          <a:ln>
            <a:noFill/>
          </a:ln>
        </p:spPr>
      </p:pic>
      <p:pic>
        <p:nvPicPr>
          <p:cNvPr id="17" name="Picture 14"/>
          <p:cNvPicPr/>
          <p:nvPr/>
        </p:nvPicPr>
        <p:blipFill>
          <a:blip r:embed="rId8"/>
          <a:srcRect t="5647"/>
          <a:stretch/>
        </p:blipFill>
        <p:spPr>
          <a:xfrm>
            <a:off x="7467480" y="914400"/>
            <a:ext cx="1342800" cy="799200"/>
          </a:xfrm>
          <a:prstGeom prst="rect">
            <a:avLst/>
          </a:prstGeom>
          <a:ln>
            <a:noFill/>
          </a:ln>
        </p:spPr>
      </p:pic>
      <p:pic>
        <p:nvPicPr>
          <p:cNvPr id="18" name="Picture 15"/>
          <p:cNvPicPr/>
          <p:nvPr/>
        </p:nvPicPr>
        <p:blipFill>
          <a:blip r:embed="rId9"/>
          <a:stretch/>
        </p:blipFill>
        <p:spPr>
          <a:xfrm>
            <a:off x="4172040" y="857880"/>
            <a:ext cx="2781000" cy="628200"/>
          </a:xfrm>
          <a:prstGeom prst="rect">
            <a:avLst/>
          </a:prstGeom>
          <a:ln>
            <a:noFill/>
          </a:ln>
        </p:spPr>
      </p:pic>
      <p:pic>
        <p:nvPicPr>
          <p:cNvPr id="19" name="Picture 8"/>
          <p:cNvPicPr/>
          <p:nvPr/>
        </p:nvPicPr>
        <p:blipFill>
          <a:blip r:embed="rId10"/>
          <a:stretch/>
        </p:blipFill>
        <p:spPr>
          <a:xfrm>
            <a:off x="1228680" y="4635360"/>
            <a:ext cx="1942920" cy="1664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372421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Questions / Issues?</a:t>
            </a:r>
            <a:endParaRPr/>
          </a:p>
        </p:txBody>
      </p:sp>
      <p:pic>
        <p:nvPicPr>
          <p:cNvPr id="21" name="Picture 4"/>
          <p:cNvPicPr/>
          <p:nvPr/>
        </p:nvPicPr>
        <p:blipFill>
          <a:blip r:embed="rId2"/>
          <a:stretch/>
        </p:blipFill>
        <p:spPr>
          <a:xfrm>
            <a:off x="325440" y="1017360"/>
            <a:ext cx="8465400" cy="4840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3016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305039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Check-Up Session</a:t>
            </a:r>
            <a:endParaRPr/>
          </a:p>
        </p:txBody>
      </p:sp>
      <p:sp>
        <p:nvSpPr>
          <p:cNvPr id="4" name="CustomShape 2"/>
          <p:cNvSpPr/>
          <p:nvPr/>
        </p:nvSpPr>
        <p:spPr>
          <a:xfrm>
            <a:off x="305039" y="16765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How’s it going?</a:t>
            </a:r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287399" y="304812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After 1 week of Bootcamp, how are you holding up?</a:t>
            </a:r>
            <a:endParaRPr/>
          </a:p>
        </p:txBody>
      </p:sp>
      <p:sp>
        <p:nvSpPr>
          <p:cNvPr id="6" name="CustomShape 4"/>
          <p:cNvSpPr/>
          <p:nvPr/>
        </p:nvSpPr>
        <p:spPr>
          <a:xfrm>
            <a:off x="258959" y="365760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What feedback do you have so far?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90853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Double Take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614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6" name="Picture 6"/>
          <p:cNvPicPr/>
          <p:nvPr/>
        </p:nvPicPr>
        <p:blipFill>
          <a:blip r:embed="rId2"/>
          <a:srcRect t="17160" b="67440"/>
          <a:stretch/>
        </p:blipFill>
        <p:spPr>
          <a:xfrm>
            <a:off x="216000" y="2956680"/>
            <a:ext cx="8305560" cy="818280"/>
          </a:xfrm>
          <a:prstGeom prst="rect">
            <a:avLst/>
          </a:prstGeom>
          <a:ln>
            <a:noFill/>
          </a:ln>
        </p:spPr>
      </p:pic>
      <p:pic>
        <p:nvPicPr>
          <p:cNvPr id="7" name="Picture 10"/>
          <p:cNvPicPr/>
          <p:nvPr/>
        </p:nvPicPr>
        <p:blipFill>
          <a:blip r:embed="rId3"/>
          <a:srcRect l="-727" t="-2821" r="24818" b="78208"/>
          <a:stretch/>
        </p:blipFill>
        <p:spPr>
          <a:xfrm>
            <a:off x="762120" y="2169720"/>
            <a:ext cx="7924320" cy="860400"/>
          </a:xfrm>
          <a:prstGeom prst="rect">
            <a:avLst/>
          </a:prstGeom>
          <a:ln>
            <a:noFill/>
          </a:ln>
        </p:spPr>
      </p:pic>
      <p:pic>
        <p:nvPicPr>
          <p:cNvPr id="8" name="Picture 11"/>
          <p:cNvPicPr/>
          <p:nvPr/>
        </p:nvPicPr>
        <p:blipFill>
          <a:blip r:embed="rId4"/>
          <a:stretch/>
        </p:blipFill>
        <p:spPr>
          <a:xfrm>
            <a:off x="243000" y="817560"/>
            <a:ext cx="5838480" cy="1314000"/>
          </a:xfrm>
          <a:prstGeom prst="rect">
            <a:avLst/>
          </a:prstGeom>
          <a:ln>
            <a:noFill/>
          </a:ln>
        </p:spPr>
      </p:pic>
      <p:pic>
        <p:nvPicPr>
          <p:cNvPr id="9" name="Picture 12"/>
          <p:cNvPicPr/>
          <p:nvPr/>
        </p:nvPicPr>
        <p:blipFill>
          <a:blip r:embed="rId5"/>
          <a:stretch/>
        </p:blipFill>
        <p:spPr>
          <a:xfrm>
            <a:off x="2747160" y="5644800"/>
            <a:ext cx="6324120" cy="671040"/>
          </a:xfrm>
          <a:prstGeom prst="rect">
            <a:avLst/>
          </a:prstGeom>
          <a:ln>
            <a:noFill/>
          </a:ln>
        </p:spPr>
      </p:pic>
      <p:pic>
        <p:nvPicPr>
          <p:cNvPr id="10" name="Picture 13"/>
          <p:cNvPicPr/>
          <p:nvPr/>
        </p:nvPicPr>
        <p:blipFill>
          <a:blip r:embed="rId6"/>
          <a:stretch/>
        </p:blipFill>
        <p:spPr>
          <a:xfrm>
            <a:off x="4510800" y="3857040"/>
            <a:ext cx="4524120" cy="818640"/>
          </a:xfrm>
          <a:prstGeom prst="rect">
            <a:avLst/>
          </a:prstGeom>
          <a:ln>
            <a:noFill/>
          </a:ln>
        </p:spPr>
      </p:pic>
      <p:pic>
        <p:nvPicPr>
          <p:cNvPr id="11" name="Picture 14"/>
          <p:cNvPicPr/>
          <p:nvPr/>
        </p:nvPicPr>
        <p:blipFill>
          <a:blip r:embed="rId7"/>
          <a:stretch/>
        </p:blipFill>
        <p:spPr>
          <a:xfrm>
            <a:off x="304920" y="4637880"/>
            <a:ext cx="8838720" cy="961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71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13" name="Picture 4"/>
          <p:cNvPicPr/>
          <p:nvPr/>
        </p:nvPicPr>
        <p:blipFill>
          <a:blip r:embed="rId2"/>
          <a:stretch/>
        </p:blipFill>
        <p:spPr>
          <a:xfrm>
            <a:off x="1752480" y="786960"/>
            <a:ext cx="5943240" cy="4460400"/>
          </a:xfrm>
          <a:prstGeom prst="rect">
            <a:avLst/>
          </a:prstGeom>
          <a:ln>
            <a:noFill/>
          </a:ln>
        </p:spPr>
      </p:pic>
      <p:sp>
        <p:nvSpPr>
          <p:cNvPr id="14" name="CustomShape 2"/>
          <p:cNvSpPr/>
          <p:nvPr/>
        </p:nvSpPr>
        <p:spPr>
          <a:xfrm>
            <a:off x="304920" y="5313960"/>
            <a:ext cx="8610120" cy="100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web layouts are inherently composed of containers, traditionally called “</a:t>
            </a:r>
            <a:r>
              <a:rPr lang="en-US" sz="22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948711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457200" y="752760"/>
            <a:ext cx="8380440" cy="388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CustomShape 2"/>
          <p:cNvSpPr/>
          <p:nvPr/>
        </p:nvSpPr>
        <p:spPr>
          <a:xfrm>
            <a:off x="304920" y="4787640"/>
            <a:ext cx="8610120" cy="16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HTML5 introduced the concept of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“semantic layouts,”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meaning “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</a:rPr>
              <a:t>divs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 could be given more meaningful names.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In theory, this helps with organization and search engine optimization.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56602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9" name="CustomShape 2"/>
          <p:cNvSpPr/>
          <p:nvPr/>
        </p:nvSpPr>
        <p:spPr>
          <a:xfrm>
            <a:off x="6262560" y="748080"/>
            <a:ext cx="2772000" cy="54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That said… many (if not most) websites, seem to still be using basic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There are reasons for this that we’ll showcase in later sections.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Additionally, it’s possible to include “semantics” by using id names and classes. </a:t>
            </a:r>
            <a:endParaRPr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/>
        </p:blipFill>
        <p:spPr>
          <a:xfrm>
            <a:off x="304920" y="734400"/>
            <a:ext cx="5790960" cy="5502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509745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6" name="CustomShape 2"/>
          <p:cNvSpPr/>
          <p:nvPr/>
        </p:nvSpPr>
        <p:spPr>
          <a:xfrm>
            <a:off x="304920" y="5029200"/>
            <a:ext cx="8730000" cy="12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Bottom line: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
 Follow your homework’s instructions. But when you get out in the “real world,” follow the convention of where you work!</a:t>
            </a:r>
            <a:endParaRPr dirty="0"/>
          </a:p>
        </p:txBody>
      </p:sp>
      <p:sp>
        <p:nvSpPr>
          <p:cNvPr id="7" name="CustomShape 3"/>
          <p:cNvSpPr/>
          <p:nvPr/>
        </p:nvSpPr>
        <p:spPr>
          <a:xfrm>
            <a:off x="7621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4"/>
          <p:cNvSpPr/>
          <p:nvPr/>
        </p:nvSpPr>
        <p:spPr>
          <a:xfrm>
            <a:off x="48769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5"/>
          <p:cNvSpPr/>
          <p:nvPr/>
        </p:nvSpPr>
        <p:spPr>
          <a:xfrm>
            <a:off x="2018520" y="2186280"/>
            <a:ext cx="14324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div?</a:t>
            </a:r>
            <a:endParaRPr/>
          </a:p>
        </p:txBody>
      </p:sp>
      <p:sp>
        <p:nvSpPr>
          <p:cNvPr id="13" name="CustomShape 6"/>
          <p:cNvSpPr/>
          <p:nvPr/>
        </p:nvSpPr>
        <p:spPr>
          <a:xfrm>
            <a:off x="5656320" y="2191320"/>
            <a:ext cx="27522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Section?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621566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Classes vs. IDs</a:t>
            </a:r>
            <a:endParaRPr/>
          </a:p>
        </p:txBody>
      </p:sp>
      <p:pic>
        <p:nvPicPr>
          <p:cNvPr id="9" name="Picture 8"/>
          <p:cNvPicPr/>
          <p:nvPr/>
        </p:nvPicPr>
        <p:blipFill>
          <a:blip r:embed="rId2"/>
          <a:stretch/>
        </p:blipFill>
        <p:spPr>
          <a:xfrm>
            <a:off x="457200" y="1395360"/>
            <a:ext cx="8397000" cy="2209320"/>
          </a:xfrm>
          <a:prstGeom prst="rect">
            <a:avLst/>
          </a:prstGeom>
          <a:ln>
            <a:noFill/>
          </a:ln>
        </p:spPr>
      </p:pic>
      <p:sp>
        <p:nvSpPr>
          <p:cNvPr id="10" name="CustomShape 2"/>
          <p:cNvSpPr/>
          <p:nvPr/>
        </p:nvSpPr>
        <p:spPr>
          <a:xfrm>
            <a:off x="304920" y="3845880"/>
            <a:ext cx="8610120" cy="25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When choosing between a CSS ID and a CSS Class follow the convention: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Classes (.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classname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the same style will be used on multiple HTML elements.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IDs (#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idname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are to be used if a style is </a:t>
            </a:r>
            <a:r>
              <a:rPr lang="en-US" sz="2000" i="1" strike="noStrike" dirty="0">
                <a:solidFill>
                  <a:srgbClr val="000000"/>
                </a:solidFill>
                <a:latin typeface="Arial"/>
              </a:rPr>
              <a:t>unique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that HTML element.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" name="CustomShape 3"/>
          <p:cNvSpPr/>
          <p:nvPr/>
        </p:nvSpPr>
        <p:spPr>
          <a:xfrm>
            <a:off x="855000" y="964800"/>
            <a:ext cx="324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Classes = Barcode (all iPod)</a:t>
            </a:r>
            <a:endParaRPr/>
          </a:p>
        </p:txBody>
      </p:sp>
      <p:sp>
        <p:nvSpPr>
          <p:cNvPr id="15" name="CustomShape 4"/>
          <p:cNvSpPr/>
          <p:nvPr/>
        </p:nvSpPr>
        <p:spPr>
          <a:xfrm>
            <a:off x="4887720" y="984960"/>
            <a:ext cx="387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IDs = Serial Number (unique iPod)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608175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Chrome Developer Tools (Inspector)</a:t>
            </a:r>
            <a:endParaRPr dirty="0"/>
          </a:p>
        </p:txBody>
      </p:sp>
      <p:sp>
        <p:nvSpPr>
          <p:cNvPr id="11" name="CustomShape 2"/>
          <p:cNvSpPr/>
          <p:nvPr/>
        </p:nvSpPr>
        <p:spPr>
          <a:xfrm>
            <a:off x="457200" y="828000"/>
            <a:ext cx="335232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This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is one of the most frequent tools you will use in web development.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 It allows you to truly debug your web designs.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u="sng" strike="noStrike" dirty="0">
                <a:solidFill>
                  <a:srgbClr val="000000"/>
                </a:solidFill>
                <a:latin typeface="Arial"/>
              </a:rPr>
              <a:t>Start using it!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2" name="Picture 13"/>
          <p:cNvPicPr/>
          <p:nvPr/>
        </p:nvPicPr>
        <p:blipFill>
          <a:blip r:embed="rId2"/>
          <a:stretch/>
        </p:blipFill>
        <p:spPr>
          <a:xfrm>
            <a:off x="3942000" y="954360"/>
            <a:ext cx="4961520" cy="4966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930574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4680" y="990720"/>
            <a:ext cx="9138960" cy="3881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ustomShape 1"/>
          <p:cNvSpPr/>
          <p:nvPr/>
        </p:nvSpPr>
        <p:spPr>
          <a:xfrm>
            <a:off x="116640" y="5181480"/>
            <a:ext cx="891504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You can edit any page’s HTML 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CSS with Chrome Developer Tools.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Plus, you’ll see your results instantly. </a:t>
            </a:r>
            <a:endParaRPr dirty="0"/>
          </a:p>
        </p:txBody>
      </p:sp>
      <p:sp>
        <p:nvSpPr>
          <p:cNvPr id="8" name="CustomShape 2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Modifying Sites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875400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i="1" strike="noStrike" dirty="0">
                <a:solidFill>
                  <a:srgbClr val="000000"/>
                </a:solidFill>
                <a:latin typeface="Arial"/>
                <a:ea typeface="Roboto"/>
              </a:rPr>
              <a:t>(Chrome Developer Tools)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pic>
        <p:nvPicPr>
          <p:cNvPr id="8" name="Picture 7"/>
          <p:cNvPicPr/>
          <p:nvPr/>
        </p:nvPicPr>
        <p:blipFill>
          <a:blip r:embed="rId2"/>
          <a:stretch/>
        </p:blipFill>
        <p:spPr>
          <a:xfrm>
            <a:off x="897480" y="783720"/>
            <a:ext cx="7425000" cy="4942800"/>
          </a:xfrm>
          <a:prstGeom prst="rect">
            <a:avLst/>
          </a:prstGeom>
          <a:ln>
            <a:noFill/>
          </a:ln>
        </p:spPr>
      </p:pic>
      <p:sp>
        <p:nvSpPr>
          <p:cNvPr id="9" name="CustomShape 2"/>
          <p:cNvSpPr/>
          <p:nvPr/>
        </p:nvSpPr>
        <p:spPr>
          <a:xfrm>
            <a:off x="304920" y="5821200"/>
            <a:ext cx="861012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Seriously, mind-blown.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810922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15 minutes, take a website you commonly use (Amazon, Google, Huff Po, etc.) and heavily modify it using the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Send a screenshot to the class’s slack profile when you’re done.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0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11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516559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10 minutes, edit any site that you’ve been working on in-class or for homework with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1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96282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CSS Resets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4418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304920" y="0"/>
            <a:ext cx="85716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Loading Multiple CSS </a:t>
            </a: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Files ***(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Very Important!!!)***</a:t>
            </a:r>
            <a:endParaRPr dirty="0"/>
          </a:p>
        </p:txBody>
      </p:sp>
      <p:pic>
        <p:nvPicPr>
          <p:cNvPr id="7" name="Picture 3"/>
          <p:cNvPicPr/>
          <p:nvPr/>
        </p:nvPicPr>
        <p:blipFill>
          <a:blip r:embed="rId2"/>
          <a:stretch/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8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An incredibly powerful technique: deploying multiple CSS files simultaneously.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This lets developers to create complex designs made up of abounding design elements.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Just remember: </a:t>
            </a:r>
            <a:r>
              <a:rPr lang="en-US" b="1" i="1" u="sng" strike="noStrike" dirty="0">
                <a:solidFill>
                  <a:srgbClr val="000000"/>
                </a:solidFill>
                <a:latin typeface="Arial"/>
              </a:rPr>
              <a:t>the loading order matters!!!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79862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(1-3_CSSFiles.html | 3-MultipleCSS)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What Browser?</a:t>
            </a:r>
            <a:endParaRPr/>
          </a:p>
        </p:txBody>
      </p:sp>
      <p:sp>
        <p:nvSpPr>
          <p:cNvPr id="9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/>
                <a:ea typeface="Roboto"/>
              </a:rPr>
              <a:t>By a show of hands…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/>
                <a:ea typeface="Roboto"/>
              </a:rPr>
              <a:t>Which browser do you use?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28593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Battle of the Browsers</a:t>
            </a:r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7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Under the hood, web browsers often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render web pages differently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than their competition.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These disparities could mean HTML/CSS displaying differently in each web client.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Because of these potential divergences, web developers need to make their websites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cross-browser compatible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2599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Reset.css (or Normalize.css)</a:t>
            </a:r>
            <a:endParaRPr/>
          </a:p>
        </p:txBody>
      </p:sp>
      <p:pic>
        <p:nvPicPr>
          <p:cNvPr id="8" name="Picture 4"/>
          <p:cNvPicPr/>
          <p:nvPr/>
        </p:nvPicPr>
        <p:blipFill>
          <a:blip r:embed="rId2"/>
          <a:stretch/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Reset.css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will “reset” all browser-specific CSS. This means your site will appear the same in all browsers.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However, you will have to re-style everything yourself.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841366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</a:t>
            </a:r>
            <a:r>
              <a:rPr lang="en-US" sz="3600" i="1" strike="noStrike" dirty="0" err="1">
                <a:solidFill>
                  <a:srgbClr val="000000"/>
                </a:solidFill>
                <a:latin typeface="Arial"/>
                <a:ea typeface="Roboto"/>
              </a:rPr>
              <a:t>Example.html</a:t>
            </a: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 | 4-ResetCSS)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0" y="1307880"/>
            <a:ext cx="904500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important for creating browser-compatible websites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an example of using someone else’s CSS in </a:t>
            </a:r>
            <a:r>
              <a:rPr lang="en-US" sz="2200" i="1" u="sng" strike="noStrike" dirty="0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website!!!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 common Front-End Developer Interview question.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815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6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Things I’ve noticed people doing </a:t>
            </a:r>
            <a:r>
              <a:rPr lang="en-US" sz="2200" b="1" i="1" u="sng" strike="noStrike" dirty="0">
                <a:solidFill>
                  <a:srgbClr val="000000"/>
                </a:solidFill>
                <a:latin typeface="Arial"/>
              </a:rPr>
              <a:t>incredibly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well: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of you are handling an enormous volume of information.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All of you are asking the right questions.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You notice the right details.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You all help each other out.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And, most importantly, you are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figuring out things on your own.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736850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5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Follow the instructions given via Slack to incorporate a </a:t>
            </a:r>
            <a:r>
              <a:rPr lang="en-US" sz="2400" b="1" strike="noStrike" dirty="0" err="1">
                <a:solidFill>
                  <a:srgbClr val="000000"/>
                </a:solidFill>
                <a:latin typeface="Arial"/>
                <a:ea typeface="Roboto"/>
              </a:rPr>
              <a:t>reset.css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file into a basic HTML file.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Note the impact the reset file makes after its inclusion.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9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727047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To the Web with GitHub!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1545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Internet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A deep and complex diagram above on how the internet works.</a:t>
            </a:r>
            <a:endParaRPr/>
          </a:p>
        </p:txBody>
      </p:sp>
      <p:pic>
        <p:nvPicPr>
          <p:cNvPr id="10" name="Picture 2"/>
          <p:cNvPicPr/>
          <p:nvPr/>
        </p:nvPicPr>
        <p:blipFill>
          <a:blip r:embed="rId2"/>
          <a:stretch/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7505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World Will See Our Greatness!</a:t>
            </a:r>
            <a:endParaRPr/>
          </a:p>
        </p:txBody>
      </p:sp>
      <p:sp>
        <p:nvSpPr>
          <p:cNvPr id="8" name="CustomShape 2"/>
          <p:cNvSpPr/>
          <p:nvPr/>
        </p:nvSpPr>
        <p:spPr>
          <a:xfrm>
            <a:off x="409320" y="5233680"/>
            <a:ext cx="8610120" cy="1064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GitHub provides hosting for static websites –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which means we can </a:t>
            </a:r>
            <a:r>
              <a:rPr lang="en-US" sz="2000" u="sng" strike="noStrike" dirty="0">
                <a:solidFill>
                  <a:srgbClr val="000000"/>
                </a:solidFill>
                <a:latin typeface="Arial"/>
              </a:rPr>
              <a:t>deploy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our websites and applications onto their servers for the world to see. </a:t>
            </a: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380" y="988860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97103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Together Now…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304920" y="2590920"/>
            <a:ext cx="8534160" cy="18577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 dirty="0">
                <a:solidFill>
                  <a:srgbClr val="000000"/>
                </a:solidFill>
                <a:latin typeface="Arial"/>
                <a:ea typeface="Roboto"/>
              </a:rPr>
              <a:t>Let’s all login to GitHub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90629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Personal)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Static Personal 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new repo that is named `_username_.</a:t>
            </a:r>
            <a:r>
              <a:rPr lang="en-US" sz="2400" dirty="0" err="1"/>
              <a:t>github.io</a:t>
            </a:r>
            <a:r>
              <a:rPr lang="en-US" sz="2400" dirty="0"/>
              <a:t>`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Navigate into a folder and clone the repo into it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Build your 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Add, commit, and push your changes into the repository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252964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Time to take your newfangled website and deploy it to the cloud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Roboto"/>
              </a:rPr>
              <a:t> (in this case, GitHub Pages).</a:t>
            </a:r>
            <a:endParaRPr lang="en-US" sz="2400" strike="noStrike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9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935659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Project)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9186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Static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Project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11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dirty="0"/>
              <a:t> 1. Create a new repository on your GitHub account. You can name this repository whatever you would like.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2. Once inside of the repository, create a new file and name it `</a:t>
            </a:r>
            <a:r>
              <a:rPr lang="en-US" dirty="0" err="1"/>
              <a:t>index.html</a:t>
            </a:r>
            <a:r>
              <a:rPr lang="en-US" dirty="0"/>
              <a:t>`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3. Add some very basic HTML into this file, save it, and then navigate into your repository's Settings tab.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4. Scroll down to the GitHub Pages section and then, in the section labeled "Source", select that you would like to use the master branch as your source.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5. Navigate to `&lt;username&gt;.</a:t>
            </a:r>
            <a:r>
              <a:rPr lang="en-US" dirty="0" err="1"/>
              <a:t>github.io</a:t>
            </a:r>
            <a:r>
              <a:rPr lang="en-US" dirty="0"/>
              <a:t>/&lt;</a:t>
            </a:r>
            <a:r>
              <a:rPr lang="en-US" dirty="0" err="1"/>
              <a:t>repositoryname</a:t>
            </a:r>
            <a:r>
              <a:rPr lang="en-US" dirty="0"/>
              <a:t>&gt;` and you will find that your new web page has gone live!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1401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A Few Admin Things…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217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Build a newfangled website, and deploy it to GitHub Pages as a project instead of a personal site.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656129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Through Frustration</a:t>
            </a:r>
            <a:endParaRPr/>
          </a:p>
        </p:txBody>
      </p:sp>
      <p:sp>
        <p:nvSpPr>
          <p:cNvPr id="11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Keep Practicing!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 i="1" strike="noStrike">
                <a:solidFill>
                  <a:srgbClr val="000000"/>
                </a:solidFill>
                <a:latin typeface="Arial"/>
                <a:ea typeface="Roboto"/>
              </a:rPr>
              <a:t>It gets better.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9960511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405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Homework 1 - Help?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99349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EXTRA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7517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And Back to </a:t>
            </a:r>
            <a:r>
              <a:rPr lang="en-US" sz="4100" b="1" i="1" strike="noStrike" dirty="0" err="1">
                <a:solidFill>
                  <a:srgbClr val="FFFFFF"/>
                </a:solidFill>
                <a:latin typeface="Arial"/>
              </a:rPr>
              <a:t>Git</a:t>
            </a: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9597137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2553840" y="1152720"/>
            <a:ext cx="4919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OMG. I HAZ THE GREATEST HTML IDEA!!!!!</a:t>
            </a:r>
            <a:endParaRPr/>
          </a:p>
        </p:txBody>
      </p:sp>
      <p:sp>
        <p:nvSpPr>
          <p:cNvPr id="314" name="Line 3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1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6" name="CustomShape 4"/>
          <p:cNvSpPr/>
          <p:nvPr/>
        </p:nvSpPr>
        <p:spPr>
          <a:xfrm>
            <a:off x="2534400" y="1642320"/>
            <a:ext cx="37609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SpongeSite.com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18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9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0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22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23" name="CustomShape 4"/>
          <p:cNvSpPr/>
          <p:nvPr/>
        </p:nvSpPr>
        <p:spPr>
          <a:xfrm>
            <a:off x="2564640" y="4516920"/>
            <a:ext cx="524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Spongebob’s idea is dumb. We should call it…</a:t>
            </a:r>
            <a:endParaRPr/>
          </a:p>
        </p:txBody>
      </p:sp>
      <p:sp>
        <p:nvSpPr>
          <p:cNvPr id="324" name="CustomShape 5"/>
          <p:cNvSpPr/>
          <p:nvPr/>
        </p:nvSpPr>
        <p:spPr>
          <a:xfrm>
            <a:off x="2563560" y="5074920"/>
            <a:ext cx="4169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PrincezzzSite.com</a:t>
            </a:r>
            <a:endParaRPr/>
          </a:p>
        </p:txBody>
      </p:sp>
      <p:sp>
        <p:nvSpPr>
          <p:cNvPr id="325" name="Line 6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27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28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9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0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1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32" name="Line 4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sp>
        <p:nvSpPr>
          <p:cNvPr id="333" name="CustomShape 5"/>
          <p:cNvSpPr/>
          <p:nvPr/>
        </p:nvSpPr>
        <p:spPr>
          <a:xfrm>
            <a:off x="2674440" y="444168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4" name="Picture 10"/>
          <p:cNvPicPr/>
          <p:nvPr/>
        </p:nvPicPr>
        <p:blipFill>
          <a:blip r:embed="rId4"/>
          <a:stretch/>
        </p:blipFill>
        <p:spPr>
          <a:xfrm>
            <a:off x="6334200" y="370008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5" name="CustomShape 6"/>
          <p:cNvSpPr/>
          <p:nvPr/>
        </p:nvSpPr>
        <p:spPr>
          <a:xfrm flipV="1">
            <a:off x="4209120" y="2154240"/>
            <a:ext cx="2124720" cy="111528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7"/>
          <p:cNvSpPr/>
          <p:nvPr/>
        </p:nvSpPr>
        <p:spPr>
          <a:xfrm>
            <a:off x="4209120" y="3315600"/>
            <a:ext cx="2124720" cy="164160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8"/>
          <p:cNvSpPr/>
          <p:nvPr/>
        </p:nvSpPr>
        <p:spPr>
          <a:xfrm>
            <a:off x="2057400" y="2925720"/>
            <a:ext cx="3962160" cy="774360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9"/>
          <p:cNvSpPr/>
          <p:nvPr/>
        </p:nvSpPr>
        <p:spPr>
          <a:xfrm>
            <a:off x="2286000" y="2925720"/>
            <a:ext cx="3733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>
                <a:solidFill>
                  <a:srgbClr val="FFFFFF"/>
                </a:solidFill>
                <a:latin typeface="Arial"/>
              </a:rPr>
              <a:t>Now they have two completely </a:t>
            </a:r>
            <a:r>
              <a:rPr lang="en-US" b="1" i="1" u="sng" strike="noStrike">
                <a:solidFill>
                  <a:srgbClr val="FFFFFF"/>
                </a:solidFill>
                <a:latin typeface="Arial"/>
              </a:rPr>
              <a:t>different</a:t>
            </a:r>
            <a:r>
              <a:rPr lang="en-US" b="1" strike="noStrike">
                <a:solidFill>
                  <a:srgbClr val="FFFFFF"/>
                </a:solidFill>
                <a:latin typeface="Arial"/>
              </a:rPr>
              <a:t> versions.</a:t>
            </a:r>
            <a:endParaRPr/>
          </a:p>
        </p:txBody>
      </p:sp>
      <p:sp>
        <p:nvSpPr>
          <p:cNvPr id="339" name="CustomShape 10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Tragedy #1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41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42" name="CustomShape 1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sp>
        <p:nvSpPr>
          <p:cNvPr id="343" name="CustomShape 2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44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5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6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7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8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49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50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51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52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53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pic>
        <p:nvPicPr>
          <p:cNvPr id="35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55" name="CustomShape 8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9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10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1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12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13"/>
          <p:cNvSpPr/>
          <p:nvPr/>
        </p:nvSpPr>
        <p:spPr>
          <a:xfrm>
            <a:off x="5311080" y="3231360"/>
            <a:ext cx="3832560" cy="13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Prince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pushes 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his code changes into the main branch.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If Prince is allowed to push his code, it could seriously ruin Spongebob’s vision and working code.</a:t>
            </a:r>
            <a:endParaRPr/>
          </a:p>
        </p:txBody>
      </p:sp>
      <p:sp>
        <p:nvSpPr>
          <p:cNvPr id="361" name="CustomShape 14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62" name="CustomShape 15"/>
          <p:cNvSpPr/>
          <p:nvPr/>
        </p:nvSpPr>
        <p:spPr>
          <a:xfrm>
            <a:off x="5411880" y="2895480"/>
            <a:ext cx="362304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NON-IDEAL</a:t>
            </a:r>
            <a:endParaRPr/>
          </a:p>
        </p:txBody>
      </p:sp>
      <p:sp>
        <p:nvSpPr>
          <p:cNvPr id="363" name="TextShape 16"/>
          <p:cNvSpPr txBox="1"/>
          <p:nvPr/>
        </p:nvSpPr>
        <p:spPr>
          <a:xfrm>
            <a:off x="304920" y="0"/>
            <a:ext cx="64580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Remember, Homework #1 is due on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Wednesday / Thursday.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 Homework Link: 
POSTED ON SLACK!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Remember to submit Homework via GitHub &amp; Bootcamp Spot
 Due next week Tuesday!</a:t>
            </a:r>
            <a:endParaRPr dirty="0"/>
          </a:p>
        </p:txBody>
      </p:sp>
      <p:sp>
        <p:nvSpPr>
          <p:cNvPr id="8" name="CustomShape 3"/>
          <p:cNvSpPr/>
          <p:nvPr/>
        </p:nvSpPr>
        <p:spPr>
          <a:xfrm>
            <a:off x="622080" y="4191120"/>
            <a:ext cx="8105760" cy="143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3200" b="1" u="sng" strike="noStrike">
                <a:solidFill>
                  <a:srgbClr val="000000"/>
                </a:solidFill>
                <a:latin typeface="Arial"/>
              </a:rPr>
              <a:t>seriously</a:t>
            </a: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Submit whatever you have! Don’t get a 0.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(Even if you don’t like what you’ve made.)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5100917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6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66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67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68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69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0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1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2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73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74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75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76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77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78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83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8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86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87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88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89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0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1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2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3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94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95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96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97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98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99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404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405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406" name="CustomShape 14"/>
          <p:cNvSpPr/>
          <p:nvPr/>
        </p:nvSpPr>
        <p:spPr>
          <a:xfrm>
            <a:off x="5340960" y="3380400"/>
            <a:ext cx="552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  <p:sp>
        <p:nvSpPr>
          <p:cNvPr id="407" name="CustomShape 15"/>
          <p:cNvSpPr/>
          <p:nvPr/>
        </p:nvSpPr>
        <p:spPr>
          <a:xfrm>
            <a:off x="152280" y="3444840"/>
            <a:ext cx="503964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Because Spongebob controls the “master branch” he must elect to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pull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 Prince’s Code. All Prince can do is submit a </a:t>
            </a: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“pull request”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the ideal way to maintain code in version control.</a:t>
            </a:r>
            <a:endParaRPr/>
          </a:p>
        </p:txBody>
      </p:sp>
      <p:sp>
        <p:nvSpPr>
          <p:cNvPr id="408" name="CustomShape 16"/>
          <p:cNvSpPr/>
          <p:nvPr/>
        </p:nvSpPr>
        <p:spPr>
          <a:xfrm>
            <a:off x="221040" y="3107880"/>
            <a:ext cx="480780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Ideal Approach – Using Pull Requests</a:t>
            </a:r>
            <a:endParaRPr/>
          </a:p>
        </p:txBody>
      </p:sp>
      <p:sp>
        <p:nvSpPr>
          <p:cNvPr id="409" name="CustomShape 17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04920" y="97920"/>
            <a:ext cx="60955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Steps for Git Pull Requests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409320" y="783720"/>
            <a:ext cx="86101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Create a new branch of on your local computer 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branch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Checkout that branch (locally) on your machine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checkout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Add / Commit your changes (will automatically save to this branch)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add –A
	git commit –m “Comment”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Push your branch to GitHub</a:t>
            </a: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push origin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Submit a Pull Request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Other user must accept these changes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
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413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Git Pull Request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2"/>
          <p:cNvSpPr/>
          <p:nvPr/>
        </p:nvSpPr>
        <p:spPr>
          <a:xfrm>
            <a:off x="304920" y="914400"/>
            <a:ext cx="868644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Time to take your newfound collaborative git skills to the real-world. Find a partner and follow the steps sent via slack to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Share each other’s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Make modifications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Submit a Pull Request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Accept the Pull Changes</a:t>
            </a:r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Follow our Guide!</a:t>
            </a:r>
            <a:endParaRPr/>
          </a:p>
        </p:txBody>
      </p:sp>
      <p:pic>
        <p:nvPicPr>
          <p:cNvPr id="418" name="Picture 2"/>
          <p:cNvPicPr/>
          <p:nvPr/>
        </p:nvPicPr>
        <p:blipFill>
          <a:blip r:embed="rId2"/>
          <a:stretch/>
        </p:blipFill>
        <p:spPr>
          <a:xfrm>
            <a:off x="304920" y="838080"/>
            <a:ext cx="3805920" cy="5060880"/>
          </a:xfrm>
          <a:prstGeom prst="rect">
            <a:avLst/>
          </a:prstGeom>
          <a:ln>
            <a:noFill/>
          </a:ln>
        </p:spPr>
      </p:pic>
      <p:sp>
        <p:nvSpPr>
          <p:cNvPr id="419" name="CustomShape 2"/>
          <p:cNvSpPr/>
          <p:nvPr/>
        </p:nvSpPr>
        <p:spPr>
          <a:xfrm>
            <a:off x="4343400" y="2819520"/>
            <a:ext cx="46760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Step-by-step guide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on creating Git Pull Requests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Don’t Worry!</a:t>
            </a:r>
            <a:endParaRPr/>
          </a:p>
        </p:txBody>
      </p:sp>
      <p:sp>
        <p:nvSpPr>
          <p:cNvPr id="421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We’ll be coming back to this.</a:t>
            </a:r>
            <a:endParaRPr/>
          </a:p>
        </p:txBody>
      </p:sp>
      <p:sp>
        <p:nvSpPr>
          <p:cNvPr id="422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won’t need this fully until Week 8.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At Home</a:t>
            </a:r>
            <a:endParaRPr/>
          </a:p>
        </p:txBody>
      </p:sp>
      <p:sp>
        <p:nvSpPr>
          <p:cNvPr id="424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But practice when you can!</a:t>
            </a:r>
            <a:endParaRPr/>
          </a:p>
        </p:txBody>
      </p:sp>
      <p:sp>
        <p:nvSpPr>
          <p:cNvPr id="425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don’t need a partner to submit pull requests!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304920" y="762120"/>
            <a:ext cx="8740440" cy="55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Also, remember….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In Class Office Hours: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45 minutes before class, 30 minutes after.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Review In Class Material (Exercises and Slides):
</a:t>
            </a:r>
            <a:r>
              <a:rPr lang="en-US" sz="2200" b="1" dirty="0">
                <a:solidFill>
                  <a:srgbClr val="000000"/>
                </a:solidFill>
                <a:latin typeface="Arial"/>
              </a:rPr>
              <a:t>Gitlab Repo!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Re-Watch Class Videos: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/>
              <a:t>Can be found in </a:t>
            </a:r>
            <a:r>
              <a:rPr lang="en-US" dirty="0" err="1"/>
              <a:t>Bootcampspot</a:t>
            </a:r>
            <a:r>
              <a:rPr lang="en-US" dirty="0"/>
              <a:t>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" name="CustomShape 2"/>
          <p:cNvSpPr/>
          <p:nvPr/>
        </p:nvSpPr>
        <p:spPr>
          <a:xfrm>
            <a:off x="304920" y="97920"/>
            <a:ext cx="55623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Office Hours + Additional Help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37433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Recapping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66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4076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Recap</a:t>
            </a:r>
            <a:endParaRPr/>
          </a:p>
        </p:txBody>
      </p:sp>
      <p:sp>
        <p:nvSpPr>
          <p:cNvPr id="5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In just one whirlwind week we’ve covered: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Full-Stack Development Conceptually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Terminal /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Bash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HTML Syntax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Concepts and Commands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CSS Purpose, Syntax, and Styles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Floating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Positioning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Box Model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Chrome Dev Tools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How to Learn on Your Own!!</a:t>
            </a:r>
            <a:endParaRPr dirty="0"/>
          </a:p>
        </p:txBody>
      </p:sp>
      <p:pic>
        <p:nvPicPr>
          <p:cNvPr id="6" name="Picture 2"/>
          <p:cNvPicPr/>
          <p:nvPr/>
        </p:nvPicPr>
        <p:blipFill>
          <a:blip r:embed="rId2"/>
          <a:srcRect b="4166"/>
          <a:stretch/>
        </p:blipFill>
        <p:spPr>
          <a:xfrm>
            <a:off x="5257800" y="2568240"/>
            <a:ext cx="3885840" cy="3723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558923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n_of_Coding" id="{87602CDD-0462-F346-8F62-CCB9F24D482F}" vid="{D140266A-C4E2-8544-B29C-B3C9A1ADCC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1806</Words>
  <Application>Microsoft Macintosh PowerPoint</Application>
  <PresentationFormat>On-screen Show (4:3)</PresentationFormat>
  <Paragraphs>347</Paragraphs>
  <Slides>67</Slides>
  <Notes>14</Notes>
  <HiddenSlides>12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Calibri</vt:lpstr>
      <vt:lpstr>Calibri Light</vt:lpstr>
      <vt:lpstr>DejaVu Sans</vt:lpstr>
      <vt:lpstr>Mangal</vt:lpstr>
      <vt:lpstr>Roboto</vt:lpstr>
      <vt:lpstr>Times New Roman</vt:lpstr>
      <vt:lpstr>1_Unbranded</vt:lpstr>
      <vt:lpstr>Going Live</vt:lpstr>
      <vt:lpstr>PowerPoint Presentation</vt:lpstr>
      <vt:lpstr>PowerPoint Presentation</vt:lpstr>
      <vt:lpstr>PowerPoint Presentation</vt:lpstr>
      <vt:lpstr>A Few Admin Things…</vt:lpstr>
      <vt:lpstr>PowerPoint Presentation</vt:lpstr>
      <vt:lpstr>PowerPoint Presentation</vt:lpstr>
      <vt:lpstr>Recapping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Double Take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Resets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the Web with GitHub!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Homework 1 - Help?</vt:lpstr>
      <vt:lpstr>EXTRA MATERIAL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Ali Maqsood</cp:lastModifiedBy>
  <cp:revision>1486</cp:revision>
  <cp:lastPrinted>2016-01-30T16:23:56Z</cp:lastPrinted>
  <dcterms:created xsi:type="dcterms:W3CDTF">2015-01-20T17:19:00Z</dcterms:created>
  <dcterms:modified xsi:type="dcterms:W3CDTF">2018-06-05T21:43:09Z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14</vt:i4>
  </property>
  <property fmtid="{D5CDD505-2E9C-101B-9397-08002B2CF9AE}" pid="4" name="HyperlinksChanged">
    <vt:bool>true</vt:bool>
  </property>
  <property fmtid="{D5CDD505-2E9C-101B-9397-08002B2CF9AE}" pid="5" name="LinksUpToDate">
    <vt:bool>true</vt:bool>
  </property>
  <property fmtid="{D5CDD505-2E9C-101B-9397-08002B2CF9AE}" pid="6" name="MMClips">
    <vt:i4>0</vt:i4>
  </property>
  <property fmtid="{D5CDD505-2E9C-101B-9397-08002B2CF9AE}" pid="7" name="Notes">
    <vt:i4>35</vt:i4>
  </property>
  <property fmtid="{D5CDD505-2E9C-101B-9397-08002B2CF9AE}" pid="8" name="PresentationFormat">
    <vt:lpwstr>On-screen Show (4:3)</vt:lpwstr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i4>66</vt:i4>
  </property>
</Properties>
</file>