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83" r:id="rId10"/>
    <p:sldId id="261" r:id="rId11"/>
    <p:sldId id="262" r:id="rId12"/>
    <p:sldId id="258" r:id="rId13"/>
    <p:sldId id="260" r:id="rId14"/>
    <p:sldId id="267" r:id="rId15"/>
    <p:sldId id="259" r:id="rId16"/>
    <p:sldId id="281" r:id="rId17"/>
    <p:sldId id="272" r:id="rId18"/>
    <p:sldId id="273" r:id="rId19"/>
    <p:sldId id="274" r:id="rId20"/>
    <p:sldId id="275" r:id="rId21"/>
    <p:sldId id="276" r:id="rId22"/>
    <p:sldId id="277" r:id="rId23"/>
    <p:sldId id="270" r:id="rId24"/>
    <p:sldId id="280" r:id="rId25"/>
    <p:sldId id="279" r:id="rId26"/>
    <p:sldId id="310" r:id="rId27"/>
    <p:sldId id="311" r:id="rId28"/>
    <p:sldId id="313" r:id="rId29"/>
    <p:sldId id="312" r:id="rId30"/>
    <p:sldId id="303" r:id="rId31"/>
    <p:sldId id="304" r:id="rId32"/>
    <p:sldId id="305" r:id="rId33"/>
    <p:sldId id="306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16" r:id="rId46"/>
    <p:sldId id="314" r:id="rId47"/>
    <p:sldId id="315" r:id="rId48"/>
    <p:sldId id="317" r:id="rId49"/>
    <p:sldId id="318" r:id="rId50"/>
    <p:sldId id="319" r:id="rId51"/>
    <p:sldId id="320" r:id="rId52"/>
    <p:sldId id="321" r:id="rId53"/>
    <p:sldId id="32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DD39-50E3-4F82-B2CD-EB5B32341115}" type="datetimeFigureOut">
              <a:rPr lang="en-US" smtClean="0"/>
              <a:t>15/12/2021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0883-AE89-4D94-A61D-16079C2E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8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5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1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7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8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F6F0-065E-44BA-8D3C-C42F5F878AE1}" type="datetimeFigureOut">
              <a:rPr lang="en-US" smtClean="0"/>
              <a:pPr/>
              <a:t>15/12/2021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&lt;database name&gt;;</a:t>
            </a:r>
          </a:p>
          <a:p>
            <a:endParaRPr lang="en-US" dirty="0"/>
          </a:p>
          <a:p>
            <a:r>
              <a:rPr lang="en-US" dirty="0" smtClean="0"/>
              <a:t>CREATE DATABASE username;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&lt;database name&gt;;</a:t>
            </a:r>
          </a:p>
          <a:p>
            <a:endParaRPr lang="en-US" dirty="0"/>
          </a:p>
          <a:p>
            <a:r>
              <a:rPr lang="en-US" dirty="0" smtClean="0"/>
              <a:t>USE username;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 &lt;database name&gt;;</a:t>
            </a:r>
          </a:p>
          <a:p>
            <a:endParaRPr lang="en-US" dirty="0"/>
          </a:p>
          <a:p>
            <a:r>
              <a:rPr lang="en-US" dirty="0" smtClean="0"/>
              <a:t>DROP username;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smtClean="0"/>
              <a:t>BATCH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</a:p>
          <a:p>
            <a:pPr>
              <a:buNone/>
            </a:pPr>
            <a:r>
              <a:rPr lang="en-US" dirty="0" err="1" smtClean="0"/>
              <a:t>PartID</a:t>
            </a:r>
            <a:r>
              <a:rPr lang="en-US" dirty="0" smtClean="0"/>
              <a:t> </a:t>
            </a:r>
            <a:r>
              <a:rPr lang="en-US" dirty="0"/>
              <a:t>INT NOT NULL,</a:t>
            </a:r>
          </a:p>
          <a:p>
            <a:pPr>
              <a:buNone/>
            </a:pPr>
            <a:r>
              <a:rPr lang="en-US" dirty="0" err="1"/>
              <a:t>PartName</a:t>
            </a:r>
            <a:r>
              <a:rPr lang="en-US" dirty="0"/>
              <a:t> VARCHAR(40) NOT NULL,</a:t>
            </a:r>
          </a:p>
          <a:p>
            <a:pPr>
              <a:buNone/>
            </a:pPr>
            <a:r>
              <a:rPr lang="en-US" dirty="0" err="1"/>
              <a:t>CatID</a:t>
            </a:r>
            <a:r>
              <a:rPr lang="en-US" dirty="0"/>
              <a:t> INT NOT NULL,</a:t>
            </a:r>
          </a:p>
          <a:p>
            <a:pPr>
              <a:buNone/>
            </a:pPr>
            <a:r>
              <a:rPr lang="en-US" dirty="0"/>
              <a:t>PRIMARY KEY (</a:t>
            </a:r>
            <a:r>
              <a:rPr lang="en-US" dirty="0" err="1"/>
              <a:t>PartID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BATCH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CatiID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smtClean="0"/>
              <a:t>BATCH</a:t>
            </a:r>
            <a:r>
              <a:rPr lang="en-US" dirty="0" smtClean="0"/>
              <a:t> 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, </a:t>
            </a:r>
            <a:r>
              <a:rPr lang="en-US" dirty="0" err="1" smtClean="0"/>
              <a:t>CatID</a:t>
            </a:r>
            <a:r>
              <a:rPr lang="en-US" dirty="0" smtClean="0"/>
              <a:t>)                        </a:t>
            </a:r>
          </a:p>
          <a:p>
            <a:pPr>
              <a:buNone/>
            </a:pPr>
            <a:r>
              <a:rPr lang="en-US" dirty="0" smtClean="0"/>
              <a:t>VALUES                                                        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(1001,'Guy wire assembly',503),        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(1002,'Magnet',504);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smtClean="0"/>
              <a:t>BATCH</a:t>
            </a:r>
            <a:r>
              <a:rPr lang="en-US" dirty="0" smtClean="0"/>
              <a:t>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VALUES                                                          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(1003,'Regulator',505);                             </a:t>
            </a:r>
          </a:p>
          <a:p>
            <a:pPr>
              <a:buNone/>
            </a:pPr>
            <a:r>
              <a:rPr lang="en-US" dirty="0" smtClean="0"/>
              <a:t>	                                                             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86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CatiID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Guy</a:t>
                      </a:r>
                      <a:r>
                        <a:rPr lang="en-US" baseline="0" dirty="0" smtClean="0"/>
                        <a:t> wire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 load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Example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r>
              <a:rPr lang="en-US" dirty="0" smtClean="0"/>
              <a:t>Authors</a:t>
            </a:r>
          </a:p>
          <a:p>
            <a:r>
              <a:rPr lang="en-US" dirty="0" err="1" smtClean="0"/>
              <a:t>AuthorBook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Books</a:t>
            </a:r>
          </a:p>
          <a:p>
            <a:pPr>
              <a:buNone/>
            </a:pPr>
            <a:r>
              <a:rPr lang="en-US" dirty="0"/>
              <a:t>(</a:t>
            </a:r>
          </a:p>
          <a:p>
            <a:pPr>
              <a:buNone/>
            </a:pPr>
            <a:r>
              <a:rPr lang="en-US" dirty="0" err="1"/>
              <a:t>BookID</a:t>
            </a:r>
            <a:r>
              <a:rPr lang="en-US" dirty="0"/>
              <a:t> SMALLINT NOT NULL PRIMARY KEY,</a:t>
            </a:r>
          </a:p>
          <a:p>
            <a:pPr>
              <a:buNone/>
            </a:pPr>
            <a:r>
              <a:rPr lang="en-US" dirty="0" err="1"/>
              <a:t>BookTitle</a:t>
            </a:r>
            <a:r>
              <a:rPr lang="en-US" dirty="0"/>
              <a:t> VARCHAR(60) NOT NULL,</a:t>
            </a:r>
          </a:p>
          <a:p>
            <a:pPr>
              <a:buNone/>
            </a:pPr>
            <a:r>
              <a:rPr lang="en-US" dirty="0"/>
              <a:t>Copyright YEAR NOT NULL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INSERT INTO Books</a:t>
            </a:r>
          </a:p>
          <a:p>
            <a:pPr>
              <a:buNone/>
            </a:pPr>
            <a:r>
              <a:rPr lang="en-US" dirty="0"/>
              <a:t>VALUES (12786, </a:t>
            </a:r>
            <a:r>
              <a:rPr lang="en-US" dirty="0" smtClean="0"/>
              <a:t>'Letters </a:t>
            </a:r>
            <a:r>
              <a:rPr lang="en-US" dirty="0"/>
              <a:t>to a Young </a:t>
            </a:r>
            <a:r>
              <a:rPr lang="en-US" dirty="0" smtClean="0"/>
              <a:t>Poet', </a:t>
            </a:r>
            <a:r>
              <a:rPr lang="en-US" dirty="0"/>
              <a:t>1934),</a:t>
            </a:r>
          </a:p>
          <a:p>
            <a:pPr>
              <a:buNone/>
            </a:pPr>
            <a:r>
              <a:rPr lang="en-US" dirty="0"/>
              <a:t>(13331, </a:t>
            </a:r>
            <a:r>
              <a:rPr lang="en-US" dirty="0" smtClean="0"/>
              <a:t>'</a:t>
            </a:r>
            <a:r>
              <a:rPr lang="en-US" dirty="0" err="1" smtClean="0"/>
              <a:t>Winesburg</a:t>
            </a:r>
            <a:r>
              <a:rPr lang="en-US" dirty="0"/>
              <a:t>, </a:t>
            </a:r>
            <a:r>
              <a:rPr lang="en-US" dirty="0" smtClean="0"/>
              <a:t>Ohio', </a:t>
            </a:r>
            <a:r>
              <a:rPr lang="en-US" dirty="0"/>
              <a:t>1919),</a:t>
            </a:r>
          </a:p>
          <a:p>
            <a:pPr>
              <a:buNone/>
            </a:pPr>
            <a:r>
              <a:rPr lang="en-US" dirty="0"/>
              <a:t>(14356, </a:t>
            </a:r>
            <a:r>
              <a:rPr lang="en-US" dirty="0" smtClean="0"/>
              <a:t>'Hell\'s Angels', </a:t>
            </a:r>
            <a:r>
              <a:rPr lang="en-US" dirty="0"/>
              <a:t>1966),</a:t>
            </a:r>
          </a:p>
          <a:p>
            <a:pPr>
              <a:buNone/>
            </a:pPr>
            <a:r>
              <a:rPr lang="en-US" dirty="0"/>
              <a:t>(15729, </a:t>
            </a:r>
            <a:r>
              <a:rPr lang="en-US" dirty="0" smtClean="0"/>
              <a:t>'Black </a:t>
            </a:r>
            <a:r>
              <a:rPr lang="en-US" dirty="0"/>
              <a:t>Elk </a:t>
            </a:r>
            <a:r>
              <a:rPr lang="en-US" dirty="0" smtClean="0"/>
              <a:t>Speaks', </a:t>
            </a:r>
            <a:r>
              <a:rPr lang="en-US" dirty="0"/>
              <a:t>1932),</a:t>
            </a:r>
          </a:p>
          <a:p>
            <a:pPr>
              <a:buNone/>
            </a:pPr>
            <a:r>
              <a:rPr lang="en-US" dirty="0"/>
              <a:t>(16284, </a:t>
            </a:r>
            <a:r>
              <a:rPr lang="en-US" dirty="0" smtClean="0"/>
              <a:t>'</a:t>
            </a:r>
            <a:r>
              <a:rPr lang="en-US" dirty="0" err="1" smtClean="0"/>
              <a:t>Noncomformity</a:t>
            </a:r>
            <a:r>
              <a:rPr lang="en-US" dirty="0" smtClean="0"/>
              <a:t>', </a:t>
            </a:r>
            <a:r>
              <a:rPr lang="en-US" dirty="0"/>
              <a:t>1996),</a:t>
            </a:r>
          </a:p>
          <a:p>
            <a:pPr>
              <a:buNone/>
            </a:pPr>
            <a:r>
              <a:rPr lang="en-US" dirty="0"/>
              <a:t>(17695, </a:t>
            </a:r>
            <a:r>
              <a:rPr lang="en-US" dirty="0" smtClean="0"/>
              <a:t>'A </a:t>
            </a:r>
            <a:r>
              <a:rPr lang="en-US" dirty="0"/>
              <a:t>Confederacy of </a:t>
            </a:r>
            <a:r>
              <a:rPr lang="en-US" dirty="0" smtClean="0"/>
              <a:t>Dunces', </a:t>
            </a:r>
            <a:r>
              <a:rPr lang="en-US" dirty="0"/>
              <a:t>1980),</a:t>
            </a:r>
          </a:p>
          <a:p>
            <a:pPr>
              <a:buNone/>
            </a:pPr>
            <a:r>
              <a:rPr lang="en-US" dirty="0"/>
              <a:t>(19264, </a:t>
            </a:r>
            <a:r>
              <a:rPr lang="en-US" dirty="0" smtClean="0"/>
              <a:t>'Postcards', </a:t>
            </a:r>
            <a:r>
              <a:rPr lang="en-US" dirty="0"/>
              <a:t>1992),</a:t>
            </a:r>
          </a:p>
          <a:p>
            <a:pPr>
              <a:buNone/>
            </a:pPr>
            <a:r>
              <a:rPr lang="en-US" dirty="0"/>
              <a:t>(19354, </a:t>
            </a:r>
            <a:r>
              <a:rPr lang="en-US" dirty="0" smtClean="0"/>
              <a:t>'The </a:t>
            </a:r>
            <a:r>
              <a:rPr lang="en-US" dirty="0"/>
              <a:t>Shipping </a:t>
            </a:r>
            <a:r>
              <a:rPr lang="en-US" dirty="0" smtClean="0"/>
              <a:t>News', </a:t>
            </a:r>
            <a:r>
              <a:rPr lang="en-US" dirty="0"/>
              <a:t>1993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Authors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Authors</a:t>
            </a:r>
          </a:p>
          <a:p>
            <a:pPr>
              <a:buNone/>
            </a:pPr>
            <a:r>
              <a:rPr lang="en-US" dirty="0"/>
              <a:t>(</a:t>
            </a:r>
          </a:p>
          <a:p>
            <a:pPr>
              <a:buNone/>
            </a:pPr>
            <a:r>
              <a:rPr lang="en-US" dirty="0" err="1"/>
              <a:t>AuthID</a:t>
            </a:r>
            <a:r>
              <a:rPr lang="en-US" dirty="0"/>
              <a:t> SMALLINT NOT NULL PRIMARY KEY,</a:t>
            </a:r>
          </a:p>
          <a:p>
            <a:pPr>
              <a:buNone/>
            </a:pPr>
            <a:r>
              <a:rPr lang="en-US" dirty="0" err="1"/>
              <a:t>AuthFN</a:t>
            </a:r>
            <a:r>
              <a:rPr lang="en-US" dirty="0"/>
              <a:t> VARCHAR(20),</a:t>
            </a:r>
          </a:p>
          <a:p>
            <a:pPr>
              <a:buNone/>
            </a:pPr>
            <a:r>
              <a:rPr lang="en-US" dirty="0" err="1"/>
              <a:t>AuthMN</a:t>
            </a:r>
            <a:r>
              <a:rPr lang="en-US" dirty="0"/>
              <a:t> VARCHAR(20),</a:t>
            </a:r>
          </a:p>
          <a:p>
            <a:pPr>
              <a:buNone/>
            </a:pPr>
            <a:r>
              <a:rPr lang="en-US" dirty="0" err="1"/>
              <a:t>AuthLN</a:t>
            </a:r>
            <a:r>
              <a:rPr lang="en-US" dirty="0"/>
              <a:t> VARCHAR(20)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3538"/>
            <a:ext cx="7772400" cy="739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History of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303338"/>
            <a:ext cx="8193087" cy="4114800"/>
          </a:xfrm>
        </p:spPr>
        <p:txBody>
          <a:bodyPr>
            <a:normAutofit lnSpcReduction="10000"/>
          </a:bodyPr>
          <a:lstStyle/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1970–E. F. Codd develops relational database concept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1974-1979–System R with Sequel (later SQL) created at IBM Research Lab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1979–Oracle markets first relational DB with SQL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1981 – SQL/DS first available RDBMS system on DOS/VSE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Others followed: INGRES (1981), IDM (1982), DG/SGL (1984), Sybase (1986)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1986–ANSI SQL standard released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1989, 1992, 1999, 2003, 2006, 2008–Major ANSI standard updates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Current–SQL is supported by most major database vendors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C1EA2-B846-4DEC-87BA-87CAFBF351D2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INSERT INTO Authors</a:t>
            </a:r>
          </a:p>
          <a:p>
            <a:pPr>
              <a:buNone/>
            </a:pPr>
            <a:r>
              <a:rPr lang="en-US" dirty="0"/>
              <a:t>VALUES (1006, </a:t>
            </a:r>
            <a:r>
              <a:rPr lang="en-US" dirty="0" smtClean="0"/>
              <a:t>'Hunter', 'S.', 'Thompson'),</a:t>
            </a:r>
            <a:endParaRPr lang="en-US" dirty="0"/>
          </a:p>
          <a:p>
            <a:pPr>
              <a:buNone/>
            </a:pPr>
            <a:r>
              <a:rPr lang="en-US" dirty="0"/>
              <a:t>(1007, </a:t>
            </a:r>
            <a:r>
              <a:rPr lang="en-US" dirty="0" smtClean="0"/>
              <a:t>'Joyce', 'Carol', 'Oates'),</a:t>
            </a:r>
            <a:endParaRPr lang="en-US" dirty="0"/>
          </a:p>
          <a:p>
            <a:pPr>
              <a:buNone/>
            </a:pPr>
            <a:r>
              <a:rPr lang="en-US" dirty="0"/>
              <a:t>(1008, </a:t>
            </a:r>
            <a:r>
              <a:rPr lang="en-US" dirty="0" smtClean="0"/>
              <a:t>'Black', </a:t>
            </a:r>
            <a:r>
              <a:rPr lang="en-US" dirty="0"/>
              <a:t>NULL, </a:t>
            </a:r>
            <a:r>
              <a:rPr lang="en-US" dirty="0" smtClean="0"/>
              <a:t>'Elk'),</a:t>
            </a:r>
            <a:endParaRPr lang="en-US" dirty="0"/>
          </a:p>
          <a:p>
            <a:pPr>
              <a:buNone/>
            </a:pPr>
            <a:r>
              <a:rPr lang="en-US" dirty="0"/>
              <a:t>(1009, </a:t>
            </a:r>
            <a:r>
              <a:rPr lang="en-US" dirty="0" smtClean="0"/>
              <a:t>'Rainer', 'Maria', 'Rilke'),</a:t>
            </a:r>
            <a:endParaRPr lang="en-US" dirty="0"/>
          </a:p>
          <a:p>
            <a:pPr>
              <a:buNone/>
            </a:pPr>
            <a:r>
              <a:rPr lang="en-US" dirty="0"/>
              <a:t>(1010, </a:t>
            </a:r>
            <a:r>
              <a:rPr lang="en-US" dirty="0" smtClean="0"/>
              <a:t>'John', 'Kennedy', 'Toole'),</a:t>
            </a:r>
            <a:endParaRPr lang="en-US" dirty="0"/>
          </a:p>
          <a:p>
            <a:pPr>
              <a:buNone/>
            </a:pPr>
            <a:r>
              <a:rPr lang="en-US" dirty="0"/>
              <a:t>(1011, </a:t>
            </a:r>
            <a:r>
              <a:rPr lang="en-US" dirty="0" smtClean="0"/>
              <a:t>'John', 'G.', '</a:t>
            </a:r>
            <a:r>
              <a:rPr lang="en-US" dirty="0" err="1" smtClean="0"/>
              <a:t>Neihardt</a:t>
            </a:r>
            <a:r>
              <a:rPr lang="en-US" dirty="0" smtClean="0"/>
              <a:t>'),</a:t>
            </a:r>
            <a:endParaRPr lang="en-US" dirty="0"/>
          </a:p>
          <a:p>
            <a:pPr>
              <a:buNone/>
            </a:pPr>
            <a:r>
              <a:rPr lang="en-US" dirty="0"/>
              <a:t>(1012, </a:t>
            </a:r>
            <a:r>
              <a:rPr lang="en-US" dirty="0" smtClean="0"/>
              <a:t>'Annie', </a:t>
            </a:r>
            <a:r>
              <a:rPr lang="en-US" dirty="0"/>
              <a:t>NULL, </a:t>
            </a:r>
            <a:r>
              <a:rPr lang="en-US" dirty="0" smtClean="0"/>
              <a:t>'</a:t>
            </a:r>
            <a:r>
              <a:rPr lang="en-US" dirty="0" err="1" smtClean="0"/>
              <a:t>Proulx</a:t>
            </a:r>
            <a:r>
              <a:rPr lang="en-US" dirty="0" smtClean="0"/>
              <a:t>'),</a:t>
            </a:r>
            <a:endParaRPr lang="en-US" dirty="0"/>
          </a:p>
          <a:p>
            <a:pPr>
              <a:buNone/>
            </a:pPr>
            <a:r>
              <a:rPr lang="en-US" dirty="0"/>
              <a:t>(1013, </a:t>
            </a:r>
            <a:r>
              <a:rPr lang="en-US" dirty="0" smtClean="0"/>
              <a:t>'Alan', </a:t>
            </a:r>
            <a:r>
              <a:rPr lang="en-US" dirty="0"/>
              <a:t>NULL, </a:t>
            </a:r>
            <a:r>
              <a:rPr lang="en-US" dirty="0" smtClean="0"/>
              <a:t>'Watts'),</a:t>
            </a:r>
            <a:endParaRPr lang="en-US" dirty="0"/>
          </a:p>
          <a:p>
            <a:pPr>
              <a:buNone/>
            </a:pPr>
            <a:r>
              <a:rPr lang="en-US" dirty="0"/>
              <a:t>(1014, </a:t>
            </a:r>
            <a:r>
              <a:rPr lang="en-US" dirty="0" smtClean="0"/>
              <a:t>'Nelson', </a:t>
            </a:r>
            <a:r>
              <a:rPr lang="en-US" dirty="0"/>
              <a:t>NULL, </a:t>
            </a:r>
            <a:r>
              <a:rPr lang="en-US" dirty="0" smtClean="0"/>
              <a:t>'Algren');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AuthorBook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AuthorBook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</a:p>
          <a:p>
            <a:pPr>
              <a:buNone/>
            </a:pPr>
            <a:r>
              <a:rPr lang="en-US" dirty="0" err="1"/>
              <a:t>AuthID</a:t>
            </a:r>
            <a:r>
              <a:rPr lang="en-US" dirty="0"/>
              <a:t> SMALLINT NOT NULL,</a:t>
            </a:r>
          </a:p>
          <a:p>
            <a:pPr>
              <a:buNone/>
            </a:pPr>
            <a:r>
              <a:rPr lang="en-US" dirty="0" err="1" smtClean="0"/>
              <a:t>BookID</a:t>
            </a:r>
            <a:r>
              <a:rPr lang="en-US" dirty="0" smtClean="0"/>
              <a:t> </a:t>
            </a:r>
            <a:r>
              <a:rPr lang="en-US" dirty="0"/>
              <a:t>SMALLINT NOT NULL,</a:t>
            </a:r>
          </a:p>
          <a:p>
            <a:pPr>
              <a:buNone/>
            </a:pPr>
            <a:r>
              <a:rPr lang="en-US" dirty="0"/>
              <a:t>PRIMARY KEY (</a:t>
            </a:r>
            <a:r>
              <a:rPr lang="en-US" dirty="0" err="1"/>
              <a:t>AuthID</a:t>
            </a:r>
            <a:r>
              <a:rPr lang="en-US" dirty="0"/>
              <a:t>, </a:t>
            </a:r>
            <a:r>
              <a:rPr lang="en-US" dirty="0" err="1"/>
              <a:t>BookID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FOREIGN KEY (</a:t>
            </a:r>
            <a:r>
              <a:rPr lang="en-US" dirty="0" err="1"/>
              <a:t>AuthID</a:t>
            </a:r>
            <a:r>
              <a:rPr lang="en-US" dirty="0"/>
              <a:t>) REFERENCES Authors (</a:t>
            </a:r>
            <a:r>
              <a:rPr lang="en-US" dirty="0" err="1"/>
              <a:t>AuthID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FOREIGN KEY (</a:t>
            </a:r>
            <a:r>
              <a:rPr lang="en-US" dirty="0" err="1"/>
              <a:t>BookID</a:t>
            </a:r>
            <a:r>
              <a:rPr lang="en-US" dirty="0"/>
              <a:t>) REFERENCES Books (</a:t>
            </a:r>
            <a:r>
              <a:rPr lang="en-US" dirty="0" err="1"/>
              <a:t>BookID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</a:t>
            </a:r>
            <a:r>
              <a:rPr lang="en-US" dirty="0" err="1" smtClean="0"/>
              <a:t>AuthorBook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AuthorBook</a:t>
            </a:r>
            <a:endParaRPr lang="en-US" dirty="0"/>
          </a:p>
          <a:p>
            <a:pPr>
              <a:buNone/>
            </a:pPr>
            <a:r>
              <a:rPr lang="en-US" dirty="0"/>
              <a:t>VALUES (1006, 14356), (1008, 15729),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(</a:t>
            </a:r>
            <a:r>
              <a:rPr lang="en-US" dirty="0"/>
              <a:t>1009, 12786), (1010, 17695),</a:t>
            </a:r>
          </a:p>
          <a:p>
            <a:pPr>
              <a:buNone/>
            </a:pPr>
            <a:r>
              <a:rPr lang="en-US" dirty="0" smtClean="0"/>
              <a:t>               (</a:t>
            </a:r>
            <a:r>
              <a:rPr lang="en-US" dirty="0"/>
              <a:t>1011, 15729), (1012, 19264),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(</a:t>
            </a:r>
            <a:r>
              <a:rPr lang="en-US" dirty="0"/>
              <a:t>1012, 19354), (1014, 16284);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Parts;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 FROM Parts;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 FROM Parts</a:t>
            </a:r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CatiID</a:t>
            </a:r>
            <a:r>
              <a:rPr lang="en-US" dirty="0" smtClean="0"/>
              <a:t> = 504;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14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BookTitle</a:t>
            </a:r>
            <a:r>
              <a:rPr lang="en-US" dirty="0" smtClean="0"/>
              <a:t>, Copyright, </a:t>
            </a:r>
            <a:r>
              <a:rPr lang="en-US" dirty="0" err="1" smtClean="0"/>
              <a:t>Authors.AuthID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Books, </a:t>
            </a:r>
            <a:r>
              <a:rPr lang="en-US" dirty="0" err="1" smtClean="0"/>
              <a:t>AuthorBook</a:t>
            </a:r>
            <a:r>
              <a:rPr lang="en-US" dirty="0" smtClean="0"/>
              <a:t>, Authors</a:t>
            </a:r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Books.BookID</a:t>
            </a:r>
            <a:r>
              <a:rPr lang="en-US" dirty="0" smtClean="0"/>
              <a:t>=</a:t>
            </a:r>
            <a:r>
              <a:rPr lang="en-US" dirty="0" err="1" smtClean="0"/>
              <a:t>AuthorBook.BookID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AuthorBook.AuthID</a:t>
            </a:r>
            <a:r>
              <a:rPr lang="en-US" dirty="0" smtClean="0"/>
              <a:t>=</a:t>
            </a:r>
            <a:r>
              <a:rPr lang="en-US" dirty="0" err="1" smtClean="0"/>
              <a:t>Authors.AuthID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Books.BookTitle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BookTitle</a:t>
            </a:r>
            <a:r>
              <a:rPr lang="en-US" dirty="0"/>
              <a:t>, Copyright, </a:t>
            </a:r>
            <a:r>
              <a:rPr lang="en-US" dirty="0" err="1"/>
              <a:t>AuthID</a:t>
            </a:r>
            <a:endParaRPr lang="en-US" dirty="0"/>
          </a:p>
          <a:p>
            <a:pPr>
              <a:buNone/>
            </a:pPr>
            <a:r>
              <a:rPr lang="en-US" dirty="0"/>
              <a:t>FROM Books AS b, </a:t>
            </a:r>
            <a:r>
              <a:rPr lang="en-US" dirty="0" err="1"/>
              <a:t>AuthorBook</a:t>
            </a:r>
            <a:r>
              <a:rPr lang="en-US" dirty="0"/>
              <a:t> AS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b.BookID</a:t>
            </a:r>
            <a:r>
              <a:rPr lang="en-US" dirty="0"/>
              <a:t>=</a:t>
            </a:r>
            <a:r>
              <a:rPr lang="en-US" dirty="0" err="1"/>
              <a:t>ab.BookID</a:t>
            </a:r>
            <a:endParaRPr lang="en-US" dirty="0"/>
          </a:p>
          <a:p>
            <a:pPr>
              <a:buNone/>
            </a:pPr>
            <a:r>
              <a:rPr lang="en-US" dirty="0"/>
              <a:t>ORDER BY </a:t>
            </a:r>
            <a:r>
              <a:rPr lang="en-US" dirty="0" err="1"/>
              <a:t>BookTitle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b="1" dirty="0"/>
              <a:t>Create </a:t>
            </a:r>
            <a:r>
              <a:rPr lang="en-US" b="1" dirty="0" smtClean="0"/>
              <a:t>database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DATABASE DATABASE_NAME;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Use database</a:t>
            </a:r>
          </a:p>
          <a:p>
            <a:pPr marL="0" indent="0">
              <a:buNone/>
            </a:pPr>
            <a:r>
              <a:rPr lang="en-US" dirty="0"/>
              <a:t>USE DATABASE_NAME;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Create your table of interest </a:t>
            </a:r>
          </a:p>
          <a:p>
            <a:pPr marL="0" indent="0">
              <a:buNone/>
            </a:pPr>
            <a:r>
              <a:rPr lang="en-US" dirty="0"/>
              <a:t>CREATE TABLE TABLE_NAME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ATTRIBUTE1 DATA_TYPE(SIZE),</a:t>
            </a:r>
          </a:p>
          <a:p>
            <a:pPr marL="0" indent="0">
              <a:buNone/>
            </a:pPr>
            <a:r>
              <a:rPr lang="en-US" dirty="0"/>
              <a:t>	ATTRIBUTE1 DATA_TYPE(SIZE),</a:t>
            </a:r>
          </a:p>
          <a:p>
            <a:pPr marL="0" indent="0">
              <a:buNone/>
            </a:pPr>
            <a:r>
              <a:rPr lang="en-US" dirty="0"/>
              <a:t>	ATTRIBUTE1 DATA_TYPE(SIZE),</a:t>
            </a:r>
          </a:p>
          <a:p>
            <a:pPr marL="0" indent="0">
              <a:buNone/>
            </a:pPr>
            <a:r>
              <a:rPr lang="en-US" dirty="0"/>
              <a:t>	…....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57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b="1" dirty="0"/>
              <a:t>Add primary </a:t>
            </a:r>
            <a:r>
              <a:rPr lang="en-US" b="1" dirty="0" smtClean="0"/>
              <a:t>key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ADD  PRIMARY KEY (ATTRIBUTE_NAME);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Add constraints not null, unique, auto </a:t>
            </a:r>
            <a:r>
              <a:rPr lang="en-US" b="1" dirty="0" smtClean="0"/>
              <a:t>increment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MODIFY ATTRIBUTE_NAME DATA-TYPE NEW_CONSTRAINS;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Change primary </a:t>
            </a:r>
            <a:r>
              <a:rPr lang="en-US" b="1" dirty="0" smtClean="0"/>
              <a:t>key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DROP PRIMARY KEY ;</a:t>
            </a:r>
          </a:p>
          <a:p>
            <a:pPr marL="0" indent="0">
              <a:buNone/>
            </a:pPr>
            <a:r>
              <a:rPr lang="en-US" dirty="0"/>
              <a:t>ALTER TABLE TABLE_NAME ADD  PRIMARY KEY (ATTRIBUTE_NAME);</a:t>
            </a:r>
          </a:p>
          <a:p>
            <a:pPr marL="0" indent="0">
              <a:buNone/>
            </a:pPr>
            <a:r>
              <a:rPr lang="en-US" dirty="0"/>
              <a:t>(But before dropping the primary key the constraints of attribute must be removed.)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Add column to the required position </a:t>
            </a:r>
            <a:endParaRPr lang="en-US" b="1" dirty="0" smtClean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 ADD COLUMN_NAME INT AFTER 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Change the name of the </a:t>
            </a:r>
            <a:r>
              <a:rPr lang="en-US" b="1" dirty="0" smtClean="0"/>
              <a:t>column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CHANGE OLD_COLUMN NEW_COLUMN  CONSTRAINS;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Modify column data type and constraint</a:t>
            </a:r>
          </a:p>
          <a:p>
            <a:pPr marL="0" indent="0">
              <a:buNone/>
            </a:pPr>
            <a:r>
              <a:rPr lang="en-US" dirty="0"/>
              <a:t>ALTER TABLE TABLE_NAME MODIFY COLUMN_NAME OLD_CONSTRAINS NEW_CONSTRAINS</a:t>
            </a:r>
          </a:p>
          <a:p>
            <a:pPr marL="0" lvl="0" indent="0">
              <a:buNone/>
            </a:pPr>
            <a:r>
              <a:rPr lang="en-US" b="1" dirty="0"/>
              <a:t>Rename column</a:t>
            </a:r>
          </a:p>
          <a:p>
            <a:pPr marL="0" indent="0">
              <a:buNone/>
            </a:pPr>
            <a:r>
              <a:rPr lang="en-US" dirty="0"/>
              <a:t>ALTER TABLE TABLE_NAME CHANGE OLD_COLUMN NEW_COLUMN  CONSTRAINS;</a:t>
            </a:r>
          </a:p>
          <a:p>
            <a:pPr marL="0" lvl="0" indent="0">
              <a:buNone/>
            </a:pPr>
            <a:r>
              <a:rPr lang="en-US" b="1" dirty="0"/>
              <a:t>Rename table</a:t>
            </a:r>
          </a:p>
          <a:p>
            <a:pPr marL="0" indent="0">
              <a:buNone/>
            </a:pPr>
            <a:r>
              <a:rPr lang="en-US" dirty="0"/>
              <a:t>ALTER TABLE TABLE_NAME RENAME TO NEW_TABLE_NAME;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7772400" cy="817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Purpose of SQL Standard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Specify syntax/semantics for data definition and manipulation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Define data structures and basic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Enable portability of database definition and application modules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Allow </a:t>
            </a:r>
            <a:r>
              <a:rPr lang="en-US" sz="2800" dirty="0" smtClean="0"/>
              <a:t>for later growth/enhancement to standard (referential integrity, transaction management</a:t>
            </a:r>
            <a:r>
              <a:rPr lang="en-US" sz="2800" dirty="0" smtClean="0"/>
              <a:t>, </a:t>
            </a:r>
            <a:r>
              <a:rPr lang="en-US" sz="2800" dirty="0" smtClean="0"/>
              <a:t>extended join </a:t>
            </a:r>
            <a:r>
              <a:rPr lang="en-US" sz="2800" dirty="0" smtClean="0"/>
              <a:t>operations)</a:t>
            </a:r>
            <a:endParaRPr lang="en-US" sz="28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30BF94-4FD6-48D9-AA03-4EE90926BB5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1.1 List all the databases in </a:t>
            </a:r>
            <a:r>
              <a:rPr lang="en-US" b="1" dirty="0" err="1"/>
              <a:t>mysql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SHOW DATABASES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1.2 List all the tables in </a:t>
            </a:r>
            <a:r>
              <a:rPr lang="en-US" b="1" dirty="0" err="1" smtClean="0"/>
              <a:t>mysql</a:t>
            </a:r>
            <a:r>
              <a:rPr lang="en-US" b="1" dirty="0" smtClean="0"/>
              <a:t>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TABLES;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1.3 </a:t>
            </a:r>
            <a:r>
              <a:rPr lang="en-US" b="1" dirty="0"/>
              <a:t>Create a table ‘students’ with </a:t>
            </a:r>
            <a:r>
              <a:rPr lang="en-US" b="1" dirty="0" err="1"/>
              <a:t>RollNo</a:t>
            </a:r>
            <a:r>
              <a:rPr lang="en-US" b="1" dirty="0"/>
              <a:t>, Name, Address, Sex, </a:t>
            </a:r>
            <a:r>
              <a:rPr lang="en-US" b="1" dirty="0" err="1"/>
              <a:t>DoB</a:t>
            </a:r>
            <a:r>
              <a:rPr lang="en-US" b="1" dirty="0"/>
              <a:t>, Phone, Level as attributes,       choose appropriate </a:t>
            </a:r>
            <a:r>
              <a:rPr lang="en-US" b="1" dirty="0" err="1"/>
              <a:t>datatypes</a:t>
            </a:r>
            <a:r>
              <a:rPr lang="en-US" b="1" dirty="0"/>
              <a:t>, </a:t>
            </a:r>
            <a:r>
              <a:rPr lang="en-US" b="1" dirty="0" err="1"/>
              <a:t>RollNo</a:t>
            </a:r>
            <a:r>
              <a:rPr lang="en-US" b="1" dirty="0"/>
              <a:t> attribute is a primary key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 TABLE student (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Name </a:t>
            </a:r>
            <a:r>
              <a:rPr lang="en-US" dirty="0" err="1"/>
              <a:t>varchar</a:t>
            </a:r>
            <a:r>
              <a:rPr lang="en-US" dirty="0"/>
              <a:t>(20), Address </a:t>
            </a:r>
            <a:r>
              <a:rPr lang="en-US" dirty="0" err="1" smtClean="0"/>
              <a:t>varchar</a:t>
            </a:r>
            <a:r>
              <a:rPr lang="en-US" dirty="0" smtClean="0"/>
              <a:t> </a:t>
            </a:r>
            <a:r>
              <a:rPr lang="en-US" dirty="0"/>
              <a:t>(50), sex </a:t>
            </a:r>
            <a:r>
              <a:rPr lang="en-US" dirty="0" err="1"/>
              <a:t>enum</a:t>
            </a:r>
            <a:r>
              <a:rPr lang="en-US" dirty="0"/>
              <a:t>(“M”,”F”), </a:t>
            </a:r>
            <a:r>
              <a:rPr lang="en-US" dirty="0" err="1"/>
              <a:t>DoB</a:t>
            </a:r>
            <a:r>
              <a:rPr lang="en-US" dirty="0"/>
              <a:t> date, phone </a:t>
            </a:r>
            <a:r>
              <a:rPr lang="en-US" dirty="0" err="1"/>
              <a:t>int</a:t>
            </a:r>
            <a:r>
              <a:rPr lang="en-US" dirty="0"/>
              <a:t>, Level </a:t>
            </a:r>
            <a:r>
              <a:rPr lang="en-US" dirty="0" err="1"/>
              <a:t>varchar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1.4 Insert any Five tuples (Records) in the student tables .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dirty="0"/>
              <a:t>insert into students value(101,’Hari </a:t>
            </a:r>
            <a:r>
              <a:rPr lang="en-US" dirty="0" err="1"/>
              <a:t>Karki</a:t>
            </a:r>
            <a:r>
              <a:rPr lang="en-US" dirty="0"/>
              <a:t>’, ‘</a:t>
            </a:r>
            <a:r>
              <a:rPr lang="en-US" dirty="0" err="1"/>
              <a:t>Janakpur</a:t>
            </a:r>
            <a:r>
              <a:rPr lang="en-US" dirty="0"/>
              <a:t>’, ‘M’, ‘1986-10-12’, 4365456, ‘Bachelor</a:t>
            </a:r>
            <a:r>
              <a:rPr lang="en-US" dirty="0" smtClean="0"/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value(102,’Rajan Shrestha’,’chabahil’,’M’,’1990-01-05’,4253658’,’Master</a:t>
            </a:r>
            <a:r>
              <a:rPr lang="en-US" dirty="0" smtClean="0"/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value(103,’Prakriti Shakya’,’Kathdmandu’,’f’,’1990-01-05’,4325456,’Intermediate</a:t>
            </a:r>
            <a:r>
              <a:rPr lang="en-US" dirty="0" smtClean="0"/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value(104,’Animesh Shrestha’,’kavre’,’M’,’1985-04-02’,01162458,’Master</a:t>
            </a:r>
            <a:r>
              <a:rPr lang="en-US" dirty="0" smtClean="0"/>
              <a:t>’);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value(105,’Anisha Pradhan’,’Bkt’,’F’,’1995-08-02’,011662588,’Plus 2’);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1.5 Retrieve all the records of student relation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select *from student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1.6 Modify the table student table by removing the attribute Level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students drop Level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1.7 Modify (update) date of birth to 16/10/1988 of student with </a:t>
            </a:r>
            <a:r>
              <a:rPr lang="en-US" b="1" dirty="0" err="1"/>
              <a:t>RollNo</a:t>
            </a:r>
            <a:r>
              <a:rPr lang="en-US" b="1" dirty="0"/>
              <a:t> 101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DoB</a:t>
            </a:r>
            <a:r>
              <a:rPr lang="en-US" dirty="0"/>
              <a:t> = ‘16/10/1988‘ where </a:t>
            </a:r>
            <a:r>
              <a:rPr lang="en-US" dirty="0" err="1"/>
              <a:t>RollNo</a:t>
            </a:r>
            <a:r>
              <a:rPr lang="en-US" dirty="0"/>
              <a:t> = 101;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1.8 Delete the record of student whose address is </a:t>
            </a:r>
            <a:r>
              <a:rPr lang="en-US" b="1" dirty="0" err="1"/>
              <a:t>Janakpur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delete from student where Address = ‘</a:t>
            </a:r>
            <a:r>
              <a:rPr lang="en-US" dirty="0" err="1"/>
              <a:t>Janakpur</a:t>
            </a:r>
            <a:r>
              <a:rPr lang="en-US" dirty="0"/>
              <a:t>’;</a:t>
            </a:r>
          </a:p>
          <a:p>
            <a:pPr marL="0" indent="0">
              <a:buNone/>
            </a:pPr>
            <a:r>
              <a:rPr lang="en-US" b="1" dirty="0"/>
              <a:t>1.9 Delete all the records (data) from the student table.</a:t>
            </a:r>
          </a:p>
          <a:p>
            <a:pPr marL="0" indent="0">
              <a:buNone/>
            </a:pPr>
            <a:r>
              <a:rPr lang="en-US" dirty="0"/>
              <a:t>truncate  students; </a:t>
            </a:r>
          </a:p>
          <a:p>
            <a:pPr marL="0" indent="0">
              <a:buNone/>
            </a:pPr>
            <a:r>
              <a:rPr lang="en-US" b="1" dirty="0"/>
              <a:t>1.10 Remove the table student from the database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drop </a:t>
            </a:r>
            <a:r>
              <a:rPr lang="en-US" dirty="0"/>
              <a:t>table students;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1.1 Create a database file named </a:t>
            </a:r>
            <a:r>
              <a:rPr lang="en-US" dirty="0" err="1"/>
              <a:t>emp</a:t>
            </a:r>
            <a:r>
              <a:rPr lang="en-US" dirty="0"/>
              <a:t> in MySQL</a:t>
            </a:r>
          </a:p>
          <a:p>
            <a:r>
              <a:rPr lang="en-US" dirty="0"/>
              <a:t>1.2 Create tables specifying primary key, foreign key and Not Null, unique key constraints for the following schema diagram in</a:t>
            </a:r>
            <a:r>
              <a:rPr lang="en-US" b="1" i="1" dirty="0"/>
              <a:t> </a:t>
            </a:r>
            <a:r>
              <a:rPr lang="en-US" b="1" i="1" dirty="0" err="1"/>
              <a:t>emp</a:t>
            </a:r>
            <a:r>
              <a:rPr lang="en-US" dirty="0"/>
              <a:t> database. Underline attribute indicates the primary key attribute. Choose appropriate </a:t>
            </a:r>
            <a:r>
              <a:rPr lang="en-US" dirty="0" err="1"/>
              <a:t>datatypes</a:t>
            </a:r>
            <a:r>
              <a:rPr lang="en-US" dirty="0"/>
              <a:t> considering the following data values (Given). Write and executes the appropriate DDL commands</a:t>
            </a:r>
          </a:p>
          <a:p>
            <a:r>
              <a:rPr lang="en-US" dirty="0"/>
              <a:t>You may use alter commands to add/remove constraints whenever necessary. The arrow indicates the indicated attribute is a foreign key.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1054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1.1 Create a database file named </a:t>
            </a:r>
            <a:r>
              <a:rPr lang="en-US" b="1" dirty="0" err="1"/>
              <a:t>emp</a:t>
            </a:r>
            <a:r>
              <a:rPr lang="en-US" b="1" dirty="0"/>
              <a:t> in 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smtClean="0"/>
              <a:t>Create </a:t>
            </a:r>
            <a:r>
              <a:rPr lang="en-US" dirty="0"/>
              <a:t>database </a:t>
            </a:r>
            <a:r>
              <a:rPr lang="en-US" dirty="0" err="1"/>
              <a:t>emp</a:t>
            </a:r>
            <a:r>
              <a:rPr lang="en-US" dirty="0"/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3393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1.2 Create tables specifying primary key, foreign key and Not Null, unique key constraints.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Create table employee.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Employee(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(50)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Minit</a:t>
            </a:r>
            <a:r>
              <a:rPr lang="en-US" dirty="0"/>
              <a:t> char 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(50) not null,</a:t>
            </a:r>
          </a:p>
          <a:p>
            <a:pPr marL="0" indent="0">
              <a:buNone/>
            </a:pPr>
            <a:r>
              <a:rPr lang="en-US" dirty="0"/>
              <a:t>    -&gt; SSN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Bdate</a:t>
            </a:r>
            <a:r>
              <a:rPr lang="en-US" dirty="0"/>
              <a:t> date not null,</a:t>
            </a:r>
          </a:p>
          <a:p>
            <a:pPr marL="0" indent="0">
              <a:buNone/>
            </a:pPr>
            <a:r>
              <a:rPr lang="en-US" dirty="0"/>
              <a:t>    -&gt; Address </a:t>
            </a:r>
            <a:r>
              <a:rPr lang="en-US" dirty="0" err="1"/>
              <a:t>varchar</a:t>
            </a:r>
            <a:r>
              <a:rPr lang="en-US" dirty="0"/>
              <a:t>(50),</a:t>
            </a:r>
          </a:p>
          <a:p>
            <a:pPr marL="0" indent="0">
              <a:buNone/>
            </a:pPr>
            <a:r>
              <a:rPr lang="en-US" dirty="0"/>
              <a:t>    -&gt; Sex </a:t>
            </a:r>
            <a:r>
              <a:rPr lang="en-US" dirty="0" err="1"/>
              <a:t>enum</a:t>
            </a:r>
            <a:r>
              <a:rPr lang="en-US" dirty="0"/>
              <a:t>('M','F'),</a:t>
            </a:r>
          </a:p>
          <a:p>
            <a:pPr marL="0" indent="0">
              <a:buNone/>
            </a:pPr>
            <a:r>
              <a:rPr lang="en-US" dirty="0"/>
              <a:t>    -&gt; Salary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SuperSSN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DNO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primary key(SSN)</a:t>
            </a:r>
          </a:p>
          <a:p>
            <a:pPr marL="0" indent="0">
              <a:buNone/>
            </a:pPr>
            <a:r>
              <a:rPr lang="en-US" dirty="0"/>
              <a:t>    -&gt; );</a:t>
            </a:r>
          </a:p>
          <a:p>
            <a:pPr marL="0" indent="0">
              <a:buNone/>
            </a:pPr>
            <a:r>
              <a:rPr lang="en-US" dirty="0"/>
              <a:t>Query OK, 0 rows affected (0.19 sec)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department.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department(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MgrSSN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Mgrstartdate</a:t>
            </a:r>
            <a:r>
              <a:rPr lang="en-US" dirty="0"/>
              <a:t> date not null,</a:t>
            </a:r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Dnumber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-&gt; );</a:t>
            </a:r>
          </a:p>
          <a:p>
            <a:pPr marL="0" indent="0">
              <a:buNone/>
            </a:pPr>
            <a:r>
              <a:rPr lang="en-US" dirty="0"/>
              <a:t>Query OK, 0 rows affected (0.19 sec)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dept_location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</a:t>
            </a:r>
            <a:r>
              <a:rPr lang="en-US" dirty="0" err="1"/>
              <a:t>dept_locations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Dlocation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-&gt; );</a:t>
            </a:r>
          </a:p>
          <a:p>
            <a:pPr marL="0" indent="0">
              <a:buNone/>
            </a:pPr>
            <a:r>
              <a:rPr lang="en-US" dirty="0"/>
              <a:t>Query OK, 0 rows affected (0.16 sec)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Benefits of a </a:t>
            </a:r>
            <a:r>
              <a:rPr dirty="0" smtClean="0"/>
              <a:t>Standard</a:t>
            </a:r>
            <a:endParaRPr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686800" cy="3962400"/>
          </a:xfrm>
        </p:spPr>
        <p:txBody>
          <a:bodyPr/>
          <a:lstStyle/>
          <a:p>
            <a:pPr eaLnBrk="1" hangingPunct="1"/>
            <a:r>
              <a:rPr lang="en-US" sz="3600" smtClean="0"/>
              <a:t>Reduced training costs</a:t>
            </a:r>
          </a:p>
          <a:p>
            <a:pPr eaLnBrk="1" hangingPunct="1"/>
            <a:r>
              <a:rPr lang="en-US" sz="3600" smtClean="0"/>
              <a:t>Productivity</a:t>
            </a:r>
          </a:p>
          <a:p>
            <a:pPr eaLnBrk="1" hangingPunct="1"/>
            <a:r>
              <a:rPr lang="en-US" sz="3600" smtClean="0"/>
              <a:t>Application portability</a:t>
            </a:r>
          </a:p>
          <a:p>
            <a:pPr eaLnBrk="1" hangingPunct="1"/>
            <a:r>
              <a:rPr lang="en-US" sz="3600" smtClean="0"/>
              <a:t>Application longevity</a:t>
            </a:r>
          </a:p>
          <a:p>
            <a:pPr eaLnBrk="1" hangingPunct="1"/>
            <a:r>
              <a:rPr lang="en-US" sz="3600" smtClean="0"/>
              <a:t>Reduced dependence on a single vendor</a:t>
            </a:r>
          </a:p>
          <a:p>
            <a:pPr eaLnBrk="1" hangingPunct="1"/>
            <a:r>
              <a:rPr lang="en-US" sz="3600" smtClean="0"/>
              <a:t>Cross-system communication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6E497-BE4B-4AD0-BFA7-07E2A239759E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project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project(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Plocation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</a:p>
          <a:p>
            <a:pPr marL="0" indent="0">
              <a:buNone/>
            </a:pPr>
            <a:r>
              <a:rPr lang="en-US" dirty="0"/>
              <a:t>    -&gt; DNUM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Pnumber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-&gt; );</a:t>
            </a:r>
          </a:p>
          <a:p>
            <a:pPr marL="0" indent="0">
              <a:buNone/>
            </a:pPr>
            <a:r>
              <a:rPr lang="en-US" dirty="0"/>
              <a:t>Query OK, 0 rows affected (0.12 sec)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works_on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 create table </a:t>
            </a:r>
            <a:r>
              <a:rPr lang="en-US" dirty="0" err="1"/>
              <a:t>works_on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-&gt; ESSN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-&gt; Hours decimal,</a:t>
            </a:r>
          </a:p>
          <a:p>
            <a:pPr marL="0" indent="0">
              <a:buNone/>
            </a:pPr>
            <a:r>
              <a:rPr lang="en-US" dirty="0"/>
              <a:t>-&gt; primary key (ESSN, </a:t>
            </a:r>
            <a:r>
              <a:rPr lang="en-US" dirty="0" err="1"/>
              <a:t>Pno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-&gt;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99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dependent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dependent(</a:t>
            </a:r>
          </a:p>
          <a:p>
            <a:pPr marL="0" indent="0">
              <a:buNone/>
            </a:pPr>
            <a:r>
              <a:rPr lang="en-US" dirty="0"/>
              <a:t>    -&gt; ESSN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Dependent_Name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(30),</a:t>
            </a:r>
          </a:p>
          <a:p>
            <a:pPr marL="0" indent="0">
              <a:buNone/>
            </a:pPr>
            <a:r>
              <a:rPr lang="en-US" dirty="0"/>
              <a:t>    -&gt; Sex </a:t>
            </a:r>
            <a:r>
              <a:rPr lang="en-US" dirty="0" err="1"/>
              <a:t>enum</a:t>
            </a:r>
            <a:r>
              <a:rPr lang="en-US" dirty="0"/>
              <a:t>('M','F'),</a:t>
            </a:r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BDate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    -&gt; Relationship </a:t>
            </a:r>
            <a:r>
              <a:rPr lang="en-US" dirty="0" err="1"/>
              <a:t>varchar</a:t>
            </a:r>
            <a:r>
              <a:rPr lang="en-US" dirty="0"/>
              <a:t>(30),</a:t>
            </a:r>
          </a:p>
          <a:p>
            <a:pPr marL="0" indent="0">
              <a:buNone/>
            </a:pPr>
            <a:r>
              <a:rPr lang="en-US" dirty="0"/>
              <a:t>    -&gt; primary key(ESSN, </a:t>
            </a:r>
            <a:r>
              <a:rPr lang="en-US" dirty="0" err="1"/>
              <a:t>Dependent_Name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-&gt; );</a:t>
            </a:r>
          </a:p>
          <a:p>
            <a:pPr marL="0" indent="0">
              <a:buNone/>
            </a:pPr>
            <a:r>
              <a:rPr lang="en-US" dirty="0"/>
              <a:t>Query OK, 0 rows affected (0.18 sec)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Adding Foreign key to the 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Alter table employee add foreign key (SUPERSSN) references employee (SSN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employee add foreign key (DNO) references department (DNUMBER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department add foreign key (MGRSSN) references employee (SSN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dept_locations</a:t>
            </a:r>
            <a:r>
              <a:rPr lang="en-US" dirty="0"/>
              <a:t> add foreign key (DNUMBER) references department (DNUMBER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8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project add foreign key (DNUM) references department (DNUMBER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works_on</a:t>
            </a:r>
            <a:r>
              <a:rPr lang="en-US" dirty="0"/>
              <a:t> add foreign key (ESSN) references employee (SSN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works_on</a:t>
            </a:r>
            <a:r>
              <a:rPr lang="en-US" dirty="0"/>
              <a:t> add foreign key (PNO) references project (PNUMBER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dependent add foreign key (ESSN) references employee (SSN);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Inserting into table </a:t>
            </a:r>
            <a:r>
              <a:rPr lang="en-US" b="1" dirty="0" smtClean="0"/>
              <a:t>Employee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(‘Doug’, ’E’, ’Gilbert’, 554433221, ’09-JUN-60’, ’11 S 59 E, Salt Lake City, UT’, ‘M’, 80000, NULL, NULL</a:t>
            </a:r>
            <a:r>
              <a:rPr lang="en-US" dirty="0" smtClean="0"/>
              <a:t>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(‘Joyce, NULL, ‘Pan’, 543216789, ’07-FEB-78’, ’35 S 18, Salt Lake City, UT’, ‘F’, 70000, NULL, NULL);</a:t>
            </a:r>
          </a:p>
          <a:p>
            <a:pPr marL="0" lvl="0" indent="0">
              <a:buNone/>
            </a:pPr>
            <a:r>
              <a:rPr lang="en-US" dirty="0"/>
              <a:t>Insert into employee values (‘</a:t>
            </a:r>
            <a:r>
              <a:rPr lang="en-US" dirty="0" err="1"/>
              <a:t>Frankin</a:t>
            </a:r>
            <a:r>
              <a:rPr lang="en-US" dirty="0"/>
              <a:t>’, ’T’, ’Wong’, 333445555, ’08-DEC-45’, ’638 Voss, Houston, TX’, ‘M’, 40000,554433221 , NULL);</a:t>
            </a:r>
          </a:p>
          <a:p>
            <a:pPr marL="0" lvl="0" indent="0">
              <a:buNone/>
            </a:pPr>
            <a:r>
              <a:rPr lang="en-US" dirty="0"/>
              <a:t>Insert into employee values (‘Jennifer’, ’S’, ’Wallace’, 987654321, ’20-JUN-31’, ’291 Berry, Bellaire, TX’, ‘F’, 43000,554433221, NULL);</a:t>
            </a:r>
          </a:p>
          <a:p>
            <a:pPr marL="0" lvl="0" indent="0">
              <a:buNone/>
            </a:pPr>
            <a:r>
              <a:rPr lang="en-US" dirty="0"/>
              <a:t>Insert into employee values (‘John’,, ‘B’, ‘Smith’, 123456789, ’09-JAN-55’,’731 </a:t>
            </a:r>
            <a:r>
              <a:rPr lang="en-US" dirty="0" err="1"/>
              <a:t>Fondren</a:t>
            </a:r>
            <a:r>
              <a:rPr lang="en-US" dirty="0"/>
              <a:t>, Houston,TX’,’M’,30000,333445555, NULL);</a:t>
            </a:r>
          </a:p>
          <a:p>
            <a:pPr marL="0" lvl="0" indent="0">
              <a:buNone/>
            </a:pPr>
            <a:r>
              <a:rPr lang="en-US" dirty="0"/>
              <a:t>Insert into employee values (‘Ramesh’, ‘K’, ‘Narayan’, 666884444, ’15-SEP-62’, ‘975 Fire Oak, Humble, TX’, ‘M’, 38000, 333445555, NULL);</a:t>
            </a:r>
          </a:p>
          <a:p>
            <a:pPr marL="0" lvl="0" indent="0">
              <a:buNone/>
            </a:pPr>
            <a:r>
              <a:rPr lang="en-US" dirty="0"/>
              <a:t>Insert into employee values (‘Joyce’, ‘A’, ‘English’, 453453453, ’31-JUL-62’, ‘5631 Rice, Houston, TX’, ‘F’,25000,333445555,NULL);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Inserting into table </a:t>
            </a:r>
            <a:r>
              <a:rPr lang="en-US" b="1" dirty="0" smtClean="0"/>
              <a:t>Department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(‘Manufacture ‘, 1 , 888665555, ’19-JUN-71‘); </a:t>
            </a:r>
          </a:p>
          <a:p>
            <a:pPr marL="0" lvl="0" indent="0">
              <a:buNone/>
            </a:pPr>
            <a:r>
              <a:rPr lang="en-US" dirty="0"/>
              <a:t>Insert into department (‘ Administration‘, 2 ,543216789, ’04-JAN-99‘);</a:t>
            </a:r>
          </a:p>
          <a:p>
            <a:pPr marL="0" lvl="0" indent="0">
              <a:buNone/>
            </a:pPr>
            <a:r>
              <a:rPr lang="en-US" dirty="0"/>
              <a:t>Insert into department (‘Headquater‘,3, ‘554433221, ’22-SEP-55’);</a:t>
            </a:r>
          </a:p>
          <a:p>
            <a:pPr marL="0" lvl="0" indent="0">
              <a:buNone/>
            </a:pPr>
            <a:r>
              <a:rPr lang="en-US" dirty="0"/>
              <a:t>Insert into department (‘Finance‘,4 , ‘987654321, ’01-JAN-85’);</a:t>
            </a:r>
          </a:p>
          <a:p>
            <a:pPr marL="0" lvl="0" indent="0">
              <a:buNone/>
            </a:pPr>
            <a:r>
              <a:rPr lang="en-US" dirty="0"/>
              <a:t>Insert into department (‘ Research‘,5,333445555 , ’22-MAY-78 ‘);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Inserting into </a:t>
            </a:r>
            <a:r>
              <a:rPr lang="en-US" b="1" dirty="0" err="1" smtClean="0"/>
              <a:t>Dept_Location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values(2,'San Francisco');</a:t>
            </a:r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values(4,'Stafford');</a:t>
            </a:r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values(4,'Bellaire');</a:t>
            </a:r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values(5,'Sugarland');</a:t>
            </a:r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values(5,'Houstan');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  List the names of all employees who work in department 5.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select *from Employee where DNO = 5;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2  List names and salaries of all employee and ordered by salary.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order by Salary;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/>
              <a:t>3  Find the name (s) of employees whose salary is between 30000 and 50000.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where Salary &gt; 30000 AND Salary &lt; 50000;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4  Find the name and address of employees who lives in Houston.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from Employee where Address like "%Houston%";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5  Find the name of all female employees.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Sex from Employee where Sex = 'F';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6  List Project name(s) located at Salt Lake City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 from Project Where </a:t>
            </a:r>
            <a:r>
              <a:rPr lang="en-US" dirty="0" err="1"/>
              <a:t>PLocation</a:t>
            </a:r>
            <a:r>
              <a:rPr lang="en-US" dirty="0"/>
              <a:t> = "Salt Lake City";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98463"/>
            <a:ext cx="7772400" cy="6762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SQL Environment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11138" y="1193800"/>
            <a:ext cx="86106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Catalog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set of schemas that constitute the description of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Schema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structure that contains descriptions of objects created by a user (base tables, views, constraints)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Definition Language (DDL)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define a database, including creating, altering, and dropping tables and establishing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Manipulation Language (DML)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maintain and query 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Control Language (DCL)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control a database, including administering privileges and committing data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04749B-2959-480C-A0E5-BCC2E9B16A84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7  Find the name(s) of the dependent with relationship son.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Dependent_Name</a:t>
            </a:r>
            <a:r>
              <a:rPr lang="en-US" dirty="0"/>
              <a:t>, Relationship from Dependent where Relationship = "Son";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8  Find the maximum , minimum, total and average salary of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employee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Select max(Salary), min(Salary), sum(Salary), </a:t>
            </a:r>
            <a:r>
              <a:rPr lang="en-US" dirty="0" err="1"/>
              <a:t>avg</a:t>
            </a:r>
            <a:r>
              <a:rPr lang="en-US" dirty="0"/>
              <a:t>(salary)  from Employee;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9  Find the full name of the employee who has maximum salary.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 max(Salary) from Employee;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10 Find</a:t>
            </a:r>
            <a:r>
              <a:rPr lang="en-US" b="1" dirty="0"/>
              <a:t> the full name of the employee who has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minimum</a:t>
            </a:r>
            <a:r>
              <a:rPr lang="en-US" b="1" dirty="0"/>
              <a:t> </a:t>
            </a:r>
            <a:r>
              <a:rPr lang="en-US" b="1" dirty="0" smtClean="0"/>
              <a:t>salary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 min(Salary) from Employee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11 List full names </a:t>
            </a:r>
            <a:r>
              <a:rPr lang="en-US" b="1" dirty="0" smtClean="0"/>
              <a:t>and</a:t>
            </a:r>
            <a:r>
              <a:rPr lang="en-US" b="1" dirty="0"/>
              <a:t> salaries of all </a:t>
            </a:r>
            <a:r>
              <a:rPr lang="en-US" b="1" dirty="0" smtClean="0"/>
              <a:t>the employee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</a:t>
            </a:r>
            <a:r>
              <a:rPr lang="en-US" b="1" dirty="0"/>
              <a:t> have the salary </a:t>
            </a:r>
            <a:r>
              <a:rPr lang="en-US" b="1" dirty="0" smtClean="0"/>
              <a:t>Greater </a:t>
            </a:r>
            <a:r>
              <a:rPr lang="en-US" b="1" dirty="0"/>
              <a:t> </a:t>
            </a:r>
            <a:r>
              <a:rPr lang="en-US" b="1" dirty="0" smtClean="0"/>
              <a:t>than</a:t>
            </a:r>
            <a:r>
              <a:rPr lang="en-US" b="1" dirty="0"/>
              <a:t> the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average</a:t>
            </a:r>
            <a:r>
              <a:rPr lang="en-US" b="1" dirty="0"/>
              <a:t> </a:t>
            </a:r>
            <a:r>
              <a:rPr lang="en-US" b="1" dirty="0" smtClean="0"/>
              <a:t>salary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where Salary = (select </a:t>
            </a:r>
            <a:r>
              <a:rPr lang="en-US" dirty="0" err="1"/>
              <a:t>avg</a:t>
            </a:r>
            <a:r>
              <a:rPr lang="en-US" dirty="0"/>
              <a:t>(Salary) from Employee);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12 Count the number employee who have salary greater than 30000.</a:t>
            </a:r>
          </a:p>
          <a:p>
            <a:pPr marL="0" indent="0">
              <a:buNone/>
            </a:pPr>
            <a:r>
              <a:rPr lang="en-US" dirty="0"/>
              <a:t>select count(Salary) from Employee where Salary&gt;30000;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300" b="1" dirty="0"/>
              <a:t>13 Retrieve the birthdate and address of the employee </a:t>
            </a:r>
            <a:endParaRPr lang="en-US" sz="3300" b="1" dirty="0" smtClean="0"/>
          </a:p>
          <a:p>
            <a:pPr marL="0" indent="0">
              <a:buNone/>
            </a:pPr>
            <a:r>
              <a:rPr lang="en-US" sz="3300" b="1" dirty="0" smtClean="0"/>
              <a:t>whose</a:t>
            </a:r>
            <a:r>
              <a:rPr lang="en-US" sz="3300" b="1" dirty="0"/>
              <a:t> name is 'John B. </a:t>
            </a:r>
            <a:r>
              <a:rPr lang="en-US" sz="3300" b="1" dirty="0"/>
              <a:t>Smith'.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BDate</a:t>
            </a:r>
            <a:r>
              <a:rPr lang="en-US" dirty="0" smtClean="0"/>
              <a:t>, Address, </a:t>
            </a:r>
            <a:r>
              <a:rPr lang="en-US" dirty="0" err="1" smtClean="0"/>
              <a:t>FName</a:t>
            </a:r>
            <a:r>
              <a:rPr lang="en-US" dirty="0" smtClean="0"/>
              <a:t> from Employee where </a:t>
            </a:r>
            <a:r>
              <a:rPr lang="en-US" dirty="0" err="1" smtClean="0"/>
              <a:t>FName</a:t>
            </a:r>
            <a:r>
              <a:rPr lang="en-US" dirty="0" smtClean="0"/>
              <a:t> = 'John' AND </a:t>
            </a:r>
            <a:r>
              <a:rPr lang="en-US" dirty="0" err="1" smtClean="0"/>
              <a:t>Minit</a:t>
            </a:r>
            <a:r>
              <a:rPr lang="en-US" dirty="0" smtClean="0"/>
              <a:t> = 'B' AND    	</a:t>
            </a:r>
            <a:r>
              <a:rPr lang="en-US" dirty="0" err="1" smtClean="0"/>
              <a:t>LName</a:t>
            </a:r>
            <a:r>
              <a:rPr lang="en-US" dirty="0" smtClean="0"/>
              <a:t> = 'Smith'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14 Retrieve the name and address of all employees who work for the </a:t>
            </a:r>
            <a:r>
              <a:rPr lang="en-US" b="1" dirty="0" smtClean="0"/>
              <a:t>'Research‘ department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from Employee join Department where DNO = </a:t>
            </a:r>
            <a:r>
              <a:rPr lang="en-US" dirty="0" err="1"/>
              <a:t>Dnumber</a:t>
            </a:r>
            <a:r>
              <a:rPr lang="en-US" dirty="0"/>
              <a:t> AND </a:t>
            </a:r>
            <a:r>
              <a:rPr lang="en-US" dirty="0" err="1"/>
              <a:t>Dname</a:t>
            </a:r>
            <a:r>
              <a:rPr lang="en-US" dirty="0"/>
              <a:t> = 'Research';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15 </a:t>
            </a:r>
            <a:r>
              <a:rPr lang="en-US" b="1" dirty="0"/>
              <a:t>Retrieve the social security numbers of all employees who work on </a:t>
            </a:r>
            <a:r>
              <a:rPr lang="en-US" b="1" dirty="0" smtClean="0"/>
              <a:t>project number</a:t>
            </a:r>
            <a:r>
              <a:rPr lang="en-US" b="1" dirty="0"/>
              <a:t> 1, 2, or 3.(Use IN connective)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SSN,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 from Employee join Project where DNO =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Pnumber</a:t>
            </a:r>
            <a:r>
              <a:rPr lang="en-US" dirty="0"/>
              <a:t> IN (1,2,3);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DF9CF4-FD4B-49A2-A3F4-4EC816FD8CD3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6-1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A simplified schematic of a typical SQL environment, as described by the SQL: 2008 standard</a:t>
            </a:r>
          </a:p>
        </p:txBody>
      </p:sp>
      <p:sp>
        <p:nvSpPr>
          <p:cNvPr id="25604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F14509-9150-4A82-BD65-4284F2316106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17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Chapter 6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Arial" charset="0"/>
              </a:rPr>
              <a:t>Copyright © 2014 Pearson Education, Inc.</a:t>
            </a:r>
            <a:endParaRPr lang="en-US" dirty="0">
              <a:cs typeface="Arial" charset="0"/>
            </a:endParaRPr>
          </a:p>
        </p:txBody>
      </p:sp>
      <p:pic>
        <p:nvPicPr>
          <p:cNvPr id="25607" name="Picture 7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549400"/>
            <a:ext cx="6210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9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19088"/>
            <a:ext cx="8077200" cy="812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SQL Data Types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82784C-E047-458F-9D6A-457BE5DEA6F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7652" name="Picture 4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11250"/>
            <a:ext cx="8420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C3E04-D5A9-4A40-BF6E-72F374BEE937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6-4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DDL, DML, DCL, and the database development process</a:t>
            </a:r>
          </a:p>
        </p:txBody>
      </p:sp>
      <p:pic>
        <p:nvPicPr>
          <p:cNvPr id="29700" name="Picture 4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033463"/>
            <a:ext cx="71834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1530B14-F86A-4168-B6C6-F48156E04AE0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17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Chapter 6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Arial" charset="0"/>
              </a:rPr>
              <a:t>Copyright © 2014 Pearson Education, Inc.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the course server enter the command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You should then see the </a:t>
            </a:r>
            <a:r>
              <a:rPr lang="en-US" dirty="0" err="1" smtClean="0"/>
              <a:t>MySQL</a:t>
            </a:r>
            <a:r>
              <a:rPr lang="en-US" dirty="0" smtClean="0"/>
              <a:t> prompt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mysql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To end your </a:t>
            </a:r>
            <a:r>
              <a:rPr lang="en-US" sz="2800" dirty="0" err="1" smtClean="0"/>
              <a:t>MySQL</a:t>
            </a:r>
            <a:r>
              <a:rPr lang="en-US" sz="2800" dirty="0" smtClean="0"/>
              <a:t> session use the quit command</a:t>
            </a:r>
          </a:p>
          <a:p>
            <a:pPr>
              <a:buNone/>
            </a:pPr>
            <a:r>
              <a:rPr lang="en-US" sz="2800" smtClean="0"/>
              <a:t>		mysql</a:t>
            </a:r>
            <a:r>
              <a:rPr lang="en-US" sz="2800" dirty="0" smtClean="0"/>
              <a:t>&gt;  quit;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1744</Words>
  <Application>Microsoft Office PowerPoint</Application>
  <PresentationFormat>On-screen Show (4:3)</PresentationFormat>
  <Paragraphs>436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Tahoma</vt:lpstr>
      <vt:lpstr>Times New Roman</vt:lpstr>
      <vt:lpstr>Office Theme</vt:lpstr>
      <vt:lpstr>SQL</vt:lpstr>
      <vt:lpstr>History of SQL</vt:lpstr>
      <vt:lpstr>Purpose of SQL Standard</vt:lpstr>
      <vt:lpstr>Benefits of a Standard</vt:lpstr>
      <vt:lpstr>SQL Environment</vt:lpstr>
      <vt:lpstr>PowerPoint Presentation</vt:lpstr>
      <vt:lpstr>SQL Data Types</vt:lpstr>
      <vt:lpstr>PowerPoint Presentation</vt:lpstr>
      <vt:lpstr>Starting MySQL</vt:lpstr>
      <vt:lpstr>Creating the database</vt:lpstr>
      <vt:lpstr>Using a database</vt:lpstr>
      <vt:lpstr>Create Table Example</vt:lpstr>
      <vt:lpstr>TABLE BATCH</vt:lpstr>
      <vt:lpstr>Inserting elements </vt:lpstr>
      <vt:lpstr>TABLE Parts</vt:lpstr>
      <vt:lpstr>Create Example Tables</vt:lpstr>
      <vt:lpstr>Create Books Table</vt:lpstr>
      <vt:lpstr>Insert data into Books</vt:lpstr>
      <vt:lpstr>Create Authors Table</vt:lpstr>
      <vt:lpstr>Insert data into Books</vt:lpstr>
      <vt:lpstr>Create AuthorBook Table</vt:lpstr>
      <vt:lpstr>Insert Data into AuthorBook</vt:lpstr>
      <vt:lpstr>SELECT Examples</vt:lpstr>
      <vt:lpstr>Basic Join</vt:lpstr>
      <vt:lpstr>Basic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Commands</dc:title>
  <dc:creator>joseph.latimer</dc:creator>
  <cp:lastModifiedBy>Sarbin</cp:lastModifiedBy>
  <cp:revision>30</cp:revision>
  <dcterms:created xsi:type="dcterms:W3CDTF">2009-02-04T21:32:36Z</dcterms:created>
  <dcterms:modified xsi:type="dcterms:W3CDTF">2021-12-15T10:01:39Z</dcterms:modified>
</cp:coreProperties>
</file>