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4"/>
  </p:notesMasterIdLst>
  <p:sldIdLst>
    <p:sldId id="297"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6" r:id="rId30"/>
    <p:sldId id="294" r:id="rId31"/>
    <p:sldId id="295" r:id="rId32"/>
    <p:sldId id="29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6" d="100"/>
          <a:sy n="66" d="100"/>
        </p:scale>
        <p:origin x="1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C2611-58D2-4211-99C4-17C82AE0DF3C}" type="datetimeFigureOut">
              <a:rPr lang="en-US" smtClean="0"/>
              <a:t>04/01/2022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4D640B-44CD-414F-9CD1-FFA21BFA8C28}" type="slidenum">
              <a:rPr lang="en-US" smtClean="0"/>
              <a:t>‹#›</a:t>
            </a:fld>
            <a:endParaRPr lang="en-US"/>
          </a:p>
        </p:txBody>
      </p:sp>
    </p:spTree>
    <p:extLst>
      <p:ext uri="{BB962C8B-B14F-4D97-AF65-F5344CB8AC3E}">
        <p14:creationId xmlns:p14="http://schemas.microsoft.com/office/powerpoint/2010/main" val="971955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461963" y="722313"/>
            <a:ext cx="6396037" cy="3598862"/>
          </a:xfrm>
          <a:solidFill>
            <a:srgbClr val="FFFFFF"/>
          </a:solidFill>
          <a:ln/>
        </p:spPr>
      </p:sp>
      <p:sp>
        <p:nvSpPr>
          <p:cNvPr id="86019" name="Rectangle 3"/>
          <p:cNvSpPr>
            <a:spLocks noGrp="1" noChangeArrowheads="1"/>
          </p:cNvSpPr>
          <p:nvPr>
            <p:ph type="body" idx="1"/>
          </p:nvPr>
        </p:nvSpPr>
        <p:spPr>
          <a:xfrm>
            <a:off x="974725" y="4559300"/>
            <a:ext cx="5365750" cy="4319588"/>
          </a:xfrm>
          <a:solidFill>
            <a:srgbClr val="FFFFFF"/>
          </a:solidFill>
          <a:ln>
            <a:solidFill>
              <a:srgbClr val="000000"/>
            </a:solidFill>
          </a:ln>
        </p:spPr>
        <p:txBody>
          <a:bodyPr lIns="95035" tIns="47517" rIns="95035" bIns="47517"/>
          <a:lstStyle/>
          <a:p>
            <a:endParaRPr lang="en-US" smtClean="0">
              <a:latin typeface="Arial" panose="020B0604020202020204" pitchFamily="34" charset="0"/>
            </a:endParaRPr>
          </a:p>
        </p:txBody>
      </p:sp>
    </p:spTree>
    <p:extLst>
      <p:ext uri="{BB962C8B-B14F-4D97-AF65-F5344CB8AC3E}">
        <p14:creationId xmlns:p14="http://schemas.microsoft.com/office/powerpoint/2010/main" val="46016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463550" y="722313"/>
            <a:ext cx="6396038" cy="3598862"/>
          </a:xfrm>
          <a:ln/>
        </p:spPr>
      </p:sp>
      <p:sp>
        <p:nvSpPr>
          <p:cNvPr id="109571" name="Rectangle 3"/>
          <p:cNvSpPr>
            <a:spLocks noGrp="1" noChangeArrowheads="1"/>
          </p:cNvSpPr>
          <p:nvPr>
            <p:ph type="body" idx="1"/>
          </p:nvPr>
        </p:nvSpPr>
        <p:spPr>
          <a:xfrm>
            <a:off x="974725" y="4559300"/>
            <a:ext cx="5365750" cy="43195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5027" tIns="47514" rIns="95027" bIns="47514"/>
          <a:lstStyle/>
          <a:p>
            <a:endParaRPr lang="en-US" smtClean="0">
              <a:latin typeface="Arial" panose="020B0604020202020204" pitchFamily="34" charset="0"/>
            </a:endParaRPr>
          </a:p>
        </p:txBody>
      </p:sp>
    </p:spTree>
    <p:extLst>
      <p:ext uri="{BB962C8B-B14F-4D97-AF65-F5344CB8AC3E}">
        <p14:creationId xmlns:p14="http://schemas.microsoft.com/office/powerpoint/2010/main" val="2648015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463550" y="722313"/>
            <a:ext cx="6396038" cy="3598862"/>
          </a:xfrm>
          <a:ln/>
        </p:spPr>
      </p:sp>
      <p:sp>
        <p:nvSpPr>
          <p:cNvPr id="111619" name="Rectangle 3"/>
          <p:cNvSpPr>
            <a:spLocks noGrp="1" noChangeArrowheads="1"/>
          </p:cNvSpPr>
          <p:nvPr>
            <p:ph type="body" idx="1"/>
          </p:nvPr>
        </p:nvSpPr>
        <p:spPr>
          <a:xfrm>
            <a:off x="974725" y="4559300"/>
            <a:ext cx="5365750" cy="43195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5027" tIns="47514" rIns="95027" bIns="47514"/>
          <a:lstStyle/>
          <a:p>
            <a:endParaRPr lang="en-US" smtClean="0">
              <a:latin typeface="Arial" panose="020B0604020202020204" pitchFamily="34" charset="0"/>
            </a:endParaRPr>
          </a:p>
        </p:txBody>
      </p:sp>
    </p:spTree>
    <p:extLst>
      <p:ext uri="{BB962C8B-B14F-4D97-AF65-F5344CB8AC3E}">
        <p14:creationId xmlns:p14="http://schemas.microsoft.com/office/powerpoint/2010/main" val="2429158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xfrm>
            <a:off x="463550" y="722313"/>
            <a:ext cx="6396038" cy="3598862"/>
          </a:xfrm>
          <a:ln/>
        </p:spPr>
      </p:sp>
      <p:sp>
        <p:nvSpPr>
          <p:cNvPr id="116739" name="Rectangle 3"/>
          <p:cNvSpPr>
            <a:spLocks noGrp="1" noChangeArrowheads="1"/>
          </p:cNvSpPr>
          <p:nvPr>
            <p:ph type="body" idx="1"/>
          </p:nvPr>
        </p:nvSpPr>
        <p:spPr>
          <a:xfrm>
            <a:off x="974725" y="4559300"/>
            <a:ext cx="5365750" cy="43195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5027" tIns="47514" rIns="95027" bIns="47514"/>
          <a:lstStyle/>
          <a:p>
            <a:endParaRPr lang="en-US" smtClean="0">
              <a:latin typeface="Arial" panose="020B0604020202020204" pitchFamily="34" charset="0"/>
            </a:endParaRPr>
          </a:p>
        </p:txBody>
      </p:sp>
    </p:spTree>
    <p:extLst>
      <p:ext uri="{BB962C8B-B14F-4D97-AF65-F5344CB8AC3E}">
        <p14:creationId xmlns:p14="http://schemas.microsoft.com/office/powerpoint/2010/main" val="1266699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xfrm>
            <a:off x="463550" y="722313"/>
            <a:ext cx="6396038" cy="3598862"/>
          </a:xfrm>
          <a:ln/>
        </p:spPr>
      </p:sp>
      <p:sp>
        <p:nvSpPr>
          <p:cNvPr id="118787" name="Rectangle 3"/>
          <p:cNvSpPr>
            <a:spLocks noGrp="1" noChangeArrowheads="1"/>
          </p:cNvSpPr>
          <p:nvPr>
            <p:ph type="body" idx="1"/>
          </p:nvPr>
        </p:nvSpPr>
        <p:spPr>
          <a:xfrm>
            <a:off x="974725" y="4559300"/>
            <a:ext cx="5365750" cy="43195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5027" tIns="47514" rIns="95027" bIns="47514"/>
          <a:lstStyle/>
          <a:p>
            <a:endParaRPr lang="en-US" smtClean="0">
              <a:latin typeface="Arial" panose="020B0604020202020204" pitchFamily="34" charset="0"/>
            </a:endParaRPr>
          </a:p>
        </p:txBody>
      </p:sp>
    </p:spTree>
    <p:extLst>
      <p:ext uri="{BB962C8B-B14F-4D97-AF65-F5344CB8AC3E}">
        <p14:creationId xmlns:p14="http://schemas.microsoft.com/office/powerpoint/2010/main" val="2291490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xfrm>
            <a:off x="461963" y="722313"/>
            <a:ext cx="6396037" cy="3598862"/>
          </a:xfrm>
          <a:ln/>
        </p:spPr>
      </p:sp>
      <p:sp>
        <p:nvSpPr>
          <p:cNvPr id="121859" name="Rectangle 3"/>
          <p:cNvSpPr>
            <a:spLocks noGrp="1" noChangeArrowheads="1"/>
          </p:cNvSpPr>
          <p:nvPr>
            <p:ph type="body" idx="1"/>
          </p:nvPr>
        </p:nvSpPr>
        <p:spPr>
          <a:xfrm>
            <a:off x="974725" y="4559300"/>
            <a:ext cx="5365750" cy="43195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5035" tIns="47517" rIns="95035" bIns="47517"/>
          <a:lstStyle/>
          <a:p>
            <a:endParaRPr lang="en-US" smtClean="0">
              <a:latin typeface="Arial" panose="020B0604020202020204" pitchFamily="34" charset="0"/>
            </a:endParaRPr>
          </a:p>
        </p:txBody>
      </p:sp>
    </p:spTree>
    <p:extLst>
      <p:ext uri="{BB962C8B-B14F-4D97-AF65-F5344CB8AC3E}">
        <p14:creationId xmlns:p14="http://schemas.microsoft.com/office/powerpoint/2010/main" val="11834889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xfrm>
            <a:off x="461963" y="722313"/>
            <a:ext cx="6396037" cy="3598862"/>
          </a:xfrm>
          <a:solidFill>
            <a:srgbClr val="FFFFFF"/>
          </a:solidFill>
          <a:ln/>
        </p:spPr>
      </p:sp>
      <p:sp>
        <p:nvSpPr>
          <p:cNvPr id="123907" name="Rectangle 3"/>
          <p:cNvSpPr>
            <a:spLocks noGrp="1" noChangeArrowheads="1"/>
          </p:cNvSpPr>
          <p:nvPr>
            <p:ph type="body" idx="1"/>
          </p:nvPr>
        </p:nvSpPr>
        <p:spPr>
          <a:xfrm>
            <a:off x="974725" y="4559300"/>
            <a:ext cx="5365750" cy="4319588"/>
          </a:xfrm>
          <a:solidFill>
            <a:srgbClr val="FFFFFF"/>
          </a:solidFill>
          <a:ln>
            <a:solidFill>
              <a:srgbClr val="000000"/>
            </a:solidFill>
          </a:ln>
        </p:spPr>
        <p:txBody>
          <a:bodyPr lIns="95035" tIns="47517" rIns="95035" bIns="47517"/>
          <a:lstStyle/>
          <a:p>
            <a:endParaRPr lang="en-US" smtClean="0">
              <a:latin typeface="Arial" panose="020B0604020202020204" pitchFamily="34" charset="0"/>
            </a:endParaRPr>
          </a:p>
        </p:txBody>
      </p:sp>
    </p:spTree>
    <p:extLst>
      <p:ext uri="{BB962C8B-B14F-4D97-AF65-F5344CB8AC3E}">
        <p14:creationId xmlns:p14="http://schemas.microsoft.com/office/powerpoint/2010/main" val="3156567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461963" y="722313"/>
            <a:ext cx="6396037" cy="3598862"/>
          </a:xfrm>
          <a:solidFill>
            <a:srgbClr val="FFFFFF"/>
          </a:solidFill>
          <a:ln/>
        </p:spPr>
      </p:sp>
      <p:sp>
        <p:nvSpPr>
          <p:cNvPr id="88067" name="Rectangle 3"/>
          <p:cNvSpPr>
            <a:spLocks noGrp="1" noChangeArrowheads="1"/>
          </p:cNvSpPr>
          <p:nvPr>
            <p:ph type="body" idx="1"/>
          </p:nvPr>
        </p:nvSpPr>
        <p:spPr>
          <a:xfrm>
            <a:off x="974725" y="4559300"/>
            <a:ext cx="5365750" cy="4319588"/>
          </a:xfrm>
          <a:solidFill>
            <a:srgbClr val="FFFFFF"/>
          </a:solidFill>
          <a:ln>
            <a:solidFill>
              <a:srgbClr val="000000"/>
            </a:solidFill>
          </a:ln>
        </p:spPr>
        <p:txBody>
          <a:bodyPr lIns="95035" tIns="47517" rIns="95035" bIns="47517"/>
          <a:lstStyle/>
          <a:p>
            <a:endParaRPr lang="en-US" smtClean="0">
              <a:latin typeface="Arial" panose="020B0604020202020204" pitchFamily="34" charset="0"/>
            </a:endParaRPr>
          </a:p>
        </p:txBody>
      </p:sp>
    </p:spTree>
    <p:extLst>
      <p:ext uri="{BB962C8B-B14F-4D97-AF65-F5344CB8AC3E}">
        <p14:creationId xmlns:p14="http://schemas.microsoft.com/office/powerpoint/2010/main" val="1279638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461963" y="722313"/>
            <a:ext cx="6396037" cy="3598862"/>
          </a:xfrm>
          <a:solidFill>
            <a:srgbClr val="FFFFFF"/>
          </a:solidFill>
          <a:ln/>
        </p:spPr>
      </p:sp>
      <p:sp>
        <p:nvSpPr>
          <p:cNvPr id="90115" name="Rectangle 3"/>
          <p:cNvSpPr>
            <a:spLocks noGrp="1" noChangeArrowheads="1"/>
          </p:cNvSpPr>
          <p:nvPr>
            <p:ph type="body" idx="1"/>
          </p:nvPr>
        </p:nvSpPr>
        <p:spPr>
          <a:xfrm>
            <a:off x="974725" y="4559300"/>
            <a:ext cx="5365750" cy="4319588"/>
          </a:xfrm>
          <a:solidFill>
            <a:srgbClr val="FFFFFF"/>
          </a:solidFill>
          <a:ln>
            <a:solidFill>
              <a:srgbClr val="000000"/>
            </a:solidFill>
          </a:ln>
        </p:spPr>
        <p:txBody>
          <a:bodyPr lIns="95035" tIns="47517" rIns="95035" bIns="47517"/>
          <a:lstStyle/>
          <a:p>
            <a:endParaRPr lang="en-US" smtClean="0">
              <a:latin typeface="Arial" panose="020B0604020202020204" pitchFamily="34" charset="0"/>
            </a:endParaRPr>
          </a:p>
        </p:txBody>
      </p:sp>
    </p:spTree>
    <p:extLst>
      <p:ext uri="{BB962C8B-B14F-4D97-AF65-F5344CB8AC3E}">
        <p14:creationId xmlns:p14="http://schemas.microsoft.com/office/powerpoint/2010/main" val="4236975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461963" y="722313"/>
            <a:ext cx="6396037" cy="3598862"/>
          </a:xfrm>
          <a:solidFill>
            <a:srgbClr val="FFFFFF"/>
          </a:solidFill>
          <a:ln/>
        </p:spPr>
      </p:sp>
      <p:sp>
        <p:nvSpPr>
          <p:cNvPr id="92163" name="Rectangle 3"/>
          <p:cNvSpPr>
            <a:spLocks noGrp="1" noChangeArrowheads="1"/>
          </p:cNvSpPr>
          <p:nvPr>
            <p:ph type="body" idx="1"/>
          </p:nvPr>
        </p:nvSpPr>
        <p:spPr>
          <a:xfrm>
            <a:off x="974725" y="4559300"/>
            <a:ext cx="5365750" cy="4319588"/>
          </a:xfrm>
          <a:solidFill>
            <a:srgbClr val="FFFFFF"/>
          </a:solidFill>
          <a:ln>
            <a:solidFill>
              <a:srgbClr val="000000"/>
            </a:solidFill>
          </a:ln>
        </p:spPr>
        <p:txBody>
          <a:bodyPr lIns="95035" tIns="47517" rIns="95035" bIns="47517"/>
          <a:lstStyle/>
          <a:p>
            <a:endParaRPr lang="en-US" smtClean="0">
              <a:latin typeface="Arial" panose="020B0604020202020204" pitchFamily="34" charset="0"/>
            </a:endParaRPr>
          </a:p>
        </p:txBody>
      </p:sp>
    </p:spTree>
    <p:extLst>
      <p:ext uri="{BB962C8B-B14F-4D97-AF65-F5344CB8AC3E}">
        <p14:creationId xmlns:p14="http://schemas.microsoft.com/office/powerpoint/2010/main" val="1527135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461963" y="722313"/>
            <a:ext cx="6396037" cy="3598862"/>
          </a:xfrm>
          <a:solidFill>
            <a:srgbClr val="FFFFFF"/>
          </a:solidFill>
          <a:ln/>
        </p:spPr>
      </p:sp>
      <p:sp>
        <p:nvSpPr>
          <p:cNvPr id="94211" name="Rectangle 3"/>
          <p:cNvSpPr>
            <a:spLocks noGrp="1" noChangeArrowheads="1"/>
          </p:cNvSpPr>
          <p:nvPr>
            <p:ph type="body" idx="1"/>
          </p:nvPr>
        </p:nvSpPr>
        <p:spPr>
          <a:xfrm>
            <a:off x="974725" y="4559300"/>
            <a:ext cx="5365750" cy="4319588"/>
          </a:xfrm>
          <a:solidFill>
            <a:srgbClr val="FFFFFF"/>
          </a:solidFill>
          <a:ln>
            <a:solidFill>
              <a:srgbClr val="000000"/>
            </a:solidFill>
          </a:ln>
        </p:spPr>
        <p:txBody>
          <a:bodyPr lIns="95035" tIns="47517" rIns="95035" bIns="47517"/>
          <a:lstStyle/>
          <a:p>
            <a:endParaRPr lang="en-US" smtClean="0">
              <a:latin typeface="Arial" panose="020B0604020202020204" pitchFamily="34" charset="0"/>
            </a:endParaRPr>
          </a:p>
        </p:txBody>
      </p:sp>
    </p:spTree>
    <p:extLst>
      <p:ext uri="{BB962C8B-B14F-4D97-AF65-F5344CB8AC3E}">
        <p14:creationId xmlns:p14="http://schemas.microsoft.com/office/powerpoint/2010/main" val="2192134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461963" y="722313"/>
            <a:ext cx="6396037" cy="3598862"/>
          </a:xfrm>
          <a:ln/>
        </p:spPr>
      </p:sp>
      <p:sp>
        <p:nvSpPr>
          <p:cNvPr id="97283" name="Rectangle 3"/>
          <p:cNvSpPr>
            <a:spLocks noGrp="1" noChangeArrowheads="1"/>
          </p:cNvSpPr>
          <p:nvPr>
            <p:ph type="body" idx="1"/>
          </p:nvPr>
        </p:nvSpPr>
        <p:spPr>
          <a:xfrm>
            <a:off x="974725" y="4559300"/>
            <a:ext cx="5365750" cy="43195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5035" tIns="47517" rIns="95035" bIns="47517"/>
          <a:lstStyle/>
          <a:p>
            <a:endParaRPr lang="en-US" smtClean="0">
              <a:latin typeface="Arial" panose="020B0604020202020204" pitchFamily="34" charset="0"/>
            </a:endParaRPr>
          </a:p>
        </p:txBody>
      </p:sp>
    </p:spTree>
    <p:extLst>
      <p:ext uri="{BB962C8B-B14F-4D97-AF65-F5344CB8AC3E}">
        <p14:creationId xmlns:p14="http://schemas.microsoft.com/office/powerpoint/2010/main" val="2333795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463550" y="722313"/>
            <a:ext cx="6396038" cy="3598862"/>
          </a:xfrm>
          <a:ln/>
        </p:spPr>
      </p:sp>
      <p:sp>
        <p:nvSpPr>
          <p:cNvPr id="99331" name="Rectangle 3"/>
          <p:cNvSpPr>
            <a:spLocks noGrp="1" noChangeArrowheads="1"/>
          </p:cNvSpPr>
          <p:nvPr>
            <p:ph type="body" idx="1"/>
          </p:nvPr>
        </p:nvSpPr>
        <p:spPr>
          <a:xfrm>
            <a:off x="974725" y="4559300"/>
            <a:ext cx="5365750" cy="43195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5027" tIns="47514" rIns="95027" bIns="47514"/>
          <a:lstStyle/>
          <a:p>
            <a:endParaRPr lang="en-US" smtClean="0">
              <a:latin typeface="Arial" panose="020B0604020202020204" pitchFamily="34" charset="0"/>
            </a:endParaRPr>
          </a:p>
        </p:txBody>
      </p:sp>
    </p:spTree>
    <p:extLst>
      <p:ext uri="{BB962C8B-B14F-4D97-AF65-F5344CB8AC3E}">
        <p14:creationId xmlns:p14="http://schemas.microsoft.com/office/powerpoint/2010/main" val="2874313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463550" y="722313"/>
            <a:ext cx="6396038" cy="3598862"/>
          </a:xfrm>
          <a:ln/>
        </p:spPr>
      </p:sp>
      <p:sp>
        <p:nvSpPr>
          <p:cNvPr id="103427" name="Rectangle 3"/>
          <p:cNvSpPr>
            <a:spLocks noGrp="1" noChangeArrowheads="1"/>
          </p:cNvSpPr>
          <p:nvPr>
            <p:ph type="body" idx="1"/>
          </p:nvPr>
        </p:nvSpPr>
        <p:spPr>
          <a:xfrm>
            <a:off x="974725" y="4559300"/>
            <a:ext cx="5365750" cy="43195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5027" tIns="47514" rIns="95027" bIns="47514"/>
          <a:lstStyle/>
          <a:p>
            <a:endParaRPr lang="en-US" smtClean="0">
              <a:latin typeface="Arial" panose="020B0604020202020204" pitchFamily="34" charset="0"/>
            </a:endParaRPr>
          </a:p>
        </p:txBody>
      </p:sp>
    </p:spTree>
    <p:extLst>
      <p:ext uri="{BB962C8B-B14F-4D97-AF65-F5344CB8AC3E}">
        <p14:creationId xmlns:p14="http://schemas.microsoft.com/office/powerpoint/2010/main" val="4237230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463550" y="722313"/>
            <a:ext cx="6396038" cy="3598862"/>
          </a:xfrm>
          <a:ln/>
        </p:spPr>
      </p:sp>
      <p:sp>
        <p:nvSpPr>
          <p:cNvPr id="106499" name="Rectangle 3"/>
          <p:cNvSpPr>
            <a:spLocks noGrp="1" noChangeArrowheads="1"/>
          </p:cNvSpPr>
          <p:nvPr>
            <p:ph type="body" idx="1"/>
          </p:nvPr>
        </p:nvSpPr>
        <p:spPr>
          <a:xfrm>
            <a:off x="974725" y="4559300"/>
            <a:ext cx="5365750" cy="43195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5027" tIns="47514" rIns="95027" bIns="47514"/>
          <a:lstStyle/>
          <a:p>
            <a:endParaRPr lang="en-US" smtClean="0">
              <a:latin typeface="Arial" panose="020B0604020202020204" pitchFamily="34" charset="0"/>
            </a:endParaRPr>
          </a:p>
        </p:txBody>
      </p:sp>
    </p:spTree>
    <p:extLst>
      <p:ext uri="{BB962C8B-B14F-4D97-AF65-F5344CB8AC3E}">
        <p14:creationId xmlns:p14="http://schemas.microsoft.com/office/powerpoint/2010/main" val="2505476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DC5F78-798E-477A-BAA8-1992F0A2F172}" type="datetimeFigureOut">
              <a:rPr lang="en-US" smtClean="0"/>
              <a:t>04/01/2022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E7908-58B7-4640-B126-33E0B3DDACA5}" type="slidenum">
              <a:rPr lang="en-US" smtClean="0"/>
              <a:t>‹#›</a:t>
            </a:fld>
            <a:endParaRPr lang="en-US"/>
          </a:p>
        </p:txBody>
      </p:sp>
    </p:spTree>
    <p:extLst>
      <p:ext uri="{BB962C8B-B14F-4D97-AF65-F5344CB8AC3E}">
        <p14:creationId xmlns:p14="http://schemas.microsoft.com/office/powerpoint/2010/main" val="797064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DC5F78-798E-477A-BAA8-1992F0A2F172}" type="datetimeFigureOut">
              <a:rPr lang="en-US" smtClean="0"/>
              <a:t>04/01/2022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E7908-58B7-4640-B126-33E0B3DDACA5}" type="slidenum">
              <a:rPr lang="en-US" smtClean="0"/>
              <a:t>‹#›</a:t>
            </a:fld>
            <a:endParaRPr lang="en-US"/>
          </a:p>
        </p:txBody>
      </p:sp>
    </p:spTree>
    <p:extLst>
      <p:ext uri="{BB962C8B-B14F-4D97-AF65-F5344CB8AC3E}">
        <p14:creationId xmlns:p14="http://schemas.microsoft.com/office/powerpoint/2010/main" val="4153831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DC5F78-798E-477A-BAA8-1992F0A2F172}" type="datetimeFigureOut">
              <a:rPr lang="en-US" smtClean="0"/>
              <a:t>04/01/2022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E7908-58B7-4640-B126-33E0B3DDACA5}" type="slidenum">
              <a:rPr lang="en-US" smtClean="0"/>
              <a:t>‹#›</a:t>
            </a:fld>
            <a:endParaRPr lang="en-US"/>
          </a:p>
        </p:txBody>
      </p:sp>
    </p:spTree>
    <p:extLst>
      <p:ext uri="{BB962C8B-B14F-4D97-AF65-F5344CB8AC3E}">
        <p14:creationId xmlns:p14="http://schemas.microsoft.com/office/powerpoint/2010/main" val="3998943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rgbClr val="C00000"/>
                </a:solidFill>
                <a:latin typeface="+mn-lt"/>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4400">
                <a:solidFill>
                  <a:srgbClr val="C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A46609-D270-4C24-A9A7-EECB8D2CBB53}" type="datetimeFigureOut">
              <a:rPr lang="en-US" smtClean="0">
                <a:solidFill>
                  <a:prstClr val="black">
                    <a:tint val="75000"/>
                  </a:prstClr>
                </a:solidFill>
              </a:rPr>
              <a:pPr/>
              <a:t>04/01/2022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147564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6000">
                <a:solidFill>
                  <a:srgbClr val="C00000"/>
                </a:solidFill>
                <a:latin typeface="+mn-lt"/>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1A46609-D270-4C24-A9A7-EECB8D2CBB53}" type="datetimeFigureOut">
              <a:rPr lang="en-US" smtClean="0">
                <a:solidFill>
                  <a:prstClr val="black">
                    <a:tint val="75000"/>
                  </a:prstClr>
                </a:solidFill>
              </a:rPr>
              <a:pPr/>
              <a:t>04/01/2022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02119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A46609-D270-4C24-A9A7-EECB8D2CBB53}" type="datetimeFigureOut">
              <a:rPr lang="en-US" smtClean="0">
                <a:solidFill>
                  <a:prstClr val="black">
                    <a:tint val="75000"/>
                  </a:prstClr>
                </a:solidFill>
              </a:rPr>
              <a:pPr/>
              <a:t>04/01/2022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87445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A46609-D270-4C24-A9A7-EECB8D2CBB53}" type="datetimeFigureOut">
              <a:rPr lang="en-US" smtClean="0">
                <a:solidFill>
                  <a:prstClr val="black">
                    <a:tint val="75000"/>
                  </a:prstClr>
                </a:solidFill>
              </a:rPr>
              <a:pPr/>
              <a:t>04/01/2022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5724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A46609-D270-4C24-A9A7-EECB8D2CBB53}" type="datetimeFigureOut">
              <a:rPr lang="en-US" smtClean="0">
                <a:solidFill>
                  <a:prstClr val="black">
                    <a:tint val="75000"/>
                  </a:prstClr>
                </a:solidFill>
              </a:rPr>
              <a:pPr/>
              <a:t>04/01/2022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0459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A46609-D270-4C24-A9A7-EECB8D2CBB53}" type="datetimeFigureOut">
              <a:rPr lang="en-US" smtClean="0">
                <a:solidFill>
                  <a:prstClr val="black">
                    <a:tint val="75000"/>
                  </a:prstClr>
                </a:solidFill>
              </a:rPr>
              <a:pPr/>
              <a:t>04/01/2022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458677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A46609-D270-4C24-A9A7-EECB8D2CBB53}" type="datetimeFigureOut">
              <a:rPr lang="en-US" smtClean="0">
                <a:solidFill>
                  <a:prstClr val="black">
                    <a:tint val="75000"/>
                  </a:prstClr>
                </a:solidFill>
              </a:rPr>
              <a:pPr/>
              <a:t>04/01/2022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42730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A46609-D270-4C24-A9A7-EECB8D2CBB53}" type="datetimeFigureOut">
              <a:rPr lang="en-US" smtClean="0">
                <a:solidFill>
                  <a:prstClr val="black">
                    <a:tint val="75000"/>
                  </a:prstClr>
                </a:solidFill>
              </a:rPr>
              <a:pPr/>
              <a:t>04/01/2022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111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DC5F78-798E-477A-BAA8-1992F0A2F172}" type="datetimeFigureOut">
              <a:rPr lang="en-US" smtClean="0"/>
              <a:t>04/01/2022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E7908-58B7-4640-B126-33E0B3DDACA5}" type="slidenum">
              <a:rPr lang="en-US" smtClean="0"/>
              <a:t>‹#›</a:t>
            </a:fld>
            <a:endParaRPr lang="en-US"/>
          </a:p>
        </p:txBody>
      </p:sp>
    </p:spTree>
    <p:extLst>
      <p:ext uri="{BB962C8B-B14F-4D97-AF65-F5344CB8AC3E}">
        <p14:creationId xmlns:p14="http://schemas.microsoft.com/office/powerpoint/2010/main" val="8262239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A46609-D270-4C24-A9A7-EECB8D2CBB53}" type="datetimeFigureOut">
              <a:rPr lang="en-US" smtClean="0">
                <a:solidFill>
                  <a:prstClr val="black">
                    <a:tint val="75000"/>
                  </a:prstClr>
                </a:solidFill>
              </a:rPr>
              <a:pPr/>
              <a:t>04/01/2022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448242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A46609-D270-4C24-A9A7-EECB8D2CBB53}" type="datetimeFigureOut">
              <a:rPr lang="en-US" smtClean="0">
                <a:solidFill>
                  <a:prstClr val="black">
                    <a:tint val="75000"/>
                  </a:prstClr>
                </a:solidFill>
              </a:rPr>
              <a:pPr/>
              <a:t>04/01/2022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915625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A46609-D270-4C24-A9A7-EECB8D2CBB53}" type="datetimeFigureOut">
              <a:rPr lang="en-US" smtClean="0">
                <a:solidFill>
                  <a:prstClr val="black">
                    <a:tint val="75000"/>
                  </a:prstClr>
                </a:solidFill>
              </a:rPr>
              <a:pPr/>
              <a:t>04/01/2022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7693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1040533" cy="533400"/>
          </a:xfrm>
        </p:spPr>
        <p:txBody>
          <a:bodyPr/>
          <a:lstStyle/>
          <a:p>
            <a:r>
              <a:rPr lang="en-US"/>
              <a:t>Click to edit Master title style</a:t>
            </a:r>
          </a:p>
        </p:txBody>
      </p:sp>
      <p:sp>
        <p:nvSpPr>
          <p:cNvPr id="3" name="Text Placeholder 2"/>
          <p:cNvSpPr>
            <a:spLocks noGrp="1"/>
          </p:cNvSpPr>
          <p:nvPr>
            <p:ph type="body" sz="half" idx="1"/>
          </p:nvPr>
        </p:nvSpPr>
        <p:spPr>
          <a:xfrm>
            <a:off x="548217"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6185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DC5F78-798E-477A-BAA8-1992F0A2F172}" type="datetimeFigureOut">
              <a:rPr lang="en-US" smtClean="0"/>
              <a:t>04/01/2022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E7908-58B7-4640-B126-33E0B3DDACA5}" type="slidenum">
              <a:rPr lang="en-US" smtClean="0"/>
              <a:t>‹#›</a:t>
            </a:fld>
            <a:endParaRPr lang="en-US"/>
          </a:p>
        </p:txBody>
      </p:sp>
    </p:spTree>
    <p:extLst>
      <p:ext uri="{BB962C8B-B14F-4D97-AF65-F5344CB8AC3E}">
        <p14:creationId xmlns:p14="http://schemas.microsoft.com/office/powerpoint/2010/main" val="2147684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DC5F78-798E-477A-BAA8-1992F0A2F172}" type="datetimeFigureOut">
              <a:rPr lang="en-US" smtClean="0"/>
              <a:t>04/01/2022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E7908-58B7-4640-B126-33E0B3DDACA5}" type="slidenum">
              <a:rPr lang="en-US" smtClean="0"/>
              <a:t>‹#›</a:t>
            </a:fld>
            <a:endParaRPr lang="en-US"/>
          </a:p>
        </p:txBody>
      </p:sp>
    </p:spTree>
    <p:extLst>
      <p:ext uri="{BB962C8B-B14F-4D97-AF65-F5344CB8AC3E}">
        <p14:creationId xmlns:p14="http://schemas.microsoft.com/office/powerpoint/2010/main" val="171817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DC5F78-798E-477A-BAA8-1992F0A2F172}" type="datetimeFigureOut">
              <a:rPr lang="en-US" smtClean="0"/>
              <a:t>04/01/2022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EE7908-58B7-4640-B126-33E0B3DDACA5}" type="slidenum">
              <a:rPr lang="en-US" smtClean="0"/>
              <a:t>‹#›</a:t>
            </a:fld>
            <a:endParaRPr lang="en-US"/>
          </a:p>
        </p:txBody>
      </p:sp>
    </p:spTree>
    <p:extLst>
      <p:ext uri="{BB962C8B-B14F-4D97-AF65-F5344CB8AC3E}">
        <p14:creationId xmlns:p14="http://schemas.microsoft.com/office/powerpoint/2010/main" val="458952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DC5F78-798E-477A-BAA8-1992F0A2F172}" type="datetimeFigureOut">
              <a:rPr lang="en-US" smtClean="0"/>
              <a:t>04/01/2022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EE7908-58B7-4640-B126-33E0B3DDACA5}" type="slidenum">
              <a:rPr lang="en-US" smtClean="0"/>
              <a:t>‹#›</a:t>
            </a:fld>
            <a:endParaRPr lang="en-US"/>
          </a:p>
        </p:txBody>
      </p:sp>
    </p:spTree>
    <p:extLst>
      <p:ext uri="{BB962C8B-B14F-4D97-AF65-F5344CB8AC3E}">
        <p14:creationId xmlns:p14="http://schemas.microsoft.com/office/powerpoint/2010/main" val="1882233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DC5F78-798E-477A-BAA8-1992F0A2F172}" type="datetimeFigureOut">
              <a:rPr lang="en-US" smtClean="0"/>
              <a:t>04/01/2022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EE7908-58B7-4640-B126-33E0B3DDACA5}" type="slidenum">
              <a:rPr lang="en-US" smtClean="0"/>
              <a:t>‹#›</a:t>
            </a:fld>
            <a:endParaRPr lang="en-US"/>
          </a:p>
        </p:txBody>
      </p:sp>
    </p:spTree>
    <p:extLst>
      <p:ext uri="{BB962C8B-B14F-4D97-AF65-F5344CB8AC3E}">
        <p14:creationId xmlns:p14="http://schemas.microsoft.com/office/powerpoint/2010/main" val="490583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DC5F78-798E-477A-BAA8-1992F0A2F172}" type="datetimeFigureOut">
              <a:rPr lang="en-US" smtClean="0"/>
              <a:t>04/01/2022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E7908-58B7-4640-B126-33E0B3DDACA5}" type="slidenum">
              <a:rPr lang="en-US" smtClean="0"/>
              <a:t>‹#›</a:t>
            </a:fld>
            <a:endParaRPr lang="en-US"/>
          </a:p>
        </p:txBody>
      </p:sp>
    </p:spTree>
    <p:extLst>
      <p:ext uri="{BB962C8B-B14F-4D97-AF65-F5344CB8AC3E}">
        <p14:creationId xmlns:p14="http://schemas.microsoft.com/office/powerpoint/2010/main" val="1009322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DC5F78-798E-477A-BAA8-1992F0A2F172}" type="datetimeFigureOut">
              <a:rPr lang="en-US" smtClean="0"/>
              <a:t>04/01/2022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E7908-58B7-4640-B126-33E0B3DDACA5}" type="slidenum">
              <a:rPr lang="en-US" smtClean="0"/>
              <a:t>‹#›</a:t>
            </a:fld>
            <a:endParaRPr lang="en-US"/>
          </a:p>
        </p:txBody>
      </p:sp>
    </p:spTree>
    <p:extLst>
      <p:ext uri="{BB962C8B-B14F-4D97-AF65-F5344CB8AC3E}">
        <p14:creationId xmlns:p14="http://schemas.microsoft.com/office/powerpoint/2010/main" val="21712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DC5F78-798E-477A-BAA8-1992F0A2F172}" type="datetimeFigureOut">
              <a:rPr lang="en-US" smtClean="0"/>
              <a:t>04/01/2022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E7908-58B7-4640-B126-33E0B3DDACA5}" type="slidenum">
              <a:rPr lang="en-US" smtClean="0"/>
              <a:t>‹#›</a:t>
            </a:fld>
            <a:endParaRPr lang="en-US"/>
          </a:p>
        </p:txBody>
      </p:sp>
    </p:spTree>
    <p:extLst>
      <p:ext uri="{BB962C8B-B14F-4D97-AF65-F5344CB8AC3E}">
        <p14:creationId xmlns:p14="http://schemas.microsoft.com/office/powerpoint/2010/main" val="2105748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A46609-D270-4C24-A9A7-EECB8D2CBB53}" type="datetimeFigureOut">
              <a:rPr lang="en-US" smtClean="0">
                <a:solidFill>
                  <a:prstClr val="black">
                    <a:tint val="75000"/>
                  </a:prstClr>
                </a:solidFill>
              </a:rPr>
              <a:pPr/>
              <a:t>04/01/2022</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288494-613D-4052-AAB2-19143A8378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732188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77500" lnSpcReduction="20000"/>
          </a:bodyPr>
          <a:lstStyle/>
          <a:p>
            <a:r>
              <a:rPr lang="en-US" dirty="0"/>
              <a:t>6.4 Data Warehousing </a:t>
            </a:r>
            <a:br>
              <a:rPr lang="en-US" dirty="0"/>
            </a:br>
            <a:r>
              <a:rPr lang="en-US" dirty="0"/>
              <a:t>and </a:t>
            </a:r>
            <a:br>
              <a:rPr lang="en-US" dirty="0"/>
            </a:br>
            <a:r>
              <a:rPr lang="en-US" dirty="0"/>
              <a:t>Data Mining</a:t>
            </a:r>
            <a:br>
              <a:rPr lang="en-US" dirty="0"/>
            </a:br>
            <a:endParaRPr lang="en-US" dirty="0" smtClean="0"/>
          </a:p>
          <a:p>
            <a:endParaRPr lang="en-US" dirty="0"/>
          </a:p>
        </p:txBody>
      </p:sp>
    </p:spTree>
    <p:extLst>
      <p:ext uri="{BB962C8B-B14F-4D97-AF65-F5344CB8AC3E}">
        <p14:creationId xmlns:p14="http://schemas.microsoft.com/office/powerpoint/2010/main" val="2855673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b="1" smtClean="0"/>
              <a:t>Classification Example</a:t>
            </a:r>
          </a:p>
        </p:txBody>
      </p:sp>
      <p:graphicFrame>
        <p:nvGraphicFramePr>
          <p:cNvPr id="100355" name="Object 3"/>
          <p:cNvGraphicFramePr>
            <a:graphicFrameLocks noChangeAspect="1"/>
          </p:cNvGraphicFramePr>
          <p:nvPr/>
        </p:nvGraphicFramePr>
        <p:xfrm>
          <a:off x="1752601" y="2057401"/>
          <a:ext cx="3565525" cy="3687763"/>
        </p:xfrm>
        <a:graphic>
          <a:graphicData uri="http://schemas.openxmlformats.org/presentationml/2006/ole">
            <mc:AlternateContent xmlns:mc="http://schemas.openxmlformats.org/markup-compatibility/2006">
              <mc:Choice xmlns:v="urn:schemas-microsoft-com:vml" Requires="v">
                <p:oleObj spid="_x0000_s2060" name="Document" r:id="rId3" imgW="5405628" imgH="5782056" progId="Word.Document.8">
                  <p:embed/>
                </p:oleObj>
              </mc:Choice>
              <mc:Fallback>
                <p:oleObj name="Document" r:id="rId3" imgW="5405628" imgH="5782056"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1" y="2057401"/>
                        <a:ext cx="3565525" cy="368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356" name="Text Box 4"/>
          <p:cNvSpPr txBox="1">
            <a:spLocks noChangeArrowheads="1"/>
          </p:cNvSpPr>
          <p:nvPr/>
        </p:nvSpPr>
        <p:spPr bwMode="auto">
          <a:xfrm rot="-2416809">
            <a:off x="2403189" y="1432511"/>
            <a:ext cx="11753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buClr>
                <a:schemeClr val="accent2"/>
              </a:buClr>
              <a:buSzPct val="75000"/>
              <a:buFont typeface="Monotype Sorts" pitchFamily="2" charset="2"/>
              <a:buNone/>
            </a:pPr>
            <a:r>
              <a:rPr lang="en-US" sz="1600">
                <a:solidFill>
                  <a:srgbClr val="006600"/>
                </a:solidFill>
                <a:latin typeface="Arial" panose="020B0604020202020204" pitchFamily="34" charset="0"/>
              </a:rPr>
              <a:t>categorical</a:t>
            </a:r>
            <a:endParaRPr lang="en-US" sz="1600">
              <a:solidFill>
                <a:schemeClr val="bg2"/>
              </a:solidFill>
              <a:latin typeface="Arial" panose="020B0604020202020204" pitchFamily="34" charset="0"/>
            </a:endParaRPr>
          </a:p>
        </p:txBody>
      </p:sp>
      <p:sp>
        <p:nvSpPr>
          <p:cNvPr id="100357" name="Text Box 5"/>
          <p:cNvSpPr txBox="1">
            <a:spLocks noChangeArrowheads="1"/>
          </p:cNvSpPr>
          <p:nvPr/>
        </p:nvSpPr>
        <p:spPr bwMode="auto">
          <a:xfrm rot="-2416809">
            <a:off x="3165189" y="1432511"/>
            <a:ext cx="11753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buClr>
                <a:schemeClr val="accent2"/>
              </a:buClr>
              <a:buSzPct val="75000"/>
              <a:buFont typeface="Monotype Sorts" pitchFamily="2" charset="2"/>
              <a:buNone/>
            </a:pPr>
            <a:r>
              <a:rPr lang="en-US" sz="1600">
                <a:solidFill>
                  <a:srgbClr val="006600"/>
                </a:solidFill>
                <a:latin typeface="Arial" panose="020B0604020202020204" pitchFamily="34" charset="0"/>
              </a:rPr>
              <a:t>categorical</a:t>
            </a:r>
            <a:endParaRPr lang="en-US" sz="1600">
              <a:solidFill>
                <a:schemeClr val="bg2"/>
              </a:solidFill>
              <a:latin typeface="Arial" panose="020B0604020202020204" pitchFamily="34" charset="0"/>
            </a:endParaRPr>
          </a:p>
        </p:txBody>
      </p:sp>
      <p:sp>
        <p:nvSpPr>
          <p:cNvPr id="100358" name="Text Box 6"/>
          <p:cNvSpPr txBox="1">
            <a:spLocks noChangeArrowheads="1"/>
          </p:cNvSpPr>
          <p:nvPr/>
        </p:nvSpPr>
        <p:spPr bwMode="auto">
          <a:xfrm rot="-2416809">
            <a:off x="3937508" y="1432511"/>
            <a:ext cx="11753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buClr>
                <a:schemeClr val="accent2"/>
              </a:buClr>
              <a:buSzPct val="75000"/>
              <a:buFont typeface="Monotype Sorts" pitchFamily="2" charset="2"/>
              <a:buNone/>
            </a:pPr>
            <a:r>
              <a:rPr lang="en-US" sz="1600">
                <a:solidFill>
                  <a:srgbClr val="006600"/>
                </a:solidFill>
                <a:latin typeface="Arial" panose="020B0604020202020204" pitchFamily="34" charset="0"/>
              </a:rPr>
              <a:t>continuous</a:t>
            </a:r>
            <a:endParaRPr lang="en-US" sz="1600">
              <a:solidFill>
                <a:schemeClr val="bg2"/>
              </a:solidFill>
              <a:latin typeface="Arial" panose="020B0604020202020204" pitchFamily="34" charset="0"/>
            </a:endParaRPr>
          </a:p>
        </p:txBody>
      </p:sp>
      <p:sp>
        <p:nvSpPr>
          <p:cNvPr id="100359" name="Text Box 7"/>
          <p:cNvSpPr txBox="1">
            <a:spLocks noChangeArrowheads="1"/>
          </p:cNvSpPr>
          <p:nvPr/>
        </p:nvSpPr>
        <p:spPr bwMode="auto">
          <a:xfrm rot="-2416809">
            <a:off x="4668705" y="1661111"/>
            <a:ext cx="65114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buClr>
                <a:schemeClr val="accent2"/>
              </a:buClr>
              <a:buSzPct val="75000"/>
              <a:buFont typeface="Monotype Sorts" pitchFamily="2" charset="2"/>
              <a:buNone/>
            </a:pPr>
            <a:r>
              <a:rPr lang="en-US" sz="1600">
                <a:solidFill>
                  <a:srgbClr val="006600"/>
                </a:solidFill>
                <a:latin typeface="Arial" panose="020B0604020202020204" pitchFamily="34" charset="0"/>
              </a:rPr>
              <a:t>class</a:t>
            </a:r>
            <a:endParaRPr lang="en-US" sz="1600">
              <a:solidFill>
                <a:schemeClr val="bg2"/>
              </a:solidFill>
              <a:latin typeface="Arial" panose="020B0604020202020204" pitchFamily="34" charset="0"/>
            </a:endParaRPr>
          </a:p>
        </p:txBody>
      </p:sp>
      <p:graphicFrame>
        <p:nvGraphicFramePr>
          <p:cNvPr id="100360" name="Object 8"/>
          <p:cNvGraphicFramePr>
            <a:graphicFrameLocks noChangeAspect="1"/>
          </p:cNvGraphicFramePr>
          <p:nvPr/>
        </p:nvGraphicFramePr>
        <p:xfrm>
          <a:off x="5791201" y="2043113"/>
          <a:ext cx="2994025" cy="2646362"/>
        </p:xfrm>
        <a:graphic>
          <a:graphicData uri="http://schemas.openxmlformats.org/presentationml/2006/ole">
            <mc:AlternateContent xmlns:mc="http://schemas.openxmlformats.org/markup-compatibility/2006">
              <mc:Choice xmlns:v="urn:schemas-microsoft-com:vml" Requires="v">
                <p:oleObj spid="_x0000_s2061" name="Document" r:id="rId5" imgW="4614672" imgH="4076700" progId="Word.Document.8">
                  <p:embed/>
                </p:oleObj>
              </mc:Choice>
              <mc:Fallback>
                <p:oleObj name="Document" r:id="rId5" imgW="4614672" imgH="407670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1" y="2043113"/>
                        <a:ext cx="2994025" cy="2646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0361" name="Group 9"/>
          <p:cNvGrpSpPr>
            <a:grpSpLocks/>
          </p:cNvGrpSpPr>
          <p:nvPr/>
        </p:nvGrpSpPr>
        <p:grpSpPr bwMode="auto">
          <a:xfrm>
            <a:off x="9220200" y="3948113"/>
            <a:ext cx="990600" cy="685800"/>
            <a:chOff x="4944" y="2736"/>
            <a:chExt cx="624" cy="432"/>
          </a:xfrm>
        </p:grpSpPr>
        <p:sp>
          <p:nvSpPr>
            <p:cNvPr id="100375" name="AutoShape 10"/>
            <p:cNvSpPr>
              <a:spLocks noChangeArrowheads="1"/>
            </p:cNvSpPr>
            <p:nvPr/>
          </p:nvSpPr>
          <p:spPr bwMode="auto">
            <a:xfrm>
              <a:off x="4944" y="2736"/>
              <a:ext cx="624" cy="432"/>
            </a:xfrm>
            <a:prstGeom prst="can">
              <a:avLst>
                <a:gd name="adj" fmla="val 25000"/>
              </a:avLst>
            </a:prstGeom>
            <a:solidFill>
              <a:srgbClr val="CCCCFF"/>
            </a:solidFill>
            <a:ln w="12700">
              <a:solidFill>
                <a:srgbClr val="0000FF"/>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0376" name="Text Box 11"/>
            <p:cNvSpPr txBox="1">
              <a:spLocks noChangeArrowheads="1"/>
            </p:cNvSpPr>
            <p:nvPr/>
          </p:nvSpPr>
          <p:spPr bwMode="auto">
            <a:xfrm>
              <a:off x="5097" y="2856"/>
              <a:ext cx="323" cy="302"/>
            </a:xfrm>
            <a:prstGeom prst="rect">
              <a:avLst/>
            </a:prstGeom>
            <a:solidFill>
              <a:srgbClr val="CC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80000"/>
                </a:lnSpc>
                <a:buClr>
                  <a:schemeClr val="accent2"/>
                </a:buClr>
                <a:buSzPct val="75000"/>
                <a:buFont typeface="Monotype Sorts" pitchFamily="2" charset="2"/>
                <a:buNone/>
              </a:pPr>
              <a:r>
                <a:rPr lang="en-US" sz="1400">
                  <a:solidFill>
                    <a:srgbClr val="0000CC"/>
                  </a:solidFill>
                  <a:latin typeface="Arial" panose="020B0604020202020204" pitchFamily="34" charset="0"/>
                </a:rPr>
                <a:t>Test</a:t>
              </a:r>
            </a:p>
            <a:p>
              <a:pPr algn="ctr">
                <a:lnSpc>
                  <a:spcPct val="80000"/>
                </a:lnSpc>
                <a:buClr>
                  <a:schemeClr val="accent2"/>
                </a:buClr>
                <a:buSzPct val="75000"/>
                <a:buFont typeface="Monotype Sorts" pitchFamily="2" charset="2"/>
                <a:buNone/>
              </a:pPr>
              <a:r>
                <a:rPr lang="en-US" sz="1400">
                  <a:solidFill>
                    <a:srgbClr val="0000CC"/>
                  </a:solidFill>
                  <a:latin typeface="Arial" panose="020B0604020202020204" pitchFamily="34" charset="0"/>
                </a:rPr>
                <a:t>Set</a:t>
              </a:r>
              <a:endParaRPr lang="en-US" sz="1400">
                <a:solidFill>
                  <a:schemeClr val="bg2"/>
                </a:solidFill>
                <a:latin typeface="Arial" panose="020B0604020202020204" pitchFamily="34" charset="0"/>
              </a:endParaRPr>
            </a:p>
          </p:txBody>
        </p:sp>
      </p:grpSp>
      <p:sp>
        <p:nvSpPr>
          <p:cNvPr id="100362" name="AutoShape 12"/>
          <p:cNvSpPr>
            <a:spLocks noChangeArrowheads="1"/>
          </p:cNvSpPr>
          <p:nvPr/>
        </p:nvSpPr>
        <p:spPr bwMode="auto">
          <a:xfrm>
            <a:off x="5410200" y="5091113"/>
            <a:ext cx="990600" cy="685800"/>
          </a:xfrm>
          <a:prstGeom prst="can">
            <a:avLst>
              <a:gd name="adj" fmla="val 25056"/>
            </a:avLst>
          </a:prstGeom>
          <a:solidFill>
            <a:schemeClr val="accent2"/>
          </a:solidFill>
          <a:ln w="12700">
            <a:solidFill>
              <a:srgbClr val="0000FF"/>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0363" name="Text Box 13"/>
          <p:cNvSpPr txBox="1">
            <a:spLocks noChangeArrowheads="1"/>
          </p:cNvSpPr>
          <p:nvPr/>
        </p:nvSpPr>
        <p:spPr bwMode="auto">
          <a:xfrm>
            <a:off x="5444830" y="5238751"/>
            <a:ext cx="973728"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80000"/>
              </a:lnSpc>
              <a:buClr>
                <a:schemeClr val="accent2"/>
              </a:buClr>
              <a:buSzPct val="75000"/>
              <a:buFont typeface="Monotype Sorts" pitchFamily="2" charset="2"/>
              <a:buNone/>
            </a:pPr>
            <a:r>
              <a:rPr lang="en-US" sz="1600">
                <a:solidFill>
                  <a:schemeClr val="tx2"/>
                </a:solidFill>
                <a:latin typeface="Arial" panose="020B0604020202020204" pitchFamily="34" charset="0"/>
              </a:rPr>
              <a:t>Training </a:t>
            </a:r>
          </a:p>
          <a:p>
            <a:pPr algn="ctr">
              <a:lnSpc>
                <a:spcPct val="80000"/>
              </a:lnSpc>
              <a:buClr>
                <a:schemeClr val="accent2"/>
              </a:buClr>
              <a:buSzPct val="75000"/>
              <a:buFont typeface="Monotype Sorts" pitchFamily="2" charset="2"/>
              <a:buNone/>
            </a:pPr>
            <a:r>
              <a:rPr lang="en-US" sz="1600">
                <a:solidFill>
                  <a:schemeClr val="tx2"/>
                </a:solidFill>
                <a:latin typeface="Arial" panose="020B0604020202020204" pitchFamily="34" charset="0"/>
              </a:rPr>
              <a:t>Set</a:t>
            </a:r>
            <a:endParaRPr lang="en-US" sz="1400">
              <a:solidFill>
                <a:schemeClr val="bg2"/>
              </a:solidFill>
              <a:latin typeface="Arial" panose="020B0604020202020204" pitchFamily="34" charset="0"/>
            </a:endParaRPr>
          </a:p>
        </p:txBody>
      </p:sp>
      <p:grpSp>
        <p:nvGrpSpPr>
          <p:cNvPr id="100364" name="Group 14"/>
          <p:cNvGrpSpPr>
            <a:grpSpLocks/>
          </p:cNvGrpSpPr>
          <p:nvPr/>
        </p:nvGrpSpPr>
        <p:grpSpPr bwMode="auto">
          <a:xfrm>
            <a:off x="9161464" y="5086351"/>
            <a:ext cx="1125537" cy="690563"/>
            <a:chOff x="3360" y="2880"/>
            <a:chExt cx="672" cy="415"/>
          </a:xfrm>
        </p:grpSpPr>
        <p:sp>
          <p:nvSpPr>
            <p:cNvPr id="100373" name="AutoShape 15"/>
            <p:cNvSpPr>
              <a:spLocks noChangeArrowheads="1"/>
            </p:cNvSpPr>
            <p:nvPr/>
          </p:nvSpPr>
          <p:spPr bwMode="auto">
            <a:xfrm>
              <a:off x="3360" y="2880"/>
              <a:ext cx="672" cy="415"/>
            </a:xfrm>
            <a:prstGeom prst="flowChartMultidocument">
              <a:avLst/>
            </a:prstGeom>
            <a:solidFill>
              <a:srgbClr val="00E0CB"/>
            </a:solidFill>
            <a:ln w="12700">
              <a:solidFill>
                <a:schemeClr val="bg2"/>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0374" name="Text Box 16"/>
            <p:cNvSpPr txBox="1">
              <a:spLocks noChangeArrowheads="1"/>
            </p:cNvSpPr>
            <p:nvPr/>
          </p:nvSpPr>
          <p:spPr bwMode="auto">
            <a:xfrm>
              <a:off x="3392" y="2978"/>
              <a:ext cx="547"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buClr>
                  <a:schemeClr val="accent2"/>
                </a:buClr>
                <a:buSzPct val="75000"/>
                <a:buFont typeface="Monotype Sorts" pitchFamily="2" charset="2"/>
                <a:buNone/>
              </a:pPr>
              <a:r>
                <a:rPr lang="en-US" sz="2000">
                  <a:solidFill>
                    <a:srgbClr val="CC0000"/>
                  </a:solidFill>
                  <a:latin typeface="Arial" panose="020B0604020202020204" pitchFamily="34" charset="0"/>
                </a:rPr>
                <a:t>Model</a:t>
              </a:r>
              <a:endParaRPr lang="en-US" sz="1400">
                <a:solidFill>
                  <a:schemeClr val="bg2"/>
                </a:solidFill>
                <a:latin typeface="Arial" panose="020B0604020202020204" pitchFamily="34" charset="0"/>
              </a:endParaRPr>
            </a:p>
          </p:txBody>
        </p:sp>
      </p:grpSp>
      <p:sp>
        <p:nvSpPr>
          <p:cNvPr id="100365" name="AutoShape 17"/>
          <p:cNvSpPr>
            <a:spLocks noChangeArrowheads="1"/>
          </p:cNvSpPr>
          <p:nvPr/>
        </p:nvSpPr>
        <p:spPr bwMode="auto">
          <a:xfrm>
            <a:off x="7010400" y="4938713"/>
            <a:ext cx="1447800" cy="995362"/>
          </a:xfrm>
          <a:prstGeom prst="bevel">
            <a:avLst>
              <a:gd name="adj" fmla="val 12500"/>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0366" name="Text Box 18"/>
          <p:cNvSpPr txBox="1">
            <a:spLocks noChangeArrowheads="1"/>
          </p:cNvSpPr>
          <p:nvPr/>
        </p:nvSpPr>
        <p:spPr bwMode="auto">
          <a:xfrm>
            <a:off x="7128860" y="5014914"/>
            <a:ext cx="12410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buClr>
                <a:schemeClr val="accent2"/>
              </a:buClr>
              <a:buSzPct val="75000"/>
              <a:buFont typeface="Monotype Sorts" pitchFamily="2" charset="2"/>
              <a:buNone/>
            </a:pPr>
            <a:r>
              <a:rPr lang="en-US" sz="2000">
                <a:solidFill>
                  <a:srgbClr val="000000"/>
                </a:solidFill>
                <a:latin typeface="Arial" panose="020B0604020202020204" pitchFamily="34" charset="0"/>
              </a:rPr>
              <a:t>Learn </a:t>
            </a:r>
          </a:p>
          <a:p>
            <a:pPr algn="ctr">
              <a:buClr>
                <a:schemeClr val="accent2"/>
              </a:buClr>
              <a:buSzPct val="75000"/>
              <a:buFont typeface="Monotype Sorts" pitchFamily="2" charset="2"/>
              <a:buNone/>
            </a:pPr>
            <a:r>
              <a:rPr lang="en-US" sz="2000">
                <a:solidFill>
                  <a:srgbClr val="000000"/>
                </a:solidFill>
                <a:latin typeface="Arial" panose="020B0604020202020204" pitchFamily="34" charset="0"/>
              </a:rPr>
              <a:t>Classifier</a:t>
            </a:r>
            <a:endParaRPr lang="en-US" sz="1400">
              <a:solidFill>
                <a:srgbClr val="00E0CB"/>
              </a:solidFill>
              <a:latin typeface="Arial" panose="020B0604020202020204" pitchFamily="34" charset="0"/>
            </a:endParaRPr>
          </a:p>
        </p:txBody>
      </p:sp>
      <p:sp>
        <p:nvSpPr>
          <p:cNvPr id="100367" name="AutoShape 19"/>
          <p:cNvSpPr>
            <a:spLocks noChangeArrowheads="1"/>
          </p:cNvSpPr>
          <p:nvPr/>
        </p:nvSpPr>
        <p:spPr bwMode="auto">
          <a:xfrm>
            <a:off x="6511925" y="5349875"/>
            <a:ext cx="484188" cy="141288"/>
          </a:xfrm>
          <a:prstGeom prst="rightArrow">
            <a:avLst>
              <a:gd name="adj1" fmla="val 50000"/>
              <a:gd name="adj2" fmla="val 85674"/>
            </a:avLst>
          </a:prstGeom>
          <a:solidFill>
            <a:srgbClr val="CC0000"/>
          </a:solidFill>
          <a:ln w="127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0368" name="AutoShape 20"/>
          <p:cNvSpPr>
            <a:spLocks noChangeArrowheads="1"/>
          </p:cNvSpPr>
          <p:nvPr/>
        </p:nvSpPr>
        <p:spPr bwMode="auto">
          <a:xfrm>
            <a:off x="8534400" y="5314950"/>
            <a:ext cx="484188" cy="141288"/>
          </a:xfrm>
          <a:prstGeom prst="rightArrow">
            <a:avLst>
              <a:gd name="adj1" fmla="val 50000"/>
              <a:gd name="adj2" fmla="val 85674"/>
            </a:avLst>
          </a:prstGeom>
          <a:solidFill>
            <a:srgbClr val="CC0000"/>
          </a:solidFill>
          <a:ln w="127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0369" name="AutoShape 21"/>
          <p:cNvSpPr>
            <a:spLocks noChangeArrowheads="1"/>
          </p:cNvSpPr>
          <p:nvPr/>
        </p:nvSpPr>
        <p:spPr bwMode="auto">
          <a:xfrm rot="5400000">
            <a:off x="9597232" y="4790282"/>
            <a:ext cx="312737" cy="152400"/>
          </a:xfrm>
          <a:prstGeom prst="rightArrow">
            <a:avLst>
              <a:gd name="adj1" fmla="val 50000"/>
              <a:gd name="adj2" fmla="val 51302"/>
            </a:avLst>
          </a:prstGeom>
          <a:solidFill>
            <a:srgbClr val="CC0000"/>
          </a:solidFill>
          <a:ln w="127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0370" name="Line 22"/>
          <p:cNvSpPr>
            <a:spLocks noChangeShapeType="1"/>
          </p:cNvSpPr>
          <p:nvPr/>
        </p:nvSpPr>
        <p:spPr bwMode="auto">
          <a:xfrm>
            <a:off x="5181600" y="4481513"/>
            <a:ext cx="3048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0371" name="Line 23"/>
          <p:cNvSpPr>
            <a:spLocks noChangeShapeType="1"/>
          </p:cNvSpPr>
          <p:nvPr/>
        </p:nvSpPr>
        <p:spPr bwMode="auto">
          <a:xfrm>
            <a:off x="8839200" y="3414713"/>
            <a:ext cx="3048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037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5035412-C0C6-4CCA-AF8F-DAC246EE1526}" type="slidenum">
              <a:rPr lang="en-US" sz="1200">
                <a:solidFill>
                  <a:srgbClr val="898989"/>
                </a:solidFill>
                <a:latin typeface="Arial" panose="020B0604020202020204" pitchFamily="34" charset="0"/>
              </a:rPr>
              <a:pPr>
                <a:spcBef>
                  <a:spcPct val="0"/>
                </a:spcBef>
                <a:buFontTx/>
                <a:buNone/>
              </a:pPr>
              <a:t>10</a:t>
            </a:fld>
            <a:endParaRPr lang="en-US" sz="1200">
              <a:solidFill>
                <a:srgbClr val="898989"/>
              </a:solidFill>
              <a:latin typeface="Arial" panose="020B0604020202020204" pitchFamily="34" charset="0"/>
            </a:endParaRPr>
          </a:p>
        </p:txBody>
      </p:sp>
    </p:spTree>
    <p:extLst>
      <p:ext uri="{BB962C8B-B14F-4D97-AF65-F5344CB8AC3E}">
        <p14:creationId xmlns:p14="http://schemas.microsoft.com/office/powerpoint/2010/main" val="36011831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US" b="1" smtClean="0"/>
              <a:t>Classification: Application 1</a:t>
            </a:r>
          </a:p>
        </p:txBody>
      </p:sp>
      <p:sp>
        <p:nvSpPr>
          <p:cNvPr id="739331" name="Rectangle 3"/>
          <p:cNvSpPr>
            <a:spLocks noGrp="1" noChangeArrowheads="1"/>
          </p:cNvSpPr>
          <p:nvPr>
            <p:ph idx="1"/>
          </p:nvPr>
        </p:nvSpPr>
        <p:spPr>
          <a:xfrm>
            <a:off x="1981200" y="1295400"/>
            <a:ext cx="8178800" cy="4876800"/>
          </a:xfrm>
        </p:spPr>
        <p:txBody>
          <a:bodyPr/>
          <a:lstStyle/>
          <a:p>
            <a:pPr algn="just" eaLnBrk="1" hangingPunct="1"/>
            <a:r>
              <a:rPr lang="en-US" sz="2400" b="1">
                <a:solidFill>
                  <a:srgbClr val="C00000"/>
                </a:solidFill>
              </a:rPr>
              <a:t>Direct Marketing</a:t>
            </a:r>
          </a:p>
          <a:p>
            <a:pPr lvl="1" algn="just" eaLnBrk="1" hangingPunct="1"/>
            <a:r>
              <a:rPr lang="en-US"/>
              <a:t>Goal: Reduce cost of mailing by </a:t>
            </a:r>
            <a:r>
              <a:rPr lang="en-US" i="1">
                <a:solidFill>
                  <a:srgbClr val="FF0066"/>
                </a:solidFill>
              </a:rPr>
              <a:t>targeting</a:t>
            </a:r>
            <a:r>
              <a:rPr lang="en-US"/>
              <a:t> a set of consumers likely to buy a new cell-phone product.</a:t>
            </a:r>
          </a:p>
          <a:p>
            <a:pPr lvl="1" algn="just" eaLnBrk="1" hangingPunct="1"/>
            <a:r>
              <a:rPr lang="en-US"/>
              <a:t>Approach:</a:t>
            </a:r>
          </a:p>
          <a:p>
            <a:pPr lvl="2" algn="just" eaLnBrk="1" hangingPunct="1"/>
            <a:r>
              <a:rPr lang="en-US"/>
              <a:t>Use the data for a similar product introduced before. </a:t>
            </a:r>
          </a:p>
          <a:p>
            <a:pPr lvl="2" algn="just" eaLnBrk="1" hangingPunct="1"/>
            <a:r>
              <a:rPr lang="en-US"/>
              <a:t>We know which customers decided to buy and which decided otherwise. This </a:t>
            </a:r>
            <a:r>
              <a:rPr lang="en-US" i="1">
                <a:solidFill>
                  <a:srgbClr val="0000FF"/>
                </a:solidFill>
              </a:rPr>
              <a:t>{buy, don’t buy}</a:t>
            </a:r>
            <a:r>
              <a:rPr lang="en-US"/>
              <a:t> decision forms the </a:t>
            </a:r>
            <a:r>
              <a:rPr lang="en-US" i="1">
                <a:solidFill>
                  <a:srgbClr val="0000FF"/>
                </a:solidFill>
              </a:rPr>
              <a:t>class attribute</a:t>
            </a:r>
            <a:r>
              <a:rPr lang="en-US"/>
              <a:t>.</a:t>
            </a:r>
          </a:p>
          <a:p>
            <a:pPr lvl="2" algn="just" eaLnBrk="1" hangingPunct="1"/>
            <a:r>
              <a:rPr lang="en-US"/>
              <a:t>Collect various demographic, lifestyle, and company-interaction related information about all such customers.</a:t>
            </a:r>
          </a:p>
          <a:p>
            <a:pPr lvl="3" algn="just" eaLnBrk="1" hangingPunct="1"/>
            <a:r>
              <a:rPr lang="en-US"/>
              <a:t>Type of business, where they stay, how much they earn, etc.</a:t>
            </a:r>
          </a:p>
          <a:p>
            <a:pPr lvl="2" algn="just" eaLnBrk="1" hangingPunct="1"/>
            <a:r>
              <a:rPr lang="en-US"/>
              <a:t>Use this information as input attributes to learn a classifier model.</a:t>
            </a:r>
          </a:p>
        </p:txBody>
      </p:sp>
      <p:sp>
        <p:nvSpPr>
          <p:cNvPr id="10138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305C4C9-6616-4F65-A13E-B0D83DECC87F}" type="slidenum">
              <a:rPr lang="en-US" sz="1200">
                <a:solidFill>
                  <a:srgbClr val="898989"/>
                </a:solidFill>
                <a:latin typeface="Arial" panose="020B0604020202020204" pitchFamily="34" charset="0"/>
              </a:rPr>
              <a:pPr>
                <a:spcBef>
                  <a:spcPct val="0"/>
                </a:spcBef>
                <a:buFontTx/>
                <a:buNone/>
              </a:pPr>
              <a:t>11</a:t>
            </a:fld>
            <a:endParaRPr lang="en-US" sz="1200">
              <a:solidFill>
                <a:srgbClr val="898989"/>
              </a:solidFill>
              <a:latin typeface="Arial" panose="020B0604020202020204" pitchFamily="34" charset="0"/>
            </a:endParaRPr>
          </a:p>
        </p:txBody>
      </p:sp>
    </p:spTree>
    <p:extLst>
      <p:ext uri="{BB962C8B-B14F-4D97-AF65-F5344CB8AC3E}">
        <p14:creationId xmlns:p14="http://schemas.microsoft.com/office/powerpoint/2010/main" val="1623183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39331">
                                            <p:txEl>
                                              <p:pRg st="2" end="2"/>
                                            </p:txEl>
                                          </p:spTgt>
                                        </p:tgtEl>
                                        <p:attrNameLst>
                                          <p:attrName>style.visibility</p:attrName>
                                        </p:attrNameLst>
                                      </p:cBhvr>
                                      <p:to>
                                        <p:strVal val="visible"/>
                                      </p:to>
                                    </p:set>
                                    <p:anim calcmode="lin" valueType="num">
                                      <p:cBhvr additive="base">
                                        <p:cTn id="7" dur="500" fill="hold"/>
                                        <p:tgtEl>
                                          <p:spTgt spid="73933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933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39331">
                                            <p:txEl>
                                              <p:pRg st="3" end="3"/>
                                            </p:txEl>
                                          </p:spTgt>
                                        </p:tgtEl>
                                        <p:attrNameLst>
                                          <p:attrName>style.visibility</p:attrName>
                                        </p:attrNameLst>
                                      </p:cBhvr>
                                      <p:to>
                                        <p:strVal val="visible"/>
                                      </p:to>
                                    </p:set>
                                    <p:anim calcmode="lin" valueType="num">
                                      <p:cBhvr additive="base">
                                        <p:cTn id="11" dur="500" fill="hold"/>
                                        <p:tgtEl>
                                          <p:spTgt spid="73933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3933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39331">
                                            <p:txEl>
                                              <p:pRg st="4" end="4"/>
                                            </p:txEl>
                                          </p:spTgt>
                                        </p:tgtEl>
                                        <p:attrNameLst>
                                          <p:attrName>style.visibility</p:attrName>
                                        </p:attrNameLst>
                                      </p:cBhvr>
                                      <p:to>
                                        <p:strVal val="visible"/>
                                      </p:to>
                                    </p:set>
                                    <p:anim calcmode="lin" valueType="num">
                                      <p:cBhvr additive="base">
                                        <p:cTn id="15" dur="500" fill="hold"/>
                                        <p:tgtEl>
                                          <p:spTgt spid="73933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39331">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39331">
                                            <p:txEl>
                                              <p:pRg st="5" end="5"/>
                                            </p:txEl>
                                          </p:spTgt>
                                        </p:tgtEl>
                                        <p:attrNameLst>
                                          <p:attrName>style.visibility</p:attrName>
                                        </p:attrNameLst>
                                      </p:cBhvr>
                                      <p:to>
                                        <p:strVal val="visible"/>
                                      </p:to>
                                    </p:set>
                                    <p:anim calcmode="lin" valueType="num">
                                      <p:cBhvr additive="base">
                                        <p:cTn id="19" dur="500" fill="hold"/>
                                        <p:tgtEl>
                                          <p:spTgt spid="73933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39331">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39331">
                                            <p:txEl>
                                              <p:pRg st="6" end="6"/>
                                            </p:txEl>
                                          </p:spTgt>
                                        </p:tgtEl>
                                        <p:attrNameLst>
                                          <p:attrName>style.visibility</p:attrName>
                                        </p:attrNameLst>
                                      </p:cBhvr>
                                      <p:to>
                                        <p:strVal val="visible"/>
                                      </p:to>
                                    </p:set>
                                    <p:anim calcmode="lin" valueType="num">
                                      <p:cBhvr additive="base">
                                        <p:cTn id="23" dur="500" fill="hold"/>
                                        <p:tgtEl>
                                          <p:spTgt spid="739331">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39331">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39331">
                                            <p:txEl>
                                              <p:pRg st="7" end="7"/>
                                            </p:txEl>
                                          </p:spTgt>
                                        </p:tgtEl>
                                        <p:attrNameLst>
                                          <p:attrName>style.visibility</p:attrName>
                                        </p:attrNameLst>
                                      </p:cBhvr>
                                      <p:to>
                                        <p:strVal val="visible"/>
                                      </p:to>
                                    </p:set>
                                    <p:anim calcmode="lin" valueType="num">
                                      <p:cBhvr additive="base">
                                        <p:cTn id="27" dur="500" fill="hold"/>
                                        <p:tgtEl>
                                          <p:spTgt spid="739331">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3933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en-US" smtClean="0"/>
              <a:t>Classification: Application 2</a:t>
            </a:r>
          </a:p>
        </p:txBody>
      </p:sp>
      <p:sp>
        <p:nvSpPr>
          <p:cNvPr id="740355" name="Rectangle 3"/>
          <p:cNvSpPr>
            <a:spLocks noGrp="1" noChangeArrowheads="1"/>
          </p:cNvSpPr>
          <p:nvPr>
            <p:ph idx="1"/>
          </p:nvPr>
        </p:nvSpPr>
        <p:spPr>
          <a:xfrm>
            <a:off x="1981200" y="1295400"/>
            <a:ext cx="8178800" cy="4171950"/>
          </a:xfrm>
        </p:spPr>
        <p:txBody>
          <a:bodyPr/>
          <a:lstStyle/>
          <a:p>
            <a:pPr algn="just" eaLnBrk="1" hangingPunct="1">
              <a:lnSpc>
                <a:spcPct val="90000"/>
              </a:lnSpc>
            </a:pPr>
            <a:r>
              <a:rPr lang="en-US" sz="2400" b="1">
                <a:solidFill>
                  <a:srgbClr val="C00000"/>
                </a:solidFill>
              </a:rPr>
              <a:t>Fraud Detection</a:t>
            </a:r>
          </a:p>
          <a:p>
            <a:pPr lvl="1" algn="just" eaLnBrk="1" hangingPunct="1">
              <a:lnSpc>
                <a:spcPct val="90000"/>
              </a:lnSpc>
            </a:pPr>
            <a:r>
              <a:rPr lang="en-US"/>
              <a:t>Goal: Predict fraudulent cases in credit card transactions.</a:t>
            </a:r>
          </a:p>
          <a:p>
            <a:pPr lvl="1" algn="just" eaLnBrk="1" hangingPunct="1">
              <a:lnSpc>
                <a:spcPct val="90000"/>
              </a:lnSpc>
            </a:pPr>
            <a:r>
              <a:rPr lang="en-US"/>
              <a:t>Approach:</a:t>
            </a:r>
          </a:p>
          <a:p>
            <a:pPr lvl="2" algn="just" eaLnBrk="1" hangingPunct="1">
              <a:lnSpc>
                <a:spcPct val="90000"/>
              </a:lnSpc>
            </a:pPr>
            <a:r>
              <a:rPr lang="en-US"/>
              <a:t>Use credit card transactions and the information on its account-holder as attributes.</a:t>
            </a:r>
          </a:p>
          <a:p>
            <a:pPr lvl="3" algn="just" eaLnBrk="1" hangingPunct="1">
              <a:lnSpc>
                <a:spcPct val="90000"/>
              </a:lnSpc>
            </a:pPr>
            <a:r>
              <a:rPr lang="en-US"/>
              <a:t>When does a customer buy, what does he buy, how often he pays on time, etc.</a:t>
            </a:r>
          </a:p>
          <a:p>
            <a:pPr lvl="2" algn="just" eaLnBrk="1" hangingPunct="1">
              <a:lnSpc>
                <a:spcPct val="90000"/>
              </a:lnSpc>
            </a:pPr>
            <a:r>
              <a:rPr lang="en-US"/>
              <a:t>Label past transactions as fraud or fair transactions. This forms the class attribute.</a:t>
            </a:r>
          </a:p>
          <a:p>
            <a:pPr lvl="2" algn="just" eaLnBrk="1" hangingPunct="1">
              <a:lnSpc>
                <a:spcPct val="90000"/>
              </a:lnSpc>
            </a:pPr>
            <a:r>
              <a:rPr lang="en-US"/>
              <a:t>Learn a model for the class of the transactions.</a:t>
            </a:r>
          </a:p>
          <a:p>
            <a:pPr lvl="2" algn="just" eaLnBrk="1" hangingPunct="1">
              <a:lnSpc>
                <a:spcPct val="90000"/>
              </a:lnSpc>
            </a:pPr>
            <a:r>
              <a:rPr lang="en-US"/>
              <a:t>Use this model to detect fraud by observing credit card transactions on an account.</a:t>
            </a:r>
          </a:p>
        </p:txBody>
      </p:sp>
      <p:sp>
        <p:nvSpPr>
          <p:cNvPr id="10240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88B3A05-9E36-42EF-8A05-AB271A69C8BA}" type="slidenum">
              <a:rPr lang="en-US" sz="1200">
                <a:solidFill>
                  <a:srgbClr val="898989"/>
                </a:solidFill>
                <a:latin typeface="Arial" panose="020B0604020202020204" pitchFamily="34" charset="0"/>
              </a:rPr>
              <a:pPr>
                <a:spcBef>
                  <a:spcPct val="0"/>
                </a:spcBef>
                <a:buFontTx/>
                <a:buNone/>
              </a:pPr>
              <a:t>12</a:t>
            </a:fld>
            <a:endParaRPr lang="en-US" sz="1200">
              <a:solidFill>
                <a:srgbClr val="898989"/>
              </a:solidFill>
              <a:latin typeface="Arial" panose="020B0604020202020204" pitchFamily="34" charset="0"/>
            </a:endParaRPr>
          </a:p>
        </p:txBody>
      </p:sp>
    </p:spTree>
    <p:extLst>
      <p:ext uri="{BB962C8B-B14F-4D97-AF65-F5344CB8AC3E}">
        <p14:creationId xmlns:p14="http://schemas.microsoft.com/office/powerpoint/2010/main" val="10431561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40355">
                                            <p:txEl>
                                              <p:pRg st="2" end="2"/>
                                            </p:txEl>
                                          </p:spTgt>
                                        </p:tgtEl>
                                        <p:attrNameLst>
                                          <p:attrName>style.visibility</p:attrName>
                                        </p:attrNameLst>
                                      </p:cBhvr>
                                      <p:to>
                                        <p:strVal val="visible"/>
                                      </p:to>
                                    </p:set>
                                    <p:anim calcmode="lin" valueType="num">
                                      <p:cBhvr additive="base">
                                        <p:cTn id="7" dur="500" fill="hold"/>
                                        <p:tgtEl>
                                          <p:spTgt spid="74035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035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40355">
                                            <p:txEl>
                                              <p:pRg st="3" end="3"/>
                                            </p:txEl>
                                          </p:spTgt>
                                        </p:tgtEl>
                                        <p:attrNameLst>
                                          <p:attrName>style.visibility</p:attrName>
                                        </p:attrNameLst>
                                      </p:cBhvr>
                                      <p:to>
                                        <p:strVal val="visible"/>
                                      </p:to>
                                    </p:set>
                                    <p:anim calcmode="lin" valueType="num">
                                      <p:cBhvr additive="base">
                                        <p:cTn id="11" dur="500" fill="hold"/>
                                        <p:tgtEl>
                                          <p:spTgt spid="74035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40355">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40355">
                                            <p:txEl>
                                              <p:pRg st="4" end="4"/>
                                            </p:txEl>
                                          </p:spTgt>
                                        </p:tgtEl>
                                        <p:attrNameLst>
                                          <p:attrName>style.visibility</p:attrName>
                                        </p:attrNameLst>
                                      </p:cBhvr>
                                      <p:to>
                                        <p:strVal val="visible"/>
                                      </p:to>
                                    </p:set>
                                    <p:anim calcmode="lin" valueType="num">
                                      <p:cBhvr additive="base">
                                        <p:cTn id="15" dur="500" fill="hold"/>
                                        <p:tgtEl>
                                          <p:spTgt spid="74035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40355">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40355">
                                            <p:txEl>
                                              <p:pRg st="5" end="5"/>
                                            </p:txEl>
                                          </p:spTgt>
                                        </p:tgtEl>
                                        <p:attrNameLst>
                                          <p:attrName>style.visibility</p:attrName>
                                        </p:attrNameLst>
                                      </p:cBhvr>
                                      <p:to>
                                        <p:strVal val="visible"/>
                                      </p:to>
                                    </p:set>
                                    <p:anim calcmode="lin" valueType="num">
                                      <p:cBhvr additive="base">
                                        <p:cTn id="19" dur="500" fill="hold"/>
                                        <p:tgtEl>
                                          <p:spTgt spid="74035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40355">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40355">
                                            <p:txEl>
                                              <p:pRg st="6" end="6"/>
                                            </p:txEl>
                                          </p:spTgt>
                                        </p:tgtEl>
                                        <p:attrNameLst>
                                          <p:attrName>style.visibility</p:attrName>
                                        </p:attrNameLst>
                                      </p:cBhvr>
                                      <p:to>
                                        <p:strVal val="visible"/>
                                      </p:to>
                                    </p:set>
                                    <p:anim calcmode="lin" valueType="num">
                                      <p:cBhvr additive="base">
                                        <p:cTn id="23" dur="500" fill="hold"/>
                                        <p:tgtEl>
                                          <p:spTgt spid="740355">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40355">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40355">
                                            <p:txEl>
                                              <p:pRg st="7" end="7"/>
                                            </p:txEl>
                                          </p:spTgt>
                                        </p:tgtEl>
                                        <p:attrNameLst>
                                          <p:attrName>style.visibility</p:attrName>
                                        </p:attrNameLst>
                                      </p:cBhvr>
                                      <p:to>
                                        <p:strVal val="visible"/>
                                      </p:to>
                                    </p:set>
                                    <p:anim calcmode="lin" valueType="num">
                                      <p:cBhvr additive="base">
                                        <p:cTn id="27" dur="500" fill="hold"/>
                                        <p:tgtEl>
                                          <p:spTgt spid="740355">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4035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3" descr="ear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057400"/>
            <a:ext cx="259080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1" name="Picture 4" descr="intermedi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124200"/>
            <a:ext cx="25908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2" name="Picture 5" descr="la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4098926"/>
            <a:ext cx="2643188"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3" name="Text Box 6"/>
          <p:cNvSpPr txBox="1">
            <a:spLocks noChangeArrowheads="1"/>
          </p:cNvSpPr>
          <p:nvPr/>
        </p:nvSpPr>
        <p:spPr bwMode="auto">
          <a:xfrm>
            <a:off x="2971801" y="1676400"/>
            <a:ext cx="7104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800" i="1">
                <a:latin typeface="Arial" panose="020B0604020202020204" pitchFamily="34" charset="0"/>
              </a:rPr>
              <a:t>Early</a:t>
            </a:r>
            <a:endParaRPr lang="en-US" sz="2800">
              <a:latin typeface="Arial" panose="020B0604020202020204" pitchFamily="34" charset="0"/>
            </a:endParaRPr>
          </a:p>
        </p:txBody>
      </p:sp>
      <p:sp>
        <p:nvSpPr>
          <p:cNvPr id="104454" name="Text Box 7"/>
          <p:cNvSpPr txBox="1">
            <a:spLocks noChangeArrowheads="1"/>
          </p:cNvSpPr>
          <p:nvPr/>
        </p:nvSpPr>
        <p:spPr bwMode="auto">
          <a:xfrm>
            <a:off x="5410200" y="2743200"/>
            <a:ext cx="1467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800" i="1">
                <a:latin typeface="Arial" panose="020B0604020202020204" pitchFamily="34" charset="0"/>
              </a:rPr>
              <a:t>Intermediate</a:t>
            </a:r>
            <a:endParaRPr lang="en-US" sz="2400" i="1">
              <a:latin typeface="Arial" panose="020B0604020202020204" pitchFamily="34" charset="0"/>
            </a:endParaRPr>
          </a:p>
        </p:txBody>
      </p:sp>
      <p:sp>
        <p:nvSpPr>
          <p:cNvPr id="104455" name="Text Box 8"/>
          <p:cNvSpPr txBox="1">
            <a:spLocks noChangeArrowheads="1"/>
          </p:cNvSpPr>
          <p:nvPr/>
        </p:nvSpPr>
        <p:spPr bwMode="auto">
          <a:xfrm>
            <a:off x="8686800" y="3733801"/>
            <a:ext cx="654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800" i="1">
                <a:latin typeface="Arial" panose="020B0604020202020204" pitchFamily="34" charset="0"/>
              </a:rPr>
              <a:t>Late</a:t>
            </a:r>
            <a:endParaRPr lang="en-US" sz="2800">
              <a:latin typeface="Arial" panose="020B0604020202020204" pitchFamily="34" charset="0"/>
            </a:endParaRPr>
          </a:p>
        </p:txBody>
      </p:sp>
      <p:sp>
        <p:nvSpPr>
          <p:cNvPr id="104456" name="Text Box 9"/>
          <p:cNvSpPr txBox="1">
            <a:spLocks noChangeArrowheads="1"/>
          </p:cNvSpPr>
          <p:nvPr/>
        </p:nvSpPr>
        <p:spPr bwMode="auto">
          <a:xfrm>
            <a:off x="1905001" y="5029201"/>
            <a:ext cx="3517951"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173038" indent="-1730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800">
                <a:latin typeface="Tahoma" panose="020B0604030504040204" pitchFamily="34" charset="0"/>
              </a:rPr>
              <a:t>Data Size: </a:t>
            </a:r>
          </a:p>
          <a:p>
            <a:pPr>
              <a:spcBef>
                <a:spcPct val="0"/>
              </a:spcBef>
              <a:buFontTx/>
              <a:buChar char="•"/>
            </a:pPr>
            <a:r>
              <a:rPr lang="en-US" sz="1600">
                <a:latin typeface="Tahoma" panose="020B0604030504040204" pitchFamily="34" charset="0"/>
              </a:rPr>
              <a:t>72 million stars, 20 million galaxies</a:t>
            </a:r>
          </a:p>
          <a:p>
            <a:pPr>
              <a:spcBef>
                <a:spcPct val="0"/>
              </a:spcBef>
              <a:buFontTx/>
              <a:buChar char="•"/>
            </a:pPr>
            <a:r>
              <a:rPr lang="en-US" sz="1600">
                <a:latin typeface="Tahoma" panose="020B0604030504040204" pitchFamily="34" charset="0"/>
              </a:rPr>
              <a:t>Object Catalog: 9 GB</a:t>
            </a:r>
          </a:p>
          <a:p>
            <a:pPr>
              <a:spcBef>
                <a:spcPct val="0"/>
              </a:spcBef>
              <a:buFontTx/>
              <a:buChar char="•"/>
            </a:pPr>
            <a:r>
              <a:rPr lang="en-US" sz="1600">
                <a:latin typeface="Tahoma" panose="020B0604030504040204" pitchFamily="34" charset="0"/>
              </a:rPr>
              <a:t>Image Database: 150 GB</a:t>
            </a:r>
            <a:r>
              <a:rPr lang="en-US" sz="1800">
                <a:latin typeface="Tahoma" panose="020B0604030504040204" pitchFamily="34" charset="0"/>
              </a:rPr>
              <a:t> </a:t>
            </a:r>
            <a:endParaRPr lang="en-US" sz="2400">
              <a:latin typeface="Tahoma" panose="020B0604030504040204" pitchFamily="34" charset="0"/>
            </a:endParaRPr>
          </a:p>
        </p:txBody>
      </p:sp>
      <p:sp>
        <p:nvSpPr>
          <p:cNvPr id="104457" name="Text Box 10"/>
          <p:cNvSpPr txBox="1">
            <a:spLocks noChangeArrowheads="1"/>
          </p:cNvSpPr>
          <p:nvPr/>
        </p:nvSpPr>
        <p:spPr bwMode="auto">
          <a:xfrm>
            <a:off x="5105400" y="1676400"/>
            <a:ext cx="251618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173038" indent="-1730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800">
                <a:latin typeface="Tahoma" panose="020B0604030504040204" pitchFamily="34" charset="0"/>
              </a:rPr>
              <a:t>Class: </a:t>
            </a:r>
          </a:p>
          <a:p>
            <a:pPr>
              <a:spcBef>
                <a:spcPct val="0"/>
              </a:spcBef>
              <a:buFontTx/>
              <a:buChar char="•"/>
            </a:pPr>
            <a:r>
              <a:rPr lang="en-US" sz="1600">
                <a:latin typeface="Tahoma" panose="020B0604030504040204" pitchFamily="34" charset="0"/>
              </a:rPr>
              <a:t>Stages of Formation</a:t>
            </a:r>
            <a:endParaRPr lang="en-US" sz="1800">
              <a:latin typeface="Tahoma" panose="020B0604030504040204" pitchFamily="34" charset="0"/>
            </a:endParaRPr>
          </a:p>
        </p:txBody>
      </p:sp>
      <p:sp>
        <p:nvSpPr>
          <p:cNvPr id="104458" name="Text Box 11"/>
          <p:cNvSpPr txBox="1">
            <a:spLocks noChangeArrowheads="1"/>
          </p:cNvSpPr>
          <p:nvPr/>
        </p:nvSpPr>
        <p:spPr bwMode="auto">
          <a:xfrm>
            <a:off x="7777164" y="1671639"/>
            <a:ext cx="2890837"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173038" indent="-1730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800">
                <a:latin typeface="Tahoma" panose="020B0604030504040204" pitchFamily="34" charset="0"/>
              </a:rPr>
              <a:t>Attributes:</a:t>
            </a:r>
          </a:p>
          <a:p>
            <a:pPr>
              <a:spcBef>
                <a:spcPct val="0"/>
              </a:spcBef>
              <a:buFontTx/>
              <a:buChar char="•"/>
            </a:pPr>
            <a:r>
              <a:rPr lang="en-US" sz="1600">
                <a:latin typeface="Tahoma" panose="020B0604030504040204" pitchFamily="34" charset="0"/>
              </a:rPr>
              <a:t>Image features, </a:t>
            </a:r>
          </a:p>
          <a:p>
            <a:pPr>
              <a:spcBef>
                <a:spcPct val="0"/>
              </a:spcBef>
              <a:buFontTx/>
              <a:buChar char="•"/>
            </a:pPr>
            <a:r>
              <a:rPr lang="en-US" sz="1600">
                <a:latin typeface="Tahoma" panose="020B0604030504040204" pitchFamily="34" charset="0"/>
              </a:rPr>
              <a:t>Characteristics of light waves received, etc.</a:t>
            </a:r>
          </a:p>
        </p:txBody>
      </p:sp>
      <p:sp>
        <p:nvSpPr>
          <p:cNvPr id="13" name="Rectangle 2"/>
          <p:cNvSpPr txBox="1">
            <a:spLocks noChangeArrowheads="1"/>
          </p:cNvSpPr>
          <p:nvPr/>
        </p:nvSpPr>
        <p:spPr bwMode="auto">
          <a:xfrm>
            <a:off x="1676400" y="233363"/>
            <a:ext cx="828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lgn="l" rtl="0" eaLnBrk="0" fontAlgn="base" hangingPunct="0">
              <a:lnSpc>
                <a:spcPts val="3600"/>
              </a:lnSpc>
              <a:spcBef>
                <a:spcPct val="0"/>
              </a:spcBef>
              <a:spcAft>
                <a:spcPct val="0"/>
              </a:spcAft>
              <a:defRPr sz="3200" b="1">
                <a:solidFill>
                  <a:schemeClr val="tx1"/>
                </a:solidFill>
                <a:latin typeface="+mj-lt"/>
                <a:ea typeface="+mj-ea"/>
                <a:cs typeface="+mj-cs"/>
              </a:defRPr>
            </a:lvl1pPr>
            <a:lvl2pPr algn="l" rtl="0" eaLnBrk="0" fontAlgn="base" hangingPunct="0">
              <a:lnSpc>
                <a:spcPts val="3600"/>
              </a:lnSpc>
              <a:spcBef>
                <a:spcPct val="0"/>
              </a:spcBef>
              <a:spcAft>
                <a:spcPct val="0"/>
              </a:spcAft>
              <a:defRPr sz="3200" b="1">
                <a:solidFill>
                  <a:schemeClr val="tx1"/>
                </a:solidFill>
                <a:latin typeface="Tahoma" pitchFamily="34" charset="0"/>
              </a:defRPr>
            </a:lvl2pPr>
            <a:lvl3pPr algn="l" rtl="0" eaLnBrk="0" fontAlgn="base" hangingPunct="0">
              <a:lnSpc>
                <a:spcPts val="3600"/>
              </a:lnSpc>
              <a:spcBef>
                <a:spcPct val="0"/>
              </a:spcBef>
              <a:spcAft>
                <a:spcPct val="0"/>
              </a:spcAft>
              <a:defRPr sz="3200" b="1">
                <a:solidFill>
                  <a:schemeClr val="tx1"/>
                </a:solidFill>
                <a:latin typeface="Tahoma" pitchFamily="34" charset="0"/>
              </a:defRPr>
            </a:lvl3pPr>
            <a:lvl4pPr algn="l" rtl="0" eaLnBrk="0" fontAlgn="base" hangingPunct="0">
              <a:lnSpc>
                <a:spcPts val="3600"/>
              </a:lnSpc>
              <a:spcBef>
                <a:spcPct val="0"/>
              </a:spcBef>
              <a:spcAft>
                <a:spcPct val="0"/>
              </a:spcAft>
              <a:defRPr sz="3200" b="1">
                <a:solidFill>
                  <a:schemeClr val="tx1"/>
                </a:solidFill>
                <a:latin typeface="Tahoma" pitchFamily="34" charset="0"/>
              </a:defRPr>
            </a:lvl4pPr>
            <a:lvl5pPr algn="l" rtl="0" eaLnBrk="0" fontAlgn="base" hangingPunct="0">
              <a:lnSpc>
                <a:spcPts val="3600"/>
              </a:lnSpc>
              <a:spcBef>
                <a:spcPct val="0"/>
              </a:spcBef>
              <a:spcAft>
                <a:spcPct val="0"/>
              </a:spcAft>
              <a:defRPr sz="3200" b="1">
                <a:solidFill>
                  <a:schemeClr val="tx1"/>
                </a:solidFill>
                <a:latin typeface="Tahoma" pitchFamily="34"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a:lstStyle>
          <a:p>
            <a:pPr>
              <a:defRPr/>
            </a:pPr>
            <a:r>
              <a:rPr lang="en-US" sz="4000" kern="0" dirty="0"/>
              <a:t>Classification: Application 3</a:t>
            </a:r>
          </a:p>
        </p:txBody>
      </p:sp>
      <p:sp>
        <p:nvSpPr>
          <p:cNvPr id="10446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3347B03-3D5C-4CE9-8895-35A6BFAE6114}" type="slidenum">
              <a:rPr lang="en-US" sz="1200">
                <a:solidFill>
                  <a:srgbClr val="898989"/>
                </a:solidFill>
                <a:latin typeface="Arial" panose="020B0604020202020204" pitchFamily="34" charset="0"/>
              </a:rPr>
              <a:pPr>
                <a:spcBef>
                  <a:spcPct val="0"/>
                </a:spcBef>
                <a:buFontTx/>
                <a:buNone/>
              </a:pPr>
              <a:t>13</a:t>
            </a:fld>
            <a:endParaRPr lang="en-US" sz="1200">
              <a:solidFill>
                <a:srgbClr val="898989"/>
              </a:solidFill>
              <a:latin typeface="Arial" panose="020B0604020202020204" pitchFamily="34" charset="0"/>
            </a:endParaRPr>
          </a:p>
        </p:txBody>
      </p:sp>
      <p:sp>
        <p:nvSpPr>
          <p:cNvPr id="3" name="Rectangle 2"/>
          <p:cNvSpPr/>
          <p:nvPr/>
        </p:nvSpPr>
        <p:spPr>
          <a:xfrm>
            <a:off x="1565276" y="877889"/>
            <a:ext cx="3078163" cy="460375"/>
          </a:xfrm>
          <a:prstGeom prst="rect">
            <a:avLst/>
          </a:prstGeom>
        </p:spPr>
        <p:txBody>
          <a:bodyPr wrap="none">
            <a:spAutoFit/>
          </a:bodyPr>
          <a:lstStyle/>
          <a:p>
            <a:pPr marL="285750" indent="-285750" algn="just">
              <a:buFont typeface="Arial" panose="020B0604020202020204" pitchFamily="34" charset="0"/>
              <a:buChar char="•"/>
              <a:defRPr/>
            </a:pPr>
            <a:r>
              <a:rPr lang="en-US" sz="2400" dirty="0">
                <a:solidFill>
                  <a:srgbClr val="C00000"/>
                </a:solidFill>
              </a:rPr>
              <a:t>Galaxy Classification</a:t>
            </a:r>
          </a:p>
        </p:txBody>
      </p:sp>
    </p:spTree>
    <p:extLst>
      <p:ext uri="{BB962C8B-B14F-4D97-AF65-F5344CB8AC3E}">
        <p14:creationId xmlns:p14="http://schemas.microsoft.com/office/powerpoint/2010/main" val="10628282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en-US" b="1" smtClean="0"/>
              <a:t>Clustering Definition</a:t>
            </a:r>
          </a:p>
        </p:txBody>
      </p:sp>
      <p:sp>
        <p:nvSpPr>
          <p:cNvPr id="105475" name="Rectangle 3"/>
          <p:cNvSpPr>
            <a:spLocks noGrp="1" noChangeArrowheads="1"/>
          </p:cNvSpPr>
          <p:nvPr>
            <p:ph idx="1"/>
          </p:nvPr>
        </p:nvSpPr>
        <p:spPr/>
        <p:txBody>
          <a:bodyPr/>
          <a:lstStyle/>
          <a:p>
            <a:pPr algn="just" eaLnBrk="1" hangingPunct="1">
              <a:lnSpc>
                <a:spcPct val="90000"/>
              </a:lnSpc>
            </a:pPr>
            <a:r>
              <a:rPr lang="en-US" sz="2400"/>
              <a:t>Given a set of data points, each having a set of attributes, and a similarity measure among them, find clusters such that</a:t>
            </a:r>
          </a:p>
          <a:p>
            <a:pPr lvl="1" algn="just" eaLnBrk="1" hangingPunct="1">
              <a:lnSpc>
                <a:spcPct val="90000"/>
              </a:lnSpc>
            </a:pPr>
            <a:r>
              <a:rPr lang="en-US"/>
              <a:t>Data points in one cluster are more similar to one another.</a:t>
            </a:r>
          </a:p>
          <a:p>
            <a:pPr lvl="1" algn="just" eaLnBrk="1" hangingPunct="1">
              <a:lnSpc>
                <a:spcPct val="90000"/>
              </a:lnSpc>
            </a:pPr>
            <a:r>
              <a:rPr lang="en-US"/>
              <a:t>Data points in separate clusters are less similar to one another.</a:t>
            </a:r>
          </a:p>
          <a:p>
            <a:pPr algn="just" eaLnBrk="1" hangingPunct="1">
              <a:lnSpc>
                <a:spcPct val="90000"/>
              </a:lnSpc>
            </a:pPr>
            <a:r>
              <a:rPr lang="en-US" sz="2400"/>
              <a:t>Similarity Measures:</a:t>
            </a:r>
          </a:p>
          <a:p>
            <a:pPr lvl="1" algn="just" eaLnBrk="1" hangingPunct="1">
              <a:lnSpc>
                <a:spcPct val="90000"/>
              </a:lnSpc>
            </a:pPr>
            <a:r>
              <a:rPr lang="en-US"/>
              <a:t>Euclidean Distance if attributes are continuous.</a:t>
            </a:r>
          </a:p>
          <a:p>
            <a:pPr lvl="1" algn="just" eaLnBrk="1" hangingPunct="1">
              <a:lnSpc>
                <a:spcPct val="90000"/>
              </a:lnSpc>
            </a:pPr>
            <a:r>
              <a:rPr lang="en-US"/>
              <a:t>Other Problem-specific Measures.</a:t>
            </a:r>
          </a:p>
        </p:txBody>
      </p:sp>
      <p:sp>
        <p:nvSpPr>
          <p:cNvPr id="10547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2D66A62-02E4-4A6B-A7A5-7BEE60BE71C4}" type="slidenum">
              <a:rPr lang="en-US" sz="1200">
                <a:solidFill>
                  <a:srgbClr val="898989"/>
                </a:solidFill>
                <a:latin typeface="Arial" panose="020B0604020202020204" pitchFamily="34" charset="0"/>
              </a:rPr>
              <a:pPr>
                <a:spcBef>
                  <a:spcPct val="0"/>
                </a:spcBef>
                <a:buFontTx/>
                <a:buNone/>
              </a:pPr>
              <a:t>14</a:t>
            </a:fld>
            <a:endParaRPr lang="en-US" sz="1200">
              <a:solidFill>
                <a:srgbClr val="898989"/>
              </a:solidFill>
              <a:latin typeface="Arial" panose="020B0604020202020204" pitchFamily="34" charset="0"/>
            </a:endParaRPr>
          </a:p>
        </p:txBody>
      </p:sp>
    </p:spTree>
    <p:extLst>
      <p:ext uri="{BB962C8B-B14F-4D97-AF65-F5344CB8AC3E}">
        <p14:creationId xmlns:p14="http://schemas.microsoft.com/office/powerpoint/2010/main" val="6550231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b="1" smtClean="0"/>
              <a:t>Illustrating Clustering</a:t>
            </a:r>
          </a:p>
        </p:txBody>
      </p:sp>
      <p:sp>
        <p:nvSpPr>
          <p:cNvPr id="107523" name="Text Box 3"/>
          <p:cNvSpPr txBox="1">
            <a:spLocks noChangeArrowheads="1"/>
          </p:cNvSpPr>
          <p:nvPr/>
        </p:nvSpPr>
        <p:spPr bwMode="auto">
          <a:xfrm>
            <a:off x="1905001" y="1295401"/>
            <a:ext cx="6977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Clr>
                <a:schemeClr val="accent2"/>
              </a:buClr>
              <a:buFont typeface="Arial" panose="020B0604020202020204" pitchFamily="34" charset="0"/>
              <a:buNone/>
            </a:pPr>
            <a:r>
              <a:rPr kumimoji="1" lang="en-US" sz="2400">
                <a:latin typeface="Tahoma" panose="020B0604030504040204" pitchFamily="34" charset="0"/>
              </a:rPr>
              <a:t>Euclidean Distance Based Clustering in 3-D space.</a:t>
            </a:r>
          </a:p>
        </p:txBody>
      </p:sp>
      <p:sp>
        <p:nvSpPr>
          <p:cNvPr id="107524" name="Text Box 4"/>
          <p:cNvSpPr txBox="1">
            <a:spLocks noChangeArrowheads="1"/>
          </p:cNvSpPr>
          <p:nvPr/>
        </p:nvSpPr>
        <p:spPr bwMode="auto">
          <a:xfrm>
            <a:off x="2806555" y="1981201"/>
            <a:ext cx="2787943" cy="830997"/>
          </a:xfrm>
          <a:prstGeom prst="rect">
            <a:avLst/>
          </a:prstGeom>
          <a:solidFill>
            <a:srgbClr val="00FFCC"/>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a:latin typeface="Times New Roman" panose="02020603050405020304" pitchFamily="18" charset="0"/>
              </a:rPr>
              <a:t>Intracluster distances</a:t>
            </a:r>
          </a:p>
          <a:p>
            <a:pPr algn="ctr">
              <a:spcBef>
                <a:spcPct val="0"/>
              </a:spcBef>
              <a:buFontTx/>
              <a:buNone/>
            </a:pPr>
            <a:r>
              <a:rPr lang="en-US" sz="2400">
                <a:latin typeface="Times New Roman" panose="02020603050405020304" pitchFamily="18" charset="0"/>
              </a:rPr>
              <a:t>are minimized</a:t>
            </a:r>
          </a:p>
        </p:txBody>
      </p:sp>
      <p:sp>
        <p:nvSpPr>
          <p:cNvPr id="107525" name="Text Box 5"/>
          <p:cNvSpPr txBox="1">
            <a:spLocks noChangeArrowheads="1"/>
          </p:cNvSpPr>
          <p:nvPr/>
        </p:nvSpPr>
        <p:spPr bwMode="auto">
          <a:xfrm>
            <a:off x="6692755" y="1981201"/>
            <a:ext cx="2787943" cy="830997"/>
          </a:xfrm>
          <a:prstGeom prst="rect">
            <a:avLst/>
          </a:prstGeom>
          <a:solidFill>
            <a:srgbClr val="00FFCC"/>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2400">
                <a:latin typeface="Times New Roman" panose="02020603050405020304" pitchFamily="18" charset="0"/>
              </a:rPr>
              <a:t>Intercluster distances</a:t>
            </a:r>
          </a:p>
          <a:p>
            <a:pPr algn="ctr">
              <a:spcBef>
                <a:spcPct val="0"/>
              </a:spcBef>
              <a:buFontTx/>
              <a:buNone/>
            </a:pPr>
            <a:r>
              <a:rPr lang="en-US" sz="2400">
                <a:latin typeface="Times New Roman" panose="02020603050405020304" pitchFamily="18" charset="0"/>
              </a:rPr>
              <a:t>are maximized</a:t>
            </a:r>
          </a:p>
        </p:txBody>
      </p:sp>
      <p:grpSp>
        <p:nvGrpSpPr>
          <p:cNvPr id="107526" name="Group 6"/>
          <p:cNvGrpSpPr>
            <a:grpSpLocks/>
          </p:cNvGrpSpPr>
          <p:nvPr/>
        </p:nvGrpSpPr>
        <p:grpSpPr bwMode="auto">
          <a:xfrm>
            <a:off x="4800600" y="3200401"/>
            <a:ext cx="3048000" cy="2678113"/>
            <a:chOff x="2160" y="2544"/>
            <a:chExt cx="1920" cy="1687"/>
          </a:xfrm>
        </p:grpSpPr>
        <p:sp>
          <p:nvSpPr>
            <p:cNvPr id="107528" name="Line 7"/>
            <p:cNvSpPr>
              <a:spLocks noChangeShapeType="1"/>
            </p:cNvSpPr>
            <p:nvPr/>
          </p:nvSpPr>
          <p:spPr bwMode="auto">
            <a:xfrm>
              <a:off x="2736" y="2544"/>
              <a:ext cx="0" cy="11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529" name="Line 8"/>
            <p:cNvSpPr>
              <a:spLocks noChangeShapeType="1"/>
            </p:cNvSpPr>
            <p:nvPr/>
          </p:nvSpPr>
          <p:spPr bwMode="auto">
            <a:xfrm>
              <a:off x="2736" y="3696"/>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530" name="Freeform 9"/>
            <p:cNvSpPr>
              <a:spLocks/>
            </p:cNvSpPr>
            <p:nvPr/>
          </p:nvSpPr>
          <p:spPr bwMode="auto">
            <a:xfrm>
              <a:off x="2226" y="3696"/>
              <a:ext cx="510" cy="535"/>
            </a:xfrm>
            <a:custGeom>
              <a:avLst/>
              <a:gdLst>
                <a:gd name="T0" fmla="*/ 510 w 510"/>
                <a:gd name="T1" fmla="*/ 0 h 535"/>
                <a:gd name="T2" fmla="*/ 0 w 510"/>
                <a:gd name="T3" fmla="*/ 535 h 535"/>
                <a:gd name="T4" fmla="*/ 0 60000 65536"/>
                <a:gd name="T5" fmla="*/ 0 60000 65536"/>
                <a:gd name="T6" fmla="*/ 0 w 510"/>
                <a:gd name="T7" fmla="*/ 0 h 535"/>
                <a:gd name="T8" fmla="*/ 510 w 510"/>
                <a:gd name="T9" fmla="*/ 535 h 535"/>
              </a:gdLst>
              <a:ahLst/>
              <a:cxnLst>
                <a:cxn ang="T4">
                  <a:pos x="T0" y="T1"/>
                </a:cxn>
                <a:cxn ang="T5">
                  <a:pos x="T2" y="T3"/>
                </a:cxn>
              </a:cxnLst>
              <a:rect l="T6" t="T7" r="T8" b="T9"/>
              <a:pathLst>
                <a:path w="510" h="535">
                  <a:moveTo>
                    <a:pt x="510" y="0"/>
                  </a:moveTo>
                  <a:lnTo>
                    <a:pt x="0" y="535"/>
                  </a:lnTo>
                </a:path>
              </a:pathLst>
            </a:custGeom>
            <a:noFill/>
            <a:ln w="9525">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7531" name="AutoShape 10"/>
            <p:cNvSpPr>
              <a:spLocks noChangeArrowheads="1"/>
            </p:cNvSpPr>
            <p:nvPr/>
          </p:nvSpPr>
          <p:spPr bwMode="auto">
            <a:xfrm>
              <a:off x="3264"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32" name="AutoShape 11"/>
            <p:cNvSpPr>
              <a:spLocks noChangeArrowheads="1"/>
            </p:cNvSpPr>
            <p:nvPr/>
          </p:nvSpPr>
          <p:spPr bwMode="auto">
            <a:xfrm>
              <a:off x="3408"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33" name="AutoShape 12"/>
            <p:cNvSpPr>
              <a:spLocks noChangeArrowheads="1"/>
            </p:cNvSpPr>
            <p:nvPr/>
          </p:nvSpPr>
          <p:spPr bwMode="auto">
            <a:xfrm>
              <a:off x="3360" y="273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34" name="AutoShape 13"/>
            <p:cNvSpPr>
              <a:spLocks noChangeArrowheads="1"/>
            </p:cNvSpPr>
            <p:nvPr/>
          </p:nvSpPr>
          <p:spPr bwMode="auto">
            <a:xfrm>
              <a:off x="3360" y="3024"/>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35" name="AutoShape 14"/>
            <p:cNvSpPr>
              <a:spLocks noChangeArrowheads="1"/>
            </p:cNvSpPr>
            <p:nvPr/>
          </p:nvSpPr>
          <p:spPr bwMode="auto">
            <a:xfrm>
              <a:off x="3600"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36" name="AutoShape 15"/>
            <p:cNvSpPr>
              <a:spLocks noChangeArrowheads="1"/>
            </p:cNvSpPr>
            <p:nvPr/>
          </p:nvSpPr>
          <p:spPr bwMode="auto">
            <a:xfrm>
              <a:off x="3504" y="2784"/>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37" name="AutoShape 16"/>
            <p:cNvSpPr>
              <a:spLocks noChangeArrowheads="1"/>
            </p:cNvSpPr>
            <p:nvPr/>
          </p:nvSpPr>
          <p:spPr bwMode="auto">
            <a:xfrm>
              <a:off x="3168" y="273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38" name="AutoShape 17"/>
            <p:cNvSpPr>
              <a:spLocks noChangeArrowheads="1"/>
            </p:cNvSpPr>
            <p:nvPr/>
          </p:nvSpPr>
          <p:spPr bwMode="auto">
            <a:xfrm>
              <a:off x="3504" y="297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39" name="AutoShape 18"/>
            <p:cNvSpPr>
              <a:spLocks noChangeArrowheads="1"/>
            </p:cNvSpPr>
            <p:nvPr/>
          </p:nvSpPr>
          <p:spPr bwMode="auto">
            <a:xfrm>
              <a:off x="3168" y="297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40" name="AutoShape 19"/>
            <p:cNvSpPr>
              <a:spLocks noChangeArrowheads="1"/>
            </p:cNvSpPr>
            <p:nvPr/>
          </p:nvSpPr>
          <p:spPr bwMode="auto">
            <a:xfrm>
              <a:off x="2160" y="3264"/>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41" name="AutoShape 20"/>
            <p:cNvSpPr>
              <a:spLocks noChangeArrowheads="1"/>
            </p:cNvSpPr>
            <p:nvPr/>
          </p:nvSpPr>
          <p:spPr bwMode="auto">
            <a:xfrm>
              <a:off x="2304" y="3312"/>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42" name="AutoShape 21"/>
            <p:cNvSpPr>
              <a:spLocks noChangeArrowheads="1"/>
            </p:cNvSpPr>
            <p:nvPr/>
          </p:nvSpPr>
          <p:spPr bwMode="auto">
            <a:xfrm>
              <a:off x="2304" y="3456"/>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43" name="AutoShape 22"/>
            <p:cNvSpPr>
              <a:spLocks noChangeArrowheads="1"/>
            </p:cNvSpPr>
            <p:nvPr/>
          </p:nvSpPr>
          <p:spPr bwMode="auto">
            <a:xfrm>
              <a:off x="2448" y="3312"/>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44" name="AutoShape 23"/>
            <p:cNvSpPr>
              <a:spLocks noChangeArrowheads="1"/>
            </p:cNvSpPr>
            <p:nvPr/>
          </p:nvSpPr>
          <p:spPr bwMode="auto">
            <a:xfrm>
              <a:off x="2352" y="3168"/>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45" name="AutoShape 24"/>
            <p:cNvSpPr>
              <a:spLocks noChangeArrowheads="1"/>
            </p:cNvSpPr>
            <p:nvPr/>
          </p:nvSpPr>
          <p:spPr bwMode="auto">
            <a:xfrm>
              <a:off x="2448" y="3456"/>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46" name="AutoShape 25"/>
            <p:cNvSpPr>
              <a:spLocks noChangeArrowheads="1"/>
            </p:cNvSpPr>
            <p:nvPr/>
          </p:nvSpPr>
          <p:spPr bwMode="auto">
            <a:xfrm>
              <a:off x="2160" y="3408"/>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47" name="AutoShape 26"/>
            <p:cNvSpPr>
              <a:spLocks noChangeArrowheads="1"/>
            </p:cNvSpPr>
            <p:nvPr/>
          </p:nvSpPr>
          <p:spPr bwMode="auto">
            <a:xfrm>
              <a:off x="3504" y="355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48" name="AutoShape 27"/>
            <p:cNvSpPr>
              <a:spLocks noChangeArrowheads="1"/>
            </p:cNvSpPr>
            <p:nvPr/>
          </p:nvSpPr>
          <p:spPr bwMode="auto">
            <a:xfrm>
              <a:off x="3792" y="3600"/>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49" name="AutoShape 28"/>
            <p:cNvSpPr>
              <a:spLocks noChangeArrowheads="1"/>
            </p:cNvSpPr>
            <p:nvPr/>
          </p:nvSpPr>
          <p:spPr bwMode="auto">
            <a:xfrm>
              <a:off x="3648" y="3696"/>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50" name="AutoShape 29"/>
            <p:cNvSpPr>
              <a:spLocks noChangeArrowheads="1"/>
            </p:cNvSpPr>
            <p:nvPr/>
          </p:nvSpPr>
          <p:spPr bwMode="auto">
            <a:xfrm>
              <a:off x="3504" y="379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51" name="AutoShape 30"/>
            <p:cNvSpPr>
              <a:spLocks noChangeArrowheads="1"/>
            </p:cNvSpPr>
            <p:nvPr/>
          </p:nvSpPr>
          <p:spPr bwMode="auto">
            <a:xfrm>
              <a:off x="3696" y="379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52" name="AutoShape 31"/>
            <p:cNvSpPr>
              <a:spLocks noChangeArrowheads="1"/>
            </p:cNvSpPr>
            <p:nvPr/>
          </p:nvSpPr>
          <p:spPr bwMode="auto">
            <a:xfrm flipV="1">
              <a:off x="3504" y="3648"/>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07553" name="AutoShape 32"/>
            <p:cNvSpPr>
              <a:spLocks noChangeArrowheads="1"/>
            </p:cNvSpPr>
            <p:nvPr/>
          </p:nvSpPr>
          <p:spPr bwMode="auto">
            <a:xfrm>
              <a:off x="3696" y="3504"/>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grpSp>
      <p:sp>
        <p:nvSpPr>
          <p:cNvPr id="10752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D966AA8-0AFB-4F5E-B25F-281755843B66}" type="slidenum">
              <a:rPr lang="en-US" sz="1200">
                <a:solidFill>
                  <a:srgbClr val="898989"/>
                </a:solidFill>
                <a:latin typeface="Arial" panose="020B0604020202020204" pitchFamily="34" charset="0"/>
              </a:rPr>
              <a:pPr>
                <a:spcBef>
                  <a:spcPct val="0"/>
                </a:spcBef>
                <a:buFontTx/>
                <a:buNone/>
              </a:pPr>
              <a:t>15</a:t>
            </a:fld>
            <a:endParaRPr lang="en-US" sz="1200">
              <a:solidFill>
                <a:srgbClr val="898989"/>
              </a:solidFill>
              <a:latin typeface="Arial" panose="020B0604020202020204" pitchFamily="34" charset="0"/>
            </a:endParaRPr>
          </a:p>
        </p:txBody>
      </p:sp>
    </p:spTree>
    <p:extLst>
      <p:ext uri="{BB962C8B-B14F-4D97-AF65-F5344CB8AC3E}">
        <p14:creationId xmlns:p14="http://schemas.microsoft.com/office/powerpoint/2010/main" val="3201739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en-US" b="1" smtClean="0"/>
              <a:t>Clustering: Application 1</a:t>
            </a:r>
          </a:p>
        </p:txBody>
      </p:sp>
      <p:sp>
        <p:nvSpPr>
          <p:cNvPr id="748547" name="Rectangle 3"/>
          <p:cNvSpPr>
            <a:spLocks noGrp="1" noChangeArrowheads="1"/>
          </p:cNvSpPr>
          <p:nvPr>
            <p:ph idx="1"/>
          </p:nvPr>
        </p:nvSpPr>
        <p:spPr>
          <a:xfrm>
            <a:off x="1981200" y="1219200"/>
            <a:ext cx="8178800" cy="4171950"/>
          </a:xfrm>
        </p:spPr>
        <p:txBody>
          <a:bodyPr/>
          <a:lstStyle/>
          <a:p>
            <a:pPr algn="just" eaLnBrk="1" hangingPunct="1">
              <a:lnSpc>
                <a:spcPct val="90000"/>
              </a:lnSpc>
            </a:pPr>
            <a:r>
              <a:rPr lang="en-US" sz="2400" b="1">
                <a:solidFill>
                  <a:srgbClr val="C00000"/>
                </a:solidFill>
              </a:rPr>
              <a:t>Market Segmentation:</a:t>
            </a:r>
          </a:p>
          <a:p>
            <a:pPr lvl="1" algn="just" eaLnBrk="1" hangingPunct="1">
              <a:lnSpc>
                <a:spcPct val="90000"/>
              </a:lnSpc>
            </a:pPr>
            <a:r>
              <a:rPr lang="en-US"/>
              <a:t>Goal: subdivide a market into distinct subsets of customers where any subset may conceivably be selected as a market target to be reached with a distinct marketing mix.</a:t>
            </a:r>
          </a:p>
          <a:p>
            <a:pPr lvl="1" algn="just" eaLnBrk="1" hangingPunct="1">
              <a:lnSpc>
                <a:spcPct val="90000"/>
              </a:lnSpc>
            </a:pPr>
            <a:r>
              <a:rPr lang="en-US"/>
              <a:t>Approach: </a:t>
            </a:r>
          </a:p>
          <a:p>
            <a:pPr lvl="2" algn="just" eaLnBrk="1" hangingPunct="1">
              <a:lnSpc>
                <a:spcPct val="90000"/>
              </a:lnSpc>
            </a:pPr>
            <a:r>
              <a:rPr lang="en-US"/>
              <a:t>Collect different attributes of customers based on their geographical and lifestyle related information.</a:t>
            </a:r>
          </a:p>
          <a:p>
            <a:pPr lvl="2" algn="just" eaLnBrk="1" hangingPunct="1">
              <a:lnSpc>
                <a:spcPct val="90000"/>
              </a:lnSpc>
            </a:pPr>
            <a:r>
              <a:rPr lang="en-US"/>
              <a:t>Find clusters of similar customers.</a:t>
            </a:r>
          </a:p>
          <a:p>
            <a:pPr lvl="2" algn="just" eaLnBrk="1" hangingPunct="1">
              <a:lnSpc>
                <a:spcPct val="90000"/>
              </a:lnSpc>
            </a:pPr>
            <a:r>
              <a:rPr lang="en-US"/>
              <a:t>Measure the clustering quality by observing buying patterns of customers in same cluster vs. those from different clusters. </a:t>
            </a:r>
            <a:endParaRPr lang="en-US" smtClean="0"/>
          </a:p>
        </p:txBody>
      </p:sp>
      <p:sp>
        <p:nvSpPr>
          <p:cNvPr id="10854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0AC36BC-FF4A-4EE3-BC6E-CEBC1CE81C3E}" type="slidenum">
              <a:rPr lang="en-US" sz="1200">
                <a:solidFill>
                  <a:srgbClr val="898989"/>
                </a:solidFill>
                <a:latin typeface="Arial" panose="020B0604020202020204" pitchFamily="34" charset="0"/>
              </a:rPr>
              <a:pPr>
                <a:spcBef>
                  <a:spcPct val="0"/>
                </a:spcBef>
                <a:buFontTx/>
                <a:buNone/>
              </a:pPr>
              <a:t>16</a:t>
            </a:fld>
            <a:endParaRPr lang="en-US" sz="1200">
              <a:solidFill>
                <a:srgbClr val="898989"/>
              </a:solidFill>
              <a:latin typeface="Arial" panose="020B0604020202020204" pitchFamily="34" charset="0"/>
            </a:endParaRPr>
          </a:p>
        </p:txBody>
      </p:sp>
    </p:spTree>
    <p:extLst>
      <p:ext uri="{BB962C8B-B14F-4D97-AF65-F5344CB8AC3E}">
        <p14:creationId xmlns:p14="http://schemas.microsoft.com/office/powerpoint/2010/main" val="29730631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48547">
                                            <p:txEl>
                                              <p:pRg st="2" end="2"/>
                                            </p:txEl>
                                          </p:spTgt>
                                        </p:tgtEl>
                                        <p:attrNameLst>
                                          <p:attrName>style.visibility</p:attrName>
                                        </p:attrNameLst>
                                      </p:cBhvr>
                                      <p:to>
                                        <p:strVal val="visible"/>
                                      </p:to>
                                    </p:set>
                                    <p:anim calcmode="lin" valueType="num">
                                      <p:cBhvr additive="base">
                                        <p:cTn id="7" dur="500" fill="hold"/>
                                        <p:tgtEl>
                                          <p:spTgt spid="74854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854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48547">
                                            <p:txEl>
                                              <p:pRg st="3" end="3"/>
                                            </p:txEl>
                                          </p:spTgt>
                                        </p:tgtEl>
                                        <p:attrNameLst>
                                          <p:attrName>style.visibility</p:attrName>
                                        </p:attrNameLst>
                                      </p:cBhvr>
                                      <p:to>
                                        <p:strVal val="visible"/>
                                      </p:to>
                                    </p:set>
                                    <p:anim calcmode="lin" valueType="num">
                                      <p:cBhvr additive="base">
                                        <p:cTn id="11" dur="500" fill="hold"/>
                                        <p:tgtEl>
                                          <p:spTgt spid="74854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48547">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48547">
                                            <p:txEl>
                                              <p:pRg st="4" end="4"/>
                                            </p:txEl>
                                          </p:spTgt>
                                        </p:tgtEl>
                                        <p:attrNameLst>
                                          <p:attrName>style.visibility</p:attrName>
                                        </p:attrNameLst>
                                      </p:cBhvr>
                                      <p:to>
                                        <p:strVal val="visible"/>
                                      </p:to>
                                    </p:set>
                                    <p:anim calcmode="lin" valueType="num">
                                      <p:cBhvr additive="base">
                                        <p:cTn id="15" dur="500" fill="hold"/>
                                        <p:tgtEl>
                                          <p:spTgt spid="748547">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48547">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48547">
                                            <p:txEl>
                                              <p:pRg st="5" end="5"/>
                                            </p:txEl>
                                          </p:spTgt>
                                        </p:tgtEl>
                                        <p:attrNameLst>
                                          <p:attrName>style.visibility</p:attrName>
                                        </p:attrNameLst>
                                      </p:cBhvr>
                                      <p:to>
                                        <p:strVal val="visible"/>
                                      </p:to>
                                    </p:set>
                                    <p:anim calcmode="lin" valueType="num">
                                      <p:cBhvr additive="base">
                                        <p:cTn id="19" dur="500" fill="hold"/>
                                        <p:tgtEl>
                                          <p:spTgt spid="74854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4854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b="1" smtClean="0"/>
              <a:t>Clustering: Application 2</a:t>
            </a:r>
          </a:p>
        </p:txBody>
      </p:sp>
      <p:sp>
        <p:nvSpPr>
          <p:cNvPr id="110595" name="Rectangle 3"/>
          <p:cNvSpPr>
            <a:spLocks noGrp="1" noChangeArrowheads="1"/>
          </p:cNvSpPr>
          <p:nvPr>
            <p:ph idx="1"/>
          </p:nvPr>
        </p:nvSpPr>
        <p:spPr/>
        <p:txBody>
          <a:bodyPr/>
          <a:lstStyle/>
          <a:p>
            <a:pPr eaLnBrk="1" hangingPunct="1"/>
            <a:r>
              <a:rPr lang="en-US" sz="2400" b="1">
                <a:solidFill>
                  <a:srgbClr val="C00000"/>
                </a:solidFill>
              </a:rPr>
              <a:t>Document Clustering:</a:t>
            </a:r>
          </a:p>
          <a:p>
            <a:pPr lvl="1" eaLnBrk="1" hangingPunct="1"/>
            <a:r>
              <a:rPr lang="en-US"/>
              <a:t>Goal: To find groups of documents that are similar to each other based on the important terms appearing in them.</a:t>
            </a:r>
          </a:p>
        </p:txBody>
      </p:sp>
      <p:sp>
        <p:nvSpPr>
          <p:cNvPr id="11059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7D698D5-3969-4692-9F1B-C20143611763}" type="slidenum">
              <a:rPr lang="en-US" sz="1200">
                <a:solidFill>
                  <a:srgbClr val="898989"/>
                </a:solidFill>
                <a:latin typeface="Arial" panose="020B0604020202020204" pitchFamily="34" charset="0"/>
              </a:rPr>
              <a:pPr>
                <a:spcBef>
                  <a:spcPct val="0"/>
                </a:spcBef>
                <a:buFontTx/>
                <a:buNone/>
              </a:pPr>
              <a:t>17</a:t>
            </a:fld>
            <a:endParaRPr lang="en-US" sz="1200">
              <a:solidFill>
                <a:srgbClr val="898989"/>
              </a:solidFill>
              <a:latin typeface="Arial" panose="020B0604020202020204" pitchFamily="34" charset="0"/>
            </a:endParaRPr>
          </a:p>
        </p:txBody>
      </p:sp>
    </p:spTree>
    <p:extLst>
      <p:ext uri="{BB962C8B-B14F-4D97-AF65-F5344CB8AC3E}">
        <p14:creationId xmlns:p14="http://schemas.microsoft.com/office/powerpoint/2010/main" val="20887385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en-US" b="1" smtClean="0"/>
              <a:t>Illustrating Document Clustering</a:t>
            </a:r>
          </a:p>
        </p:txBody>
      </p:sp>
      <p:sp>
        <p:nvSpPr>
          <p:cNvPr id="112643" name="Rectangle 3"/>
          <p:cNvSpPr>
            <a:spLocks noGrp="1" noChangeArrowheads="1"/>
          </p:cNvSpPr>
          <p:nvPr>
            <p:ph idx="1"/>
          </p:nvPr>
        </p:nvSpPr>
        <p:spPr>
          <a:xfrm>
            <a:off x="1905000" y="1219200"/>
            <a:ext cx="8178800" cy="1295400"/>
          </a:xfrm>
        </p:spPr>
        <p:txBody>
          <a:bodyPr/>
          <a:lstStyle/>
          <a:p>
            <a:pPr eaLnBrk="1" hangingPunct="1"/>
            <a:r>
              <a:rPr lang="en-US" sz="2400"/>
              <a:t>Clustering Points: 3204 Articles of HimalyanTimes.</a:t>
            </a:r>
          </a:p>
          <a:p>
            <a:pPr eaLnBrk="1" hangingPunct="1"/>
            <a:r>
              <a:rPr lang="en-US" sz="2400"/>
              <a:t>Similarity Measure: How many words are common in these documents (after some word filtering).</a:t>
            </a:r>
            <a:endParaRPr lang="en-US" sz="2000"/>
          </a:p>
        </p:txBody>
      </p:sp>
      <p:graphicFrame>
        <p:nvGraphicFramePr>
          <p:cNvPr id="112644" name="Object 4"/>
          <p:cNvGraphicFramePr>
            <a:graphicFrameLocks noChangeAspect="1"/>
          </p:cNvGraphicFramePr>
          <p:nvPr/>
        </p:nvGraphicFramePr>
        <p:xfrm>
          <a:off x="3581401" y="2743201"/>
          <a:ext cx="4424363" cy="3675063"/>
        </p:xfrm>
        <a:graphic>
          <a:graphicData uri="http://schemas.openxmlformats.org/presentationml/2006/ole">
            <mc:AlternateContent xmlns:mc="http://schemas.openxmlformats.org/markup-compatibility/2006">
              <mc:Choice xmlns:v="urn:schemas-microsoft-com:vml" Requires="v">
                <p:oleObj spid="_x0000_s3079" name="Document" r:id="rId3" imgW="6108192" imgH="5064252" progId="Word.Document.8">
                  <p:embed/>
                </p:oleObj>
              </mc:Choice>
              <mc:Fallback>
                <p:oleObj name="Document" r:id="rId3" imgW="6108192" imgH="5064252"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1" y="2743201"/>
                        <a:ext cx="4424363" cy="3675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4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11988AC-567D-4691-9323-F4A71EF4FCC7}" type="slidenum">
              <a:rPr lang="en-US" sz="1200">
                <a:solidFill>
                  <a:srgbClr val="898989"/>
                </a:solidFill>
                <a:latin typeface="Arial" panose="020B0604020202020204" pitchFamily="34" charset="0"/>
              </a:rPr>
              <a:pPr>
                <a:spcBef>
                  <a:spcPct val="0"/>
                </a:spcBef>
                <a:buFontTx/>
                <a:buNone/>
              </a:pPr>
              <a:t>18</a:t>
            </a:fld>
            <a:endParaRPr lang="en-US" sz="1200">
              <a:solidFill>
                <a:srgbClr val="898989"/>
              </a:solidFill>
              <a:latin typeface="Arial" panose="020B0604020202020204" pitchFamily="34" charset="0"/>
            </a:endParaRPr>
          </a:p>
        </p:txBody>
      </p:sp>
    </p:spTree>
    <p:extLst>
      <p:ext uri="{BB962C8B-B14F-4D97-AF65-F5344CB8AC3E}">
        <p14:creationId xmlns:p14="http://schemas.microsoft.com/office/powerpoint/2010/main" val="25086619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133600" y="228600"/>
            <a:ext cx="7772400" cy="457200"/>
          </a:xfrm>
        </p:spPr>
        <p:txBody>
          <a:bodyPr>
            <a:normAutofit fontScale="90000"/>
          </a:bodyPr>
          <a:lstStyle/>
          <a:p>
            <a:pPr eaLnBrk="1" hangingPunct="1">
              <a:defRPr/>
            </a:pPr>
            <a:r>
              <a:rPr lang="en-US" b="1" dirty="0" smtClean="0"/>
              <a:t>Clustering of Stock Data</a:t>
            </a:r>
          </a:p>
        </p:txBody>
      </p:sp>
      <p:sp>
        <p:nvSpPr>
          <p:cNvPr id="113667" name="Text Box 4"/>
          <p:cNvSpPr txBox="1">
            <a:spLocks noChangeArrowheads="1"/>
          </p:cNvSpPr>
          <p:nvPr/>
        </p:nvSpPr>
        <p:spPr bwMode="auto">
          <a:xfrm>
            <a:off x="2133600" y="1066800"/>
            <a:ext cx="82296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6075" indent="-3460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333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pPr>
            <a:r>
              <a:rPr lang="en-US" sz="2400">
                <a:latin typeface="Tahoma" panose="020B0604030504040204" pitchFamily="34" charset="0"/>
              </a:rPr>
              <a:t>Observe Stock Movements every day. </a:t>
            </a:r>
          </a:p>
          <a:p>
            <a:pPr>
              <a:spcBef>
                <a:spcPct val="0"/>
              </a:spcBef>
            </a:pPr>
            <a:r>
              <a:rPr lang="en-US" sz="2400">
                <a:latin typeface="Tahoma" panose="020B0604030504040204" pitchFamily="34" charset="0"/>
              </a:rPr>
              <a:t>Clustering points: Stock-{UP/DOWN}</a:t>
            </a:r>
          </a:p>
          <a:p>
            <a:pPr>
              <a:spcBef>
                <a:spcPct val="0"/>
              </a:spcBef>
            </a:pPr>
            <a:r>
              <a:rPr lang="en-US" sz="2400">
                <a:latin typeface="Tahoma" panose="020B0604030504040204" pitchFamily="34" charset="0"/>
              </a:rPr>
              <a:t>Similarity Measure: Two points are more similar if the events described by them frequently happen together on the same day. </a:t>
            </a:r>
          </a:p>
        </p:txBody>
      </p:sp>
      <p:sp>
        <p:nvSpPr>
          <p:cNvPr id="11366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48C80B5-0ACD-43C7-BBD1-00B626B14F98}" type="slidenum">
              <a:rPr lang="en-US" sz="1200">
                <a:solidFill>
                  <a:srgbClr val="898989"/>
                </a:solidFill>
                <a:latin typeface="Arial" panose="020B0604020202020204" pitchFamily="34" charset="0"/>
              </a:rPr>
              <a:pPr>
                <a:spcBef>
                  <a:spcPct val="0"/>
                </a:spcBef>
                <a:buFontTx/>
                <a:buNone/>
              </a:pPr>
              <a:t>19</a:t>
            </a:fld>
            <a:endParaRPr lang="en-US" sz="1200">
              <a:solidFill>
                <a:srgbClr val="898989"/>
              </a:solidFill>
              <a:latin typeface="Arial" panose="020B0604020202020204" pitchFamily="34" charset="0"/>
            </a:endParaRPr>
          </a:p>
        </p:txBody>
      </p:sp>
    </p:spTree>
    <p:extLst>
      <p:ext uri="{BB962C8B-B14F-4D97-AF65-F5344CB8AC3E}">
        <p14:creationId xmlns:p14="http://schemas.microsoft.com/office/powerpoint/2010/main" val="26265710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2"/>
          <p:cNvPicPr>
            <a:picLocks noChangeAspect="1" noChangeArrowheads="1"/>
          </p:cNvPicPr>
          <p:nvPr/>
        </p:nvPicPr>
        <p:blipFill>
          <a:blip r:embed="rId3">
            <a:extLst>
              <a:ext uri="{28A0092B-C50C-407E-A947-70E740481C1C}">
                <a14:useLocalDpi xmlns:a14="http://schemas.microsoft.com/office/drawing/2010/main" val="0"/>
              </a:ext>
            </a:extLst>
          </a:blip>
          <a:srcRect l="5333" b="2116"/>
          <a:stretch>
            <a:fillRect/>
          </a:stretch>
        </p:blipFill>
        <p:spPr bwMode="auto">
          <a:xfrm>
            <a:off x="5029200" y="2971801"/>
            <a:ext cx="5486400" cy="323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3"/>
          <p:cNvSpPr>
            <a:spLocks noGrp="1" noChangeArrowheads="1"/>
          </p:cNvSpPr>
          <p:nvPr>
            <p:ph type="title"/>
          </p:nvPr>
        </p:nvSpPr>
        <p:spPr>
          <a:xfrm>
            <a:off x="1727200" y="228600"/>
            <a:ext cx="8280400" cy="533400"/>
          </a:xfrm>
        </p:spPr>
        <p:txBody>
          <a:bodyPr>
            <a:normAutofit fontScale="90000"/>
          </a:bodyPr>
          <a:lstStyle/>
          <a:p>
            <a:pPr eaLnBrk="1" hangingPunct="1">
              <a:defRPr/>
            </a:pPr>
            <a:r>
              <a:rPr lang="en-US" b="1" dirty="0" smtClean="0"/>
              <a:t>What is Data Mining?</a:t>
            </a:r>
          </a:p>
        </p:txBody>
      </p:sp>
      <p:sp>
        <p:nvSpPr>
          <p:cNvPr id="84996" name="Rectangle 4"/>
          <p:cNvSpPr>
            <a:spLocks noGrp="1" noChangeArrowheads="1"/>
          </p:cNvSpPr>
          <p:nvPr>
            <p:ph idx="1"/>
          </p:nvPr>
        </p:nvSpPr>
        <p:spPr>
          <a:xfrm>
            <a:off x="1670050" y="990600"/>
            <a:ext cx="8693150" cy="5410200"/>
          </a:xfrm>
        </p:spPr>
        <p:txBody>
          <a:bodyPr/>
          <a:lstStyle/>
          <a:p>
            <a:pPr marL="285750" indent="-285750">
              <a:lnSpc>
                <a:spcPct val="95000"/>
              </a:lnSpc>
            </a:pPr>
            <a:r>
              <a:rPr lang="en-US" sz="2400" dirty="0"/>
              <a:t>Many Definitions</a:t>
            </a:r>
          </a:p>
          <a:p>
            <a:pPr lvl="1" eaLnBrk="1" hangingPunct="1">
              <a:lnSpc>
                <a:spcPct val="95000"/>
              </a:lnSpc>
            </a:pPr>
            <a:r>
              <a:rPr lang="en-US" dirty="0"/>
              <a:t>Non-trivial extraction of implicit, previously unknown and potentially useful information from data</a:t>
            </a:r>
          </a:p>
          <a:p>
            <a:pPr lvl="1" eaLnBrk="1" hangingPunct="1">
              <a:lnSpc>
                <a:spcPct val="95000"/>
              </a:lnSpc>
            </a:pPr>
            <a:r>
              <a:rPr lang="en-US" dirty="0"/>
              <a:t>Exploration &amp; analysis, by automatic or </a:t>
            </a:r>
            <a:br>
              <a:rPr lang="en-US" dirty="0"/>
            </a:br>
            <a:r>
              <a:rPr lang="en-US" dirty="0"/>
              <a:t>semi-automatic means, of </a:t>
            </a:r>
            <a:br>
              <a:rPr lang="en-US" dirty="0"/>
            </a:br>
            <a:r>
              <a:rPr lang="en-US" dirty="0"/>
              <a:t>large quantities of data </a:t>
            </a:r>
            <a:br>
              <a:rPr lang="en-US" dirty="0"/>
            </a:br>
            <a:r>
              <a:rPr lang="en-US" dirty="0"/>
              <a:t>in order to discover </a:t>
            </a:r>
            <a:br>
              <a:rPr lang="en-US" dirty="0"/>
            </a:br>
            <a:r>
              <a:rPr lang="en-US" dirty="0"/>
              <a:t>meaningful patterns </a:t>
            </a:r>
            <a:br>
              <a:rPr lang="en-US" dirty="0"/>
            </a:br>
            <a:endParaRPr lang="en-US" dirty="0"/>
          </a:p>
        </p:txBody>
      </p:sp>
      <p:sp>
        <p:nvSpPr>
          <p:cNvPr id="8499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9A41EC7-29A1-44D0-8C70-AE65C19951F9}" type="slidenum">
              <a:rPr lang="en-US" sz="1200">
                <a:solidFill>
                  <a:srgbClr val="898989"/>
                </a:solidFill>
                <a:latin typeface="Arial" panose="020B0604020202020204" pitchFamily="34" charset="0"/>
              </a:rPr>
              <a:pPr>
                <a:spcBef>
                  <a:spcPct val="0"/>
                </a:spcBef>
                <a:buFontTx/>
                <a:buNone/>
              </a:pPr>
              <a:t>2</a:t>
            </a:fld>
            <a:endParaRPr lang="en-US" sz="1200">
              <a:solidFill>
                <a:srgbClr val="898989"/>
              </a:solidFill>
              <a:latin typeface="Arial" panose="020B0604020202020204" pitchFamily="34" charset="0"/>
            </a:endParaRPr>
          </a:p>
        </p:txBody>
      </p:sp>
    </p:spTree>
    <p:extLst>
      <p:ext uri="{BB962C8B-B14F-4D97-AF65-F5344CB8AC3E}">
        <p14:creationId xmlns:p14="http://schemas.microsoft.com/office/powerpoint/2010/main" val="535717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en-US" b="1" smtClean="0"/>
              <a:t>Association Rule Discovery: Definition</a:t>
            </a:r>
          </a:p>
        </p:txBody>
      </p:sp>
      <p:sp>
        <p:nvSpPr>
          <p:cNvPr id="114691" name="Rectangle 3"/>
          <p:cNvSpPr>
            <a:spLocks noGrp="1" noChangeArrowheads="1"/>
          </p:cNvSpPr>
          <p:nvPr>
            <p:ph idx="1"/>
          </p:nvPr>
        </p:nvSpPr>
        <p:spPr/>
        <p:txBody>
          <a:bodyPr/>
          <a:lstStyle/>
          <a:p>
            <a:pPr eaLnBrk="1" hangingPunct="1"/>
            <a:r>
              <a:rPr lang="en-US" sz="2400"/>
              <a:t>Given a set of records each of which contain some number of items from a given collection;</a:t>
            </a:r>
          </a:p>
          <a:p>
            <a:pPr lvl="1" eaLnBrk="1" hangingPunct="1"/>
            <a:r>
              <a:rPr lang="en-US"/>
              <a:t>Produce dependency rules which will predict occurrence of an item based on occurrences of other items.</a:t>
            </a:r>
            <a:endParaRPr lang="en-US" smtClean="0"/>
          </a:p>
        </p:txBody>
      </p:sp>
      <p:graphicFrame>
        <p:nvGraphicFramePr>
          <p:cNvPr id="114692" name="Object 4"/>
          <p:cNvGraphicFramePr>
            <a:graphicFrameLocks noChangeAspect="1"/>
          </p:cNvGraphicFramePr>
          <p:nvPr/>
        </p:nvGraphicFramePr>
        <p:xfrm>
          <a:off x="1905001" y="3276600"/>
          <a:ext cx="4181475" cy="2152650"/>
        </p:xfrm>
        <a:graphic>
          <a:graphicData uri="http://schemas.openxmlformats.org/presentationml/2006/ole">
            <mc:AlternateContent xmlns:mc="http://schemas.openxmlformats.org/markup-compatibility/2006">
              <mc:Choice xmlns:v="urn:schemas-microsoft-com:vml" Requires="v">
                <p:oleObj spid="_x0000_s4103" name="Document" r:id="rId3" imgW="3823716" imgH="1999488" progId="Word.Document.8">
                  <p:embed/>
                </p:oleObj>
              </mc:Choice>
              <mc:Fallback>
                <p:oleObj name="Document" r:id="rId3" imgW="3823716" imgH="1999488"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1" y="3276600"/>
                        <a:ext cx="4181475" cy="215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693" name="Text Box 5"/>
          <p:cNvSpPr txBox="1">
            <a:spLocks noChangeArrowheads="1"/>
          </p:cNvSpPr>
          <p:nvPr/>
        </p:nvSpPr>
        <p:spPr bwMode="auto">
          <a:xfrm>
            <a:off x="6400801" y="3657601"/>
            <a:ext cx="3035575" cy="984885"/>
          </a:xfrm>
          <a:prstGeom prst="rect">
            <a:avLst/>
          </a:prstGeom>
          <a:solidFill>
            <a:srgbClr val="CCCC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000">
                <a:latin typeface="Times New Roman" panose="02020603050405020304" pitchFamily="18" charset="0"/>
              </a:rPr>
              <a:t>Rules Discovered:</a:t>
            </a:r>
          </a:p>
          <a:p>
            <a:pPr>
              <a:spcBef>
                <a:spcPct val="0"/>
              </a:spcBef>
              <a:buFontTx/>
              <a:buNone/>
            </a:pPr>
            <a:r>
              <a:rPr lang="en-US" sz="2000">
                <a:latin typeface="Times New Roman" panose="02020603050405020304" pitchFamily="18" charset="0"/>
              </a:rPr>
              <a:t>    </a:t>
            </a:r>
            <a:r>
              <a:rPr lang="en-US" sz="1800">
                <a:solidFill>
                  <a:srgbClr val="CC0000"/>
                </a:solidFill>
                <a:latin typeface="Tahoma" panose="020B0604030504040204" pitchFamily="34" charset="0"/>
              </a:rPr>
              <a:t>{Milk} --&gt; {Coke}</a:t>
            </a:r>
          </a:p>
          <a:p>
            <a:pPr>
              <a:spcBef>
                <a:spcPct val="0"/>
              </a:spcBef>
              <a:buFontTx/>
              <a:buNone/>
            </a:pPr>
            <a:r>
              <a:rPr lang="en-US" sz="1800">
                <a:solidFill>
                  <a:srgbClr val="CC0000"/>
                </a:solidFill>
                <a:latin typeface="Tahoma" panose="020B0604030504040204" pitchFamily="34" charset="0"/>
              </a:rPr>
              <a:t>    {Diaper, Milk} --&gt; {Beer}</a:t>
            </a:r>
            <a:endParaRPr lang="en-US" sz="2400">
              <a:latin typeface="Times New Roman" panose="02020603050405020304" pitchFamily="18" charset="0"/>
            </a:endParaRPr>
          </a:p>
        </p:txBody>
      </p:sp>
      <p:sp>
        <p:nvSpPr>
          <p:cNvPr id="11469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4D51808-55EE-4231-B6F2-6F76AA9EA70A}" type="slidenum">
              <a:rPr lang="en-US" sz="1200">
                <a:solidFill>
                  <a:srgbClr val="898989"/>
                </a:solidFill>
                <a:latin typeface="Arial" panose="020B0604020202020204" pitchFamily="34" charset="0"/>
              </a:rPr>
              <a:pPr>
                <a:spcBef>
                  <a:spcPct val="0"/>
                </a:spcBef>
                <a:buFontTx/>
                <a:buNone/>
              </a:pPr>
              <a:t>20</a:t>
            </a:fld>
            <a:endParaRPr lang="en-US" sz="1200">
              <a:solidFill>
                <a:srgbClr val="898989"/>
              </a:solidFill>
              <a:latin typeface="Arial" panose="020B0604020202020204" pitchFamily="34" charset="0"/>
            </a:endParaRPr>
          </a:p>
        </p:txBody>
      </p:sp>
    </p:spTree>
    <p:extLst>
      <p:ext uri="{BB962C8B-B14F-4D97-AF65-F5344CB8AC3E}">
        <p14:creationId xmlns:p14="http://schemas.microsoft.com/office/powerpoint/2010/main" val="8509944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1981200" y="239713"/>
            <a:ext cx="8229600" cy="1143000"/>
          </a:xfrm>
        </p:spPr>
        <p:txBody>
          <a:bodyPr>
            <a:normAutofit fontScale="90000"/>
          </a:bodyPr>
          <a:lstStyle/>
          <a:p>
            <a:pPr eaLnBrk="1" hangingPunct="1"/>
            <a:r>
              <a:rPr lang="en-US" b="1" smtClean="0"/>
              <a:t>Association Rule Discovery: Application 1</a:t>
            </a:r>
          </a:p>
        </p:txBody>
      </p:sp>
      <p:sp>
        <p:nvSpPr>
          <p:cNvPr id="115715" name="Rectangle 3"/>
          <p:cNvSpPr>
            <a:spLocks noGrp="1" noChangeArrowheads="1"/>
          </p:cNvSpPr>
          <p:nvPr>
            <p:ph idx="1"/>
          </p:nvPr>
        </p:nvSpPr>
        <p:spPr>
          <a:xfrm>
            <a:off x="1905000" y="1371600"/>
            <a:ext cx="8178800" cy="4171950"/>
          </a:xfrm>
        </p:spPr>
        <p:txBody>
          <a:bodyPr/>
          <a:lstStyle/>
          <a:p>
            <a:pPr algn="just" eaLnBrk="1" hangingPunct="1">
              <a:lnSpc>
                <a:spcPct val="90000"/>
              </a:lnSpc>
            </a:pPr>
            <a:r>
              <a:rPr lang="en-US" sz="2400" b="1">
                <a:solidFill>
                  <a:srgbClr val="C00000"/>
                </a:solidFill>
              </a:rPr>
              <a:t>Marketing and Sales Promotion:</a:t>
            </a:r>
          </a:p>
          <a:p>
            <a:pPr lvl="1" algn="just" eaLnBrk="1" hangingPunct="1">
              <a:lnSpc>
                <a:spcPct val="90000"/>
              </a:lnSpc>
            </a:pPr>
            <a:r>
              <a:rPr lang="en-US">
                <a:solidFill>
                  <a:srgbClr val="FF0066"/>
                </a:solidFill>
              </a:rPr>
              <a:t>Let the rule discovered be</a:t>
            </a:r>
            <a:r>
              <a:rPr lang="en-US" i="1">
                <a:solidFill>
                  <a:srgbClr val="FF0066"/>
                </a:solidFill>
              </a:rPr>
              <a:t> </a:t>
            </a:r>
          </a:p>
          <a:p>
            <a:pPr lvl="1" algn="just" eaLnBrk="1" hangingPunct="1">
              <a:lnSpc>
                <a:spcPct val="90000"/>
              </a:lnSpc>
              <a:buFont typeface="Arial" panose="020B0604020202020204" pitchFamily="34" charset="0"/>
              <a:buNone/>
            </a:pPr>
            <a:r>
              <a:rPr lang="en-US" i="1">
                <a:solidFill>
                  <a:srgbClr val="FF0066"/>
                </a:solidFill>
              </a:rPr>
              <a:t> 			{Bagels, … } --&gt; {Potato Chips}</a:t>
            </a:r>
            <a:endParaRPr lang="en-US"/>
          </a:p>
          <a:p>
            <a:pPr lvl="1" algn="just" eaLnBrk="1" hangingPunct="1">
              <a:lnSpc>
                <a:spcPct val="90000"/>
              </a:lnSpc>
            </a:pPr>
            <a:r>
              <a:rPr lang="en-US" u="sng">
                <a:solidFill>
                  <a:srgbClr val="0000FF"/>
                </a:solidFill>
              </a:rPr>
              <a:t>Potato Chips</a:t>
            </a:r>
            <a:r>
              <a:rPr lang="en-US" u="sng"/>
              <a:t> </a:t>
            </a:r>
            <a:r>
              <a:rPr lang="en-US" u="sng">
                <a:solidFill>
                  <a:srgbClr val="0000FF"/>
                </a:solidFill>
              </a:rPr>
              <a:t>as consequent</a:t>
            </a:r>
            <a:r>
              <a:rPr lang="en-US"/>
              <a:t> =&gt; Can be used to determine what should be done to boost its sales.</a:t>
            </a:r>
          </a:p>
          <a:p>
            <a:pPr lvl="1" algn="just" eaLnBrk="1" hangingPunct="1">
              <a:lnSpc>
                <a:spcPct val="90000"/>
              </a:lnSpc>
            </a:pPr>
            <a:r>
              <a:rPr lang="en-US" u="sng">
                <a:solidFill>
                  <a:srgbClr val="0000FF"/>
                </a:solidFill>
              </a:rPr>
              <a:t>Bagels in the antecedent</a:t>
            </a:r>
            <a:r>
              <a:rPr lang="en-US"/>
              <a:t> =&gt; Can be used to see which products would be affected if the store discontinues selling bagels.</a:t>
            </a:r>
          </a:p>
          <a:p>
            <a:pPr lvl="1" algn="just" eaLnBrk="1" hangingPunct="1">
              <a:lnSpc>
                <a:spcPct val="90000"/>
              </a:lnSpc>
            </a:pPr>
            <a:r>
              <a:rPr lang="en-US" u="sng">
                <a:solidFill>
                  <a:srgbClr val="0000FF"/>
                </a:solidFill>
              </a:rPr>
              <a:t>Bagels in antecedent</a:t>
            </a:r>
            <a:r>
              <a:rPr lang="en-US" u="sng"/>
              <a:t> </a:t>
            </a:r>
            <a:r>
              <a:rPr lang="en-US" i="1" u="sng">
                <a:solidFill>
                  <a:srgbClr val="0000FF"/>
                </a:solidFill>
              </a:rPr>
              <a:t>and</a:t>
            </a:r>
            <a:r>
              <a:rPr lang="en-US" u="sng"/>
              <a:t> </a:t>
            </a:r>
            <a:r>
              <a:rPr lang="en-US" u="sng">
                <a:solidFill>
                  <a:srgbClr val="0000FF"/>
                </a:solidFill>
              </a:rPr>
              <a:t>Potato chips in consequent </a:t>
            </a:r>
            <a:r>
              <a:rPr lang="en-US">
                <a:solidFill>
                  <a:schemeClr val="tx2"/>
                </a:solidFill>
              </a:rPr>
              <a:t>=&gt; </a:t>
            </a:r>
            <a:r>
              <a:rPr lang="en-US"/>
              <a:t>Can be used to see what products should be sold with Bagels to promote sale of Potato chips!</a:t>
            </a:r>
          </a:p>
        </p:txBody>
      </p:sp>
      <p:sp>
        <p:nvSpPr>
          <p:cNvPr id="11571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03C5DFF-5511-44A6-8CAD-9A2699778748}" type="slidenum">
              <a:rPr lang="en-US" sz="1200">
                <a:solidFill>
                  <a:srgbClr val="898989"/>
                </a:solidFill>
                <a:latin typeface="Arial" panose="020B0604020202020204" pitchFamily="34" charset="0"/>
              </a:rPr>
              <a:pPr>
                <a:spcBef>
                  <a:spcPct val="0"/>
                </a:spcBef>
                <a:buFontTx/>
                <a:buNone/>
              </a:pPr>
              <a:t>21</a:t>
            </a:fld>
            <a:endParaRPr lang="en-US" sz="1200">
              <a:solidFill>
                <a:srgbClr val="898989"/>
              </a:solidFill>
              <a:latin typeface="Arial" panose="020B0604020202020204" pitchFamily="34" charset="0"/>
            </a:endParaRPr>
          </a:p>
        </p:txBody>
      </p:sp>
    </p:spTree>
    <p:extLst>
      <p:ext uri="{BB962C8B-B14F-4D97-AF65-F5344CB8AC3E}">
        <p14:creationId xmlns:p14="http://schemas.microsoft.com/office/powerpoint/2010/main" val="27349324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en-US" b="1" smtClean="0"/>
              <a:t>Association Rule Discovery: Application 2</a:t>
            </a:r>
          </a:p>
        </p:txBody>
      </p:sp>
      <p:sp>
        <p:nvSpPr>
          <p:cNvPr id="117763" name="Rectangle 3"/>
          <p:cNvSpPr>
            <a:spLocks noGrp="1" noChangeArrowheads="1"/>
          </p:cNvSpPr>
          <p:nvPr>
            <p:ph idx="1"/>
          </p:nvPr>
        </p:nvSpPr>
        <p:spPr/>
        <p:txBody>
          <a:bodyPr/>
          <a:lstStyle/>
          <a:p>
            <a:pPr eaLnBrk="1" hangingPunct="1"/>
            <a:r>
              <a:rPr lang="en-US" sz="2400" b="1">
                <a:solidFill>
                  <a:srgbClr val="C00000"/>
                </a:solidFill>
              </a:rPr>
              <a:t>Supermarket shelf management:</a:t>
            </a:r>
          </a:p>
          <a:p>
            <a:pPr lvl="1" eaLnBrk="1" hangingPunct="1"/>
            <a:r>
              <a:rPr lang="en-US"/>
              <a:t>Goal: To identify items that are bought together by sufficiently many customers.</a:t>
            </a:r>
          </a:p>
          <a:p>
            <a:pPr lvl="1" eaLnBrk="1" hangingPunct="1"/>
            <a:r>
              <a:rPr lang="en-US"/>
              <a:t>Approach: Process the point-of-sale data collected with barcode scanners to find dependencies among items.</a:t>
            </a:r>
          </a:p>
          <a:p>
            <a:pPr lvl="1" eaLnBrk="1" hangingPunct="1"/>
            <a:r>
              <a:rPr lang="en-US"/>
              <a:t>A classic rule --</a:t>
            </a:r>
          </a:p>
          <a:p>
            <a:pPr lvl="2" eaLnBrk="1" hangingPunct="1"/>
            <a:r>
              <a:rPr lang="en-US" smtClean="0"/>
              <a:t>If a customer buys diaper and milk, then he is very likely to buy beer.</a:t>
            </a:r>
          </a:p>
          <a:p>
            <a:pPr lvl="2" eaLnBrk="1" hangingPunct="1"/>
            <a:r>
              <a:rPr lang="en-US" smtClean="0"/>
              <a:t>So, don’t be surprised if you find six-packs stacked next to diapers!</a:t>
            </a:r>
          </a:p>
        </p:txBody>
      </p:sp>
      <p:sp>
        <p:nvSpPr>
          <p:cNvPr id="11776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3B6473E-C570-43B0-A3A5-F7757528CB62}" type="slidenum">
              <a:rPr lang="en-US" sz="1200">
                <a:solidFill>
                  <a:srgbClr val="898989"/>
                </a:solidFill>
                <a:latin typeface="Arial" panose="020B0604020202020204" pitchFamily="34" charset="0"/>
              </a:rPr>
              <a:pPr>
                <a:spcBef>
                  <a:spcPct val="0"/>
                </a:spcBef>
                <a:buFontTx/>
                <a:buNone/>
              </a:pPr>
              <a:t>22</a:t>
            </a:fld>
            <a:endParaRPr lang="en-US" sz="1200">
              <a:solidFill>
                <a:srgbClr val="898989"/>
              </a:solidFill>
              <a:latin typeface="Arial" panose="020B0604020202020204" pitchFamily="34" charset="0"/>
            </a:endParaRPr>
          </a:p>
        </p:txBody>
      </p:sp>
    </p:spTree>
    <p:extLst>
      <p:ext uri="{BB962C8B-B14F-4D97-AF65-F5344CB8AC3E}">
        <p14:creationId xmlns:p14="http://schemas.microsoft.com/office/powerpoint/2010/main" val="6600825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905000" y="152400"/>
            <a:ext cx="8763000" cy="533400"/>
          </a:xfrm>
        </p:spPr>
        <p:txBody>
          <a:bodyPr>
            <a:normAutofit fontScale="90000"/>
          </a:bodyPr>
          <a:lstStyle/>
          <a:p>
            <a:pPr eaLnBrk="1" hangingPunct="1">
              <a:defRPr/>
            </a:pPr>
            <a:r>
              <a:rPr lang="en-US" b="1" dirty="0" smtClean="0"/>
              <a:t>Sequential Pattern Discovery: Definition</a:t>
            </a:r>
          </a:p>
        </p:txBody>
      </p:sp>
      <p:sp>
        <p:nvSpPr>
          <p:cNvPr id="119811" name="Rectangle 3"/>
          <p:cNvSpPr>
            <a:spLocks noGrp="1" noChangeArrowheads="1"/>
          </p:cNvSpPr>
          <p:nvPr>
            <p:ph idx="1"/>
          </p:nvPr>
        </p:nvSpPr>
        <p:spPr>
          <a:xfrm>
            <a:off x="1752600" y="1295399"/>
            <a:ext cx="8545286" cy="1836739"/>
          </a:xfrm>
        </p:spPr>
        <p:txBody>
          <a:bodyPr>
            <a:normAutofit fontScale="85000" lnSpcReduction="20000"/>
          </a:bodyPr>
          <a:lstStyle/>
          <a:p>
            <a:pPr eaLnBrk="1" hangingPunct="1">
              <a:lnSpc>
                <a:spcPct val="90000"/>
              </a:lnSpc>
            </a:pPr>
            <a:r>
              <a:rPr lang="en-US" sz="2600" dirty="0"/>
              <a:t>Given is a set of objects, with each object associated with its own timeline of events, find rules that predict strong sequential dependencies among different events.</a:t>
            </a:r>
          </a:p>
          <a:p>
            <a:pPr eaLnBrk="1" hangingPunct="1">
              <a:lnSpc>
                <a:spcPct val="90000"/>
              </a:lnSpc>
            </a:pPr>
            <a:endParaRPr lang="en-US" sz="2600" dirty="0"/>
          </a:p>
          <a:p>
            <a:pPr eaLnBrk="1" hangingPunct="1">
              <a:lnSpc>
                <a:spcPct val="90000"/>
              </a:lnSpc>
            </a:pPr>
            <a:r>
              <a:rPr lang="en-US" sz="2600" dirty="0"/>
              <a:t>Rules are formed by first discovering patterns. Event occurrences in the patterns are governed by timing constraints.</a:t>
            </a:r>
          </a:p>
        </p:txBody>
      </p:sp>
      <p:grpSp>
        <p:nvGrpSpPr>
          <p:cNvPr id="119812" name="Group 4"/>
          <p:cNvGrpSpPr>
            <a:grpSpLocks/>
          </p:cNvGrpSpPr>
          <p:nvPr/>
        </p:nvGrpSpPr>
        <p:grpSpPr bwMode="auto">
          <a:xfrm>
            <a:off x="4114800" y="4840288"/>
            <a:ext cx="3657600" cy="1752600"/>
            <a:chOff x="1728" y="2928"/>
            <a:chExt cx="2304" cy="1104"/>
          </a:xfrm>
        </p:grpSpPr>
        <p:sp>
          <p:nvSpPr>
            <p:cNvPr id="119818" name="Rectangle 5"/>
            <p:cNvSpPr>
              <a:spLocks noChangeArrowheads="1"/>
            </p:cNvSpPr>
            <p:nvPr/>
          </p:nvSpPr>
          <p:spPr bwMode="auto">
            <a:xfrm>
              <a:off x="1728" y="2928"/>
              <a:ext cx="2304" cy="1104"/>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19819" name="Text Box 6"/>
            <p:cNvSpPr txBox="1">
              <a:spLocks noChangeArrowheads="1"/>
            </p:cNvSpPr>
            <p:nvPr/>
          </p:nvSpPr>
          <p:spPr bwMode="auto">
            <a:xfrm>
              <a:off x="1776" y="2983"/>
              <a:ext cx="2190" cy="32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800">
                  <a:latin typeface="Times New Roman" panose="02020603050405020304" pitchFamily="18" charset="0"/>
                </a:rPr>
                <a:t>(A   B)     (C)    (D   E)</a:t>
              </a:r>
            </a:p>
          </p:txBody>
        </p:sp>
        <p:sp>
          <p:nvSpPr>
            <p:cNvPr id="119820" name="Text Box 7"/>
            <p:cNvSpPr txBox="1">
              <a:spLocks noChangeArrowheads="1"/>
            </p:cNvSpPr>
            <p:nvPr/>
          </p:nvSpPr>
          <p:spPr bwMode="auto">
            <a:xfrm>
              <a:off x="2688" y="3660"/>
              <a:ext cx="439" cy="19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FF"/>
                  </a:solidFill>
                  <a:latin typeface="Arial" panose="020B0604020202020204" pitchFamily="34" charset="0"/>
                </a:rPr>
                <a:t>&lt;= ms</a:t>
              </a:r>
              <a:endParaRPr lang="en-US" sz="1600">
                <a:latin typeface="Times New Roman" panose="02020603050405020304" pitchFamily="18" charset="0"/>
              </a:endParaRPr>
            </a:p>
          </p:txBody>
        </p:sp>
        <p:sp>
          <p:nvSpPr>
            <p:cNvPr id="119821" name="Text Box 8"/>
            <p:cNvSpPr txBox="1">
              <a:spLocks noChangeArrowheads="1"/>
            </p:cNvSpPr>
            <p:nvPr/>
          </p:nvSpPr>
          <p:spPr bwMode="auto">
            <a:xfrm>
              <a:off x="2256" y="3312"/>
              <a:ext cx="407" cy="19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FF"/>
                  </a:solidFill>
                  <a:latin typeface="Arial" panose="020B0604020202020204" pitchFamily="34" charset="0"/>
                </a:rPr>
                <a:t>&lt;= xg</a:t>
              </a:r>
              <a:endParaRPr lang="en-US" sz="1600">
                <a:latin typeface="Times New Roman" panose="02020603050405020304" pitchFamily="18" charset="0"/>
              </a:endParaRPr>
            </a:p>
          </p:txBody>
        </p:sp>
        <p:sp>
          <p:nvSpPr>
            <p:cNvPr id="119822" name="Text Box 9"/>
            <p:cNvSpPr txBox="1">
              <a:spLocks noChangeArrowheads="1"/>
            </p:cNvSpPr>
            <p:nvPr/>
          </p:nvSpPr>
          <p:spPr bwMode="auto">
            <a:xfrm>
              <a:off x="2976" y="3324"/>
              <a:ext cx="348" cy="19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FF"/>
                  </a:solidFill>
                  <a:latin typeface="Arial" panose="020B0604020202020204" pitchFamily="34" charset="0"/>
                </a:rPr>
                <a:t> &gt;ng</a:t>
              </a:r>
              <a:endParaRPr lang="en-US" sz="1600">
                <a:latin typeface="Times New Roman" panose="02020603050405020304" pitchFamily="18" charset="0"/>
              </a:endParaRPr>
            </a:p>
          </p:txBody>
        </p:sp>
        <p:sp>
          <p:nvSpPr>
            <p:cNvPr id="119823" name="Text Box 10"/>
            <p:cNvSpPr txBox="1">
              <a:spLocks noChangeArrowheads="1"/>
            </p:cNvSpPr>
            <p:nvPr/>
          </p:nvSpPr>
          <p:spPr bwMode="auto">
            <a:xfrm>
              <a:off x="3360" y="3324"/>
              <a:ext cx="426" cy="19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FF"/>
                  </a:solidFill>
                  <a:latin typeface="Arial" panose="020B0604020202020204" pitchFamily="34" charset="0"/>
                </a:rPr>
                <a:t>&lt;= ws</a:t>
              </a:r>
              <a:endParaRPr lang="en-US" sz="1600">
                <a:latin typeface="Times New Roman" panose="02020603050405020304" pitchFamily="18" charset="0"/>
              </a:endParaRPr>
            </a:p>
          </p:txBody>
        </p:sp>
        <p:sp>
          <p:nvSpPr>
            <p:cNvPr id="119824" name="Line 11"/>
            <p:cNvSpPr>
              <a:spLocks noChangeShapeType="1"/>
            </p:cNvSpPr>
            <p:nvPr/>
          </p:nvSpPr>
          <p:spPr bwMode="auto">
            <a:xfrm>
              <a:off x="1824" y="3817"/>
              <a:ext cx="206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25" name="Line 12"/>
            <p:cNvSpPr>
              <a:spLocks noChangeShapeType="1"/>
            </p:cNvSpPr>
            <p:nvPr/>
          </p:nvSpPr>
          <p:spPr bwMode="auto">
            <a:xfrm>
              <a:off x="1824" y="3500"/>
              <a:ext cx="12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26" name="Line 13"/>
            <p:cNvSpPr>
              <a:spLocks noChangeShapeType="1"/>
            </p:cNvSpPr>
            <p:nvPr/>
          </p:nvSpPr>
          <p:spPr bwMode="auto">
            <a:xfrm>
              <a:off x="3024" y="3500"/>
              <a:ext cx="28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27" name="Line 14"/>
            <p:cNvSpPr>
              <a:spLocks noChangeShapeType="1"/>
            </p:cNvSpPr>
            <p:nvPr/>
          </p:nvSpPr>
          <p:spPr bwMode="auto">
            <a:xfrm>
              <a:off x="3312" y="3500"/>
              <a:ext cx="576"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28" name="Line 15"/>
            <p:cNvSpPr>
              <a:spLocks noChangeShapeType="1"/>
            </p:cNvSpPr>
            <p:nvPr/>
          </p:nvSpPr>
          <p:spPr bwMode="auto">
            <a:xfrm>
              <a:off x="1824" y="3264"/>
              <a:ext cx="0" cy="7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9829" name="Line 16"/>
            <p:cNvSpPr>
              <a:spLocks noChangeShapeType="1"/>
            </p:cNvSpPr>
            <p:nvPr/>
          </p:nvSpPr>
          <p:spPr bwMode="auto">
            <a:xfrm flipV="1">
              <a:off x="3024" y="3319"/>
              <a:ext cx="0" cy="3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9830" name="Line 17"/>
            <p:cNvSpPr>
              <a:spLocks noChangeShapeType="1"/>
            </p:cNvSpPr>
            <p:nvPr/>
          </p:nvSpPr>
          <p:spPr bwMode="auto">
            <a:xfrm flipV="1">
              <a:off x="3312" y="3319"/>
              <a:ext cx="0" cy="3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9831" name="Line 18"/>
            <p:cNvSpPr>
              <a:spLocks noChangeShapeType="1"/>
            </p:cNvSpPr>
            <p:nvPr/>
          </p:nvSpPr>
          <p:spPr bwMode="auto">
            <a:xfrm>
              <a:off x="3888" y="3264"/>
              <a:ext cx="0" cy="7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9813" name="Group 19"/>
          <p:cNvGrpSpPr>
            <a:grpSpLocks/>
          </p:cNvGrpSpPr>
          <p:nvPr/>
        </p:nvGrpSpPr>
        <p:grpSpPr bwMode="auto">
          <a:xfrm>
            <a:off x="3967163" y="3849688"/>
            <a:ext cx="4038600" cy="685800"/>
            <a:chOff x="1632" y="1728"/>
            <a:chExt cx="2304" cy="432"/>
          </a:xfrm>
        </p:grpSpPr>
        <p:sp>
          <p:nvSpPr>
            <p:cNvPr id="119816" name="Rectangle 20"/>
            <p:cNvSpPr>
              <a:spLocks noChangeArrowheads="1"/>
            </p:cNvSpPr>
            <p:nvPr/>
          </p:nvSpPr>
          <p:spPr bwMode="auto">
            <a:xfrm>
              <a:off x="1632" y="1728"/>
              <a:ext cx="2304" cy="432"/>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119817" name="Text Box 21"/>
            <p:cNvSpPr txBox="1">
              <a:spLocks noChangeArrowheads="1"/>
            </p:cNvSpPr>
            <p:nvPr/>
          </p:nvSpPr>
          <p:spPr bwMode="auto">
            <a:xfrm>
              <a:off x="1680" y="1783"/>
              <a:ext cx="2186" cy="32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800">
                  <a:latin typeface="Times New Roman" panose="02020603050405020304" pitchFamily="18" charset="0"/>
                </a:rPr>
                <a:t>(A   B)     (C)        (D   E)</a:t>
              </a:r>
            </a:p>
          </p:txBody>
        </p:sp>
      </p:grpSp>
      <p:sp>
        <p:nvSpPr>
          <p:cNvPr id="119814" name="Line 22"/>
          <p:cNvSpPr>
            <a:spLocks noChangeShapeType="1"/>
          </p:cNvSpPr>
          <p:nvPr/>
        </p:nvSpPr>
        <p:spPr bwMode="auto">
          <a:xfrm>
            <a:off x="6248400" y="4267200"/>
            <a:ext cx="457200"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1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EDC0BC8-8C76-4341-BE29-24ED94A0DDDE}" type="slidenum">
              <a:rPr lang="en-US" sz="1200">
                <a:solidFill>
                  <a:srgbClr val="898989"/>
                </a:solidFill>
                <a:latin typeface="Arial" panose="020B0604020202020204" pitchFamily="34" charset="0"/>
              </a:rPr>
              <a:pPr>
                <a:spcBef>
                  <a:spcPct val="0"/>
                </a:spcBef>
                <a:buFontTx/>
                <a:buNone/>
              </a:pPr>
              <a:t>23</a:t>
            </a:fld>
            <a:endParaRPr lang="en-US" sz="1200">
              <a:solidFill>
                <a:srgbClr val="898989"/>
              </a:solidFill>
              <a:latin typeface="Arial" panose="020B0604020202020204" pitchFamily="34" charset="0"/>
            </a:endParaRPr>
          </a:p>
        </p:txBody>
      </p:sp>
    </p:spTree>
    <p:extLst>
      <p:ext uri="{BB962C8B-B14F-4D97-AF65-F5344CB8AC3E}">
        <p14:creationId xmlns:p14="http://schemas.microsoft.com/office/powerpoint/2010/main" val="23772896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en-US" b="1" smtClean="0"/>
              <a:t>Regression</a:t>
            </a:r>
          </a:p>
        </p:txBody>
      </p:sp>
      <p:sp>
        <p:nvSpPr>
          <p:cNvPr id="120835" name="Rectangle 3"/>
          <p:cNvSpPr>
            <a:spLocks noGrp="1" noChangeArrowheads="1"/>
          </p:cNvSpPr>
          <p:nvPr>
            <p:ph idx="1"/>
          </p:nvPr>
        </p:nvSpPr>
        <p:spPr>
          <a:xfrm>
            <a:off x="1905000" y="1219200"/>
            <a:ext cx="8229600" cy="4286250"/>
          </a:xfrm>
        </p:spPr>
        <p:txBody>
          <a:bodyPr/>
          <a:lstStyle/>
          <a:p>
            <a:pPr algn="just" eaLnBrk="1" hangingPunct="1"/>
            <a:r>
              <a:rPr lang="en-US" sz="2400"/>
              <a:t>Predict a value of a given continuous valued variable based on the values of other variables, assuming a linear or nonlinear model of dependency.</a:t>
            </a:r>
          </a:p>
          <a:p>
            <a:pPr algn="just" eaLnBrk="1" hangingPunct="1"/>
            <a:r>
              <a:rPr lang="en-US" sz="2400"/>
              <a:t>Greatly studied in statistics, neural network fields.</a:t>
            </a:r>
          </a:p>
          <a:p>
            <a:pPr algn="just" eaLnBrk="1" hangingPunct="1"/>
            <a:r>
              <a:rPr lang="en-US" sz="2400"/>
              <a:t>Examples:</a:t>
            </a:r>
          </a:p>
          <a:p>
            <a:pPr lvl="1" algn="just" eaLnBrk="1" hangingPunct="1"/>
            <a:r>
              <a:rPr lang="en-US"/>
              <a:t>Predicting sales amounts of new product based on advertising expenditure.</a:t>
            </a:r>
          </a:p>
          <a:p>
            <a:pPr lvl="1" algn="just" eaLnBrk="1" hangingPunct="1"/>
            <a:r>
              <a:rPr lang="en-US"/>
              <a:t>Predicting wind velocities as a function of temperature, humidity, air pressure, etc.</a:t>
            </a:r>
          </a:p>
          <a:p>
            <a:pPr lvl="1" algn="just" eaLnBrk="1" hangingPunct="1"/>
            <a:r>
              <a:rPr lang="en-US"/>
              <a:t>Time series prediction of stock market indices.</a:t>
            </a:r>
            <a:endParaRPr lang="en-US" sz="3200"/>
          </a:p>
        </p:txBody>
      </p:sp>
      <p:sp>
        <p:nvSpPr>
          <p:cNvPr id="12083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58C8CDC-DCDC-4B0C-99C9-022B7E159C09}" type="slidenum">
              <a:rPr lang="en-US" sz="1200">
                <a:solidFill>
                  <a:srgbClr val="898989"/>
                </a:solidFill>
                <a:latin typeface="Arial" panose="020B0604020202020204" pitchFamily="34" charset="0"/>
              </a:rPr>
              <a:pPr>
                <a:spcBef>
                  <a:spcPct val="0"/>
                </a:spcBef>
                <a:buFontTx/>
                <a:buNone/>
              </a:pPr>
              <a:t>24</a:t>
            </a:fld>
            <a:endParaRPr lang="en-US" sz="1200">
              <a:solidFill>
                <a:srgbClr val="898989"/>
              </a:solidFill>
              <a:latin typeface="Arial" panose="020B0604020202020204" pitchFamily="34" charset="0"/>
            </a:endParaRPr>
          </a:p>
        </p:txBody>
      </p:sp>
    </p:spTree>
    <p:extLst>
      <p:ext uri="{BB962C8B-B14F-4D97-AF65-F5344CB8AC3E}">
        <p14:creationId xmlns:p14="http://schemas.microsoft.com/office/powerpoint/2010/main" val="24486313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752600" y="228600"/>
            <a:ext cx="8763000" cy="533400"/>
          </a:xfrm>
        </p:spPr>
        <p:txBody>
          <a:bodyPr>
            <a:normAutofit fontScale="90000"/>
          </a:bodyPr>
          <a:lstStyle/>
          <a:p>
            <a:pPr eaLnBrk="1" hangingPunct="1">
              <a:defRPr/>
            </a:pPr>
            <a:r>
              <a:rPr lang="en-US" b="1" dirty="0" smtClean="0"/>
              <a:t>Deviation/Anomaly Detection</a:t>
            </a:r>
          </a:p>
        </p:txBody>
      </p:sp>
      <p:sp>
        <p:nvSpPr>
          <p:cNvPr id="122883" name="Rectangle 3"/>
          <p:cNvSpPr>
            <a:spLocks noGrp="1" noChangeArrowheads="1"/>
          </p:cNvSpPr>
          <p:nvPr>
            <p:ph idx="1"/>
          </p:nvPr>
        </p:nvSpPr>
        <p:spPr>
          <a:xfrm>
            <a:off x="1752600" y="1066800"/>
            <a:ext cx="8915400" cy="5105400"/>
          </a:xfrm>
        </p:spPr>
        <p:txBody>
          <a:bodyPr/>
          <a:lstStyle/>
          <a:p>
            <a:pPr eaLnBrk="1" hangingPunct="1"/>
            <a:r>
              <a:rPr lang="en-US" sz="2400"/>
              <a:t>Detect significant deviations from normal behavior</a:t>
            </a:r>
          </a:p>
          <a:p>
            <a:pPr eaLnBrk="1" hangingPunct="1"/>
            <a:endParaRPr lang="en-US" sz="2400"/>
          </a:p>
          <a:p>
            <a:pPr eaLnBrk="1" hangingPunct="1"/>
            <a:r>
              <a:rPr lang="en-US" sz="2400"/>
              <a:t>Applications:</a:t>
            </a:r>
          </a:p>
          <a:p>
            <a:pPr lvl="1" eaLnBrk="1" hangingPunct="1"/>
            <a:r>
              <a:rPr lang="en-US"/>
              <a:t>Credit Card Fraud Detection</a:t>
            </a:r>
          </a:p>
          <a:p>
            <a:pPr lvl="1" eaLnBrk="1" hangingPunct="1"/>
            <a:r>
              <a:rPr lang="en-US"/>
              <a:t>Network Intrusion </a:t>
            </a:r>
            <a:br>
              <a:rPr lang="en-US"/>
            </a:br>
            <a:r>
              <a:rPr lang="en-US"/>
              <a:t>Detection</a:t>
            </a:r>
          </a:p>
          <a:p>
            <a:pPr lvl="1" eaLnBrk="1" hangingPunct="1"/>
            <a:endParaRPr lang="en-US" smtClean="0"/>
          </a:p>
        </p:txBody>
      </p:sp>
      <p:pic>
        <p:nvPicPr>
          <p:cNvPr id="12288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5700" y="3922714"/>
            <a:ext cx="3162300" cy="171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3563" y="3886201"/>
            <a:ext cx="1922462"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86" name="Text Box 12"/>
          <p:cNvSpPr txBox="1">
            <a:spLocks noChangeArrowheads="1"/>
          </p:cNvSpPr>
          <p:nvPr/>
        </p:nvSpPr>
        <p:spPr bwMode="auto">
          <a:xfrm>
            <a:off x="1752600" y="5715001"/>
            <a:ext cx="8305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rIns="0">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buClr>
                <a:schemeClr val="accent2"/>
              </a:buClr>
              <a:buSzPct val="75000"/>
              <a:buFont typeface="Monotype Sorts" pitchFamily="2" charset="2"/>
              <a:buNone/>
            </a:pPr>
            <a:r>
              <a:rPr lang="en-US" sz="1600" i="1">
                <a:latin typeface="Helvetica" panose="020B0604020202020204" pitchFamily="34" charset="0"/>
              </a:rPr>
              <a:t>						</a:t>
            </a:r>
            <a:br>
              <a:rPr lang="en-US" sz="1600" i="1">
                <a:latin typeface="Helvetica" panose="020B0604020202020204" pitchFamily="34" charset="0"/>
              </a:rPr>
            </a:br>
            <a:endParaRPr lang="en-US" sz="2400">
              <a:latin typeface="Times New Roman" panose="02020603050405020304" pitchFamily="18" charset="0"/>
            </a:endParaRPr>
          </a:p>
        </p:txBody>
      </p:sp>
      <p:sp>
        <p:nvSpPr>
          <p:cNvPr id="12288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330DEBA-10DD-4779-A670-E9ABE3CB3961}" type="slidenum">
              <a:rPr lang="en-US" sz="1200">
                <a:solidFill>
                  <a:srgbClr val="898989"/>
                </a:solidFill>
                <a:latin typeface="Arial" panose="020B0604020202020204" pitchFamily="34" charset="0"/>
              </a:rPr>
              <a:pPr>
                <a:spcBef>
                  <a:spcPct val="0"/>
                </a:spcBef>
                <a:buFontTx/>
                <a:buNone/>
              </a:pPr>
              <a:t>25</a:t>
            </a:fld>
            <a:endParaRPr lang="en-US" sz="1200">
              <a:solidFill>
                <a:srgbClr val="898989"/>
              </a:solidFill>
              <a:latin typeface="Arial" panose="020B0604020202020204" pitchFamily="34" charset="0"/>
            </a:endParaRPr>
          </a:p>
        </p:txBody>
      </p:sp>
    </p:spTree>
    <p:extLst>
      <p:ext uri="{BB962C8B-B14F-4D97-AF65-F5344CB8AC3E}">
        <p14:creationId xmlns:p14="http://schemas.microsoft.com/office/powerpoint/2010/main" val="27102327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2"/>
          <p:cNvSpPr>
            <a:spLocks noGrp="1"/>
          </p:cNvSpPr>
          <p:nvPr>
            <p:ph type="title"/>
          </p:nvPr>
        </p:nvSpPr>
        <p:spPr/>
        <p:txBody>
          <a:bodyPr/>
          <a:lstStyle/>
          <a:p>
            <a:pPr eaLnBrk="1" hangingPunct="1"/>
            <a:r>
              <a:rPr lang="en-US" b="1" smtClean="0"/>
              <a:t>Outlier Analysis</a:t>
            </a:r>
          </a:p>
        </p:txBody>
      </p:sp>
      <p:sp>
        <p:nvSpPr>
          <p:cNvPr id="2" name="Content Placeholder 1"/>
          <p:cNvSpPr>
            <a:spLocks noGrp="1"/>
          </p:cNvSpPr>
          <p:nvPr>
            <p:ph idx="1"/>
          </p:nvPr>
        </p:nvSpPr>
        <p:spPr/>
        <p:txBody>
          <a:bodyPr/>
          <a:lstStyle/>
          <a:p>
            <a:pPr eaLnBrk="1" hangingPunct="1">
              <a:defRPr/>
            </a:pPr>
            <a:r>
              <a:rPr lang="en-US" sz="2400" dirty="0"/>
              <a:t>A database may contain data objects that do not comply with the general behavior or model of the data. </a:t>
            </a:r>
          </a:p>
          <a:p>
            <a:pPr eaLnBrk="1" hangingPunct="1">
              <a:defRPr/>
            </a:pPr>
            <a:r>
              <a:rPr lang="en-US" sz="2400" dirty="0"/>
              <a:t>These data objects are outliers. </a:t>
            </a:r>
          </a:p>
          <a:p>
            <a:pPr marL="0" indent="0">
              <a:buNone/>
              <a:defRPr/>
            </a:pPr>
            <a:r>
              <a:rPr lang="en-US" sz="2400" dirty="0"/>
              <a:t>	</a:t>
            </a:r>
          </a:p>
          <a:p>
            <a:pPr marL="0" indent="0">
              <a:buNone/>
              <a:defRPr/>
            </a:pPr>
            <a:r>
              <a:rPr lang="en-US" sz="2400" dirty="0"/>
              <a:t>	Example: fraudulent usage of credit cards</a:t>
            </a:r>
          </a:p>
        </p:txBody>
      </p:sp>
      <p:sp>
        <p:nvSpPr>
          <p:cNvPr id="12493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5B536B2-43C9-4806-B202-B4A35F10F7DA}" type="slidenum">
              <a:rPr lang="en-US" sz="1200">
                <a:solidFill>
                  <a:srgbClr val="898989"/>
                </a:solidFill>
                <a:latin typeface="Arial" panose="020B0604020202020204" pitchFamily="34" charset="0"/>
              </a:rPr>
              <a:pPr>
                <a:spcBef>
                  <a:spcPct val="0"/>
                </a:spcBef>
                <a:buFontTx/>
                <a:buNone/>
              </a:pPr>
              <a:t>26</a:t>
            </a:fld>
            <a:endParaRPr lang="en-US" sz="1200">
              <a:solidFill>
                <a:srgbClr val="898989"/>
              </a:solidFill>
              <a:latin typeface="Arial" panose="020B0604020202020204" pitchFamily="34" charset="0"/>
            </a:endParaRPr>
          </a:p>
        </p:txBody>
      </p:sp>
    </p:spTree>
    <p:extLst>
      <p:ext uri="{BB962C8B-B14F-4D97-AF65-F5344CB8AC3E}">
        <p14:creationId xmlns:p14="http://schemas.microsoft.com/office/powerpoint/2010/main" val="9710223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2"/>
          <p:cNvSpPr>
            <a:spLocks noGrp="1"/>
          </p:cNvSpPr>
          <p:nvPr>
            <p:ph type="title"/>
          </p:nvPr>
        </p:nvSpPr>
        <p:spPr/>
        <p:txBody>
          <a:bodyPr/>
          <a:lstStyle/>
          <a:p>
            <a:pPr eaLnBrk="1" hangingPunct="1"/>
            <a:r>
              <a:rPr lang="en-US" b="1" smtClean="0"/>
              <a:t>Evolution Analysis</a:t>
            </a:r>
          </a:p>
        </p:txBody>
      </p:sp>
      <p:sp>
        <p:nvSpPr>
          <p:cNvPr id="2" name="Content Placeholder 1"/>
          <p:cNvSpPr>
            <a:spLocks noGrp="1"/>
          </p:cNvSpPr>
          <p:nvPr>
            <p:ph idx="1"/>
          </p:nvPr>
        </p:nvSpPr>
        <p:spPr>
          <a:xfrm>
            <a:off x="1958975" y="1295401"/>
            <a:ext cx="8229600" cy="4525963"/>
          </a:xfrm>
        </p:spPr>
        <p:txBody>
          <a:bodyPr/>
          <a:lstStyle/>
          <a:p>
            <a:pPr algn="just" eaLnBrk="1" hangingPunct="1">
              <a:defRPr/>
            </a:pPr>
            <a:r>
              <a:rPr lang="en-US" sz="2400" dirty="0"/>
              <a:t>Data evolution analysis describes and models regularities or trends for objects whose behavior changes over time. </a:t>
            </a:r>
          </a:p>
          <a:p>
            <a:pPr marL="0" indent="0" algn="just">
              <a:buNone/>
              <a:defRPr/>
            </a:pPr>
            <a:r>
              <a:rPr lang="en-US" sz="2400" dirty="0"/>
              <a:t>	Example: stock market (time-series) data</a:t>
            </a:r>
          </a:p>
        </p:txBody>
      </p:sp>
      <p:sp>
        <p:nvSpPr>
          <p:cNvPr id="12595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4E000D2-540F-419C-9B04-C4EF116ED70D}" type="slidenum">
              <a:rPr lang="en-US" sz="1200">
                <a:solidFill>
                  <a:srgbClr val="898989"/>
                </a:solidFill>
                <a:latin typeface="Arial" panose="020B0604020202020204" pitchFamily="34" charset="0"/>
              </a:rPr>
              <a:pPr>
                <a:spcBef>
                  <a:spcPct val="0"/>
                </a:spcBef>
                <a:buFontTx/>
                <a:buNone/>
              </a:pPr>
              <a:t>27</a:t>
            </a:fld>
            <a:endParaRPr lang="en-US" sz="1200">
              <a:solidFill>
                <a:srgbClr val="898989"/>
              </a:solidFill>
              <a:latin typeface="Arial" panose="020B0604020202020204" pitchFamily="34" charset="0"/>
            </a:endParaRPr>
          </a:p>
        </p:txBody>
      </p:sp>
    </p:spTree>
    <p:extLst>
      <p:ext uri="{BB962C8B-B14F-4D97-AF65-F5344CB8AC3E}">
        <p14:creationId xmlns:p14="http://schemas.microsoft.com/office/powerpoint/2010/main" val="15523280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2"/>
          <p:cNvSpPr>
            <a:spLocks noGrp="1"/>
          </p:cNvSpPr>
          <p:nvPr>
            <p:ph type="title"/>
          </p:nvPr>
        </p:nvSpPr>
        <p:spPr>
          <a:xfrm>
            <a:off x="1981200" y="-76200"/>
            <a:ext cx="8229600" cy="1143000"/>
          </a:xfrm>
        </p:spPr>
        <p:txBody>
          <a:bodyPr/>
          <a:lstStyle/>
          <a:p>
            <a:pPr eaLnBrk="1" hangingPunct="1"/>
            <a:r>
              <a:rPr lang="en-US" b="1" smtClean="0"/>
              <a:t>Architecture of Data Mining System</a:t>
            </a:r>
          </a:p>
        </p:txBody>
      </p:sp>
      <p:pic>
        <p:nvPicPr>
          <p:cNvPr id="130051"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2667000" y="838200"/>
            <a:ext cx="6477000" cy="5410200"/>
          </a:xfrm>
        </p:spPr>
      </p:pic>
      <p:sp>
        <p:nvSpPr>
          <p:cNvPr id="13005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CE4AA8E-6138-46D0-9B8F-1960A1711DF0}" type="slidenum">
              <a:rPr lang="en-US" sz="1200">
                <a:solidFill>
                  <a:srgbClr val="898989"/>
                </a:solidFill>
                <a:latin typeface="Arial" panose="020B0604020202020204" pitchFamily="34" charset="0"/>
              </a:rPr>
              <a:pPr>
                <a:spcBef>
                  <a:spcPct val="0"/>
                </a:spcBef>
                <a:buFontTx/>
                <a:buNone/>
              </a:pPr>
              <a:t>28</a:t>
            </a:fld>
            <a:endParaRPr lang="en-US" sz="1200">
              <a:solidFill>
                <a:srgbClr val="898989"/>
              </a:solidFill>
              <a:latin typeface="Arial" panose="020B0604020202020204" pitchFamily="34" charset="0"/>
            </a:endParaRPr>
          </a:p>
        </p:txBody>
      </p:sp>
    </p:spTree>
    <p:extLst>
      <p:ext uri="{BB962C8B-B14F-4D97-AF65-F5344CB8AC3E}">
        <p14:creationId xmlns:p14="http://schemas.microsoft.com/office/powerpoint/2010/main" val="20282541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eaLnBrk="1" hangingPunct="1">
              <a:defRPr/>
            </a:pPr>
            <a:r>
              <a:rPr lang="en-US" b="1" dirty="0" smtClean="0"/>
              <a:t/>
            </a:r>
            <a:br>
              <a:rPr lang="en-US" b="1" dirty="0" smtClean="0"/>
            </a:br>
            <a:r>
              <a:rPr lang="en-US" b="1" dirty="0" smtClean="0"/>
              <a:t>Application of Data Mining</a:t>
            </a:r>
            <a:endParaRPr lang="en-US" b="1" dirty="0"/>
          </a:p>
        </p:txBody>
      </p:sp>
      <p:sp>
        <p:nvSpPr>
          <p:cNvPr id="2" name="Content Placeholder 1"/>
          <p:cNvSpPr>
            <a:spLocks noGrp="1"/>
          </p:cNvSpPr>
          <p:nvPr>
            <p:ph idx="1"/>
          </p:nvPr>
        </p:nvSpPr>
        <p:spPr/>
        <p:txBody>
          <a:bodyPr>
            <a:normAutofit/>
          </a:bodyPr>
          <a:lstStyle/>
          <a:p>
            <a:pPr algn="just" eaLnBrk="1" hangingPunct="1">
              <a:defRPr/>
            </a:pPr>
            <a:r>
              <a:rPr lang="en-US" sz="2400" b="1" dirty="0">
                <a:solidFill>
                  <a:srgbClr val="C00000"/>
                </a:solidFill>
              </a:rPr>
              <a:t>Market Analysis and Management: </a:t>
            </a:r>
            <a:r>
              <a:rPr lang="en-US" sz="2400" dirty="0"/>
              <a:t>Target marketing, customer relation management, market basket analysis, cross selling, market segmentation, Find clusters of customers who share the same characteristics: interest, income level, spending habits, etc. Determine customer purchasing patterns over time</a:t>
            </a:r>
          </a:p>
          <a:p>
            <a:pPr marL="0" indent="0" algn="just">
              <a:buNone/>
              <a:defRPr/>
            </a:pPr>
            <a:endParaRPr lang="en-US" sz="2400" dirty="0"/>
          </a:p>
          <a:p>
            <a:pPr algn="just" eaLnBrk="1" hangingPunct="1">
              <a:defRPr/>
            </a:pPr>
            <a:r>
              <a:rPr lang="en-US" sz="2400" b="1" dirty="0">
                <a:solidFill>
                  <a:srgbClr val="C00000"/>
                </a:solidFill>
              </a:rPr>
              <a:t>Risk Analysis and Management: </a:t>
            </a:r>
            <a:r>
              <a:rPr lang="en-US" sz="2400" dirty="0"/>
              <a:t>Forecasting, customer retention, improved underwriting, quality control, competitive analysis, credit scoring.</a:t>
            </a:r>
          </a:p>
          <a:p>
            <a:pPr eaLnBrk="1" hangingPunct="1">
              <a:defRPr/>
            </a:pPr>
            <a:endParaRPr lang="en-US" dirty="0"/>
          </a:p>
        </p:txBody>
      </p:sp>
      <p:sp>
        <p:nvSpPr>
          <p:cNvPr id="1382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4B4D350-A6A7-4FB9-934A-534E4B55BFDD}" type="slidenum">
              <a:rPr lang="en-US" sz="1200">
                <a:solidFill>
                  <a:srgbClr val="898989"/>
                </a:solidFill>
                <a:latin typeface="Arial" panose="020B0604020202020204" pitchFamily="34" charset="0"/>
              </a:rPr>
              <a:pPr>
                <a:spcBef>
                  <a:spcPct val="0"/>
                </a:spcBef>
                <a:buFontTx/>
                <a:buNone/>
              </a:pPr>
              <a:t>29</a:t>
            </a:fld>
            <a:endParaRPr lang="en-US" sz="1200">
              <a:solidFill>
                <a:srgbClr val="898989"/>
              </a:solidFill>
              <a:latin typeface="Arial" panose="020B0604020202020204" pitchFamily="34" charset="0"/>
            </a:endParaRPr>
          </a:p>
        </p:txBody>
      </p:sp>
    </p:spTree>
    <p:extLst>
      <p:ext uri="{BB962C8B-B14F-4D97-AF65-F5344CB8AC3E}">
        <p14:creationId xmlns:p14="http://schemas.microsoft.com/office/powerpoint/2010/main" val="1602535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752600" y="0"/>
            <a:ext cx="8585200" cy="685800"/>
          </a:xfrm>
        </p:spPr>
        <p:txBody>
          <a:bodyPr>
            <a:normAutofit fontScale="90000"/>
          </a:bodyPr>
          <a:lstStyle/>
          <a:p>
            <a:pPr eaLnBrk="1" hangingPunct="1">
              <a:defRPr/>
            </a:pPr>
            <a:r>
              <a:rPr lang="en-US" b="1" dirty="0" smtClean="0"/>
              <a:t>What is (not) Data Mining?</a:t>
            </a:r>
          </a:p>
        </p:txBody>
      </p:sp>
      <p:sp>
        <p:nvSpPr>
          <p:cNvPr id="87043" name="Text Box 6"/>
          <p:cNvSpPr txBox="1">
            <a:spLocks noChangeArrowheads="1"/>
          </p:cNvSpPr>
          <p:nvPr/>
        </p:nvSpPr>
        <p:spPr bwMode="auto">
          <a:xfrm>
            <a:off x="5486400" y="1233489"/>
            <a:ext cx="5029200" cy="40354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5000"/>
              </a:lnSpc>
              <a:spcAft>
                <a:spcPts val="400"/>
              </a:spcAft>
              <a:buClr>
                <a:srgbClr val="0C7B9C"/>
              </a:buClr>
              <a:buSzPct val="75000"/>
              <a:buFont typeface="Monotype Sorts" pitchFamily="2" charset="2"/>
              <a:buChar char="l"/>
            </a:pPr>
            <a:r>
              <a:rPr lang="en-US" sz="2800" dirty="0">
                <a:latin typeface="Arial" panose="020B0604020202020204" pitchFamily="34" charset="0"/>
              </a:rPr>
              <a:t> </a:t>
            </a:r>
            <a:r>
              <a:rPr lang="en-US" sz="2400" dirty="0">
                <a:latin typeface="Arial" panose="020B0604020202020204" pitchFamily="34" charset="0"/>
              </a:rPr>
              <a:t>What is Data Mining</a:t>
            </a:r>
            <a:r>
              <a:rPr lang="en-US" sz="2400" dirty="0" smtClean="0">
                <a:latin typeface="Arial" panose="020B0604020202020204" pitchFamily="34" charset="0"/>
              </a:rPr>
              <a:t>? (Non Trivial)</a:t>
            </a:r>
            <a:endParaRPr lang="en-US" sz="2400" dirty="0">
              <a:latin typeface="Arial" panose="020B0604020202020204" pitchFamily="34" charset="0"/>
            </a:endParaRPr>
          </a:p>
          <a:p>
            <a:pPr lvl="1">
              <a:lnSpc>
                <a:spcPct val="95000"/>
              </a:lnSpc>
              <a:spcAft>
                <a:spcPts val="400"/>
              </a:spcAft>
              <a:buClr>
                <a:srgbClr val="0C7B9C"/>
              </a:buClr>
              <a:buNone/>
            </a:pPr>
            <a:r>
              <a:rPr lang="en-US" sz="2400" dirty="0">
                <a:latin typeface="Arial" panose="020B0604020202020204" pitchFamily="34" charset="0"/>
              </a:rPr>
              <a:t> </a:t>
            </a:r>
          </a:p>
          <a:p>
            <a:pPr lvl="1">
              <a:lnSpc>
                <a:spcPct val="95000"/>
              </a:lnSpc>
              <a:spcAft>
                <a:spcPts val="400"/>
              </a:spcAft>
              <a:buClr>
                <a:srgbClr val="0C7B9C"/>
              </a:buClr>
            </a:pPr>
            <a:r>
              <a:rPr lang="en-US" sz="2400" dirty="0">
                <a:latin typeface="Arial" panose="020B0604020202020204" pitchFamily="34" charset="0"/>
              </a:rPr>
              <a:t> Certain names are more prevalent in certain New Road locations [</a:t>
            </a:r>
            <a:r>
              <a:rPr lang="en-US" sz="2400" dirty="0" smtClean="0">
                <a:latin typeface="Arial" panose="020B0604020202020204" pitchFamily="34" charset="0"/>
              </a:rPr>
              <a:t>classification</a:t>
            </a:r>
            <a:r>
              <a:rPr lang="en-US" sz="2400" dirty="0">
                <a:latin typeface="Arial" panose="020B0604020202020204" pitchFamily="34" charset="0"/>
              </a:rPr>
              <a:t>]</a:t>
            </a:r>
          </a:p>
          <a:p>
            <a:pPr lvl="1">
              <a:lnSpc>
                <a:spcPct val="95000"/>
              </a:lnSpc>
              <a:spcAft>
                <a:spcPts val="400"/>
              </a:spcAft>
              <a:buClr>
                <a:srgbClr val="0C7B9C"/>
              </a:buClr>
            </a:pPr>
            <a:r>
              <a:rPr lang="en-US" sz="2400" dirty="0">
                <a:latin typeface="Arial" panose="020B0604020202020204" pitchFamily="34" charset="0"/>
              </a:rPr>
              <a:t>Group together similar documents returned by search engine according to their context (e.g. Amazon rainforest, Amazon.com</a:t>
            </a:r>
            <a:r>
              <a:rPr lang="en-US" sz="2400" dirty="0" smtClean="0">
                <a:latin typeface="Arial" panose="020B0604020202020204" pitchFamily="34" charset="0"/>
              </a:rPr>
              <a:t>) [clustering]</a:t>
            </a:r>
            <a:endParaRPr lang="en-US" sz="2400" dirty="0">
              <a:latin typeface="Arial" panose="020B0604020202020204" pitchFamily="34" charset="0"/>
            </a:endParaRPr>
          </a:p>
        </p:txBody>
      </p:sp>
      <p:sp>
        <p:nvSpPr>
          <p:cNvPr id="87044" name="Text Box 7"/>
          <p:cNvSpPr txBox="1">
            <a:spLocks noChangeArrowheads="1"/>
          </p:cNvSpPr>
          <p:nvPr/>
        </p:nvSpPr>
        <p:spPr bwMode="auto">
          <a:xfrm>
            <a:off x="1828800" y="1231900"/>
            <a:ext cx="3429000" cy="4483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5000"/>
              </a:lnSpc>
              <a:spcAft>
                <a:spcPts val="400"/>
              </a:spcAft>
              <a:buClr>
                <a:srgbClr val="0C7B9C"/>
              </a:buClr>
              <a:buSzPct val="75000"/>
              <a:buFont typeface="Monotype Sorts" pitchFamily="2" charset="2"/>
              <a:buChar char="l"/>
            </a:pPr>
            <a:r>
              <a:rPr lang="en-US" sz="2800" dirty="0">
                <a:latin typeface="Arial" panose="020B0604020202020204" pitchFamily="34" charset="0"/>
              </a:rPr>
              <a:t> </a:t>
            </a:r>
            <a:r>
              <a:rPr lang="en-US" sz="2400" dirty="0">
                <a:latin typeface="Arial" panose="020B0604020202020204" pitchFamily="34" charset="0"/>
              </a:rPr>
              <a:t>What is not Data Mining</a:t>
            </a:r>
            <a:r>
              <a:rPr lang="en-US" sz="2400" dirty="0" smtClean="0">
                <a:latin typeface="Arial" panose="020B0604020202020204" pitchFamily="34" charset="0"/>
              </a:rPr>
              <a:t>? (Trivial)</a:t>
            </a:r>
            <a:endParaRPr lang="en-US" sz="2400" dirty="0">
              <a:latin typeface="Arial" panose="020B0604020202020204" pitchFamily="34" charset="0"/>
            </a:endParaRPr>
          </a:p>
          <a:p>
            <a:pPr lvl="1">
              <a:lnSpc>
                <a:spcPct val="95000"/>
              </a:lnSpc>
              <a:spcBef>
                <a:spcPct val="60000"/>
              </a:spcBef>
              <a:spcAft>
                <a:spcPts val="400"/>
              </a:spcAft>
              <a:buClr>
                <a:srgbClr val="0C7B9C"/>
              </a:buClr>
            </a:pPr>
            <a:r>
              <a:rPr lang="en-US" sz="2400" dirty="0">
                <a:latin typeface="Arial" panose="020B0604020202020204" pitchFamily="34" charset="0"/>
              </a:rPr>
              <a:t> Look up phone number in phone directory</a:t>
            </a:r>
          </a:p>
          <a:p>
            <a:pPr lvl="1">
              <a:lnSpc>
                <a:spcPct val="95000"/>
              </a:lnSpc>
              <a:spcAft>
                <a:spcPts val="400"/>
              </a:spcAft>
              <a:buClr>
                <a:srgbClr val="0C7B9C"/>
              </a:buClr>
              <a:buNone/>
            </a:pPr>
            <a:r>
              <a:rPr lang="en-US" sz="2400" dirty="0">
                <a:latin typeface="Arial" panose="020B0604020202020204" pitchFamily="34" charset="0"/>
              </a:rPr>
              <a:t> </a:t>
            </a:r>
          </a:p>
          <a:p>
            <a:pPr lvl="1">
              <a:lnSpc>
                <a:spcPct val="95000"/>
              </a:lnSpc>
              <a:spcBef>
                <a:spcPct val="0"/>
              </a:spcBef>
              <a:spcAft>
                <a:spcPts val="400"/>
              </a:spcAft>
              <a:buClr>
                <a:srgbClr val="0C7B9C"/>
              </a:buClr>
            </a:pPr>
            <a:r>
              <a:rPr lang="en-US" sz="2400" dirty="0">
                <a:latin typeface="Arial" panose="020B0604020202020204" pitchFamily="34" charset="0"/>
              </a:rPr>
              <a:t> Query a Web search engine for information about “Amazon”</a:t>
            </a:r>
          </a:p>
          <a:p>
            <a:pPr>
              <a:spcBef>
                <a:spcPct val="50000"/>
              </a:spcBef>
              <a:buFontTx/>
              <a:buNone/>
            </a:pPr>
            <a:endParaRPr lang="en-US" sz="1400" dirty="0">
              <a:latin typeface="Arial" panose="020B0604020202020204" pitchFamily="34" charset="0"/>
            </a:endParaRPr>
          </a:p>
        </p:txBody>
      </p:sp>
      <p:sp>
        <p:nvSpPr>
          <p:cNvPr id="8704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B71FE14-F094-4803-A6C2-26825D673A89}" type="slidenum">
              <a:rPr lang="en-US" sz="1200">
                <a:solidFill>
                  <a:srgbClr val="898989"/>
                </a:solidFill>
                <a:latin typeface="Arial" panose="020B0604020202020204" pitchFamily="34" charset="0"/>
              </a:rPr>
              <a:pPr>
                <a:spcBef>
                  <a:spcPct val="0"/>
                </a:spcBef>
                <a:buFontTx/>
                <a:buNone/>
              </a:pPr>
              <a:t>3</a:t>
            </a:fld>
            <a:endParaRPr lang="en-US" sz="1200">
              <a:solidFill>
                <a:srgbClr val="898989"/>
              </a:solidFill>
              <a:latin typeface="Arial" panose="020B0604020202020204" pitchFamily="34" charset="0"/>
            </a:endParaRPr>
          </a:p>
        </p:txBody>
      </p:sp>
    </p:spTree>
    <p:extLst>
      <p:ext uri="{BB962C8B-B14F-4D97-AF65-F5344CB8AC3E}">
        <p14:creationId xmlns:p14="http://schemas.microsoft.com/office/powerpoint/2010/main" val="41578017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22463" y="1295400"/>
            <a:ext cx="8318500" cy="4800600"/>
          </a:xfrm>
        </p:spPr>
        <p:txBody>
          <a:bodyPr>
            <a:normAutofit/>
          </a:bodyPr>
          <a:lstStyle/>
          <a:p>
            <a:pPr algn="just" eaLnBrk="1" hangingPunct="1">
              <a:defRPr/>
            </a:pPr>
            <a:r>
              <a:rPr lang="en-US" sz="2400" b="1" dirty="0">
                <a:solidFill>
                  <a:srgbClr val="C00000"/>
                </a:solidFill>
              </a:rPr>
              <a:t>Internet Web Surf-Aid:</a:t>
            </a:r>
            <a:r>
              <a:rPr lang="en-US" sz="2400" dirty="0">
                <a:solidFill>
                  <a:srgbClr val="C00000"/>
                </a:solidFill>
              </a:rPr>
              <a:t> </a:t>
            </a:r>
            <a:r>
              <a:rPr lang="en-US" sz="2400" dirty="0"/>
              <a:t>Surf-Aid applies data mining algorithms to Web access logs for market-related pages to discover customer preference and behavior pages, analyzing effectiveness of Web marketing, improving Web site organization.</a:t>
            </a:r>
          </a:p>
          <a:p>
            <a:pPr marL="0" indent="0" algn="just">
              <a:buNone/>
              <a:defRPr/>
            </a:pPr>
            <a:endParaRPr lang="en-US" sz="2400" dirty="0"/>
          </a:p>
          <a:p>
            <a:pPr algn="just" eaLnBrk="1" hangingPunct="1">
              <a:defRPr/>
            </a:pPr>
            <a:r>
              <a:rPr lang="en-US" sz="2400" b="1" dirty="0">
                <a:solidFill>
                  <a:srgbClr val="C00000"/>
                </a:solidFill>
              </a:rPr>
              <a:t>Social Web and Networks:</a:t>
            </a:r>
            <a:r>
              <a:rPr lang="en-US" sz="2400" dirty="0"/>
              <a:t> User-centric applications like blogs, wikis and Web communities generate a lot of structured and semi-structured information where data mining can be used to explain and predict the evolution of social networks, personalized search for social interaction, user behavior prediction etc.</a:t>
            </a:r>
          </a:p>
          <a:p>
            <a:pPr eaLnBrk="1" hangingPunct="1">
              <a:defRPr/>
            </a:pPr>
            <a:endParaRPr lang="en-US" dirty="0"/>
          </a:p>
        </p:txBody>
      </p:sp>
      <p:sp>
        <p:nvSpPr>
          <p:cNvPr id="4" name="Title 2"/>
          <p:cNvSpPr>
            <a:spLocks noGrp="1"/>
          </p:cNvSpPr>
          <p:nvPr>
            <p:ph type="title"/>
          </p:nvPr>
        </p:nvSpPr>
        <p:spPr>
          <a:xfrm>
            <a:off x="1524000" y="0"/>
            <a:ext cx="8229600" cy="1143000"/>
          </a:xfrm>
        </p:spPr>
        <p:txBody>
          <a:bodyPr>
            <a:normAutofit fontScale="90000"/>
          </a:bodyPr>
          <a:lstStyle/>
          <a:p>
            <a:pPr eaLnBrk="1" hangingPunct="1">
              <a:defRPr/>
            </a:pPr>
            <a:r>
              <a:rPr lang="en-US" b="1" dirty="0" smtClean="0"/>
              <a:t/>
            </a:r>
            <a:br>
              <a:rPr lang="en-US" b="1" dirty="0" smtClean="0"/>
            </a:br>
            <a:r>
              <a:rPr lang="en-US" b="1" dirty="0" smtClean="0"/>
              <a:t>Application of Data Mining…</a:t>
            </a:r>
            <a:endParaRPr lang="en-US" b="1" dirty="0"/>
          </a:p>
        </p:txBody>
      </p:sp>
      <p:sp>
        <p:nvSpPr>
          <p:cNvPr id="13926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235223F-F614-458A-96A0-C2F4E14C8572}" type="slidenum">
              <a:rPr lang="en-US" sz="1200">
                <a:solidFill>
                  <a:srgbClr val="898989"/>
                </a:solidFill>
                <a:latin typeface="Arial" panose="020B0604020202020204" pitchFamily="34" charset="0"/>
              </a:rPr>
              <a:pPr>
                <a:spcBef>
                  <a:spcPct val="0"/>
                </a:spcBef>
                <a:buFontTx/>
                <a:buNone/>
              </a:pPr>
              <a:t>30</a:t>
            </a:fld>
            <a:endParaRPr lang="en-US" sz="1200">
              <a:solidFill>
                <a:srgbClr val="898989"/>
              </a:solidFill>
              <a:latin typeface="Arial" panose="020B0604020202020204" pitchFamily="34" charset="0"/>
            </a:endParaRPr>
          </a:p>
        </p:txBody>
      </p:sp>
    </p:spTree>
    <p:extLst>
      <p:ext uri="{BB962C8B-B14F-4D97-AF65-F5344CB8AC3E}">
        <p14:creationId xmlns:p14="http://schemas.microsoft.com/office/powerpoint/2010/main" val="319302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Content Placeholder 1"/>
          <p:cNvSpPr>
            <a:spLocks noGrp="1"/>
          </p:cNvSpPr>
          <p:nvPr>
            <p:ph idx="1"/>
          </p:nvPr>
        </p:nvSpPr>
        <p:spPr>
          <a:xfrm>
            <a:off x="1905000" y="1371600"/>
            <a:ext cx="8318500" cy="4800600"/>
          </a:xfrm>
        </p:spPr>
        <p:txBody>
          <a:bodyPr/>
          <a:lstStyle/>
          <a:p>
            <a:pPr algn="just" eaLnBrk="1" hangingPunct="1"/>
            <a:r>
              <a:rPr lang="en-US" sz="2400" b="1">
                <a:solidFill>
                  <a:srgbClr val="C00000"/>
                </a:solidFill>
              </a:rPr>
              <a:t>Fraud Detection and Management: </a:t>
            </a:r>
            <a:r>
              <a:rPr lang="en-US" sz="2400"/>
              <a:t>Use historical data to build models of fraudulent behavior and use data mining to help identify similar instances. For example, detect suspicious money transactions. </a:t>
            </a:r>
          </a:p>
          <a:p>
            <a:pPr algn="just" eaLnBrk="1" hangingPunct="1"/>
            <a:endParaRPr lang="en-US" sz="2400"/>
          </a:p>
          <a:p>
            <a:pPr algn="just" eaLnBrk="1" hangingPunct="1"/>
            <a:r>
              <a:rPr lang="en-US" sz="2400" b="1">
                <a:solidFill>
                  <a:srgbClr val="C00000"/>
                </a:solidFill>
              </a:rPr>
              <a:t>Sports:</a:t>
            </a:r>
            <a:r>
              <a:rPr lang="en-US" sz="2400"/>
              <a:t> Data mining can be used to analyze shots &amp; fouls of different athletes, their weaknesses and helps athletes to assist in improving their games.</a:t>
            </a:r>
          </a:p>
          <a:p>
            <a:pPr algn="just" eaLnBrk="1" hangingPunct="1"/>
            <a:endParaRPr lang="en-US" sz="2400"/>
          </a:p>
          <a:p>
            <a:pPr algn="just" eaLnBrk="1" hangingPunct="1"/>
            <a:r>
              <a:rPr lang="en-US" sz="2400" b="1">
                <a:solidFill>
                  <a:srgbClr val="C00000"/>
                </a:solidFill>
              </a:rPr>
              <a:t>Space Science:</a:t>
            </a:r>
            <a:r>
              <a:rPr lang="en-US" sz="2400">
                <a:solidFill>
                  <a:srgbClr val="C00000"/>
                </a:solidFill>
              </a:rPr>
              <a:t> </a:t>
            </a:r>
            <a:r>
              <a:rPr lang="en-US" sz="2400"/>
              <a:t>Data mining can be used to automate the analysis image data collected from sky survey with better accuracy.</a:t>
            </a:r>
          </a:p>
          <a:p>
            <a:pPr eaLnBrk="1" hangingPunct="1"/>
            <a:endParaRPr lang="en-US" sz="2400"/>
          </a:p>
        </p:txBody>
      </p:sp>
      <p:sp>
        <p:nvSpPr>
          <p:cNvPr id="3" name="Title 2"/>
          <p:cNvSpPr>
            <a:spLocks noGrp="1"/>
          </p:cNvSpPr>
          <p:nvPr>
            <p:ph type="title"/>
          </p:nvPr>
        </p:nvSpPr>
        <p:spPr>
          <a:xfrm>
            <a:off x="1530350" y="0"/>
            <a:ext cx="8229600" cy="1143000"/>
          </a:xfrm>
        </p:spPr>
        <p:txBody>
          <a:bodyPr>
            <a:normAutofit fontScale="90000"/>
          </a:bodyPr>
          <a:lstStyle/>
          <a:p>
            <a:pPr eaLnBrk="1" hangingPunct="1">
              <a:defRPr/>
            </a:pPr>
            <a:r>
              <a:rPr lang="en-US" b="1" dirty="0" smtClean="0"/>
              <a:t/>
            </a:r>
            <a:br>
              <a:rPr lang="en-US" b="1" dirty="0" smtClean="0"/>
            </a:br>
            <a:r>
              <a:rPr lang="en-US" b="1" dirty="0" smtClean="0"/>
              <a:t>Application of Data Mining…</a:t>
            </a:r>
            <a:endParaRPr lang="en-US" b="1" dirty="0"/>
          </a:p>
        </p:txBody>
      </p:sp>
      <p:sp>
        <p:nvSpPr>
          <p:cNvPr id="14029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C6FDAD1-B15C-4079-89FF-A9EBDDFBAA60}" type="slidenum">
              <a:rPr lang="en-US" sz="1200">
                <a:solidFill>
                  <a:srgbClr val="898989"/>
                </a:solidFill>
                <a:latin typeface="Arial" panose="020B0604020202020204" pitchFamily="34" charset="0"/>
              </a:rPr>
              <a:pPr>
                <a:spcBef>
                  <a:spcPct val="0"/>
                </a:spcBef>
                <a:buFontTx/>
                <a:buNone/>
              </a:pPr>
              <a:t>31</a:t>
            </a:fld>
            <a:endParaRPr lang="en-US" sz="1200">
              <a:solidFill>
                <a:srgbClr val="898989"/>
              </a:solidFill>
              <a:latin typeface="Arial" panose="020B0604020202020204" pitchFamily="34" charset="0"/>
            </a:endParaRPr>
          </a:p>
        </p:txBody>
      </p:sp>
    </p:spTree>
    <p:extLst>
      <p:ext uri="{BB962C8B-B14F-4D97-AF65-F5344CB8AC3E}">
        <p14:creationId xmlns:p14="http://schemas.microsoft.com/office/powerpoint/2010/main" val="2399302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4"/>
          <p:cNvSpPr>
            <a:spLocks noGrp="1" noChangeArrowheads="1"/>
          </p:cNvSpPr>
          <p:nvPr>
            <p:ph type="title"/>
          </p:nvPr>
        </p:nvSpPr>
        <p:spPr>
          <a:xfrm>
            <a:off x="1676400" y="152400"/>
            <a:ext cx="8763000" cy="609600"/>
          </a:xfrm>
        </p:spPr>
        <p:txBody>
          <a:bodyPr vert="horz" lIns="0" tIns="45720" rIns="0" bIns="45720" rtlCol="0" anchor="ctr">
            <a:normAutofit fontScale="90000"/>
          </a:bodyPr>
          <a:lstStyle/>
          <a:p>
            <a:pPr eaLnBrk="1" hangingPunct="1">
              <a:defRPr/>
            </a:pPr>
            <a:r>
              <a:rPr lang="en-US" b="1" dirty="0" smtClean="0"/>
              <a:t>Why Mine Data? Commercial Viewpoint</a:t>
            </a:r>
          </a:p>
        </p:txBody>
      </p:sp>
      <p:sp>
        <p:nvSpPr>
          <p:cNvPr id="653314" name="Rectangle 2"/>
          <p:cNvSpPr>
            <a:spLocks noGrp="1" noChangeArrowheads="1"/>
          </p:cNvSpPr>
          <p:nvPr>
            <p:ph idx="1"/>
          </p:nvPr>
        </p:nvSpPr>
        <p:spPr>
          <a:xfrm>
            <a:off x="1676400" y="1143000"/>
            <a:ext cx="8763000" cy="5334000"/>
          </a:xfrm>
        </p:spPr>
        <p:txBody>
          <a:bodyPr/>
          <a:lstStyle/>
          <a:p>
            <a:pPr algn="just" eaLnBrk="1" hangingPunct="1">
              <a:defRPr/>
            </a:pPr>
            <a:r>
              <a:rPr lang="en-US" sz="2400" dirty="0"/>
              <a:t>Lots of data is being collected and warehoused </a:t>
            </a:r>
          </a:p>
          <a:p>
            <a:pPr algn="just" eaLnBrk="1" hangingPunct="1">
              <a:buFont typeface="Monotype Sorts" pitchFamily="2" charset="2"/>
              <a:buNone/>
              <a:defRPr/>
            </a:pPr>
            <a:endParaRPr lang="en-US" sz="2400" dirty="0"/>
          </a:p>
          <a:p>
            <a:pPr lvl="1" algn="just" eaLnBrk="1" hangingPunct="1">
              <a:buFont typeface="Arial" charset="0"/>
              <a:buChar char="–"/>
              <a:defRPr/>
            </a:pPr>
            <a:r>
              <a:rPr lang="en-US" dirty="0"/>
              <a:t>Web data, e-commerce</a:t>
            </a:r>
          </a:p>
          <a:p>
            <a:pPr lvl="1" algn="just" eaLnBrk="1" hangingPunct="1">
              <a:buFont typeface="Arial" charset="0"/>
              <a:buChar char="–"/>
              <a:defRPr/>
            </a:pPr>
            <a:r>
              <a:rPr lang="en-US" dirty="0"/>
              <a:t>purchases at department/ grocery stores</a:t>
            </a:r>
          </a:p>
          <a:p>
            <a:pPr lvl="1" algn="just" eaLnBrk="1" hangingPunct="1">
              <a:buFont typeface="Arial" charset="0"/>
              <a:buChar char="–"/>
              <a:defRPr/>
            </a:pPr>
            <a:r>
              <a:rPr lang="en-US" dirty="0"/>
              <a:t>Bank/Credit Card transactions</a:t>
            </a:r>
          </a:p>
          <a:p>
            <a:pPr lvl="1" algn="just" eaLnBrk="1" hangingPunct="1">
              <a:buFont typeface="Arial" charset="0"/>
              <a:buNone/>
              <a:defRPr/>
            </a:pPr>
            <a:endParaRPr lang="en-US" dirty="0"/>
          </a:p>
          <a:p>
            <a:pPr marL="284163" indent="-284163" algn="just">
              <a:defRPr/>
            </a:pPr>
            <a:r>
              <a:rPr lang="en-US" sz="2400" dirty="0"/>
              <a:t>There is often information “hidden” in the data that is </a:t>
            </a:r>
            <a:br>
              <a:rPr lang="en-US" sz="2400" dirty="0"/>
            </a:br>
            <a:r>
              <a:rPr lang="en-US" sz="2400" dirty="0"/>
              <a:t>not readily evident</a:t>
            </a:r>
          </a:p>
          <a:p>
            <a:pPr marL="284163" indent="-284163" algn="just">
              <a:defRPr/>
            </a:pPr>
            <a:r>
              <a:rPr lang="en-US" sz="2400" dirty="0"/>
              <a:t>Human analysts may take weeks to discover useful information</a:t>
            </a:r>
          </a:p>
          <a:p>
            <a:pPr marL="284163" indent="-284163" algn="just">
              <a:defRPr/>
            </a:pPr>
            <a:r>
              <a:rPr lang="en-US" sz="2400" dirty="0"/>
              <a:t>Much of the data is never analyzed at all</a:t>
            </a:r>
          </a:p>
          <a:p>
            <a:pPr lvl="1" eaLnBrk="1" hangingPunct="1">
              <a:buFont typeface="Arial" charset="0"/>
              <a:buNone/>
              <a:defRPr/>
            </a:pPr>
            <a:endParaRPr lang="en-US" dirty="0"/>
          </a:p>
        </p:txBody>
      </p:sp>
      <p:sp>
        <p:nvSpPr>
          <p:cNvPr id="8909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4B05045-72A7-4932-B731-8F803DA96EED}" type="slidenum">
              <a:rPr lang="en-US" sz="1200">
                <a:solidFill>
                  <a:srgbClr val="898989"/>
                </a:solidFill>
                <a:latin typeface="Arial" panose="020B0604020202020204" pitchFamily="34" charset="0"/>
              </a:rPr>
              <a:pPr>
                <a:spcBef>
                  <a:spcPct val="0"/>
                </a:spcBef>
                <a:buFontTx/>
                <a:buNone/>
              </a:pPr>
              <a:t>4</a:t>
            </a:fld>
            <a:endParaRPr lang="en-US" sz="1200">
              <a:solidFill>
                <a:srgbClr val="898989"/>
              </a:solidFill>
              <a:latin typeface="Arial" panose="020B0604020202020204" pitchFamily="34" charset="0"/>
            </a:endParaRPr>
          </a:p>
        </p:txBody>
      </p:sp>
    </p:spTree>
    <p:extLst>
      <p:ext uri="{BB962C8B-B14F-4D97-AF65-F5344CB8AC3E}">
        <p14:creationId xmlns:p14="http://schemas.microsoft.com/office/powerpoint/2010/main" val="20461916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2"/>
          <p:cNvSpPr>
            <a:spLocks noGrp="1" noChangeArrowheads="1"/>
          </p:cNvSpPr>
          <p:nvPr>
            <p:ph type="title"/>
          </p:nvPr>
        </p:nvSpPr>
        <p:spPr>
          <a:xfrm>
            <a:off x="1676400" y="76200"/>
            <a:ext cx="8915400" cy="609600"/>
          </a:xfrm>
        </p:spPr>
        <p:txBody>
          <a:bodyPr vert="horz" lIns="0" tIns="45720" rIns="0" bIns="45720" rtlCol="0" anchor="ctr">
            <a:normAutofit fontScale="90000"/>
          </a:bodyPr>
          <a:lstStyle/>
          <a:p>
            <a:pPr eaLnBrk="1" hangingPunct="1"/>
            <a:r>
              <a:rPr lang="en-US" b="1" smtClean="0"/>
              <a:t>Why Mine Data? Scientific Viewpoint</a:t>
            </a:r>
          </a:p>
        </p:txBody>
      </p:sp>
      <p:sp>
        <p:nvSpPr>
          <p:cNvPr id="91139" name="Rectangle 13"/>
          <p:cNvSpPr>
            <a:spLocks noGrp="1" noChangeArrowheads="1"/>
          </p:cNvSpPr>
          <p:nvPr>
            <p:ph idx="1"/>
          </p:nvPr>
        </p:nvSpPr>
        <p:spPr>
          <a:xfrm>
            <a:off x="1652588" y="685800"/>
            <a:ext cx="7588250" cy="5791200"/>
          </a:xfrm>
        </p:spPr>
        <p:txBody>
          <a:bodyPr/>
          <a:lstStyle/>
          <a:p>
            <a:pPr eaLnBrk="1" hangingPunct="1"/>
            <a:endParaRPr lang="en-US" sz="2400"/>
          </a:p>
          <a:p>
            <a:pPr eaLnBrk="1" hangingPunct="1"/>
            <a:endParaRPr lang="en-US" sz="2400"/>
          </a:p>
          <a:p>
            <a:pPr algn="just" eaLnBrk="1" hangingPunct="1"/>
            <a:r>
              <a:rPr lang="en-US" sz="2400"/>
              <a:t>Data collected and stored at enormous speeds (GB/hour)</a:t>
            </a:r>
          </a:p>
          <a:p>
            <a:pPr algn="just" eaLnBrk="1" hangingPunct="1">
              <a:spcBef>
                <a:spcPct val="40000"/>
              </a:spcBef>
            </a:pPr>
            <a:r>
              <a:rPr lang="en-US" sz="2400"/>
              <a:t>Traditional techniques infeasible for raw data</a:t>
            </a:r>
          </a:p>
          <a:p>
            <a:pPr algn="just" eaLnBrk="1" hangingPunct="1"/>
            <a:r>
              <a:rPr lang="en-US" sz="2400"/>
              <a:t>Data mining may help scientists </a:t>
            </a:r>
          </a:p>
          <a:p>
            <a:pPr lvl="1" algn="just" eaLnBrk="1" hangingPunct="1"/>
            <a:r>
              <a:rPr lang="en-US"/>
              <a:t>in classifying and segmenting data</a:t>
            </a:r>
          </a:p>
          <a:p>
            <a:pPr lvl="1" algn="just" eaLnBrk="1" hangingPunct="1"/>
            <a:r>
              <a:rPr lang="en-US"/>
              <a:t>in Hypothesis Formation</a:t>
            </a:r>
            <a:endParaRPr lang="en-US" smtClean="0"/>
          </a:p>
        </p:txBody>
      </p:sp>
      <p:graphicFrame>
        <p:nvGraphicFramePr>
          <p:cNvPr id="91140" name="Object 18"/>
          <p:cNvGraphicFramePr>
            <a:graphicFrameLocks noChangeAspect="1"/>
          </p:cNvGraphicFramePr>
          <p:nvPr/>
        </p:nvGraphicFramePr>
        <p:xfrm>
          <a:off x="7010400" y="3429001"/>
          <a:ext cx="2560638" cy="1990725"/>
        </p:xfrm>
        <a:graphic>
          <a:graphicData uri="http://schemas.openxmlformats.org/presentationml/2006/ole">
            <mc:AlternateContent xmlns:mc="http://schemas.openxmlformats.org/markup-compatibility/2006">
              <mc:Choice xmlns:v="urn:schemas-microsoft-com:vml" Requires="v">
                <p:oleObj spid="_x0000_s1031" name="VISIO" r:id="rId4" imgW="2557272" imgH="1991868" progId="Visio.Drawing.6">
                  <p:embed/>
                </p:oleObj>
              </mc:Choice>
              <mc:Fallback>
                <p:oleObj name="VISIO" r:id="rId4" imgW="2557272" imgH="1991868"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400" y="3429001"/>
                        <a:ext cx="2560638"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14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C210805-9284-4B06-90A1-ABE6B194F37D}" type="slidenum">
              <a:rPr lang="en-US" sz="1200">
                <a:solidFill>
                  <a:srgbClr val="898989"/>
                </a:solidFill>
                <a:latin typeface="Arial" panose="020B0604020202020204" pitchFamily="34" charset="0"/>
              </a:rPr>
              <a:pPr>
                <a:spcBef>
                  <a:spcPct val="0"/>
                </a:spcBef>
                <a:buFontTx/>
                <a:buNone/>
              </a:pPr>
              <a:t>5</a:t>
            </a:fld>
            <a:endParaRPr lang="en-US" sz="1200">
              <a:solidFill>
                <a:srgbClr val="898989"/>
              </a:solidFill>
              <a:latin typeface="Arial" panose="020B0604020202020204" pitchFamily="34" charset="0"/>
            </a:endParaRPr>
          </a:p>
        </p:txBody>
      </p:sp>
    </p:spTree>
    <p:extLst>
      <p:ext uri="{BB962C8B-B14F-4D97-AF65-F5344CB8AC3E}">
        <p14:creationId xmlns:p14="http://schemas.microsoft.com/office/powerpoint/2010/main" val="1236452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5"/>
          <p:cNvSpPr>
            <a:spLocks noGrp="1" noChangeArrowheads="1"/>
          </p:cNvSpPr>
          <p:nvPr>
            <p:ph type="title"/>
          </p:nvPr>
        </p:nvSpPr>
        <p:spPr>
          <a:xfrm>
            <a:off x="1828800" y="228600"/>
            <a:ext cx="8280400" cy="533400"/>
          </a:xfrm>
        </p:spPr>
        <p:txBody>
          <a:bodyPr vert="horz" lIns="0" tIns="45720" rIns="0" bIns="45720" rtlCol="0" anchor="ctr">
            <a:normAutofit fontScale="90000"/>
          </a:bodyPr>
          <a:lstStyle/>
          <a:p>
            <a:pPr eaLnBrk="1" hangingPunct="1">
              <a:defRPr/>
            </a:pPr>
            <a:r>
              <a:rPr lang="en-US" b="1" dirty="0" smtClean="0"/>
              <a:t>Origins of Data Mining</a:t>
            </a:r>
          </a:p>
        </p:txBody>
      </p:sp>
      <p:sp>
        <p:nvSpPr>
          <p:cNvPr id="93187" name="Rectangle 2"/>
          <p:cNvSpPr>
            <a:spLocks noGrp="1" noChangeArrowheads="1"/>
          </p:cNvSpPr>
          <p:nvPr>
            <p:ph idx="1"/>
          </p:nvPr>
        </p:nvSpPr>
        <p:spPr>
          <a:xfrm>
            <a:off x="1676400" y="1066800"/>
            <a:ext cx="8839200" cy="5486400"/>
          </a:xfrm>
        </p:spPr>
        <p:txBody>
          <a:bodyPr/>
          <a:lstStyle/>
          <a:p>
            <a:pPr eaLnBrk="1" hangingPunct="1"/>
            <a:r>
              <a:rPr lang="en-US" sz="2400" b="1" dirty="0"/>
              <a:t>Draws ideas from machine learning/AI, pattern recognition, statistics, and database systems</a:t>
            </a:r>
          </a:p>
          <a:p>
            <a:pPr eaLnBrk="1" hangingPunct="1"/>
            <a:r>
              <a:rPr lang="en-US" sz="2400" b="1" dirty="0"/>
              <a:t>Traditional Techniques</a:t>
            </a:r>
            <a:br>
              <a:rPr lang="en-US" sz="2400" b="1" dirty="0"/>
            </a:br>
            <a:r>
              <a:rPr lang="en-US" sz="2400" b="1" dirty="0"/>
              <a:t>may be unsuitable due to </a:t>
            </a:r>
          </a:p>
          <a:p>
            <a:pPr lvl="1" eaLnBrk="1" hangingPunct="1"/>
            <a:r>
              <a:rPr lang="en-US" b="1" dirty="0"/>
              <a:t>Enormity of data</a:t>
            </a:r>
          </a:p>
          <a:p>
            <a:pPr lvl="1" eaLnBrk="1" hangingPunct="1"/>
            <a:r>
              <a:rPr lang="en-US" b="1" dirty="0"/>
              <a:t>High dimensionality </a:t>
            </a:r>
            <a:br>
              <a:rPr lang="en-US" b="1" dirty="0"/>
            </a:br>
            <a:r>
              <a:rPr lang="en-US" b="1" dirty="0"/>
              <a:t>of data</a:t>
            </a:r>
          </a:p>
          <a:p>
            <a:pPr lvl="1" eaLnBrk="1" hangingPunct="1"/>
            <a:r>
              <a:rPr lang="en-US" b="1" dirty="0"/>
              <a:t>Heterogeneous, </a:t>
            </a:r>
            <a:br>
              <a:rPr lang="en-US" b="1" dirty="0"/>
            </a:br>
            <a:r>
              <a:rPr lang="en-US" b="1" dirty="0"/>
              <a:t>distributed nature </a:t>
            </a:r>
            <a:br>
              <a:rPr lang="en-US" b="1" dirty="0"/>
            </a:br>
            <a:r>
              <a:rPr lang="en-US" b="1" dirty="0"/>
              <a:t>of </a:t>
            </a:r>
            <a:r>
              <a:rPr lang="en-US" b="1" dirty="0" smtClean="0"/>
              <a:t>data</a:t>
            </a:r>
          </a:p>
          <a:p>
            <a:pPr lvl="1" eaLnBrk="1" hangingPunct="1"/>
            <a:r>
              <a:rPr lang="en-US" b="1" dirty="0" smtClean="0"/>
              <a:t>Velocity (faster generation of </a:t>
            </a:r>
          </a:p>
          <a:p>
            <a:pPr marL="457200" lvl="1" indent="0" eaLnBrk="1" hangingPunct="1">
              <a:buNone/>
            </a:pPr>
            <a:r>
              <a:rPr lang="en-US" b="1" dirty="0" smtClean="0"/>
              <a:t>                             data)</a:t>
            </a:r>
            <a:endParaRPr lang="en-US" b="1" dirty="0"/>
          </a:p>
        </p:txBody>
      </p:sp>
      <p:sp>
        <p:nvSpPr>
          <p:cNvPr id="93188" name="Oval 3"/>
          <p:cNvSpPr>
            <a:spLocks noChangeArrowheads="1"/>
          </p:cNvSpPr>
          <p:nvPr/>
        </p:nvSpPr>
        <p:spPr bwMode="auto">
          <a:xfrm>
            <a:off x="7162800" y="3962400"/>
            <a:ext cx="2057400" cy="2108200"/>
          </a:xfrm>
          <a:prstGeom prst="ellipse">
            <a:avLst/>
          </a:prstGeom>
          <a:solidFill>
            <a:schemeClr val="accent2"/>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93189" name="Oval 4"/>
          <p:cNvSpPr>
            <a:spLocks noChangeArrowheads="1"/>
          </p:cNvSpPr>
          <p:nvPr/>
        </p:nvSpPr>
        <p:spPr bwMode="auto">
          <a:xfrm>
            <a:off x="6477000" y="2286000"/>
            <a:ext cx="2057400" cy="2108200"/>
          </a:xfrm>
          <a:prstGeom prst="ellipse">
            <a:avLst/>
          </a:prstGeom>
          <a:solidFill>
            <a:srgbClr val="CC3300"/>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93190" name="Oval 9"/>
          <p:cNvSpPr>
            <a:spLocks noChangeArrowheads="1"/>
          </p:cNvSpPr>
          <p:nvPr/>
        </p:nvSpPr>
        <p:spPr bwMode="auto">
          <a:xfrm>
            <a:off x="8153400" y="2362200"/>
            <a:ext cx="2057400" cy="210820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400">
              <a:latin typeface="Arial" panose="020B0604020202020204" pitchFamily="34" charset="0"/>
            </a:endParaRPr>
          </a:p>
        </p:txBody>
      </p:sp>
      <p:sp>
        <p:nvSpPr>
          <p:cNvPr id="93191" name="Text Box 10"/>
          <p:cNvSpPr txBox="1">
            <a:spLocks noChangeArrowheads="1"/>
          </p:cNvSpPr>
          <p:nvPr/>
        </p:nvSpPr>
        <p:spPr bwMode="auto">
          <a:xfrm>
            <a:off x="8242300" y="2894013"/>
            <a:ext cx="2133600" cy="95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sz="1800">
                <a:latin typeface="Arial" panose="020B0604020202020204" pitchFamily="34" charset="0"/>
              </a:rPr>
              <a:t>Machine Learning/</a:t>
            </a:r>
          </a:p>
          <a:p>
            <a:pPr algn="ctr">
              <a:spcBef>
                <a:spcPct val="15000"/>
              </a:spcBef>
              <a:buFontTx/>
              <a:buNone/>
            </a:pPr>
            <a:r>
              <a:rPr lang="en-US" sz="1800">
                <a:latin typeface="Arial" panose="020B0604020202020204" pitchFamily="34" charset="0"/>
              </a:rPr>
              <a:t>Pattern </a:t>
            </a:r>
            <a:br>
              <a:rPr lang="en-US" sz="1800">
                <a:latin typeface="Arial" panose="020B0604020202020204" pitchFamily="34" charset="0"/>
              </a:rPr>
            </a:br>
            <a:r>
              <a:rPr lang="en-US" sz="1800">
                <a:latin typeface="Arial" panose="020B0604020202020204" pitchFamily="34" charset="0"/>
              </a:rPr>
              <a:t> Recognition</a:t>
            </a:r>
          </a:p>
        </p:txBody>
      </p:sp>
      <p:sp>
        <p:nvSpPr>
          <p:cNvPr id="93192" name="Text Box 11"/>
          <p:cNvSpPr txBox="1">
            <a:spLocks noChangeArrowheads="1"/>
          </p:cNvSpPr>
          <p:nvPr/>
        </p:nvSpPr>
        <p:spPr bwMode="auto">
          <a:xfrm>
            <a:off x="6705600" y="2879725"/>
            <a:ext cx="137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sz="1800">
                <a:latin typeface="Arial" panose="020B0604020202020204" pitchFamily="34" charset="0"/>
              </a:rPr>
              <a:t>Statistics/</a:t>
            </a:r>
            <a:br>
              <a:rPr lang="en-US" sz="1800">
                <a:latin typeface="Arial" panose="020B0604020202020204" pitchFamily="34" charset="0"/>
              </a:rPr>
            </a:br>
            <a:r>
              <a:rPr lang="en-US" sz="1800">
                <a:latin typeface="Arial" panose="020B0604020202020204" pitchFamily="34" charset="0"/>
              </a:rPr>
              <a:t>AI</a:t>
            </a:r>
          </a:p>
        </p:txBody>
      </p:sp>
      <p:sp>
        <p:nvSpPr>
          <p:cNvPr id="93193" name="Oval 12"/>
          <p:cNvSpPr>
            <a:spLocks noChangeArrowheads="1"/>
          </p:cNvSpPr>
          <p:nvPr/>
        </p:nvSpPr>
        <p:spPr bwMode="auto">
          <a:xfrm>
            <a:off x="7467600" y="3505200"/>
            <a:ext cx="1504950" cy="1543050"/>
          </a:xfrm>
          <a:prstGeom prst="ellipse">
            <a:avLst/>
          </a:prstGeom>
          <a:solidFill>
            <a:srgbClr val="66CCFF"/>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sz="1800">
                <a:latin typeface="Arial" panose="020B0604020202020204" pitchFamily="34" charset="0"/>
              </a:rPr>
              <a:t>Data Mining</a:t>
            </a:r>
          </a:p>
        </p:txBody>
      </p:sp>
      <p:sp>
        <p:nvSpPr>
          <p:cNvPr id="93194" name="Text Box 13"/>
          <p:cNvSpPr txBox="1">
            <a:spLocks noChangeArrowheads="1"/>
          </p:cNvSpPr>
          <p:nvPr/>
        </p:nvSpPr>
        <p:spPr bwMode="auto">
          <a:xfrm>
            <a:off x="7620000" y="510540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sz="1800">
                <a:latin typeface="Arial" panose="020B0604020202020204" pitchFamily="34" charset="0"/>
              </a:rPr>
              <a:t>Database systems</a:t>
            </a:r>
          </a:p>
        </p:txBody>
      </p:sp>
      <p:sp>
        <p:nvSpPr>
          <p:cNvPr id="9319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8A9D491-0533-419C-9A30-E58D04F83780}" type="slidenum">
              <a:rPr lang="en-US" sz="1200">
                <a:solidFill>
                  <a:srgbClr val="898989"/>
                </a:solidFill>
                <a:latin typeface="Arial" panose="020B0604020202020204" pitchFamily="34" charset="0"/>
              </a:rPr>
              <a:pPr>
                <a:spcBef>
                  <a:spcPct val="0"/>
                </a:spcBef>
                <a:buFontTx/>
                <a:buNone/>
              </a:pPr>
              <a:t>6</a:t>
            </a:fld>
            <a:endParaRPr lang="en-US" sz="1200">
              <a:solidFill>
                <a:srgbClr val="898989"/>
              </a:solidFill>
              <a:latin typeface="Arial" panose="020B0604020202020204" pitchFamily="34" charset="0"/>
            </a:endParaRPr>
          </a:p>
        </p:txBody>
      </p:sp>
    </p:spTree>
    <p:extLst>
      <p:ext uri="{BB962C8B-B14F-4D97-AF65-F5344CB8AC3E}">
        <p14:creationId xmlns:p14="http://schemas.microsoft.com/office/powerpoint/2010/main" val="12097016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b="1" smtClean="0"/>
              <a:t>Data Mining Tasks (Functionalities)</a:t>
            </a:r>
          </a:p>
        </p:txBody>
      </p:sp>
      <p:sp>
        <p:nvSpPr>
          <p:cNvPr id="95235" name="Rectangle 3"/>
          <p:cNvSpPr>
            <a:spLocks noGrp="1" noChangeArrowheads="1"/>
          </p:cNvSpPr>
          <p:nvPr>
            <p:ph idx="1"/>
          </p:nvPr>
        </p:nvSpPr>
        <p:spPr>
          <a:xfrm>
            <a:off x="1981200" y="1295400"/>
            <a:ext cx="8178800" cy="4876800"/>
          </a:xfrm>
        </p:spPr>
        <p:txBody>
          <a:bodyPr/>
          <a:lstStyle/>
          <a:p>
            <a:pPr lvl="2" eaLnBrk="1" hangingPunct="1"/>
            <a:r>
              <a:rPr lang="en-US" dirty="0" smtClean="0"/>
              <a:t>Concept/Class Description</a:t>
            </a:r>
          </a:p>
          <a:p>
            <a:pPr lvl="2" eaLnBrk="1" hangingPunct="1"/>
            <a:r>
              <a:rPr lang="en-US" dirty="0" smtClean="0"/>
              <a:t>Mining Frequent Patterns, Associations, and Correlations</a:t>
            </a:r>
          </a:p>
          <a:p>
            <a:pPr lvl="2" eaLnBrk="1" hangingPunct="1"/>
            <a:r>
              <a:rPr lang="en-US" dirty="0" smtClean="0"/>
              <a:t>Classification </a:t>
            </a:r>
          </a:p>
          <a:p>
            <a:pPr lvl="2" eaLnBrk="1" hangingPunct="1"/>
            <a:r>
              <a:rPr lang="en-US" dirty="0" smtClean="0"/>
              <a:t>Prediction</a:t>
            </a:r>
          </a:p>
          <a:p>
            <a:pPr lvl="2" eaLnBrk="1" hangingPunct="1"/>
            <a:r>
              <a:rPr lang="en-US" dirty="0" smtClean="0"/>
              <a:t>Cluster Analysis</a:t>
            </a:r>
          </a:p>
          <a:p>
            <a:pPr lvl="2" eaLnBrk="1" hangingPunct="1"/>
            <a:r>
              <a:rPr lang="en-US" dirty="0" smtClean="0"/>
              <a:t>Outlier Analysis</a:t>
            </a:r>
          </a:p>
          <a:p>
            <a:pPr lvl="2" eaLnBrk="1" hangingPunct="1"/>
            <a:r>
              <a:rPr lang="en-US" dirty="0" smtClean="0"/>
              <a:t>Evolution Analysis</a:t>
            </a:r>
          </a:p>
          <a:p>
            <a:pPr lvl="2" eaLnBrk="1" hangingPunct="1"/>
            <a:endParaRPr lang="en-US" dirty="0" smtClean="0"/>
          </a:p>
          <a:p>
            <a:pPr lvl="2" eaLnBrk="1" hangingPunct="1">
              <a:buFont typeface="Wingdings" panose="05000000000000000000" pitchFamily="2" charset="2"/>
              <a:buNone/>
            </a:pPr>
            <a:endParaRPr lang="en-US" dirty="0" smtClean="0"/>
          </a:p>
        </p:txBody>
      </p:sp>
      <p:sp>
        <p:nvSpPr>
          <p:cNvPr id="9523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48D0AF5-5284-4CED-B9AE-E23C60EDF82E}" type="slidenum">
              <a:rPr lang="en-US" sz="1200">
                <a:solidFill>
                  <a:srgbClr val="898989"/>
                </a:solidFill>
                <a:latin typeface="Arial" panose="020B0604020202020204" pitchFamily="34" charset="0"/>
              </a:rPr>
              <a:pPr>
                <a:spcBef>
                  <a:spcPct val="0"/>
                </a:spcBef>
                <a:buFontTx/>
                <a:buNone/>
              </a:pPr>
              <a:t>7</a:t>
            </a:fld>
            <a:endParaRPr lang="en-US" sz="1200">
              <a:solidFill>
                <a:srgbClr val="898989"/>
              </a:solidFill>
              <a:latin typeface="Arial" panose="020B0604020202020204" pitchFamily="34" charset="0"/>
            </a:endParaRPr>
          </a:p>
        </p:txBody>
      </p:sp>
    </p:spTree>
    <p:extLst>
      <p:ext uri="{BB962C8B-B14F-4D97-AF65-F5344CB8AC3E}">
        <p14:creationId xmlns:p14="http://schemas.microsoft.com/office/powerpoint/2010/main" val="35293830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b="1" smtClean="0"/>
              <a:t>Data Mining Tasks (Functionalities)...</a:t>
            </a:r>
          </a:p>
        </p:txBody>
      </p:sp>
      <p:sp>
        <p:nvSpPr>
          <p:cNvPr id="26627" name="Rectangle 3"/>
          <p:cNvSpPr>
            <a:spLocks noGrp="1" noChangeArrowheads="1"/>
          </p:cNvSpPr>
          <p:nvPr>
            <p:ph idx="1"/>
          </p:nvPr>
        </p:nvSpPr>
        <p:spPr>
          <a:xfrm>
            <a:off x="1981200" y="1295400"/>
            <a:ext cx="8229600" cy="5029200"/>
          </a:xfrm>
        </p:spPr>
        <p:txBody>
          <a:bodyPr>
            <a:normAutofit/>
          </a:bodyPr>
          <a:lstStyle/>
          <a:p>
            <a:pPr marL="342900" lvl="2" indent="-342900" algn="just">
              <a:defRPr/>
            </a:pPr>
            <a:r>
              <a:rPr lang="en-US" b="1" dirty="0">
                <a:solidFill>
                  <a:srgbClr val="C00000"/>
                </a:solidFill>
              </a:rPr>
              <a:t>Concept/Class Description</a:t>
            </a:r>
          </a:p>
          <a:p>
            <a:pPr lvl="1" algn="just" eaLnBrk="1" hangingPunct="1">
              <a:defRPr/>
            </a:pPr>
            <a:r>
              <a:rPr lang="en-US" dirty="0"/>
              <a:t>These descriptions can be derived via data characterization or data discrimination.</a:t>
            </a:r>
          </a:p>
          <a:p>
            <a:pPr lvl="2" algn="just" eaLnBrk="1" hangingPunct="1">
              <a:defRPr/>
            </a:pPr>
            <a:r>
              <a:rPr lang="en-US" dirty="0" smtClean="0"/>
              <a:t>Data characterization: It is </a:t>
            </a:r>
            <a:r>
              <a:rPr lang="en-US" dirty="0"/>
              <a:t>a summarization of the general characteristics or features of a target class of data. </a:t>
            </a:r>
            <a:r>
              <a:rPr lang="en-US" dirty="0" smtClean="0"/>
              <a:t>Example: </a:t>
            </a:r>
            <a:r>
              <a:rPr lang="en-US" dirty="0"/>
              <a:t>summarizing the characteristics of customers who spend more than </a:t>
            </a:r>
            <a:r>
              <a:rPr lang="en-US" dirty="0" smtClean="0"/>
              <a:t>$5,000 </a:t>
            </a:r>
            <a:r>
              <a:rPr lang="en-US" dirty="0"/>
              <a:t>in a </a:t>
            </a:r>
            <a:r>
              <a:rPr lang="en-US" dirty="0" smtClean="0"/>
              <a:t>month.</a:t>
            </a:r>
          </a:p>
          <a:p>
            <a:pPr lvl="2" algn="just" eaLnBrk="1" hangingPunct="1">
              <a:defRPr/>
            </a:pPr>
            <a:r>
              <a:rPr lang="en-US" dirty="0" smtClean="0"/>
              <a:t>Data discrimination: It is </a:t>
            </a:r>
            <a:r>
              <a:rPr lang="en-US" dirty="0"/>
              <a:t>a comparison of the general features of target class data objects with the general features of objects from one or a set of contrasting </a:t>
            </a:r>
            <a:r>
              <a:rPr lang="en-US" dirty="0" smtClean="0"/>
              <a:t>classes. Example:  Buying Customer Vs. Non Buying Customer.</a:t>
            </a:r>
            <a:endParaRPr lang="en-US" dirty="0"/>
          </a:p>
        </p:txBody>
      </p:sp>
      <p:sp>
        <p:nvSpPr>
          <p:cNvPr id="9626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2E09155-574A-45A7-974B-6CBEEE0A6361}" type="slidenum">
              <a:rPr lang="en-US" sz="1200">
                <a:solidFill>
                  <a:srgbClr val="898989"/>
                </a:solidFill>
                <a:latin typeface="Arial" panose="020B0604020202020204" pitchFamily="34" charset="0"/>
              </a:rPr>
              <a:pPr>
                <a:spcBef>
                  <a:spcPct val="0"/>
                </a:spcBef>
                <a:buFontTx/>
                <a:buNone/>
              </a:pPr>
              <a:t>8</a:t>
            </a:fld>
            <a:endParaRPr lang="en-US" sz="1200">
              <a:solidFill>
                <a:srgbClr val="898989"/>
              </a:solidFill>
              <a:latin typeface="Arial" panose="020B0604020202020204" pitchFamily="34" charset="0"/>
            </a:endParaRPr>
          </a:p>
        </p:txBody>
      </p:sp>
    </p:spTree>
    <p:extLst>
      <p:ext uri="{BB962C8B-B14F-4D97-AF65-F5344CB8AC3E}">
        <p14:creationId xmlns:p14="http://schemas.microsoft.com/office/powerpoint/2010/main" val="11249012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en-US" b="1" smtClean="0"/>
              <a:t>Classification: Definition</a:t>
            </a:r>
          </a:p>
        </p:txBody>
      </p:sp>
      <p:sp>
        <p:nvSpPr>
          <p:cNvPr id="98307" name="Rectangle 3"/>
          <p:cNvSpPr>
            <a:spLocks noGrp="1" noChangeArrowheads="1"/>
          </p:cNvSpPr>
          <p:nvPr>
            <p:ph idx="1"/>
          </p:nvPr>
        </p:nvSpPr>
        <p:spPr>
          <a:xfrm>
            <a:off x="2209800" y="1295400"/>
            <a:ext cx="7924800" cy="4419600"/>
          </a:xfrm>
        </p:spPr>
        <p:txBody>
          <a:bodyPr/>
          <a:lstStyle/>
          <a:p>
            <a:pPr algn="just" eaLnBrk="1" hangingPunct="1">
              <a:lnSpc>
                <a:spcPct val="90000"/>
              </a:lnSpc>
            </a:pPr>
            <a:r>
              <a:rPr lang="en-US" sz="2400"/>
              <a:t>Given a collection of records (</a:t>
            </a:r>
            <a:r>
              <a:rPr lang="en-US" sz="2400" i="1">
                <a:solidFill>
                  <a:srgbClr val="CC0000"/>
                </a:solidFill>
              </a:rPr>
              <a:t>training set </a:t>
            </a:r>
            <a:r>
              <a:rPr lang="en-US" sz="2400"/>
              <a:t>), each record containing a set of </a:t>
            </a:r>
            <a:r>
              <a:rPr lang="en-US" sz="2400" i="1">
                <a:solidFill>
                  <a:srgbClr val="CC0000"/>
                </a:solidFill>
              </a:rPr>
              <a:t>attributes</a:t>
            </a:r>
            <a:r>
              <a:rPr lang="en-US" sz="2400"/>
              <a:t> where one of the attributes is the </a:t>
            </a:r>
            <a:r>
              <a:rPr lang="en-US" sz="2400" i="1">
                <a:solidFill>
                  <a:srgbClr val="CC0000"/>
                </a:solidFill>
              </a:rPr>
              <a:t>class</a:t>
            </a:r>
            <a:r>
              <a:rPr lang="en-US" sz="2400"/>
              <a:t>, find a </a:t>
            </a:r>
            <a:r>
              <a:rPr lang="en-US" sz="2400" i="1">
                <a:solidFill>
                  <a:srgbClr val="CC0000"/>
                </a:solidFill>
              </a:rPr>
              <a:t>model</a:t>
            </a:r>
            <a:r>
              <a:rPr lang="en-US" sz="2400"/>
              <a:t>  for class attribute as a function of the values of other attributes.</a:t>
            </a:r>
          </a:p>
          <a:p>
            <a:pPr algn="just" eaLnBrk="1" hangingPunct="1">
              <a:lnSpc>
                <a:spcPct val="90000"/>
              </a:lnSpc>
            </a:pPr>
            <a:r>
              <a:rPr lang="en-US" sz="2400"/>
              <a:t>Goal: </a:t>
            </a:r>
            <a:r>
              <a:rPr lang="en-US" sz="2400" u="sng"/>
              <a:t>previously unseen</a:t>
            </a:r>
            <a:r>
              <a:rPr lang="en-US" sz="2400"/>
              <a:t> records should be assigned a class as accurately as possible.</a:t>
            </a:r>
          </a:p>
          <a:p>
            <a:pPr lvl="1" algn="just" eaLnBrk="1" hangingPunct="1">
              <a:lnSpc>
                <a:spcPct val="90000"/>
              </a:lnSpc>
            </a:pPr>
            <a:r>
              <a:rPr lang="en-US"/>
              <a:t>A </a:t>
            </a:r>
            <a:r>
              <a:rPr lang="en-US" i="1">
                <a:solidFill>
                  <a:srgbClr val="CC0000"/>
                </a:solidFill>
              </a:rPr>
              <a:t>test set</a:t>
            </a:r>
            <a:r>
              <a:rPr lang="en-US"/>
              <a:t> is used to determine the accuracy of the model. Usually, the given data set is divided into training and test sets, with training set used to build the model and test set used to validate it.</a:t>
            </a:r>
          </a:p>
        </p:txBody>
      </p:sp>
      <p:sp>
        <p:nvSpPr>
          <p:cNvPr id="9830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B2DFACC-7584-4EE0-8B9A-F3B99E40AFDE}" type="slidenum">
              <a:rPr lang="en-US" sz="1200">
                <a:solidFill>
                  <a:srgbClr val="898989"/>
                </a:solidFill>
                <a:latin typeface="Arial" panose="020B0604020202020204" pitchFamily="34" charset="0"/>
              </a:rPr>
              <a:pPr>
                <a:spcBef>
                  <a:spcPct val="0"/>
                </a:spcBef>
                <a:buFontTx/>
                <a:buNone/>
              </a:pPr>
              <a:t>9</a:t>
            </a:fld>
            <a:endParaRPr lang="en-US" sz="1200">
              <a:solidFill>
                <a:srgbClr val="898989"/>
              </a:solidFill>
              <a:latin typeface="Arial" panose="020B0604020202020204" pitchFamily="34" charset="0"/>
            </a:endParaRPr>
          </a:p>
        </p:txBody>
      </p:sp>
    </p:spTree>
    <p:extLst>
      <p:ext uri="{BB962C8B-B14F-4D97-AF65-F5344CB8AC3E}">
        <p14:creationId xmlns:p14="http://schemas.microsoft.com/office/powerpoint/2010/main" val="9831596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1603</Words>
  <Application>Microsoft Office PowerPoint</Application>
  <PresentationFormat>Widescreen</PresentationFormat>
  <Paragraphs>233</Paragraphs>
  <Slides>31</Slides>
  <Notes>15</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2</vt:i4>
      </vt:variant>
      <vt:variant>
        <vt:lpstr>Slide Titles</vt:lpstr>
      </vt:variant>
      <vt:variant>
        <vt:i4>31</vt:i4>
      </vt:variant>
    </vt:vector>
  </HeadingPairs>
  <TitlesOfParts>
    <vt:vector size="43" baseType="lpstr">
      <vt:lpstr>Arial</vt:lpstr>
      <vt:lpstr>Calibri</vt:lpstr>
      <vt:lpstr>Calibri Light</vt:lpstr>
      <vt:lpstr>Helvetica</vt:lpstr>
      <vt:lpstr>Monotype Sorts</vt:lpstr>
      <vt:lpstr>Tahoma</vt:lpstr>
      <vt:lpstr>Times New Roman</vt:lpstr>
      <vt:lpstr>Wingdings</vt:lpstr>
      <vt:lpstr>Office Theme</vt:lpstr>
      <vt:lpstr>2_Office Theme</vt:lpstr>
      <vt:lpstr>VISIO</vt:lpstr>
      <vt:lpstr>Document</vt:lpstr>
      <vt:lpstr>PowerPoint Presentation</vt:lpstr>
      <vt:lpstr>What is Data Mining?</vt:lpstr>
      <vt:lpstr>What is (not) Data Mining?</vt:lpstr>
      <vt:lpstr>Why Mine Data? Commercial Viewpoint</vt:lpstr>
      <vt:lpstr>Why Mine Data? Scientific Viewpoint</vt:lpstr>
      <vt:lpstr>Origins of Data Mining</vt:lpstr>
      <vt:lpstr>Data Mining Tasks (Functionalities)</vt:lpstr>
      <vt:lpstr>Data Mining Tasks (Functionalities)...</vt:lpstr>
      <vt:lpstr>Classification: Definition</vt:lpstr>
      <vt:lpstr>Classification Example</vt:lpstr>
      <vt:lpstr>Classification: Application 1</vt:lpstr>
      <vt:lpstr>Classification: Application 2</vt:lpstr>
      <vt:lpstr>PowerPoint Presentation</vt:lpstr>
      <vt:lpstr>Clustering Definition</vt:lpstr>
      <vt:lpstr>Illustrating Clustering</vt:lpstr>
      <vt:lpstr>Clustering: Application 1</vt:lpstr>
      <vt:lpstr>Clustering: Application 2</vt:lpstr>
      <vt:lpstr>Illustrating Document Clustering</vt:lpstr>
      <vt:lpstr>Clustering of Stock Data</vt:lpstr>
      <vt:lpstr>Association Rule Discovery: Definition</vt:lpstr>
      <vt:lpstr>Association Rule Discovery: Application 1</vt:lpstr>
      <vt:lpstr>Association Rule Discovery: Application 2</vt:lpstr>
      <vt:lpstr>Sequential Pattern Discovery: Definition</vt:lpstr>
      <vt:lpstr>Regression</vt:lpstr>
      <vt:lpstr>Deviation/Anomaly Detection</vt:lpstr>
      <vt:lpstr>Outlier Analysis</vt:lpstr>
      <vt:lpstr>Evolution Analysis</vt:lpstr>
      <vt:lpstr>Architecture of Data Mining System</vt:lpstr>
      <vt:lpstr> Application of Data Mining</vt:lpstr>
      <vt:lpstr> Application of Data Mining…</vt:lpstr>
      <vt:lpstr> Application of Data Mining…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Warehousing  and  Data Mining CSC 410</dc:title>
  <dc:creator>Sarbin</dc:creator>
  <cp:lastModifiedBy>Sarbin</cp:lastModifiedBy>
  <cp:revision>6</cp:revision>
  <dcterms:created xsi:type="dcterms:W3CDTF">2021-06-22T09:36:13Z</dcterms:created>
  <dcterms:modified xsi:type="dcterms:W3CDTF">2022-01-04T10:41:43Z</dcterms:modified>
</cp:coreProperties>
</file>