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402" r:id="rId5"/>
    <p:sldId id="258" r:id="rId6"/>
    <p:sldId id="259" r:id="rId7"/>
    <p:sldId id="260" r:id="rId8"/>
    <p:sldId id="261" r:id="rId9"/>
    <p:sldId id="262" r:id="rId10"/>
    <p:sldId id="263" r:id="rId11"/>
    <p:sldId id="264" r:id="rId12"/>
    <p:sldId id="265" r:id="rId14"/>
    <p:sldId id="266" r:id="rId15"/>
    <p:sldId id="267" r:id="rId16"/>
    <p:sldId id="275" r:id="rId17"/>
    <p:sldId id="268" r:id="rId18"/>
    <p:sldId id="269" r:id="rId19"/>
    <p:sldId id="270" r:id="rId20"/>
    <p:sldId id="276" r:id="rId21"/>
    <p:sldId id="271" r:id="rId22"/>
    <p:sldId id="272" r:id="rId23"/>
    <p:sldId id="273" r:id="rId24"/>
    <p:sldId id="274" r:id="rId25"/>
    <p:sldId id="277" r:id="rId26"/>
    <p:sldId id="278"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308" r:id="rId45"/>
    <p:sldId id="297" r:id="rId46"/>
    <p:sldId id="299" r:id="rId47"/>
    <p:sldId id="300" r:id="rId48"/>
    <p:sldId id="301" r:id="rId49"/>
    <p:sldId id="302" r:id="rId50"/>
    <p:sldId id="303" r:id="rId51"/>
    <p:sldId id="304" r:id="rId52"/>
    <p:sldId id="305" r:id="rId53"/>
    <p:sldId id="306" r:id="rId54"/>
    <p:sldId id="307" r:id="rId55"/>
    <p:sldId id="309" r:id="rId56"/>
    <p:sldId id="310" r:id="rId57"/>
    <p:sldId id="317" r:id="rId58"/>
    <p:sldId id="311" r:id="rId59"/>
    <p:sldId id="312" r:id="rId60"/>
    <p:sldId id="313" r:id="rId61"/>
    <p:sldId id="314" r:id="rId62"/>
    <p:sldId id="316" r:id="rId63"/>
    <p:sldId id="318" r:id="rId64"/>
    <p:sldId id="319" r:id="rId65"/>
    <p:sldId id="320" r:id="rId66"/>
    <p:sldId id="321" r:id="rId67"/>
    <p:sldId id="322" r:id="rId68"/>
    <p:sldId id="323" r:id="rId69"/>
    <p:sldId id="324" r:id="rId70"/>
    <p:sldId id="325" r:id="rId71"/>
    <p:sldId id="326" r:id="rId72"/>
    <p:sldId id="327" r:id="rId73"/>
    <p:sldId id="329" r:id="rId74"/>
    <p:sldId id="330" r:id="rId75"/>
    <p:sldId id="331" r:id="rId76"/>
    <p:sldId id="340" r:id="rId77"/>
    <p:sldId id="333" r:id="rId78"/>
    <p:sldId id="334" r:id="rId79"/>
    <p:sldId id="335" r:id="rId80"/>
    <p:sldId id="336" r:id="rId81"/>
    <p:sldId id="337" r:id="rId82"/>
    <p:sldId id="341" r:id="rId83"/>
    <p:sldId id="342" r:id="rId84"/>
    <p:sldId id="339" r:id="rId85"/>
    <p:sldId id="343" r:id="rId86"/>
    <p:sldId id="344" r:id="rId87"/>
    <p:sldId id="345" r:id="rId88"/>
    <p:sldId id="346" r:id="rId89"/>
    <p:sldId id="347" r:id="rId90"/>
    <p:sldId id="348" r:id="rId91"/>
    <p:sldId id="349" r:id="rId92"/>
    <p:sldId id="350" r:id="rId93"/>
    <p:sldId id="351" r:id="rId94"/>
    <p:sldId id="352" r:id="rId95"/>
    <p:sldId id="353" r:id="rId96"/>
    <p:sldId id="364" r:id="rId97"/>
    <p:sldId id="354" r:id="rId98"/>
    <p:sldId id="355" r:id="rId99"/>
    <p:sldId id="356" r:id="rId100"/>
    <p:sldId id="357" r:id="rId101"/>
    <p:sldId id="358" r:id="rId102"/>
    <p:sldId id="359" r:id="rId103"/>
    <p:sldId id="360" r:id="rId104"/>
    <p:sldId id="361" r:id="rId105"/>
    <p:sldId id="362" r:id="rId106"/>
    <p:sldId id="363" r:id="rId107"/>
    <p:sldId id="365" r:id="rId108"/>
    <p:sldId id="366" r:id="rId109"/>
    <p:sldId id="372" r:id="rId110"/>
    <p:sldId id="367" r:id="rId111"/>
    <p:sldId id="368" r:id="rId112"/>
    <p:sldId id="369" r:id="rId113"/>
    <p:sldId id="370" r:id="rId114"/>
    <p:sldId id="371" r:id="rId115"/>
    <p:sldId id="373" r:id="rId116"/>
    <p:sldId id="376" r:id="rId117"/>
    <p:sldId id="377" r:id="rId118"/>
    <p:sldId id="378" r:id="rId119"/>
    <p:sldId id="380" r:id="rId120"/>
    <p:sldId id="383" r:id="rId121"/>
    <p:sldId id="384" r:id="rId122"/>
    <p:sldId id="385" r:id="rId123"/>
    <p:sldId id="386" r:id="rId124"/>
    <p:sldId id="387" r:id="rId125"/>
    <p:sldId id="388" r:id="rId126"/>
    <p:sldId id="389" r:id="rId127"/>
    <p:sldId id="390" r:id="rId128"/>
    <p:sldId id="391" r:id="rId129"/>
    <p:sldId id="392" r:id="rId130"/>
    <p:sldId id="393" r:id="rId131"/>
    <p:sldId id="394" r:id="rId132"/>
    <p:sldId id="395" r:id="rId133"/>
    <p:sldId id="396" r:id="rId1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7" Type="http://schemas.openxmlformats.org/officeDocument/2006/relationships/tableStyles" Target="tableStyles.xml"/><Relationship Id="rId136" Type="http://schemas.openxmlformats.org/officeDocument/2006/relationships/viewProps" Target="viewProps.xml"/><Relationship Id="rId135" Type="http://schemas.openxmlformats.org/officeDocument/2006/relationships/presProps" Target="presProps.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notesMaster" Target="notesMasters/notesMaster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4FFE921-040F-4CDB-BFB7-7B2721AC198A}" type="datetime1">
              <a:rPr lang="en-US" smtClean="0"/>
            </a:fld>
            <a:endParaRPr lang="en-US"/>
          </a:p>
        </p:txBody>
      </p:sp>
      <p:sp>
        <p:nvSpPr>
          <p:cNvPr id="5" name="Footer Placeholder 4"/>
          <p:cNvSpPr>
            <a:spLocks noGrp="1"/>
          </p:cNvSpPr>
          <p:nvPr>
            <p:ph type="ftr" sz="quarter" idx="11"/>
          </p:nvPr>
        </p:nvSpPr>
        <p:spPr/>
        <p:txBody>
          <a:bodyPr/>
          <a:lstStyle/>
          <a:p>
            <a:r>
              <a:rPr lang="en-US"/>
              <a:t>Applied ML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E8C3EE2-D8EA-4746-9A67-638E7E53A8B1}" type="datetime1">
              <a:rPr lang="en-US" smtClean="0"/>
            </a:fld>
            <a:endParaRPr lang="en-US"/>
          </a:p>
        </p:txBody>
      </p:sp>
      <p:sp>
        <p:nvSpPr>
          <p:cNvPr id="5" name="Footer Placeholder 4"/>
          <p:cNvSpPr>
            <a:spLocks noGrp="1"/>
          </p:cNvSpPr>
          <p:nvPr>
            <p:ph type="ftr" sz="quarter" idx="11"/>
          </p:nvPr>
        </p:nvSpPr>
        <p:spPr/>
        <p:txBody>
          <a:bodyPr/>
          <a:lstStyle/>
          <a:p>
            <a:r>
              <a:rPr lang="en-US"/>
              <a:t>Applied ML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BBC0E7A-1AC3-4C12-9E4A-3D6C972CF4AA}" type="datetime1">
              <a:rPr lang="en-US" smtClean="0"/>
            </a:fld>
            <a:endParaRPr lang="en-US"/>
          </a:p>
        </p:txBody>
      </p:sp>
      <p:sp>
        <p:nvSpPr>
          <p:cNvPr id="5" name="Footer Placeholder 4"/>
          <p:cNvSpPr>
            <a:spLocks noGrp="1"/>
          </p:cNvSpPr>
          <p:nvPr>
            <p:ph type="ftr" sz="quarter" idx="11"/>
          </p:nvPr>
        </p:nvSpPr>
        <p:spPr/>
        <p:txBody>
          <a:bodyPr/>
          <a:lstStyle/>
          <a:p>
            <a:r>
              <a:rPr lang="en-US"/>
              <a:t>Applied ML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9F32B8E-3EB1-4A8C-AA9D-279D75C1CA9F}" type="datetime1">
              <a:rPr lang="en-US" smtClean="0"/>
            </a:fld>
            <a:endParaRPr lang="en-US"/>
          </a:p>
        </p:txBody>
      </p:sp>
      <p:sp>
        <p:nvSpPr>
          <p:cNvPr id="5" name="Footer Placeholder 4"/>
          <p:cNvSpPr>
            <a:spLocks noGrp="1"/>
          </p:cNvSpPr>
          <p:nvPr>
            <p:ph type="ftr" sz="quarter" idx="11"/>
          </p:nvPr>
        </p:nvSpPr>
        <p:spPr/>
        <p:txBody>
          <a:bodyPr/>
          <a:lstStyle/>
          <a:p>
            <a:r>
              <a:rPr lang="en-US"/>
              <a:t>Applied ML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1934AAE-9A81-422B-9D2D-EFBF8E4EE3BF}" type="datetime1">
              <a:rPr lang="en-US" smtClean="0"/>
            </a:fld>
            <a:endParaRPr lang="en-US"/>
          </a:p>
        </p:txBody>
      </p:sp>
      <p:sp>
        <p:nvSpPr>
          <p:cNvPr id="5" name="Footer Placeholder 4"/>
          <p:cNvSpPr>
            <a:spLocks noGrp="1"/>
          </p:cNvSpPr>
          <p:nvPr>
            <p:ph type="ftr" sz="quarter" idx="11"/>
          </p:nvPr>
        </p:nvSpPr>
        <p:spPr/>
        <p:txBody>
          <a:bodyPr/>
          <a:lstStyle/>
          <a:p>
            <a:r>
              <a:rPr lang="en-US"/>
              <a:t>Applied ML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3E58A8F-ED46-4C04-B03E-398F0FDF41B2}" type="datetime1">
              <a:rPr lang="en-US" smtClean="0"/>
            </a:fld>
            <a:endParaRPr lang="en-US"/>
          </a:p>
        </p:txBody>
      </p:sp>
      <p:sp>
        <p:nvSpPr>
          <p:cNvPr id="6" name="Footer Placeholder 5"/>
          <p:cNvSpPr>
            <a:spLocks noGrp="1"/>
          </p:cNvSpPr>
          <p:nvPr>
            <p:ph type="ftr" sz="quarter" idx="11"/>
          </p:nvPr>
        </p:nvSpPr>
        <p:spPr/>
        <p:txBody>
          <a:bodyPr/>
          <a:lstStyle/>
          <a:p>
            <a:r>
              <a:rPr lang="en-US"/>
              <a:t>Applied ML                                                Prepared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B247361E-9F5B-4C8B-9D5D-E37EAE19676A}" type="datetime1">
              <a:rPr lang="en-US" smtClean="0"/>
            </a:fld>
            <a:endParaRPr lang="en-US"/>
          </a:p>
        </p:txBody>
      </p:sp>
      <p:sp>
        <p:nvSpPr>
          <p:cNvPr id="8" name="Footer Placeholder 7"/>
          <p:cNvSpPr>
            <a:spLocks noGrp="1"/>
          </p:cNvSpPr>
          <p:nvPr>
            <p:ph type="ftr" sz="quarter" idx="11"/>
          </p:nvPr>
        </p:nvSpPr>
        <p:spPr/>
        <p:txBody>
          <a:bodyPr/>
          <a:lstStyle/>
          <a:p>
            <a:r>
              <a:rPr lang="en-US"/>
              <a:t>Applied ML                                                Prepared BY: Arjun Saud</a:t>
            </a:r>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55D4FB8-2BA2-4FC1-BD47-4B31B4CE51D4}" type="datetime1">
              <a:rPr lang="en-US" smtClean="0"/>
            </a:fld>
            <a:endParaRPr lang="en-US"/>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Slide Number Placeholder 4"/>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7E5E2-D672-486F-B3C1-C51E8564A973}" type="datetime1">
              <a:rPr lang="en-US" smtClean="0"/>
            </a:fld>
            <a:endParaRPr lang="en-US"/>
          </a:p>
        </p:txBody>
      </p:sp>
      <p:sp>
        <p:nvSpPr>
          <p:cNvPr id="3" name="Footer Placeholder 2"/>
          <p:cNvSpPr>
            <a:spLocks noGrp="1"/>
          </p:cNvSpPr>
          <p:nvPr>
            <p:ph type="ftr" sz="quarter" idx="11"/>
          </p:nvPr>
        </p:nvSpPr>
        <p:spPr/>
        <p:txBody>
          <a:bodyPr/>
          <a:lstStyle/>
          <a:p>
            <a:r>
              <a:rPr lang="en-US"/>
              <a:t>Applied ML                                                Prepared BY: Arjun Saud</a:t>
            </a:r>
            <a:endParaRPr lang="en-US"/>
          </a:p>
        </p:txBody>
      </p:sp>
      <p:sp>
        <p:nvSpPr>
          <p:cNvPr id="4" name="Slide Number Placeholder 3"/>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C8ABBEB-FB8B-4D07-9CF8-EDB31D9B4A03}" type="datetime1">
              <a:rPr lang="en-US" smtClean="0"/>
            </a:fld>
            <a:endParaRPr lang="en-US"/>
          </a:p>
        </p:txBody>
      </p:sp>
      <p:sp>
        <p:nvSpPr>
          <p:cNvPr id="6" name="Footer Placeholder 5"/>
          <p:cNvSpPr>
            <a:spLocks noGrp="1"/>
          </p:cNvSpPr>
          <p:nvPr>
            <p:ph type="ftr" sz="quarter" idx="11"/>
          </p:nvPr>
        </p:nvSpPr>
        <p:spPr/>
        <p:txBody>
          <a:bodyPr/>
          <a:lstStyle/>
          <a:p>
            <a:r>
              <a:rPr lang="en-US"/>
              <a:t>Applied ML                                                Prepared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1AB5DED-B71F-462C-9AE8-A8EF71130573}" type="datetime1">
              <a:rPr lang="en-US" smtClean="0"/>
            </a:fld>
            <a:endParaRPr lang="en-US"/>
          </a:p>
        </p:txBody>
      </p:sp>
      <p:sp>
        <p:nvSpPr>
          <p:cNvPr id="6" name="Footer Placeholder 5"/>
          <p:cNvSpPr>
            <a:spLocks noGrp="1"/>
          </p:cNvSpPr>
          <p:nvPr>
            <p:ph type="ftr" sz="quarter" idx="11"/>
          </p:nvPr>
        </p:nvSpPr>
        <p:spPr/>
        <p:txBody>
          <a:bodyPr/>
          <a:lstStyle/>
          <a:p>
            <a:r>
              <a:rPr lang="en-US"/>
              <a:t>Applied ML                                                Prepared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4FAE9-568B-43FC-8146-592C25FD0AE8}"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Applied ML                                                Prepared BY: Arjun Saud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70.wmf"/><Relationship Id="rId1" Type="http://schemas.openxmlformats.org/officeDocument/2006/relationships/oleObject" Target="../embeddings/oleObject42.bin"/></Relationships>
</file>

<file path=ppt/slides/_rels/slide103.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2.xml"/><Relationship Id="rId6" Type="http://schemas.openxmlformats.org/officeDocument/2006/relationships/image" Target="../media/image73.wmf"/><Relationship Id="rId5" Type="http://schemas.openxmlformats.org/officeDocument/2006/relationships/oleObject" Target="../embeddings/oleObject45.bin"/><Relationship Id="rId4" Type="http://schemas.openxmlformats.org/officeDocument/2006/relationships/image" Target="../media/image72.wmf"/><Relationship Id="rId3" Type="http://schemas.openxmlformats.org/officeDocument/2006/relationships/oleObject" Target="../embeddings/oleObject44.bin"/><Relationship Id="rId2" Type="http://schemas.openxmlformats.org/officeDocument/2006/relationships/image" Target="../media/image71.wmf"/><Relationship Id="rId1" Type="http://schemas.openxmlformats.org/officeDocument/2006/relationships/oleObject" Target="../embeddings/oleObject43.bin"/></Relationships>
</file>

<file path=ppt/slides/_rels/slide104.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2.xml"/><Relationship Id="rId2" Type="http://schemas.openxmlformats.org/officeDocument/2006/relationships/image" Target="../media/image74.wmf"/><Relationship Id="rId1" Type="http://schemas.openxmlformats.org/officeDocument/2006/relationships/oleObject" Target="../embeddings/oleObject46.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6.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emf"/></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118.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28.vml"/><Relationship Id="rId3" Type="http://schemas.openxmlformats.org/officeDocument/2006/relationships/slideLayout" Target="../slideLayouts/slideLayout2.xml"/><Relationship Id="rId2" Type="http://schemas.openxmlformats.org/officeDocument/2006/relationships/image" Target="../media/image78.wmf"/><Relationship Id="rId1" Type="http://schemas.openxmlformats.org/officeDocument/2006/relationships/oleObject" Target="../embeddings/oleObject47.bin"/></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79.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81.png"/><Relationship Id="rId1" Type="http://schemas.openxmlformats.org/officeDocument/2006/relationships/image" Target="../media/image80.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82.png"/></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83.png"/></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5.wmf"/><Relationship Id="rId3" Type="http://schemas.openxmlformats.org/officeDocument/2006/relationships/oleObject" Target="../embeddings/oleObject7.bin"/><Relationship Id="rId2" Type="http://schemas.openxmlformats.org/officeDocument/2006/relationships/image" Target="../media/image14.wmf"/><Relationship Id="rId1"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21.wmf"/><Relationship Id="rId7" Type="http://schemas.openxmlformats.org/officeDocument/2006/relationships/oleObject" Target="../embeddings/oleObject12.bin"/><Relationship Id="rId6" Type="http://schemas.openxmlformats.org/officeDocument/2006/relationships/image" Target="../media/image20.wmf"/><Relationship Id="rId5" Type="http://schemas.openxmlformats.org/officeDocument/2006/relationships/oleObject" Target="../embeddings/oleObject11.bin"/><Relationship Id="rId4" Type="http://schemas.openxmlformats.org/officeDocument/2006/relationships/image" Target="../media/image19.wmf"/><Relationship Id="rId3" Type="http://schemas.openxmlformats.org/officeDocument/2006/relationships/oleObject" Target="../embeddings/oleObject10.bin"/><Relationship Id="rId2" Type="http://schemas.openxmlformats.org/officeDocument/2006/relationships/image" Target="../media/image18.wmf"/><Relationship Id="rId11" Type="http://schemas.openxmlformats.org/officeDocument/2006/relationships/vmlDrawing" Target="../drawings/vmlDrawing8.vml"/><Relationship Id="rId10" Type="http://schemas.openxmlformats.org/officeDocument/2006/relationships/slideLayout" Target="../slideLayouts/slideLayout2.xml"/><Relationship Id="rId1"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14.bin"/></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24.wmf"/><Relationship Id="rId3" Type="http://schemas.openxmlformats.org/officeDocument/2006/relationships/oleObject" Target="../embeddings/oleObject16.bin"/><Relationship Id="rId2" Type="http://schemas.openxmlformats.org/officeDocument/2006/relationships/image" Target="../media/image23.wmf"/><Relationship Id="rId1" Type="http://schemas.openxmlformats.org/officeDocument/2006/relationships/oleObject" Target="../embeddings/oleObject15.bin"/></Relationships>
</file>

<file path=ppt/slides/_rels/slide35.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oleObject" Target="../embeddings/oleObject19.bin"/><Relationship Id="rId4" Type="http://schemas.openxmlformats.org/officeDocument/2006/relationships/image" Target="../media/image26.wmf"/><Relationship Id="rId3" Type="http://schemas.openxmlformats.org/officeDocument/2006/relationships/oleObject" Target="../embeddings/oleObject18.bin"/><Relationship Id="rId2" Type="http://schemas.openxmlformats.org/officeDocument/2006/relationships/image" Target="../media/image25.wmf"/><Relationship Id="rId1" Type="http://schemas.openxmlformats.org/officeDocument/2006/relationships/oleObject" Target="../embeddings/oleObject17.bin"/></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20.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34.wmf"/><Relationship Id="rId3" Type="http://schemas.openxmlformats.org/officeDocument/2006/relationships/oleObject" Target="../embeddings/oleObject22.bin"/><Relationship Id="rId2" Type="http://schemas.openxmlformats.org/officeDocument/2006/relationships/image" Target="../media/image33.wmf"/><Relationship Id="rId1" Type="http://schemas.openxmlformats.org/officeDocument/2006/relationships/oleObject" Target="../embeddings/oleObject21.bin"/></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36.wmf"/><Relationship Id="rId3" Type="http://schemas.openxmlformats.org/officeDocument/2006/relationships/oleObject" Target="../embeddings/oleObject24.bin"/><Relationship Id="rId2" Type="http://schemas.openxmlformats.org/officeDocument/2006/relationships/image" Target="../media/image35.wmf"/><Relationship Id="rId1" Type="http://schemas.openxmlformats.org/officeDocument/2006/relationships/oleObject" Target="../embeddings/oleObject23.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43.wmf"/><Relationship Id="rId1" Type="http://schemas.openxmlformats.org/officeDocument/2006/relationships/oleObject" Target="../embeddings/oleObject25.bin"/></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44.wmf"/><Relationship Id="rId1" Type="http://schemas.openxmlformats.org/officeDocument/2006/relationships/oleObject" Target="../embeddings/oleObject26.bin"/></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45.wmf"/><Relationship Id="rId1"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emf"/></Relationships>
</file>

<file path=ppt/slides/_rels/slide65.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2.xml"/><Relationship Id="rId4" Type="http://schemas.openxmlformats.org/officeDocument/2006/relationships/image" Target="../media/image48.wmf"/><Relationship Id="rId3" Type="http://schemas.openxmlformats.org/officeDocument/2006/relationships/oleObject" Target="../embeddings/oleObject29.bin"/><Relationship Id="rId2" Type="http://schemas.openxmlformats.org/officeDocument/2006/relationships/image" Target="../media/image47.wmf"/><Relationship Id="rId1" Type="http://schemas.openxmlformats.org/officeDocument/2006/relationships/oleObject" Target="../embeddings/oleObject28.bin"/></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49.wmf"/><Relationship Id="rId1" Type="http://schemas.openxmlformats.org/officeDocument/2006/relationships/oleObject" Target="../embeddings/oleObject30.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2.xml"/><Relationship Id="rId6" Type="http://schemas.openxmlformats.org/officeDocument/2006/relationships/image" Target="../media/image53.wmf"/><Relationship Id="rId5" Type="http://schemas.openxmlformats.org/officeDocument/2006/relationships/oleObject" Target="../embeddings/oleObject33.bin"/><Relationship Id="rId4" Type="http://schemas.openxmlformats.org/officeDocument/2006/relationships/image" Target="../media/image52.wmf"/><Relationship Id="rId3" Type="http://schemas.openxmlformats.org/officeDocument/2006/relationships/oleObject" Target="../embeddings/oleObject32.bin"/><Relationship Id="rId2" Type="http://schemas.openxmlformats.org/officeDocument/2006/relationships/image" Target="../media/image51.wmf"/><Relationship Id="rId1" Type="http://schemas.openxmlformats.org/officeDocument/2006/relationships/oleObject" Target="../embeddings/oleObject31.bin"/></Relationships>
</file>

<file path=ppt/slides/_rels/slide75.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2.xml"/><Relationship Id="rId4" Type="http://schemas.openxmlformats.org/officeDocument/2006/relationships/image" Target="../media/image55.wmf"/><Relationship Id="rId3" Type="http://schemas.openxmlformats.org/officeDocument/2006/relationships/oleObject" Target="../embeddings/oleObject35.bin"/><Relationship Id="rId2" Type="http://schemas.openxmlformats.org/officeDocument/2006/relationships/image" Target="../media/image54.wmf"/><Relationship Id="rId1" Type="http://schemas.openxmlformats.org/officeDocument/2006/relationships/oleObject" Target="../embeddings/oleObject34.bin"/></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emf"/></Relationships>
</file>

<file path=ppt/slides/_rels/slide77.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2.xml"/><Relationship Id="rId4" Type="http://schemas.openxmlformats.org/officeDocument/2006/relationships/image" Target="../media/image57.wmf"/><Relationship Id="rId3" Type="http://schemas.openxmlformats.org/officeDocument/2006/relationships/oleObject" Target="../embeddings/oleObject37.bin"/><Relationship Id="rId2" Type="http://schemas.openxmlformats.org/officeDocument/2006/relationships/image" Target="../media/image56.wmf"/><Relationship Id="rId1" Type="http://schemas.openxmlformats.org/officeDocument/2006/relationships/oleObject" Target="../embeddings/oleObject36.bin"/></Relationships>
</file>

<file path=ppt/slides/_rels/slide78.xml.rels><?xml version="1.0" encoding="UTF-8" standalone="yes"?>
<Relationships xmlns="http://schemas.openxmlformats.org/package/2006/relationships"><Relationship Id="rId8" Type="http://schemas.openxmlformats.org/officeDocument/2006/relationships/vmlDrawing" Target="../drawings/vmlDrawing23.vml"/><Relationship Id="rId7" Type="http://schemas.openxmlformats.org/officeDocument/2006/relationships/slideLayout" Target="../slideLayouts/slideLayout2.xml"/><Relationship Id="rId6" Type="http://schemas.openxmlformats.org/officeDocument/2006/relationships/image" Target="../media/image60.wmf"/><Relationship Id="rId5" Type="http://schemas.openxmlformats.org/officeDocument/2006/relationships/oleObject" Target="../embeddings/oleObject40.bin"/><Relationship Id="rId4" Type="http://schemas.openxmlformats.org/officeDocument/2006/relationships/image" Target="../media/image59.wmf"/><Relationship Id="rId3" Type="http://schemas.openxmlformats.org/officeDocument/2006/relationships/oleObject" Target="../embeddings/oleObject39.bin"/><Relationship Id="rId2" Type="http://schemas.openxmlformats.org/officeDocument/2006/relationships/image" Target="../media/image58.wmf"/><Relationship Id="rId1" Type="http://schemas.openxmlformats.org/officeDocument/2006/relationships/oleObject" Target="../embeddings/oleObject38.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2.xml"/><Relationship Id="rId2" Type="http://schemas.openxmlformats.org/officeDocument/2006/relationships/image" Target="../media/image63.wmf"/><Relationship Id="rId1" Type="http://schemas.openxmlformats.org/officeDocument/2006/relationships/oleObject" Target="../embeddings/oleObject41.bin"/></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7.png"/><Relationship Id="rId1" Type="http://schemas.openxmlformats.org/officeDocument/2006/relationships/image" Target="../media/image66.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46237"/>
            <a:ext cx="8229600" cy="4525963"/>
          </a:xfrm>
        </p:spPr>
        <p:txBody>
          <a:bodyPr>
            <a:normAutofit fontScale="92500" lnSpcReduction="10000"/>
          </a:bodyPr>
          <a:lstStyle/>
          <a:p>
            <a:pPr algn="ctr">
              <a:buNone/>
            </a:pPr>
            <a:endParaRPr lang="en-US" sz="3600" b="1">
              <a:latin typeface="Book Antiqua" panose="02040602050305030304" pitchFamily="18" charset="0"/>
            </a:endParaRPr>
          </a:p>
          <a:p>
            <a:pPr algn="ctr">
              <a:buNone/>
            </a:pPr>
            <a:r>
              <a:rPr lang="en-US" sz="3600" b="1">
                <a:latin typeface="Book Antiqua" panose="02040602050305030304" pitchFamily="18" charset="0"/>
              </a:rPr>
              <a:t>Unit-2</a:t>
            </a:r>
            <a:endParaRPr lang="en-US" sz="3600" b="1">
              <a:latin typeface="Book Antiqua" panose="02040602050305030304" pitchFamily="18" charset="0"/>
            </a:endParaRPr>
          </a:p>
          <a:p>
            <a:pPr algn="ctr">
              <a:buNone/>
            </a:pPr>
            <a:r>
              <a:rPr lang="en-US" sz="3600" b="1" u="sng">
                <a:latin typeface="Book Antiqua" panose="02040602050305030304" pitchFamily="18" charset="0"/>
              </a:rPr>
              <a:t>Supervised Learning</a:t>
            </a:r>
            <a:endParaRPr lang="en-US" sz="3600" b="1" u="sng">
              <a:latin typeface="Book Antiqua" panose="02040602050305030304" pitchFamily="18" charset="0"/>
            </a:endParaRPr>
          </a:p>
          <a:p>
            <a:pPr algn="ctr">
              <a:buNone/>
            </a:pPr>
            <a:endParaRPr lang="en-US" sz="3600" b="1" u="sng">
              <a:latin typeface="Book Antiqua" panose="02040602050305030304" pitchFamily="18" charset="0"/>
            </a:endParaRPr>
          </a:p>
          <a:p>
            <a:pPr algn="ctr">
              <a:buNone/>
            </a:pPr>
            <a:r>
              <a:rPr lang="en-US" sz="3600" b="1">
                <a:latin typeface="Book Antiqua" panose="02040602050305030304" pitchFamily="18" charset="0"/>
              </a:rPr>
              <a:t>Prepared By: Arjun Sing Saud</a:t>
            </a:r>
            <a:endParaRPr lang="en-US" sz="3600" b="1">
              <a:latin typeface="Book Antiqua" panose="02040602050305030304" pitchFamily="18" charset="0"/>
            </a:endParaRPr>
          </a:p>
          <a:p>
            <a:pPr algn="ctr">
              <a:buNone/>
            </a:pPr>
            <a:r>
              <a:rPr lang="en-US" sz="3600" b="1">
                <a:latin typeface="Book Antiqua" panose="02040602050305030304" pitchFamily="18" charset="0"/>
              </a:rPr>
              <a:t>Asst. Prof. CSCSIT, TU</a:t>
            </a:r>
            <a:endParaRPr lang="en-US" sz="3600" b="1">
              <a:latin typeface="Book Antiqua" panose="02040602050305030304" pitchFamily="18" charset="0"/>
            </a:endParaRPr>
          </a:p>
          <a:p>
            <a:pPr algn="ctr">
              <a:buNone/>
            </a:pPr>
            <a:endParaRPr lang="en-US" sz="3600" b="1">
              <a:latin typeface="Book Antiqua" panose="02040602050305030304" pitchFamily="18" charset="0"/>
            </a:endParaRPr>
          </a:p>
          <a:p>
            <a:pPr algn="ctr">
              <a:buNone/>
            </a:pPr>
            <a:r>
              <a:rPr lang="en-US" sz="3600" b="1">
                <a:latin typeface="Book Antiqua" panose="02040602050305030304" pitchFamily="18" charset="0"/>
              </a:rPr>
              <a:t>						   		</a:t>
            </a:r>
            <a:endParaRPr lang="en-US" sz="360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2" name="TextBox 1"/>
          <p:cNvSpPr txBox="1"/>
          <p:nvPr/>
        </p:nvSpPr>
        <p:spPr>
          <a:xfrm>
            <a:off x="3200399"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a:t>Click to add text</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r>
              <a:rPr lang="en-US" sz="2800">
                <a:latin typeface="Book Antiqua" panose="02040602050305030304" pitchFamily="18" charset="0"/>
              </a:rPr>
              <a:t>Gradient descent is an optimization algorithm often used for finding the weights or coefficients of machine learning algorithms.</a:t>
            </a:r>
            <a:endParaRPr lang="en-US" sz="2800">
              <a:latin typeface="Book Antiqua" panose="02040602050305030304" pitchFamily="18" charset="0"/>
            </a:endParaRPr>
          </a:p>
          <a:p>
            <a:pPr algn="just" fontAlgn="base"/>
            <a:r>
              <a:rPr lang="en-US" sz="2800">
                <a:latin typeface="Book Antiqua" panose="02040602050305030304" pitchFamily="18" charset="0"/>
              </a:rPr>
              <a:t>It uses the error on the predictions to update the model in such a way as to reduce the error.</a:t>
            </a:r>
            <a:endParaRPr lang="en-US" sz="2800">
              <a:latin typeface="Book Antiqua" panose="02040602050305030304" pitchFamily="18" charset="0"/>
            </a:endParaRPr>
          </a:p>
          <a:p>
            <a:pPr algn="just" fontAlgn="base"/>
            <a:r>
              <a:rPr lang="en-US" sz="2800">
                <a:latin typeface="Book Antiqua" panose="02040602050305030304" pitchFamily="18" charset="0"/>
              </a:rPr>
              <a:t>The goal of the algorithm is to find model parameters (e.g. coefficients or weights) that minimize the error of the model on the training dataset. </a:t>
            </a: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381000" y="1295400"/>
            <a:ext cx="8443632" cy="5060950"/>
          </a:xfrm>
        </p:spPr>
        <p:txBody>
          <a:bodyPr>
            <a:noAutofit/>
          </a:bodyPr>
          <a:lstStyle/>
          <a:p>
            <a:pPr marL="0" indent="0" algn="just">
              <a:buNone/>
            </a:pPr>
            <a:r>
              <a:rPr lang="en-US" sz="2700" b="1">
                <a:latin typeface="Book Antiqua" panose="02040602050305030304" pitchFamily="18" charset="0"/>
              </a:rPr>
              <a:t>Example</a:t>
            </a:r>
            <a:endParaRPr lang="en-US" sz="2700" b="1">
              <a:latin typeface="Book Antiqua" panose="02040602050305030304" pitchFamily="18" charset="0"/>
            </a:endParaRPr>
          </a:p>
          <a:p>
            <a:pPr algn="just"/>
            <a:r>
              <a:rPr lang="en-US" sz="2700">
                <a:latin typeface="Book Antiqua" panose="02040602050305030304" pitchFamily="18" charset="0"/>
              </a:rPr>
              <a:t>Consider following data points:</a:t>
            </a:r>
            <a:endParaRPr lang="en-US" sz="2700">
              <a:latin typeface="Book Antiqua" panose="02040602050305030304" pitchFamily="18" charset="0"/>
            </a:endParaRPr>
          </a:p>
          <a:p>
            <a:pPr lvl="1" algn="just"/>
            <a:r>
              <a:rPr lang="en-US" sz="2700">
                <a:latin typeface="Book Antiqua" panose="02040602050305030304" pitchFamily="18" charset="0"/>
              </a:rPr>
              <a:t>Positively Labelled Data Points:(3,1),(3,-1),(6,1),(6,-1)</a:t>
            </a:r>
            <a:endParaRPr lang="en-US" sz="2700">
              <a:latin typeface="Book Antiqua" panose="02040602050305030304" pitchFamily="18" charset="0"/>
            </a:endParaRPr>
          </a:p>
          <a:p>
            <a:pPr lvl="1" algn="just"/>
            <a:r>
              <a:rPr lang="en-US" sz="2700">
                <a:latin typeface="Book Antiqua" panose="02040602050305030304" pitchFamily="18" charset="0"/>
              </a:rPr>
              <a:t>Negatively Labelled Data Points:(1,0),(0,1),(0,-1),(-1,0)</a:t>
            </a:r>
            <a:endParaRPr lang="en-US" sz="2700">
              <a:latin typeface="Book Antiqua" panose="02040602050305030304" pitchFamily="18" charset="0"/>
            </a:endParaRPr>
          </a:p>
          <a:p>
            <a:pPr algn="just"/>
            <a:r>
              <a:rPr lang="en-US" sz="2700">
                <a:latin typeface="Book Antiqua" panose="02040602050305030304" pitchFamily="18" charset="0"/>
              </a:rPr>
              <a:t>Determine the equation of hyperplane that divides the above data points into two classes.</a:t>
            </a:r>
            <a:endParaRPr lang="en-US" sz="2700">
              <a:latin typeface="Book Antiqua" panose="02040602050305030304" pitchFamily="18" charset="0"/>
            </a:endParaRPr>
          </a:p>
          <a:p>
            <a:pPr algn="just"/>
            <a:r>
              <a:rPr lang="en-US" sz="2700">
                <a:latin typeface="Book Antiqua" panose="02040602050305030304" pitchFamily="18" charset="0"/>
              </a:rPr>
              <a:t>Then predict the class of data point (5,2).</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457200" y="1524000"/>
            <a:ext cx="8367432" cy="3965973"/>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	Support vectors are</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s1=(1,0),	 s2=(3,1), s3=(3,-1)		why???</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Augment support vectors with b=1</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s1=(1,0,1),	 s2=(3,1,1), s3=(3,-1,1)</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219200"/>
            <a:ext cx="8519832" cy="4648200"/>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Since there are three support vectors, we need to calculate 	three variables</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Thus, three linear equations can be written as:</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After simplifying above equations, we get</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1652406" y="3179625"/>
          <a:ext cx="3538084" cy="1492628"/>
        </p:xfrm>
        <a:graphic>
          <a:graphicData uri="http://schemas.openxmlformats.org/presentationml/2006/ole">
            <mc:AlternateContent xmlns:mc="http://schemas.openxmlformats.org/markup-compatibility/2006">
              <mc:Choice xmlns:v="urn:schemas-microsoft-com:vml" Requires="v">
                <p:oleObj spid="_x0000_s9" name="Equation" r:id="rId1" imgW="39014400" imgH="16459200" progId="Equation.3">
                  <p:embed/>
                </p:oleObj>
              </mc:Choice>
              <mc:Fallback>
                <p:oleObj name="Equation" r:id="rId1" imgW="39014400" imgH="16459200" progId="Equation.3">
                  <p:embed/>
                  <p:pic>
                    <p:nvPicPr>
                      <p:cNvPr id="0" name="Picture 8"/>
                      <p:cNvPicPr/>
                      <p:nvPr/>
                    </p:nvPicPr>
                    <p:blipFill>
                      <a:blip r:embed="rId2"/>
                      <a:stretch>
                        <a:fillRect/>
                      </a:stretch>
                    </p:blipFill>
                    <p:spPr>
                      <a:xfrm>
                        <a:off x="1652406" y="3179625"/>
                        <a:ext cx="3538084" cy="1492628"/>
                      </a:xfrm>
                      <a:prstGeom prst="rect">
                        <a:avLst/>
                      </a:prstGeom>
                    </p:spPr>
                  </p:pic>
                </p:oleObj>
              </mc:Fallback>
            </mc:AlternateContent>
          </a:graphicData>
        </a:graphic>
      </p:graphicFrame>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295400"/>
            <a:ext cx="8519832" cy="4880373"/>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	After simplifying above equations, we get</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	Solving these equations, we get</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	Now, we can compute weight vector of 	hyperplane as below</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1496614" y="2432861"/>
          <a:ext cx="2457451" cy="1403524"/>
        </p:xfrm>
        <a:graphic>
          <a:graphicData uri="http://schemas.openxmlformats.org/presentationml/2006/ole">
            <mc:AlternateContent xmlns:mc="http://schemas.openxmlformats.org/markup-compatibility/2006">
              <mc:Choice xmlns:v="urn:schemas-microsoft-com:vml" Requires="v">
                <p:oleObj spid="_x0000_s9" name="Equation" r:id="rId1" imgW="27736800" imgH="15849600" progId="Equation.3">
                  <p:embed/>
                </p:oleObj>
              </mc:Choice>
              <mc:Fallback>
                <p:oleObj name="Equation" r:id="rId1" imgW="27736800" imgH="15849600" progId="Equation.3">
                  <p:embed/>
                  <p:pic>
                    <p:nvPicPr>
                      <p:cNvPr id="0" name="Picture 8"/>
                      <p:cNvPicPr/>
                      <p:nvPr/>
                    </p:nvPicPr>
                    <p:blipFill>
                      <a:blip r:embed="rId2"/>
                      <a:stretch>
                        <a:fillRect/>
                      </a:stretch>
                    </p:blipFill>
                    <p:spPr>
                      <a:xfrm>
                        <a:off x="1496614" y="2432861"/>
                        <a:ext cx="2457451" cy="1403524"/>
                      </a:xfrm>
                      <a:prstGeom prst="rect">
                        <a:avLst/>
                      </a:prstGeom>
                    </p:spPr>
                  </p:pic>
                </p:oleObj>
              </mc:Fallback>
            </mc:AlternateContent>
          </a:graphicData>
        </a:graphic>
      </p:graphicFrame>
      <p:graphicFrame>
        <p:nvGraphicFramePr>
          <p:cNvPr id="10" name="Object 9"/>
          <p:cNvGraphicFramePr>
            <a:graphicFrameLocks noChangeAspect="1"/>
          </p:cNvGraphicFramePr>
          <p:nvPr/>
        </p:nvGraphicFramePr>
        <p:xfrm>
          <a:off x="1463278" y="4423207"/>
          <a:ext cx="2795588" cy="300038"/>
        </p:xfrm>
        <a:graphic>
          <a:graphicData uri="http://schemas.openxmlformats.org/presentationml/2006/ole">
            <mc:AlternateContent xmlns:mc="http://schemas.openxmlformats.org/markup-compatibility/2006">
              <mc:Choice xmlns:v="urn:schemas-microsoft-com:vml" Requires="v">
                <p:oleObj spid="_x0000_s11" name="Equation" r:id="rId3" imgW="45415200" imgH="4876800" progId="Equation.3">
                  <p:embed/>
                </p:oleObj>
              </mc:Choice>
              <mc:Fallback>
                <p:oleObj name="Equation" r:id="rId3" imgW="45415200" imgH="4876800" progId="Equation.3">
                  <p:embed/>
                  <p:pic>
                    <p:nvPicPr>
                      <p:cNvPr id="0" name="Picture 10"/>
                      <p:cNvPicPr/>
                      <p:nvPr/>
                    </p:nvPicPr>
                    <p:blipFill>
                      <a:blip r:embed="rId4"/>
                      <a:stretch>
                        <a:fillRect/>
                      </a:stretch>
                    </p:blipFill>
                    <p:spPr>
                      <a:xfrm>
                        <a:off x="1463278" y="4423207"/>
                        <a:ext cx="2795588" cy="300038"/>
                      </a:xfrm>
                      <a:prstGeom prst="rect">
                        <a:avLst/>
                      </a:prstGeom>
                    </p:spPr>
                  </p:pic>
                </p:oleObj>
              </mc:Fallback>
            </mc:AlternateContent>
          </a:graphicData>
        </a:graphic>
      </p:graphicFrame>
      <p:graphicFrame>
        <p:nvGraphicFramePr>
          <p:cNvPr id="12" name="Object 11"/>
          <p:cNvGraphicFramePr>
            <a:graphicFrameLocks noChangeAspect="1"/>
          </p:cNvGraphicFramePr>
          <p:nvPr/>
        </p:nvGraphicFramePr>
        <p:xfrm>
          <a:off x="1496614" y="5744007"/>
          <a:ext cx="3390049" cy="431766"/>
        </p:xfrm>
        <a:graphic>
          <a:graphicData uri="http://schemas.openxmlformats.org/presentationml/2006/ole">
            <mc:AlternateContent xmlns:mc="http://schemas.openxmlformats.org/markup-compatibility/2006">
              <mc:Choice xmlns:v="urn:schemas-microsoft-com:vml" Requires="v">
                <p:oleObj spid="_x0000_s13" name="Equation" r:id="rId5" imgW="42976800" imgH="5486400" progId="Equation.3">
                  <p:embed/>
                </p:oleObj>
              </mc:Choice>
              <mc:Fallback>
                <p:oleObj name="Equation" r:id="rId5" imgW="42976800" imgH="5486400" progId="Equation.3">
                  <p:embed/>
                  <p:pic>
                    <p:nvPicPr>
                      <p:cNvPr id="0" name="Picture 12"/>
                      <p:cNvPicPr/>
                      <p:nvPr/>
                    </p:nvPicPr>
                    <p:blipFill>
                      <a:blip r:embed="rId6"/>
                      <a:stretch>
                        <a:fillRect/>
                      </a:stretch>
                    </p:blipFill>
                    <p:spPr>
                      <a:xfrm>
                        <a:off x="1496614" y="5744007"/>
                        <a:ext cx="3390049" cy="431766"/>
                      </a:xfrm>
                      <a:prstGeom prst="rect">
                        <a:avLst/>
                      </a:prstGeom>
                    </p:spPr>
                  </p:pic>
                </p:oleObj>
              </mc:Fallback>
            </mc:AlternateContent>
          </a:graphicData>
        </a:graphic>
      </p:graphicFrame>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	Thus, </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Hence, equation of hyper plane that divides data 	points is </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x-2=0			How?</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Data point to be classified is (5,2)</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Putting this data point is above equation we get,</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5-2=3</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Thus the data point (5,2) belongs to +1 (Positively) class</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		</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10" name="Object 9"/>
          <p:cNvGraphicFramePr>
            <a:graphicFrameLocks noChangeAspect="1"/>
          </p:cNvGraphicFramePr>
          <p:nvPr/>
        </p:nvGraphicFramePr>
        <p:xfrm>
          <a:off x="2286000" y="2003433"/>
          <a:ext cx="2613592" cy="417910"/>
        </p:xfrm>
        <a:graphic>
          <a:graphicData uri="http://schemas.openxmlformats.org/presentationml/2006/ole">
            <mc:AlternateContent xmlns:mc="http://schemas.openxmlformats.org/markup-compatibility/2006">
              <mc:Choice xmlns:v="urn:schemas-microsoft-com:vml" Requires="v">
                <p:oleObj spid="_x0000_s6" name="Equation" r:id="rId1" imgW="30480000" imgH="4876800" progId="Equation.3">
                  <p:embed/>
                </p:oleObj>
              </mc:Choice>
              <mc:Fallback>
                <p:oleObj name="Equation" r:id="rId1" imgW="30480000" imgH="4876800" progId="Equation.3">
                  <p:embed/>
                  <p:pic>
                    <p:nvPicPr>
                      <p:cNvPr id="0" name="Picture 5"/>
                      <p:cNvPicPr/>
                      <p:nvPr/>
                    </p:nvPicPr>
                    <p:blipFill>
                      <a:blip r:embed="rId2"/>
                      <a:stretch>
                        <a:fillRect/>
                      </a:stretch>
                    </p:blipFill>
                    <p:spPr>
                      <a:xfrm>
                        <a:off x="2286000" y="2003433"/>
                        <a:ext cx="2613592" cy="417910"/>
                      </a:xfrm>
                      <a:prstGeom prst="rect">
                        <a:avLst/>
                      </a:prstGeom>
                    </p:spPr>
                  </p:pic>
                </p:oleObj>
              </mc:Fallback>
            </mc:AlternateContent>
          </a:graphicData>
        </a:graphic>
      </p:graphicFrame>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a:latin typeface="Book Antiqua" panose="02040602050305030304" pitchFamily="18" charset="0"/>
              </a:rPr>
              <a:t>Random Forest is a popular machine learning algorithm that belongs to the supervised learning technique. </a:t>
            </a:r>
            <a:endParaRPr lang="en-US" sz="2700">
              <a:latin typeface="Book Antiqua" panose="02040602050305030304" pitchFamily="18" charset="0"/>
            </a:endParaRPr>
          </a:p>
          <a:p>
            <a:pPr algn="just"/>
            <a:r>
              <a:rPr lang="en-US" sz="2700">
                <a:latin typeface="Book Antiqua" panose="02040602050305030304" pitchFamily="18" charset="0"/>
              </a:rPr>
              <a:t>It can be used for both Classification and Regression problems in ML. </a:t>
            </a:r>
            <a:endParaRPr lang="en-US" sz="2700">
              <a:latin typeface="Book Antiqua" panose="02040602050305030304" pitchFamily="18" charset="0"/>
            </a:endParaRPr>
          </a:p>
          <a:p>
            <a:pPr algn="just"/>
            <a:r>
              <a:rPr lang="en-US" sz="2700">
                <a:latin typeface="Book Antiqua" panose="02040602050305030304" pitchFamily="18" charset="0"/>
              </a:rPr>
              <a:t>It is based on the concept of ensemble learning, which is a process of combining multiple classifiers to solve a complex problem and to improve the performance of the model.</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a:latin typeface="Book Antiqua" panose="02040602050305030304" pitchFamily="18" charset="0"/>
              </a:rPr>
              <a:t>Since the random forest combines multiple trees to predict the class of the dataset, it is possible that some decision trees may predict the correct output, while others may not. But together, all the trees predict the correct output. </a:t>
            </a:r>
            <a:endParaRPr lang="en-US" sz="2700">
              <a:latin typeface="Book Antiqua" panose="02040602050305030304" pitchFamily="18" charset="0"/>
            </a:endParaRPr>
          </a:p>
          <a:p>
            <a:pPr algn="just"/>
            <a:r>
              <a:rPr lang="en-US" sz="2700">
                <a:latin typeface="Book Antiqua" panose="02040602050305030304" pitchFamily="18" charset="0"/>
              </a:rPr>
              <a:t>Each individual tree in the random forest spits out a class prediction and the class with the most votes becomes our model’s prediction.</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9" name="Picture 8"/>
          <p:cNvPicPr>
            <a:picLocks noChangeAspect="1"/>
          </p:cNvPicPr>
          <p:nvPr/>
        </p:nvPicPr>
        <p:blipFill>
          <a:blip r:embed="rId1"/>
          <a:stretch>
            <a:fillRect/>
          </a:stretch>
        </p:blipFill>
        <p:spPr>
          <a:xfrm>
            <a:off x="1085850" y="1417638"/>
            <a:ext cx="6562725" cy="4401281"/>
          </a:xfrm>
          <a:prstGeom prst="rect">
            <a:avLst/>
          </a:prstGeom>
        </p:spPr>
      </p:pic>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a:latin typeface="Book Antiqua" panose="02040602050305030304" pitchFamily="18" charset="0"/>
              </a:rPr>
              <a:t>The fundamental concept behind random forest is: </a:t>
            </a:r>
            <a:r>
              <a:rPr lang="en-US" sz="2700" i="1">
                <a:latin typeface="Book Antiqua" panose="02040602050305030304" pitchFamily="18" charset="0"/>
              </a:rPr>
              <a:t>A large number of relatively uncorrelated models (trees) operating as a committee will outperform any of the individual constituent models</a:t>
            </a:r>
            <a:r>
              <a:rPr lang="en-US" sz="2700">
                <a:latin typeface="Book Antiqua" panose="02040602050305030304" pitchFamily="18" charset="0"/>
              </a:rPr>
              <a:t>.</a:t>
            </a:r>
            <a:endParaRPr lang="en-US" sz="2700">
              <a:latin typeface="Book Antiqua" panose="02040602050305030304" pitchFamily="18" charset="0"/>
            </a:endParaRPr>
          </a:p>
          <a:p>
            <a:pPr algn="just"/>
            <a:r>
              <a:rPr lang="en-US" sz="2700">
                <a:latin typeface="Book Antiqua" panose="02040602050305030304" pitchFamily="18" charset="0"/>
              </a:rPr>
              <a:t>The low correlation between models is the key of random forest classifier.</a:t>
            </a:r>
            <a:endParaRPr lang="en-US" sz="2700">
              <a:latin typeface="Book Antiqua" panose="02040602050305030304" pitchFamily="18" charset="0"/>
            </a:endParaRPr>
          </a:p>
          <a:p>
            <a:pPr algn="just"/>
            <a:r>
              <a:rPr lang="en-US" sz="2700">
                <a:latin typeface="Book Antiqua" panose="02040602050305030304" pitchFamily="18" charset="0"/>
              </a:rPr>
              <a:t>Randomness is ensured in random forest classifier by using two methods: </a:t>
            </a:r>
            <a:r>
              <a:rPr lang="en-US" sz="2700" i="1">
                <a:latin typeface="Book Antiqua" panose="02040602050305030304" pitchFamily="18" charset="0"/>
              </a:rPr>
              <a:t>Bagging, Feature randomness</a:t>
            </a:r>
            <a:r>
              <a:rPr lang="en-US" sz="2700">
                <a:latin typeface="Book Antiqua" panose="02040602050305030304" pitchFamily="18" charset="0"/>
              </a:rPr>
              <a:t>. </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marL="0" indent="0" algn="just">
              <a:buNone/>
            </a:pPr>
            <a:r>
              <a:rPr lang="en-US" sz="2700" b="1">
                <a:latin typeface="Book Antiqua" panose="02040602050305030304" pitchFamily="18" charset="0"/>
              </a:rPr>
              <a:t>Bagging (Bootstrap Aggregation)</a:t>
            </a:r>
            <a:endParaRPr lang="en-US" sz="2700" b="1">
              <a:latin typeface="Book Antiqua" panose="02040602050305030304" pitchFamily="18" charset="0"/>
            </a:endParaRPr>
          </a:p>
          <a:p>
            <a:pPr algn="just"/>
            <a:r>
              <a:rPr lang="en-US" sz="2700">
                <a:latin typeface="Book Antiqua" panose="02040602050305030304" pitchFamily="18" charset="0"/>
              </a:rPr>
              <a:t>Decisions trees are very sensitive to the data they are trained on  small changes to the training set can result in significantly different tree structures. </a:t>
            </a:r>
            <a:endParaRPr lang="en-US" sz="2700">
              <a:latin typeface="Book Antiqua" panose="02040602050305030304" pitchFamily="18" charset="0"/>
            </a:endParaRPr>
          </a:p>
          <a:p>
            <a:pPr algn="just"/>
            <a:r>
              <a:rPr lang="en-US" sz="2700">
                <a:latin typeface="Book Antiqua" panose="02040602050305030304" pitchFamily="18" charset="0"/>
              </a:rPr>
              <a:t>Random forest takes advantage of this by allowing each individual tree to randomly sample from the dataset with replacement, resulting in different trees. This process is known as bagging.</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vert="horz" lIns="91440" tIns="45720" rIns="91440" bIns="45720" rtlCol="0" anchor="t">
            <a:noAutofit/>
          </a:bodyPr>
          <a:lstStyle/>
          <a:p>
            <a:pPr algn="just" fontAlgn="base"/>
            <a:r>
              <a:rPr lang="en-US" sz="2800">
                <a:latin typeface="Book Antiqua" panose="02040602050305030304"/>
              </a:rPr>
              <a:t>It does this by making changes to the model that move it along a gradient or slope of errors down toward a minimum error value. This gives the algorithm its name of “gradient descent.”</a:t>
            </a:r>
            <a:endParaRPr lang="en-US" sz="2800">
              <a:latin typeface="Book Antiqua" panose="02040602050305030304"/>
            </a:endParaRPr>
          </a:p>
          <a:p>
            <a:pPr algn="just">
              <a:defRPr/>
            </a:pPr>
            <a:r>
              <a:rPr lang="en-US" sz="2800">
                <a:latin typeface="Book Antiqua" panose="02040602050305030304"/>
              </a:rPr>
              <a:t>The three main flavors of gradient descent are </a:t>
            </a:r>
            <a:r>
              <a:rPr lang="en-US" sz="2800" i="1">
                <a:highlight>
                  <a:srgbClr val="FFFF00"/>
                </a:highlight>
                <a:latin typeface="Book Antiqua" panose="02040602050305030304"/>
              </a:rPr>
              <a:t>batch, stochastic, and mini-batch</a:t>
            </a:r>
            <a:r>
              <a:rPr lang="en-US" sz="2800">
                <a:highlight>
                  <a:srgbClr val="FFFF00"/>
                </a:highlight>
                <a:latin typeface="Book Antiqua" panose="02040602050305030304"/>
              </a:rPr>
              <a:t>.</a:t>
            </a:r>
            <a:endParaRPr lang="en-US" sz="2800">
              <a:highlight>
                <a:srgbClr val="FFFF00"/>
              </a:highlight>
              <a:latin typeface="Book Antiqua" panose="02040602050305030304"/>
            </a:endParaRPr>
          </a:p>
          <a:p>
            <a:pPr algn="just">
              <a:defRPr/>
            </a:pP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a:latin typeface="Book Antiqua" panose="02040602050305030304" pitchFamily="18" charset="0"/>
              </a:rPr>
              <a:t>Notice that with bagging we are not subsetting the training data into smaller chunks and training each tree on a different chunk. </a:t>
            </a:r>
            <a:endParaRPr lang="en-US" sz="2700">
              <a:latin typeface="Book Antiqua" panose="02040602050305030304" pitchFamily="18" charset="0"/>
            </a:endParaRPr>
          </a:p>
          <a:p>
            <a:pPr algn="just"/>
            <a:r>
              <a:rPr lang="en-US" sz="2700">
                <a:latin typeface="Book Antiqua" panose="02040602050305030304" pitchFamily="18" charset="0"/>
              </a:rPr>
              <a:t>Rather, if we have a sample of size N, we are still feeding each tree a training set of size N. But instead of the original training data, we take a random sample of size N with replacement. </a:t>
            </a:r>
            <a:endParaRPr lang="en-US" sz="2700">
              <a:latin typeface="Book Antiqua" panose="02040602050305030304" pitchFamily="18" charset="0"/>
            </a:endParaRPr>
          </a:p>
          <a:p>
            <a:pPr algn="just"/>
            <a:r>
              <a:rPr lang="en-US" sz="2700">
                <a:latin typeface="Book Antiqua" panose="02040602050305030304" pitchFamily="18" charset="0"/>
              </a:rPr>
              <a:t>For example, if our training data was [1, 2, 3, 4, 5, 6] then we might give one of our trees the following list [1, 2, 2, 3, 6, 6]. </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marL="0" indent="0" algn="just">
              <a:buNone/>
            </a:pPr>
            <a:r>
              <a:rPr lang="en-US" sz="2700" b="1">
                <a:latin typeface="Book Antiqua" panose="02040602050305030304" pitchFamily="18" charset="0"/>
              </a:rPr>
              <a:t>Feature Randomness</a:t>
            </a:r>
            <a:endParaRPr lang="en-US" sz="2700" b="1">
              <a:latin typeface="Book Antiqua" panose="02040602050305030304" pitchFamily="18" charset="0"/>
            </a:endParaRPr>
          </a:p>
          <a:p>
            <a:pPr algn="just"/>
            <a:r>
              <a:rPr lang="en-US" sz="2700">
                <a:latin typeface="Book Antiqua" panose="02040602050305030304" pitchFamily="18" charset="0"/>
              </a:rPr>
              <a:t>In a normal decision tree, when it is time to split a node, we consider every possible feature and pick the one that produces the most separation between the observations in the left node vs. those in the right node. </a:t>
            </a:r>
            <a:endParaRPr lang="en-US" sz="2700">
              <a:latin typeface="Book Antiqua" panose="02040602050305030304" pitchFamily="18" charset="0"/>
            </a:endParaRPr>
          </a:p>
          <a:p>
            <a:pPr algn="just"/>
            <a:r>
              <a:rPr lang="en-US" sz="2700">
                <a:latin typeface="Book Antiqua" panose="02040602050305030304" pitchFamily="18" charset="0"/>
              </a:rPr>
              <a:t>In contrast, each tree in a random forest can pick only from a random subset of features. This forces even more variation amongst the trees in the model and ultimately results in lower correlation across trees and more diversification.</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9" name="Picture 8"/>
          <p:cNvPicPr>
            <a:picLocks noChangeAspect="1"/>
          </p:cNvPicPr>
          <p:nvPr/>
        </p:nvPicPr>
        <p:blipFill>
          <a:blip r:embed="rId1"/>
          <a:stretch>
            <a:fillRect/>
          </a:stretch>
        </p:blipFill>
        <p:spPr>
          <a:xfrm>
            <a:off x="1219200" y="1351945"/>
            <a:ext cx="7135813" cy="4419600"/>
          </a:xfrm>
          <a:prstGeom prst="rect">
            <a:avLst/>
          </a:prstGeom>
        </p:spPr>
      </p:pic>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628650" y="1943101"/>
            <a:ext cx="4686300" cy="3546872"/>
          </a:xfrm>
        </p:spPr>
        <p:txBody>
          <a:bodyPr>
            <a:noAutofit/>
          </a:bodyPr>
          <a:lstStyle/>
          <a:p>
            <a:pPr marL="0" indent="0" algn="just">
              <a:buNone/>
            </a:pPr>
            <a:r>
              <a:rPr lang="en-US" sz="2400" b="1">
                <a:latin typeface="Book Antiqua" panose="02040602050305030304" pitchFamily="18" charset="0"/>
              </a:rPr>
              <a:t>Example</a:t>
            </a:r>
            <a:endParaRPr lang="en-US" sz="2400" b="1">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10" name="Picture 9"/>
          <p:cNvPicPr/>
          <p:nvPr/>
        </p:nvPicPr>
        <p:blipFill>
          <a:blip r:embed="rId1"/>
          <a:srcRect/>
          <a:stretch>
            <a:fillRect/>
          </a:stretch>
        </p:blipFill>
        <p:spPr bwMode="auto">
          <a:xfrm>
            <a:off x="138565" y="2455665"/>
            <a:ext cx="4128636" cy="3325996"/>
          </a:xfrm>
          <a:prstGeom prst="rect">
            <a:avLst/>
          </a:prstGeom>
          <a:noFill/>
          <a:ln w="9525">
            <a:noFill/>
            <a:miter lim="800000"/>
            <a:headEnd/>
            <a:tailEnd/>
          </a:ln>
        </p:spPr>
      </p:pic>
      <p:sp>
        <p:nvSpPr>
          <p:cNvPr id="7" name="TextBox 6"/>
          <p:cNvSpPr txBox="1"/>
          <p:nvPr/>
        </p:nvSpPr>
        <p:spPr>
          <a:xfrm>
            <a:off x="4495800" y="2365341"/>
            <a:ext cx="4438651" cy="3785652"/>
          </a:xfrm>
          <a:prstGeom prst="rect">
            <a:avLst/>
          </a:prstGeom>
          <a:noFill/>
        </p:spPr>
        <p:txBody>
          <a:bodyPr wrap="square" rtlCol="0">
            <a:spAutoFit/>
          </a:bodyPr>
          <a:lstStyle/>
          <a:p>
            <a:pPr marL="257175" indent="-257175">
              <a:buFont typeface="Arial" panose="020B0604020202020204" pitchFamily="34" charset="0"/>
              <a:buChar char="•"/>
            </a:pPr>
            <a:r>
              <a:rPr lang="en-US" sz="2400">
                <a:latin typeface="Book Antiqua" panose="02040602050305030304" pitchFamily="18" charset="0"/>
              </a:rPr>
              <a:t>Construct random forest having 3 decision trees three by using feature sample {age, income} {age, student} and {Income, Student}.</a:t>
            </a:r>
            <a:endParaRPr lang="en-US" sz="2400">
              <a:latin typeface="Book Antiqua" panose="02040602050305030304" pitchFamily="18" charset="0"/>
            </a:endParaRPr>
          </a:p>
          <a:p>
            <a:pPr marL="257175" indent="-257175">
              <a:buFont typeface="Arial" panose="020B0604020202020204" pitchFamily="34" charset="0"/>
              <a:buChar char="•"/>
            </a:pPr>
            <a:r>
              <a:rPr lang="en-US" sz="2400">
                <a:latin typeface="Book Antiqua" panose="02040602050305030304" pitchFamily="18" charset="0"/>
              </a:rPr>
              <a:t>Predict class level of the tuple: </a:t>
            </a:r>
            <a:r>
              <a:rPr lang="en-US" sz="2400" b="1" i="1">
                <a:latin typeface="Book Antiqua" panose="02040602050305030304" pitchFamily="18" charset="0"/>
              </a:rPr>
              <a:t>X </a:t>
            </a:r>
            <a:r>
              <a:rPr lang="en-US" sz="2400">
                <a:latin typeface="Book Antiqua" panose="02040602050305030304" pitchFamily="18" charset="0"/>
              </a:rPr>
              <a:t>= (</a:t>
            </a:r>
            <a:r>
              <a:rPr lang="en-US" sz="2400" i="1">
                <a:latin typeface="Book Antiqua" panose="02040602050305030304" pitchFamily="18" charset="0"/>
              </a:rPr>
              <a:t>age = youth, income = medium, student = yes</a:t>
            </a:r>
            <a:r>
              <a:rPr lang="en-US" sz="2400">
                <a:latin typeface="Book Antiqua" panose="02040602050305030304" pitchFamily="18" charset="0"/>
              </a:rPr>
              <a:t>)</a:t>
            </a:r>
            <a:endParaRPr lang="en-US" sz="2400">
              <a:latin typeface="Book Antiqua" panose="02040602050305030304" pitchFamily="18" charset="0"/>
            </a:endParaRPr>
          </a:p>
          <a:p>
            <a:pPr marL="257175" indent="-257175">
              <a:buFont typeface="Arial" panose="020B0604020202020204" pitchFamily="34" charset="0"/>
              <a:buChar char="•"/>
            </a:pPr>
            <a:endParaRPr lang="en-US" sz="2400">
              <a:latin typeface="Book Antiqua" panose="02040602050305030304" pitchFamily="18" charset="0"/>
            </a:endParaRPr>
          </a:p>
          <a:p>
            <a:pPr marL="257175" indent="-257175">
              <a:buFont typeface="Arial" panose="020B0604020202020204" pitchFamily="34" charset="0"/>
              <a:buChar char="•"/>
            </a:pPr>
            <a:endParaRPr lang="en-US" sz="24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Bias Variance Tradeoff</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fontAlgn="base"/>
            <a:r>
              <a:rPr lang="en-US" sz="2800">
                <a:latin typeface="Book Antiqua" panose="02040602050305030304" pitchFamily="18" charset="0"/>
              </a:rPr>
              <a:t>The prediction error for any machine learning algorithm can be broken down into three parts:</a:t>
            </a:r>
            <a:endParaRPr lang="en-US" sz="2800">
              <a:latin typeface="Book Antiqua" panose="02040602050305030304" pitchFamily="18" charset="0"/>
            </a:endParaRPr>
          </a:p>
          <a:p>
            <a:pPr lvl="1" algn="just" fontAlgn="base"/>
            <a:r>
              <a:rPr lang="en-US" sz="2400">
                <a:latin typeface="Book Antiqua" panose="02040602050305030304" pitchFamily="18" charset="0"/>
              </a:rPr>
              <a:t>Bias Error</a:t>
            </a:r>
            <a:endParaRPr lang="en-US" sz="2400">
              <a:latin typeface="Book Antiqua" panose="02040602050305030304" pitchFamily="18" charset="0"/>
            </a:endParaRPr>
          </a:p>
          <a:p>
            <a:pPr lvl="1" algn="just" fontAlgn="base"/>
            <a:r>
              <a:rPr lang="en-US" sz="2400">
                <a:latin typeface="Book Antiqua" panose="02040602050305030304" pitchFamily="18" charset="0"/>
              </a:rPr>
              <a:t>Variance Error</a:t>
            </a:r>
            <a:endParaRPr lang="en-US" sz="2400">
              <a:latin typeface="Book Antiqua" panose="02040602050305030304" pitchFamily="18" charset="0"/>
            </a:endParaRPr>
          </a:p>
          <a:p>
            <a:pPr lvl="1" algn="just" fontAlgn="base"/>
            <a:r>
              <a:rPr lang="en-US" sz="2400">
                <a:latin typeface="Book Antiqua" panose="02040602050305030304" pitchFamily="18" charset="0"/>
              </a:rPr>
              <a:t>Irreducible Error</a:t>
            </a:r>
            <a:endParaRPr lang="en-US" sz="2400">
              <a:latin typeface="Book Antiqua" panose="02040602050305030304" pitchFamily="18" charset="0"/>
            </a:endParaRPr>
          </a:p>
          <a:p>
            <a:pPr algn="just" fontAlgn="base"/>
            <a:r>
              <a:rPr lang="en-US" sz="2800">
                <a:latin typeface="Book Antiqua" panose="02040602050305030304" pitchFamily="18" charset="0"/>
              </a:rPr>
              <a:t>The irreducible error cannot be reduced regardless of what algorithm is used. It is the error introduced from the chosen framing of the problem and may be caused by factors like unknown variables that influence the mapping of the input variables to the output variable.</a:t>
            </a:r>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Bias Variance Tradeoff</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a:latin typeface="Book Antiqua" panose="02040602050305030304" pitchFamily="18" charset="0"/>
              </a:rPr>
              <a:t>Bias is the difference between the average prediction of our model and the correct value which we are trying to predict. </a:t>
            </a:r>
            <a:endParaRPr lang="en-US" sz="2800">
              <a:latin typeface="Book Antiqua" panose="02040602050305030304" pitchFamily="18" charset="0"/>
            </a:endParaRPr>
          </a:p>
          <a:p>
            <a:pPr algn="just">
              <a:defRPr/>
            </a:pPr>
            <a:r>
              <a:rPr lang="en-US" sz="2800">
                <a:latin typeface="Book Antiqua" panose="02040602050305030304" pitchFamily="18" charset="0"/>
              </a:rPr>
              <a:t>Model with high bias pays very little attention to the training data and oversimplifies the model. It always leads to high error on training and test data.</a:t>
            </a:r>
            <a:endParaRPr lang="en-US" sz="2800">
              <a:latin typeface="Book Antiqua" panose="02040602050305030304" pitchFamily="18" charset="0"/>
            </a:endParaRPr>
          </a:p>
          <a:p>
            <a:pPr algn="just">
              <a:defRPr/>
            </a:pPr>
            <a:r>
              <a:rPr lang="en-US" sz="2800">
                <a:latin typeface="Book Antiqua" panose="02040602050305030304" pitchFamily="18" charset="0"/>
              </a:rPr>
              <a:t>Bias is the tendency of an estimator to pick a model for the data that is not structurally correct. For example, suppose that we use a linear regression model on a cubic function. </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Bias Variance Tradeoff</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lnSpcReduction="10000"/>
          </a:bodyPr>
          <a:lstStyle/>
          <a:p>
            <a:pPr algn="just">
              <a:defRPr/>
            </a:pPr>
            <a:r>
              <a:rPr lang="en-US" sz="2800">
                <a:latin typeface="Book Antiqua" panose="02040602050305030304" pitchFamily="18" charset="0"/>
              </a:rPr>
              <a:t>Bias is caused by underfitting and is the result of simplifying assumptions made by a model to make the target function easier to learn.</a:t>
            </a:r>
            <a:endParaRPr lang="en-US" sz="2800">
              <a:latin typeface="Book Antiqua" panose="02040602050305030304" pitchFamily="18" charset="0"/>
            </a:endParaRPr>
          </a:p>
          <a:p>
            <a:pPr algn="just">
              <a:defRPr/>
            </a:pPr>
            <a:r>
              <a:rPr lang="en-US" sz="2800">
                <a:latin typeface="Book Antiqua" panose="02040602050305030304" pitchFamily="18" charset="0"/>
              </a:rPr>
              <a:t>Variance is taken as the variability of a model prediction for a given data point.</a:t>
            </a:r>
            <a:endParaRPr lang="en-US" sz="2800">
              <a:latin typeface="Book Antiqua" panose="02040602050305030304" pitchFamily="18" charset="0"/>
            </a:endParaRPr>
          </a:p>
          <a:p>
            <a:pPr algn="just">
              <a:defRPr/>
            </a:pPr>
            <a:r>
              <a:rPr lang="en-US" sz="2800">
                <a:latin typeface="Book Antiqua" panose="02040602050305030304" pitchFamily="18" charset="0"/>
              </a:rPr>
              <a:t>Model with high variance pays a lot of attention to training data and does not generalize on the data which it hasn’t seen before. </a:t>
            </a:r>
            <a:endParaRPr lang="en-US" sz="2800">
              <a:latin typeface="Book Antiqua" panose="02040602050305030304" pitchFamily="18" charset="0"/>
            </a:endParaRPr>
          </a:p>
          <a:p>
            <a:pPr algn="just">
              <a:defRPr/>
            </a:pPr>
            <a:r>
              <a:rPr lang="en-US" sz="2800">
                <a:latin typeface="Book Antiqua" panose="02040602050305030304" pitchFamily="18" charset="0"/>
              </a:rPr>
              <a:t>As a result, such models perform very well on training data but has high error rates on test data. Variance is the result of overfitting.</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Bias Variance Tradeoff</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a:latin typeface="Book Antiqua" panose="02040602050305030304" pitchFamily="18" charset="0"/>
              </a:rPr>
              <a:t>Variance is error from sensitivity to small fluctuations in the training set. High variance can cause an algorithm to model the random noise in the training data, rather than the intended outputs </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pic>
        <p:nvPicPr>
          <p:cNvPr id="3075" name="Picture 3"/>
          <p:cNvPicPr>
            <a:picLocks noChangeAspect="1" noChangeArrowheads="1"/>
          </p:cNvPicPr>
          <p:nvPr/>
        </p:nvPicPr>
        <p:blipFill>
          <a:blip r:embed="rId1"/>
          <a:srcRect/>
          <a:stretch>
            <a:fillRect/>
          </a:stretch>
        </p:blipFill>
        <p:spPr bwMode="auto">
          <a:xfrm>
            <a:off x="2133600" y="3200400"/>
            <a:ext cx="3276600" cy="3048000"/>
          </a:xfrm>
          <a:prstGeom prst="rect">
            <a:avLst/>
          </a:prstGeom>
          <a:noFill/>
          <a:ln w="9525">
            <a:noFill/>
            <a:miter lim="800000"/>
            <a:headEnd/>
            <a:tailEnd/>
          </a:ln>
          <a:effectLst/>
        </p:spPr>
      </p:pic>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Bias Variance Tradeoff</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a:latin typeface="Book Antiqua" panose="02040602050305030304" pitchFamily="18" charset="0"/>
              </a:rPr>
              <a:t>If our model is too simple and has very few parameters then it may have high bias and low variance. </a:t>
            </a:r>
            <a:endParaRPr lang="en-US" sz="2800">
              <a:latin typeface="Book Antiqua" panose="02040602050305030304" pitchFamily="18" charset="0"/>
            </a:endParaRPr>
          </a:p>
          <a:p>
            <a:pPr algn="just">
              <a:defRPr/>
            </a:pPr>
            <a:r>
              <a:rPr lang="en-US" sz="2800">
                <a:latin typeface="Book Antiqua" panose="02040602050305030304" pitchFamily="18" charset="0"/>
              </a:rPr>
              <a:t>On the other hand if our model has large number of parameters then it’s going to have high variance and low bias. So we need to find the right/good balance without overfitting and underfitting the data. This keeps the MSE minimal.</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graphicFrame>
        <p:nvGraphicFramePr>
          <p:cNvPr id="39939" name="Object 3"/>
          <p:cNvGraphicFramePr>
            <a:graphicFrameLocks noChangeAspect="1"/>
          </p:cNvGraphicFramePr>
          <p:nvPr/>
        </p:nvGraphicFramePr>
        <p:xfrm>
          <a:off x="1454879" y="5166818"/>
          <a:ext cx="5511800" cy="457200"/>
        </p:xfrm>
        <a:graphic>
          <a:graphicData uri="http://schemas.openxmlformats.org/presentationml/2006/ole">
            <mc:AlternateContent xmlns:mc="http://schemas.openxmlformats.org/markup-compatibility/2006">
              <mc:Choice xmlns:v="urn:schemas-microsoft-com:vml" Requires="v">
                <p:oleObj spid="_x0000_s2" name="Equation" r:id="rId1" imgW="2755900" imgH="228600" progId="Equation.3">
                  <p:embed/>
                </p:oleObj>
              </mc:Choice>
              <mc:Fallback>
                <p:oleObj name="Equation" r:id="rId1" imgW="2755900" imgH="228600" progId="Equation.3">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879" y="5166818"/>
                        <a:ext cx="5511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Bias Variance Tradeoff</a:t>
            </a:r>
            <a:endParaRPr lang="en-US" sz="3600" b="1">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pic>
        <p:nvPicPr>
          <p:cNvPr id="41986" name="Picture 2" descr="Image result for bias and variance tradeoff"/>
          <p:cNvPicPr>
            <a:picLocks noChangeAspect="1" noChangeArrowheads="1"/>
          </p:cNvPicPr>
          <p:nvPr/>
        </p:nvPicPr>
        <p:blipFill>
          <a:blip r:embed="rId1"/>
          <a:srcRect/>
          <a:stretch>
            <a:fillRect/>
          </a:stretch>
        </p:blipFill>
        <p:spPr bwMode="auto">
          <a:xfrm>
            <a:off x="2133600" y="1447799"/>
            <a:ext cx="5181600" cy="4473231"/>
          </a:xfrm>
          <a:prstGeom prst="rect">
            <a:avLst/>
          </a:prstGeom>
          <a:noFill/>
        </p:spPr>
      </p:pic>
      <p:sp>
        <p:nvSpPr>
          <p:cNvPr id="11" name="TextBox 10"/>
          <p:cNvSpPr txBox="1"/>
          <p:nvPr/>
        </p:nvSpPr>
        <p:spPr>
          <a:xfrm>
            <a:off x="1295400" y="1905000"/>
            <a:ext cx="762000" cy="369332"/>
          </a:xfrm>
          <a:prstGeom prst="rect">
            <a:avLst/>
          </a:prstGeom>
          <a:noFill/>
        </p:spPr>
        <p:txBody>
          <a:bodyPr wrap="square" rtlCol="0">
            <a:spAutoFit/>
          </a:bodyPr>
          <a:lstStyle/>
          <a:p>
            <a:r>
              <a:rPr lang="en-US"/>
              <a:t>Error</a:t>
            </a: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Batch Gradient Descent</a:t>
            </a:r>
            <a:endParaRPr lang="en-US" sz="2800" b="1" u="sng">
              <a:latin typeface="Book Antiqua" panose="02040602050305030304" pitchFamily="18" charset="0"/>
            </a:endParaRPr>
          </a:p>
          <a:p>
            <a:pPr algn="just" fontAlgn="base"/>
            <a:r>
              <a:rPr lang="en-US" sz="2800">
                <a:latin typeface="Book Antiqua" panose="02040602050305030304" pitchFamily="18" charset="0"/>
              </a:rPr>
              <a:t>Batch gradient descent, computes the gradient of the cost function w.r.t. the parameters </a:t>
            </a:r>
            <a:r>
              <a:rPr lang="en-US" sz="2800" i="1">
                <a:latin typeface="Book Antiqua" panose="02040602050305030304" pitchFamily="18" charset="0"/>
              </a:rPr>
              <a:t>w</a:t>
            </a:r>
            <a:r>
              <a:rPr lang="en-US" sz="2800">
                <a:latin typeface="Book Antiqua" panose="02040602050305030304" pitchFamily="18" charset="0"/>
              </a:rPr>
              <a:t> for the entire training dataset:</a:t>
            </a:r>
            <a:endParaRPr lang="en-US" sz="2800">
              <a:latin typeface="Book Antiqua" panose="02040602050305030304" pitchFamily="18" charset="0"/>
            </a:endParaRPr>
          </a:p>
          <a:p>
            <a:pPr algn="just" fontAlgn="base">
              <a:buNone/>
            </a:pPr>
            <a:r>
              <a:rPr lang="en-US" sz="2800">
                <a:latin typeface="Book Antiqua" panose="02040602050305030304" pitchFamily="18" charset="0"/>
              </a:rPr>
              <a:t>		</a:t>
            </a:r>
            <a:endParaRPr lang="en-US" sz="2800" i="1">
              <a:latin typeface="Book Antiqua" panose="02040602050305030304" pitchFamily="18" charset="0"/>
            </a:endParaRPr>
          </a:p>
          <a:p>
            <a:pPr algn="just" fontAlgn="base"/>
            <a:endParaRPr lang="en-US" sz="2800">
              <a:latin typeface="Book Antiqua" panose="02040602050305030304" pitchFamily="18" charset="0"/>
            </a:endParaRPr>
          </a:p>
          <a:p>
            <a:pPr algn="just" fontAlgn="base"/>
            <a:r>
              <a:rPr lang="en-US" sz="2800">
                <a:latin typeface="Book Antiqua" panose="02040602050305030304" pitchFamily="18" charset="0"/>
              </a:rPr>
              <a:t>As we need to calculate the gradients for the whole dataset perform just </a:t>
            </a:r>
            <a:r>
              <a:rPr lang="en-US" sz="2800" i="1">
                <a:latin typeface="Book Antiqua" panose="02040602050305030304" pitchFamily="18" charset="0"/>
              </a:rPr>
              <a:t>one</a:t>
            </a:r>
            <a:r>
              <a:rPr lang="en-US" sz="2800">
                <a:latin typeface="Book Antiqua" panose="02040602050305030304" pitchFamily="18" charset="0"/>
              </a:rPr>
              <a:t> update, batch gradient descent is computationally fast. However, it is intractable for datasets that don't fit in memory. </a:t>
            </a: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graphicFrame>
        <p:nvGraphicFramePr>
          <p:cNvPr id="7" name="Object 6"/>
          <p:cNvGraphicFramePr>
            <a:graphicFrameLocks noChangeAspect="1"/>
          </p:cNvGraphicFramePr>
          <p:nvPr/>
        </p:nvGraphicFramePr>
        <p:xfrm>
          <a:off x="1538287" y="3405187"/>
          <a:ext cx="2971800" cy="885825"/>
        </p:xfrm>
        <a:graphic>
          <a:graphicData uri="http://schemas.openxmlformats.org/presentationml/2006/ole">
            <mc:AlternateContent xmlns:mc="http://schemas.openxmlformats.org/markup-compatibility/2006">
              <mc:Choice xmlns:v="urn:schemas-microsoft-com:vml" Requires="v">
                <p:oleObj spid="_x0000_s2" name="Equation" r:id="rId1" imgW="31699200" imgH="9448800" progId="Equation.3">
                  <p:embed/>
                </p:oleObj>
              </mc:Choice>
              <mc:Fallback>
                <p:oleObj name="Equation" r:id="rId1" imgW="31699200" imgH="9448800" progId="Equation.3">
                  <p:embed/>
                  <p:pic>
                    <p:nvPicPr>
                      <p:cNvPr id="0" name="Picture 1"/>
                      <p:cNvPicPr>
                        <a:picLocks noChangeAspect="1" noChangeArrowheads="1"/>
                      </p:cNvPicPr>
                      <p:nvPr/>
                    </p:nvPicPr>
                    <p:blipFill>
                      <a:blip r:embed="rId2"/>
                      <a:srcRect/>
                      <a:stretch>
                        <a:fillRect/>
                      </a:stretch>
                    </p:blipFill>
                    <p:spPr bwMode="auto">
                      <a:xfrm>
                        <a:off x="1538287" y="3405187"/>
                        <a:ext cx="29718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a:latin typeface="Book Antiqua" panose="02040602050305030304" pitchFamily="18" charset="0"/>
              </a:rPr>
              <a:t>Ensemble learning is a machine learning technique where multiple models are combined to solve the same problem.</a:t>
            </a:r>
            <a:endParaRPr lang="en-US" sz="2800">
              <a:latin typeface="Book Antiqua" panose="02040602050305030304" pitchFamily="18" charset="0"/>
            </a:endParaRPr>
          </a:p>
          <a:p>
            <a:pPr algn="just">
              <a:defRPr/>
            </a:pPr>
            <a:r>
              <a:rPr lang="en-US" sz="2800">
                <a:latin typeface="Book Antiqua" panose="02040602050305030304" pitchFamily="18" charset="0"/>
              </a:rPr>
              <a:t>It utilizes the advantages of multiple base models (weak learners) to compensate each models weakness.</a:t>
            </a:r>
            <a:endParaRPr lang="en-US" sz="2800">
              <a:latin typeface="Book Antiqua" panose="02040602050305030304" pitchFamily="18" charset="0"/>
            </a:endParaRPr>
          </a:p>
          <a:p>
            <a:pPr algn="just">
              <a:defRPr/>
            </a:pPr>
            <a:r>
              <a:rPr lang="en-US" sz="2800">
                <a:latin typeface="Book Antiqua" panose="02040602050305030304" pitchFamily="18" charset="0"/>
              </a:rPr>
              <a:t>The main principle behind ensemble learning is to group weak learners that achieves better performance than individual weak learner.</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a:latin typeface="Book Antiqua" panose="02040602050305030304" pitchFamily="18" charset="0"/>
              </a:rPr>
              <a:t>Weak learners are the models that perform not so well by themselves either because they have a high bias or because they have a high variance.</a:t>
            </a:r>
            <a:endParaRPr lang="en-US" sz="2800">
              <a:latin typeface="Book Antiqua" panose="02040602050305030304" pitchFamily="18" charset="0"/>
            </a:endParaRPr>
          </a:p>
          <a:p>
            <a:pPr algn="just">
              <a:defRPr/>
            </a:pPr>
            <a:r>
              <a:rPr lang="en-US" sz="2800">
                <a:latin typeface="Book Antiqua" panose="02040602050305030304" pitchFamily="18" charset="0"/>
              </a:rPr>
              <a:t>Ensemble learning models can be categorized into two types based on the choice of weak learners: homogeneous and heterogeneous.</a:t>
            </a:r>
            <a:endParaRPr lang="en-US" sz="2800">
              <a:latin typeface="Book Antiqua" panose="02040602050305030304" pitchFamily="18" charset="0"/>
            </a:endParaRPr>
          </a:p>
          <a:p>
            <a:pPr algn="just">
              <a:defRPr/>
            </a:pPr>
            <a:r>
              <a:rPr lang="en-US" sz="2800">
                <a:latin typeface="Book Antiqua" panose="02040602050305030304" pitchFamily="18" charset="0"/>
              </a:rPr>
              <a:t>In homogeneous ensemble model, a single base learning algorithm is used whereas different base learning algorithms are used in heterogeneous ensemble model.</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fontScale="92500" lnSpcReduction="10000"/>
          </a:bodyPr>
          <a:lstStyle/>
          <a:p>
            <a:pPr algn="just">
              <a:defRPr/>
            </a:pPr>
            <a:r>
              <a:rPr lang="en-US" sz="2800">
                <a:latin typeface="Book Antiqua" panose="02040602050305030304" pitchFamily="18" charset="0"/>
              </a:rPr>
              <a:t>Weak learners are the models that perform not so well by themselves either because they have a high bias or because they have a high variance.</a:t>
            </a:r>
            <a:endParaRPr lang="en-US" sz="2800">
              <a:latin typeface="Book Antiqua" panose="02040602050305030304" pitchFamily="18" charset="0"/>
            </a:endParaRPr>
          </a:p>
          <a:p>
            <a:pPr algn="just">
              <a:defRPr/>
            </a:pPr>
            <a:r>
              <a:rPr lang="en-US" sz="2800">
                <a:latin typeface="Book Antiqua" panose="02040602050305030304" pitchFamily="18" charset="0"/>
              </a:rPr>
              <a:t>Ensemble learning models can be categorized into two types based on the choice of weak learners: homogeneous and heterogeneous.</a:t>
            </a:r>
            <a:endParaRPr lang="en-US" sz="2800">
              <a:latin typeface="Book Antiqua" panose="02040602050305030304" pitchFamily="18" charset="0"/>
            </a:endParaRPr>
          </a:p>
          <a:p>
            <a:pPr algn="just">
              <a:defRPr/>
            </a:pPr>
            <a:r>
              <a:rPr lang="en-US" sz="2800">
                <a:latin typeface="Book Antiqua" panose="02040602050305030304" pitchFamily="18" charset="0"/>
              </a:rPr>
              <a:t>In homogeneous ensemble model, a single base learning algorithm is used whereas different base learning algorithms are used in heterogeneous ensemble model.</a:t>
            </a:r>
            <a:endParaRPr lang="en-US" sz="2800">
              <a:latin typeface="Book Antiqua" panose="02040602050305030304" pitchFamily="18" charset="0"/>
            </a:endParaRPr>
          </a:p>
          <a:p>
            <a:pPr algn="just">
              <a:defRPr/>
            </a:pPr>
            <a:r>
              <a:rPr lang="en-US" sz="2800">
                <a:latin typeface="Book Antiqua" panose="02040602050305030304" pitchFamily="18" charset="0"/>
              </a:rPr>
              <a:t>There are three popular methods of combining weak learners: </a:t>
            </a:r>
            <a:r>
              <a:rPr lang="en-US" sz="2800" i="1">
                <a:latin typeface="Book Antiqua" panose="02040602050305030304" pitchFamily="18" charset="0"/>
              </a:rPr>
              <a:t>Bagging, Boosting, and Stacking</a:t>
            </a:r>
            <a:r>
              <a:rPr lang="en-US" sz="2800">
                <a:latin typeface="Book Antiqua" panose="02040602050305030304" pitchFamily="18" charset="0"/>
              </a:rPr>
              <a:t>.</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lnSpcReduction="10000"/>
          </a:bodyPr>
          <a:lstStyle/>
          <a:p>
            <a:pPr marL="0" indent="0" algn="just">
              <a:buNone/>
              <a:defRPr/>
            </a:pPr>
            <a:r>
              <a:rPr lang="en-US" sz="2800" b="1">
                <a:latin typeface="Book Antiqua" panose="02040602050305030304" pitchFamily="18" charset="0"/>
              </a:rPr>
              <a:t>Bagging</a:t>
            </a:r>
            <a:endParaRPr lang="en-US" sz="2800" b="1">
              <a:latin typeface="Book Antiqua" panose="02040602050305030304" pitchFamily="18" charset="0"/>
            </a:endParaRPr>
          </a:p>
          <a:p>
            <a:pPr algn="just"/>
            <a:r>
              <a:rPr lang="en-US" sz="2800">
                <a:latin typeface="Book Antiqua" panose="02040602050305030304" pitchFamily="18" charset="0"/>
              </a:rPr>
              <a:t>Bagging is also called </a:t>
            </a:r>
            <a:r>
              <a:rPr lang="en-US" sz="2800" i="1">
                <a:latin typeface="Book Antiqua" panose="02040602050305030304" pitchFamily="18" charset="0"/>
              </a:rPr>
              <a:t>Bootstrap Aggregation</a:t>
            </a:r>
            <a:r>
              <a:rPr lang="en-US" sz="2800">
                <a:latin typeface="Book Antiqua" panose="02040602050305030304" pitchFamily="18" charset="0"/>
              </a:rPr>
              <a:t> and aims to produce ensemble model that has less variance than its components .</a:t>
            </a:r>
            <a:endParaRPr lang="en-US" sz="2800">
              <a:latin typeface="Book Antiqua" panose="02040602050305030304" pitchFamily="18" charset="0"/>
            </a:endParaRPr>
          </a:p>
          <a:p>
            <a:pPr algn="just"/>
            <a:r>
              <a:rPr lang="en-US" sz="2800">
                <a:latin typeface="Book Antiqua" panose="02040602050305030304" pitchFamily="18" charset="0"/>
              </a:rPr>
              <a:t>It first learns several homogeneous weak learners with high variance and then combines them using some averaging method.</a:t>
            </a:r>
            <a:endParaRPr lang="en-US" sz="2800">
              <a:latin typeface="Book Antiqua" panose="02040602050305030304" pitchFamily="18" charset="0"/>
            </a:endParaRPr>
          </a:p>
          <a:p>
            <a:pPr algn="just"/>
            <a:r>
              <a:rPr lang="en-US" sz="2800">
                <a:latin typeface="Book Antiqua" panose="02040602050305030304" pitchFamily="18" charset="0"/>
              </a:rPr>
              <a:t>In real-life scenarios, we don’t have multiple different training sets on which we can train our model separately and at the end combine their result. Here, bootstrapping comes into the picture.</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Bagging</a:t>
            </a:r>
            <a:endParaRPr lang="en-US" sz="2800" b="1">
              <a:latin typeface="Book Antiqua" panose="02040602050305030304" pitchFamily="18" charset="0"/>
            </a:endParaRPr>
          </a:p>
          <a:p>
            <a:pPr algn="just"/>
            <a:r>
              <a:rPr lang="en-US" sz="2800">
                <a:latin typeface="Book Antiqua" panose="02040602050305030304" pitchFamily="18" charset="0"/>
              </a:rPr>
              <a:t>Bootstrapping is a technique of sampling different sets of data from a given training set by using replacement.</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pic>
        <p:nvPicPr>
          <p:cNvPr id="2" name="Picture 1"/>
          <p:cNvPicPr>
            <a:picLocks noChangeAspect="1"/>
          </p:cNvPicPr>
          <p:nvPr/>
        </p:nvPicPr>
        <p:blipFill>
          <a:blip r:embed="rId1"/>
          <a:stretch>
            <a:fillRect/>
          </a:stretch>
        </p:blipFill>
        <p:spPr>
          <a:xfrm>
            <a:off x="371475" y="3511550"/>
            <a:ext cx="3232472" cy="2203450"/>
          </a:xfrm>
          <a:prstGeom prst="rect">
            <a:avLst/>
          </a:prstGeom>
        </p:spPr>
      </p:pic>
      <p:pic>
        <p:nvPicPr>
          <p:cNvPr id="3" name="Picture 2"/>
          <p:cNvPicPr>
            <a:picLocks noChangeAspect="1"/>
          </p:cNvPicPr>
          <p:nvPr/>
        </p:nvPicPr>
        <p:blipFill>
          <a:blip r:embed="rId2"/>
          <a:stretch>
            <a:fillRect/>
          </a:stretch>
        </p:blipFill>
        <p:spPr>
          <a:xfrm>
            <a:off x="4949111" y="3481746"/>
            <a:ext cx="3208177" cy="2233254"/>
          </a:xfrm>
          <a:prstGeom prst="rect">
            <a:avLst/>
          </a:prstGeom>
        </p:spPr>
      </p:pic>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Bagging</a:t>
            </a:r>
            <a:endParaRPr lang="en-US" sz="2800" b="1">
              <a:latin typeface="Book Antiqua" panose="02040602050305030304" pitchFamily="18" charset="0"/>
            </a:endParaRPr>
          </a:p>
          <a:p>
            <a:pPr algn="just"/>
            <a:r>
              <a:rPr lang="en-US" sz="2800">
                <a:latin typeface="Book Antiqua" panose="02040602050305030304" pitchFamily="18" charset="0"/>
              </a:rPr>
              <a:t>After bootstrapping the training dataset, we train the model on all the different sets and aggregate the result. </a:t>
            </a:r>
            <a:endParaRPr lang="en-US" sz="2800">
              <a:latin typeface="Book Antiqua" panose="02040602050305030304" pitchFamily="18" charset="0"/>
            </a:endParaRPr>
          </a:p>
          <a:p>
            <a:pPr algn="just"/>
            <a:r>
              <a:rPr lang="en-US" sz="2800">
                <a:latin typeface="Book Antiqua" panose="02040602050305030304" pitchFamily="18" charset="0"/>
              </a:rPr>
              <a:t>For regression problems outputs of individual weak learners are averaged to produce final result.</a:t>
            </a:r>
            <a:endParaRPr lang="en-US" sz="2800">
              <a:latin typeface="Book Antiqua" panose="02040602050305030304" pitchFamily="18" charset="0"/>
            </a:endParaRPr>
          </a:p>
          <a:p>
            <a:pPr algn="just"/>
            <a:r>
              <a:rPr lang="en-US" sz="2800">
                <a:latin typeface="Book Antiqua" panose="02040602050305030304" pitchFamily="18" charset="0"/>
              </a:rPr>
              <a:t>For classification problems class label predicted by each weak learner is considered as a vote and majority voting scheme is used for produces final prediction.</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Boosting</a:t>
            </a:r>
            <a:endParaRPr lang="en-US" sz="2800" b="1">
              <a:latin typeface="Book Antiqua" panose="02040602050305030304" pitchFamily="18" charset="0"/>
            </a:endParaRPr>
          </a:p>
          <a:p>
            <a:pPr algn="just"/>
            <a:r>
              <a:rPr lang="en-US" sz="2800">
                <a:latin typeface="Book Antiqua" panose="02040602050305030304" pitchFamily="18" charset="0"/>
              </a:rPr>
              <a:t>Boosting alto combines individual homogeneous weak learners to obtain a strong learner.</a:t>
            </a:r>
            <a:endParaRPr lang="en-US" sz="2800">
              <a:latin typeface="Book Antiqua" panose="02040602050305030304" pitchFamily="18" charset="0"/>
            </a:endParaRPr>
          </a:p>
          <a:p>
            <a:pPr algn="just"/>
            <a:r>
              <a:rPr lang="en-US" sz="2800">
                <a:latin typeface="Book Antiqua" panose="02040602050305030304" pitchFamily="18" charset="0"/>
              </a:rPr>
              <a:t>Boosting is mainly focused on reducing bias. This means weak learners having high bias are combined together to obtain model with reduced bias.</a:t>
            </a:r>
            <a:endParaRPr lang="en-US" sz="2800">
              <a:latin typeface="Book Antiqua" panose="02040602050305030304" pitchFamily="18" charset="0"/>
            </a:endParaRPr>
          </a:p>
          <a:p>
            <a:pPr algn="just"/>
            <a:r>
              <a:rPr lang="en-US" sz="2800">
                <a:latin typeface="Book Antiqua" panose="02040602050305030304" pitchFamily="18" charset="0"/>
              </a:rPr>
              <a:t>In boosting base models are trained sequentially (iteratively) whereas in bagging base models are trained in parallel.</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Boosting</a:t>
            </a:r>
            <a:endParaRPr lang="en-US" sz="2800" b="1">
              <a:latin typeface="Book Antiqua" panose="02040602050305030304" pitchFamily="18" charset="0"/>
            </a:endParaRPr>
          </a:p>
          <a:p>
            <a:pPr algn="just"/>
            <a:r>
              <a:rPr lang="en-US" sz="2800">
                <a:latin typeface="Book Antiqua" panose="02040602050305030304" pitchFamily="18" charset="0"/>
              </a:rPr>
              <a:t>Another important feature of boosting is that each model in the sequence is trained giving more importance to samples in the dataset that were incorrectly predicted by the previous models in the sequence.</a:t>
            </a:r>
            <a:endParaRPr lang="en-US" sz="2800">
              <a:latin typeface="Book Antiqua" panose="02040602050305030304" pitchFamily="18" charset="0"/>
            </a:endParaRPr>
          </a:p>
          <a:p>
            <a:pPr algn="just"/>
            <a:r>
              <a:rPr lang="en-US" sz="2800">
                <a:latin typeface="Book Antiqua" panose="02040602050305030304" pitchFamily="18" charset="0"/>
              </a:rPr>
              <a:t>Therefore each new model puts more effort on the most difficult samples.</a:t>
            </a:r>
            <a:endParaRPr lang="en-US" sz="2800">
              <a:latin typeface="Book Antiqua" panose="02040602050305030304" pitchFamily="18" charset="0"/>
            </a:endParaRPr>
          </a:p>
          <a:p>
            <a:pPr algn="just"/>
            <a:r>
              <a:rPr lang="en-US" sz="2800" err="1">
                <a:latin typeface="Book Antiqua" panose="02040602050305030304" pitchFamily="18" charset="0"/>
              </a:rPr>
              <a:t>AdaBoost</a:t>
            </a:r>
            <a:r>
              <a:rPr lang="en-US" sz="2800">
                <a:latin typeface="Book Antiqua" panose="02040602050305030304" pitchFamily="18" charset="0"/>
              </a:rPr>
              <a:t>, </a:t>
            </a:r>
            <a:r>
              <a:rPr lang="en-US" sz="2800" err="1">
                <a:latin typeface="Book Antiqua" panose="02040602050305030304" pitchFamily="18" charset="0"/>
              </a:rPr>
              <a:t>XGBoost</a:t>
            </a:r>
            <a:r>
              <a:rPr lang="en-US" sz="2800">
                <a:latin typeface="Book Antiqua" panose="02040602050305030304" pitchFamily="18" charset="0"/>
              </a:rPr>
              <a:t>, etc. are examples of boosting algorithms. </a:t>
            </a:r>
            <a:endParaRPr lang="en-US" sz="2800">
              <a:latin typeface="Book Antiqua" panose="02040602050305030304" pitchFamily="18" charset="0"/>
            </a:endParaRPr>
          </a:p>
          <a:p>
            <a:pPr algn="just"/>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pic>
        <p:nvPicPr>
          <p:cNvPr id="3" name="Picture 2"/>
          <p:cNvPicPr>
            <a:picLocks noChangeAspect="1"/>
          </p:cNvPicPr>
          <p:nvPr/>
        </p:nvPicPr>
        <p:blipFill>
          <a:blip r:embed="rId1"/>
          <a:stretch>
            <a:fillRect/>
          </a:stretch>
        </p:blipFill>
        <p:spPr>
          <a:xfrm>
            <a:off x="362113" y="1676400"/>
            <a:ext cx="8419774" cy="3657600"/>
          </a:xfrm>
          <a:prstGeom prst="rect">
            <a:avLst/>
          </a:prstGeom>
        </p:spPr>
      </p:pic>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fontScale="92500"/>
          </a:bodyPr>
          <a:lstStyle/>
          <a:p>
            <a:pPr marL="0" indent="0" algn="just">
              <a:buNone/>
              <a:defRPr/>
            </a:pPr>
            <a:r>
              <a:rPr lang="en-US" sz="2800" b="1">
                <a:latin typeface="Book Antiqua" panose="02040602050305030304" pitchFamily="18" charset="0"/>
              </a:rPr>
              <a:t>Stacking</a:t>
            </a:r>
            <a:endParaRPr lang="en-US" sz="2800" b="1">
              <a:latin typeface="Book Antiqua" panose="02040602050305030304" pitchFamily="18" charset="0"/>
            </a:endParaRPr>
          </a:p>
          <a:p>
            <a:pPr algn="just"/>
            <a:r>
              <a:rPr lang="en-US" sz="2800">
                <a:latin typeface="Book Antiqua" panose="02040602050305030304" pitchFamily="18" charset="0"/>
              </a:rPr>
              <a:t>Stacking often considers heterogeneous weak learners.</a:t>
            </a:r>
            <a:endParaRPr lang="en-US" sz="2800">
              <a:latin typeface="Book Antiqua" panose="02040602050305030304" pitchFamily="18" charset="0"/>
            </a:endParaRPr>
          </a:p>
          <a:p>
            <a:pPr algn="just"/>
            <a:r>
              <a:rPr lang="en-US" sz="2800">
                <a:latin typeface="Book Antiqua" panose="02040602050305030304" pitchFamily="18" charset="0"/>
              </a:rPr>
              <a:t>Stacking learns to combine the base models using a meta-model whereas bagging and boosting combine weak learners following deterministic algorithms. </a:t>
            </a:r>
            <a:endParaRPr lang="en-US" sz="2800">
              <a:latin typeface="Book Antiqua" panose="02040602050305030304" pitchFamily="18" charset="0"/>
            </a:endParaRPr>
          </a:p>
          <a:p>
            <a:pPr algn="just"/>
            <a:r>
              <a:rPr lang="en-US" sz="2800">
                <a:latin typeface="Book Antiqua" panose="02040602050305030304" pitchFamily="18" charset="0"/>
              </a:rPr>
              <a:t>In meta learning base level algorithms are trained based on a complete training data-set, the meta-model is trained on the final outcomes of the all base-level model as a feature. </a:t>
            </a:r>
            <a:endParaRPr lang="en-US" sz="2800">
              <a:latin typeface="Book Antiqua" panose="02040602050305030304" pitchFamily="18" charset="0"/>
            </a:endParaRPr>
          </a:p>
          <a:p>
            <a:pPr algn="just"/>
            <a:r>
              <a:rPr lang="en-US" sz="2800">
                <a:latin typeface="Book Antiqua" panose="02040602050305030304" pitchFamily="18" charset="0"/>
              </a:rPr>
              <a:t>Stacking aims to enhance prediction accuracy by reducing bias and variance.</a:t>
            </a:r>
            <a:endParaRPr lang="en-US" sz="2800">
              <a:latin typeface="Book Antiqua" panose="02040602050305030304" pitchFamily="18" charset="0"/>
            </a:endParaRPr>
          </a:p>
          <a:p>
            <a:pPr algn="just"/>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Batch Gradient Descent</a:t>
            </a:r>
            <a:endParaRPr lang="en-US" sz="2800" b="1" u="sng">
              <a:latin typeface="Book Antiqua" panose="02040602050305030304" pitchFamily="18" charset="0"/>
            </a:endParaRPr>
          </a:p>
          <a:p>
            <a:pPr algn="just" fontAlgn="base"/>
            <a:r>
              <a:rPr lang="en-US" sz="2800">
                <a:latin typeface="Book Antiqua" panose="02040602050305030304" pitchFamily="18" charset="0"/>
              </a:rPr>
              <a:t>Batch gradient descent also doesn't allow us to update our model </a:t>
            </a:r>
            <a:r>
              <a:rPr lang="en-US" sz="2800" i="1">
                <a:latin typeface="Book Antiqua" panose="02040602050305030304" pitchFamily="18" charset="0"/>
              </a:rPr>
              <a:t>online</a:t>
            </a:r>
            <a:r>
              <a:rPr lang="en-US" sz="2800">
                <a:latin typeface="Book Antiqua" panose="02040602050305030304" pitchFamily="18" charset="0"/>
              </a:rPr>
              <a:t>, i.e. with new examples on-the-fly.</a:t>
            </a:r>
            <a:endParaRPr lang="en-US" sz="2800">
              <a:latin typeface="Book Antiqua" panose="02040602050305030304" pitchFamily="18" charset="0"/>
            </a:endParaRPr>
          </a:p>
          <a:p>
            <a:pPr algn="just" fontAlgn="base"/>
            <a:r>
              <a:rPr lang="en-US" sz="2800">
                <a:latin typeface="Book Antiqua" panose="02040602050305030304" pitchFamily="18" charset="0"/>
              </a:rPr>
              <a:t>Pseudocode of batch gradient descent looks like below:</a:t>
            </a:r>
            <a:endParaRPr lang="en-US" sz="2800">
              <a:latin typeface="Book Antiqua" panose="02040602050305030304" pitchFamily="18" charset="0"/>
            </a:endParaRPr>
          </a:p>
          <a:p>
            <a:pPr algn="just" fontAlgn="base">
              <a:buNone/>
            </a:pPr>
            <a:r>
              <a:rPr lang="en-US" sz="2800">
                <a:latin typeface="Book Antiqua" panose="02040602050305030304" pitchFamily="18" charset="0"/>
              </a:rPr>
              <a:t>	</a:t>
            </a:r>
            <a:r>
              <a:rPr lang="en-US" sz="2800"/>
              <a:t> </a:t>
            </a:r>
            <a:r>
              <a:rPr lang="en-US" sz="2800" i="1">
                <a:latin typeface="Book Antiqua" panose="02040602050305030304" pitchFamily="18" charset="0"/>
              </a:rPr>
              <a:t>for </a:t>
            </a:r>
            <a:r>
              <a:rPr lang="en-US" sz="2800" i="1" err="1">
                <a:latin typeface="Book Antiqua" panose="02040602050305030304" pitchFamily="18" charset="0"/>
              </a:rPr>
              <a:t>i</a:t>
            </a:r>
            <a:r>
              <a:rPr lang="en-US" sz="2800" i="1">
                <a:latin typeface="Book Antiqua" panose="02040602050305030304" pitchFamily="18" charset="0"/>
              </a:rPr>
              <a:t> in range(#epochs): </a:t>
            </a:r>
            <a:endParaRPr lang="en-US" sz="2800" i="1">
              <a:latin typeface="Book Antiqua" panose="02040602050305030304" pitchFamily="18" charset="0"/>
            </a:endParaRPr>
          </a:p>
          <a:p>
            <a:pPr algn="just" fontAlgn="base">
              <a:buNone/>
            </a:pPr>
            <a:r>
              <a:rPr lang="en-US" sz="2800" i="1">
                <a:latin typeface="Book Antiqua" panose="02040602050305030304" pitchFamily="18" charset="0"/>
              </a:rPr>
              <a:t>		grad = </a:t>
            </a:r>
            <a:r>
              <a:rPr lang="en-US" sz="2800" i="1" err="1">
                <a:latin typeface="Book Antiqua" panose="02040602050305030304" pitchFamily="18" charset="0"/>
              </a:rPr>
              <a:t>evaluategradient</a:t>
            </a:r>
            <a:r>
              <a:rPr lang="en-US" sz="2800" i="1">
                <a:latin typeface="Book Antiqua" panose="02040602050305030304" pitchFamily="18" charset="0"/>
              </a:rPr>
              <a:t>(data, para) </a:t>
            </a:r>
            <a:endParaRPr lang="en-US" sz="2800" i="1">
              <a:latin typeface="Book Antiqua" panose="02040602050305030304" pitchFamily="18" charset="0"/>
            </a:endParaRPr>
          </a:p>
          <a:p>
            <a:pPr algn="just" fontAlgn="base">
              <a:buNone/>
            </a:pPr>
            <a:r>
              <a:rPr lang="en-US" sz="2800" i="1">
                <a:latin typeface="Book Antiqua" panose="02040602050305030304" pitchFamily="18" charset="0"/>
              </a:rPr>
              <a:t>		para= para – </a:t>
            </a:r>
            <a:r>
              <a:rPr lang="en-US" sz="2800" i="1" err="1">
                <a:latin typeface="Book Antiqua" panose="02040602050305030304" pitchFamily="18" charset="0"/>
              </a:rPr>
              <a:t>learning_rate</a:t>
            </a:r>
            <a:r>
              <a:rPr lang="en-US" sz="2800" i="1">
                <a:latin typeface="Book Antiqua" panose="02040602050305030304" pitchFamily="18" charset="0"/>
              </a:rPr>
              <a:t> * grad</a:t>
            </a:r>
            <a:endParaRPr lang="en-US" sz="2800" i="1">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Stacking</a:t>
            </a:r>
            <a:endParaRPr lang="en-US" sz="2800" b="1">
              <a:latin typeface="Book Antiqua" panose="02040602050305030304" pitchFamily="18" charset="0"/>
            </a:endParaRPr>
          </a:p>
          <a:p>
            <a:pPr marL="0" indent="0" algn="just">
              <a:buNone/>
            </a:pPr>
            <a:r>
              <a:rPr lang="en-US" sz="2800">
                <a:latin typeface="Book Antiqua" panose="02040602050305030304" pitchFamily="18" charset="0"/>
              </a:rPr>
              <a:t> </a:t>
            </a:r>
            <a:endParaRPr lang="en-US" sz="2800">
              <a:latin typeface="Book Antiqua" panose="02040602050305030304" pitchFamily="18" charset="0"/>
            </a:endParaRPr>
          </a:p>
          <a:p>
            <a:pPr algn="just"/>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pic>
        <p:nvPicPr>
          <p:cNvPr id="2" name="Picture 1"/>
          <p:cNvPicPr>
            <a:picLocks noChangeAspect="1"/>
          </p:cNvPicPr>
          <p:nvPr/>
        </p:nvPicPr>
        <p:blipFill>
          <a:blip r:embed="rId1"/>
          <a:stretch>
            <a:fillRect/>
          </a:stretch>
        </p:blipFill>
        <p:spPr>
          <a:xfrm>
            <a:off x="990600" y="1828800"/>
            <a:ext cx="7162800" cy="2794933"/>
          </a:xfrm>
          <a:prstGeom prst="rect">
            <a:avLst/>
          </a:prstGeom>
        </p:spPr>
      </p:pic>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Stacking</a:t>
            </a:r>
            <a:endParaRPr lang="en-US" sz="2800" b="1">
              <a:latin typeface="Book Antiqua" panose="02040602050305030304" pitchFamily="18" charset="0"/>
            </a:endParaRPr>
          </a:p>
          <a:p>
            <a:pPr algn="just"/>
            <a:r>
              <a:rPr lang="en-US" sz="2800">
                <a:latin typeface="Book Antiqua" panose="02040602050305030304" pitchFamily="18" charset="0"/>
              </a:rPr>
              <a:t>Suppose we want to fit a stacking ensemble composed of L weak learners. Then we have to follow the steps thereafter:</a:t>
            </a:r>
            <a:endParaRPr lang="en-US" sz="2800">
              <a:latin typeface="Book Antiqua" panose="02040602050305030304" pitchFamily="18" charset="0"/>
            </a:endParaRPr>
          </a:p>
          <a:p>
            <a:pPr lvl="1" algn="just"/>
            <a:r>
              <a:rPr lang="en-US" sz="2400">
                <a:latin typeface="Book Antiqua" panose="02040602050305030304" pitchFamily="18" charset="0"/>
              </a:rPr>
              <a:t>Split the training data in two folds.</a:t>
            </a:r>
            <a:endParaRPr lang="en-US" sz="2400">
              <a:latin typeface="Book Antiqua" panose="02040602050305030304" pitchFamily="18" charset="0"/>
            </a:endParaRPr>
          </a:p>
          <a:p>
            <a:pPr lvl="1" algn="just"/>
            <a:r>
              <a:rPr lang="en-US" sz="2400">
                <a:latin typeface="Book Antiqua" panose="02040602050305030304" pitchFamily="18" charset="0"/>
              </a:rPr>
              <a:t>Choose L weak learners and fit them to data of the first fold.</a:t>
            </a:r>
            <a:endParaRPr lang="en-US" sz="2400">
              <a:latin typeface="Book Antiqua" panose="02040602050305030304" pitchFamily="18" charset="0"/>
            </a:endParaRPr>
          </a:p>
          <a:p>
            <a:pPr lvl="1" algn="just"/>
            <a:r>
              <a:rPr lang="en-US" sz="2400">
                <a:latin typeface="Book Antiqua" panose="02040602050305030304" pitchFamily="18" charset="0"/>
              </a:rPr>
              <a:t>For each of the L weak learners, make predictions for observations in the second fold.</a:t>
            </a:r>
            <a:endParaRPr lang="en-US" sz="2400">
              <a:latin typeface="Book Antiqua" panose="02040602050305030304" pitchFamily="18" charset="0"/>
            </a:endParaRPr>
          </a:p>
          <a:p>
            <a:pPr lvl="1" algn="just"/>
            <a:r>
              <a:rPr lang="en-US" sz="2400">
                <a:latin typeface="Book Antiqua" panose="02040602050305030304" pitchFamily="18" charset="0"/>
              </a:rPr>
              <a:t>Fit the meta-model on the second fold, using predictions made by the weak learners as inputs.</a:t>
            </a:r>
            <a:endParaRPr lang="en-US" sz="2400">
              <a:latin typeface="Book Antiqua" panose="02040602050305030304" pitchFamily="18" charset="0"/>
            </a:endParaRPr>
          </a:p>
          <a:p>
            <a:pPr lvl="1" algn="just"/>
            <a:endParaRPr lang="en-US" sz="24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Batch Gradient Descent</a:t>
            </a:r>
            <a:endParaRPr lang="en-US" sz="2800" b="1" u="sng">
              <a:latin typeface="Book Antiqua" panose="02040602050305030304" pitchFamily="18" charset="0"/>
            </a:endParaRPr>
          </a:p>
          <a:p>
            <a:pPr algn="just" fontAlgn="base"/>
            <a:r>
              <a:rPr lang="en-US" sz="2800">
                <a:latin typeface="Book Antiqua" panose="02040602050305030304" pitchFamily="18" charset="0"/>
              </a:rPr>
              <a:t>Batch gradient descent is guaranteed to converge to the global minimum for convex error surfaces and to a local minimum for non-convex surfaces.</a:t>
            </a: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Stochastic Gradient Descent (SGD)</a:t>
            </a:r>
            <a:endParaRPr lang="en-US" sz="2800" b="1" u="sng">
              <a:latin typeface="Book Antiqua" panose="02040602050305030304" pitchFamily="18" charset="0"/>
            </a:endParaRPr>
          </a:p>
          <a:p>
            <a:pPr algn="just" fontAlgn="base"/>
            <a:r>
              <a:rPr lang="en-US" sz="2800">
                <a:latin typeface="Book Antiqua" panose="02040602050305030304" pitchFamily="18" charset="0"/>
              </a:rPr>
              <a:t>Stochastic gradient descent (SGD) in contrast performs a parameter update for each</a:t>
            </a:r>
            <a:r>
              <a:rPr lang="en-US" sz="2800" i="1">
                <a:latin typeface="Book Antiqua" panose="02040602050305030304" pitchFamily="18" charset="0"/>
              </a:rPr>
              <a:t> </a:t>
            </a:r>
            <a:r>
              <a:rPr lang="en-US" sz="2800">
                <a:latin typeface="Book Antiqua" panose="02040602050305030304" pitchFamily="18" charset="0"/>
              </a:rPr>
              <a:t>training example </a:t>
            </a:r>
            <a:r>
              <a:rPr lang="en-US" sz="2800" i="1">
                <a:latin typeface="Book Antiqua" panose="02040602050305030304" pitchFamily="18" charset="0"/>
              </a:rPr>
              <a:t>x</a:t>
            </a:r>
            <a:r>
              <a:rPr lang="en-US" sz="2800" i="1" baseline="30000">
                <a:latin typeface="Book Antiqua" panose="02040602050305030304" pitchFamily="18" charset="0"/>
              </a:rPr>
              <a:t>(</a:t>
            </a:r>
            <a:r>
              <a:rPr lang="en-US" sz="2800" i="1" baseline="30000" err="1">
                <a:latin typeface="Book Antiqua" panose="02040602050305030304" pitchFamily="18" charset="0"/>
              </a:rPr>
              <a:t>i</a:t>
            </a:r>
            <a:r>
              <a:rPr lang="en-US" sz="2800" i="1" baseline="30000">
                <a:latin typeface="Book Antiqua" panose="02040602050305030304" pitchFamily="18" charset="0"/>
              </a:rPr>
              <a:t>)</a:t>
            </a:r>
            <a:r>
              <a:rPr lang="en-US" sz="2800">
                <a:latin typeface="Book Antiqua" panose="02040602050305030304" pitchFamily="18" charset="0"/>
              </a:rPr>
              <a:t> and label </a:t>
            </a:r>
            <a:r>
              <a:rPr lang="en-US" sz="2800" i="1">
                <a:latin typeface="Book Antiqua" panose="02040602050305030304" pitchFamily="18" charset="0"/>
              </a:rPr>
              <a:t>y</a:t>
            </a:r>
            <a:r>
              <a:rPr lang="en-US" sz="2800" i="1" baseline="30000">
                <a:latin typeface="Book Antiqua" panose="02040602050305030304" pitchFamily="18" charset="0"/>
              </a:rPr>
              <a:t>(</a:t>
            </a:r>
            <a:r>
              <a:rPr lang="en-US" sz="2800" i="1" baseline="30000" err="1">
                <a:latin typeface="Book Antiqua" panose="02040602050305030304" pitchFamily="18" charset="0"/>
              </a:rPr>
              <a:t>i</a:t>
            </a:r>
            <a:r>
              <a:rPr lang="en-US" sz="2800" i="1" baseline="30000">
                <a:latin typeface="Book Antiqua" panose="02040602050305030304" pitchFamily="18" charset="0"/>
              </a:rPr>
              <a:t>)</a:t>
            </a:r>
            <a:r>
              <a:rPr lang="en-US" sz="2800">
                <a:latin typeface="Book Antiqua" panose="02040602050305030304" pitchFamily="18" charset="0"/>
              </a:rPr>
              <a:t>. Therefore, learning happens on every example.</a:t>
            </a: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fontAlgn="base"/>
            <a:r>
              <a:rPr lang="en-US" sz="2800">
                <a:latin typeface="Book Antiqua" panose="02040602050305030304" pitchFamily="18" charset="0"/>
              </a:rPr>
              <a:t>The term </a:t>
            </a:r>
            <a:r>
              <a:rPr lang="en-US" sz="2800" i="1">
                <a:latin typeface="Book Antiqua" panose="02040602050305030304" pitchFamily="18" charset="0"/>
              </a:rPr>
              <a:t>stochastic</a:t>
            </a:r>
            <a:r>
              <a:rPr lang="en-US" sz="2800">
                <a:latin typeface="Book Antiqua" panose="02040602050305030304" pitchFamily="18" charset="0"/>
              </a:rPr>
              <a:t> indicates that the one example comprising each batch is chosen at random.</a:t>
            </a: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graphicFrame>
        <p:nvGraphicFramePr>
          <p:cNvPr id="7" name="Object 6"/>
          <p:cNvGraphicFramePr>
            <a:graphicFrameLocks noChangeAspect="1"/>
          </p:cNvGraphicFramePr>
          <p:nvPr/>
        </p:nvGraphicFramePr>
        <p:xfrm>
          <a:off x="1366837" y="3733800"/>
          <a:ext cx="3514725" cy="942975"/>
        </p:xfrm>
        <a:graphic>
          <a:graphicData uri="http://schemas.openxmlformats.org/presentationml/2006/ole">
            <mc:AlternateContent xmlns:mc="http://schemas.openxmlformats.org/markup-compatibility/2006">
              <mc:Choice xmlns:v="urn:schemas-microsoft-com:vml" Requires="v">
                <p:oleObj spid="_x0000_s2" name="Equation" r:id="rId1" imgW="37490400" imgH="10058400" progId="Equation.3">
                  <p:embed/>
                </p:oleObj>
              </mc:Choice>
              <mc:Fallback>
                <p:oleObj name="Equation" r:id="rId1" imgW="37490400" imgH="10058400" progId="Equation.3">
                  <p:embed/>
                  <p:pic>
                    <p:nvPicPr>
                      <p:cNvPr id="0" name="Picture 1"/>
                      <p:cNvPicPr>
                        <a:picLocks noChangeAspect="1" noChangeArrowheads="1"/>
                      </p:cNvPicPr>
                      <p:nvPr/>
                    </p:nvPicPr>
                    <p:blipFill>
                      <a:blip r:embed="rId2"/>
                      <a:srcRect/>
                      <a:stretch>
                        <a:fillRect/>
                      </a:stretch>
                    </p:blipFill>
                    <p:spPr bwMode="auto">
                      <a:xfrm>
                        <a:off x="1366837" y="3733800"/>
                        <a:ext cx="351472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Stochastic Gradient Descent (SGD)</a:t>
            </a:r>
            <a:endParaRPr lang="en-US" sz="2800" b="1" u="sng">
              <a:latin typeface="Book Antiqua" panose="02040602050305030304" pitchFamily="18" charset="0"/>
            </a:endParaRPr>
          </a:p>
          <a:p>
            <a:pPr algn="just" fontAlgn="base"/>
            <a:r>
              <a:rPr lang="en-US" sz="2800">
                <a:latin typeface="Book Antiqua" panose="02040602050305030304" pitchFamily="18" charset="0"/>
              </a:rPr>
              <a:t>Stochastic gradient descent allow us to update our model </a:t>
            </a:r>
            <a:r>
              <a:rPr lang="en-US" sz="2800" i="1">
                <a:latin typeface="Book Antiqua" panose="02040602050305030304" pitchFamily="18" charset="0"/>
              </a:rPr>
              <a:t>online.</a:t>
            </a:r>
            <a:endParaRPr lang="en-US" sz="2800">
              <a:latin typeface="Book Antiqua" panose="02040602050305030304" pitchFamily="18" charset="0"/>
            </a:endParaRPr>
          </a:p>
          <a:p>
            <a:pPr algn="just" fontAlgn="base"/>
            <a:r>
              <a:rPr lang="en-US" sz="2800" err="1">
                <a:latin typeface="Book Antiqua" panose="02040602050305030304" pitchFamily="18" charset="0"/>
              </a:rPr>
              <a:t>Pseodocode</a:t>
            </a:r>
            <a:r>
              <a:rPr lang="en-US" sz="2800">
                <a:latin typeface="Book Antiqua" panose="02040602050305030304" pitchFamily="18" charset="0"/>
              </a:rPr>
              <a:t> for Stochastic Gradient Descent looks like below:</a:t>
            </a:r>
            <a:endParaRPr lang="en-US" sz="2800">
              <a:latin typeface="Book Antiqua" panose="02040602050305030304" pitchFamily="18" charset="0"/>
            </a:endParaRPr>
          </a:p>
          <a:p>
            <a:pPr algn="just" fontAlgn="base">
              <a:spcBef>
                <a:spcPts val="0"/>
              </a:spcBef>
              <a:buNone/>
            </a:pPr>
            <a:r>
              <a:rPr lang="en-US" sz="2800">
                <a:latin typeface="Book Antiqua" panose="02040602050305030304" pitchFamily="18" charset="0"/>
              </a:rPr>
              <a:t> 	</a:t>
            </a:r>
            <a:r>
              <a:rPr lang="en-US" sz="2800" i="1">
                <a:latin typeface="Book Antiqua" panose="02040602050305030304" pitchFamily="18" charset="0"/>
              </a:rPr>
              <a:t>for </a:t>
            </a:r>
            <a:r>
              <a:rPr lang="en-US" sz="2800" i="1" err="1">
                <a:latin typeface="Book Antiqua" panose="02040602050305030304" pitchFamily="18" charset="0"/>
              </a:rPr>
              <a:t>i</a:t>
            </a:r>
            <a:r>
              <a:rPr lang="en-US" sz="2800" i="1">
                <a:latin typeface="Book Antiqua" panose="02040602050305030304" pitchFamily="18" charset="0"/>
              </a:rPr>
              <a:t> in range(#epochs):</a:t>
            </a:r>
            <a:endParaRPr lang="en-US" sz="2800" i="1">
              <a:latin typeface="Book Antiqua" panose="02040602050305030304" pitchFamily="18" charset="0"/>
            </a:endParaRPr>
          </a:p>
          <a:p>
            <a:pPr algn="just" fontAlgn="base">
              <a:spcBef>
                <a:spcPts val="0"/>
              </a:spcBef>
              <a:buNone/>
            </a:pPr>
            <a:r>
              <a:rPr lang="en-US" sz="2800" i="1">
                <a:latin typeface="Book Antiqua" panose="02040602050305030304" pitchFamily="18" charset="0"/>
              </a:rPr>
              <a:t>		</a:t>
            </a:r>
            <a:r>
              <a:rPr lang="en-US" sz="2800" i="1" err="1">
                <a:latin typeface="Book Antiqua" panose="02040602050305030304" pitchFamily="18" charset="0"/>
              </a:rPr>
              <a:t>np.random.shuffle</a:t>
            </a:r>
            <a:r>
              <a:rPr lang="en-US" sz="2800" i="1">
                <a:latin typeface="Book Antiqua" panose="02040602050305030304" pitchFamily="18" charset="0"/>
              </a:rPr>
              <a:t>(data)</a:t>
            </a:r>
            <a:endParaRPr lang="en-US" sz="2800" i="1">
              <a:latin typeface="Book Antiqua" panose="02040602050305030304" pitchFamily="18" charset="0"/>
            </a:endParaRPr>
          </a:p>
          <a:p>
            <a:pPr algn="just" fontAlgn="base">
              <a:spcBef>
                <a:spcPts val="0"/>
              </a:spcBef>
              <a:buNone/>
            </a:pPr>
            <a:r>
              <a:rPr lang="en-US" sz="2800" i="1">
                <a:latin typeface="Book Antiqua" panose="02040602050305030304" pitchFamily="18" charset="0"/>
              </a:rPr>
              <a:t>		for d in data:</a:t>
            </a:r>
            <a:endParaRPr lang="en-US" sz="2800" i="1">
              <a:latin typeface="Book Antiqua" panose="02040602050305030304" pitchFamily="18" charset="0"/>
            </a:endParaRPr>
          </a:p>
          <a:p>
            <a:pPr algn="just" fontAlgn="base">
              <a:spcBef>
                <a:spcPts val="0"/>
              </a:spcBef>
              <a:buNone/>
            </a:pPr>
            <a:r>
              <a:rPr lang="en-US" sz="2800" i="1">
                <a:latin typeface="Book Antiqua" panose="02040602050305030304" pitchFamily="18" charset="0"/>
              </a:rPr>
              <a:t>			grad = </a:t>
            </a:r>
            <a:r>
              <a:rPr lang="en-US" sz="2800" i="1" err="1">
                <a:latin typeface="Book Antiqua" panose="02040602050305030304" pitchFamily="18" charset="0"/>
              </a:rPr>
              <a:t>compute_gradient</a:t>
            </a:r>
            <a:r>
              <a:rPr lang="en-US" sz="2800" i="1">
                <a:latin typeface="Book Antiqua" panose="02040602050305030304" pitchFamily="18" charset="0"/>
              </a:rPr>
              <a:t>(d, </a:t>
            </a:r>
            <a:r>
              <a:rPr lang="en-US" sz="2800" i="1" err="1">
                <a:latin typeface="Book Antiqua" panose="02040602050305030304" pitchFamily="18" charset="0"/>
              </a:rPr>
              <a:t>params</a:t>
            </a:r>
            <a:r>
              <a:rPr lang="en-US" sz="2800" i="1">
                <a:latin typeface="Book Antiqua" panose="02040602050305030304" pitchFamily="18" charset="0"/>
              </a:rPr>
              <a:t>)</a:t>
            </a:r>
            <a:endParaRPr lang="en-US" sz="2800" i="1">
              <a:latin typeface="Book Antiqua" panose="02040602050305030304" pitchFamily="18" charset="0"/>
            </a:endParaRPr>
          </a:p>
          <a:p>
            <a:pPr algn="just" fontAlgn="base">
              <a:spcBef>
                <a:spcPts val="0"/>
              </a:spcBef>
              <a:buNone/>
            </a:pPr>
            <a:r>
              <a:rPr lang="en-US" sz="2800" i="1">
                <a:latin typeface="Book Antiqua" panose="02040602050305030304" pitchFamily="18" charset="0"/>
              </a:rPr>
              <a:t>			</a:t>
            </a:r>
            <a:r>
              <a:rPr lang="en-US" sz="2800" i="1" err="1">
                <a:latin typeface="Book Antiqua" panose="02040602050305030304" pitchFamily="18" charset="0"/>
              </a:rPr>
              <a:t>params</a:t>
            </a:r>
            <a:r>
              <a:rPr lang="en-US" sz="2800" i="1">
                <a:latin typeface="Book Antiqua" panose="02040602050305030304" pitchFamily="18" charset="0"/>
              </a:rPr>
              <a:t> = </a:t>
            </a:r>
            <a:r>
              <a:rPr lang="en-US" sz="2800" i="1" err="1">
                <a:latin typeface="Book Antiqua" panose="02040602050305030304" pitchFamily="18" charset="0"/>
              </a:rPr>
              <a:t>params</a:t>
            </a:r>
            <a:r>
              <a:rPr lang="en-US" sz="2800" i="1">
                <a:latin typeface="Book Antiqua" panose="02040602050305030304" pitchFamily="18" charset="0"/>
              </a:rPr>
              <a:t> — </a:t>
            </a:r>
            <a:r>
              <a:rPr lang="en-US" sz="2800" i="1" err="1">
                <a:latin typeface="Book Antiqua" panose="02040602050305030304" pitchFamily="18" charset="0"/>
              </a:rPr>
              <a:t>learning_rate</a:t>
            </a:r>
            <a:r>
              <a:rPr lang="en-US" sz="2800" i="1">
                <a:latin typeface="Book Antiqua" panose="02040602050305030304" pitchFamily="18" charset="0"/>
              </a:rPr>
              <a:t> * grad</a:t>
            </a:r>
            <a:endParaRPr lang="en-US" sz="2800" i="1">
              <a:latin typeface="Book Antiqua" panose="02040602050305030304" pitchFamily="18" charset="0"/>
            </a:endParaRPr>
          </a:p>
          <a:p>
            <a:pPr algn="just" fontAlgn="base"/>
            <a:endParaRPr lang="en-US" sz="2800" i="1">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Stochastic Gradient Descent (SGD)</a:t>
            </a:r>
            <a:endParaRPr lang="en-US" sz="2800" b="1" u="sng">
              <a:latin typeface="Book Antiqua" panose="02040602050305030304" pitchFamily="18" charset="0"/>
            </a:endParaRPr>
          </a:p>
          <a:p>
            <a:pPr algn="just" fontAlgn="base"/>
            <a:r>
              <a:rPr lang="en-US" sz="2800">
                <a:latin typeface="Book Antiqua" panose="02040602050305030304" pitchFamily="18" charset="0"/>
              </a:rPr>
              <a:t>SGD updates the model much frequently, which is more computationally expensive than other configurations of gradient descent.</a:t>
            </a:r>
            <a:endParaRPr lang="en-US" sz="2800">
              <a:latin typeface="Book Antiqua" panose="02040602050305030304" pitchFamily="18" charset="0"/>
            </a:endParaRPr>
          </a:p>
          <a:p>
            <a:pPr algn="just" fontAlgn="base"/>
            <a:r>
              <a:rPr lang="en-US" sz="2800">
                <a:latin typeface="Book Antiqua" panose="02040602050305030304" pitchFamily="18" charset="0"/>
              </a:rPr>
              <a:t>Thus it takes significantly longer to train models on large datasets. At the same time we lose speedup due to Vectorization.</a:t>
            </a:r>
            <a:endParaRPr lang="en-US" sz="2800">
              <a:latin typeface="Book Antiqua" panose="02040602050305030304" pitchFamily="18" charset="0"/>
            </a:endParaRPr>
          </a:p>
          <a:p>
            <a:pPr algn="just" fontAlgn="base"/>
            <a:r>
              <a:rPr lang="en-US" sz="2800">
                <a:latin typeface="Book Antiqua" panose="02040602050305030304" pitchFamily="18" charset="0"/>
              </a:rPr>
              <a:t>These frequent updates can result in a noisy gradient signal, which may cause the model parameters jump around (have a higher variance over training epochs).</a:t>
            </a:r>
            <a:endParaRPr lang="en-US" sz="2800">
              <a:latin typeface="Book Antiqua" panose="02040602050305030304" pitchFamily="18" charset="0"/>
            </a:endParaRPr>
          </a:p>
          <a:p>
            <a:pPr algn="just">
              <a:defRPr/>
            </a:pP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Stochastic Gradient Descent (SGD)</a:t>
            </a:r>
            <a:endParaRPr lang="en-US" sz="2800" b="1" u="sng">
              <a:latin typeface="Book Antiqua" panose="02040602050305030304" pitchFamily="18" charset="0"/>
            </a:endParaRPr>
          </a:p>
          <a:p>
            <a:pPr algn="just" fontAlgn="base"/>
            <a:r>
              <a:rPr lang="en-US" sz="2800">
                <a:latin typeface="Book Antiqua" panose="02040602050305030304" pitchFamily="18" charset="0"/>
              </a:rPr>
              <a:t>At the same time this behavior helps to jump to another minima.</a:t>
            </a:r>
            <a:endParaRPr lang="en-US" sz="2800">
              <a:latin typeface="Book Antiqua" panose="02040602050305030304" pitchFamily="18" charset="0"/>
            </a:endParaRPr>
          </a:p>
          <a:p>
            <a:pPr algn="just" fontAlgn="base"/>
            <a:r>
              <a:rPr lang="en-US" sz="2800">
                <a:latin typeface="Book Antiqua" panose="02040602050305030304" pitchFamily="18" charset="0"/>
              </a:rPr>
              <a:t>This ultimately complicates convergence to the exact minimum, as SGD will keep overshooting. </a:t>
            </a: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Mini-Batch Gradient Descent</a:t>
            </a:r>
            <a:endParaRPr lang="en-US" sz="2800" b="1" u="sng">
              <a:latin typeface="Book Antiqua" panose="02040602050305030304" pitchFamily="18" charset="0"/>
            </a:endParaRPr>
          </a:p>
          <a:p>
            <a:pPr algn="just" fontAlgn="base"/>
            <a:r>
              <a:rPr lang="en-US" sz="2800">
                <a:latin typeface="Book Antiqua" panose="02040602050305030304" pitchFamily="18" charset="0"/>
              </a:rPr>
              <a:t>Mini-batch gradient descent is a variation of the gradient descent algorithm that splits the training dataset into small batches that are used to calculate model error and update model coefficients.</a:t>
            </a: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fontAlgn="base"/>
            <a:r>
              <a:rPr lang="en-US" sz="2800">
                <a:latin typeface="Book Antiqua" panose="02040602050305030304" pitchFamily="18" charset="0"/>
              </a:rPr>
              <a:t>Implementations may choose to sum the gradient over the mini-batch or take the average of the gradient which further reduces the variance of the gradient.</a:t>
            </a:r>
            <a:endParaRPr lang="en-US" sz="2800">
              <a:latin typeface="Book Antiqua" panose="02040602050305030304" pitchFamily="18" charset="0"/>
            </a:endParaRPr>
          </a:p>
          <a:p>
            <a:pPr algn="just">
              <a:defRPr/>
            </a:pP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graphicFrame>
        <p:nvGraphicFramePr>
          <p:cNvPr id="143362" name="Object 2"/>
          <p:cNvGraphicFramePr>
            <a:graphicFrameLocks noChangeAspect="1"/>
          </p:cNvGraphicFramePr>
          <p:nvPr/>
        </p:nvGraphicFramePr>
        <p:xfrm>
          <a:off x="1143000" y="3733800"/>
          <a:ext cx="4200525" cy="942975"/>
        </p:xfrm>
        <a:graphic>
          <a:graphicData uri="http://schemas.openxmlformats.org/presentationml/2006/ole">
            <mc:AlternateContent xmlns:mc="http://schemas.openxmlformats.org/markup-compatibility/2006">
              <mc:Choice xmlns:v="urn:schemas-microsoft-com:vml" Requires="v">
                <p:oleObj spid="_x0000_s2" name="Equation" r:id="rId1" imgW="44805600" imgH="10058400" progId="Equation.3">
                  <p:embed/>
                </p:oleObj>
              </mc:Choice>
              <mc:Fallback>
                <p:oleObj name="Equation" r:id="rId1" imgW="44805600" imgH="10058400" progId="Equation.3">
                  <p:embed/>
                  <p:pic>
                    <p:nvPicPr>
                      <p:cNvPr id="0" name="Picture 1"/>
                      <p:cNvPicPr>
                        <a:picLocks noChangeAspect="1" noChangeArrowheads="1"/>
                      </p:cNvPicPr>
                      <p:nvPr/>
                    </p:nvPicPr>
                    <p:blipFill>
                      <a:blip r:embed="rId2"/>
                      <a:srcRect/>
                      <a:stretch>
                        <a:fillRect/>
                      </a:stretch>
                    </p:blipFill>
                    <p:spPr bwMode="auto">
                      <a:xfrm>
                        <a:off x="1143000" y="3733800"/>
                        <a:ext cx="420052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Gradient Descent</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a:latin typeface="Book Antiqua" panose="02040602050305030304" pitchFamily="18" charset="0"/>
              </a:rPr>
              <a:t>Gradient descent is an optimization algorithm used to minimize some convex function by iteratively moving in the direction of steepest descent as defined by the negative of the gradient. </a:t>
            </a:r>
            <a:endParaRPr lang="en-US" sz="2800">
              <a:latin typeface="Book Antiqua" panose="02040602050305030304" pitchFamily="18" charset="0"/>
            </a:endParaRPr>
          </a:p>
          <a:p>
            <a:pPr marL="284480" indent="-284480" algn="just"/>
            <a:r>
              <a:rPr lang="en-US" sz="2800">
                <a:latin typeface="Book Antiqua" panose="02040602050305030304" pitchFamily="18" charset="0"/>
              </a:rPr>
              <a:t>In machine learning, we use gradient descent to update the parameters of our model. Parameters refer to coefficients in Logistic Regression and weights in neural networks.</a:t>
            </a: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2" name="Footer Placeholder 11"/>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152400" y="1371600"/>
            <a:ext cx="8839200" cy="4953000"/>
          </a:xfrm>
        </p:spPr>
        <p:txBody>
          <a:bodyPr>
            <a:noAutofit/>
          </a:bodyPr>
          <a:lstStyle/>
          <a:p>
            <a:pPr algn="just" fontAlgn="base">
              <a:buNone/>
            </a:pPr>
            <a:r>
              <a:rPr lang="en-US" sz="2800" b="1" u="sng">
                <a:latin typeface="Book Antiqua" panose="02040602050305030304" pitchFamily="18" charset="0"/>
              </a:rPr>
              <a:t>Mini-Batch Gradient Descent</a:t>
            </a:r>
            <a:endParaRPr lang="en-US" sz="2800" b="1" u="sng">
              <a:latin typeface="Book Antiqua" panose="02040602050305030304" pitchFamily="18" charset="0"/>
            </a:endParaRPr>
          </a:p>
          <a:p>
            <a:pPr algn="just" fontAlgn="base"/>
            <a:r>
              <a:rPr lang="en-US" sz="2800">
                <a:latin typeface="Book Antiqua" panose="02040602050305030304" pitchFamily="18" charset="0"/>
              </a:rPr>
              <a:t>Pseudocode of Mini-batch gradient descent looks like below:</a:t>
            </a:r>
            <a:endParaRPr lang="en-US" sz="2800">
              <a:latin typeface="Book Antiqua" panose="02040602050305030304" pitchFamily="18" charset="0"/>
            </a:endParaRPr>
          </a:p>
          <a:p>
            <a:pPr algn="just" fontAlgn="base">
              <a:buNone/>
            </a:pPr>
            <a:r>
              <a:rPr lang="en-US" sz="2800">
                <a:latin typeface="Book Antiqua" panose="02040602050305030304" pitchFamily="18" charset="0"/>
              </a:rPr>
              <a:t>	</a:t>
            </a:r>
            <a:r>
              <a:rPr lang="en-US" sz="2800"/>
              <a:t> </a:t>
            </a:r>
            <a:r>
              <a:rPr lang="en-US" sz="2800" i="1">
                <a:latin typeface="Book Antiqua" panose="02040602050305030304" pitchFamily="18" charset="0"/>
              </a:rPr>
              <a:t>for </a:t>
            </a:r>
            <a:r>
              <a:rPr lang="en-US" sz="2800" i="1" err="1">
                <a:latin typeface="Book Antiqua" panose="02040602050305030304" pitchFamily="18" charset="0"/>
              </a:rPr>
              <a:t>i</a:t>
            </a:r>
            <a:r>
              <a:rPr lang="en-US" sz="2800" i="1">
                <a:latin typeface="Book Antiqua" panose="02040602050305030304" pitchFamily="18" charset="0"/>
              </a:rPr>
              <a:t> in range(#epochs):</a:t>
            </a:r>
            <a:endParaRPr lang="en-US" sz="2800" i="1">
              <a:latin typeface="Book Antiqua" panose="02040602050305030304" pitchFamily="18" charset="0"/>
            </a:endParaRPr>
          </a:p>
          <a:p>
            <a:pPr fontAlgn="base">
              <a:buNone/>
            </a:pPr>
            <a:r>
              <a:rPr lang="en-US" sz="2800" i="1">
                <a:latin typeface="Book Antiqua" panose="02040602050305030304" pitchFamily="18" charset="0"/>
              </a:rPr>
              <a:t>		</a:t>
            </a:r>
            <a:r>
              <a:rPr lang="en-US" sz="2800" i="1" err="1">
                <a:latin typeface="Book Antiqua" panose="02040602050305030304" pitchFamily="18" charset="0"/>
              </a:rPr>
              <a:t>np.random.shuffle</a:t>
            </a:r>
            <a:r>
              <a:rPr lang="en-US" sz="2800" i="1">
                <a:latin typeface="Book Antiqua" panose="02040602050305030304" pitchFamily="18" charset="0"/>
              </a:rPr>
              <a:t>(data)</a:t>
            </a:r>
            <a:br>
              <a:rPr lang="en-US" sz="2800" i="1">
                <a:latin typeface="Book Antiqua" panose="02040602050305030304" pitchFamily="18" charset="0"/>
              </a:rPr>
            </a:br>
            <a:r>
              <a:rPr lang="en-US" sz="2800" i="1">
                <a:latin typeface="Book Antiqua" panose="02040602050305030304" pitchFamily="18" charset="0"/>
              </a:rPr>
              <a:t>	for batch in data:</a:t>
            </a:r>
            <a:br>
              <a:rPr lang="en-US" sz="2800" i="1">
                <a:latin typeface="Book Antiqua" panose="02040602050305030304" pitchFamily="18" charset="0"/>
              </a:rPr>
            </a:br>
            <a:r>
              <a:rPr lang="en-US" sz="2800" i="1">
                <a:latin typeface="Book Antiqua" panose="02040602050305030304" pitchFamily="18" charset="0"/>
              </a:rPr>
              <a:t>		grad = </a:t>
            </a:r>
            <a:r>
              <a:rPr lang="en-US" sz="2800" i="1" err="1">
                <a:latin typeface="Book Antiqua" panose="02040602050305030304" pitchFamily="18" charset="0"/>
              </a:rPr>
              <a:t>compute_gradient</a:t>
            </a:r>
            <a:r>
              <a:rPr lang="en-US" sz="2800" i="1">
                <a:latin typeface="Book Antiqua" panose="02040602050305030304" pitchFamily="18" charset="0"/>
              </a:rPr>
              <a:t>(batch, </a:t>
            </a:r>
            <a:r>
              <a:rPr lang="en-US" sz="2800" i="1" err="1">
                <a:latin typeface="Book Antiqua" panose="02040602050305030304" pitchFamily="18" charset="0"/>
              </a:rPr>
              <a:t>params</a:t>
            </a:r>
            <a:r>
              <a:rPr lang="en-US" sz="2800" i="1">
                <a:latin typeface="Book Antiqua" panose="02040602050305030304" pitchFamily="18" charset="0"/>
              </a:rPr>
              <a:t>)</a:t>
            </a:r>
            <a:br>
              <a:rPr lang="en-US" sz="2800" i="1">
                <a:latin typeface="Book Antiqua" panose="02040602050305030304" pitchFamily="18" charset="0"/>
              </a:rPr>
            </a:br>
            <a:r>
              <a:rPr lang="en-US" sz="2800" i="1">
                <a:latin typeface="Book Antiqua" panose="02040602050305030304" pitchFamily="18" charset="0"/>
              </a:rPr>
              <a:t>		</a:t>
            </a:r>
            <a:r>
              <a:rPr lang="en-US" sz="2800" i="1" err="1">
                <a:latin typeface="Book Antiqua" panose="02040602050305030304" pitchFamily="18" charset="0"/>
              </a:rPr>
              <a:t>params</a:t>
            </a:r>
            <a:r>
              <a:rPr lang="en-US" sz="2800" i="1">
                <a:latin typeface="Book Antiqua" panose="02040602050305030304" pitchFamily="18" charset="0"/>
              </a:rPr>
              <a:t> = </a:t>
            </a:r>
            <a:r>
              <a:rPr lang="en-US" sz="2800" i="1" err="1">
                <a:latin typeface="Book Antiqua" panose="02040602050305030304" pitchFamily="18" charset="0"/>
              </a:rPr>
              <a:t>params</a:t>
            </a:r>
            <a:r>
              <a:rPr lang="en-US" sz="2800" i="1">
                <a:latin typeface="Book Antiqua" panose="02040602050305030304" pitchFamily="18" charset="0"/>
              </a:rPr>
              <a:t> — </a:t>
            </a:r>
            <a:r>
              <a:rPr lang="en-US" sz="2800" i="1" err="1">
                <a:latin typeface="Book Antiqua" panose="02040602050305030304" pitchFamily="18" charset="0"/>
              </a:rPr>
              <a:t>learning_rate</a:t>
            </a:r>
            <a:r>
              <a:rPr lang="en-US" sz="2800" i="1">
                <a:latin typeface="Book Antiqua" panose="02040602050305030304" pitchFamily="18" charset="0"/>
              </a:rPr>
              <a:t> * grad</a:t>
            </a:r>
            <a:endParaRPr lang="en-US" sz="2800" i="1">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Mini-Batch Gradient Descent</a:t>
            </a:r>
            <a:endParaRPr lang="en-US" sz="2800" b="1" u="sng">
              <a:latin typeface="Book Antiqua" panose="02040602050305030304" pitchFamily="18" charset="0"/>
            </a:endParaRPr>
          </a:p>
          <a:p>
            <a:pPr algn="just" fontAlgn="base"/>
            <a:r>
              <a:rPr lang="en-US" sz="2800">
                <a:latin typeface="Book Antiqua" panose="02040602050305030304" pitchFamily="18" charset="0"/>
              </a:rPr>
              <a:t>Mini-batch gradient descent takes the best of both Batch Gradient and SGD.</a:t>
            </a:r>
            <a:endParaRPr lang="en-US" sz="2800">
              <a:latin typeface="Book Antiqua" panose="02040602050305030304" pitchFamily="18" charset="0"/>
            </a:endParaRPr>
          </a:p>
          <a:p>
            <a:pPr lvl="1" algn="just" fontAlgn="base"/>
            <a:r>
              <a:rPr lang="en-US" sz="2400">
                <a:latin typeface="Book Antiqua" panose="02040602050305030304" pitchFamily="18" charset="0"/>
              </a:rPr>
              <a:t>Reduces the variance of the parameter updates, which can lead to more stable convergence</a:t>
            </a:r>
            <a:endParaRPr lang="en-US" sz="2400">
              <a:latin typeface="Book Antiqua" panose="02040602050305030304" pitchFamily="18" charset="0"/>
            </a:endParaRPr>
          </a:p>
          <a:p>
            <a:pPr lvl="1" algn="just" fontAlgn="base"/>
            <a:r>
              <a:rPr lang="en-US" sz="2400">
                <a:latin typeface="Book Antiqua" panose="02040602050305030304" pitchFamily="18" charset="0"/>
              </a:rPr>
              <a:t>Performs less frequent parameter updates and hence is not much time consuming.</a:t>
            </a:r>
            <a:endParaRPr lang="en-US" sz="2400">
              <a:latin typeface="Book Antiqua" panose="02040602050305030304" pitchFamily="18" charset="0"/>
            </a:endParaRPr>
          </a:p>
          <a:p>
            <a:pPr algn="just" fontAlgn="base"/>
            <a:r>
              <a:rPr lang="en-US" sz="2800">
                <a:latin typeface="Book Antiqua" panose="02040602050305030304" pitchFamily="18" charset="0"/>
              </a:rPr>
              <a:t>Mini-batch gradient descent is the recommended variant of gradient descent for most applications. </a:t>
            </a: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Comments on Batch-Size</a:t>
            </a:r>
            <a:endParaRPr lang="en-US" sz="2800" b="1" u="sng">
              <a:latin typeface="Book Antiqua" panose="02040602050305030304" pitchFamily="18" charset="0"/>
            </a:endParaRPr>
          </a:p>
          <a:p>
            <a:pPr algn="just">
              <a:defRPr/>
            </a:pPr>
            <a:r>
              <a:rPr lang="en-US" sz="2800">
                <a:latin typeface="Book Antiqua" panose="02040602050305030304" pitchFamily="18" charset="0"/>
              </a:rPr>
              <a:t>Mini-batch requires the configuration of an additional </a:t>
            </a:r>
            <a:r>
              <a:rPr lang="en-US" sz="2800" i="1">
                <a:latin typeface="Book Antiqua" panose="02040602050305030304" pitchFamily="18" charset="0"/>
              </a:rPr>
              <a:t>batch</a:t>
            </a:r>
            <a:r>
              <a:rPr lang="en-US" sz="2800">
                <a:latin typeface="Book Antiqua" panose="02040602050305030304" pitchFamily="18" charset="0"/>
              </a:rPr>
              <a:t> </a:t>
            </a:r>
            <a:r>
              <a:rPr lang="en-US" sz="2800" i="1">
                <a:latin typeface="Book Antiqua" panose="02040602050305030304" pitchFamily="18" charset="0"/>
              </a:rPr>
              <a:t>size</a:t>
            </a:r>
            <a:r>
              <a:rPr lang="en-US" sz="2800">
                <a:latin typeface="Book Antiqua" panose="02040602050305030304" pitchFamily="18" charset="0"/>
              </a:rPr>
              <a:t> Hyperparameter for the learning algorithm.</a:t>
            </a:r>
            <a:endParaRPr lang="en-US" sz="2800">
              <a:latin typeface="Book Antiqua" panose="02040602050305030304" pitchFamily="18" charset="0"/>
            </a:endParaRPr>
          </a:p>
          <a:p>
            <a:pPr algn="just" fontAlgn="base"/>
            <a:r>
              <a:rPr lang="en-US" sz="2800">
                <a:latin typeface="Book Antiqua" panose="02040602050305030304" pitchFamily="18" charset="0"/>
              </a:rPr>
              <a:t>Small values results in faster learning process at the cost of noise in the training process.</a:t>
            </a:r>
            <a:endParaRPr lang="en-US" sz="2800">
              <a:latin typeface="Book Antiqua" panose="02040602050305030304" pitchFamily="18" charset="0"/>
            </a:endParaRPr>
          </a:p>
          <a:p>
            <a:pPr algn="just" fontAlgn="base"/>
            <a:r>
              <a:rPr lang="en-US" sz="2800">
                <a:latin typeface="Book Antiqua" panose="02040602050305030304" pitchFamily="18" charset="0"/>
              </a:rPr>
              <a:t>Large values results in slow learning process with accurate estimates of the error gradient.</a:t>
            </a:r>
            <a:endParaRPr lang="en-US" sz="2800">
              <a:latin typeface="Book Antiqua" panose="02040602050305030304" pitchFamily="18" charset="0"/>
            </a:endParaRPr>
          </a:p>
          <a:p>
            <a:pPr algn="just">
              <a:defRPr/>
            </a:pP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anose="02040602050305030304" pitchFamily="18" charset="0"/>
              </a:rPr>
              <a:t>Linear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a:latin typeface="Book Antiqua" panose="02040602050305030304" pitchFamily="18" charset="0"/>
                  </a:rPr>
                  <a:t>Regression analysis is the process of curve fitting in which the relationship between the independent variables and dependent variables are modeled in the </a:t>
                </a:r>
                <a:r>
                  <a:rPr lang="en-US" sz="2600" err="1">
                    <a:latin typeface="Book Antiqua" panose="02040602050305030304" pitchFamily="18" charset="0"/>
                  </a:rPr>
                  <a:t>m</a:t>
                </a:r>
                <a:r>
                  <a:rPr lang="en-US" sz="2600" baseline="30000" err="1">
                    <a:latin typeface="Book Antiqua" panose="02040602050305030304" pitchFamily="18" charset="0"/>
                  </a:rPr>
                  <a:t>th</a:t>
                </a:r>
                <a:r>
                  <a:rPr lang="en-US" sz="2600">
                    <a:latin typeface="Book Antiqua" panose="02040602050305030304" pitchFamily="18" charset="0"/>
                  </a:rPr>
                  <a:t> degree polynomial.</a:t>
                </a:r>
                <a:endParaRPr lang="en-US" sz="2600">
                  <a:latin typeface="Book Antiqua" panose="02040602050305030304" pitchFamily="18" charset="0"/>
                </a:endParaRPr>
              </a:p>
              <a:p>
                <a:pPr algn="just" fontAlgn="base"/>
                <a:r>
                  <a:rPr lang="en-US" sz="2600">
                    <a:latin typeface="Book Antiqua" panose="02040602050305030304" pitchFamily="18" charset="0"/>
                  </a:rPr>
                  <a:t>Polynomial Regression models are usually fit with the method of least squares.</a:t>
                </a:r>
                <a:endParaRPr lang="en-US" sz="2600">
                  <a:latin typeface="Book Antiqua" panose="02040602050305030304" pitchFamily="18" charset="0"/>
                </a:endParaRPr>
              </a:p>
              <a:p>
                <a:pPr algn="just" fontAlgn="base"/>
                <a:r>
                  <a:rPr lang="en-US" sz="2600">
                    <a:latin typeface="Book Antiqua" panose="02040602050305030304" pitchFamily="18" charset="0"/>
                  </a:rPr>
                  <a:t>If we assume that the relationship is a linear one, then we can use linear equation given as:</a:t>
                </a:r>
                <a:endParaRPr lang="en-US" sz="2600">
                  <a:latin typeface="Book Antiqua" panose="02040602050305030304" pitchFamily="18" charset="0"/>
                </a:endParaRPr>
              </a:p>
              <a:p>
                <a:pPr marL="0" indent="0" algn="just" fontAlgn="base">
                  <a:buNone/>
                </a:pPr>
                <a:r>
                  <a:rPr lang="en-US" sz="2600">
                    <a:latin typeface="Book Antiqua" panose="02040602050305030304" pitchFamily="18" charset="0"/>
                  </a:rPr>
                  <a:t>     </a:t>
                </a:r>
                <a14:m>
                  <m:oMath xmlns:m="http://schemas.openxmlformats.org/officeDocument/2006/math">
                    <m:r>
                      <a:rPr lang="en-US" sz="2600" b="0" i="1" smtClean="0">
                        <a:latin typeface="Cambria Math" panose="02040503050406030204" pitchFamily="18" charset="0"/>
                      </a:rPr>
                      <m:t>𝑦</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𝑥</m:t>
                    </m:r>
                  </m:oMath>
                </a14:m>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600200"/>
                <a:ext cx="8763000" cy="4525963"/>
              </a:xfrm>
              <a:blipFill rotWithShape="1">
                <a:blip r:embed="rId1"/>
                <a:stretch>
                  <a:fillRect b="7"/>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anose="02040602050305030304" pitchFamily="18" charset="0"/>
              </a:rPr>
              <a:t>Linear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a:latin typeface="Book Antiqua" panose="02040602050305030304" pitchFamily="18" charset="0"/>
                  </a:rPr>
                  <a:t>Let us suppose that {</a:t>
                </a:r>
                <a14:m>
                  <m:oMath xmlns:m="http://schemas.openxmlformats.org/officeDocument/2006/math">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1</m:t>
                            </m:r>
                          </m:sub>
                        </m:sSub>
                      </m:e>
                    </m:d>
                    <m:r>
                      <a:rPr lang="en-US" sz="2600" b="0" i="1" smtClean="0">
                        <a:latin typeface="Cambria Math" panose="02040503050406030204" pitchFamily="18" charset="0"/>
                      </a:rPr>
                      <m:t>,</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b="0" i="1" smtClean="0">
                                <a:latin typeface="Cambria Math" panose="02040503050406030204" pitchFamily="18" charset="0"/>
                              </a:rPr>
                              <m:t>2</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𝑦</m:t>
                            </m:r>
                          </m:e>
                          <m:sub>
                            <m:r>
                              <a:rPr lang="en-US" sz="2600" b="0" i="1" smtClean="0">
                                <a:latin typeface="Cambria Math" panose="02040503050406030204" pitchFamily="18" charset="0"/>
                              </a:rPr>
                              <m:t>2</m:t>
                            </m:r>
                          </m:sub>
                        </m:sSub>
                      </m:e>
                    </m:d>
                    <m:r>
                      <a:rPr lang="en-US" sz="2600" i="1">
                        <a:latin typeface="Cambria Math" panose="02040503050406030204" pitchFamily="18" charset="0"/>
                      </a:rPr>
                      <m:t>,</m:t>
                    </m:r>
                    <m:r>
                      <a:rPr lang="en-US" sz="2600" b="0" i="1" smtClean="0">
                        <a:latin typeface="Cambria Math" panose="02040503050406030204" pitchFamily="18" charset="0"/>
                      </a:rPr>
                      <m:t>…</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b="0" i="1" smtClean="0">
                                <a:latin typeface="Cambria Math" panose="02040503050406030204" pitchFamily="18" charset="0"/>
                              </a:rPr>
                              <m:t>𝑛</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𝑦</m:t>
                            </m:r>
                          </m:e>
                          <m:sub>
                            <m:r>
                              <a:rPr lang="en-US" sz="2600" b="0" i="1" smtClean="0">
                                <a:latin typeface="Cambria Math" panose="02040503050406030204" pitchFamily="18" charset="0"/>
                              </a:rPr>
                              <m:t>𝑛</m:t>
                            </m:r>
                          </m:sub>
                        </m:sSub>
                      </m:e>
                    </m:d>
                    <m:r>
                      <a:rPr lang="en-US" sz="2600" b="0" i="1" smtClean="0">
                        <a:latin typeface="Cambria Math" panose="02040503050406030204" pitchFamily="18" charset="0"/>
                      </a:rPr>
                      <m:t>}</m:t>
                    </m:r>
                  </m:oMath>
                </a14:m>
                <a:r>
                  <a:rPr lang="en-US" sz="2600">
                    <a:latin typeface="Book Antiqua" panose="02040602050305030304" pitchFamily="18" charset="0"/>
                  </a:rPr>
                  <a:t>are given data </a:t>
                </a:r>
                <a:r>
                  <a:rPr lang="en-US" sz="2600" err="1">
                    <a:latin typeface="Book Antiqua" panose="02040602050305030304" pitchFamily="18" charset="0"/>
                  </a:rPr>
                  <a:t>points.Error</a:t>
                </a:r>
                <a:r>
                  <a:rPr lang="en-US" sz="2600">
                    <a:latin typeface="Book Antiqua" panose="02040602050305030304" pitchFamily="18" charset="0"/>
                  </a:rPr>
                  <a:t> function for the n data points is given by: </a:t>
                </a:r>
                <a:endParaRPr lang="en-US" sz="2600">
                  <a:latin typeface="Book Antiqua" panose="02040602050305030304" pitchFamily="18" charset="0"/>
                </a:endParaRPr>
              </a:p>
              <a:p>
                <a:pPr marL="400050" lvl="1" indent="685800" algn="just" fontAlgn="base">
                  <a:buNone/>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𝐸</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r>
                            <a:rPr lang="en-US" sz="2200" b="0" i="1" smtClean="0">
                              <a:latin typeface="Cambria Math" panose="02040503050406030204" pitchFamily="18" charset="0"/>
                            </a:rPr>
                            <m:t>𝑛</m:t>
                          </m:r>
                        </m:den>
                      </m:f>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2</m:t>
                              </m:r>
                            </m:sup>
                          </m:sSubSup>
                        </m:e>
                      </m:nary>
                    </m:oMath>
                  </m:oMathPara>
                </a14:m>
                <a:endParaRPr lang="en-US" sz="2200">
                  <a:latin typeface="Book Antiqua" panose="02040602050305030304" pitchFamily="18" charset="0"/>
                </a:endParaRPr>
              </a:p>
              <a:p>
                <a:pPr marL="400050" lvl="1" indent="0" algn="just" fontAlgn="base">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𝐸</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r>
                            <a:rPr lang="en-US" sz="2000" i="1">
                              <a:latin typeface="Cambria Math" panose="02040503050406030204" pitchFamily="18" charset="0"/>
                            </a:rPr>
                            <m:t>𝑛</m:t>
                          </m:r>
                        </m:den>
                      </m:f>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𝑛</m:t>
                          </m:r>
                        </m:sup>
                        <m:e>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e>
                            <m:sup>
                              <m:r>
                                <a:rPr lang="en-US" sz="2000" i="1">
                                  <a:latin typeface="Cambria Math" panose="02040503050406030204" pitchFamily="18" charset="0"/>
                                </a:rPr>
                                <m:t>2</m:t>
                              </m:r>
                            </m:sup>
                          </m:sSup>
                        </m:e>
                      </m:nary>
                    </m:oMath>
                  </m:oMathPara>
                </a14:m>
                <a:endParaRPr lang="en-US" sz="2000">
                  <a:latin typeface="Book Antiqua" panose="02040602050305030304" pitchFamily="18" charset="0"/>
                </a:endParaRPr>
              </a:p>
              <a:p>
                <a:pPr algn="just" fontAlgn="base"/>
                <a:r>
                  <a:rPr lang="en-US" sz="2400">
                    <a:latin typeface="Book Antiqua" panose="02040602050305030304" pitchFamily="18" charset="0"/>
                  </a:rPr>
                  <a:t>Now, coefficients can be determined or  updated using gradient decent method as below.</a:t>
                </a:r>
                <a:endParaRPr lang="en-US" sz="2400">
                  <a:latin typeface="Book Antiqua" panose="02040602050305030304" pitchFamily="18" charset="0"/>
                </a:endParaRPr>
              </a:p>
              <a:p>
                <a:pPr marL="0" indent="0" algn="just" fontAlgn="base">
                  <a:buNone/>
                </a:pPr>
                <a:endParaRPr lang="en-US" sz="2400">
                  <a:latin typeface="Book Antiqua" panose="02040602050305030304" pitchFamily="18" charset="0"/>
                </a:endParaRPr>
              </a:p>
              <a:p>
                <a:pPr marL="0" indent="0" algn="just" fontAlgn="base">
                  <a:buNone/>
                </a:pPr>
                <a:endParaRPr lang="en-US" sz="2400">
                  <a:latin typeface="Book Antiqua" panose="02040602050305030304" pitchFamily="18" charset="0"/>
                </a:endParaRPr>
              </a:p>
              <a:p>
                <a:pPr marL="0" indent="0" algn="just" fontAlgn="base">
                  <a:buNone/>
                </a:pPr>
                <a:endParaRPr lang="en-US" sz="2400">
                  <a:latin typeface="Book Antiqua" panose="02040602050305030304" pitchFamily="18" charset="0"/>
                </a:endParaRPr>
              </a:p>
              <a:p>
                <a:pPr marL="0" indent="0" algn="just" fontAlgn="base">
                  <a:buNone/>
                </a:pPr>
                <a:endParaRPr lang="en-US" sz="2400">
                  <a:latin typeface="Book Antiqua" panose="02040602050305030304" pitchFamily="18" charset="0"/>
                </a:endParaRPr>
              </a:p>
              <a:p>
                <a:pPr algn="just" fontAlgn="base"/>
                <a:endParaRPr lang="en-US" sz="2400">
                  <a:latin typeface="Book Antiqua" panose="02040602050305030304" pitchFamily="18" charset="0"/>
                </a:endParaRPr>
              </a:p>
              <a:p>
                <a:pPr marL="0" indent="685800" algn="just" fontAlgn="base">
                  <a:buNone/>
                </a:pPr>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600200"/>
                <a:ext cx="8763000" cy="4525963"/>
              </a:xfrm>
              <a:blipFill rotWithShape="1">
                <a:blip r:embed="rId1"/>
                <a:stretch>
                  <a:fillRect b="-42575"/>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anose="02040602050305030304" pitchFamily="18" charset="0"/>
              </a:rPr>
              <a:t>Linear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752600"/>
                <a:ext cx="8763000" cy="4648200"/>
              </a:xfrm>
            </p:spPr>
            <p:txBody>
              <a:bodyPr>
                <a:normAutofit/>
              </a:bodyPr>
              <a:lstStyle/>
              <a:p>
                <a:pPr marL="400050" indent="-400050" algn="just" fontAlgn="base">
                  <a:buNone/>
                </a:pPr>
                <a:r>
                  <a:rPr lang="en-US" sz="260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𝐸</m:t>
                        </m:r>
                      </m:num>
                      <m:den>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i="1">
                                <a:latin typeface="Cambria Math" panose="02040503050406030204" pitchFamily="18" charset="0"/>
                                <a:ea typeface="Cambria Math" panose="02040503050406030204" pitchFamily="18" charset="0"/>
                              </a:rPr>
                              <m:t>0</m:t>
                            </m:r>
                          </m:sub>
                        </m:sSub>
                      </m:den>
                    </m:f>
                    <m:r>
                      <a:rPr lang="en-US" sz="2600" i="1">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rPr>
                        </m:ctrlPr>
                      </m:fPr>
                      <m:num>
                        <m:r>
                          <a:rPr lang="en-US" sz="2600" i="1">
                            <a:latin typeface="Cambria Math" panose="02040503050406030204" pitchFamily="18" charset="0"/>
                          </a:rPr>
                          <m:t>1</m:t>
                        </m:r>
                      </m:num>
                      <m:den>
                        <m:r>
                          <a:rPr lang="en-US" sz="2600" i="1">
                            <a:latin typeface="Cambria Math" panose="02040503050406030204" pitchFamily="18" charset="0"/>
                          </a:rPr>
                          <m:t>𝑛</m:t>
                        </m:r>
                      </m:den>
                    </m:f>
                    <m:nary>
                      <m:naryPr>
                        <m:chr m:val="∑"/>
                        <m:ctrlPr>
                          <a:rPr lang="en-US" sz="2600" i="1">
                            <a:latin typeface="Cambria Math" panose="02040503050406030204" pitchFamily="18" charset="0"/>
                          </a:rPr>
                        </m:ctrlPr>
                      </m:naryPr>
                      <m:sub>
                        <m:r>
                          <m:rPr>
                            <m:brk m:alnAt="23"/>
                          </m:rPr>
                          <a:rPr lang="en-US" sz="2600" i="1">
                            <a:latin typeface="Cambria Math" panose="02040503050406030204" pitchFamily="18" charset="0"/>
                          </a:rPr>
                          <m:t>𝑖</m:t>
                        </m:r>
                        <m:r>
                          <a:rPr lang="en-US" sz="2600" i="1">
                            <a:latin typeface="Cambria Math" panose="02040503050406030204" pitchFamily="18" charset="0"/>
                          </a:rPr>
                          <m:t>=</m:t>
                        </m:r>
                        <m:r>
                          <a:rPr lang="en-US" sz="2600" i="1">
                            <a:latin typeface="Cambria Math" panose="02040503050406030204" pitchFamily="18" charset="0"/>
                          </a:rPr>
                          <m:t>1</m:t>
                        </m:r>
                      </m:sub>
                      <m:sup>
                        <m:r>
                          <a:rPr lang="en-US" sz="2600" i="1">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r>
                                  <a:rPr lang="en-US" sz="2600" i="1">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oMath>
                </a14:m>
                <a:endParaRPr lang="en-US" sz="2600">
                  <a:latin typeface="Book Antiqua" panose="02040602050305030304" pitchFamily="18" charset="0"/>
                </a:endParaRPr>
              </a:p>
              <a:p>
                <a:pPr marL="400050" indent="-400050" algn="just" fontAlgn="base">
                  <a:buNone/>
                </a:pPr>
                <a:endParaRPr lang="en-US" sz="2600" i="1">
                  <a:latin typeface="Cambria Math" panose="02040503050406030204" pitchFamily="18" charset="0"/>
                </a:endParaRPr>
              </a:p>
              <a:p>
                <a:pPr marL="400050" indent="-400050" algn="just" fontAlgn="base">
                  <a:buNone/>
                </a:pPr>
                <a:endParaRPr lang="en-US" sz="2600" i="1">
                  <a:latin typeface="Cambria Math" panose="02040503050406030204" pitchFamily="18" charset="0"/>
                </a:endParaRPr>
              </a:p>
              <a:p>
                <a:pPr marL="400050" indent="-40005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𝛼</m:t>
                      </m:r>
                      <m:f>
                        <m:fPr>
                          <m:ctrlPr>
                            <a:rPr lang="en-US" sz="2600" b="0" i="1" smtClean="0">
                              <a:latin typeface="Cambria Math" panose="02040503050406030204" pitchFamily="18" charset="0"/>
                              <a:ea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𝐸</m:t>
                          </m:r>
                        </m:num>
                        <m:den>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𝑤</m:t>
                              </m:r>
                            </m:e>
                            <m:sub>
                              <m:r>
                                <a:rPr lang="en-US" sz="2600" b="0" i="1" smtClean="0">
                                  <a:latin typeface="Cambria Math" panose="02040503050406030204" pitchFamily="18" charset="0"/>
                                  <a:ea typeface="Cambria Math" panose="02040503050406030204" pitchFamily="18" charset="0"/>
                                </a:rPr>
                                <m:t>1</m:t>
                              </m:r>
                            </m:sub>
                          </m:sSub>
                        </m:den>
                      </m:f>
                      <m:r>
                        <a:rPr lang="en-US" sz="2600" b="0" i="1" smtClean="0">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𝑛</m:t>
                          </m:r>
                        </m:den>
                      </m:f>
                      <m:nary>
                        <m:naryPr>
                          <m:chr m:val="∑"/>
                          <m:ctrlPr>
                            <a:rPr lang="en-US" sz="260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r>
                                    <a:rPr lang="en-US" sz="2600" b="0" i="1" smtClean="0">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𝑖</m:t>
                          </m:r>
                        </m:sub>
                      </m:sSub>
                    </m:oMath>
                  </m:oMathPara>
                </a14:m>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algn="just" fontAlgn="base"/>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752600"/>
                <a:ext cx="8763000" cy="4648200"/>
              </a:xfrm>
              <a:blipFill rotWithShape="1">
                <a:blip r:embed="rId1"/>
                <a:stretch>
                  <a:fillRect/>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anose="02040602050305030304" pitchFamily="18" charset="0"/>
              </a:rPr>
              <a:t>Linear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295400"/>
                <a:ext cx="8763000" cy="5105400"/>
              </a:xfrm>
            </p:spPr>
            <p:txBody>
              <a:bodyPr>
                <a:normAutofit/>
              </a:bodyPr>
              <a:lstStyle/>
              <a:p>
                <a:pPr algn="just"/>
                <a:r>
                  <a:rPr lang="en-US" sz="2800" b="1" i="1">
                    <a:latin typeface="Book Antiqua" panose="02040602050305030304" pitchFamily="18" charset="0"/>
                  </a:rPr>
                  <a:t>Example: </a:t>
                </a:r>
                <a:r>
                  <a:rPr lang="en-US" sz="2800">
                    <a:latin typeface="Book Antiqua" panose="02040602050305030304" pitchFamily="18" charset="0"/>
                  </a:rPr>
                  <a:t>Fit a straight line through the following data using SGD. Show one epoch of training.</a:t>
                </a:r>
                <a:endParaRPr lang="en-US" sz="2800">
                  <a:latin typeface="Book Antiqua" panose="02040602050305030304" pitchFamily="18" charset="0"/>
                </a:endParaRPr>
              </a:p>
              <a:p>
                <a:pPr algn="just"/>
                <a:endParaRPr lang="en-US" sz="28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r>
                  <a:rPr lang="en-US" sz="2600" b="1" u="sng">
                    <a:latin typeface="Book Antiqua" panose="02040602050305030304" pitchFamily="18" charset="0"/>
                  </a:rPr>
                  <a:t>Solution</a:t>
                </a:r>
                <a:endParaRPr lang="en-US" sz="2600" b="1" u="sng">
                  <a:latin typeface="Book Antiqua" panose="02040602050305030304" pitchFamily="18" charset="0"/>
                </a:endParaRPr>
              </a:p>
              <a:p>
                <a:pPr marL="0" indent="0" algn="just" fontAlgn="base">
                  <a:buNone/>
                </a:pPr>
                <a:r>
                  <a:rPr lang="en-US" sz="2600">
                    <a:latin typeface="Book Antiqua" panose="02040602050305030304" pitchFamily="18" charset="0"/>
                  </a:rPr>
                  <a:t>General form of linear regression equation is: </a:t>
                </a:r>
                <a14:m>
                  <m:oMath xmlns:m="http://schemas.openxmlformats.org/officeDocument/2006/math">
                    <m:r>
                      <a:rPr lang="en-US" sz="2600" i="1">
                        <a:latin typeface="Cambria Math" panose="02040503050406030204" pitchFamily="18" charset="0"/>
                      </a:rPr>
                      <m:t>𝑦</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r>
                      <a:rPr lang="en-US" sz="2600" i="1">
                        <a:latin typeface="Cambria Math" panose="02040503050406030204" pitchFamily="18" charset="0"/>
                      </a:rPr>
                      <m:t>𝑥</m:t>
                    </m:r>
                  </m:oMath>
                </a14:m>
                <a:endParaRPr lang="en-US" sz="2600">
                  <a:latin typeface="Book Antiqua" panose="02040602050305030304" pitchFamily="18" charset="0"/>
                </a:endParaRPr>
              </a:p>
              <a:p>
                <a:pPr marL="0" indent="0" algn="just" fontAlgn="base">
                  <a:buNone/>
                </a:pPr>
                <a:r>
                  <a:rPr lang="en-US" sz="2600">
                    <a:latin typeface="Book Antiqua" panose="02040602050305030304" pitchFamily="18" charset="0"/>
                  </a:rPr>
                  <a:t>Let us assume that initial values of parameters are:</a:t>
                </a:r>
                <a:endParaRPr lang="en-US" sz="26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0</m:t>
                      </m:r>
                    </m:oMath>
                  </m:oMathPara>
                </a14:m>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295400"/>
                <a:ext cx="8763000" cy="5105400"/>
              </a:xfrm>
              <a:blipFill rotWithShape="1">
                <a:blip r:embed="rId1"/>
                <a:stretch>
                  <a:fillRect/>
                </a:stretch>
              </a:blipFill>
            </p:spPr>
            <p:txBody>
              <a:bodyPr/>
              <a:lstStyle/>
              <a:p>
                <a:r>
                  <a:rPr lang="en-US" altLang="en-US">
                    <a:noFill/>
                  </a:rPr>
                  <a:t> </a:t>
                </a:r>
              </a:p>
            </p:txBody>
          </p:sp>
        </mc:Fallback>
      </mc:AlternateContent>
      <p:graphicFrame>
        <p:nvGraphicFramePr>
          <p:cNvPr id="7" name="Table 6"/>
          <p:cNvGraphicFramePr>
            <a:graphicFrameLocks noGrp="1"/>
          </p:cNvGraphicFramePr>
          <p:nvPr/>
        </p:nvGraphicFramePr>
        <p:xfrm>
          <a:off x="1371600" y="2286000"/>
          <a:ext cx="4800603" cy="914400"/>
        </p:xfrm>
        <a:graphic>
          <a:graphicData uri="http://schemas.openxmlformats.org/drawingml/2006/table">
            <a:tbl>
              <a:tblPr firstRow="1" bandRow="1">
                <a:tableStyleId>{5C22544A-7EE6-4342-B048-85BDC9FD1C3A}</a:tableStyleId>
              </a:tblPr>
              <a:tblGrid>
                <a:gridCol w="660082"/>
                <a:gridCol w="940118"/>
                <a:gridCol w="1143001"/>
                <a:gridCol w="1066800"/>
                <a:gridCol w="990602"/>
              </a:tblGrid>
              <a:tr h="370840">
                <a:tc>
                  <a:txBody>
                    <a:bodyPr/>
                    <a:lstStyle/>
                    <a:p>
                      <a:r>
                        <a:rPr lang="en-US" sz="2400">
                          <a:latin typeface="Book Antiqua" panose="02040602050305030304" pitchFamily="18" charset="0"/>
                        </a:rPr>
                        <a:t>X</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1</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2</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3</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4</a:t>
                      </a:r>
                      <a:endParaRPr lang="en-US" sz="2400">
                        <a:latin typeface="Book Antiqua" panose="02040602050305030304" pitchFamily="18" charset="0"/>
                      </a:endParaRPr>
                    </a:p>
                  </a:txBody>
                  <a:tcPr/>
                </a:tc>
              </a:tr>
              <a:tr h="370840">
                <a:tc>
                  <a:txBody>
                    <a:bodyPr/>
                    <a:lstStyle/>
                    <a:p>
                      <a:r>
                        <a:rPr lang="en-US" sz="2400">
                          <a:latin typeface="Book Antiqua" panose="02040602050305030304" pitchFamily="18" charset="0"/>
                        </a:rPr>
                        <a:t>f(x)</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3</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5</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7</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9</a:t>
                      </a:r>
                      <a:endParaRPr lang="en-US" sz="2400">
                        <a:latin typeface="Book Antiqua" panose="02040602050305030304" pitchFamily="18" charset="0"/>
                      </a:endParaRPr>
                    </a:p>
                  </a:txBody>
                  <a:tcPr/>
                </a:tc>
              </a:tr>
            </a:tbl>
          </a:graphicData>
        </a:graphic>
      </p:graphicFrame>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351"/>
            <a:ext cx="8229600" cy="1143000"/>
          </a:xfrm>
        </p:spPr>
        <p:txBody>
          <a:bodyPr>
            <a:normAutofit/>
          </a:bodyPr>
          <a:lstStyle/>
          <a:p>
            <a:r>
              <a:rPr lang="en-US" b="1">
                <a:latin typeface="Book Antiqua" panose="02040602050305030304" pitchFamily="18" charset="0"/>
              </a:rPr>
              <a:t>Linear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524000"/>
                <a:ext cx="8763000" cy="4876800"/>
              </a:xfrm>
            </p:spPr>
            <p:txBody>
              <a:bodyPr>
                <a:normAutofit/>
              </a:bodyPr>
              <a:lstStyle/>
              <a:p>
                <a:pPr marL="0" indent="0" algn="just" fontAlgn="base">
                  <a:buNone/>
                </a:pPr>
                <a:r>
                  <a:rPr lang="en-US" sz="2400" b="1" u="sng">
                    <a:latin typeface="Book Antiqua" panose="02040602050305030304" pitchFamily="18" charset="0"/>
                  </a:rPr>
                  <a:t>Iteration 1: </a:t>
                </a:r>
                <a:r>
                  <a:rPr lang="en-US" sz="2400">
                    <a:latin typeface="Book Antiqua" panose="02040602050305030304" pitchFamily="18" charset="0"/>
                  </a:rPr>
                  <a:t> </a:t>
                </a:r>
                <a:r>
                  <a:rPr lang="en-US" sz="2400" i="1">
                    <a:latin typeface="Book Antiqua" panose="02040602050305030304" pitchFamily="18" charset="0"/>
                  </a:rPr>
                  <a:t>x</a:t>
                </a:r>
                <a:r>
                  <a:rPr lang="en-US" sz="2400">
                    <a:latin typeface="Book Antiqua" panose="02040602050305030304" pitchFamily="18" charset="0"/>
                  </a:rPr>
                  <a:t>=1, y=f(</a:t>
                </a:r>
                <a:r>
                  <a:rPr lang="en-US" sz="2400" i="1">
                    <a:latin typeface="Book Antiqua" panose="02040602050305030304" pitchFamily="18" charset="0"/>
                  </a:rPr>
                  <a:t>x</a:t>
                </a:r>
                <a:r>
                  <a:rPr lang="en-US" sz="2400">
                    <a:latin typeface="Book Antiqua" panose="02040602050305030304" pitchFamily="18" charset="0"/>
                  </a:rPr>
                  <a:t>)=3   </a:t>
                </a:r>
                <a14:m>
                  <m:oMath xmlns:m="http://schemas.openxmlformats.org/officeDocument/2006/math">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01</m:t>
                    </m:r>
                  </m:oMath>
                </a14:m>
                <a:endParaRPr lang="en-US" sz="24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sSub>
                        <m:sSubPr>
                          <m:ctrlPr>
                            <a:rPr lang="en-US" sz="2400" i="1">
                              <a:latin typeface="Cambria Math" panose="02040503050406030204" pitchFamily="18" charset="0"/>
                            </a:rPr>
                          </m:ctrlPr>
                        </m:sSubPr>
                        <m:e>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01</m:t>
                      </m:r>
                      <m:r>
                        <a:rPr lang="en-US" sz="2400" b="0" i="1" smtClean="0">
                          <a:latin typeface="Cambria Math" panose="02040503050406030204" pitchFamily="18" charset="0"/>
                        </a:rPr>
                        <m:t>×</m:t>
                      </m:r>
                      <m:r>
                        <a:rPr lang="en-US" sz="2400" b="0" i="1" smtClean="0">
                          <a:latin typeface="Cambria Math" panose="02040503050406030204" pitchFamily="18" charset="0"/>
                        </a:rPr>
                        <m:t>3</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03</m:t>
                      </m:r>
                    </m:oMath>
                  </m:oMathPara>
                </a14:m>
                <a:endParaRPr lang="en-US" sz="2400" b="0">
                  <a:latin typeface="Book Antiqua" panose="02040602050305030304" pitchFamily="18" charset="0"/>
                </a:endParaRPr>
              </a:p>
              <a:p>
                <a:pPr marL="0" indent="0" algn="just" fontAlgn="base">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𝑤</m:t>
                        </m:r>
                      </m:e>
                      <m:sub>
                        <m:r>
                          <a:rPr lang="en-US" sz="2400" b="0" i="1" smtClean="0">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i="1">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01</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3</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m:t>
                    </m:r>
                  </m:oMath>
                </a14:m>
                <a:r>
                  <a:rPr lang="en-US" sz="2400">
                    <a:latin typeface="Book Antiqua" panose="02040602050305030304" pitchFamily="18" charset="0"/>
                  </a:rPr>
                  <a:t>3</a:t>
                </a:r>
                <a:endParaRPr lang="en-US" sz="2400">
                  <a:latin typeface="Book Antiqua" panose="02040602050305030304" pitchFamily="18" charset="0"/>
                </a:endParaRPr>
              </a:p>
              <a:p>
                <a:pPr marL="0" indent="0" algn="just" fontAlgn="base">
                  <a:buNone/>
                </a:pPr>
                <a:endParaRPr lang="en-US" sz="2300">
                  <a:latin typeface="Book Antiqua" panose="02040602050305030304" pitchFamily="18" charset="0"/>
                </a:endParaRPr>
              </a:p>
              <a:p>
                <a:pPr marL="0" indent="0" algn="just" fontAlgn="base">
                  <a:buNone/>
                </a:pPr>
                <a:r>
                  <a:rPr lang="en-US" sz="2000" b="1" u="sng">
                    <a:latin typeface="Book Antiqua" panose="02040602050305030304" pitchFamily="18" charset="0"/>
                  </a:rPr>
                  <a:t>Iteration 2: </a:t>
                </a:r>
                <a:r>
                  <a:rPr lang="en-US" sz="2000">
                    <a:latin typeface="Book Antiqua" panose="02040602050305030304" pitchFamily="18" charset="0"/>
                  </a:rPr>
                  <a:t> </a:t>
                </a:r>
                <a:r>
                  <a:rPr lang="en-US" sz="2000" i="1">
                    <a:latin typeface="Book Antiqua" panose="02040602050305030304" pitchFamily="18" charset="0"/>
                  </a:rPr>
                  <a:t>x</a:t>
                </a:r>
                <a:r>
                  <a:rPr lang="en-US" sz="2000">
                    <a:latin typeface="Book Antiqua" panose="02040602050305030304" pitchFamily="18" charset="0"/>
                  </a:rPr>
                  <a:t>=2, y=f(</a:t>
                </a:r>
                <a:r>
                  <a:rPr lang="en-US" sz="2000" i="1">
                    <a:latin typeface="Book Antiqua" panose="02040602050305030304" pitchFamily="18" charset="0"/>
                  </a:rPr>
                  <a:t>x</a:t>
                </a:r>
                <a:r>
                  <a:rPr lang="en-US" sz="2000">
                    <a:latin typeface="Book Antiqua" panose="02040602050305030304" pitchFamily="18" charset="0"/>
                  </a:rPr>
                  <a:t>)=5</a:t>
                </a:r>
                <a:endParaRPr lang="en-US" sz="20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𝑥</m:t>
                      </m:r>
                      <m:r>
                        <a:rPr lang="en-US" sz="2000" i="1">
                          <a:latin typeface="Cambria Math" panose="02040503050406030204" pitchFamily="18" charset="0"/>
                        </a:rPr>
                        <m:t>)=?</m:t>
                      </m:r>
                    </m:oMath>
                  </m:oMathPara>
                </a14:m>
                <a:endParaRPr lang="en-US" sz="20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𝑤</m:t>
                          </m:r>
                        </m:e>
                        <m:sub>
                          <m:r>
                            <a:rPr lang="en-US" sz="2000" b="0" i="1" smtClean="0">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𝑥</m:t>
                      </m:r>
                      <m:r>
                        <a:rPr lang="en-US" sz="2000" b="0" i="1" smtClean="0">
                          <a:latin typeface="Cambria Math" panose="02040503050406030204" pitchFamily="18" charset="0"/>
                        </a:rPr>
                        <m:t>=?</m:t>
                      </m:r>
                    </m:oMath>
                  </m:oMathPara>
                </a14:m>
                <a:endParaRPr lang="en-US" sz="2000">
                  <a:latin typeface="Book Antiqua" panose="02040602050305030304" pitchFamily="18" charset="0"/>
                </a:endParaRPr>
              </a:p>
              <a:p>
                <a:pPr marL="0" indent="0" algn="just" fontAlgn="base">
                  <a:buNone/>
                </a:pPr>
                <a:endParaRPr lang="en-US" sz="2300">
                  <a:latin typeface="Book Antiqua" panose="02040602050305030304" pitchFamily="18" charset="0"/>
                </a:endParaRPr>
              </a:p>
              <a:p>
                <a:pPr marL="0" indent="0" algn="just" fontAlgn="base">
                  <a:buNone/>
                </a:pPr>
                <a:r>
                  <a:rPr lang="en-US" sz="2800">
                    <a:latin typeface="Book Antiqua" panose="02040602050305030304" pitchFamily="18" charset="0"/>
                  </a:rPr>
                  <a:t>In the same way perform iteration 3 and 4.</a:t>
                </a:r>
                <a:endParaRPr lang="en-US" sz="2800">
                  <a:latin typeface="Book Antiqua" panose="02040602050305030304" pitchFamily="18" charset="0"/>
                </a:endParaRPr>
              </a:p>
              <a:p>
                <a:pPr marL="0" indent="0" algn="just" fontAlgn="base">
                  <a:buNone/>
                </a:pPr>
                <a:endParaRPr lang="en-US" sz="2800">
                  <a:latin typeface="Book Antiqua" panose="02040602050305030304" pitchFamily="18" charset="0"/>
                </a:endParaRPr>
              </a:p>
              <a:p>
                <a:pPr marL="0" indent="0" algn="just" fontAlgn="base">
                  <a:buNone/>
                </a:pPr>
                <a:endParaRPr lang="en-US" sz="2600" b="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524000"/>
                <a:ext cx="8763000" cy="4876800"/>
              </a:xfrm>
              <a:blipFill rotWithShape="1">
                <a:blip r:embed="rId1"/>
                <a:stretch>
                  <a:fillRect b="-12383"/>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a:t>
            </a:r>
            <a:endParaRPr lang="en-US" altLang="en-US" sz="3600" b="1">
              <a:latin typeface="Book Antiqua" panose="02040602050305030304" pitchFamily="18" charset="0"/>
            </a:endParaRPr>
          </a:p>
        </p:txBody>
      </p:sp>
      <p:sp>
        <p:nvSpPr>
          <p:cNvPr id="9" name="Content Placeholder 8"/>
          <p:cNvSpPr>
            <a:spLocks noGrp="1"/>
          </p:cNvSpPr>
          <p:nvPr>
            <p:ph idx="1"/>
          </p:nvPr>
        </p:nvSpPr>
        <p:spPr/>
        <p:txBody>
          <a:bodyPr>
            <a:noAutofit/>
          </a:bodyPr>
          <a:lstStyle/>
          <a:p>
            <a:pPr marL="225425" indent="-225425" algn="just"/>
            <a:r>
              <a:rPr lang="en-US" sz="2800">
                <a:latin typeface="Book Antiqua" panose="02040602050305030304" pitchFamily="18" charset="0"/>
              </a:rPr>
              <a:t>Logistic regression is one of the most popular machine learning algorithms for binary classification. This is because it is a simple algorithm that performs very well on a wide range of problems.</a:t>
            </a:r>
            <a:endParaRPr lang="en-US" sz="2800">
              <a:latin typeface="Book Antiqua" panose="02040602050305030304" pitchFamily="18" charset="0"/>
            </a:endParaRPr>
          </a:p>
          <a:p>
            <a:pPr marL="225425" indent="-225425" algn="just"/>
            <a:r>
              <a:rPr lang="en-US" sz="2800">
                <a:latin typeface="Book Antiqua" panose="02040602050305030304" pitchFamily="18" charset="0"/>
              </a:rPr>
              <a:t>We want to predict a variable            , where 0 is called negative class, while 1 is called positive class. Such task is known as binary classification.</a:t>
            </a:r>
            <a:endParaRPr lang="en-US" sz="2800">
              <a:latin typeface="Book Antiqua" panose="02040602050305030304" pitchFamily="18" charset="0"/>
            </a:endParaRPr>
          </a:p>
          <a:p>
            <a:pPr algn="just" fontAlgn="base">
              <a:buNone/>
            </a:pPr>
            <a:r>
              <a:rPr lang="en-US" sz="2800">
                <a:latin typeface="Book Antiqua" panose="02040602050305030304" pitchFamily="18" charset="0"/>
              </a:rPr>
              <a:t>	</a:t>
            </a:r>
            <a:endParaRPr lang="en-US" sz="2800">
              <a:latin typeface="Book Antiqua" panose="02040602050305030304" pitchFamily="18" charset="0"/>
            </a:endParaRPr>
          </a:p>
          <a:p>
            <a:pPr marL="165100" indent="-165100" algn="just"/>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33795" name="Object 3"/>
          <p:cNvGraphicFramePr>
            <a:graphicFrameLocks noChangeAspect="1"/>
          </p:cNvGraphicFramePr>
          <p:nvPr/>
        </p:nvGraphicFramePr>
        <p:xfrm>
          <a:off x="5638800" y="3886200"/>
          <a:ext cx="1044575" cy="457200"/>
        </p:xfrm>
        <a:graphic>
          <a:graphicData uri="http://schemas.openxmlformats.org/presentationml/2006/ole">
            <mc:AlternateContent xmlns:mc="http://schemas.openxmlformats.org/markup-compatibility/2006">
              <mc:Choice xmlns:v="urn:schemas-microsoft-com:vml" Requires="v">
                <p:oleObj spid="_x0000_s3" name="Equation" r:id="rId1" imgW="584200" imgH="203200" progId="Equation.3">
                  <p:embed/>
                </p:oleObj>
              </mc:Choice>
              <mc:Fallback>
                <p:oleObj name="Equation" r:id="rId1" imgW="584200" imgH="2032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886200"/>
                        <a:ext cx="10445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ooter Placeholder 10"/>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457200" y="1371600"/>
            <a:ext cx="8229600" cy="4754563"/>
          </a:xfrm>
        </p:spPr>
        <p:txBody>
          <a:bodyPr>
            <a:noAutofit/>
          </a:bodyPr>
          <a:lstStyle/>
          <a:p>
            <a:pPr marL="225425" indent="-225425" algn="just"/>
            <a:r>
              <a:rPr lang="en-US" sz="2800">
                <a:latin typeface="Book Antiqua" panose="02040602050305030304" pitchFamily="18" charset="0"/>
              </a:rPr>
              <a:t>The heart of the logistic regression technique is logistic function and is defined as:</a:t>
            </a:r>
            <a:endParaRPr lang="en-US" sz="2800">
              <a:latin typeface="Book Antiqua" panose="02040602050305030304" pitchFamily="18" charset="0"/>
            </a:endParaRPr>
          </a:p>
          <a:p>
            <a:pPr marL="225425" indent="-225425" algn="just"/>
            <a:endParaRPr lang="en-US" sz="2800">
              <a:latin typeface="Book Antiqua" panose="02040602050305030304" pitchFamily="18" charset="0"/>
            </a:endParaRPr>
          </a:p>
          <a:p>
            <a:pPr marL="225425" indent="-225425" algn="just"/>
            <a:r>
              <a:rPr lang="en-US" sz="2800">
                <a:latin typeface="Book Antiqua" panose="02040602050305030304" pitchFamily="18" charset="0"/>
              </a:rPr>
              <a:t>Logistic function transforms the input into the range [0, 1]. Smallest negative numbers results in values close to zero and the larger positive numbers results in values close to one.</a:t>
            </a:r>
            <a:endParaRPr lang="en-US" sz="2800">
              <a:latin typeface="Book Antiqua" panose="02040602050305030304" pitchFamily="18" charset="0"/>
            </a:endParaRPr>
          </a:p>
          <a:p>
            <a:pPr marL="225425" indent="-225425" algn="just"/>
            <a:r>
              <a:rPr lang="en-US" sz="2800">
                <a:latin typeface="Book Antiqua" panose="02040602050305030304" pitchFamily="18" charset="0"/>
              </a:rPr>
              <a:t>If there are two input variable, logistic regression has two coefficients just like linear regression.</a:t>
            </a:r>
            <a:endParaRPr lang="en-US" sz="2800">
              <a:latin typeface="Book Antiqua" panose="02040602050305030304" pitchFamily="18" charset="0"/>
            </a:endParaRPr>
          </a:p>
          <a:p>
            <a:pPr marL="225425" indent="-225425" algn="just"/>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1987" name="Object 3"/>
          <p:cNvGraphicFramePr>
            <a:graphicFrameLocks noChangeAspect="1"/>
          </p:cNvGraphicFramePr>
          <p:nvPr/>
        </p:nvGraphicFramePr>
        <p:xfrm>
          <a:off x="2179638" y="5562600"/>
          <a:ext cx="2905125" cy="533400"/>
        </p:xfrm>
        <a:graphic>
          <a:graphicData uri="http://schemas.openxmlformats.org/presentationml/2006/ole">
            <mc:AlternateContent xmlns:mc="http://schemas.openxmlformats.org/markup-compatibility/2006">
              <mc:Choice xmlns:v="urn:schemas-microsoft-com:vml" Requires="v">
                <p:oleObj spid="_x0000_s3" name="Equation" r:id="rId1" imgW="29870400" imgH="5486400" progId="Equation.3">
                  <p:embed/>
                </p:oleObj>
              </mc:Choice>
              <mc:Fallback>
                <p:oleObj name="Equation" r:id="rId1" imgW="29870400" imgH="5486400" progId="Equation.3">
                  <p:embed/>
                  <p:pic>
                    <p:nvPicPr>
                      <p:cNvPr id="0" name="Picture 2"/>
                      <p:cNvPicPr>
                        <a:picLocks noChangeAspect="1" noChangeArrowheads="1"/>
                      </p:cNvPicPr>
                      <p:nvPr/>
                    </p:nvPicPr>
                    <p:blipFill>
                      <a:blip r:embed="rId2"/>
                      <a:srcRect/>
                      <a:stretch>
                        <a:fillRect/>
                      </a:stretch>
                    </p:blipFill>
                    <p:spPr bwMode="auto">
                      <a:xfrm>
                        <a:off x="2179638" y="5562600"/>
                        <a:ext cx="29051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8" name="Object 4"/>
          <p:cNvGraphicFramePr>
            <a:graphicFrameLocks noChangeAspect="1"/>
          </p:cNvGraphicFramePr>
          <p:nvPr/>
        </p:nvGraphicFramePr>
        <p:xfrm>
          <a:off x="2971800" y="2122360"/>
          <a:ext cx="2497138" cy="833200"/>
        </p:xfrm>
        <a:graphic>
          <a:graphicData uri="http://schemas.openxmlformats.org/presentationml/2006/ole">
            <mc:AlternateContent xmlns:mc="http://schemas.openxmlformats.org/markup-compatibility/2006">
              <mc:Choice xmlns:v="urn:schemas-microsoft-com:vml" Requires="v">
                <p:oleObj spid="_x0000_s4" name="Equation" r:id="rId3" imgW="914400" imgH="393700" progId="Equation.3">
                  <p:embed/>
                </p:oleObj>
              </mc:Choice>
              <mc:Fallback>
                <p:oleObj name="Equation" r:id="rId3" imgW="914400" imgH="3937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122360"/>
                        <a:ext cx="2497138" cy="83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ooter Placeholder 10"/>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Footer Placeholder 3"/>
          <p:cNvSpPr>
            <a:spLocks noGrp="1"/>
          </p:cNvSpPr>
          <p:nvPr>
            <p:ph type="ftr" sz="quarter" idx="11"/>
          </p:nvPr>
        </p:nvSpPr>
        <p:spPr/>
        <p:txBody>
          <a:bodyPr/>
          <a:p>
            <a:r>
              <a:rPr lang="en-US"/>
              <a:t>Applied ML                                                Prepared BY: Arjun Saud</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algn="just" fontAlgn="base"/>
            <a:r>
              <a:rPr lang="en-US" sz="2800">
                <a:latin typeface="Book Antiqua" panose="02040602050305030304" pitchFamily="18" charset="0"/>
              </a:rPr>
              <a:t>Unlike linear regression, the output is transformed into a probability using the logistic function:</a:t>
            </a:r>
            <a:endParaRPr lang="en-US" sz="2800">
              <a:latin typeface="Book Antiqua" panose="02040602050305030304" pitchFamily="18" charset="0"/>
            </a:endParaRPr>
          </a:p>
          <a:p>
            <a:pPr fontAlgn="base">
              <a:buNone/>
            </a:pPr>
            <a:r>
              <a:rPr lang="en-US" sz="2800"/>
              <a:t>	</a:t>
            </a:r>
            <a:endParaRPr lang="en-US" sz="2800"/>
          </a:p>
          <a:p>
            <a:pPr marL="284480" indent="-284480" algn="just"/>
            <a:r>
              <a:rPr lang="en-US" sz="2800">
                <a:latin typeface="Book Antiqua" panose="02040602050305030304" pitchFamily="18" charset="0"/>
              </a:rPr>
              <a:t>If the probability is &gt; 0.5 we can take the output as a prediction for the class 1, otherwise the prediction is for the class 0.</a:t>
            </a:r>
            <a:endParaRPr lang="en-US" sz="2800">
              <a:latin typeface="Book Antiqua" panose="02040602050305030304" pitchFamily="18" charset="0"/>
            </a:endParaRPr>
          </a:p>
          <a:p>
            <a:pPr marL="284480" indent="-284480" algn="just"/>
            <a:r>
              <a:rPr lang="en-US" sz="2800">
                <a:latin typeface="Book Antiqua" panose="02040602050305030304" pitchFamily="18" charset="0"/>
              </a:rPr>
              <a:t>The job of the learning algorithm will be to discover the best values for the coefficients (w</a:t>
            </a:r>
            <a:r>
              <a:rPr lang="en-US" sz="2800" baseline="-25000">
                <a:latin typeface="Book Antiqua" panose="02040602050305030304" pitchFamily="18" charset="0"/>
              </a:rPr>
              <a:t>0</a:t>
            </a:r>
            <a:r>
              <a:rPr lang="en-US" sz="2800">
                <a:latin typeface="Book Antiqua" panose="02040602050305030304" pitchFamily="18" charset="0"/>
              </a:rPr>
              <a:t>,  w</a:t>
            </a:r>
            <a:r>
              <a:rPr lang="en-US" sz="2800" baseline="-25000">
                <a:latin typeface="Book Antiqua" panose="02040602050305030304" pitchFamily="18" charset="0"/>
              </a:rPr>
              <a:t>1</a:t>
            </a:r>
            <a:r>
              <a:rPr lang="en-US" sz="2800">
                <a:latin typeface="Book Antiqua" panose="02040602050305030304" pitchFamily="18" charset="0"/>
              </a:rPr>
              <a:t>, and w</a:t>
            </a:r>
            <a:r>
              <a:rPr lang="en-US" sz="2800" baseline="-25000">
                <a:latin typeface="Book Antiqua" panose="02040602050305030304" pitchFamily="18" charset="0"/>
              </a:rPr>
              <a:t>2</a:t>
            </a:r>
            <a:r>
              <a:rPr lang="en-US" sz="2800">
                <a:latin typeface="Book Antiqua" panose="02040602050305030304" pitchFamily="18" charset="0"/>
              </a:rPr>
              <a:t>) based on the training data.</a:t>
            </a:r>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3014" name="Object 6"/>
          <p:cNvGraphicFramePr>
            <a:graphicFrameLocks noChangeAspect="1"/>
          </p:cNvGraphicFramePr>
          <p:nvPr/>
        </p:nvGraphicFramePr>
        <p:xfrm>
          <a:off x="2432050" y="2424113"/>
          <a:ext cx="2032000" cy="700087"/>
        </p:xfrm>
        <a:graphic>
          <a:graphicData uri="http://schemas.openxmlformats.org/presentationml/2006/ole">
            <mc:AlternateContent xmlns:mc="http://schemas.openxmlformats.org/markup-compatibility/2006">
              <mc:Choice xmlns:v="urn:schemas-microsoft-com:vml" Requires="v">
                <p:oleObj spid="_x0000_s3" name="Equation" r:id="rId1" imgW="27432000" imgH="9448800" progId="Equation.3">
                  <p:embed/>
                </p:oleObj>
              </mc:Choice>
              <mc:Fallback>
                <p:oleObj name="Equation" r:id="rId1" imgW="27432000" imgH="9448800" progId="Equation.3">
                  <p:embed/>
                  <p:pic>
                    <p:nvPicPr>
                      <p:cNvPr id="0" name="Picture 2"/>
                      <p:cNvPicPr>
                        <a:picLocks noChangeAspect="1" noChangeArrowheads="1"/>
                      </p:cNvPicPr>
                      <p:nvPr/>
                    </p:nvPicPr>
                    <p:blipFill>
                      <a:blip r:embed="rId2"/>
                      <a:srcRect/>
                      <a:stretch>
                        <a:fillRect/>
                      </a:stretch>
                    </p:blipFill>
                    <p:spPr bwMode="auto">
                      <a:xfrm>
                        <a:off x="2432050" y="2424113"/>
                        <a:ext cx="2032000"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ooter Placeholder 11"/>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 Cost Function</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a:latin typeface="Book Antiqua" panose="02040602050305030304" pitchFamily="18" charset="0"/>
              </a:rPr>
              <a:t>Unfortunately we can’t use the cost function MSE in logistic regression. It’s because our prediction function is non-linear (due to sigmoid transform). </a:t>
            </a:r>
            <a:endParaRPr lang="en-US" sz="2800">
              <a:latin typeface="Book Antiqua" panose="02040602050305030304" pitchFamily="18" charset="0"/>
            </a:endParaRPr>
          </a:p>
          <a:p>
            <a:pPr marL="284480" indent="-284480" algn="just"/>
            <a:r>
              <a:rPr lang="en-US" sz="2800">
                <a:latin typeface="Book Antiqua" panose="02040602050305030304" pitchFamily="18" charset="0"/>
              </a:rPr>
              <a:t>Squaring this prediction as we do in MSE results in a non-convex function with many local minimums. If our cost function has many local minimums, gradient descent may not find the optimal global minimum.</a:t>
            </a: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2" name="Footer Placeholder 11"/>
          <p:cNvSpPr>
            <a:spLocks noGrp="1"/>
          </p:cNvSpPr>
          <p:nvPr>
            <p:ph type="ftr" sz="quarter" idx="11"/>
          </p:nvPr>
        </p:nvSpPr>
        <p:spPr/>
        <p:txBody>
          <a:bodyPr/>
          <a:lstStyle/>
          <a:p>
            <a:r>
              <a:rPr lang="en-US"/>
              <a:t>Applied ML                                                Prepared BY: Arjun Saud</a:t>
            </a:r>
            <a:endParaRPr lang="en-US"/>
          </a:p>
        </p:txBody>
      </p:sp>
      <p:pic>
        <p:nvPicPr>
          <p:cNvPr id="4" name="Picture 3"/>
          <p:cNvPicPr>
            <a:picLocks noChangeAspect="1"/>
          </p:cNvPicPr>
          <p:nvPr/>
        </p:nvPicPr>
        <p:blipFill>
          <a:blip r:embed="rId1"/>
          <a:stretch>
            <a:fillRect/>
          </a:stretch>
        </p:blipFill>
        <p:spPr>
          <a:xfrm>
            <a:off x="2943225" y="4800600"/>
            <a:ext cx="3076575" cy="1738312"/>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 Cost Function</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a:latin typeface="Book Antiqua" panose="02040602050305030304" pitchFamily="18" charset="0"/>
              </a:rPr>
              <a:t>Given the training set</a:t>
            </a:r>
            <a:endParaRPr lang="en-US" sz="2800">
              <a:latin typeface="Book Antiqua" panose="02040602050305030304" pitchFamily="18" charset="0"/>
            </a:endParaRPr>
          </a:p>
          <a:p>
            <a:pPr marL="284480" indent="-284480" algn="just">
              <a:buNone/>
            </a:pPr>
            <a:r>
              <a:rPr lang="en-US" sz="2800">
                <a:latin typeface="Book Antiqua" panose="02040602050305030304" pitchFamily="18" charset="0"/>
              </a:rPr>
              <a:t>	we want </a:t>
            </a:r>
            <a:endParaRPr lang="en-US" sz="2800">
              <a:latin typeface="Book Antiqua" panose="02040602050305030304" pitchFamily="18" charset="0"/>
            </a:endParaRPr>
          </a:p>
          <a:p>
            <a:pPr marL="284480" indent="-284480" algn="just"/>
            <a:r>
              <a:rPr lang="en-US" sz="2800">
                <a:latin typeface="Book Antiqua" panose="02040602050305030304" pitchFamily="18" charset="0"/>
              </a:rPr>
              <a:t>For logistic regression, we use following loss function or error function</a:t>
            </a:r>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r>
              <a:rPr lang="en-US" sz="2800">
                <a:latin typeface="Book Antiqua" panose="02040602050305030304" pitchFamily="18" charset="0"/>
              </a:rPr>
              <a:t>In case y=1, the output (the cost to pay) approaches to 0 as    approaches to 1. Conversely, the cost to pay grows to infinity as    approaches to 0. </a:t>
            </a: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608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6081" name="Object 1"/>
          <p:cNvGraphicFramePr>
            <a:graphicFrameLocks noChangeAspect="1"/>
          </p:cNvGraphicFramePr>
          <p:nvPr/>
        </p:nvGraphicFramePr>
        <p:xfrm>
          <a:off x="4191000" y="1676400"/>
          <a:ext cx="4572000" cy="381000"/>
        </p:xfrm>
        <a:graphic>
          <a:graphicData uri="http://schemas.openxmlformats.org/presentationml/2006/ole">
            <mc:AlternateContent xmlns:mc="http://schemas.openxmlformats.org/markup-compatibility/2006">
              <mc:Choice xmlns:v="urn:schemas-microsoft-com:vml" Requires="v">
                <p:oleObj spid="_x0000_s3" name="Equation" r:id="rId1" imgW="2743200" imgH="228600" progId="Equation.3">
                  <p:embed/>
                </p:oleObj>
              </mc:Choice>
              <mc:Fallback>
                <p:oleObj name="Equation" r:id="rId1" imgW="2743200" imgH="2286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676400"/>
                        <a:ext cx="4572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6083" name="Object 3"/>
          <p:cNvGraphicFramePr>
            <a:graphicFrameLocks noChangeAspect="1"/>
          </p:cNvGraphicFramePr>
          <p:nvPr/>
        </p:nvGraphicFramePr>
        <p:xfrm>
          <a:off x="2209800" y="2209800"/>
          <a:ext cx="1238250" cy="381000"/>
        </p:xfrm>
        <a:graphic>
          <a:graphicData uri="http://schemas.openxmlformats.org/presentationml/2006/ole">
            <mc:AlternateContent xmlns:mc="http://schemas.openxmlformats.org/markup-compatibility/2006">
              <mc:Choice xmlns:v="urn:schemas-microsoft-com:vml" Requires="v">
                <p:oleObj spid="_x0000_s4" name="Equation" r:id="rId3" imgW="622300" imgH="228600" progId="Equation.3">
                  <p:embed/>
                </p:oleObj>
              </mc:Choice>
              <mc:Fallback>
                <p:oleObj name="Equation" r:id="rId3" imgW="622300" imgH="2286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209800"/>
                        <a:ext cx="12382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6085" name="Object 5"/>
          <p:cNvGraphicFramePr>
            <a:graphicFrameLocks noChangeAspect="1"/>
          </p:cNvGraphicFramePr>
          <p:nvPr/>
        </p:nvGraphicFramePr>
        <p:xfrm>
          <a:off x="1936750" y="3733800"/>
          <a:ext cx="3746500" cy="762000"/>
        </p:xfrm>
        <a:graphic>
          <a:graphicData uri="http://schemas.openxmlformats.org/presentationml/2006/ole">
            <mc:AlternateContent xmlns:mc="http://schemas.openxmlformats.org/markup-compatibility/2006">
              <mc:Choice xmlns:v="urn:schemas-microsoft-com:vml" Requires="v">
                <p:oleObj spid="_x0000_s5" name="Equation" r:id="rId5" imgW="2247900" imgH="457200" progId="Equation.3">
                  <p:embed/>
                </p:oleObj>
              </mc:Choice>
              <mc:Fallback>
                <p:oleObj name="Equation" r:id="rId5" imgW="2247900" imgH="4572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6750" y="3733800"/>
                        <a:ext cx="37465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7" name="Object 7"/>
          <p:cNvGraphicFramePr>
            <a:graphicFrameLocks noChangeAspect="1"/>
          </p:cNvGraphicFramePr>
          <p:nvPr/>
        </p:nvGraphicFramePr>
        <p:xfrm>
          <a:off x="1765090" y="5105400"/>
          <a:ext cx="457200" cy="381000"/>
        </p:xfrm>
        <a:graphic>
          <a:graphicData uri="http://schemas.openxmlformats.org/presentationml/2006/ole">
            <mc:AlternateContent xmlns:mc="http://schemas.openxmlformats.org/markup-compatibility/2006">
              <mc:Choice xmlns:v="urn:schemas-microsoft-com:vml" Requires="v">
                <p:oleObj spid="_x0000_s6" name="Equation" r:id="rId7" imgW="139700" imgH="203200" progId="Equation.3">
                  <p:embed/>
                </p:oleObj>
              </mc:Choice>
              <mc:Fallback>
                <p:oleObj name="Equation" r:id="rId7" imgW="139700" imgH="2032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5090" y="51054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8" name="Object 8"/>
          <p:cNvGraphicFramePr>
            <a:graphicFrameLocks noChangeAspect="1"/>
          </p:cNvGraphicFramePr>
          <p:nvPr/>
        </p:nvGraphicFramePr>
        <p:xfrm>
          <a:off x="4267200" y="5562600"/>
          <a:ext cx="457200" cy="381000"/>
        </p:xfrm>
        <a:graphic>
          <a:graphicData uri="http://schemas.openxmlformats.org/presentationml/2006/ole">
            <mc:AlternateContent xmlns:mc="http://schemas.openxmlformats.org/markup-compatibility/2006">
              <mc:Choice xmlns:v="urn:schemas-microsoft-com:vml" Requires="v">
                <p:oleObj spid="_x0000_s7" name="Equation" r:id="rId9" imgW="139700" imgH="203200" progId="Equation.3">
                  <p:embed/>
                </p:oleObj>
              </mc:Choice>
              <mc:Fallback>
                <p:oleObj name="Equation" r:id="rId9" imgW="139700" imgH="2032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55626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Footer Placeholder 18"/>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 Cost Function</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a:latin typeface="Book Antiqua" panose="02040602050305030304" pitchFamily="18" charset="0"/>
              </a:rPr>
              <a:t>This is a desirable property: we want a bigger penalty as the algorithm predicts something far away from the actual value. the same intuition applies when y=0.</a:t>
            </a:r>
            <a:endParaRPr lang="en-US" sz="2800">
              <a:latin typeface="Book Antiqua" panose="02040602050305030304" pitchFamily="18" charset="0"/>
            </a:endParaRPr>
          </a:p>
          <a:p>
            <a:pPr marL="284480" indent="-284480" algn="just"/>
            <a:r>
              <a:rPr lang="en-US" sz="2800">
                <a:latin typeface="Book Antiqua" panose="02040602050305030304" pitchFamily="18" charset="0"/>
              </a:rPr>
              <a:t>Thus, cost function for Logistic regression is given as:</a:t>
            </a: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7105" name="Object 1"/>
          <p:cNvGraphicFramePr>
            <a:graphicFrameLocks noChangeAspect="1"/>
          </p:cNvGraphicFramePr>
          <p:nvPr/>
        </p:nvGraphicFramePr>
        <p:xfrm>
          <a:off x="508000" y="4495800"/>
          <a:ext cx="5842000" cy="538163"/>
        </p:xfrm>
        <a:graphic>
          <a:graphicData uri="http://schemas.openxmlformats.org/presentationml/2006/ole">
            <mc:AlternateContent xmlns:mc="http://schemas.openxmlformats.org/markup-compatibility/2006">
              <mc:Choice xmlns:v="urn:schemas-microsoft-com:vml" Requires="v">
                <p:oleObj spid="_x0000_s3" name="Equation" r:id="rId1" imgW="52425600" imgH="4876800" progId="Equation.3">
                  <p:embed/>
                </p:oleObj>
              </mc:Choice>
              <mc:Fallback>
                <p:oleObj name="Equation" r:id="rId1" imgW="52425600" imgH="4876800" progId="Equation.3">
                  <p:embed/>
                  <p:pic>
                    <p:nvPicPr>
                      <p:cNvPr id="0" name="Picture 2"/>
                      <p:cNvPicPr>
                        <a:picLocks noChangeAspect="1" noChangeArrowheads="1"/>
                      </p:cNvPicPr>
                      <p:nvPr/>
                    </p:nvPicPr>
                    <p:blipFill>
                      <a:blip r:embed="rId2"/>
                      <a:srcRect/>
                      <a:stretch>
                        <a:fillRect/>
                      </a:stretch>
                    </p:blipFill>
                    <p:spPr bwMode="auto">
                      <a:xfrm>
                        <a:off x="508000" y="4495800"/>
                        <a:ext cx="5842000" cy="538163"/>
                      </a:xfrm>
                      <a:prstGeom prst="rect">
                        <a:avLst/>
                      </a:prstGeom>
                      <a:noFill/>
                    </p:spPr>
                  </p:pic>
                </p:oleObj>
              </mc:Fallback>
            </mc:AlternateContent>
          </a:graphicData>
        </a:graphic>
      </p:graphicFrame>
      <p:sp>
        <p:nvSpPr>
          <p:cNvPr id="13" name="Footer Placeholder 1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 GD/Derivatives</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219200"/>
            <a:ext cx="8686800" cy="5029200"/>
          </a:xfrm>
        </p:spPr>
        <p:txBody>
          <a:bodyPr>
            <a:noAutofit/>
          </a:bodyPr>
          <a:lstStyle/>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buNone/>
            </a:pP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62471" name="Object 7"/>
          <p:cNvGraphicFramePr>
            <a:graphicFrameLocks noChangeAspect="1"/>
          </p:cNvGraphicFramePr>
          <p:nvPr/>
        </p:nvGraphicFramePr>
        <p:xfrm>
          <a:off x="873125" y="1830388"/>
          <a:ext cx="2998788" cy="906462"/>
        </p:xfrm>
        <a:graphic>
          <a:graphicData uri="http://schemas.openxmlformats.org/presentationml/2006/ole">
            <mc:AlternateContent xmlns:mc="http://schemas.openxmlformats.org/markup-compatibility/2006">
              <mc:Choice xmlns:v="urn:schemas-microsoft-com:vml" Requires="v">
                <p:oleObj spid="_x0000_s3" name="Equation" r:id="rId1" imgW="32918400" imgH="10058400" progId="Equation.3">
                  <p:embed/>
                </p:oleObj>
              </mc:Choice>
              <mc:Fallback>
                <p:oleObj name="Equation" r:id="rId1" imgW="32918400" imgH="10058400" progId="Equation.3">
                  <p:embed/>
                  <p:pic>
                    <p:nvPicPr>
                      <p:cNvPr id="0" name="Picture 2"/>
                      <p:cNvPicPr>
                        <a:picLocks noChangeAspect="1" noChangeArrowheads="1"/>
                      </p:cNvPicPr>
                      <p:nvPr/>
                    </p:nvPicPr>
                    <p:blipFill>
                      <a:blip r:embed="rId2"/>
                      <a:srcRect/>
                      <a:stretch>
                        <a:fillRect/>
                      </a:stretch>
                    </p:blipFill>
                    <p:spPr bwMode="auto">
                      <a:xfrm>
                        <a:off x="873125" y="1830388"/>
                        <a:ext cx="2998788" cy="906462"/>
                      </a:xfrm>
                      <a:prstGeom prst="rect">
                        <a:avLst/>
                      </a:prstGeom>
                      <a:noFill/>
                    </p:spPr>
                  </p:pic>
                </p:oleObj>
              </mc:Fallback>
            </mc:AlternateContent>
          </a:graphicData>
        </a:graphic>
      </p:graphicFrame>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62473" name="Object 9"/>
          <p:cNvGraphicFramePr>
            <a:graphicFrameLocks noChangeAspect="1"/>
          </p:cNvGraphicFramePr>
          <p:nvPr/>
        </p:nvGraphicFramePr>
        <p:xfrm>
          <a:off x="849312" y="3505200"/>
          <a:ext cx="6637338" cy="1428750"/>
        </p:xfrm>
        <a:graphic>
          <a:graphicData uri="http://schemas.openxmlformats.org/presentationml/2006/ole">
            <mc:AlternateContent xmlns:mc="http://schemas.openxmlformats.org/markup-compatibility/2006">
              <mc:Choice xmlns:v="urn:schemas-microsoft-com:vml" Requires="v">
                <p:oleObj spid="_x0000_s4" name="Equation" r:id="rId3" imgW="76200000" imgH="16459200" progId="Equation.3">
                  <p:embed/>
                </p:oleObj>
              </mc:Choice>
              <mc:Fallback>
                <p:oleObj name="Equation" r:id="rId3" imgW="76200000" imgH="16459200" progId="Equation.3">
                  <p:embed/>
                  <p:pic>
                    <p:nvPicPr>
                      <p:cNvPr id="0" name="Picture 3"/>
                      <p:cNvPicPr>
                        <a:picLocks noChangeAspect="1" noChangeArrowheads="1"/>
                      </p:cNvPicPr>
                      <p:nvPr/>
                    </p:nvPicPr>
                    <p:blipFill>
                      <a:blip r:embed="rId4"/>
                      <a:srcRect/>
                      <a:stretch>
                        <a:fillRect/>
                      </a:stretch>
                    </p:blipFill>
                    <p:spPr bwMode="auto">
                      <a:xfrm>
                        <a:off x="849312" y="3505200"/>
                        <a:ext cx="6637338" cy="1428750"/>
                      </a:xfrm>
                      <a:prstGeom prst="rect">
                        <a:avLst/>
                      </a:prstGeom>
                      <a:noFill/>
                    </p:spPr>
                  </p:pic>
                </p:oleObj>
              </mc:Fallback>
            </mc:AlternateContent>
          </a:graphicData>
        </a:graphic>
      </p:graphicFrame>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38" name="Footer Placeholder 37"/>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 GD/Derivatives</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219200"/>
            <a:ext cx="8686800" cy="5029200"/>
          </a:xfrm>
        </p:spPr>
        <p:txBody>
          <a:bodyPr>
            <a:noAutofit/>
          </a:bodyPr>
          <a:lstStyle/>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buNone/>
            </a:pP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62475" name="Object 11"/>
          <p:cNvGraphicFramePr>
            <a:graphicFrameLocks noChangeAspect="1"/>
          </p:cNvGraphicFramePr>
          <p:nvPr/>
        </p:nvGraphicFramePr>
        <p:xfrm>
          <a:off x="525463" y="1962150"/>
          <a:ext cx="4351337" cy="1028700"/>
        </p:xfrm>
        <a:graphic>
          <a:graphicData uri="http://schemas.openxmlformats.org/presentationml/2006/ole">
            <mc:AlternateContent xmlns:mc="http://schemas.openxmlformats.org/markup-compatibility/2006">
              <mc:Choice xmlns:v="urn:schemas-microsoft-com:vml" Requires="v">
                <p:oleObj spid="_x0000_s3" name="Equation" r:id="rId1" imgW="43586400" imgH="10363200" progId="Equation.3">
                  <p:embed/>
                </p:oleObj>
              </mc:Choice>
              <mc:Fallback>
                <p:oleObj name="Equation" r:id="rId1" imgW="43586400" imgH="10363200" progId="Equation.3">
                  <p:embed/>
                  <p:pic>
                    <p:nvPicPr>
                      <p:cNvPr id="0" name="Picture 2"/>
                      <p:cNvPicPr>
                        <a:picLocks noChangeAspect="1" noChangeArrowheads="1"/>
                      </p:cNvPicPr>
                      <p:nvPr/>
                    </p:nvPicPr>
                    <p:blipFill>
                      <a:blip r:embed="rId2"/>
                      <a:srcRect/>
                      <a:stretch>
                        <a:fillRect/>
                      </a:stretch>
                    </p:blipFill>
                    <p:spPr bwMode="auto">
                      <a:xfrm>
                        <a:off x="525463" y="1962150"/>
                        <a:ext cx="4351337" cy="1028700"/>
                      </a:xfrm>
                      <a:prstGeom prst="rect">
                        <a:avLst/>
                      </a:prstGeom>
                      <a:noFill/>
                    </p:spPr>
                  </p:pic>
                </p:oleObj>
              </mc:Fallback>
            </mc:AlternateContent>
          </a:graphicData>
        </a:graphic>
      </p:graphicFrame>
      <p:sp>
        <p:nvSpPr>
          <p:cNvPr id="38" name="Footer Placeholder 37"/>
          <p:cNvSpPr>
            <a:spLocks noGrp="1"/>
          </p:cNvSpPr>
          <p:nvPr>
            <p:ph type="ftr" sz="quarter" idx="11"/>
          </p:nvPr>
        </p:nvSpPr>
        <p:spPr/>
        <p:txBody>
          <a:bodyPr/>
          <a:lstStyle/>
          <a:p>
            <a:r>
              <a:rPr lang="en-US"/>
              <a:t>Applied ML                                                Prepared BY: Arjun Saud</a:t>
            </a:r>
            <a:endParaRPr lang="en-US"/>
          </a:p>
        </p:txBody>
      </p:sp>
      <p:graphicFrame>
        <p:nvGraphicFramePr>
          <p:cNvPr id="23" name="Object 11"/>
          <p:cNvGraphicFramePr>
            <a:graphicFrameLocks noChangeAspect="1"/>
          </p:cNvGraphicFramePr>
          <p:nvPr/>
        </p:nvGraphicFramePr>
        <p:xfrm>
          <a:off x="509587" y="3316932"/>
          <a:ext cx="4594225" cy="1028700"/>
        </p:xfrm>
        <a:graphic>
          <a:graphicData uri="http://schemas.openxmlformats.org/presentationml/2006/ole">
            <mc:AlternateContent xmlns:mc="http://schemas.openxmlformats.org/markup-compatibility/2006">
              <mc:Choice xmlns:v="urn:schemas-microsoft-com:vml" Requires="v">
                <p:oleObj spid="_x0000_s4" name="Equation" r:id="rId3" imgW="46024800" imgH="10363200" progId="Equation.3">
                  <p:embed/>
                </p:oleObj>
              </mc:Choice>
              <mc:Fallback>
                <p:oleObj name="Equation" r:id="rId3" imgW="46024800" imgH="10363200" progId="Equation.3">
                  <p:embed/>
                  <p:pic>
                    <p:nvPicPr>
                      <p:cNvPr id="0" name="Picture 3"/>
                      <p:cNvPicPr>
                        <a:picLocks noChangeAspect="1" noChangeArrowheads="1"/>
                      </p:cNvPicPr>
                      <p:nvPr/>
                    </p:nvPicPr>
                    <p:blipFill>
                      <a:blip r:embed="rId4"/>
                      <a:srcRect/>
                      <a:stretch>
                        <a:fillRect/>
                      </a:stretch>
                    </p:blipFill>
                    <p:spPr bwMode="auto">
                      <a:xfrm>
                        <a:off x="509587" y="3316932"/>
                        <a:ext cx="4594225" cy="1028700"/>
                      </a:xfrm>
                      <a:prstGeom prst="rect">
                        <a:avLst/>
                      </a:prstGeom>
                      <a:noFill/>
                    </p:spPr>
                  </p:pic>
                </p:oleObj>
              </mc:Fallback>
            </mc:AlternateContent>
          </a:graphicData>
        </a:graphic>
      </p:graphicFrame>
      <p:graphicFrame>
        <p:nvGraphicFramePr>
          <p:cNvPr id="24" name="Object 11"/>
          <p:cNvGraphicFramePr>
            <a:graphicFrameLocks noChangeAspect="1"/>
          </p:cNvGraphicFramePr>
          <p:nvPr/>
        </p:nvGraphicFramePr>
        <p:xfrm>
          <a:off x="503238" y="4672013"/>
          <a:ext cx="4716462" cy="1028700"/>
        </p:xfrm>
        <a:graphic>
          <a:graphicData uri="http://schemas.openxmlformats.org/presentationml/2006/ole">
            <mc:AlternateContent xmlns:mc="http://schemas.openxmlformats.org/markup-compatibility/2006">
              <mc:Choice xmlns:v="urn:schemas-microsoft-com:vml" Requires="v">
                <p:oleObj spid="_x0000_s5" name="Equation" r:id="rId5" imgW="47244000" imgH="10363200" progId="Equation.3">
                  <p:embed/>
                </p:oleObj>
              </mc:Choice>
              <mc:Fallback>
                <p:oleObj name="Equation" r:id="rId5" imgW="47244000" imgH="10363200" progId="Equation.3">
                  <p:embed/>
                  <p:pic>
                    <p:nvPicPr>
                      <p:cNvPr id="0" name="Picture 4"/>
                      <p:cNvPicPr>
                        <a:picLocks noChangeAspect="1" noChangeArrowheads="1"/>
                      </p:cNvPicPr>
                      <p:nvPr/>
                    </p:nvPicPr>
                    <p:blipFill>
                      <a:blip r:embed="rId6"/>
                      <a:srcRect/>
                      <a:stretch>
                        <a:fillRect/>
                      </a:stretch>
                    </p:blipFill>
                    <p:spPr bwMode="auto">
                      <a:xfrm>
                        <a:off x="503238" y="4672013"/>
                        <a:ext cx="4716462" cy="1028700"/>
                      </a:xfrm>
                      <a:prstGeom prst="rect">
                        <a:avLst/>
                      </a:prstGeom>
                      <a:noFill/>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a:t>
            </a:r>
            <a:endParaRPr lang="en-US" altLang="en-US" sz="3600" b="1">
              <a:latin typeface="Book Antiqua" panose="02040602050305030304" pitchFamily="18" charset="0"/>
            </a:endParaRPr>
          </a:p>
        </p:txBody>
      </p:sp>
      <p:sp>
        <p:nvSpPr>
          <p:cNvPr id="9" name="Content Placeholder 8"/>
          <p:cNvSpPr>
            <a:spLocks noGrp="1"/>
          </p:cNvSpPr>
          <p:nvPr>
            <p:ph idx="1"/>
          </p:nvPr>
        </p:nvSpPr>
        <p:spPr/>
        <p:txBody>
          <a:bodyPr>
            <a:noAutofit/>
          </a:bodyPr>
          <a:lstStyle/>
          <a:p>
            <a:pPr algn="just"/>
            <a:r>
              <a:rPr lang="en-US" sz="2800">
                <a:latin typeface="Book Antiqua" panose="02040602050305030304" pitchFamily="18" charset="0"/>
              </a:rPr>
              <a:t>Thus, parameters of Logistic Regression are updated as below:</a:t>
            </a:r>
            <a:endParaRPr lang="en-US" sz="2800">
              <a:latin typeface="Book Antiqua" panose="02040602050305030304" pitchFamily="18" charset="0"/>
            </a:endParaRPr>
          </a:p>
          <a:p>
            <a:pPr algn="just">
              <a:buNone/>
            </a:pPr>
            <a:r>
              <a:rPr lang="en-US" sz="2800" i="1">
                <a:latin typeface="Book Antiqua" panose="02040602050305030304" pitchFamily="18" charset="0"/>
              </a:rPr>
              <a:t>	</a:t>
            </a:r>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buNone/>
            </a:pP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63498" name="Object 10"/>
          <p:cNvGraphicFramePr>
            <a:graphicFrameLocks noChangeAspect="1"/>
          </p:cNvGraphicFramePr>
          <p:nvPr/>
        </p:nvGraphicFramePr>
        <p:xfrm>
          <a:off x="990600" y="2743200"/>
          <a:ext cx="2959100" cy="3051175"/>
        </p:xfrm>
        <a:graphic>
          <a:graphicData uri="http://schemas.openxmlformats.org/presentationml/2006/ole">
            <mc:AlternateContent xmlns:mc="http://schemas.openxmlformats.org/markup-compatibility/2006">
              <mc:Choice xmlns:v="urn:schemas-microsoft-com:vml" Requires="v">
                <p:oleObj spid="_x0000_s3" name="Equation" r:id="rId1" imgW="24688800" imgH="31699200" progId="Equation.3">
                  <p:embed/>
                </p:oleObj>
              </mc:Choice>
              <mc:Fallback>
                <p:oleObj name="Equation" r:id="rId1" imgW="24688800" imgH="31699200" progId="Equation.3">
                  <p:embed/>
                  <p:pic>
                    <p:nvPicPr>
                      <p:cNvPr id="0" name="Picture 2"/>
                      <p:cNvPicPr>
                        <a:picLocks noChangeAspect="1" noChangeArrowheads="1"/>
                      </p:cNvPicPr>
                      <p:nvPr/>
                    </p:nvPicPr>
                    <p:blipFill>
                      <a:blip r:embed="rId2"/>
                      <a:srcRect/>
                      <a:stretch>
                        <a:fillRect/>
                      </a:stretch>
                    </p:blipFill>
                    <p:spPr bwMode="auto">
                      <a:xfrm>
                        <a:off x="990600" y="2743200"/>
                        <a:ext cx="2959100" cy="305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Footer Placeholder 18"/>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b="1">
                <a:latin typeface="Book Antiqua" panose="02040602050305030304" pitchFamily="18" charset="0"/>
              </a:rPr>
              <a:t>Logistic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295400"/>
                <a:ext cx="8763000" cy="5105400"/>
              </a:xfrm>
            </p:spPr>
            <p:txBody>
              <a:bodyPr>
                <a:normAutofit/>
              </a:bodyPr>
              <a:lstStyle/>
              <a:p>
                <a:pPr algn="just"/>
                <a:r>
                  <a:rPr lang="en-US" sz="2800" b="1" i="1">
                    <a:latin typeface="Book Antiqua" panose="02040602050305030304" pitchFamily="18" charset="0"/>
                  </a:rPr>
                  <a:t>Example: </a:t>
                </a:r>
                <a:r>
                  <a:rPr lang="en-US" sz="2800">
                    <a:latin typeface="Book Antiqua" panose="02040602050305030304" pitchFamily="18" charset="0"/>
                  </a:rPr>
                  <a:t>Fit the logistic regression model through the following data. Show one epoch of training.</a:t>
                </a:r>
                <a:endParaRPr lang="en-US" sz="2800">
                  <a:latin typeface="Book Antiqua" panose="02040602050305030304" pitchFamily="18" charset="0"/>
                </a:endParaRPr>
              </a:p>
              <a:p>
                <a:pPr algn="just"/>
                <a:endParaRPr lang="en-US" sz="28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b="1" u="sng">
                  <a:latin typeface="Book Antiqua" panose="02040602050305030304" pitchFamily="18" charset="0"/>
                </a:endParaRPr>
              </a:p>
              <a:p>
                <a:pPr marL="0" indent="0" algn="just" fontAlgn="base">
                  <a:buNone/>
                </a:pPr>
                <a:endParaRPr lang="en-US" sz="2600" b="1" u="sng">
                  <a:latin typeface="Book Antiqua" panose="02040602050305030304" pitchFamily="18" charset="0"/>
                </a:endParaRPr>
              </a:p>
              <a:p>
                <a:pPr marL="0" indent="0" algn="just" fontAlgn="base">
                  <a:buNone/>
                </a:pPr>
                <a:r>
                  <a:rPr lang="en-US" sz="2600" b="1" u="sng">
                    <a:latin typeface="Book Antiqua" panose="02040602050305030304" pitchFamily="18" charset="0"/>
                  </a:rPr>
                  <a:t>Solution</a:t>
                </a:r>
                <a:endParaRPr lang="en-US" sz="2600" b="1" u="sng">
                  <a:latin typeface="Book Antiqua" panose="02040602050305030304" pitchFamily="18" charset="0"/>
                </a:endParaRPr>
              </a:p>
              <a:p>
                <a:pPr marL="0" indent="0" algn="just" fontAlgn="base">
                  <a:buNone/>
                </a:pPr>
                <a:r>
                  <a:rPr lang="en-US" sz="2600">
                    <a:latin typeface="Book Antiqua" panose="02040602050305030304" pitchFamily="18" charset="0"/>
                  </a:rPr>
                  <a:t>General form of logistic regression equation is: </a:t>
                </a:r>
                <a14:m>
                  <m:oMath xmlns:m="http://schemas.openxmlformats.org/officeDocument/2006/math">
                    <m:r>
                      <a:rPr lang="en-US" sz="2600" i="1">
                        <a:latin typeface="Cambria Math" panose="02040503050406030204" pitchFamily="18" charset="0"/>
                      </a:rPr>
                      <m:t>𝑦</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1</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2</m:t>
                        </m:r>
                      </m:sub>
                    </m:sSub>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2</m:t>
                        </m:r>
                      </m:sub>
                    </m:sSub>
                  </m:oMath>
                </a14:m>
                <a:endParaRPr lang="en-US" sz="2600">
                  <a:latin typeface="Book Antiqua" panose="02040602050305030304" pitchFamily="18" charset="0"/>
                </a:endParaRPr>
              </a:p>
              <a:p>
                <a:pPr marL="0" indent="0" algn="just" fontAlgn="base">
                  <a:buNone/>
                </a:pPr>
                <a:r>
                  <a:rPr lang="en-US" sz="2600">
                    <a:latin typeface="Book Antiqua" panose="02040602050305030304" pitchFamily="18" charset="0"/>
                  </a:rPr>
                  <a:t>Let us assume that initial values of parameters are:</a:t>
                </a:r>
                <a:endParaRPr lang="en-US" sz="26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2</m:t>
                          </m:r>
                        </m:sub>
                      </m:sSub>
                      <m:r>
                        <a:rPr lang="en-US" sz="2600" b="0" i="1" smtClean="0">
                          <a:latin typeface="Cambria Math" panose="02040503050406030204" pitchFamily="18" charset="0"/>
                        </a:rPr>
                        <m:t>=</m:t>
                      </m:r>
                      <m:r>
                        <a:rPr lang="en-US" sz="2600" b="0" i="1" smtClean="0">
                          <a:latin typeface="Cambria Math" panose="02040503050406030204" pitchFamily="18" charset="0"/>
                        </a:rPr>
                        <m:t>0</m:t>
                      </m:r>
                    </m:oMath>
                  </m:oMathPara>
                </a14:m>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295400"/>
                <a:ext cx="8763000" cy="5105400"/>
              </a:xfrm>
              <a:blipFill rotWithShape="1">
                <a:blip r:embed="rId1"/>
                <a:stretch>
                  <a:fillRect b="-8284"/>
                </a:stretch>
              </a:blipFill>
            </p:spPr>
            <p:txBody>
              <a:bodyPr/>
              <a:lstStyle/>
              <a:p>
                <a:r>
                  <a:rPr lang="en-US" altLang="en-US">
                    <a:noFill/>
                  </a:rPr>
                  <a:t> </a:t>
                </a:r>
              </a:p>
            </p:txBody>
          </p:sp>
        </mc:Fallback>
      </mc:AlternateContent>
      <p:graphicFrame>
        <p:nvGraphicFramePr>
          <p:cNvPr id="2" name="Table 1"/>
          <p:cNvGraphicFramePr>
            <a:graphicFrameLocks noGrp="1"/>
          </p:cNvGraphicFramePr>
          <p:nvPr/>
        </p:nvGraphicFramePr>
        <p:xfrm>
          <a:off x="2133600" y="2286000"/>
          <a:ext cx="2397295" cy="1854200"/>
        </p:xfrm>
        <a:graphic>
          <a:graphicData uri="http://schemas.openxmlformats.org/drawingml/2006/table">
            <a:tbl>
              <a:tblPr firstRow="1" bandRow="1">
                <a:tableStyleId>{5C22544A-7EE6-4342-B048-85BDC9FD1C3A}</a:tableStyleId>
              </a:tblPr>
              <a:tblGrid>
                <a:gridCol w="590550"/>
                <a:gridCol w="590550"/>
                <a:gridCol w="1216195"/>
              </a:tblGrid>
              <a:tr h="370840">
                <a:tc>
                  <a:txBody>
                    <a:bodyPr/>
                    <a:lstStyle/>
                    <a:p>
                      <a:r>
                        <a:rPr lang="en-US" i="1">
                          <a:latin typeface="Book Antiqua" panose="02040602050305030304" pitchFamily="18" charset="0"/>
                        </a:rPr>
                        <a:t>x</a:t>
                      </a:r>
                      <a:r>
                        <a:rPr lang="en-US" i="1" baseline="-25000">
                          <a:latin typeface="Book Antiqua" panose="02040602050305030304" pitchFamily="18" charset="0"/>
                        </a:rPr>
                        <a:t>1</a:t>
                      </a:r>
                      <a:endParaRPr lang="en-US" i="1" baseline="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1">
                          <a:latin typeface="Book Antiqua" panose="02040602050305030304" pitchFamily="18" charset="0"/>
                        </a:rPr>
                        <a:t>x</a:t>
                      </a:r>
                      <a:r>
                        <a:rPr lang="en-US" i="1" baseline="-25000">
                          <a:latin typeface="Book Antiqua" panose="02040602050305030304" pitchFamily="18" charset="0"/>
                        </a:rPr>
                        <a:t>2</a:t>
                      </a:r>
                      <a:endParaRPr lang="en-US" i="1" baseline="0">
                        <a:latin typeface="Book Antiqua" panose="02040602050305030304" pitchFamily="18" charset="0"/>
                      </a:endParaRPr>
                    </a:p>
                  </a:txBody>
                  <a:tcPr/>
                </a:tc>
                <a:tc>
                  <a:txBody>
                    <a:bodyPr/>
                    <a:lstStyle/>
                    <a:p>
                      <a:r>
                        <a:rPr lang="en-US" i="1">
                          <a:latin typeface="Book Antiqua" panose="02040602050305030304" pitchFamily="18" charset="0"/>
                        </a:rPr>
                        <a:t>Class(y)</a:t>
                      </a:r>
                      <a:endParaRPr lang="en-US" i="1">
                        <a:latin typeface="Book Antiqua" panose="02040602050305030304" pitchFamily="18" charset="0"/>
                      </a:endParaRPr>
                    </a:p>
                  </a:txBody>
                  <a:tcPr/>
                </a:tc>
              </a:tr>
              <a:tr h="370840">
                <a:tc>
                  <a:txBody>
                    <a:bodyPr/>
                    <a:lstStyle/>
                    <a:p>
                      <a:pPr algn="ctr" fontAlgn="b"/>
                      <a:r>
                        <a:rPr lang="en-US" sz="1800" b="0" i="0" u="none" strike="noStrike">
                          <a:solidFill>
                            <a:srgbClr val="000000"/>
                          </a:solidFill>
                          <a:latin typeface="Book Antiqua" panose="02040602050305030304"/>
                        </a:rPr>
                        <a:t>0.78</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0.69</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1</a:t>
                      </a:r>
                      <a:endParaRPr lang="en-US" sz="1800" b="0" i="0" u="none" strike="noStrike">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0.67</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1.00</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1</a:t>
                      </a:r>
                      <a:endParaRPr lang="en-US" sz="1800" b="0" i="0" u="none" strike="noStrike">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0.00</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0.00</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0</a:t>
                      </a:r>
                      <a:endParaRPr lang="en-US" sz="1800" b="0" i="0" u="none" strike="noStrike">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0.22</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0.14</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0</a:t>
                      </a:r>
                      <a:endParaRPr lang="en-US" sz="1800" b="0" i="0" u="none" strike="noStrike">
                        <a:solidFill>
                          <a:srgbClr val="000000"/>
                        </a:solidFill>
                        <a:latin typeface="Book Antiqua" panose="02040602050305030304"/>
                      </a:endParaRPr>
                    </a:p>
                  </a:txBody>
                  <a:tcPr marL="9525" marR="9525" marT="9525" marB="0" anchor="b"/>
                </a:tc>
              </a:tr>
            </a:tbl>
          </a:graphicData>
        </a:graphic>
      </p:graphicFrame>
      <p:sp>
        <p:nvSpPr>
          <p:cNvPr id="8" name="Footer Placeholder 7"/>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351"/>
            <a:ext cx="8229600" cy="1143000"/>
          </a:xfrm>
        </p:spPr>
        <p:txBody>
          <a:bodyPr>
            <a:normAutofit/>
          </a:bodyPr>
          <a:lstStyle/>
          <a:p>
            <a:r>
              <a:rPr lang="en-US" altLang="en-US" b="1">
                <a:latin typeface="Book Antiqua" panose="02040602050305030304" pitchFamily="18" charset="0"/>
              </a:rPr>
              <a:t>Logistic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524000"/>
                <a:ext cx="8763000" cy="4876800"/>
              </a:xfrm>
            </p:spPr>
            <p:txBody>
              <a:bodyPr>
                <a:normAutofit/>
              </a:bodyPr>
              <a:lstStyle/>
              <a:p>
                <a:pPr marL="0" indent="0" algn="just" fontAlgn="base">
                  <a:buNone/>
                </a:pPr>
                <a:r>
                  <a:rPr lang="en-US" sz="2400" b="1" u="sng">
                    <a:latin typeface="Book Antiqua" panose="02040602050305030304" pitchFamily="18" charset="0"/>
                  </a:rPr>
                  <a:t>Iteration 1: </a:t>
                </a:r>
                <a:r>
                  <a:rPr lang="en-US" sz="2400">
                    <a:latin typeface="Book Antiqua" panose="02040602050305030304" pitchFamily="18" charset="0"/>
                  </a:rPr>
                  <a:t> </a:t>
                </a:r>
                <a:r>
                  <a:rPr lang="en-US" sz="2400" i="1">
                    <a:latin typeface="Book Antiqua" panose="02040602050305030304" pitchFamily="18" charset="0"/>
                  </a:rPr>
                  <a:t>x</a:t>
                </a:r>
                <a:r>
                  <a:rPr lang="en-US" sz="2400" i="1" baseline="-25000">
                    <a:latin typeface="Book Antiqua" panose="02040602050305030304" pitchFamily="18" charset="0"/>
                  </a:rPr>
                  <a:t>1</a:t>
                </a:r>
                <a:r>
                  <a:rPr lang="en-US" sz="2400">
                    <a:latin typeface="Book Antiqua" panose="02040602050305030304" pitchFamily="18" charset="0"/>
                  </a:rPr>
                  <a:t>=0.78, x</a:t>
                </a:r>
                <a:r>
                  <a:rPr lang="en-US" sz="2400" baseline="-25000">
                    <a:latin typeface="Book Antiqua" panose="02040602050305030304" pitchFamily="18" charset="0"/>
                  </a:rPr>
                  <a:t>2</a:t>
                </a:r>
                <a:r>
                  <a:rPr lang="en-US" sz="2400">
                    <a:latin typeface="Book Antiqua" panose="02040602050305030304" pitchFamily="18" charset="0"/>
                  </a:rPr>
                  <a:t>=0.69   y=1   </a:t>
                </a:r>
                <a14:m>
                  <m:oMath xmlns:m="http://schemas.openxmlformats.org/officeDocument/2006/math">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oMath>
                </a14:m>
                <a:endParaRPr lang="en-US" sz="2400">
                  <a:latin typeface="Book Antiqua" panose="02040602050305030304" pitchFamily="18" charset="0"/>
                </a:endParaRPr>
              </a:p>
              <a:p>
                <a:pPr marL="0" indent="0" algn="just" fontAlgn="base">
                  <a:buNone/>
                </a:pPr>
                <a:r>
                  <a:rPr lang="en-US" sz="2400"/>
                  <a:t>z</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2</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0</m:t>
                    </m:r>
                  </m:oMath>
                </a14:m>
                <a:r>
                  <a:rPr lang="en-US" sz="2400">
                    <a:latin typeface="Book Antiqua" panose="02040602050305030304" pitchFamily="18" charset="0"/>
                  </a:rPr>
                  <a:t>         </a:t>
                </a:r>
                <a:endParaRPr lang="en-US" sz="24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acc>
                        <m:accPr>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𝑧</m:t>
                              </m:r>
                            </m:sup>
                          </m:sSup>
                        </m:den>
                      </m:f>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5</m:t>
                      </m:r>
                    </m:oMath>
                  </m:oMathPara>
                </a14:m>
                <a:endParaRPr lang="en-US" sz="24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d>
                        <m:dPr>
                          <m:ctrlPr>
                            <a:rPr lang="en-US" sz="2400" b="0" i="1" smtClean="0">
                              <a:latin typeface="Cambria Math" panose="02040503050406030204" pitchFamily="18" charset="0"/>
                              <a:ea typeface="Cambria Math" panose="02040503050406030204" pitchFamily="18" charset="0"/>
                            </a:rPr>
                          </m:ctrlPr>
                        </m:dPr>
                        <m:e>
                          <m:acc>
                            <m:accPr>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5</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05</m:t>
                      </m:r>
                    </m:oMath>
                  </m:oMathPara>
                </a14:m>
                <a:endParaRPr lang="en-US" sz="2400" b="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d>
                        <m:dPr>
                          <m:ctrlPr>
                            <a:rPr lang="en-US" sz="2400" b="0" i="1" smtClean="0">
                              <a:latin typeface="Cambria Math" panose="02040503050406030204" pitchFamily="18" charset="0"/>
                              <a:ea typeface="Cambria Math" panose="02040503050406030204" pitchFamily="18" charset="0"/>
                            </a:rPr>
                          </m:ctrlPr>
                        </m:dPr>
                        <m:e>
                          <m:acc>
                            <m:accPr>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𝑦</m:t>
                              </m:r>
                            </m:e>
                          </m:acc>
                          <m:r>
                            <a:rPr lang="en-US" sz="2400" i="1">
                              <a:latin typeface="Cambria Math" panose="02040503050406030204" pitchFamily="18" charset="0"/>
                            </a:rPr>
                            <m:t>−</m:t>
                          </m:r>
                          <m:r>
                            <a:rPr lang="en-US" sz="2400" b="0" i="1" smtClean="0">
                              <a:latin typeface="Cambria Math" panose="02040503050406030204" pitchFamily="18" charset="0"/>
                            </a:rPr>
                            <m:t>𝑦</m:t>
                          </m:r>
                        </m:e>
                      </m:d>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0</m:t>
                      </m:r>
                      <m:r>
                        <a:rPr lang="en-US" sz="2400" b="0" i="1" smtClean="0">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5</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78</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039</m:t>
                      </m:r>
                    </m:oMath>
                  </m:oMathPara>
                </a14:m>
                <a:endParaRPr lang="en-US" sz="24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d>
                        <m:dPr>
                          <m:ctrlPr>
                            <a:rPr lang="en-US" sz="2400" i="1">
                              <a:latin typeface="Cambria Math" panose="02040503050406030204" pitchFamily="18" charset="0"/>
                              <a:ea typeface="Cambria Math" panose="02040503050406030204" pitchFamily="18" charset="0"/>
                            </a:rPr>
                          </m:ctrlPr>
                        </m:dPr>
                        <m:e>
                          <m:acc>
                            <m:accPr>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𝑦</m:t>
                              </m:r>
                            </m:e>
                          </m:acc>
                          <m:r>
                            <a:rPr lang="en-US" sz="2400" i="1">
                              <a:latin typeface="Cambria Math" panose="02040503050406030204" pitchFamily="18" charset="0"/>
                            </a:rPr>
                            <m:t>−</m:t>
                          </m:r>
                          <m:r>
                            <a:rPr lang="en-US" sz="2400" b="0" i="1" smtClean="0">
                              <a:latin typeface="Cambria Math" panose="02040503050406030204" pitchFamily="18" charset="0"/>
                            </a:rPr>
                            <m:t>𝑦</m:t>
                          </m:r>
                        </m:e>
                      </m:d>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5</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69</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0345</m:t>
                      </m:r>
                    </m:oMath>
                  </m:oMathPara>
                </a14:m>
                <a:endParaRPr lang="en-US" sz="2400">
                  <a:latin typeface="Book Antiqua" panose="02040602050305030304" pitchFamily="18" charset="0"/>
                </a:endParaRPr>
              </a:p>
              <a:p>
                <a:pPr marL="0" indent="0" algn="just" fontAlgn="base">
                  <a:buNone/>
                </a:pPr>
                <a:endParaRPr lang="en-US" sz="2300">
                  <a:latin typeface="Book Antiqua" panose="02040602050305030304" pitchFamily="18" charset="0"/>
                </a:endParaRPr>
              </a:p>
              <a:p>
                <a:pPr marL="0" indent="0" algn="just" fontAlgn="base">
                  <a:buNone/>
                </a:pPr>
                <a:endParaRPr lang="en-US" sz="2300">
                  <a:latin typeface="Book Antiqua" panose="02040602050305030304" pitchFamily="18" charset="0"/>
                </a:endParaRPr>
              </a:p>
              <a:p>
                <a:pPr marL="0" indent="0" algn="just" fontAlgn="base">
                  <a:buNone/>
                </a:pPr>
                <a:r>
                  <a:rPr lang="en-US" sz="2800">
                    <a:latin typeface="Book Antiqua" panose="02040602050305030304" pitchFamily="18" charset="0"/>
                  </a:rPr>
                  <a:t>In the same way perform iteration 2, 3 and 4.</a:t>
                </a:r>
                <a:endParaRPr lang="en-US" sz="2800">
                  <a:latin typeface="Book Antiqua" panose="02040602050305030304" pitchFamily="18" charset="0"/>
                </a:endParaRPr>
              </a:p>
              <a:p>
                <a:pPr marL="0" indent="0" algn="just" fontAlgn="base">
                  <a:buNone/>
                </a:pPr>
                <a:endParaRPr lang="en-US" sz="2800">
                  <a:latin typeface="Book Antiqua" panose="02040602050305030304" pitchFamily="18" charset="0"/>
                </a:endParaRPr>
              </a:p>
              <a:p>
                <a:pPr marL="0" indent="0" algn="just" fontAlgn="base">
                  <a:buNone/>
                </a:pPr>
                <a:endParaRPr lang="en-US" sz="2600" b="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524000"/>
                <a:ext cx="8763000" cy="4876800"/>
              </a:xfrm>
              <a:blipFill rotWithShape="1">
                <a:blip r:embed="rId1"/>
                <a:stretch>
                  <a:fillRect b="-21471"/>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Overfitting and Underfitting</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417638"/>
            <a:ext cx="8686067" cy="4938712"/>
          </a:xfrm>
        </p:spPr>
        <p:txBody>
          <a:bodyPr>
            <a:noAutofit/>
          </a:bodyPr>
          <a:lstStyle/>
          <a:p>
            <a:pPr algn="just"/>
            <a:r>
              <a:rPr lang="en-US" sz="2700">
                <a:latin typeface="Book Antiqua" panose="02040602050305030304" pitchFamily="18" charset="0"/>
              </a:rPr>
              <a:t>Overfitting is the result of using an excessively complicated model. </a:t>
            </a:r>
            <a:endParaRPr lang="en-US" sz="2700">
              <a:latin typeface="Book Antiqua" panose="02040602050305030304" pitchFamily="18" charset="0"/>
            </a:endParaRPr>
          </a:p>
          <a:p>
            <a:pPr algn="just"/>
            <a:r>
              <a:rPr lang="en-US" sz="2700">
                <a:latin typeface="Book Antiqua" panose="02040602050305030304" pitchFamily="18" charset="0"/>
              </a:rPr>
              <a:t>It happens when the model learns the details and noise of the training data to the extent that it negatively impacts the performance of the model on new data. </a:t>
            </a:r>
            <a:endParaRPr lang="en-US" sz="2700">
              <a:latin typeface="Book Antiqua" panose="02040602050305030304" pitchFamily="18" charset="0"/>
            </a:endParaRPr>
          </a:p>
          <a:p>
            <a:pPr algn="just"/>
            <a:r>
              <a:rPr lang="en-US" sz="2700">
                <a:latin typeface="Book Antiqua" panose="02040602050305030304" pitchFamily="18" charset="0"/>
              </a:rPr>
              <a:t>This means that the model learns noise or random fluctuations in the training data as concepts. </a:t>
            </a:r>
            <a:endParaRPr lang="en-US" sz="2700">
              <a:latin typeface="Book Antiqua" panose="02040602050305030304" pitchFamily="18" charset="0"/>
            </a:endParaRPr>
          </a:p>
          <a:p>
            <a:pPr algn="just"/>
            <a:r>
              <a:rPr lang="en-US" sz="2700">
                <a:latin typeface="Book Antiqua" panose="02040602050305030304" pitchFamily="18" charset="0"/>
              </a:rPr>
              <a:t>This negatively impacts the model's ability to generalize because these concepts do not apply to new data. </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Gradient Descent</a:t>
            </a:r>
            <a:endParaRPr lang="en-US" altLang="en-US" sz="3600" b="1">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2" name="Footer Placeholder 11"/>
          <p:cNvSpPr>
            <a:spLocks noGrp="1"/>
          </p:cNvSpPr>
          <p:nvPr>
            <p:ph type="ftr" sz="quarter" idx="11"/>
          </p:nvPr>
        </p:nvSpPr>
        <p:spPr/>
        <p:txBody>
          <a:bodyPr/>
          <a:lstStyle/>
          <a:p>
            <a:r>
              <a:rPr lang="en-US"/>
              <a:t>Applied ML                                                Prepared BY: Arjun Saud</a:t>
            </a:r>
            <a:endParaRPr lang="en-US"/>
          </a:p>
        </p:txBody>
      </p:sp>
      <p:pic>
        <p:nvPicPr>
          <p:cNvPr id="3" name="Picture 2"/>
          <p:cNvPicPr>
            <a:picLocks noChangeAspect="1"/>
          </p:cNvPicPr>
          <p:nvPr/>
        </p:nvPicPr>
        <p:blipFill>
          <a:blip r:embed="rId1"/>
          <a:stretch>
            <a:fillRect/>
          </a:stretch>
        </p:blipFill>
        <p:spPr>
          <a:xfrm>
            <a:off x="1119187" y="1323975"/>
            <a:ext cx="6905625" cy="4210050"/>
          </a:xfrm>
          <a:prstGeom prst="rect">
            <a:avLst/>
          </a:prstGeom>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Overfitting and Underfitting</a:t>
            </a:r>
            <a:endParaRPr lang="en-US" sz="3150" b="1">
              <a:latin typeface="Book Antiqua" panose="02040602050305030304" pitchFamily="18" charset="0"/>
            </a:endParaRPr>
          </a:p>
        </p:txBody>
      </p:sp>
      <p:sp>
        <p:nvSpPr>
          <p:cNvPr id="3" name="Content Placeholder 2"/>
          <p:cNvSpPr>
            <a:spLocks noGrp="1"/>
          </p:cNvSpPr>
          <p:nvPr>
            <p:ph idx="1"/>
          </p:nvPr>
        </p:nvSpPr>
        <p:spPr>
          <a:xfrm>
            <a:off x="457200" y="1417638"/>
            <a:ext cx="8367432" cy="4938712"/>
          </a:xfrm>
        </p:spPr>
        <p:txBody>
          <a:bodyPr>
            <a:noAutofit/>
          </a:bodyPr>
          <a:lstStyle/>
          <a:p>
            <a:pPr algn="just"/>
            <a:r>
              <a:rPr lang="en-US" sz="2700">
                <a:latin typeface="Book Antiqua" panose="02040602050305030304" pitchFamily="18" charset="0"/>
              </a:rPr>
              <a:t>On the other hand, underfitting is the result of using an excessively simple model or using very few training samples. </a:t>
            </a:r>
            <a:endParaRPr lang="en-US" sz="2700">
              <a:latin typeface="Book Antiqua" panose="02040602050305030304" pitchFamily="18" charset="0"/>
            </a:endParaRPr>
          </a:p>
          <a:p>
            <a:pPr algn="just"/>
            <a:r>
              <a:rPr lang="en-US" sz="2700">
                <a:latin typeface="Book Antiqua" panose="02040602050305030304" pitchFamily="18" charset="0"/>
              </a:rPr>
              <a:t>in such situations, a machine learning algorithm cannot capture the underlying trend of the data.  </a:t>
            </a:r>
            <a:endParaRPr lang="en-US" sz="2700">
              <a:latin typeface="Book Antiqua" panose="02040602050305030304" pitchFamily="18" charset="0"/>
            </a:endParaRPr>
          </a:p>
          <a:p>
            <a:pPr algn="just"/>
            <a:r>
              <a:rPr lang="en-US" sz="2700">
                <a:latin typeface="Book Antiqua" panose="02040602050305030304" pitchFamily="18" charset="0"/>
              </a:rPr>
              <a:t>Thus, it refers to a model that can neither model the training data nor generalize to new data. </a:t>
            </a:r>
            <a:endParaRPr lang="en-US" sz="2700">
              <a:latin typeface="Book Antiqua" panose="02040602050305030304" pitchFamily="18" charset="0"/>
            </a:endParaRPr>
          </a:p>
          <a:p>
            <a:pPr algn="just"/>
            <a:r>
              <a:rPr lang="en-US" sz="2700">
                <a:latin typeface="Book Antiqua" panose="02040602050305030304" pitchFamily="18" charset="0"/>
              </a:rPr>
              <a:t>Obviously an underfitted machine learning model is not a suitable model for making predictions because it has poor performance on the training data too.</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Overfitting and Underfitting</a:t>
            </a:r>
            <a:endParaRPr lang="en-US" sz="315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9" name="Picture 8"/>
          <p:cNvPicPr>
            <a:picLocks noChangeAspect="1"/>
          </p:cNvPicPr>
          <p:nvPr/>
        </p:nvPicPr>
        <p:blipFill>
          <a:blip r:embed="rId1"/>
          <a:stretch>
            <a:fillRect/>
          </a:stretch>
        </p:blipFill>
        <p:spPr>
          <a:xfrm>
            <a:off x="1043440" y="1153012"/>
            <a:ext cx="7331642" cy="5203338"/>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417638"/>
            <a:ext cx="8776835" cy="4754562"/>
          </a:xfrm>
        </p:spPr>
        <p:txBody>
          <a:bodyPr>
            <a:noAutofit/>
          </a:bodyPr>
          <a:lstStyle/>
          <a:p>
            <a:pPr algn="just"/>
            <a:r>
              <a:rPr lang="en-US" sz="2700">
                <a:latin typeface="Book Antiqua" panose="02040602050305030304" pitchFamily="18" charset="0"/>
              </a:rPr>
              <a:t>Before selecting a classification algorithm to solve a problem, we need to evaluating its performance. Confusion matrix is widely used for computing performance measures of classification algorithm.</a:t>
            </a:r>
            <a:endParaRPr lang="en-US" sz="2700">
              <a:latin typeface="Book Antiqua" panose="02040602050305030304" pitchFamily="18" charset="0"/>
            </a:endParaRPr>
          </a:p>
          <a:p>
            <a:pPr algn="just"/>
            <a:r>
              <a:rPr lang="en-US" sz="2700">
                <a:latin typeface="Book Antiqua" panose="02040602050305030304" pitchFamily="18" charset="0"/>
              </a:rPr>
              <a:t> A Confusion matrix is an N x N matrix used for evaluating the performance of a classification model, where N is the number of target classes. </a:t>
            </a:r>
            <a:endParaRPr lang="en-US" sz="2700">
              <a:latin typeface="Book Antiqua" panose="02040602050305030304" pitchFamily="18" charset="0"/>
            </a:endParaRPr>
          </a:p>
          <a:p>
            <a:pPr algn="just"/>
            <a:r>
              <a:rPr lang="en-US" sz="2700">
                <a:latin typeface="Book Antiqua" panose="02040602050305030304" pitchFamily="18" charset="0"/>
              </a:rPr>
              <a:t>The matrix compares the actual target values with those predicted by the machine learning model. This gives us a holistic view of how well our classification model is performing and what kinds of errors it is making.</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610600" cy="4754562"/>
          </a:xfrm>
        </p:spPr>
        <p:txBody>
          <a:bodyPr>
            <a:noAutofit/>
          </a:bodyPr>
          <a:lstStyle/>
          <a:p>
            <a:pPr algn="just"/>
            <a:r>
              <a:rPr lang="en-US" sz="2700">
                <a:latin typeface="Book Antiqua" panose="02040602050305030304" pitchFamily="18" charset="0"/>
              </a:rPr>
              <a:t>For a binary classification problem, we would have a 2 x 2 matrix as shown below with 4 values:</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b="1">
              <a:latin typeface="Book Antiqua" panose="02040602050305030304" pitchFamily="18" charset="0"/>
            </a:endParaRPr>
          </a:p>
          <a:p>
            <a:pPr algn="just"/>
            <a:r>
              <a:rPr lang="en-US" sz="2700" b="1">
                <a:latin typeface="Book Antiqua" panose="02040602050305030304" pitchFamily="18" charset="0"/>
              </a:rPr>
              <a:t>True Positive(TP)</a:t>
            </a:r>
            <a:r>
              <a:rPr lang="en-US" sz="2700">
                <a:latin typeface="Book Antiqua" panose="02040602050305030304" pitchFamily="18" charset="0"/>
              </a:rPr>
              <a:t>: It represents correctly classified positive classes. Both actual and predicted class are positive here.</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9" name="Picture 8"/>
          <p:cNvPicPr>
            <a:picLocks noChangeAspect="1"/>
          </p:cNvPicPr>
          <p:nvPr/>
        </p:nvPicPr>
        <p:blipFill>
          <a:blip r:embed="rId1"/>
          <a:stretch>
            <a:fillRect/>
          </a:stretch>
        </p:blipFill>
        <p:spPr>
          <a:xfrm>
            <a:off x="2133600" y="2438400"/>
            <a:ext cx="3352800" cy="1515533"/>
          </a:xfrm>
          <a:prstGeom prst="rect">
            <a:avLst/>
          </a:prstGeo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219200"/>
            <a:ext cx="8686067" cy="4876800"/>
          </a:xfrm>
        </p:spPr>
        <p:txBody>
          <a:bodyPr>
            <a:noAutofit/>
          </a:bodyPr>
          <a:lstStyle/>
          <a:p>
            <a:pPr algn="just"/>
            <a:r>
              <a:rPr lang="en-US" sz="2700" b="1">
                <a:latin typeface="Book Antiqua" panose="02040602050305030304" pitchFamily="18" charset="0"/>
              </a:rPr>
              <a:t>False Positive (FP)</a:t>
            </a:r>
            <a:r>
              <a:rPr lang="en-US" sz="2700">
                <a:latin typeface="Book Antiqua" panose="02040602050305030304" pitchFamily="18" charset="0"/>
              </a:rPr>
              <a:t>: It represents incorrectly classified positive classes. These are the positive classes predicted by the model that were actually negative. This is called Type I error.</a:t>
            </a:r>
            <a:endParaRPr lang="en-US" sz="2700">
              <a:latin typeface="Book Antiqua" panose="02040602050305030304" pitchFamily="18" charset="0"/>
            </a:endParaRPr>
          </a:p>
          <a:p>
            <a:pPr algn="just"/>
            <a:r>
              <a:rPr lang="en-US" sz="2700" b="1">
                <a:latin typeface="Book Antiqua" panose="02040602050305030304" pitchFamily="18" charset="0"/>
              </a:rPr>
              <a:t>True Negative(TN)</a:t>
            </a:r>
            <a:r>
              <a:rPr lang="en-US" sz="2700">
                <a:latin typeface="Book Antiqua" panose="02040602050305030304" pitchFamily="18" charset="0"/>
              </a:rPr>
              <a:t>: It represents correctly classified Negative classes. Both actual and predicted class are negative here.</a:t>
            </a:r>
            <a:endParaRPr lang="en-US" sz="2700">
              <a:latin typeface="Book Antiqua" panose="02040602050305030304" pitchFamily="18" charset="0"/>
            </a:endParaRPr>
          </a:p>
          <a:p>
            <a:pPr algn="just"/>
            <a:r>
              <a:rPr lang="en-US" sz="2700" b="1">
                <a:latin typeface="Book Antiqua" panose="02040602050305030304" pitchFamily="18" charset="0"/>
              </a:rPr>
              <a:t>False Negative (FN)</a:t>
            </a:r>
            <a:r>
              <a:rPr lang="en-US" sz="2700">
                <a:latin typeface="Book Antiqua" panose="02040602050305030304" pitchFamily="18" charset="0"/>
              </a:rPr>
              <a:t>: It represents incorrectly classified negative classes. These are the negative classes predicted by the model that were actually positive. This is called Type II error.</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295400"/>
            <a:ext cx="8686067" cy="4800600"/>
          </a:xfrm>
        </p:spPr>
        <p:txBody>
          <a:bodyPr>
            <a:noAutofit/>
          </a:bodyPr>
          <a:lstStyle/>
          <a:p>
            <a:pPr algn="just"/>
            <a:r>
              <a:rPr lang="en-US" sz="2700">
                <a:latin typeface="Book Antiqua" panose="02040602050305030304" pitchFamily="18" charset="0"/>
              </a:rPr>
              <a:t>Four widely used performance measures used for evaluating classification models are: </a:t>
            </a:r>
            <a:r>
              <a:rPr lang="en-US" sz="2700" i="1">
                <a:latin typeface="Book Antiqua" panose="02040602050305030304" pitchFamily="18" charset="0"/>
              </a:rPr>
              <a:t>Accuracy, Recall, Precision, F1-score</a:t>
            </a:r>
            <a:r>
              <a:rPr lang="en-US" sz="2700">
                <a:latin typeface="Book Antiqua" panose="02040602050305030304" pitchFamily="18" charset="0"/>
              </a:rPr>
              <a:t>. </a:t>
            </a:r>
            <a:endParaRPr lang="en-US" sz="2700">
              <a:latin typeface="Book Antiqua" panose="02040602050305030304" pitchFamily="18" charset="0"/>
            </a:endParaRPr>
          </a:p>
          <a:p>
            <a:pPr algn="just"/>
            <a:r>
              <a:rPr lang="en-US" sz="2700" b="1">
                <a:latin typeface="Book Antiqua" panose="02040602050305030304" pitchFamily="18" charset="0"/>
              </a:rPr>
              <a:t>Accuracy:</a:t>
            </a:r>
            <a:r>
              <a:rPr lang="en-US" sz="2700">
                <a:latin typeface="Book Antiqua" panose="02040602050305030304" pitchFamily="18" charset="0"/>
              </a:rPr>
              <a:t> It is the percentage of correct predictions made by the model and is given as below:</a:t>
            </a:r>
            <a:endParaRPr lang="en-US" sz="2700">
              <a:latin typeface="Book Antiqua" panose="02040602050305030304" pitchFamily="18" charset="0"/>
            </a:endParaRPr>
          </a:p>
          <a:p>
            <a:pPr algn="just"/>
            <a:endParaRPr lang="en-US" sz="2700" b="1">
              <a:latin typeface="Book Antiqua" panose="02040602050305030304" pitchFamily="18" charset="0"/>
            </a:endParaRPr>
          </a:p>
          <a:p>
            <a:pPr algn="just"/>
            <a:endParaRPr lang="en-US" sz="2700" b="1">
              <a:latin typeface="Book Antiqua" panose="02040602050305030304" pitchFamily="18" charset="0"/>
            </a:endParaRPr>
          </a:p>
          <a:p>
            <a:pPr algn="just"/>
            <a:r>
              <a:rPr lang="en-US" sz="2700" b="1">
                <a:latin typeface="Book Antiqua" panose="02040602050305030304" pitchFamily="18" charset="0"/>
              </a:rPr>
              <a:t>Precision:</a:t>
            </a:r>
            <a:r>
              <a:rPr lang="en-US" sz="2700">
                <a:latin typeface="Book Antiqua" panose="02040602050305030304" pitchFamily="18" charset="0"/>
              </a:rPr>
              <a:t> It is  percentage of predicted positives that are actually positive and is given by:</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1371600" y="3538151"/>
          <a:ext cx="6792858" cy="707195"/>
        </p:xfrm>
        <a:graphic>
          <a:graphicData uri="http://schemas.openxmlformats.org/presentationml/2006/ole">
            <mc:AlternateContent xmlns:mc="http://schemas.openxmlformats.org/markup-compatibility/2006">
              <mc:Choice xmlns:v="urn:schemas-microsoft-com:vml" Requires="v">
                <p:oleObj spid="_x0000_s9" name="Equation" r:id="rId1" imgW="90525600" imgH="9448800" progId="Equation.3">
                  <p:embed/>
                </p:oleObj>
              </mc:Choice>
              <mc:Fallback>
                <p:oleObj name="Equation" r:id="rId1" imgW="90525600" imgH="9448800" progId="Equation.3">
                  <p:embed/>
                  <p:pic>
                    <p:nvPicPr>
                      <p:cNvPr id="0" name="Picture 8"/>
                      <p:cNvPicPr/>
                      <p:nvPr/>
                    </p:nvPicPr>
                    <p:blipFill>
                      <a:blip r:embed="rId2"/>
                      <a:stretch>
                        <a:fillRect/>
                      </a:stretch>
                    </p:blipFill>
                    <p:spPr>
                      <a:xfrm>
                        <a:off x="1371600" y="3538151"/>
                        <a:ext cx="6792858" cy="707195"/>
                      </a:xfrm>
                      <a:prstGeom prst="rect">
                        <a:avLst/>
                      </a:prstGeom>
                    </p:spPr>
                  </p:pic>
                </p:oleObj>
              </mc:Fallback>
            </mc:AlternateContent>
          </a:graphicData>
        </a:graphic>
      </p:graphicFrame>
      <p:graphicFrame>
        <p:nvGraphicFramePr>
          <p:cNvPr id="10" name="Object 9"/>
          <p:cNvGraphicFramePr>
            <a:graphicFrameLocks noChangeAspect="1"/>
          </p:cNvGraphicFramePr>
          <p:nvPr/>
        </p:nvGraphicFramePr>
        <p:xfrm>
          <a:off x="1299921" y="5418508"/>
          <a:ext cx="6363354" cy="677492"/>
        </p:xfrm>
        <a:graphic>
          <a:graphicData uri="http://schemas.openxmlformats.org/presentationml/2006/ole">
            <mc:AlternateContent xmlns:mc="http://schemas.openxmlformats.org/markup-compatibility/2006">
              <mc:Choice xmlns:v="urn:schemas-microsoft-com:vml" Requires="v">
                <p:oleObj spid="_x0000_s11" name="Equation" r:id="rId3" imgW="88392000" imgH="9448800" progId="Equation.3">
                  <p:embed/>
                </p:oleObj>
              </mc:Choice>
              <mc:Fallback>
                <p:oleObj name="Equation" r:id="rId3" imgW="88392000" imgH="9448800" progId="Equation.3">
                  <p:embed/>
                  <p:pic>
                    <p:nvPicPr>
                      <p:cNvPr id="0" name="Picture 10"/>
                      <p:cNvPicPr/>
                      <p:nvPr/>
                    </p:nvPicPr>
                    <p:blipFill>
                      <a:blip r:embed="rId4"/>
                      <a:stretch>
                        <a:fillRect/>
                      </a:stretch>
                    </p:blipFill>
                    <p:spPr>
                      <a:xfrm>
                        <a:off x="1299921" y="5418508"/>
                        <a:ext cx="6363354" cy="677492"/>
                      </a:xfrm>
                      <a:prstGeom prst="rect">
                        <a:avLst/>
                      </a:prstGeom>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228600" y="1417638"/>
            <a:ext cx="8596032" cy="4754562"/>
          </a:xfrm>
        </p:spPr>
        <p:txBody>
          <a:bodyPr>
            <a:noAutofit/>
          </a:bodyPr>
          <a:lstStyle/>
          <a:p>
            <a:pPr algn="just"/>
            <a:r>
              <a:rPr lang="en-US" sz="2800" b="1">
                <a:latin typeface="Book Antiqua" panose="02040602050305030304" pitchFamily="18" charset="0"/>
              </a:rPr>
              <a:t>Recall:</a:t>
            </a:r>
            <a:r>
              <a:rPr lang="en-US" sz="2800">
                <a:latin typeface="Book Antiqua" panose="02040602050305030304" pitchFamily="18" charset="0"/>
              </a:rPr>
              <a:t> It is the percentage of actual positives that are correctly classified by the model and is given as below:</a:t>
            </a:r>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r>
              <a:rPr lang="en-US" sz="2800" b="1">
                <a:latin typeface="Book Antiqua" panose="02040602050305030304" pitchFamily="18" charset="0"/>
              </a:rPr>
              <a:t>F1-score:</a:t>
            </a:r>
            <a:r>
              <a:rPr lang="en-US" sz="2800">
                <a:latin typeface="Book Antiqua" panose="02040602050305030304" pitchFamily="18" charset="0"/>
              </a:rPr>
              <a:t> It is the harmonic mean of recall and precision. It becomes high only when both precision and recall are high. This score is given by:</a:t>
            </a:r>
            <a:endParaRPr lang="en-US" sz="2800">
              <a:latin typeface="Book Antiqua" panose="02040602050305030304" pitchFamily="18" charset="0"/>
            </a:endParaRPr>
          </a:p>
          <a:p>
            <a:pPr marL="0" indent="0" algn="just">
              <a:buNone/>
            </a:pPr>
            <a:r>
              <a:rPr lang="en-US" sz="2800">
                <a:latin typeface="Book Antiqua" panose="02040602050305030304" pitchFamily="18" charset="0"/>
              </a:rPr>
              <a:t>	</a:t>
            </a:r>
            <a:endParaRPr lang="en-US" sz="28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1764506" y="2768204"/>
          <a:ext cx="6071975" cy="769947"/>
        </p:xfrm>
        <a:graphic>
          <a:graphicData uri="http://schemas.openxmlformats.org/presentationml/2006/ole">
            <mc:AlternateContent xmlns:mc="http://schemas.openxmlformats.org/markup-compatibility/2006">
              <mc:Choice xmlns:v="urn:schemas-microsoft-com:vml" Requires="v">
                <p:oleObj spid="_x0000_s9" name="Equation" r:id="rId1" imgW="79248000" imgH="10058400" progId="Equation.3">
                  <p:embed/>
                </p:oleObj>
              </mc:Choice>
              <mc:Fallback>
                <p:oleObj name="Equation" r:id="rId1" imgW="79248000" imgH="10058400" progId="Equation.3">
                  <p:embed/>
                  <p:pic>
                    <p:nvPicPr>
                      <p:cNvPr id="0" name="Picture 8"/>
                      <p:cNvPicPr/>
                      <p:nvPr/>
                    </p:nvPicPr>
                    <p:blipFill>
                      <a:blip r:embed="rId2"/>
                      <a:stretch>
                        <a:fillRect/>
                      </a:stretch>
                    </p:blipFill>
                    <p:spPr>
                      <a:xfrm>
                        <a:off x="1764506" y="2768204"/>
                        <a:ext cx="6071975" cy="769947"/>
                      </a:xfrm>
                      <a:prstGeom prst="rect">
                        <a:avLst/>
                      </a:prstGeom>
                    </p:spPr>
                  </p:pic>
                </p:oleObj>
              </mc:Fallback>
            </mc:AlternateContent>
          </a:graphicData>
        </a:graphic>
      </p:graphicFrame>
      <p:graphicFrame>
        <p:nvGraphicFramePr>
          <p:cNvPr id="10" name="Object 9"/>
          <p:cNvGraphicFramePr>
            <a:graphicFrameLocks noChangeAspect="1"/>
          </p:cNvGraphicFramePr>
          <p:nvPr/>
        </p:nvGraphicFramePr>
        <p:xfrm>
          <a:off x="2043112" y="5410200"/>
          <a:ext cx="3370988" cy="762000"/>
        </p:xfrm>
        <a:graphic>
          <a:graphicData uri="http://schemas.openxmlformats.org/presentationml/2006/ole">
            <mc:AlternateContent xmlns:mc="http://schemas.openxmlformats.org/markup-compatibility/2006">
              <mc:Choice xmlns:v="urn:schemas-microsoft-com:vml" Requires="v">
                <p:oleObj spid="_x0000_s11" name="Equation" r:id="rId3" imgW="39928800" imgH="9448800" progId="Equation.3">
                  <p:embed/>
                </p:oleObj>
              </mc:Choice>
              <mc:Fallback>
                <p:oleObj name="Equation" r:id="rId3" imgW="39928800" imgH="9448800" progId="Equation.3">
                  <p:embed/>
                  <p:pic>
                    <p:nvPicPr>
                      <p:cNvPr id="0" name="Picture 10"/>
                      <p:cNvPicPr/>
                      <p:nvPr/>
                    </p:nvPicPr>
                    <p:blipFill>
                      <a:blip r:embed="rId4"/>
                      <a:stretch>
                        <a:fillRect/>
                      </a:stretch>
                    </p:blipFill>
                    <p:spPr>
                      <a:xfrm>
                        <a:off x="2043112" y="5410200"/>
                        <a:ext cx="3370988" cy="762000"/>
                      </a:xfrm>
                      <a:prstGeom prst="rect">
                        <a:avLst/>
                      </a:prstGeom>
                    </p:spPr>
                  </p:pic>
                </p:oleObj>
              </mc:Fallback>
            </mc:AlternateContent>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686800" cy="4938712"/>
          </a:xfrm>
        </p:spPr>
        <p:txBody>
          <a:bodyPr>
            <a:noAutofit/>
          </a:bodyPr>
          <a:lstStyle/>
          <a:p>
            <a:pPr marL="0" indent="0" algn="just">
              <a:buNone/>
            </a:pPr>
            <a:r>
              <a:rPr lang="en-US" sz="2700" b="1">
                <a:latin typeface="Book Antiqua" panose="02040602050305030304" pitchFamily="18" charset="0"/>
              </a:rPr>
              <a:t>Example</a:t>
            </a:r>
            <a:endParaRPr lang="en-US" sz="2700" b="1">
              <a:latin typeface="Book Antiqua" panose="02040602050305030304" pitchFamily="18" charset="0"/>
            </a:endParaRPr>
          </a:p>
          <a:p>
            <a:pPr algn="just"/>
            <a:r>
              <a:rPr lang="en-US" sz="2600">
                <a:latin typeface="Book Antiqua" panose="02040602050305030304" pitchFamily="18" charset="0"/>
              </a:rPr>
              <a:t>Suppose that we have to classify 100 people as pregnant or not pregnant. This includes 40 pregnant women and the remaining 60 are not pregnant. Out of 40 pregnant women 30 pregnant women are classified correctly and the remaining 10 pregnant women are classified as not pregnant by the machine learning algorithm. On the other hand, out of 60 people in the not pregnant category, 55 are classified as not pregnant and the remaining 5 are classified as pregnant.</a:t>
            </a:r>
            <a:endParaRPr lang="en-US" sz="2600">
              <a:latin typeface="Book Antiqua" panose="02040602050305030304" pitchFamily="18" charset="0"/>
            </a:endParaRPr>
          </a:p>
          <a:p>
            <a:pPr algn="just"/>
            <a:r>
              <a:rPr lang="en-US" sz="2600">
                <a:latin typeface="Book Antiqua" panose="02040602050305030304" pitchFamily="18" charset="0"/>
              </a:rPr>
              <a:t>Compute accuracy, precision, recall, and F1-score for the above example.</a:t>
            </a:r>
            <a:endParaRPr lang="en-US" sz="26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628650" y="2027145"/>
            <a:ext cx="8195982" cy="3462828"/>
          </a:xfrm>
        </p:spPr>
        <p:txBody>
          <a:bodyPr>
            <a:noAutofit/>
          </a:bodyPr>
          <a:lstStyle/>
          <a:p>
            <a:pPr marL="0" indent="0" algn="just">
              <a:buNone/>
            </a:pPr>
            <a:r>
              <a:rPr lang="en-US" b="1">
                <a:latin typeface="Book Antiqua" panose="02040602050305030304" pitchFamily="18" charset="0"/>
              </a:rPr>
              <a:t>Solution</a:t>
            </a:r>
            <a:endParaRPr lang="en-US" b="1">
              <a:latin typeface="Book Antiqua" panose="02040602050305030304" pitchFamily="18" charset="0"/>
            </a:endParaRPr>
          </a:p>
          <a:p>
            <a:pPr marL="0" indent="0" algn="just">
              <a:buNone/>
            </a:pPr>
            <a:endParaRPr lang="en-US">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2806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Cross-Validation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417638"/>
            <a:ext cx="8686067" cy="4830762"/>
          </a:xfrm>
        </p:spPr>
        <p:txBody>
          <a:bodyPr>
            <a:noAutofit/>
          </a:bodyPr>
          <a:lstStyle/>
          <a:p>
            <a:pPr algn="just"/>
            <a:r>
              <a:rPr lang="en-US" sz="2700">
                <a:latin typeface="Book Antiqua" panose="02040602050305030304" pitchFamily="18" charset="0"/>
              </a:rPr>
              <a:t>Cross-validation is a re-sampling procedure used to evaluate machine learning models on a limited data sample.</a:t>
            </a:r>
            <a:endParaRPr lang="en-US" sz="2700">
              <a:latin typeface="Book Antiqua" panose="02040602050305030304" pitchFamily="18" charset="0"/>
            </a:endParaRPr>
          </a:p>
          <a:p>
            <a:pPr algn="just"/>
            <a:r>
              <a:rPr lang="en-US" sz="2700">
                <a:latin typeface="Book Antiqua" panose="02040602050305030304" pitchFamily="18" charset="0"/>
              </a:rPr>
              <a:t>k-Fold Cross-Validation (Muti-Fold Cross-Validation) is widely used for cross validation. If we choose k=10, it becomes 10-fold cross validation.</a:t>
            </a:r>
            <a:endParaRPr lang="en-US" sz="2700">
              <a:latin typeface="Book Antiqua" panose="02040602050305030304" pitchFamily="18" charset="0"/>
            </a:endParaRPr>
          </a:p>
          <a:p>
            <a:pPr algn="just"/>
            <a:r>
              <a:rPr lang="en-US" sz="2700">
                <a:latin typeface="Book Antiqua" panose="02040602050305030304" pitchFamily="18" charset="0"/>
              </a:rPr>
              <a:t>In this approach, the original sample is randomly partitioned into </a:t>
            </a:r>
            <a:r>
              <a:rPr lang="en-US" sz="2700" i="1">
                <a:latin typeface="Book Antiqua" panose="02040602050305030304" pitchFamily="18" charset="0"/>
              </a:rPr>
              <a:t>k</a:t>
            </a:r>
            <a:r>
              <a:rPr lang="en-US" sz="2700">
                <a:latin typeface="Book Antiqua" panose="02040602050305030304" pitchFamily="18" charset="0"/>
              </a:rPr>
              <a:t> equal sized subsamples. Out of the </a:t>
            </a:r>
            <a:r>
              <a:rPr lang="en-US" sz="2700" i="1">
                <a:latin typeface="Book Antiqua" panose="02040602050305030304" pitchFamily="18" charset="0"/>
              </a:rPr>
              <a:t>k</a:t>
            </a:r>
            <a:r>
              <a:rPr lang="en-US" sz="2700">
                <a:latin typeface="Book Antiqua" panose="02040602050305030304" pitchFamily="18" charset="0"/>
              </a:rPr>
              <a:t> subsamples, a single subsample is used as the testing set, and the remaining </a:t>
            </a:r>
            <a:r>
              <a:rPr lang="en-US" sz="2700" i="1">
                <a:latin typeface="Book Antiqua" panose="02040602050305030304" pitchFamily="18" charset="0"/>
              </a:rPr>
              <a:t>k</a:t>
            </a:r>
            <a:r>
              <a:rPr lang="en-US" sz="2700">
                <a:latin typeface="Book Antiqua" panose="02040602050305030304" pitchFamily="18" charset="0"/>
              </a:rPr>
              <a:t> − 1 subsamples are used as training set. </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Gradient Descent</a:t>
            </a:r>
            <a:endParaRPr lang="en-US" altLang="en-US" sz="3600" b="1">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50178" name="Picture 2" descr="Image result for Gradient Descent positive and negative slope"/>
          <p:cNvPicPr>
            <a:picLocks noChangeAspect="1" noChangeArrowheads="1"/>
          </p:cNvPicPr>
          <p:nvPr/>
        </p:nvPicPr>
        <p:blipFill>
          <a:blip r:embed="rId1"/>
          <a:srcRect/>
          <a:stretch>
            <a:fillRect/>
          </a:stretch>
        </p:blipFill>
        <p:spPr bwMode="auto">
          <a:xfrm>
            <a:off x="533400" y="2209800"/>
            <a:ext cx="8153400" cy="3276600"/>
          </a:xfrm>
          <a:prstGeom prst="rect">
            <a:avLst/>
          </a:prstGeom>
          <a:noFill/>
        </p:spPr>
      </p:pic>
      <p:sp>
        <p:nvSpPr>
          <p:cNvPr id="12" name="Footer Placeholder 11"/>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Cross-Validation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219200"/>
            <a:ext cx="8686067" cy="5137150"/>
          </a:xfrm>
        </p:spPr>
        <p:txBody>
          <a:bodyPr>
            <a:noAutofit/>
          </a:bodyPr>
          <a:lstStyle/>
          <a:p>
            <a:pPr algn="just"/>
            <a:r>
              <a:rPr lang="en-US" sz="2700">
                <a:latin typeface="Book Antiqua" panose="02040602050305030304" pitchFamily="18" charset="0"/>
              </a:rPr>
              <a:t>The cross-validation process is then repeated </a:t>
            </a:r>
            <a:r>
              <a:rPr lang="en-US" sz="2700" i="1">
                <a:latin typeface="Book Antiqua" panose="02040602050305030304" pitchFamily="18" charset="0"/>
              </a:rPr>
              <a:t>k</a:t>
            </a:r>
            <a:r>
              <a:rPr lang="en-US" sz="2700">
                <a:latin typeface="Book Antiqua" panose="02040602050305030304" pitchFamily="18" charset="0"/>
              </a:rPr>
              <a:t> times, with each of the </a:t>
            </a:r>
            <a:r>
              <a:rPr lang="en-US" sz="2700" i="1">
                <a:latin typeface="Book Antiqua" panose="02040602050305030304" pitchFamily="18" charset="0"/>
              </a:rPr>
              <a:t>k</a:t>
            </a:r>
            <a:r>
              <a:rPr lang="en-US" sz="2700">
                <a:latin typeface="Book Antiqua" panose="02040602050305030304" pitchFamily="18" charset="0"/>
              </a:rPr>
              <a:t> subsamples used exactly once as the testing data. The </a:t>
            </a:r>
            <a:r>
              <a:rPr lang="en-US" sz="2700" i="1">
                <a:latin typeface="Book Antiqua" panose="02040602050305030304" pitchFamily="18" charset="0"/>
              </a:rPr>
              <a:t>k</a:t>
            </a:r>
            <a:r>
              <a:rPr lang="en-US" sz="2700">
                <a:latin typeface="Book Antiqua" panose="02040602050305030304" pitchFamily="18" charset="0"/>
              </a:rPr>
              <a:t> results can then be averaged to produce a single estimation. </a:t>
            </a:r>
            <a:endParaRPr lang="en-US" sz="2700">
              <a:latin typeface="Book Antiqua" panose="02040602050305030304" pitchFamily="18" charset="0"/>
            </a:endParaRPr>
          </a:p>
          <a:p>
            <a:pPr algn="just"/>
            <a:r>
              <a:rPr lang="en-US" sz="2700">
                <a:latin typeface="Book Antiqua" panose="02040602050305030304" pitchFamily="18" charset="0"/>
              </a:rPr>
              <a:t>The advantage of this method is that all observations are used for both training and testing, and each observation is used for testing exactly once. 10-fold cross-validation is commonly used, but in general </a:t>
            </a:r>
            <a:r>
              <a:rPr lang="en-US" sz="2700" i="1">
                <a:latin typeface="Book Antiqua" panose="02040602050305030304" pitchFamily="18" charset="0"/>
              </a:rPr>
              <a:t>k</a:t>
            </a:r>
            <a:r>
              <a:rPr lang="en-US" sz="2700">
                <a:latin typeface="Book Antiqua" panose="02040602050305030304" pitchFamily="18" charset="0"/>
              </a:rPr>
              <a:t> remains an unfixed parameter.</a:t>
            </a:r>
            <a:endParaRPr lang="en-US" sz="2700">
              <a:latin typeface="Book Antiqua" panose="02040602050305030304" pitchFamily="18" charset="0"/>
            </a:endParaRPr>
          </a:p>
          <a:p>
            <a:pPr algn="just"/>
            <a:r>
              <a:rPr lang="en-US" sz="2700">
                <a:latin typeface="Book Antiqua" panose="02040602050305030304" pitchFamily="18" charset="0"/>
              </a:rPr>
              <a:t>For example, setting </a:t>
            </a:r>
            <a:r>
              <a:rPr lang="en-US" sz="2700" i="1">
                <a:latin typeface="Book Antiqua" panose="02040602050305030304" pitchFamily="18" charset="0"/>
              </a:rPr>
              <a:t>k</a:t>
            </a:r>
            <a:r>
              <a:rPr lang="en-US" sz="2700">
                <a:latin typeface="Book Antiqua" panose="02040602050305030304" pitchFamily="18" charset="0"/>
              </a:rPr>
              <a:t> = </a:t>
            </a:r>
            <a:r>
              <a:rPr lang="en-US" sz="2700" i="1">
                <a:latin typeface="Book Antiqua" panose="02040602050305030304" pitchFamily="18" charset="0"/>
              </a:rPr>
              <a:t>2</a:t>
            </a:r>
            <a:r>
              <a:rPr lang="en-US" sz="2700">
                <a:latin typeface="Book Antiqua" panose="02040602050305030304" pitchFamily="18" charset="0"/>
              </a:rPr>
              <a:t> results in 2-fold cross-validation. </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Cross-Validation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295400"/>
            <a:ext cx="8686067" cy="4953000"/>
          </a:xfrm>
        </p:spPr>
        <p:txBody>
          <a:bodyPr>
            <a:noAutofit/>
          </a:bodyPr>
          <a:lstStyle/>
          <a:p>
            <a:pPr algn="just" fontAlgn="base"/>
            <a:r>
              <a:rPr lang="en-US" sz="2700">
                <a:latin typeface="Book Antiqua" panose="02040602050305030304" pitchFamily="18" charset="0"/>
              </a:rPr>
              <a:t>In 2-fold cross-validation, we randomly shuffle the dataset into two sets </a:t>
            </a:r>
            <a:r>
              <a:rPr lang="en-US" sz="2700" i="1">
                <a:latin typeface="Book Antiqua" panose="02040602050305030304" pitchFamily="18" charset="0"/>
              </a:rPr>
              <a:t>d</a:t>
            </a:r>
            <a:r>
              <a:rPr lang="en-US" sz="2700" baseline="-25000">
                <a:latin typeface="Book Antiqua" panose="02040602050305030304" pitchFamily="18" charset="0"/>
              </a:rPr>
              <a:t>0</a:t>
            </a:r>
            <a:r>
              <a:rPr lang="en-US" sz="2700">
                <a:latin typeface="Book Antiqua" panose="02040602050305030304" pitchFamily="18" charset="0"/>
              </a:rPr>
              <a:t> and </a:t>
            </a:r>
            <a:r>
              <a:rPr lang="en-US" sz="2700" i="1">
                <a:latin typeface="Book Antiqua" panose="02040602050305030304" pitchFamily="18" charset="0"/>
              </a:rPr>
              <a:t>d</a:t>
            </a:r>
            <a:r>
              <a:rPr lang="en-US" sz="2700" baseline="-25000">
                <a:latin typeface="Book Antiqua" panose="02040602050305030304" pitchFamily="18" charset="0"/>
              </a:rPr>
              <a:t>1</a:t>
            </a:r>
            <a:r>
              <a:rPr lang="en-US" sz="2700">
                <a:latin typeface="Book Antiqua" panose="02040602050305030304" pitchFamily="18" charset="0"/>
              </a:rPr>
              <a:t>, so that both sets are equal size. We then train on </a:t>
            </a:r>
            <a:r>
              <a:rPr lang="en-US" sz="2700" i="1">
                <a:latin typeface="Book Antiqua" panose="02040602050305030304" pitchFamily="18" charset="0"/>
              </a:rPr>
              <a:t>d</a:t>
            </a:r>
            <a:r>
              <a:rPr lang="en-US" sz="2700" baseline="-25000">
                <a:latin typeface="Book Antiqua" panose="02040602050305030304" pitchFamily="18" charset="0"/>
              </a:rPr>
              <a:t>0</a:t>
            </a:r>
            <a:r>
              <a:rPr lang="en-US" sz="2700">
                <a:latin typeface="Book Antiqua" panose="02040602050305030304" pitchFamily="18" charset="0"/>
              </a:rPr>
              <a:t> and test on </a:t>
            </a:r>
            <a:r>
              <a:rPr lang="en-US" sz="2700" i="1">
                <a:latin typeface="Book Antiqua" panose="02040602050305030304" pitchFamily="18" charset="0"/>
              </a:rPr>
              <a:t>d</a:t>
            </a:r>
            <a:r>
              <a:rPr lang="en-US" sz="2700" baseline="-25000">
                <a:latin typeface="Book Antiqua" panose="02040602050305030304" pitchFamily="18" charset="0"/>
              </a:rPr>
              <a:t>1</a:t>
            </a:r>
            <a:r>
              <a:rPr lang="en-US" sz="2700">
                <a:latin typeface="Book Antiqua" panose="02040602050305030304" pitchFamily="18" charset="0"/>
              </a:rPr>
              <a:t>, followed by training on </a:t>
            </a:r>
            <a:r>
              <a:rPr lang="en-US" sz="2700" i="1">
                <a:latin typeface="Book Antiqua" panose="02040602050305030304" pitchFamily="18" charset="0"/>
              </a:rPr>
              <a:t>d</a:t>
            </a:r>
            <a:r>
              <a:rPr lang="en-US" sz="2700" baseline="-25000">
                <a:latin typeface="Book Antiqua" panose="02040602050305030304" pitchFamily="18" charset="0"/>
              </a:rPr>
              <a:t>1</a:t>
            </a:r>
            <a:r>
              <a:rPr lang="en-US" sz="2700">
                <a:latin typeface="Book Antiqua" panose="02040602050305030304" pitchFamily="18" charset="0"/>
              </a:rPr>
              <a:t> and testing on </a:t>
            </a:r>
            <a:r>
              <a:rPr lang="en-US" sz="2700" i="1">
                <a:latin typeface="Book Antiqua" panose="02040602050305030304" pitchFamily="18" charset="0"/>
              </a:rPr>
              <a:t>d</a:t>
            </a:r>
            <a:r>
              <a:rPr lang="en-US" sz="2700" baseline="-25000">
                <a:latin typeface="Book Antiqua" panose="02040602050305030304" pitchFamily="18" charset="0"/>
              </a:rPr>
              <a:t>0</a:t>
            </a:r>
            <a:r>
              <a:rPr lang="en-US" sz="2700">
                <a:latin typeface="Book Antiqua" panose="02040602050305030304" pitchFamily="18" charset="0"/>
              </a:rPr>
              <a:t>.</a:t>
            </a:r>
            <a:endParaRPr lang="en-US" sz="2700">
              <a:latin typeface="Book Antiqua" panose="02040602050305030304" pitchFamily="18" charset="0"/>
            </a:endParaRPr>
          </a:p>
          <a:p>
            <a:pPr algn="just" fontAlgn="base"/>
            <a:r>
              <a:rPr lang="en-US" sz="2700">
                <a:latin typeface="Book Antiqua" panose="02040602050305030304" pitchFamily="18" charset="0"/>
              </a:rPr>
              <a:t>To make the cross-validation procedure concrete, let’s look at a worked example. Imagine we have a data sample with 6 observations: {(1,3), (2,5), (3,7), (4,9), (5,11), (6,13)}</a:t>
            </a:r>
            <a:endParaRPr lang="en-US" sz="2700">
              <a:latin typeface="Book Antiqua" panose="02040602050305030304" pitchFamily="18" charset="0"/>
            </a:endParaRPr>
          </a:p>
          <a:p>
            <a:pPr algn="just" fontAlgn="base"/>
            <a:r>
              <a:rPr lang="en-US" sz="2700">
                <a:latin typeface="Book Antiqua" panose="02040602050305030304" pitchFamily="18" charset="0"/>
              </a:rPr>
              <a:t>Let k=3. That means we will shuffle the data and then split the data into 3 groups: </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Cross-Validation</a:t>
            </a:r>
            <a:endParaRPr lang="en-US" sz="3150" b="1">
              <a:latin typeface="Book Antiqua" panose="02040602050305030304" pitchFamily="18" charset="0"/>
            </a:endParaRPr>
          </a:p>
        </p:txBody>
      </p:sp>
      <p:sp>
        <p:nvSpPr>
          <p:cNvPr id="3" name="Content Placeholder 2"/>
          <p:cNvSpPr>
            <a:spLocks noGrp="1"/>
          </p:cNvSpPr>
          <p:nvPr>
            <p:ph idx="1"/>
          </p:nvPr>
        </p:nvSpPr>
        <p:spPr>
          <a:xfrm>
            <a:off x="228600" y="1417638"/>
            <a:ext cx="8596032" cy="4754562"/>
          </a:xfrm>
        </p:spPr>
        <p:txBody>
          <a:bodyPr>
            <a:noAutofit/>
          </a:bodyPr>
          <a:lstStyle/>
          <a:p>
            <a:pPr algn="just" fontAlgn="base"/>
            <a:r>
              <a:rPr lang="en-US" sz="2700">
                <a:latin typeface="Book Antiqua" panose="02040602050305030304" pitchFamily="18" charset="0"/>
              </a:rPr>
              <a:t>Fold 1= {(1,3),(5,11)}  	</a:t>
            </a:r>
            <a:endParaRPr lang="en-US" sz="2700">
              <a:latin typeface="Book Antiqua" panose="02040602050305030304" pitchFamily="18" charset="0"/>
            </a:endParaRPr>
          </a:p>
          <a:p>
            <a:pPr algn="just" fontAlgn="base"/>
            <a:r>
              <a:rPr lang="en-US" sz="2700">
                <a:latin typeface="Book Antiqua" panose="02040602050305030304" pitchFamily="18" charset="0"/>
              </a:rPr>
              <a:t>Fold 2= {(6,13),(3,7)}	</a:t>
            </a:r>
            <a:endParaRPr lang="en-US" sz="2700">
              <a:latin typeface="Book Antiqua" panose="02040602050305030304" pitchFamily="18" charset="0"/>
            </a:endParaRPr>
          </a:p>
          <a:p>
            <a:pPr algn="just" fontAlgn="base"/>
            <a:r>
              <a:rPr lang="en-US" sz="2700">
                <a:latin typeface="Book Antiqua" panose="02040602050305030304" pitchFamily="18" charset="0"/>
              </a:rPr>
              <a:t>Fold 3= {(2,5),(4,9)}</a:t>
            </a:r>
            <a:endParaRPr lang="en-US" sz="2700">
              <a:latin typeface="Book Antiqua" panose="02040602050305030304" pitchFamily="18" charset="0"/>
            </a:endParaRPr>
          </a:p>
          <a:p>
            <a:pPr algn="just" fontAlgn="base"/>
            <a:r>
              <a:rPr lang="en-US" sz="2700">
                <a:latin typeface="Book Antiqua" panose="02040602050305030304" pitchFamily="18" charset="0"/>
              </a:rPr>
              <a:t>Three models are trained and evaluated with each fold given a chance to be the held out test set. For example:</a:t>
            </a:r>
            <a:endParaRPr lang="en-US" sz="2700">
              <a:latin typeface="Book Antiqua" panose="02040602050305030304" pitchFamily="18" charset="0"/>
            </a:endParaRPr>
          </a:p>
          <a:p>
            <a:pPr lvl="1" algn="just" fontAlgn="base"/>
            <a:r>
              <a:rPr lang="en-US" sz="2500" b="1">
                <a:latin typeface="Book Antiqua" panose="02040602050305030304" pitchFamily="18" charset="0"/>
              </a:rPr>
              <a:t>Model 1</a:t>
            </a:r>
            <a:r>
              <a:rPr lang="en-US" sz="2500">
                <a:latin typeface="Book Antiqua" panose="02040602050305030304" pitchFamily="18" charset="0"/>
              </a:rPr>
              <a:t>: Trained on Fold 1 + Fold 2, Tested on Fold 3</a:t>
            </a:r>
            <a:endParaRPr lang="en-US" sz="2500">
              <a:latin typeface="Book Antiqua" panose="02040602050305030304" pitchFamily="18" charset="0"/>
            </a:endParaRPr>
          </a:p>
          <a:p>
            <a:pPr lvl="1" algn="just" fontAlgn="base"/>
            <a:r>
              <a:rPr lang="en-US" sz="2500" b="1">
                <a:latin typeface="Book Antiqua" panose="02040602050305030304" pitchFamily="18" charset="0"/>
              </a:rPr>
              <a:t>Model 2</a:t>
            </a:r>
            <a:r>
              <a:rPr lang="en-US" sz="2500">
                <a:latin typeface="Book Antiqua" panose="02040602050305030304" pitchFamily="18" charset="0"/>
              </a:rPr>
              <a:t>: Trained on Fold 2 + Fold 3, Tested on Fold 1</a:t>
            </a:r>
            <a:endParaRPr lang="en-US" sz="2500">
              <a:latin typeface="Book Antiqua" panose="02040602050305030304" pitchFamily="18" charset="0"/>
            </a:endParaRPr>
          </a:p>
          <a:p>
            <a:pPr lvl="1" algn="just" fontAlgn="base"/>
            <a:r>
              <a:rPr lang="en-US" sz="2500" b="1">
                <a:latin typeface="Book Antiqua" panose="02040602050305030304" pitchFamily="18" charset="0"/>
              </a:rPr>
              <a:t>Model3</a:t>
            </a:r>
            <a:r>
              <a:rPr lang="en-US" sz="2500">
                <a:latin typeface="Book Antiqua" panose="02040602050305030304" pitchFamily="18" charset="0"/>
              </a:rPr>
              <a:t>: Trained on Fold 1 + Fold 3, Tested on Fold 2</a:t>
            </a:r>
            <a:endParaRPr lang="en-US" sz="25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417638"/>
            <a:ext cx="8686067" cy="4938712"/>
          </a:xfrm>
        </p:spPr>
        <p:txBody>
          <a:bodyPr>
            <a:noAutofit/>
          </a:bodyPr>
          <a:lstStyle/>
          <a:p>
            <a:pPr algn="just"/>
            <a:r>
              <a:rPr lang="en-US" sz="2700">
                <a:latin typeface="Book Antiqua" panose="02040602050305030304" pitchFamily="18" charset="0"/>
              </a:rPr>
              <a:t>Linear regression is a supervised learning algorithm used for computing linear relationships between input (x) and output (y).</a:t>
            </a:r>
            <a:endParaRPr lang="en-US" sz="2700">
              <a:latin typeface="Book Antiqua" panose="02040602050305030304" pitchFamily="18" charset="0"/>
            </a:endParaRPr>
          </a:p>
          <a:p>
            <a:pPr algn="just"/>
            <a:r>
              <a:rPr lang="en-US" sz="2700">
                <a:latin typeface="Book Antiqua" panose="02040602050305030304" pitchFamily="18" charset="0"/>
              </a:rPr>
              <a:t>This algorithm cannot be used for making predictions when there exists a non-linear relationship between x and y. In such cases, locally weighted linear regression is used.</a:t>
            </a:r>
            <a:endParaRPr lang="en-US" sz="2700">
              <a:latin typeface="Book Antiqua" panose="02040602050305030304" pitchFamily="18" charset="0"/>
            </a:endParaRPr>
          </a:p>
          <a:p>
            <a:pPr algn="just"/>
            <a:r>
              <a:rPr lang="en-US" sz="2700">
                <a:latin typeface="Book Antiqua" panose="02040602050305030304" pitchFamily="18" charset="0"/>
              </a:rPr>
              <a:t>Locally weighted linear regression is a non-parametric algorithm, that is, the model does not learn a fixed set of parameters as is done in ordinary linear regression.</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6" y="1417638"/>
            <a:ext cx="3987376" cy="4938712"/>
          </a:xfrm>
        </p:spPr>
        <p:txBody>
          <a:bodyPr>
            <a:noAutofit/>
          </a:bodyPr>
          <a:lstStyle/>
          <a:p>
            <a:pPr algn="just"/>
            <a:r>
              <a:rPr lang="en-US" sz="2600">
                <a:latin typeface="Book Antiqua" panose="02040602050305030304" pitchFamily="18" charset="0"/>
              </a:rPr>
              <a:t>Rather the parameters are computed individually for each query point x. While computing parameters a higher preference is given to the points in the training set lying in the vicinity of x than the points lying far away from x.</a:t>
            </a:r>
            <a:endParaRPr lang="en-US" sz="2600">
              <a:latin typeface="Book Antiqua" panose="02040602050305030304" pitchFamily="18" charset="0"/>
            </a:endParaRPr>
          </a:p>
          <a:p>
            <a:pPr algn="just"/>
            <a:endParaRPr lang="en-US" sz="26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208915" name="Picture 19" descr="https://miro.medium.com/max/700/1*PXNf1jnolJyna_CJsrjwN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25942" y="1687428"/>
            <a:ext cx="4879494" cy="37014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endParaRPr lang="en-US" sz="3150"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a:latin typeface="Book Antiqua" panose="02040602050305030304" pitchFamily="18" charset="0"/>
                  </a:rPr>
                  <a:t>This results in the model fitting a straight line only to the data which is near or close to the query point. </a:t>
                </a:r>
                <a:endParaRPr lang="en-US" sz="2700">
                  <a:latin typeface="Book Antiqua" panose="02040602050305030304" pitchFamily="18" charset="0"/>
                </a:endParaRPr>
              </a:p>
              <a:p>
                <a:pPr algn="just"/>
                <a:r>
                  <a:rPr lang="en-US" sz="2700">
                    <a:latin typeface="Book Antiqua" panose="02040602050305030304" pitchFamily="18" charset="0"/>
                  </a:rPr>
                  <a:t>The cost function for the locally weighted linear regression algorithm is given as below.</a:t>
                </a:r>
                <a:endParaRPr lang="en-US" sz="2700">
                  <a:latin typeface="Book Antiqua" panose="0204060205030503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𝐸</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r>
                            <a:rPr lang="en-US" sz="2800" i="1">
                              <a:latin typeface="Cambria Math" panose="02040503050406030204" pitchFamily="18" charset="0"/>
                            </a:rPr>
                            <m:t>𝑛</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1</m:t>
                          </m:r>
                        </m:sub>
                        <m:sup>
                          <m:r>
                            <a:rPr lang="en-US" sz="2800" i="1">
                              <a:latin typeface="Cambria Math" panose="02040503050406030204" pitchFamily="18" charset="0"/>
                            </a:rPr>
                            <m:t>𝑛</m:t>
                          </m:r>
                        </m:sup>
                        <m:e>
                          <m:sSup>
                            <m:sSupPr>
                              <m:ctrlPr>
                                <a:rPr lang="en-US" sz="2800" i="1">
                                  <a:latin typeface="Cambria Math" panose="02040503050406030204" pitchFamily="18" charset="0"/>
                                </a:rPr>
                              </m:ctrlPr>
                            </m:sSupPr>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𝑖</m:t>
                                      </m:r>
                                    </m:sub>
                                  </m:sSub>
                                  <m:r>
                                    <a:rPr lang="en-US" sz="2800" i="1">
                                      <a:latin typeface="Cambria Math" panose="02040503050406030204" pitchFamily="18" charset="0"/>
                                    </a:rPr>
                                    <m:t>−</m:t>
                                  </m:r>
                                  <m:r>
                                    <a:rPr lang="en-US" sz="2800" b="0" i="1" smtClean="0">
                                      <a:latin typeface="Cambria Math" panose="02040503050406030204" pitchFamily="18" charset="0"/>
                                    </a:rPr>
                                    <m:t>𝑎</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𝑎</m:t>
                                  </m:r>
                                </m:e>
                                <m:sub>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e>
                            <m:sup>
                              <m:r>
                                <a:rPr lang="en-US" sz="2800" i="1">
                                  <a:latin typeface="Cambria Math" panose="02040503050406030204" pitchFamily="18" charset="0"/>
                                </a:rPr>
                                <m:t>2</m:t>
                              </m:r>
                            </m:sup>
                          </m:sSup>
                        </m:e>
                      </m:nary>
                    </m:oMath>
                  </m:oMathPara>
                </a14:m>
                <a:endParaRPr lang="en-US" sz="2700">
                  <a:latin typeface="Book Antiqua" panose="0204060205030503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8565" y="1417638"/>
                <a:ext cx="8686067" cy="4938712"/>
              </a:xfrm>
              <a:blipFill rotWithShape="1">
                <a:blip r:embed="rId1"/>
                <a:stretch>
                  <a:fillRect l="-2" t="-6"/>
                </a:stretch>
              </a:blipFill>
            </p:spPr>
            <p:txBody>
              <a:bodyPr/>
              <a:lstStyle/>
              <a:p>
                <a:r>
                  <a:rPr lang="en-US" alt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endParaRPr lang="en-US" sz="3150"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a:latin typeface="Book Antiqua" panose="02040602050305030304" pitchFamily="18" charset="0"/>
                  </a:rPr>
                  <a:t>Here, </a:t>
                </a:r>
                <a:r>
                  <a:rPr lang="en-US" sz="2700" err="1">
                    <a:latin typeface="Book Antiqua" panose="02040602050305030304" pitchFamily="18" charset="0"/>
                  </a:rPr>
                  <a:t>w</a:t>
                </a:r>
                <a:r>
                  <a:rPr lang="en-US" sz="2700" baseline="-25000" err="1">
                    <a:latin typeface="Book Antiqua" panose="02040602050305030304" pitchFamily="18" charset="0"/>
                  </a:rPr>
                  <a:t>i</a:t>
                </a:r>
                <a:r>
                  <a:rPr lang="en-US" sz="2700" baseline="-25000">
                    <a:latin typeface="Book Antiqua" panose="02040602050305030304" pitchFamily="18" charset="0"/>
                  </a:rPr>
                  <a:t> </a:t>
                </a:r>
                <a:r>
                  <a:rPr lang="en-US" sz="2700">
                    <a:latin typeface="Book Antiqua" panose="02040602050305030304" pitchFamily="18" charset="0"/>
                  </a:rPr>
                  <a:t>is a non-negative weight associated with training point x</a:t>
                </a:r>
                <a:r>
                  <a:rPr lang="en-US" sz="2700" baseline="30000">
                    <a:latin typeface="Book Antiqua" panose="02040602050305030304" pitchFamily="18" charset="0"/>
                  </a:rPr>
                  <a:t>i</a:t>
                </a:r>
                <a:r>
                  <a:rPr lang="en-US" sz="2700">
                    <a:latin typeface="Book Antiqua" panose="02040602050305030304" pitchFamily="18" charset="0"/>
                  </a:rPr>
                  <a:t>.</a:t>
                </a:r>
                <a:endParaRPr lang="en-US" sz="2700">
                  <a:latin typeface="Book Antiqua" panose="02040602050305030304" pitchFamily="18" charset="0"/>
                </a:endParaRPr>
              </a:p>
              <a:p>
                <a:pPr algn="just"/>
                <a:r>
                  <a:rPr lang="en-US" sz="2700">
                    <a:latin typeface="Book Antiqua" panose="02040602050305030304" pitchFamily="18" charset="0"/>
                  </a:rPr>
                  <a:t>For x</a:t>
                </a:r>
                <a:r>
                  <a:rPr lang="en-US" sz="2700" baseline="30000">
                    <a:latin typeface="Book Antiqua" panose="02040602050305030304" pitchFamily="18" charset="0"/>
                  </a:rPr>
                  <a:t>i  </a:t>
                </a:r>
                <a:r>
                  <a:rPr lang="en-US" sz="2700">
                    <a:latin typeface="Book Antiqua" panose="02040602050305030304" pitchFamily="18" charset="0"/>
                  </a:rPr>
                  <a:t>lying closer to the query point the value of </a:t>
                </a:r>
                <a:r>
                  <a:rPr lang="en-US" sz="2700" err="1">
                    <a:latin typeface="Book Antiqua" panose="02040602050305030304" pitchFamily="18" charset="0"/>
                  </a:rPr>
                  <a:t>w</a:t>
                </a:r>
                <a:r>
                  <a:rPr lang="en-US" sz="2700" baseline="-25000" err="1">
                    <a:latin typeface="Book Antiqua" panose="02040602050305030304" pitchFamily="18" charset="0"/>
                  </a:rPr>
                  <a:t>i</a:t>
                </a:r>
                <a:r>
                  <a:rPr lang="en-US" sz="2700">
                    <a:latin typeface="Book Antiqua" panose="02040602050305030304" pitchFamily="18" charset="0"/>
                  </a:rPr>
                  <a:t> is large, while for x</a:t>
                </a:r>
                <a:r>
                  <a:rPr lang="en-US" sz="2700" baseline="30000">
                    <a:latin typeface="Book Antiqua" panose="02040602050305030304" pitchFamily="18" charset="0"/>
                  </a:rPr>
                  <a:t>i  </a:t>
                </a:r>
                <a:r>
                  <a:rPr lang="en-US" sz="2700">
                    <a:latin typeface="Book Antiqua" panose="02040602050305030304" pitchFamily="18" charset="0"/>
                  </a:rPr>
                  <a:t>lying away to the query point value of </a:t>
                </a:r>
                <a:r>
                  <a:rPr lang="en-US" sz="2700" err="1">
                    <a:latin typeface="Book Antiqua" panose="02040602050305030304" pitchFamily="18" charset="0"/>
                  </a:rPr>
                  <a:t>w</a:t>
                </a:r>
                <a:r>
                  <a:rPr lang="en-US" sz="2700" baseline="-25000" err="1">
                    <a:latin typeface="Book Antiqua" panose="02040602050305030304" pitchFamily="18" charset="0"/>
                  </a:rPr>
                  <a:t>i</a:t>
                </a:r>
                <a:r>
                  <a:rPr lang="en-US" sz="2700">
                    <a:latin typeface="Book Antiqua" panose="02040602050305030304" pitchFamily="18" charset="0"/>
                  </a:rPr>
                  <a:t> is small. A typical choice </a:t>
                </a:r>
                <a:r>
                  <a:rPr lang="en-US" sz="2700" err="1">
                    <a:latin typeface="Book Antiqua" panose="02040602050305030304" pitchFamily="18" charset="0"/>
                  </a:rPr>
                  <a:t>w</a:t>
                </a:r>
                <a:r>
                  <a:rPr lang="en-US" sz="2700" baseline="-25000" err="1">
                    <a:latin typeface="Book Antiqua" panose="02040602050305030304" pitchFamily="18" charset="0"/>
                  </a:rPr>
                  <a:t>i</a:t>
                </a:r>
                <a:r>
                  <a:rPr lang="en-US" sz="2700">
                    <a:latin typeface="Book Antiqua" panose="02040602050305030304" pitchFamily="18" charset="0"/>
                  </a:rPr>
                  <a:t> of  is:</a:t>
                </a:r>
                <a:endParaRPr lang="en-US" sz="2700">
                  <a:latin typeface="Book Antiqua" panose="02040602050305030304" pitchFamily="18" charset="0"/>
                </a:endParaRPr>
              </a:p>
              <a:p>
                <a:pPr marL="0" indent="0" algn="just">
                  <a:buNone/>
                </a:pPr>
                <a:r>
                  <a:rPr lang="en-US" sz="2700"/>
                  <a:t>	</a:t>
                </a:r>
                <a14:m>
                  <m:oMath xmlns:m="http://schemas.openxmlformats.org/officeDocument/2006/math">
                    <m:sSub>
                      <m:sSubPr>
                        <m:ctrlPr>
                          <a:rPr lang="en-US" sz="270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𝑖</m:t>
                        </m:r>
                      </m:sub>
                    </m:sSub>
                    <m:r>
                      <a:rPr lang="en-US" sz="2700" b="0" i="1" smtClean="0">
                        <a:latin typeface="Cambria Math" panose="02040503050406030204" pitchFamily="18" charset="0"/>
                      </a:rPr>
                      <m:t>=</m:t>
                    </m:r>
                    <m:sSup>
                      <m:sSupPr>
                        <m:ctrlPr>
                          <a:rPr lang="en-US" sz="2700" b="0" i="1" smtClean="0">
                            <a:latin typeface="Cambria Math" panose="02040503050406030204" pitchFamily="18" charset="0"/>
                          </a:rPr>
                        </m:ctrlPr>
                      </m:sSupPr>
                      <m:e>
                        <m:r>
                          <a:rPr lang="en-US" sz="2700" b="0" i="1" smtClean="0">
                            <a:latin typeface="Cambria Math" panose="02040503050406030204" pitchFamily="18" charset="0"/>
                          </a:rPr>
                          <m:t>𝑒𝑥𝑝</m:t>
                        </m:r>
                      </m:e>
                      <m:sup>
                        <m:d>
                          <m:dPr>
                            <m:ctrlPr>
                              <a:rPr lang="en-US" sz="2700" b="0" i="1" smtClean="0">
                                <a:latin typeface="Cambria Math" panose="02040503050406030204" pitchFamily="18" charset="0"/>
                              </a:rPr>
                            </m:ctrlPr>
                          </m:dPr>
                          <m:e>
                            <m:f>
                              <m:fPr>
                                <m:ctrlPr>
                                  <a:rPr lang="en-US" sz="2700" b="0" i="1" smtClean="0">
                                    <a:latin typeface="Cambria Math" panose="02040503050406030204" pitchFamily="18" charset="0"/>
                                  </a:rPr>
                                </m:ctrlPr>
                              </m:fPr>
                              <m:num>
                                <m:sSup>
                                  <m:sSupPr>
                                    <m:ctrlPr>
                                      <a:rPr lang="en-US" sz="2700" b="0" i="1" smtClean="0">
                                        <a:latin typeface="Cambria Math" panose="02040503050406030204" pitchFamily="18" charset="0"/>
                                      </a:rPr>
                                    </m:ctrlPr>
                                  </m:sSupPr>
                                  <m:e>
                                    <m:r>
                                      <a:rPr lang="en-US" sz="2700" b="0" i="1" smtClean="0">
                                        <a:latin typeface="Cambria Math" panose="02040503050406030204" pitchFamily="18" charset="0"/>
                                      </a:rPr>
                                      <m:t>𝑥</m:t>
                                    </m:r>
                                  </m:e>
                                  <m:sup>
                                    <m:r>
                                      <a:rPr lang="en-US" sz="2700" b="0" i="1" smtClean="0">
                                        <a:latin typeface="Cambria Math" panose="02040503050406030204" pitchFamily="18" charset="0"/>
                                      </a:rPr>
                                      <m:t>𝑖</m:t>
                                    </m:r>
                                  </m:sup>
                                </m:sSup>
                                <m:r>
                                  <a:rPr lang="en-US" sz="2700" b="0" i="1" smtClean="0">
                                    <a:latin typeface="Cambria Math" panose="02040503050406030204" pitchFamily="18" charset="0"/>
                                  </a:rPr>
                                  <m:t>−</m:t>
                                </m:r>
                                <m:r>
                                  <a:rPr lang="en-US" sz="2700" b="0" i="1" smtClean="0">
                                    <a:latin typeface="Cambria Math" panose="02040503050406030204" pitchFamily="18" charset="0"/>
                                  </a:rPr>
                                  <m:t>𝑥</m:t>
                                </m:r>
                              </m:num>
                              <m:den>
                                <m:r>
                                  <a:rPr lang="en-US" sz="2700" b="0" i="1" smtClean="0">
                                    <a:latin typeface="Cambria Math" panose="02040503050406030204" pitchFamily="18" charset="0"/>
                                  </a:rPr>
                                  <m:t>2</m:t>
                                </m:r>
                                <m:sSup>
                                  <m:sSupPr>
                                    <m:ctrlPr>
                                      <a:rPr lang="en-US" sz="2700" b="0" i="1" smtClean="0">
                                        <a:latin typeface="Cambria Math" panose="02040503050406030204" pitchFamily="18" charset="0"/>
                                      </a:rPr>
                                    </m:ctrlPr>
                                  </m:sSupPr>
                                  <m:e>
                                    <m:r>
                                      <a:rPr lang="en-US" sz="2700" b="0" i="1" smtClean="0">
                                        <a:latin typeface="Cambria Math" panose="02040503050406030204" pitchFamily="18" charset="0"/>
                                        <a:ea typeface="Cambria Math" panose="02040503050406030204" pitchFamily="18" charset="0"/>
                                      </a:rPr>
                                      <m:t>𝜏</m:t>
                                    </m:r>
                                  </m:e>
                                  <m:sup>
                                    <m:r>
                                      <a:rPr lang="en-US" sz="2700" b="0" i="1" smtClean="0">
                                        <a:latin typeface="Cambria Math" panose="02040503050406030204" pitchFamily="18" charset="0"/>
                                      </a:rPr>
                                      <m:t>2</m:t>
                                    </m:r>
                                  </m:sup>
                                </m:sSup>
                              </m:den>
                            </m:f>
                          </m:e>
                        </m:d>
                      </m:sup>
                    </m:sSup>
                  </m:oMath>
                </a14:m>
                <a:endParaRPr lang="en-US" sz="2700">
                  <a:latin typeface="Book Antiqua" panose="02040602050305030304" pitchFamily="18" charset="0"/>
                </a:endParaRPr>
              </a:p>
              <a:p>
                <a:pPr algn="just"/>
                <a:r>
                  <a:rPr lang="en-US" sz="2700">
                    <a:latin typeface="Book Antiqua" panose="02040602050305030304" pitchFamily="18" charset="0"/>
                  </a:rPr>
                  <a:t>Where, </a:t>
                </a:r>
                <a14:m>
                  <m:oMath xmlns:m="http://schemas.openxmlformats.org/officeDocument/2006/math">
                    <m:r>
                      <a:rPr lang="en-US" sz="2700" i="1">
                        <a:latin typeface="Cambria Math" panose="02040503050406030204" pitchFamily="18" charset="0"/>
                        <a:ea typeface="Cambria Math" panose="02040503050406030204" pitchFamily="18" charset="0"/>
                      </a:rPr>
                      <m:t>𝜏</m:t>
                    </m:r>
                  </m:oMath>
                </a14:m>
                <a:r>
                  <a:rPr lang="en-US" sz="2700">
                    <a:latin typeface="Book Antiqua" panose="02040602050305030304" pitchFamily="18" charset="0"/>
                  </a:rPr>
                  <a:t>called the bandwidth parameter and controls the rate at which </a:t>
                </a:r>
                <a:r>
                  <a:rPr lang="en-US" sz="2700" err="1">
                    <a:latin typeface="Book Antiqua" panose="02040602050305030304" pitchFamily="18" charset="0"/>
                  </a:rPr>
                  <a:t>w</a:t>
                </a:r>
                <a:r>
                  <a:rPr lang="en-US" sz="2700" baseline="-25000" err="1">
                    <a:latin typeface="Book Antiqua" panose="02040602050305030304" pitchFamily="18" charset="0"/>
                  </a:rPr>
                  <a:t>i</a:t>
                </a:r>
                <a:r>
                  <a:rPr lang="en-US" sz="2700">
                    <a:latin typeface="Book Antiqua" panose="02040602050305030304" pitchFamily="18" charset="0"/>
                  </a:rPr>
                  <a:t> falls with distance from x.</a:t>
                </a:r>
                <a:endParaRPr lang="en-US" sz="2700">
                  <a:latin typeface="Book Antiqua" panose="0204060205030503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8565" y="1417638"/>
                <a:ext cx="8686067" cy="4938712"/>
              </a:xfrm>
              <a:blipFill rotWithShape="1">
                <a:blip r:embed="rId1"/>
                <a:stretch>
                  <a:fillRect l="-2" t="-6"/>
                </a:stretch>
              </a:blipFill>
            </p:spPr>
            <p:txBody>
              <a:bodyPr/>
              <a:lstStyle/>
              <a:p>
                <a:r>
                  <a:rPr lang="en-US" alt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endParaRPr lang="en-US" sz="3150"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a:latin typeface="Book Antiqua" panose="02040602050305030304" pitchFamily="18" charset="0"/>
                  </a:rPr>
                  <a:t>Clearly, if </a:t>
                </a:r>
                <a14:m>
                  <m:oMath xmlns:m="http://schemas.openxmlformats.org/officeDocument/2006/math">
                    <m:d>
                      <m:dPr>
                        <m:begChr m:val="|"/>
                        <m:endChr m:val="|"/>
                        <m:ctrlPr>
                          <a:rPr lang="en-US" sz="2700" i="1" smtClean="0">
                            <a:latin typeface="Cambria Math" panose="02040503050406030204" pitchFamily="18" charset="0"/>
                          </a:rPr>
                        </m:ctrlPr>
                      </m:dPr>
                      <m:e>
                        <m:sSup>
                          <m:sSupPr>
                            <m:ctrlPr>
                              <a:rPr lang="en-US" sz="2700" i="1" smtClean="0">
                                <a:latin typeface="Cambria Math" panose="02040503050406030204" pitchFamily="18" charset="0"/>
                              </a:rPr>
                            </m:ctrlPr>
                          </m:sSupPr>
                          <m:e>
                            <m:r>
                              <a:rPr lang="en-US" sz="2700" b="0" i="1" smtClean="0">
                                <a:latin typeface="Cambria Math" panose="02040503050406030204" pitchFamily="18" charset="0"/>
                              </a:rPr>
                              <m:t>𝑥</m:t>
                            </m:r>
                          </m:e>
                          <m:sup>
                            <m:r>
                              <a:rPr lang="en-US" sz="2700" b="0" i="1" smtClean="0">
                                <a:latin typeface="Cambria Math" panose="02040503050406030204" pitchFamily="18" charset="0"/>
                              </a:rPr>
                              <m:t>𝑖</m:t>
                            </m:r>
                          </m:sup>
                        </m:sSup>
                        <m:r>
                          <a:rPr lang="en-US" sz="2700" b="0" i="1" smtClean="0">
                            <a:latin typeface="Cambria Math" panose="02040503050406030204" pitchFamily="18" charset="0"/>
                          </a:rPr>
                          <m:t>−</m:t>
                        </m:r>
                        <m:r>
                          <a:rPr lang="en-US" sz="2700" b="0" i="1" smtClean="0">
                            <a:latin typeface="Cambria Math" panose="02040503050406030204" pitchFamily="18" charset="0"/>
                          </a:rPr>
                          <m:t>𝑥</m:t>
                        </m:r>
                      </m:e>
                    </m:d>
                  </m:oMath>
                </a14:m>
                <a:r>
                  <a:rPr lang="en-US" sz="2700">
                    <a:latin typeface="Book Antiqua" panose="02040602050305030304" pitchFamily="18" charset="0"/>
                  </a:rPr>
                  <a:t> is small </a:t>
                </a:r>
                <a14:m>
                  <m:oMath xmlns:m="http://schemas.openxmlformats.org/officeDocument/2006/math">
                    <m:sSub>
                      <m:sSubPr>
                        <m:ctrlPr>
                          <a:rPr lang="en-US" sz="270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𝑖</m:t>
                        </m:r>
                      </m:sub>
                    </m:sSub>
                    <m:r>
                      <a:rPr lang="en-US" sz="2700" b="0" i="0" smtClean="0">
                        <a:latin typeface="Cambria Math" panose="02040503050406030204" pitchFamily="18" charset="0"/>
                      </a:rPr>
                      <m:t> </m:t>
                    </m:r>
                  </m:oMath>
                </a14:m>
                <a:r>
                  <a:rPr lang="en-US" sz="2700">
                    <a:latin typeface="Book Antiqua" panose="02040602050305030304" pitchFamily="18" charset="0"/>
                  </a:rPr>
                  <a:t>is close to 1 and if </a:t>
                </a:r>
                <a14:m>
                  <m:oMath xmlns:m="http://schemas.openxmlformats.org/officeDocument/2006/math">
                    <m:d>
                      <m:dPr>
                        <m:begChr m:val="|"/>
                        <m:endChr m:val="|"/>
                        <m:ctrlPr>
                          <a:rPr lang="en-US" sz="2700" i="1">
                            <a:latin typeface="Cambria Math" panose="02040503050406030204" pitchFamily="18" charset="0"/>
                          </a:rPr>
                        </m:ctrlPr>
                      </m:dPr>
                      <m:e>
                        <m:sSup>
                          <m:sSupPr>
                            <m:ctrlPr>
                              <a:rPr lang="en-US" sz="2700" i="1">
                                <a:latin typeface="Cambria Math" panose="02040503050406030204" pitchFamily="18" charset="0"/>
                              </a:rPr>
                            </m:ctrlPr>
                          </m:sSupPr>
                          <m:e>
                            <m:r>
                              <a:rPr lang="en-US" sz="2700" i="1">
                                <a:latin typeface="Cambria Math" panose="02040503050406030204" pitchFamily="18" charset="0"/>
                              </a:rPr>
                              <m:t>𝑥</m:t>
                            </m:r>
                          </m:e>
                          <m:sup>
                            <m:r>
                              <a:rPr lang="en-US" sz="2700" i="1">
                                <a:latin typeface="Cambria Math" panose="02040503050406030204" pitchFamily="18" charset="0"/>
                              </a:rPr>
                              <m:t>𝑖</m:t>
                            </m:r>
                          </m:sup>
                        </m:sSup>
                        <m:r>
                          <a:rPr lang="en-US" sz="2700" i="1">
                            <a:latin typeface="Cambria Math" panose="02040503050406030204" pitchFamily="18" charset="0"/>
                          </a:rPr>
                          <m:t>−</m:t>
                        </m:r>
                        <m:r>
                          <a:rPr lang="en-US" sz="2700" i="1">
                            <a:latin typeface="Cambria Math" panose="02040503050406030204" pitchFamily="18" charset="0"/>
                          </a:rPr>
                          <m:t>𝑥</m:t>
                        </m:r>
                      </m:e>
                    </m:d>
                  </m:oMath>
                </a14:m>
                <a:r>
                  <a:rPr lang="en-US" sz="2700">
                    <a:latin typeface="Book Antiqua" panose="02040602050305030304" pitchFamily="18" charset="0"/>
                  </a:rPr>
                  <a:t> is large </a:t>
                </a:r>
                <a14:m>
                  <m:oMath xmlns:m="http://schemas.openxmlformats.org/officeDocument/2006/math">
                    <m:sSub>
                      <m:sSubPr>
                        <m:ctrlPr>
                          <a:rPr lang="en-US" sz="2700" i="1">
                            <a:latin typeface="Cambria Math" panose="02040503050406030204" pitchFamily="18" charset="0"/>
                          </a:rPr>
                        </m:ctrlPr>
                      </m:sSubPr>
                      <m:e>
                        <m:r>
                          <a:rPr lang="en-US" sz="2700" i="1">
                            <a:latin typeface="Cambria Math" panose="02040503050406030204" pitchFamily="18" charset="0"/>
                          </a:rPr>
                          <m:t>𝑤</m:t>
                        </m:r>
                      </m:e>
                      <m:sub>
                        <m:r>
                          <a:rPr lang="en-US" sz="2700" i="1">
                            <a:latin typeface="Cambria Math" panose="02040503050406030204" pitchFamily="18" charset="0"/>
                          </a:rPr>
                          <m:t>𝑖</m:t>
                        </m:r>
                      </m:sub>
                    </m:sSub>
                  </m:oMath>
                </a14:m>
                <a:r>
                  <a:rPr lang="en-US" sz="2700">
                    <a:latin typeface="Book Antiqua" panose="02040602050305030304" pitchFamily="18" charset="0"/>
                  </a:rPr>
                  <a:t> is close to 0. Thus, the training-set-points lying closer to the query point x contribute more to the cost function than the points lying far away from x.</a:t>
                </a:r>
                <a:endParaRPr lang="en-US" sz="2700">
                  <a:latin typeface="Book Antiqua" panose="02040602050305030304" pitchFamily="18" charset="0"/>
                </a:endParaRPr>
              </a:p>
              <a:p>
                <a:pPr algn="just"/>
                <a:r>
                  <a:rPr lang="en-US" sz="2700">
                    <a:latin typeface="Book Antiqua" panose="02040602050305030304" pitchFamily="18" charset="0"/>
                  </a:rPr>
                  <a:t>Once we have cost function, we can use gradient descent algorithm to train the LWR algorithm.</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8565" y="1417638"/>
                <a:ext cx="8686067" cy="4938712"/>
              </a:xfrm>
              <a:blipFill rotWithShape="1">
                <a:blip r:embed="rId1"/>
                <a:stretch>
                  <a:fillRect l="-2" t="-6"/>
                </a:stretch>
              </a:blipFill>
            </p:spPr>
            <p:txBody>
              <a:bodyPr/>
              <a:lstStyle/>
              <a:p>
                <a:r>
                  <a:rPr lang="en-US" alt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9" name="AutoShape 2" descr="|x^{(i)} - x|"/>
          <p:cNvSpPr>
            <a:spLocks noChangeAspect="1" noChangeArrowheads="1"/>
          </p:cNvSpPr>
          <p:nvPr/>
        </p:nvSpPr>
        <p:spPr bwMode="auto">
          <a:xfrm>
            <a:off x="811213"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0" name="AutoShape 3" descr="w^{(i)}"/>
          <p:cNvSpPr>
            <a:spLocks noChangeAspect="1" noChangeArrowheads="1"/>
          </p:cNvSpPr>
          <p:nvPr/>
        </p:nvSpPr>
        <p:spPr bwMode="auto">
          <a:xfrm>
            <a:off x="15128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1" name="AutoShape 4" descr="|x^{(i)} - x|"/>
          <p:cNvSpPr>
            <a:spLocks noChangeAspect="1" noChangeArrowheads="1"/>
          </p:cNvSpPr>
          <p:nvPr/>
        </p:nvSpPr>
        <p:spPr bwMode="auto">
          <a:xfrm>
            <a:off x="2911475"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2" name="AutoShape 5" descr="w^{(i)}"/>
          <p:cNvSpPr>
            <a:spLocks noChangeAspect="1" noChangeArrowheads="1"/>
          </p:cNvSpPr>
          <p:nvPr/>
        </p:nvSpPr>
        <p:spPr bwMode="auto">
          <a:xfrm>
            <a:off x="35956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3" name="AutoShape 6" descr="x"/>
          <p:cNvSpPr>
            <a:spLocks noChangeAspect="1" noChangeArrowheads="1"/>
          </p:cNvSpPr>
          <p:nvPr/>
        </p:nvSpPr>
        <p:spPr bwMode="auto">
          <a:xfrm>
            <a:off x="40814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4" name="AutoShape 7" descr="J(\theta)"/>
          <p:cNvSpPr>
            <a:spLocks noChangeAspect="1" noChangeArrowheads="1"/>
          </p:cNvSpPr>
          <p:nvPr/>
        </p:nvSpPr>
        <p:spPr bwMode="auto">
          <a:xfrm>
            <a:off x="6037263" y="250825"/>
            <a:ext cx="457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5" name="AutoShape 8" descr="x"/>
          <p:cNvSpPr>
            <a:spLocks noChangeAspect="1" noChangeArrowheads="1"/>
          </p:cNvSpPr>
          <p:nvPr/>
        </p:nvSpPr>
        <p:spPr bwMode="auto">
          <a:xfrm>
            <a:off x="85391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endParaRPr lang="en-US" sz="3150"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8305" y="1346791"/>
                <a:ext cx="8686067" cy="4938712"/>
              </a:xfrm>
            </p:spPr>
            <p:txBody>
              <a:bodyPr>
                <a:noAutofit/>
              </a:bodyPr>
              <a:lstStyle/>
              <a:p>
                <a:pPr algn="just"/>
                <a:r>
                  <a:rPr lang="en-US" sz="2700" b="1">
                    <a:latin typeface="Book Antiqua" panose="02040602050305030304" pitchFamily="18" charset="0"/>
                  </a:rPr>
                  <a:t>Example: </a:t>
                </a:r>
                <a:r>
                  <a:rPr lang="en-US" sz="2700">
                    <a:solidFill>
                      <a:srgbClr val="273239"/>
                    </a:solidFill>
                    <a:latin typeface="Book Antiqua" panose="02040602050305030304" pitchFamily="18" charset="0"/>
                  </a:rPr>
                  <a:t>Consider a query point x= 6 and let </a:t>
                </a:r>
                <a14:m>
                  <m:oMath xmlns:m="http://schemas.openxmlformats.org/officeDocument/2006/math">
                    <m:sSup>
                      <m:sSupPr>
                        <m:ctrlPr>
                          <a:rPr lang="en-US" sz="2700" i="1" smtClean="0">
                            <a:solidFill>
                              <a:srgbClr val="273239"/>
                            </a:solidFill>
                            <a:latin typeface="Cambria Math" panose="02040503050406030204" pitchFamily="18" charset="0"/>
                          </a:rPr>
                        </m:ctrlPr>
                      </m:sSupPr>
                      <m:e>
                        <m:r>
                          <a:rPr lang="en-US" sz="2700" b="0" i="1" smtClean="0">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1</m:t>
                        </m:r>
                      </m:sup>
                    </m:sSup>
                    <m:r>
                      <a:rPr lang="en-US" sz="2700" b="0" i="1" smtClean="0">
                        <a:solidFill>
                          <a:srgbClr val="273239"/>
                        </a:solidFill>
                        <a:latin typeface="Cambria Math" panose="02040503050406030204" pitchFamily="18" charset="0"/>
                      </a:rPr>
                      <m:t>=</m:t>
                    </m:r>
                    <m:r>
                      <a:rPr lang="en-US" sz="2700" b="0" i="1" smtClean="0">
                        <a:solidFill>
                          <a:srgbClr val="273239"/>
                        </a:solidFill>
                        <a:latin typeface="Cambria Math" panose="02040503050406030204" pitchFamily="18" charset="0"/>
                      </a:rPr>
                      <m:t>5</m:t>
                    </m:r>
                  </m:oMath>
                </a14:m>
                <a:r>
                  <a:rPr lang="en-US" sz="2700">
                    <a:solidFill>
                      <a:srgbClr val="273239"/>
                    </a:solidFill>
                    <a:latin typeface="Book Antiqua" panose="02040602050305030304" pitchFamily="18" charset="0"/>
                  </a:rPr>
                  <a:t>, </a:t>
                </a:r>
                <a:r>
                  <a:rPr lang="en-US" sz="2700">
                    <a:latin typeface="Book Antiqua" panose="02040602050305030304" pitchFamily="18" charset="0"/>
                  </a:rPr>
                  <a:t>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2</m:t>
                        </m:r>
                      </m:sup>
                    </m:sSup>
                    <m:r>
                      <a:rPr lang="en-US" sz="2700" i="1">
                        <a:solidFill>
                          <a:srgbClr val="273239"/>
                        </a:solidFill>
                        <a:latin typeface="Cambria Math" panose="02040503050406030204" pitchFamily="18" charset="0"/>
                      </a:rPr>
                      <m:t>=</m:t>
                    </m:r>
                    <m:r>
                      <a:rPr lang="en-US" sz="2700" b="0" i="1" smtClean="0">
                        <a:solidFill>
                          <a:srgbClr val="273239"/>
                        </a:solidFill>
                        <a:latin typeface="Cambria Math" panose="02040503050406030204" pitchFamily="18" charset="0"/>
                      </a:rPr>
                      <m:t>4</m:t>
                    </m:r>
                  </m:oMath>
                </a14:m>
                <a:r>
                  <a:rPr lang="en-US" sz="2700">
                    <a:latin typeface="Book Antiqua" panose="02040602050305030304" pitchFamily="18" charset="0"/>
                  </a:rPr>
                  <a:t>, and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3</m:t>
                        </m:r>
                      </m:sup>
                    </m:sSup>
                    <m:r>
                      <a:rPr lang="en-US" sz="2700" i="1">
                        <a:solidFill>
                          <a:srgbClr val="273239"/>
                        </a:solidFill>
                        <a:latin typeface="Cambria Math" panose="02040503050406030204" pitchFamily="18" charset="0"/>
                      </a:rPr>
                      <m:t>=</m:t>
                    </m:r>
                  </m:oMath>
                </a14:m>
                <a:r>
                  <a:rPr lang="en-US" sz="2700">
                    <a:latin typeface="Book Antiqua" panose="02040602050305030304" pitchFamily="18" charset="0"/>
                  </a:rPr>
                  <a:t>3 </a:t>
                </a:r>
                <a:r>
                  <a:rPr lang="en-US" sz="2700">
                    <a:solidFill>
                      <a:srgbClr val="273239"/>
                    </a:solidFill>
                    <a:latin typeface="Book Antiqua" panose="02040602050305030304" pitchFamily="18" charset="0"/>
                  </a:rPr>
                  <a:t> are three points in the training set. Find Cost function for </a:t>
                </a:r>
                <a:r>
                  <a:rPr lang="en-US" sz="2700">
                    <a:latin typeface="Book Antiqua" panose="02040602050305030304" pitchFamily="18" charset="0"/>
                  </a:rPr>
                  <a:t> the Locally weighted linear regression.</a:t>
                </a:r>
                <a:endParaRPr lang="en-US" sz="2700">
                  <a:latin typeface="Book Antiqua" panose="02040602050305030304" pitchFamily="18" charset="0"/>
                </a:endParaRPr>
              </a:p>
              <a:p>
                <a:pPr algn="just"/>
                <a:endParaRPr lang="en-US" sz="2700">
                  <a:latin typeface="Book Antiqua" panose="0204060205030503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228305" y="1346791"/>
                <a:ext cx="8686067" cy="4938712"/>
              </a:xfrm>
              <a:blipFill rotWithShape="1">
                <a:blip r:embed="rId1"/>
                <a:stretch>
                  <a:fillRect l="-4" t="-12" r="3" b="6"/>
                </a:stretch>
              </a:blipFill>
            </p:spPr>
            <p:txBody>
              <a:bodyPr/>
              <a:lstStyle/>
              <a:p>
                <a:r>
                  <a:rPr lang="en-US" alt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9" name="AutoShape 2" descr="|x^{(i)} - x|"/>
          <p:cNvSpPr>
            <a:spLocks noChangeAspect="1" noChangeArrowheads="1"/>
          </p:cNvSpPr>
          <p:nvPr/>
        </p:nvSpPr>
        <p:spPr bwMode="auto">
          <a:xfrm>
            <a:off x="811213"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0" name="AutoShape 3" descr="w^{(i)}"/>
          <p:cNvSpPr>
            <a:spLocks noChangeAspect="1" noChangeArrowheads="1"/>
          </p:cNvSpPr>
          <p:nvPr/>
        </p:nvSpPr>
        <p:spPr bwMode="auto">
          <a:xfrm>
            <a:off x="15128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1" name="AutoShape 4" descr="|x^{(i)} - x|"/>
          <p:cNvSpPr>
            <a:spLocks noChangeAspect="1" noChangeArrowheads="1"/>
          </p:cNvSpPr>
          <p:nvPr/>
        </p:nvSpPr>
        <p:spPr bwMode="auto">
          <a:xfrm>
            <a:off x="2911475"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2" name="AutoShape 5" descr="w^{(i)}"/>
          <p:cNvSpPr>
            <a:spLocks noChangeAspect="1" noChangeArrowheads="1"/>
          </p:cNvSpPr>
          <p:nvPr/>
        </p:nvSpPr>
        <p:spPr bwMode="auto">
          <a:xfrm>
            <a:off x="35956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3" name="AutoShape 6" descr="x"/>
          <p:cNvSpPr>
            <a:spLocks noChangeAspect="1" noChangeArrowheads="1"/>
          </p:cNvSpPr>
          <p:nvPr/>
        </p:nvSpPr>
        <p:spPr bwMode="auto">
          <a:xfrm>
            <a:off x="40814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4" name="AutoShape 7" descr="J(\theta)"/>
          <p:cNvSpPr>
            <a:spLocks noChangeAspect="1" noChangeArrowheads="1"/>
          </p:cNvSpPr>
          <p:nvPr/>
        </p:nvSpPr>
        <p:spPr bwMode="auto">
          <a:xfrm>
            <a:off x="6037263" y="250825"/>
            <a:ext cx="457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5" name="AutoShape 8" descr="x"/>
          <p:cNvSpPr>
            <a:spLocks noChangeAspect="1" noChangeArrowheads="1"/>
          </p:cNvSpPr>
          <p:nvPr/>
        </p:nvSpPr>
        <p:spPr bwMode="auto">
          <a:xfrm>
            <a:off x="85391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6" name="AutoShape 2" descr="x"/>
          <p:cNvSpPr>
            <a:spLocks noChangeAspect="1" noChangeArrowheads="1"/>
          </p:cNvSpPr>
          <p:nvPr/>
        </p:nvSpPr>
        <p:spPr bwMode="auto">
          <a:xfrm>
            <a:off x="1690688" y="-114300"/>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7" name="AutoShape 3" descr="x^{(1)}"/>
          <p:cNvSpPr>
            <a:spLocks noChangeAspect="1" noChangeArrowheads="1"/>
          </p:cNvSpPr>
          <p:nvPr/>
        </p:nvSpPr>
        <p:spPr bwMode="auto">
          <a:xfrm>
            <a:off x="2657475"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8" name="AutoShape 4" descr="x^{(2)"/>
          <p:cNvSpPr>
            <a:spLocks noChangeAspect="1" noChangeArrowheads="1"/>
          </p:cNvSpPr>
          <p:nvPr/>
        </p:nvSpPr>
        <p:spPr bwMode="auto">
          <a:xfrm>
            <a:off x="30622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9" name="AutoShape 5" descr="x^{(1)}"/>
          <p:cNvSpPr>
            <a:spLocks noChangeAspect="1" noChangeArrowheads="1"/>
          </p:cNvSpPr>
          <p:nvPr/>
        </p:nvSpPr>
        <p:spPr bwMode="auto">
          <a:xfrm>
            <a:off x="59705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0" name="AutoShape 6" descr="x^{(2)}"/>
          <p:cNvSpPr>
            <a:spLocks noChangeAspect="1" noChangeArrowheads="1"/>
          </p:cNvSpPr>
          <p:nvPr/>
        </p:nvSpPr>
        <p:spPr bwMode="auto">
          <a:xfrm>
            <a:off x="6761163"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endParaRPr lang="en-US" sz="3150"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60861" y="1267119"/>
                <a:ext cx="8686067" cy="4938712"/>
              </a:xfrm>
            </p:spPr>
            <p:txBody>
              <a:bodyPr>
                <a:noAutofit/>
              </a:bodyPr>
              <a:lstStyle/>
              <a:p>
                <a:pPr algn="just"/>
                <a:r>
                  <a:rPr lang="en-US" sz="2700" b="1">
                    <a:latin typeface="Book Antiqua" panose="02040602050305030304" pitchFamily="18" charset="0"/>
                  </a:rPr>
                  <a:t>Example: </a:t>
                </a:r>
                <a:r>
                  <a:rPr lang="en-US" sz="2700">
                    <a:solidFill>
                      <a:srgbClr val="273239"/>
                    </a:solidFill>
                    <a:latin typeface="Book Antiqua" panose="02040602050305030304" pitchFamily="18" charset="0"/>
                  </a:rPr>
                  <a:t>Consider a query point x= 6 and let </a:t>
                </a:r>
                <a14:m>
                  <m:oMath xmlns:m="http://schemas.openxmlformats.org/officeDocument/2006/math">
                    <m:sSup>
                      <m:sSupPr>
                        <m:ctrlPr>
                          <a:rPr lang="en-US" sz="2700" i="1" smtClean="0">
                            <a:solidFill>
                              <a:srgbClr val="273239"/>
                            </a:solidFill>
                            <a:latin typeface="Cambria Math" panose="02040503050406030204" pitchFamily="18" charset="0"/>
                          </a:rPr>
                        </m:ctrlPr>
                      </m:sSupPr>
                      <m:e>
                        <m:r>
                          <a:rPr lang="en-US" sz="2700" b="0" i="1" smtClean="0">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1</m:t>
                        </m:r>
                      </m:sup>
                    </m:sSup>
                    <m:r>
                      <a:rPr lang="en-US" sz="2700" b="0" i="1" smtClean="0">
                        <a:solidFill>
                          <a:srgbClr val="273239"/>
                        </a:solidFill>
                        <a:latin typeface="Cambria Math" panose="02040503050406030204" pitchFamily="18" charset="0"/>
                      </a:rPr>
                      <m:t>=</m:t>
                    </m:r>
                    <m:r>
                      <a:rPr lang="en-US" sz="2700" b="0" i="1" smtClean="0">
                        <a:solidFill>
                          <a:srgbClr val="273239"/>
                        </a:solidFill>
                        <a:latin typeface="Cambria Math" panose="02040503050406030204" pitchFamily="18" charset="0"/>
                      </a:rPr>
                      <m:t>5</m:t>
                    </m:r>
                  </m:oMath>
                </a14:m>
                <a:r>
                  <a:rPr lang="en-US" sz="2700">
                    <a:solidFill>
                      <a:srgbClr val="273239"/>
                    </a:solidFill>
                    <a:latin typeface="Book Antiqua" panose="02040602050305030304" pitchFamily="18" charset="0"/>
                  </a:rPr>
                  <a:t>, </a:t>
                </a:r>
                <a:r>
                  <a:rPr lang="en-US" sz="2700">
                    <a:latin typeface="Book Antiqua" panose="02040602050305030304" pitchFamily="18" charset="0"/>
                  </a:rPr>
                  <a:t>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2</m:t>
                        </m:r>
                      </m:sup>
                    </m:sSup>
                    <m:r>
                      <a:rPr lang="en-US" sz="2700" i="1">
                        <a:solidFill>
                          <a:srgbClr val="273239"/>
                        </a:solidFill>
                        <a:latin typeface="Cambria Math" panose="02040503050406030204" pitchFamily="18" charset="0"/>
                      </a:rPr>
                      <m:t>=</m:t>
                    </m:r>
                    <m:r>
                      <a:rPr lang="en-US" sz="2700" b="0" i="1" smtClean="0">
                        <a:solidFill>
                          <a:srgbClr val="273239"/>
                        </a:solidFill>
                        <a:latin typeface="Cambria Math" panose="02040503050406030204" pitchFamily="18" charset="0"/>
                      </a:rPr>
                      <m:t>4</m:t>
                    </m:r>
                  </m:oMath>
                </a14:m>
                <a:r>
                  <a:rPr lang="en-US" sz="2700">
                    <a:latin typeface="Book Antiqua" panose="02040602050305030304" pitchFamily="18" charset="0"/>
                  </a:rPr>
                  <a:t>, and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3</m:t>
                        </m:r>
                      </m:sup>
                    </m:sSup>
                    <m:r>
                      <a:rPr lang="en-US" sz="2700" i="1">
                        <a:solidFill>
                          <a:srgbClr val="273239"/>
                        </a:solidFill>
                        <a:latin typeface="Cambria Math" panose="02040503050406030204" pitchFamily="18" charset="0"/>
                      </a:rPr>
                      <m:t>=</m:t>
                    </m:r>
                  </m:oMath>
                </a14:m>
                <a:r>
                  <a:rPr lang="en-US" sz="2700">
                    <a:latin typeface="Book Antiqua" panose="02040602050305030304" pitchFamily="18" charset="0"/>
                  </a:rPr>
                  <a:t>3 </a:t>
                </a:r>
                <a:r>
                  <a:rPr lang="en-US" sz="2700">
                    <a:solidFill>
                      <a:srgbClr val="273239"/>
                    </a:solidFill>
                    <a:latin typeface="Book Antiqua" panose="02040602050305030304" pitchFamily="18" charset="0"/>
                  </a:rPr>
                  <a:t> are three points in the training set. Find Cost function for </a:t>
                </a:r>
                <a:r>
                  <a:rPr lang="en-US" sz="2700">
                    <a:latin typeface="Book Antiqua" panose="02040602050305030304" pitchFamily="18" charset="0"/>
                  </a:rPr>
                  <a:t> the Locally weighted linear regression.</a:t>
                </a:r>
                <a:endParaRPr lang="en-US" sz="2700">
                  <a:latin typeface="Book Antiqua" panose="02040602050305030304" pitchFamily="18" charset="0"/>
                </a:endParaRPr>
              </a:p>
              <a:p>
                <a:pPr algn="just"/>
                <a:endParaRPr lang="en-US" sz="2700">
                  <a:latin typeface="Book Antiqua" panose="0204060205030503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260861" y="1267119"/>
                <a:ext cx="8686067" cy="4938712"/>
              </a:xfrm>
              <a:blipFill rotWithShape="1">
                <a:blip r:embed="rId1"/>
                <a:stretch>
                  <a:fillRect l="-6" t="-6" r="5" b="12"/>
                </a:stretch>
              </a:blipFill>
            </p:spPr>
            <p:txBody>
              <a:bodyPr/>
              <a:lstStyle/>
              <a:p>
                <a:r>
                  <a:rPr lang="en-US" alt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9" name="AutoShape 2" descr="|x^{(i)} - x|"/>
          <p:cNvSpPr>
            <a:spLocks noChangeAspect="1" noChangeArrowheads="1"/>
          </p:cNvSpPr>
          <p:nvPr/>
        </p:nvSpPr>
        <p:spPr bwMode="auto">
          <a:xfrm>
            <a:off x="811213"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0" name="AutoShape 3" descr="w^{(i)}"/>
          <p:cNvSpPr>
            <a:spLocks noChangeAspect="1" noChangeArrowheads="1"/>
          </p:cNvSpPr>
          <p:nvPr/>
        </p:nvSpPr>
        <p:spPr bwMode="auto">
          <a:xfrm>
            <a:off x="15128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1" name="AutoShape 4" descr="|x^{(i)} - x|"/>
          <p:cNvSpPr>
            <a:spLocks noChangeAspect="1" noChangeArrowheads="1"/>
          </p:cNvSpPr>
          <p:nvPr/>
        </p:nvSpPr>
        <p:spPr bwMode="auto">
          <a:xfrm>
            <a:off x="2911475"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2" name="AutoShape 5" descr="w^{(i)}"/>
          <p:cNvSpPr>
            <a:spLocks noChangeAspect="1" noChangeArrowheads="1"/>
          </p:cNvSpPr>
          <p:nvPr/>
        </p:nvSpPr>
        <p:spPr bwMode="auto">
          <a:xfrm>
            <a:off x="35956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3" name="AutoShape 6" descr="x"/>
          <p:cNvSpPr>
            <a:spLocks noChangeAspect="1" noChangeArrowheads="1"/>
          </p:cNvSpPr>
          <p:nvPr/>
        </p:nvSpPr>
        <p:spPr bwMode="auto">
          <a:xfrm>
            <a:off x="40814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4" name="AutoShape 7" descr="J(\theta)"/>
          <p:cNvSpPr>
            <a:spLocks noChangeAspect="1" noChangeArrowheads="1"/>
          </p:cNvSpPr>
          <p:nvPr/>
        </p:nvSpPr>
        <p:spPr bwMode="auto">
          <a:xfrm>
            <a:off x="6037263" y="250825"/>
            <a:ext cx="457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5" name="AutoShape 8" descr="x"/>
          <p:cNvSpPr>
            <a:spLocks noChangeAspect="1" noChangeArrowheads="1"/>
          </p:cNvSpPr>
          <p:nvPr/>
        </p:nvSpPr>
        <p:spPr bwMode="auto">
          <a:xfrm>
            <a:off x="85391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6" name="AutoShape 2" descr="x"/>
          <p:cNvSpPr>
            <a:spLocks noChangeAspect="1" noChangeArrowheads="1"/>
          </p:cNvSpPr>
          <p:nvPr/>
        </p:nvSpPr>
        <p:spPr bwMode="auto">
          <a:xfrm>
            <a:off x="1690688" y="-114300"/>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7" name="AutoShape 3" descr="x^{(1)}"/>
          <p:cNvSpPr>
            <a:spLocks noChangeAspect="1" noChangeArrowheads="1"/>
          </p:cNvSpPr>
          <p:nvPr/>
        </p:nvSpPr>
        <p:spPr bwMode="auto">
          <a:xfrm>
            <a:off x="2657475"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8" name="AutoShape 4" descr="x^{(2)"/>
          <p:cNvSpPr>
            <a:spLocks noChangeAspect="1" noChangeArrowheads="1"/>
          </p:cNvSpPr>
          <p:nvPr/>
        </p:nvSpPr>
        <p:spPr bwMode="auto">
          <a:xfrm>
            <a:off x="30622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9" name="AutoShape 5" descr="x^{(1)}"/>
          <p:cNvSpPr>
            <a:spLocks noChangeAspect="1" noChangeArrowheads="1"/>
          </p:cNvSpPr>
          <p:nvPr/>
        </p:nvSpPr>
        <p:spPr bwMode="auto">
          <a:xfrm>
            <a:off x="59705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0" name="AutoShape 6" descr="x^{(2)}"/>
          <p:cNvSpPr>
            <a:spLocks noChangeAspect="1" noChangeArrowheads="1"/>
          </p:cNvSpPr>
          <p:nvPr/>
        </p:nvSpPr>
        <p:spPr bwMode="auto">
          <a:xfrm>
            <a:off x="6761163"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Gradient Descent</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a:latin typeface="Book Antiqua" panose="02040602050305030304" pitchFamily="18" charset="0"/>
              </a:rPr>
              <a:t>If </a:t>
            </a:r>
            <a:r>
              <a:rPr lang="en-US" sz="2800" i="1">
                <a:latin typeface="Book Antiqua" panose="02040602050305030304" pitchFamily="18" charset="0"/>
              </a:rPr>
              <a:t>f </a:t>
            </a:r>
            <a:r>
              <a:rPr lang="en-US" sz="2800">
                <a:latin typeface="Book Antiqua" panose="02040602050305030304" pitchFamily="18" charset="0"/>
              </a:rPr>
              <a:t>is function to be minimized (cost function), Gradient descent changes the parameters of learning model iteratively as below:</a:t>
            </a:r>
            <a:endParaRPr lang="en-US" sz="2800">
              <a:latin typeface="Book Antiqua" panose="02040602050305030304" pitchFamily="18" charset="0"/>
            </a:endParaRPr>
          </a:p>
          <a:p>
            <a:pPr marL="284480" indent="-284480" algn="just">
              <a:buNone/>
            </a:pPr>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buNone/>
            </a:pPr>
            <a:r>
              <a:rPr lang="en-US" sz="2800">
                <a:latin typeface="Book Antiqua" panose="02040602050305030304" pitchFamily="18" charset="0"/>
              </a:rPr>
              <a:t>		</a:t>
            </a:r>
            <a:endParaRPr lang="en-US" sz="2800">
              <a:latin typeface="Book Antiqua" panose="02040602050305030304" pitchFamily="18" charset="0"/>
            </a:endParaRPr>
          </a:p>
          <a:p>
            <a:pPr marL="284480" indent="-284480" algn="just"/>
            <a:r>
              <a:rPr lang="en-US" sz="2800">
                <a:latin typeface="Book Antiqua" panose="02040602050305030304" pitchFamily="18" charset="0"/>
              </a:rPr>
              <a:t>GD simply measures the change in all weights with regard to the change in error. We can also think of a gradient as the slope of a function. </a:t>
            </a: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522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5222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52227" name="Object 3"/>
          <p:cNvGraphicFramePr>
            <a:graphicFrameLocks noChangeAspect="1"/>
          </p:cNvGraphicFramePr>
          <p:nvPr/>
        </p:nvGraphicFramePr>
        <p:xfrm>
          <a:off x="1143000" y="3048000"/>
          <a:ext cx="6544101" cy="1066800"/>
        </p:xfrm>
        <a:graphic>
          <a:graphicData uri="http://schemas.openxmlformats.org/presentationml/2006/ole">
            <mc:AlternateContent xmlns:mc="http://schemas.openxmlformats.org/markup-compatibility/2006">
              <mc:Choice xmlns:v="urn:schemas-microsoft-com:vml" Requires="v">
                <p:oleObj spid="_x0000_s3" name="Equation" r:id="rId1" imgW="3911600" imgH="635000" progId="Equation.3">
                  <p:embed/>
                </p:oleObj>
              </mc:Choice>
              <mc:Fallback>
                <p:oleObj name="Equation" r:id="rId1" imgW="3911600" imgH="6350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048000"/>
                        <a:ext cx="6544101"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Footer Placeholder 14"/>
          <p:cNvSpPr>
            <a:spLocks noGrp="1"/>
          </p:cNvSpPr>
          <p:nvPr>
            <p:ph type="ftr" sz="quarter" idx="11"/>
          </p:nvPr>
        </p:nvSpPr>
        <p:spPr/>
        <p:txBody>
          <a:bodyPr/>
          <a:lstStyle/>
          <a:p>
            <a:r>
              <a:rPr lang="en-US"/>
              <a:t>Applied ML                                                Prepared BY: Arjun Saud</a:t>
            </a:r>
            <a:endParaRPr lang="en-US"/>
          </a:p>
        </p:txBody>
      </p:sp>
      <p:sp>
        <p:nvSpPr>
          <p:cNvPr id="4" name="TextBox 2"/>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a:t>Click to add text</a:t>
            </a: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anose="02040602050305030304" pitchFamily="18" charset="0"/>
              </a:rPr>
              <a:t>Locally Weighted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752600"/>
                <a:ext cx="8763000" cy="4648200"/>
              </a:xfrm>
            </p:spPr>
            <p:txBody>
              <a:bodyPr>
                <a:normAutofit/>
              </a:bodyPr>
              <a:lstStyle/>
              <a:p>
                <a:pPr algn="just" fontAlgn="base"/>
                <a:r>
                  <a:rPr lang="en-US" sz="2600">
                    <a:latin typeface="Book Antiqua" panose="02040602050305030304" pitchFamily="18" charset="0"/>
                  </a:rPr>
                  <a:t>Cofficient update rule for the locally weighted linear regression is given below.</a:t>
                </a:r>
                <a:endParaRPr lang="en-US" sz="2600">
                  <a:latin typeface="Book Antiqua" panose="02040602050305030304" pitchFamily="18" charset="0"/>
                </a:endParaRPr>
              </a:p>
              <a:p>
                <a:pPr marL="400050" indent="-400050" algn="just" fontAlgn="base">
                  <a:buNone/>
                </a:pPr>
                <a:r>
                  <a:rPr lang="en-US" sz="2600"/>
                  <a:t>	</a:t>
                </a:r>
                <a14:m>
                  <m:oMath xmlns:m="http://schemas.openxmlformats.org/officeDocument/2006/math">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𝐸</m:t>
                        </m:r>
                      </m:num>
                      <m:den>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0</m:t>
                            </m:r>
                          </m:sub>
                        </m:sSub>
                      </m:den>
                    </m:f>
                    <m:r>
                      <a:rPr lang="en-US" sz="2600" i="1">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rPr>
                        </m:ctrlPr>
                      </m:fPr>
                      <m:num>
                        <m:r>
                          <a:rPr lang="en-US" sz="2600" i="1">
                            <a:latin typeface="Cambria Math" panose="02040503050406030204" pitchFamily="18" charset="0"/>
                          </a:rPr>
                          <m:t>1</m:t>
                        </m:r>
                      </m:num>
                      <m:den>
                        <m:r>
                          <a:rPr lang="en-US" sz="2600" i="1">
                            <a:latin typeface="Cambria Math" panose="02040503050406030204" pitchFamily="18" charset="0"/>
                          </a:rPr>
                          <m:t>𝑛</m:t>
                        </m:r>
                      </m:den>
                    </m:f>
                    <m:nary>
                      <m:naryPr>
                        <m:chr m:val="∑"/>
                        <m:ctrlPr>
                          <a:rPr lang="en-US" sz="2600" i="1">
                            <a:latin typeface="Cambria Math" panose="02040503050406030204" pitchFamily="18" charset="0"/>
                          </a:rPr>
                        </m:ctrlPr>
                      </m:naryPr>
                      <m:sub>
                        <m:r>
                          <m:rPr>
                            <m:brk m:alnAt="23"/>
                          </m:rPr>
                          <a:rPr lang="en-US" sz="2600" i="1">
                            <a:latin typeface="Cambria Math" panose="02040503050406030204" pitchFamily="18" charset="0"/>
                          </a:rPr>
                          <m:t>𝑖</m:t>
                        </m:r>
                        <m:r>
                          <a:rPr lang="en-US" sz="2600" i="1">
                            <a:latin typeface="Cambria Math" panose="02040503050406030204" pitchFamily="18" charset="0"/>
                          </a:rPr>
                          <m:t>=</m:t>
                        </m:r>
                        <m:r>
                          <a:rPr lang="en-US" sz="2600" i="1">
                            <a:latin typeface="Cambria Math" panose="02040503050406030204" pitchFamily="18" charset="0"/>
                          </a:rPr>
                          <m:t>1</m:t>
                        </m:r>
                      </m:sub>
                      <m:sup>
                        <m:r>
                          <a:rPr lang="en-US" sz="2600" i="1">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𝑖</m:t>
                                    </m:r>
                                  </m:sub>
                                </m:sSub>
                                <m:r>
                                  <a:rPr lang="en-US" sz="2600" i="1">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oMath>
                </a14:m>
                <a:endParaRPr lang="en-US" sz="2600">
                  <a:latin typeface="Book Antiqua" panose="02040602050305030304" pitchFamily="18" charset="0"/>
                </a:endParaRPr>
              </a:p>
              <a:p>
                <a:pPr marL="400050" indent="-400050" algn="just" fontAlgn="base">
                  <a:buNone/>
                </a:pPr>
                <a:endParaRPr lang="en-US" sz="2600" i="1">
                  <a:latin typeface="Cambria Math" panose="02040503050406030204" pitchFamily="18" charset="0"/>
                </a:endParaRPr>
              </a:p>
              <a:p>
                <a:pPr marL="400050" indent="-40005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𝛼</m:t>
                      </m:r>
                      <m:f>
                        <m:fPr>
                          <m:ctrlPr>
                            <a:rPr lang="en-US" sz="2600" b="0" i="1" smtClean="0">
                              <a:latin typeface="Cambria Math" panose="02040503050406030204" pitchFamily="18" charset="0"/>
                              <a:ea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𝐸</m:t>
                          </m:r>
                        </m:num>
                        <m:den>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𝑎</m:t>
                              </m:r>
                            </m:e>
                            <m:sub>
                              <m:r>
                                <a:rPr lang="en-US" sz="2600" b="0" i="1" smtClean="0">
                                  <a:latin typeface="Cambria Math" panose="02040503050406030204" pitchFamily="18" charset="0"/>
                                  <a:ea typeface="Cambria Math" panose="02040503050406030204" pitchFamily="18" charset="0"/>
                                </a:rPr>
                                <m:t>1</m:t>
                              </m:r>
                            </m:sub>
                          </m:sSub>
                        </m:den>
                      </m:f>
                      <m:r>
                        <a:rPr lang="en-US" sz="2600" b="0" i="1" smtClean="0">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𝑛</m:t>
                          </m:r>
                        </m:den>
                      </m:f>
                      <m:nary>
                        <m:naryPr>
                          <m:chr m:val="∑"/>
                          <m:ctrlPr>
                            <a:rPr lang="en-US" sz="260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𝑖</m:t>
                                      </m:r>
                                    </m:sub>
                                  </m:sSub>
                                  <m:r>
                                    <a:rPr lang="en-US" sz="2600" b="0" i="1" smtClean="0">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𝑖</m:t>
                          </m:r>
                        </m:sub>
                      </m:sSub>
                    </m:oMath>
                  </m:oMathPara>
                </a14:m>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algn="just" fontAlgn="base"/>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752600"/>
                <a:ext cx="8763000" cy="4648200"/>
              </a:xfrm>
              <a:blipFill rotWithShape="1">
                <a:blip r:embed="rId1"/>
                <a:stretch>
                  <a:fillRect b="-8456"/>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endParaRPr lang="en-US" sz="4000" b="1">
              <a:latin typeface="Book Antiqua" panose="02040602050305030304" pitchFamily="18" charset="0"/>
            </a:endParaRPr>
          </a:p>
        </p:txBody>
      </p:sp>
      <p:sp>
        <p:nvSpPr>
          <p:cNvPr id="3" name="Content Placeholder 2"/>
          <p:cNvSpPr>
            <a:spLocks noGrp="1"/>
          </p:cNvSpPr>
          <p:nvPr>
            <p:ph idx="1"/>
          </p:nvPr>
        </p:nvSpPr>
        <p:spPr>
          <a:xfrm>
            <a:off x="457200" y="1417638"/>
            <a:ext cx="8458200" cy="4602162"/>
          </a:xfrm>
        </p:spPr>
        <p:txBody>
          <a:bodyPr>
            <a:noAutofit/>
          </a:bodyPr>
          <a:lstStyle/>
          <a:p>
            <a:pPr algn="just"/>
            <a:r>
              <a:rPr lang="en-US" sz="2700">
                <a:latin typeface="Book Antiqua" panose="02040602050305030304" pitchFamily="18" charset="0"/>
              </a:rPr>
              <a:t>Bayesian classification is based on Bayes’ theorem. It is also called Naïve Bayes Classification or Naïve Bayesian Classification.  Bayes Theorem is given by:</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r>
              <a:rPr lang="en-US" sz="2700">
                <a:latin typeface="Book Antiqua" panose="02040602050305030304" pitchFamily="18" charset="0"/>
              </a:rPr>
              <a:t>Bayes’ theorem is useful in that it provides a way of calculating the posterior probability, </a:t>
            </a:r>
            <a:r>
              <a:rPr lang="en-US" sz="2700" i="1">
                <a:latin typeface="Book Antiqua" panose="02040602050305030304" pitchFamily="18" charset="0"/>
              </a:rPr>
              <a:t>P</a:t>
            </a:r>
            <a:r>
              <a:rPr lang="en-US" sz="2700">
                <a:latin typeface="Book Antiqua" panose="02040602050305030304" pitchFamily="18" charset="0"/>
              </a:rPr>
              <a:t>(</a:t>
            </a:r>
            <a:r>
              <a:rPr lang="en-US" sz="2700" i="1">
                <a:latin typeface="Book Antiqua" panose="02040602050305030304" pitchFamily="18" charset="0"/>
              </a:rPr>
              <a:t>H</a:t>
            </a:r>
            <a:r>
              <a:rPr lang="en-US" sz="2700">
                <a:latin typeface="Book Antiqua" panose="02040602050305030304" pitchFamily="18" charset="0"/>
              </a:rPr>
              <a:t>|</a:t>
            </a:r>
            <a:r>
              <a:rPr lang="en-US" sz="2700" b="1" i="1">
                <a:latin typeface="Book Antiqua" panose="02040602050305030304" pitchFamily="18" charset="0"/>
              </a:rPr>
              <a:t>X</a:t>
            </a:r>
            <a:r>
              <a:rPr lang="en-US" sz="2700">
                <a:latin typeface="Book Antiqua" panose="02040602050305030304" pitchFamily="18" charset="0"/>
              </a:rPr>
              <a:t>), from </a:t>
            </a:r>
            <a:r>
              <a:rPr lang="en-US" sz="2700" i="1">
                <a:latin typeface="Book Antiqua" panose="02040602050305030304" pitchFamily="18" charset="0"/>
              </a:rPr>
              <a:t>P</a:t>
            </a:r>
            <a:r>
              <a:rPr lang="en-US" sz="2700">
                <a:latin typeface="Book Antiqua" panose="02040602050305030304" pitchFamily="18" charset="0"/>
              </a:rPr>
              <a:t>(</a:t>
            </a:r>
            <a:r>
              <a:rPr lang="en-US" sz="2700" i="1">
                <a:latin typeface="Book Antiqua" panose="02040602050305030304" pitchFamily="18" charset="0"/>
              </a:rPr>
              <a:t>H</a:t>
            </a:r>
            <a:r>
              <a:rPr lang="en-US" sz="2700">
                <a:latin typeface="Book Antiqua" panose="02040602050305030304" pitchFamily="18" charset="0"/>
              </a:rPr>
              <a:t>), </a:t>
            </a:r>
            <a:r>
              <a:rPr lang="en-US" sz="2700" i="1">
                <a:latin typeface="Book Antiqua" panose="02040602050305030304" pitchFamily="18" charset="0"/>
              </a:rPr>
              <a:t>P</a:t>
            </a:r>
            <a:r>
              <a:rPr lang="en-US" sz="2700">
                <a:latin typeface="Book Antiqua" panose="02040602050305030304" pitchFamily="18" charset="0"/>
              </a:rPr>
              <a:t>(</a:t>
            </a:r>
            <a:r>
              <a:rPr lang="en-US" sz="2700" b="1" i="1">
                <a:latin typeface="Book Antiqua" panose="02040602050305030304" pitchFamily="18" charset="0"/>
              </a:rPr>
              <a:t>X</a:t>
            </a:r>
            <a:r>
              <a:rPr lang="en-US" sz="2700">
                <a:latin typeface="Book Antiqua" panose="02040602050305030304" pitchFamily="18" charset="0"/>
              </a:rPr>
              <a:t>|</a:t>
            </a:r>
            <a:r>
              <a:rPr lang="en-US" sz="2700" i="1">
                <a:latin typeface="Book Antiqua" panose="02040602050305030304" pitchFamily="18" charset="0"/>
              </a:rPr>
              <a:t>H</a:t>
            </a:r>
            <a:r>
              <a:rPr lang="en-US" sz="2700">
                <a:latin typeface="Book Antiqua" panose="02040602050305030304" pitchFamily="18" charset="0"/>
              </a:rPr>
              <a:t>), and </a:t>
            </a:r>
            <a:r>
              <a:rPr lang="en-US" sz="2700" i="1">
                <a:latin typeface="Book Antiqua" panose="02040602050305030304" pitchFamily="18" charset="0"/>
              </a:rPr>
              <a:t>P</a:t>
            </a:r>
            <a:r>
              <a:rPr lang="en-US" sz="2700">
                <a:latin typeface="Book Antiqua" panose="02040602050305030304" pitchFamily="18" charset="0"/>
              </a:rPr>
              <a:t>(</a:t>
            </a:r>
            <a:r>
              <a:rPr lang="en-US" sz="2700" b="1" i="1">
                <a:latin typeface="Book Antiqua" panose="02040602050305030304" pitchFamily="18" charset="0"/>
              </a:rPr>
              <a:t>X</a:t>
            </a:r>
            <a:r>
              <a:rPr lang="en-US" sz="2700">
                <a:latin typeface="Book Antiqua" panose="02040602050305030304" pitchFamily="18" charset="0"/>
              </a:rPr>
              <a:t>). Here P(X) and P(H) are prior probability.</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10" name="Object 9"/>
          <p:cNvGraphicFramePr>
            <a:graphicFrameLocks noChangeAspect="1"/>
          </p:cNvGraphicFramePr>
          <p:nvPr/>
        </p:nvGraphicFramePr>
        <p:xfrm>
          <a:off x="1295400" y="2825702"/>
          <a:ext cx="3726922" cy="989448"/>
        </p:xfrm>
        <a:graphic>
          <a:graphicData uri="http://schemas.openxmlformats.org/presentationml/2006/ole">
            <mc:AlternateContent xmlns:mc="http://schemas.openxmlformats.org/markup-compatibility/2006">
              <mc:Choice xmlns:v="urn:schemas-microsoft-com:vml" Requires="v">
                <p:oleObj spid="_x0000_s6" name="Equation" r:id="rId1" imgW="34442400" imgH="9144000" progId="Equation.3">
                  <p:embed/>
                </p:oleObj>
              </mc:Choice>
              <mc:Fallback>
                <p:oleObj name="Equation" r:id="rId1" imgW="34442400" imgH="9144000" progId="Equation.3">
                  <p:embed/>
                  <p:pic>
                    <p:nvPicPr>
                      <p:cNvPr id="0" name="Picture 5"/>
                      <p:cNvPicPr/>
                      <p:nvPr/>
                    </p:nvPicPr>
                    <p:blipFill>
                      <a:blip r:embed="rId2"/>
                      <a:stretch>
                        <a:fillRect/>
                      </a:stretch>
                    </p:blipFill>
                    <p:spPr>
                      <a:xfrm>
                        <a:off x="1295400" y="2825702"/>
                        <a:ext cx="3726922" cy="989448"/>
                      </a:xfrm>
                      <a:prstGeom prst="rect">
                        <a:avLst/>
                      </a:prstGeom>
                    </p:spPr>
                  </p:pic>
                </p:oleObj>
              </mc:Fallback>
            </mc:AlternateContent>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endParaRPr lang="en-US" sz="4000" b="1">
              <a:latin typeface="Book Antiqua" panose="02040602050305030304" pitchFamily="18" charset="0"/>
            </a:endParaRPr>
          </a:p>
        </p:txBody>
      </p:sp>
      <p:sp>
        <p:nvSpPr>
          <p:cNvPr id="3" name="Content Placeholder 2"/>
          <p:cNvSpPr>
            <a:spLocks noGrp="1"/>
          </p:cNvSpPr>
          <p:nvPr>
            <p:ph idx="1"/>
          </p:nvPr>
        </p:nvSpPr>
        <p:spPr>
          <a:xfrm>
            <a:off x="304800" y="1417638"/>
            <a:ext cx="8534400" cy="4678362"/>
          </a:xfrm>
        </p:spPr>
        <p:txBody>
          <a:bodyPr>
            <a:noAutofit/>
          </a:bodyPr>
          <a:lstStyle/>
          <a:p>
            <a:pPr algn="just"/>
            <a:r>
              <a:rPr lang="en-US" sz="2700">
                <a:latin typeface="Book Antiqua" panose="02040602050305030304" pitchFamily="18" charset="0"/>
              </a:rPr>
              <a:t>Let D be a database and </a:t>
            </a:r>
            <a:r>
              <a:rPr lang="en-US" sz="2700" i="1">
                <a:latin typeface="Book Antiqua" panose="02040602050305030304" pitchFamily="18" charset="0"/>
              </a:rPr>
              <a:t>C</a:t>
            </a:r>
            <a:r>
              <a:rPr lang="en-US" sz="2700" i="1" baseline="-25000">
                <a:latin typeface="Book Antiqua" panose="02040602050305030304" pitchFamily="18" charset="0"/>
              </a:rPr>
              <a:t>1</a:t>
            </a:r>
            <a:r>
              <a:rPr lang="en-US" sz="2700" i="1">
                <a:latin typeface="Book Antiqua" panose="02040602050305030304" pitchFamily="18" charset="0"/>
              </a:rPr>
              <a:t>,C</a:t>
            </a:r>
            <a:r>
              <a:rPr lang="en-US" sz="2700" i="1" baseline="-25000">
                <a:latin typeface="Book Antiqua" panose="02040602050305030304" pitchFamily="18" charset="0"/>
              </a:rPr>
              <a:t>2</a:t>
            </a:r>
            <a:r>
              <a:rPr lang="en-US" sz="2700" i="1">
                <a:latin typeface="Book Antiqua" panose="02040602050305030304" pitchFamily="18" charset="0"/>
              </a:rPr>
              <a:t>……C</a:t>
            </a:r>
            <a:r>
              <a:rPr lang="en-US" sz="2700" i="1" baseline="-25000">
                <a:latin typeface="Book Antiqua" panose="02040602050305030304" pitchFamily="18" charset="0"/>
              </a:rPr>
              <a:t>m</a:t>
            </a:r>
            <a:r>
              <a:rPr lang="en-US" sz="2700">
                <a:latin typeface="Book Antiqua" panose="02040602050305030304" pitchFamily="18" charset="0"/>
              </a:rPr>
              <a:t> are m classes. Now above Bayes rule can be written as:</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r>
              <a:rPr lang="en-US" sz="2700">
                <a:latin typeface="Book Antiqua" panose="02040602050305030304" pitchFamily="18" charset="0"/>
              </a:rPr>
              <a:t>Given a tuple, </a:t>
            </a:r>
            <a:r>
              <a:rPr lang="en-US" sz="2700" b="1" i="1">
                <a:latin typeface="Book Antiqua" panose="02040602050305030304" pitchFamily="18" charset="0"/>
              </a:rPr>
              <a:t>X</a:t>
            </a:r>
            <a:r>
              <a:rPr lang="en-US" sz="2700">
                <a:latin typeface="Book Antiqua" panose="02040602050305030304" pitchFamily="18" charset="0"/>
              </a:rPr>
              <a:t>, the classifier will predict that </a:t>
            </a:r>
            <a:r>
              <a:rPr lang="en-US" sz="2700" b="1" i="1">
                <a:latin typeface="Book Antiqua" panose="02040602050305030304" pitchFamily="18" charset="0"/>
              </a:rPr>
              <a:t>X </a:t>
            </a:r>
            <a:r>
              <a:rPr lang="en-US" sz="2700">
                <a:latin typeface="Book Antiqua" panose="02040602050305030304" pitchFamily="18" charset="0"/>
              </a:rPr>
              <a:t>belongs to the class having the highest posterior probability, conditioned on </a:t>
            </a:r>
            <a:r>
              <a:rPr lang="en-US" sz="2700" b="1" i="1">
                <a:latin typeface="Book Antiqua" panose="02040602050305030304" pitchFamily="18" charset="0"/>
              </a:rPr>
              <a:t>X</a:t>
            </a:r>
            <a:r>
              <a:rPr lang="en-US" sz="2700">
                <a:latin typeface="Book Antiqua" panose="02040602050305030304" pitchFamily="18" charset="0"/>
              </a:rPr>
              <a:t>. Thus we need to maximize </a:t>
            </a:r>
            <a:r>
              <a:rPr lang="en-US" sz="2700" i="1">
                <a:latin typeface="Book Antiqua" panose="02040602050305030304" pitchFamily="18" charset="0"/>
              </a:rPr>
              <a:t>P</a:t>
            </a:r>
            <a:r>
              <a:rPr lang="en-US" sz="2700">
                <a:latin typeface="Book Antiqua" panose="02040602050305030304" pitchFamily="18" charset="0"/>
              </a:rPr>
              <a:t>(</a:t>
            </a:r>
            <a:r>
              <a:rPr lang="en-US" sz="2700" i="1" err="1">
                <a:latin typeface="Book Antiqua" panose="02040602050305030304" pitchFamily="18" charset="0"/>
              </a:rPr>
              <a:t>C</a:t>
            </a:r>
            <a:r>
              <a:rPr lang="en-US" sz="2700" i="1" baseline="-25000" err="1">
                <a:latin typeface="Book Antiqua" panose="02040602050305030304" pitchFamily="18" charset="0"/>
              </a:rPr>
              <a:t>i</a:t>
            </a:r>
            <a:r>
              <a:rPr lang="en-US" sz="2700" err="1">
                <a:latin typeface="Book Antiqua" panose="02040602050305030304" pitchFamily="18" charset="0"/>
              </a:rPr>
              <a:t>|</a:t>
            </a:r>
            <a:r>
              <a:rPr lang="en-US" sz="2700" b="1" i="1" err="1">
                <a:latin typeface="Book Antiqua" panose="02040602050305030304" pitchFamily="18" charset="0"/>
              </a:rPr>
              <a:t>X</a:t>
            </a:r>
            <a:r>
              <a:rPr lang="en-US" sz="2700">
                <a:latin typeface="Book Antiqua" panose="02040602050305030304" pitchFamily="18" charset="0"/>
              </a:rPr>
              <a:t>). As </a:t>
            </a:r>
            <a:r>
              <a:rPr lang="en-US" sz="2700" i="1">
                <a:latin typeface="Book Antiqua" panose="02040602050305030304" pitchFamily="18" charset="0"/>
              </a:rPr>
              <a:t>P</a:t>
            </a:r>
            <a:r>
              <a:rPr lang="en-US" sz="2700">
                <a:latin typeface="Book Antiqua" panose="02040602050305030304" pitchFamily="18" charset="0"/>
              </a:rPr>
              <a:t>(</a:t>
            </a:r>
            <a:r>
              <a:rPr lang="en-US" sz="2700" b="1" i="1">
                <a:latin typeface="Book Antiqua" panose="02040602050305030304" pitchFamily="18" charset="0"/>
              </a:rPr>
              <a:t>X</a:t>
            </a:r>
            <a:r>
              <a:rPr lang="en-US" sz="2700">
                <a:latin typeface="Book Antiqua" panose="02040602050305030304" pitchFamily="18" charset="0"/>
              </a:rPr>
              <a:t>) is constant for all classes, only </a:t>
            </a:r>
            <a:r>
              <a:rPr lang="en-US" sz="2700" i="1">
                <a:latin typeface="Book Antiqua" panose="02040602050305030304" pitchFamily="18" charset="0"/>
              </a:rPr>
              <a:t>P</a:t>
            </a:r>
            <a:r>
              <a:rPr lang="en-US" sz="2700">
                <a:latin typeface="Book Antiqua" panose="02040602050305030304" pitchFamily="18" charset="0"/>
              </a:rPr>
              <a:t>(</a:t>
            </a:r>
            <a:r>
              <a:rPr lang="en-US" sz="2700" b="1" i="1" err="1">
                <a:latin typeface="Book Antiqua" panose="02040602050305030304" pitchFamily="18" charset="0"/>
              </a:rPr>
              <a:t>X</a:t>
            </a:r>
            <a:r>
              <a:rPr lang="en-US" sz="2700" err="1">
                <a:latin typeface="Book Antiqua" panose="02040602050305030304" pitchFamily="18" charset="0"/>
              </a:rPr>
              <a:t>|</a:t>
            </a:r>
            <a:r>
              <a:rPr lang="en-US" sz="2700" i="1" err="1">
                <a:latin typeface="Book Antiqua" panose="02040602050305030304" pitchFamily="18" charset="0"/>
              </a:rPr>
              <a:t>C</a:t>
            </a:r>
            <a:r>
              <a:rPr lang="en-US" sz="2700" i="1" baseline="-25000" err="1">
                <a:latin typeface="Book Antiqua" panose="02040602050305030304" pitchFamily="18" charset="0"/>
              </a:rPr>
              <a:t>i</a:t>
            </a:r>
            <a:r>
              <a:rPr lang="en-US" sz="2700">
                <a:latin typeface="Book Antiqua" panose="02040602050305030304" pitchFamily="18" charset="0"/>
              </a:rPr>
              <a:t>)</a:t>
            </a:r>
            <a:r>
              <a:rPr lang="en-US" sz="2700" i="1">
                <a:latin typeface="Book Antiqua" panose="02040602050305030304" pitchFamily="18" charset="0"/>
              </a:rPr>
              <a:t>P</a:t>
            </a:r>
            <a:r>
              <a:rPr lang="en-US" sz="2700">
                <a:latin typeface="Book Antiqua" panose="02040602050305030304" pitchFamily="18" charset="0"/>
              </a:rPr>
              <a:t>(</a:t>
            </a:r>
            <a:r>
              <a:rPr lang="en-US" sz="2700" i="1" err="1">
                <a:latin typeface="Book Antiqua" panose="02040602050305030304" pitchFamily="18" charset="0"/>
              </a:rPr>
              <a:t>C</a:t>
            </a:r>
            <a:r>
              <a:rPr lang="en-US" sz="2700" i="1" baseline="-25000" err="1">
                <a:latin typeface="Book Antiqua" panose="02040602050305030304" pitchFamily="18" charset="0"/>
              </a:rPr>
              <a:t>i</a:t>
            </a:r>
            <a:r>
              <a:rPr lang="en-US" sz="2700">
                <a:latin typeface="Book Antiqua" panose="02040602050305030304" pitchFamily="18" charset="0"/>
              </a:rPr>
              <a:t>) need to be maximized.</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9" name="Object 8"/>
          <p:cNvGraphicFramePr>
            <a:graphicFrameLocks noChangeAspect="1"/>
          </p:cNvGraphicFramePr>
          <p:nvPr/>
        </p:nvGraphicFramePr>
        <p:xfrm>
          <a:off x="1371600" y="2560637"/>
          <a:ext cx="3780913" cy="977513"/>
        </p:xfrm>
        <a:graphic>
          <a:graphicData uri="http://schemas.openxmlformats.org/presentationml/2006/ole">
            <mc:AlternateContent xmlns:mc="http://schemas.openxmlformats.org/markup-compatibility/2006">
              <mc:Choice xmlns:v="urn:schemas-microsoft-com:vml" Requires="v">
                <p:oleObj spid="_x0000_s6" name="Equation" r:id="rId1" imgW="35356800" imgH="9144000" progId="Equation.3">
                  <p:embed/>
                </p:oleObj>
              </mc:Choice>
              <mc:Fallback>
                <p:oleObj name="Equation" r:id="rId1" imgW="35356800" imgH="9144000" progId="Equation.3">
                  <p:embed/>
                  <p:pic>
                    <p:nvPicPr>
                      <p:cNvPr id="0" name="Picture 5"/>
                      <p:cNvPicPr/>
                      <p:nvPr/>
                    </p:nvPicPr>
                    <p:blipFill>
                      <a:blip r:embed="rId2"/>
                      <a:stretch>
                        <a:fillRect/>
                      </a:stretch>
                    </p:blipFill>
                    <p:spPr>
                      <a:xfrm>
                        <a:off x="1371600" y="2560637"/>
                        <a:ext cx="3780913" cy="977513"/>
                      </a:xfrm>
                      <a:prstGeom prst="rect">
                        <a:avLst/>
                      </a:prstGeom>
                    </p:spPr>
                  </p:pic>
                </p:oleObj>
              </mc:Fallback>
            </mc:AlternateContent>
          </a:graphicData>
        </a:graphic>
      </p:graphicFrame>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endParaRPr lang="en-US" sz="4000" b="1">
              <a:latin typeface="Book Antiqua" panose="02040602050305030304" pitchFamily="18" charset="0"/>
            </a:endParaRPr>
          </a:p>
        </p:txBody>
      </p:sp>
      <p:sp>
        <p:nvSpPr>
          <p:cNvPr id="3" name="Content Placeholder 2"/>
          <p:cNvSpPr>
            <a:spLocks noGrp="1"/>
          </p:cNvSpPr>
          <p:nvPr>
            <p:ph idx="1"/>
          </p:nvPr>
        </p:nvSpPr>
        <p:spPr>
          <a:xfrm>
            <a:off x="628650" y="1524000"/>
            <a:ext cx="8210550" cy="3965973"/>
          </a:xfrm>
        </p:spPr>
        <p:txBody>
          <a:bodyPr>
            <a:noAutofit/>
          </a:bodyPr>
          <a:lstStyle/>
          <a:p>
            <a:pPr algn="just"/>
            <a:r>
              <a:rPr lang="en-US" sz="2700">
                <a:latin typeface="Book Antiqua" panose="02040602050305030304" pitchFamily="18" charset="0"/>
              </a:rPr>
              <a:t>Let X is the set of attributes {</a:t>
            </a:r>
            <a:r>
              <a:rPr lang="en-US" sz="2700" i="1">
                <a:latin typeface="Book Antiqua" panose="02040602050305030304" pitchFamily="18" charset="0"/>
              </a:rPr>
              <a:t>x</a:t>
            </a:r>
            <a:r>
              <a:rPr lang="en-US" sz="2700" i="1" baseline="-25000">
                <a:latin typeface="Book Antiqua" panose="02040602050305030304" pitchFamily="18" charset="0"/>
              </a:rPr>
              <a:t>1</a:t>
            </a:r>
            <a:r>
              <a:rPr lang="en-US" sz="2700" i="1">
                <a:latin typeface="Book Antiqua" panose="02040602050305030304" pitchFamily="18" charset="0"/>
              </a:rPr>
              <a:t>, x</a:t>
            </a:r>
            <a:r>
              <a:rPr lang="en-US" sz="2700" i="1" baseline="-25000">
                <a:latin typeface="Book Antiqua" panose="02040602050305030304" pitchFamily="18" charset="0"/>
              </a:rPr>
              <a:t>2</a:t>
            </a:r>
            <a:r>
              <a:rPr lang="en-US" sz="2700" i="1">
                <a:latin typeface="Book Antiqua" panose="02040602050305030304" pitchFamily="18" charset="0"/>
              </a:rPr>
              <a:t>, x</a:t>
            </a:r>
            <a:r>
              <a:rPr lang="en-US" sz="2700" i="1" baseline="-25000">
                <a:latin typeface="Book Antiqua" panose="02040602050305030304" pitchFamily="18" charset="0"/>
              </a:rPr>
              <a:t>3</a:t>
            </a:r>
            <a:r>
              <a:rPr lang="en-US" sz="2700" i="1">
                <a:latin typeface="Book Antiqua" panose="02040602050305030304" pitchFamily="18" charset="0"/>
              </a:rPr>
              <a:t>…….</a:t>
            </a:r>
            <a:r>
              <a:rPr lang="en-US" sz="2700" i="1" err="1">
                <a:latin typeface="Book Antiqua" panose="02040602050305030304" pitchFamily="18" charset="0"/>
              </a:rPr>
              <a:t>x</a:t>
            </a:r>
            <a:r>
              <a:rPr lang="en-US" sz="2700" i="1" baseline="-25000" err="1">
                <a:latin typeface="Book Antiqua" panose="02040602050305030304" pitchFamily="18" charset="0"/>
              </a:rPr>
              <a:t>n</a:t>
            </a:r>
            <a:r>
              <a:rPr lang="en-US" sz="2700">
                <a:latin typeface="Book Antiqua" panose="02040602050305030304" pitchFamily="18" charset="0"/>
              </a:rPr>
              <a:t>} where attributes are independent of one another. Now the probability P(</a:t>
            </a:r>
            <a:r>
              <a:rPr lang="en-US" sz="2700" err="1">
                <a:latin typeface="Book Antiqua" panose="02040602050305030304" pitchFamily="18" charset="0"/>
              </a:rPr>
              <a:t>X|C</a:t>
            </a:r>
            <a:r>
              <a:rPr lang="en-US" sz="2700" baseline="-25000" err="1">
                <a:latin typeface="Book Antiqua" panose="02040602050305030304" pitchFamily="18" charset="0"/>
              </a:rPr>
              <a:t>i</a:t>
            </a:r>
            <a:r>
              <a:rPr lang="en-US" sz="2700">
                <a:latin typeface="Book Antiqua" panose="02040602050305030304" pitchFamily="18" charset="0"/>
              </a:rPr>
              <a:t>) is given by the equation given below:</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11" name="Object 10"/>
          <p:cNvGraphicFramePr>
            <a:graphicFrameLocks noChangeAspect="1"/>
          </p:cNvGraphicFramePr>
          <p:nvPr/>
        </p:nvGraphicFramePr>
        <p:xfrm>
          <a:off x="1043440" y="3574256"/>
          <a:ext cx="6997150" cy="912614"/>
        </p:xfrm>
        <a:graphic>
          <a:graphicData uri="http://schemas.openxmlformats.org/presentationml/2006/ole">
            <mc:AlternateContent xmlns:mc="http://schemas.openxmlformats.org/markup-compatibility/2006">
              <mc:Choice xmlns:v="urn:schemas-microsoft-com:vml" Requires="v">
                <p:oleObj spid="_x0000_s6" name="Equation" r:id="rId1" imgW="81686400" imgH="10668000" progId="Equation.3">
                  <p:embed/>
                </p:oleObj>
              </mc:Choice>
              <mc:Fallback>
                <p:oleObj name="Equation" r:id="rId1" imgW="81686400" imgH="10668000" progId="Equation.3">
                  <p:embed/>
                  <p:pic>
                    <p:nvPicPr>
                      <p:cNvPr id="0" name="Picture 5"/>
                      <p:cNvPicPr/>
                      <p:nvPr/>
                    </p:nvPicPr>
                    <p:blipFill>
                      <a:blip r:embed="rId2"/>
                      <a:stretch>
                        <a:fillRect/>
                      </a:stretch>
                    </p:blipFill>
                    <p:spPr>
                      <a:xfrm>
                        <a:off x="1043440" y="3574256"/>
                        <a:ext cx="6997150" cy="912614"/>
                      </a:xfrm>
                      <a:prstGeom prst="rect">
                        <a:avLst/>
                      </a:prstGeom>
                    </p:spPr>
                  </p:pic>
                </p:oleObj>
              </mc:Fallback>
            </mc:AlternateContent>
          </a:graphicData>
        </a:graphic>
      </p:graphicFrame>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a:latin typeface="Book Antiqua" panose="02040602050305030304" pitchFamily="18" charset="0"/>
              </a:rPr>
              <a:t>Bayesian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628650" y="1715565"/>
            <a:ext cx="4686300" cy="3613066"/>
          </a:xfrm>
        </p:spPr>
        <p:txBody>
          <a:bodyPr>
            <a:noAutofit/>
          </a:bodyPr>
          <a:lstStyle/>
          <a:p>
            <a:pPr marL="0" indent="0" algn="just">
              <a:buNone/>
            </a:pPr>
            <a:r>
              <a:rPr lang="en-US" sz="2025" b="1">
                <a:latin typeface="Book Antiqua" panose="02040602050305030304" pitchFamily="18" charset="0"/>
              </a:rPr>
              <a:t>Example</a:t>
            </a:r>
            <a:endParaRPr lang="en-US" sz="2025" b="1">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10" name="Picture 9"/>
          <p:cNvPicPr/>
          <p:nvPr/>
        </p:nvPicPr>
        <p:blipFill>
          <a:blip r:embed="rId1"/>
          <a:srcRect/>
          <a:stretch>
            <a:fillRect/>
          </a:stretch>
        </p:blipFill>
        <p:spPr bwMode="auto">
          <a:xfrm>
            <a:off x="457200" y="2089252"/>
            <a:ext cx="5029200" cy="4275660"/>
          </a:xfrm>
          <a:prstGeom prst="rect">
            <a:avLst/>
          </a:prstGeom>
          <a:noFill/>
          <a:ln w="9525">
            <a:noFill/>
            <a:miter lim="800000"/>
            <a:headEnd/>
            <a:tailEnd/>
          </a:ln>
        </p:spPr>
      </p:pic>
      <p:sp>
        <p:nvSpPr>
          <p:cNvPr id="7" name="TextBox 6"/>
          <p:cNvSpPr txBox="1"/>
          <p:nvPr/>
        </p:nvSpPr>
        <p:spPr>
          <a:xfrm>
            <a:off x="5133608" y="1451697"/>
            <a:ext cx="3752851" cy="3785652"/>
          </a:xfrm>
          <a:prstGeom prst="rect">
            <a:avLst/>
          </a:prstGeom>
          <a:noFill/>
        </p:spPr>
        <p:txBody>
          <a:bodyPr wrap="square" rtlCol="0">
            <a:spAutoFit/>
          </a:bodyPr>
          <a:lstStyle/>
          <a:p>
            <a:pPr marL="257175" indent="-257175" algn="just">
              <a:buFont typeface="Arial" panose="020B0604020202020204" pitchFamily="34" charset="0"/>
              <a:buChar char="•"/>
            </a:pPr>
            <a:endParaRPr lang="en-US" sz="2400">
              <a:latin typeface="Book Antiqua" panose="02040602050305030304" pitchFamily="18" charset="0"/>
            </a:endParaRPr>
          </a:p>
          <a:p>
            <a:pPr marL="257175" indent="-257175" algn="just">
              <a:buFont typeface="Arial" panose="020B0604020202020204" pitchFamily="34" charset="0"/>
              <a:buChar char="•"/>
            </a:pPr>
            <a:endParaRPr lang="en-US" sz="2400">
              <a:latin typeface="Book Antiqua" panose="02040602050305030304" pitchFamily="18" charset="0"/>
            </a:endParaRPr>
          </a:p>
          <a:p>
            <a:pPr marL="257175" indent="-257175" algn="just">
              <a:buFont typeface="Arial" panose="020B0604020202020204" pitchFamily="34" charset="0"/>
              <a:buChar char="•"/>
            </a:pPr>
            <a:r>
              <a:rPr lang="en-US" sz="2400">
                <a:latin typeface="Book Antiqua" panose="02040602050305030304" pitchFamily="18" charset="0"/>
              </a:rPr>
              <a:t>Predict class level of the tuple: </a:t>
            </a:r>
            <a:r>
              <a:rPr lang="en-US" sz="2400" b="1" i="1">
                <a:latin typeface="Book Antiqua" panose="02040602050305030304" pitchFamily="18" charset="0"/>
              </a:rPr>
              <a:t>X </a:t>
            </a:r>
            <a:r>
              <a:rPr lang="en-US" sz="2400">
                <a:latin typeface="Book Antiqua" panose="02040602050305030304" pitchFamily="18" charset="0"/>
              </a:rPr>
              <a:t>= (</a:t>
            </a:r>
            <a:r>
              <a:rPr lang="en-US" sz="2400" i="1">
                <a:latin typeface="Book Antiqua" panose="02040602050305030304" pitchFamily="18" charset="0"/>
              </a:rPr>
              <a:t>age = youth, income = medium, student = yes, </a:t>
            </a:r>
            <a:r>
              <a:rPr lang="en-US" sz="2400" i="1" err="1">
                <a:latin typeface="Book Antiqua" panose="02040602050305030304" pitchFamily="18" charset="0"/>
              </a:rPr>
              <a:t>credit_rating</a:t>
            </a:r>
            <a:r>
              <a:rPr lang="en-US" sz="2400" i="1">
                <a:latin typeface="Book Antiqua" panose="02040602050305030304" pitchFamily="18" charset="0"/>
              </a:rPr>
              <a:t> = fair</a:t>
            </a:r>
            <a:r>
              <a:rPr lang="en-US" sz="2400">
                <a:latin typeface="Book Antiqua" panose="02040602050305030304" pitchFamily="18" charset="0"/>
              </a:rPr>
              <a:t>) using Bayesian classification.</a:t>
            </a:r>
            <a:endParaRPr lang="en-US" sz="2400">
              <a:latin typeface="Book Antiqua" panose="02040602050305030304" pitchFamily="18" charset="0"/>
            </a:endParaRPr>
          </a:p>
          <a:p>
            <a:pPr marL="257175" indent="-257175" algn="just">
              <a:buFont typeface="Arial" panose="020B0604020202020204" pitchFamily="34" charset="0"/>
              <a:buChar char="•"/>
            </a:pPr>
            <a:endParaRPr lang="en-US" sz="2400">
              <a:latin typeface="Book Antiqua" panose="02040602050305030304" pitchFamily="18" charset="0"/>
            </a:endParaRPr>
          </a:p>
          <a:p>
            <a:pPr marL="257175" indent="-257175" algn="just">
              <a:buFont typeface="Arial" panose="020B0604020202020204" pitchFamily="34" charset="0"/>
              <a:buChar char="•"/>
            </a:pPr>
            <a:endParaRPr lang="en-US" sz="2400">
              <a:latin typeface="Book Antiqua" panose="02040602050305030304" pitchFamily="18" charset="0"/>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endParaRPr lang="en-US" sz="4000" b="1">
              <a:latin typeface="Book Antiqua" panose="02040602050305030304" pitchFamily="18" charset="0"/>
            </a:endParaRPr>
          </a:p>
        </p:txBody>
      </p:sp>
      <p:sp>
        <p:nvSpPr>
          <p:cNvPr id="3" name="Content Placeholder 2"/>
          <p:cNvSpPr>
            <a:spLocks noGrp="1"/>
          </p:cNvSpPr>
          <p:nvPr>
            <p:ph idx="1"/>
          </p:nvPr>
        </p:nvSpPr>
        <p:spPr>
          <a:xfrm>
            <a:off x="628650" y="1417638"/>
            <a:ext cx="8210550" cy="4754562"/>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Prior probability of each class can be computed based on the training tuples:</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Compute the following conditional probabilities:</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767319" y="3151022"/>
          <a:ext cx="5489971" cy="940941"/>
        </p:xfrm>
        <a:graphic>
          <a:graphicData uri="http://schemas.openxmlformats.org/presentationml/2006/ole">
            <mc:AlternateContent xmlns:mc="http://schemas.openxmlformats.org/markup-compatibility/2006">
              <mc:Choice xmlns:v="urn:schemas-microsoft-com:vml" Requires="v">
                <p:oleObj spid="_x0000_s9" name="Equation" r:id="rId1" imgW="60350400" imgH="10363200" progId="Equation.KSEE3">
                  <p:embed/>
                </p:oleObj>
              </mc:Choice>
              <mc:Fallback>
                <p:oleObj name="Equation" r:id="rId1" imgW="60350400" imgH="10363200" progId="Equation.KSEE3">
                  <p:embed/>
                  <p:pic>
                    <p:nvPicPr>
                      <p:cNvPr id="0" name="Picture 8"/>
                      <p:cNvPicPr/>
                      <p:nvPr/>
                    </p:nvPicPr>
                    <p:blipFill>
                      <a:blip r:embed="rId2"/>
                      <a:stretch>
                        <a:fillRect/>
                      </a:stretch>
                    </p:blipFill>
                    <p:spPr>
                      <a:xfrm>
                        <a:off x="767319" y="3151022"/>
                        <a:ext cx="5489971" cy="940941"/>
                      </a:xfrm>
                      <a:prstGeom prst="rect">
                        <a:avLst/>
                      </a:prstGeom>
                    </p:spPr>
                  </p:pic>
                </p:oleObj>
              </mc:Fallback>
            </mc:AlternateContent>
          </a:graphicData>
        </a:graphic>
      </p:graphicFrame>
      <p:graphicFrame>
        <p:nvGraphicFramePr>
          <p:cNvPr id="12" name="Object 11"/>
          <p:cNvGraphicFramePr>
            <a:graphicFrameLocks noChangeAspect="1"/>
          </p:cNvGraphicFramePr>
          <p:nvPr/>
        </p:nvGraphicFramePr>
        <p:xfrm>
          <a:off x="1043439" y="4953501"/>
          <a:ext cx="6805161" cy="908612"/>
        </p:xfrm>
        <a:graphic>
          <a:graphicData uri="http://schemas.openxmlformats.org/presentationml/2006/ole">
            <mc:AlternateContent xmlns:mc="http://schemas.openxmlformats.org/markup-compatibility/2006">
              <mc:Choice xmlns:v="urn:schemas-microsoft-com:vml" Requires="v">
                <p:oleObj spid="_x0000_s10" name="Equation" r:id="rId3" imgW="66141600" imgH="8839200" progId="Equation.3">
                  <p:embed/>
                </p:oleObj>
              </mc:Choice>
              <mc:Fallback>
                <p:oleObj name="Equation" r:id="rId3" imgW="66141600" imgH="8839200" progId="Equation.3">
                  <p:embed/>
                  <p:pic>
                    <p:nvPicPr>
                      <p:cNvPr id="0" name="Picture 9"/>
                      <p:cNvPicPr/>
                      <p:nvPr/>
                    </p:nvPicPr>
                    <p:blipFill>
                      <a:blip r:embed="rId4"/>
                      <a:stretch>
                        <a:fillRect/>
                      </a:stretch>
                    </p:blipFill>
                    <p:spPr>
                      <a:xfrm>
                        <a:off x="1043439" y="4953501"/>
                        <a:ext cx="6805161" cy="908612"/>
                      </a:xfrm>
                      <a:prstGeom prst="rect">
                        <a:avLst/>
                      </a:prstGeom>
                    </p:spPr>
                  </p:pic>
                </p:oleObj>
              </mc:Fallback>
            </mc:AlternateContent>
          </a:graphicData>
        </a:graphic>
      </p:graphicFrame>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endParaRPr lang="en-US" sz="400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12" name="Object 11"/>
          <p:cNvGraphicFramePr>
            <a:graphicFrameLocks noChangeAspect="1"/>
          </p:cNvGraphicFramePr>
          <p:nvPr/>
        </p:nvGraphicFramePr>
        <p:xfrm>
          <a:off x="457200" y="2120116"/>
          <a:ext cx="8100544" cy="2836070"/>
        </p:xfrm>
        <a:graphic>
          <a:graphicData uri="http://schemas.openxmlformats.org/presentationml/2006/ole">
            <mc:AlternateContent xmlns:mc="http://schemas.openxmlformats.org/markup-compatibility/2006">
              <mc:Choice xmlns:v="urn:schemas-microsoft-com:vml" Requires="v">
                <p:oleObj spid="_x0000_s3" name="Equation" r:id="rId1" imgW="77419200" imgH="27127200" progId="Equation.3">
                  <p:embed/>
                </p:oleObj>
              </mc:Choice>
              <mc:Fallback>
                <p:oleObj name="Equation" r:id="rId1" imgW="77419200" imgH="27127200" progId="Equation.3">
                  <p:embed/>
                  <p:pic>
                    <p:nvPicPr>
                      <p:cNvPr id="0" name="Picture 2"/>
                      <p:cNvPicPr/>
                      <p:nvPr/>
                    </p:nvPicPr>
                    <p:blipFill>
                      <a:blip r:embed="rId2"/>
                      <a:stretch>
                        <a:fillRect/>
                      </a:stretch>
                    </p:blipFill>
                    <p:spPr>
                      <a:xfrm>
                        <a:off x="457200" y="2120116"/>
                        <a:ext cx="8100544" cy="2836070"/>
                      </a:xfrm>
                      <a:prstGeom prst="rect">
                        <a:avLst/>
                      </a:prstGeom>
                    </p:spPr>
                  </p:pic>
                </p:oleObj>
              </mc:Fallback>
            </mc:AlternateContent>
          </a:graphicData>
        </a:graphic>
      </p:graphicFrame>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endParaRPr lang="en-US" sz="4000" b="1">
              <a:latin typeface="Book Antiqua" panose="02040602050305030304" pitchFamily="18" charset="0"/>
            </a:endParaRPr>
          </a:p>
        </p:txBody>
      </p:sp>
      <p:sp>
        <p:nvSpPr>
          <p:cNvPr id="3" name="Content Placeholder 2"/>
          <p:cNvSpPr>
            <a:spLocks noGrp="1"/>
          </p:cNvSpPr>
          <p:nvPr>
            <p:ph idx="1"/>
          </p:nvPr>
        </p:nvSpPr>
        <p:spPr>
          <a:xfrm>
            <a:off x="138565" y="1295400"/>
            <a:ext cx="8686067" cy="4876800"/>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Using the above probabilities, we obtain</a:t>
            </a:r>
            <a:endParaRPr lang="en-US" sz="2700">
              <a:latin typeface="Book Antiqua" panose="02040602050305030304" pitchFamily="18" charset="0"/>
            </a:endParaRPr>
          </a:p>
          <a:p>
            <a:pPr marL="0" indent="0" algn="just">
              <a:buNone/>
            </a:pPr>
            <a:r>
              <a:rPr lang="en-US" sz="2400" i="1">
                <a:latin typeface="Book Antiqua" panose="02040602050305030304" pitchFamily="18" charset="0"/>
              </a:rPr>
              <a:t>P</a:t>
            </a:r>
            <a:r>
              <a:rPr lang="en-US" sz="2400">
                <a:latin typeface="Book Antiqua" panose="02040602050305030304" pitchFamily="18" charset="0"/>
              </a:rPr>
              <a:t>(</a:t>
            </a:r>
            <a:r>
              <a:rPr lang="en-US" sz="2400" b="1" i="1" err="1">
                <a:latin typeface="Book Antiqua" panose="02040602050305030304" pitchFamily="18" charset="0"/>
              </a:rPr>
              <a:t>X</a:t>
            </a:r>
            <a:r>
              <a:rPr lang="en-US" sz="2400" err="1">
                <a:latin typeface="Book Antiqua" panose="02040602050305030304" pitchFamily="18" charset="0"/>
              </a:rPr>
              <a:t>|</a:t>
            </a:r>
            <a:r>
              <a:rPr lang="en-US" sz="2400" i="1" err="1">
                <a:latin typeface="Book Antiqua" panose="02040602050305030304" pitchFamily="18" charset="0"/>
              </a:rPr>
              <a:t>buys_computer</a:t>
            </a:r>
            <a:r>
              <a:rPr lang="en-US" sz="2400" i="1">
                <a:latin typeface="Book Antiqua" panose="02040602050305030304" pitchFamily="18" charset="0"/>
              </a:rPr>
              <a:t>=yes</a:t>
            </a:r>
            <a:r>
              <a:rPr lang="en-US" sz="2400">
                <a:latin typeface="Book Antiqua" panose="02040602050305030304" pitchFamily="18" charset="0"/>
              </a:rPr>
              <a:t>)=</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age=</a:t>
            </a:r>
            <a:r>
              <a:rPr lang="en-US" sz="2400" i="1" err="1">
                <a:latin typeface="Book Antiqua" panose="02040602050305030304" pitchFamily="18" charset="0"/>
              </a:rPr>
              <a:t>youth|buys_computer</a:t>
            </a:r>
            <a:r>
              <a:rPr lang="en-US" sz="2400" i="1">
                <a:latin typeface="Book Antiqua" panose="02040602050305030304" pitchFamily="18" charset="0"/>
              </a:rPr>
              <a:t>=yes</a:t>
            </a:r>
            <a:r>
              <a:rPr lang="en-US" sz="2400">
                <a:latin typeface="Book Antiqua" panose="02040602050305030304" pitchFamily="18" charset="0"/>
              </a:rPr>
              <a:t>) 	×</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income=</a:t>
            </a:r>
            <a:r>
              <a:rPr lang="en-US" sz="2400" i="1" err="1">
                <a:latin typeface="Book Antiqua" panose="02040602050305030304" pitchFamily="18" charset="0"/>
              </a:rPr>
              <a:t>medium|buys_computer</a:t>
            </a:r>
            <a:r>
              <a:rPr lang="en-US" sz="2400" i="1">
                <a:latin typeface="Book Antiqua" panose="02040602050305030304" pitchFamily="18" charset="0"/>
              </a:rPr>
              <a:t>=yes</a:t>
            </a:r>
            <a:r>
              <a:rPr lang="en-US" sz="2400">
                <a:latin typeface="Book Antiqua" panose="02040602050305030304" pitchFamily="18" charset="0"/>
              </a:rPr>
              <a:t>)×</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student=yes|   	</a:t>
            </a:r>
            <a:r>
              <a:rPr lang="en-US" sz="2400" i="1" err="1">
                <a:latin typeface="Book Antiqua" panose="02040602050305030304" pitchFamily="18" charset="0"/>
              </a:rPr>
              <a:t>buys_computer</a:t>
            </a:r>
            <a:r>
              <a:rPr lang="en-US" sz="2400" i="1">
                <a:latin typeface="Book Antiqua" panose="02040602050305030304" pitchFamily="18" charset="0"/>
              </a:rPr>
              <a:t>=yes</a:t>
            </a:r>
            <a:r>
              <a:rPr lang="en-US" sz="2400">
                <a:latin typeface="Book Antiqua" panose="02040602050305030304" pitchFamily="18" charset="0"/>
              </a:rPr>
              <a:t>)×</a:t>
            </a:r>
            <a:r>
              <a:rPr lang="en-US" sz="2400" i="1">
                <a:latin typeface="Book Antiqua" panose="02040602050305030304" pitchFamily="18" charset="0"/>
              </a:rPr>
              <a:t>P</a:t>
            </a:r>
            <a:r>
              <a:rPr lang="en-US" sz="2400">
                <a:latin typeface="Book Antiqua" panose="02040602050305030304" pitchFamily="18" charset="0"/>
              </a:rPr>
              <a:t>(</a:t>
            </a:r>
            <a:r>
              <a:rPr lang="en-US" sz="2400" i="1" err="1">
                <a:latin typeface="Book Antiqua" panose="02040602050305030304" pitchFamily="18" charset="0"/>
              </a:rPr>
              <a:t>credit_rating</a:t>
            </a:r>
            <a:r>
              <a:rPr lang="en-US" sz="2400" i="1">
                <a:latin typeface="Book Antiqua" panose="02040602050305030304" pitchFamily="18" charset="0"/>
              </a:rPr>
              <a:t>=</a:t>
            </a:r>
            <a:r>
              <a:rPr lang="en-US" sz="2400" i="1" err="1">
                <a:latin typeface="Book Antiqua" panose="02040602050305030304" pitchFamily="18" charset="0"/>
              </a:rPr>
              <a:t>fair|buys_computer</a:t>
            </a:r>
            <a:r>
              <a:rPr lang="en-US" sz="2400" i="1">
                <a:latin typeface="Book Antiqua" panose="02040602050305030304" pitchFamily="18" charset="0"/>
              </a:rPr>
              <a:t>=</a:t>
            </a:r>
            <a:endParaRPr lang="en-US" sz="2400" i="1">
              <a:latin typeface="Book Antiqua" panose="02040602050305030304" pitchFamily="18" charset="0"/>
            </a:endParaRPr>
          </a:p>
          <a:p>
            <a:pPr marL="0" indent="0" algn="just">
              <a:buNone/>
            </a:pPr>
            <a:r>
              <a:rPr lang="en-US" sz="2400" i="1">
                <a:latin typeface="Book Antiqua" panose="02040602050305030304" pitchFamily="18" charset="0"/>
              </a:rPr>
              <a:t>	yes</a:t>
            </a:r>
            <a:r>
              <a:rPr lang="en-US" sz="2400">
                <a:latin typeface="Book Antiqua" panose="02040602050305030304" pitchFamily="18" charset="0"/>
              </a:rPr>
              <a:t>)= 	0.222×0.444×0.667×0.667 = 0.044</a:t>
            </a:r>
            <a:endParaRPr lang="en-US" sz="2400">
              <a:latin typeface="Book Antiqua" panose="02040602050305030304" pitchFamily="18" charset="0"/>
            </a:endParaRPr>
          </a:p>
          <a:p>
            <a:pPr marL="0" indent="0" algn="just">
              <a:buNone/>
            </a:pPr>
            <a:r>
              <a:rPr lang="en-US" sz="2700" i="1"/>
              <a:t>	</a:t>
            </a:r>
            <a:r>
              <a:rPr lang="en-US" sz="2400" i="1">
                <a:latin typeface="Book Antiqua" panose="02040602050305030304" pitchFamily="18" charset="0"/>
              </a:rPr>
              <a:t>P</a:t>
            </a:r>
            <a:r>
              <a:rPr lang="en-US" sz="2400">
                <a:latin typeface="Book Antiqua" panose="02040602050305030304" pitchFamily="18" charset="0"/>
              </a:rPr>
              <a:t>(</a:t>
            </a:r>
            <a:r>
              <a:rPr lang="en-US" sz="2400" b="1" i="1" err="1">
                <a:latin typeface="Book Antiqua" panose="02040602050305030304" pitchFamily="18" charset="0"/>
              </a:rPr>
              <a:t>X</a:t>
            </a:r>
            <a:r>
              <a:rPr lang="en-US" sz="2400" err="1">
                <a:latin typeface="Book Antiqua" panose="02040602050305030304" pitchFamily="18" charset="0"/>
              </a:rPr>
              <a:t>|</a:t>
            </a:r>
            <a:r>
              <a:rPr lang="en-US" sz="2400" i="1" err="1">
                <a:latin typeface="Book Antiqua" panose="02040602050305030304" pitchFamily="18" charset="0"/>
              </a:rPr>
              <a:t>buys</a:t>
            </a:r>
            <a:r>
              <a:rPr lang="en-US" sz="2400" i="1">
                <a:latin typeface="Book Antiqua" panose="02040602050305030304" pitchFamily="18" charset="0"/>
              </a:rPr>
              <a:t> computer=no</a:t>
            </a:r>
            <a:r>
              <a:rPr lang="en-US" sz="2400">
                <a:latin typeface="Book Antiqua" panose="02040602050305030304" pitchFamily="18" charset="0"/>
              </a:rPr>
              <a:t>) =</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age=</a:t>
            </a:r>
            <a:r>
              <a:rPr lang="en-US" sz="2400" i="1" err="1">
                <a:latin typeface="Book Antiqua" panose="02040602050305030304" pitchFamily="18" charset="0"/>
              </a:rPr>
              <a:t>youth|buys_computer</a:t>
            </a:r>
            <a:r>
              <a:rPr lang="en-US" sz="2400" i="1">
                <a:latin typeface="Book Antiqua" panose="02040602050305030304" pitchFamily="18" charset="0"/>
              </a:rPr>
              <a:t>= 	no</a:t>
            </a:r>
            <a:r>
              <a:rPr lang="en-US" sz="2400">
                <a:latin typeface="Book Antiqua" panose="02040602050305030304" pitchFamily="18" charset="0"/>
              </a:rPr>
              <a:t>)×</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income=</a:t>
            </a:r>
            <a:r>
              <a:rPr lang="en-US" sz="2400" i="1" err="1">
                <a:latin typeface="Book Antiqua" panose="02040602050305030304" pitchFamily="18" charset="0"/>
              </a:rPr>
              <a:t>medium|buys_computer</a:t>
            </a:r>
            <a:r>
              <a:rPr lang="en-US" sz="2400" i="1">
                <a:latin typeface="Book Antiqua" panose="02040602050305030304" pitchFamily="18" charset="0"/>
              </a:rPr>
              <a:t>=no</a:t>
            </a:r>
            <a:r>
              <a:rPr lang="en-US" sz="2400">
                <a:latin typeface="Book Antiqua" panose="02040602050305030304" pitchFamily="18" charset="0"/>
              </a:rPr>
              <a:t>)× </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student= 	</a:t>
            </a:r>
            <a:r>
              <a:rPr lang="en-US" sz="2400" i="1" err="1">
                <a:latin typeface="Book Antiqua" panose="02040602050305030304" pitchFamily="18" charset="0"/>
              </a:rPr>
              <a:t>yes|buys_computer</a:t>
            </a:r>
            <a:r>
              <a:rPr lang="en-US" sz="2400" i="1">
                <a:latin typeface="Book Antiqua" panose="02040602050305030304" pitchFamily="18" charset="0"/>
              </a:rPr>
              <a:t>=no</a:t>
            </a:r>
            <a:r>
              <a:rPr lang="en-US" sz="2400">
                <a:latin typeface="Book Antiqua" panose="02040602050305030304" pitchFamily="18" charset="0"/>
              </a:rPr>
              <a:t>)×</a:t>
            </a:r>
            <a:r>
              <a:rPr lang="en-US" sz="2400" i="1">
                <a:latin typeface="Book Antiqua" panose="02040602050305030304" pitchFamily="18" charset="0"/>
              </a:rPr>
              <a:t>P</a:t>
            </a:r>
            <a:r>
              <a:rPr lang="en-US" sz="2400">
                <a:latin typeface="Book Antiqua" panose="02040602050305030304" pitchFamily="18" charset="0"/>
              </a:rPr>
              <a:t>(</a:t>
            </a:r>
            <a:r>
              <a:rPr lang="en-US" sz="2400" i="1" err="1">
                <a:latin typeface="Book Antiqua" panose="02040602050305030304" pitchFamily="18" charset="0"/>
              </a:rPr>
              <a:t>credit_rating</a:t>
            </a:r>
            <a:r>
              <a:rPr lang="en-US" sz="2400" i="1">
                <a:latin typeface="Book Antiqua" panose="02040602050305030304" pitchFamily="18" charset="0"/>
              </a:rPr>
              <a:t>=fair| 	</a:t>
            </a:r>
            <a:r>
              <a:rPr lang="en-US" sz="2400" i="1" err="1">
                <a:latin typeface="Book Antiqua" panose="02040602050305030304" pitchFamily="18" charset="0"/>
              </a:rPr>
              <a:t>buys_computer</a:t>
            </a:r>
            <a:r>
              <a:rPr lang="en-US" sz="2400" i="1">
                <a:latin typeface="Book Antiqua" panose="02040602050305030304" pitchFamily="18" charset="0"/>
              </a:rPr>
              <a:t>=no</a:t>
            </a:r>
            <a:r>
              <a:rPr lang="en-US" sz="2400">
                <a:latin typeface="Book Antiqua" panose="02040602050305030304" pitchFamily="18" charset="0"/>
              </a:rPr>
              <a:t>)= 0.6*0.4*0.2*0.4 = 0.019</a:t>
            </a:r>
            <a:endParaRPr lang="en-US" sz="24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endParaRPr lang="en-US" sz="4000" b="1">
              <a:latin typeface="Book Antiqua" panose="02040602050305030304" pitchFamily="18" charset="0"/>
            </a:endParaRPr>
          </a:p>
        </p:txBody>
      </p:sp>
      <p:sp>
        <p:nvSpPr>
          <p:cNvPr id="3" name="Content Placeholder 2"/>
          <p:cNvSpPr>
            <a:spLocks noGrp="1"/>
          </p:cNvSpPr>
          <p:nvPr>
            <p:ph idx="1"/>
          </p:nvPr>
        </p:nvSpPr>
        <p:spPr>
          <a:xfrm>
            <a:off x="628650" y="1600200"/>
            <a:ext cx="8195982" cy="4419600"/>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buNone/>
            </a:pPr>
            <a:r>
              <a:rPr lang="en-US" sz="2700">
                <a:latin typeface="Book Antiqua" panose="02040602050305030304" pitchFamily="18" charset="0"/>
              </a:rPr>
              <a:t>Now, </a:t>
            </a:r>
            <a:endParaRPr lang="en-US" sz="2700">
              <a:latin typeface="Book Antiqua" panose="02040602050305030304" pitchFamily="18" charset="0"/>
            </a:endParaRPr>
          </a:p>
          <a:p>
            <a:pPr marL="0" indent="0">
              <a:buNone/>
            </a:pPr>
            <a:r>
              <a:rPr lang="en-US" sz="2700" i="1">
                <a:latin typeface="Book Antiqua" panose="02040602050305030304" pitchFamily="18" charset="0"/>
              </a:rPr>
              <a:t>	</a:t>
            </a:r>
            <a:r>
              <a:rPr lang="en-US" sz="2500" i="1">
                <a:latin typeface="Book Antiqua" panose="02040602050305030304" pitchFamily="18" charset="0"/>
              </a:rPr>
              <a:t>P</a:t>
            </a:r>
            <a:r>
              <a:rPr lang="en-US" sz="2500">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a:t>
            </a:r>
            <a:r>
              <a:rPr lang="en-US" sz="2500" i="1" err="1">
                <a:latin typeface="Book Antiqua" panose="02040602050305030304" pitchFamily="18" charset="0"/>
              </a:rPr>
              <a:t>yes</a:t>
            </a:r>
            <a:r>
              <a:rPr lang="en-US" sz="2500" err="1">
                <a:latin typeface="Book Antiqua" panose="02040602050305030304" pitchFamily="18" charset="0"/>
              </a:rPr>
              <a:t>|X</a:t>
            </a:r>
            <a:r>
              <a:rPr lang="en-US" sz="2500">
                <a:latin typeface="Book Antiqua" panose="02040602050305030304" pitchFamily="18" charset="0"/>
              </a:rPr>
              <a:t>)=</a:t>
            </a:r>
            <a:r>
              <a:rPr lang="en-US" sz="2500" i="1">
                <a:latin typeface="Book Antiqua" panose="02040602050305030304" pitchFamily="18" charset="0"/>
              </a:rPr>
              <a:t>P</a:t>
            </a:r>
            <a:r>
              <a:rPr lang="en-US" sz="2500">
                <a:latin typeface="Book Antiqua" panose="02040602050305030304" pitchFamily="18" charset="0"/>
              </a:rPr>
              <a:t>(</a:t>
            </a:r>
            <a:r>
              <a:rPr lang="en-US" sz="2500" b="1" i="1" err="1">
                <a:latin typeface="Book Antiqua" panose="02040602050305030304" pitchFamily="18" charset="0"/>
              </a:rPr>
              <a:t>X</a:t>
            </a:r>
            <a:r>
              <a:rPr lang="en-US" sz="2500" err="1">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a:t>
            </a:r>
            <a:endParaRPr lang="en-US" sz="2500" i="1">
              <a:latin typeface="Book Antiqua" panose="02040602050305030304" pitchFamily="18" charset="0"/>
            </a:endParaRPr>
          </a:p>
          <a:p>
            <a:pPr marL="0" indent="0">
              <a:buNone/>
            </a:pPr>
            <a:r>
              <a:rPr lang="en-US" sz="2500" i="1">
                <a:latin typeface="Book Antiqua" panose="02040602050305030304" pitchFamily="18" charset="0"/>
              </a:rPr>
              <a:t>	yes</a:t>
            </a:r>
            <a:r>
              <a:rPr lang="en-US" sz="2500">
                <a:latin typeface="Book Antiqua" panose="02040602050305030304" pitchFamily="18" charset="0"/>
              </a:rPr>
              <a:t>) × </a:t>
            </a:r>
            <a:r>
              <a:rPr lang="en-US" sz="2500" i="1">
                <a:latin typeface="Book Antiqua" panose="02040602050305030304" pitchFamily="18" charset="0"/>
              </a:rPr>
              <a:t>P</a:t>
            </a:r>
            <a:r>
              <a:rPr lang="en-US" sz="2500">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=yes</a:t>
            </a:r>
            <a:r>
              <a:rPr lang="en-US" sz="2500">
                <a:latin typeface="Book Antiqua" panose="02040602050305030304" pitchFamily="18" charset="0"/>
              </a:rPr>
              <a:t>)= 0.044*0.643 = 0.028</a:t>
            </a:r>
            <a:endParaRPr lang="en-US" sz="2500">
              <a:latin typeface="Book Antiqua" panose="02040602050305030304" pitchFamily="18" charset="0"/>
            </a:endParaRPr>
          </a:p>
          <a:p>
            <a:pPr marL="0" indent="0">
              <a:buNone/>
            </a:pPr>
            <a:r>
              <a:rPr lang="en-US" sz="2700" i="1">
                <a:latin typeface="Book Antiqua" panose="02040602050305030304" pitchFamily="18" charset="0"/>
              </a:rPr>
              <a:t>	</a:t>
            </a:r>
            <a:r>
              <a:rPr lang="en-US" sz="2500" i="1">
                <a:latin typeface="Book Antiqua" panose="02040602050305030304" pitchFamily="18" charset="0"/>
              </a:rPr>
              <a:t>P</a:t>
            </a:r>
            <a:r>
              <a:rPr lang="en-US" sz="2500">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a:t>
            </a:r>
            <a:r>
              <a:rPr lang="en-US" sz="2500" i="1" err="1">
                <a:latin typeface="Book Antiqua" panose="02040602050305030304" pitchFamily="18" charset="0"/>
              </a:rPr>
              <a:t>no</a:t>
            </a:r>
            <a:r>
              <a:rPr lang="en-US" sz="2500" err="1">
                <a:latin typeface="Book Antiqua" panose="02040602050305030304" pitchFamily="18" charset="0"/>
              </a:rPr>
              <a:t>|X</a:t>
            </a:r>
            <a:r>
              <a:rPr lang="en-US" sz="2500">
                <a:latin typeface="Book Antiqua" panose="02040602050305030304" pitchFamily="18" charset="0"/>
              </a:rPr>
              <a:t>)=</a:t>
            </a:r>
            <a:r>
              <a:rPr lang="en-US" sz="2500" i="1">
                <a:latin typeface="Book Antiqua" panose="02040602050305030304" pitchFamily="18" charset="0"/>
              </a:rPr>
              <a:t>P</a:t>
            </a:r>
            <a:r>
              <a:rPr lang="en-US" sz="2500">
                <a:latin typeface="Book Antiqua" panose="02040602050305030304" pitchFamily="18" charset="0"/>
              </a:rPr>
              <a:t>(</a:t>
            </a:r>
            <a:r>
              <a:rPr lang="en-US" sz="2500" b="1" i="1" err="1">
                <a:latin typeface="Book Antiqua" panose="02040602050305030304" pitchFamily="18" charset="0"/>
              </a:rPr>
              <a:t>X</a:t>
            </a:r>
            <a:r>
              <a:rPr lang="en-US" sz="2500" err="1">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=no</a:t>
            </a:r>
            <a:r>
              <a:rPr lang="en-US" sz="2500">
                <a:latin typeface="Book Antiqua" panose="02040602050305030304" pitchFamily="18" charset="0"/>
              </a:rPr>
              <a:t>) 	×</a:t>
            </a:r>
            <a:r>
              <a:rPr lang="en-US" sz="2500" i="1">
                <a:latin typeface="Book Antiqua" panose="02040602050305030304" pitchFamily="18" charset="0"/>
              </a:rPr>
              <a:t>P</a:t>
            </a:r>
            <a:r>
              <a:rPr lang="en-US" sz="2500">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=no</a:t>
            </a:r>
            <a:r>
              <a:rPr lang="en-US" sz="2500">
                <a:latin typeface="Book Antiqua" panose="02040602050305030304" pitchFamily="18" charset="0"/>
              </a:rPr>
              <a:t>)= 0.019*0.357 = 0.007</a:t>
            </a:r>
            <a:endParaRPr lang="en-US" sz="2500">
              <a:latin typeface="Book Antiqua" panose="02040602050305030304" pitchFamily="18" charset="0"/>
            </a:endParaRPr>
          </a:p>
          <a:p>
            <a:pPr marL="0" indent="0">
              <a:buNone/>
            </a:pPr>
            <a:r>
              <a:rPr lang="en-US" sz="2700">
                <a:latin typeface="Book Antiqua" panose="02040602050305030304" pitchFamily="18" charset="0"/>
              </a:rPr>
              <a:t>Since</a:t>
            </a:r>
            <a:r>
              <a:rPr lang="en-US" sz="2700" i="1">
                <a:latin typeface="Book Antiqua" panose="02040602050305030304" pitchFamily="18" charset="0"/>
              </a:rPr>
              <a:t> </a:t>
            </a:r>
            <a:endParaRPr lang="en-US" sz="2700" i="1">
              <a:latin typeface="Book Antiqua" panose="02040602050305030304" pitchFamily="18" charset="0"/>
            </a:endParaRPr>
          </a:p>
          <a:p>
            <a:pPr marL="0" indent="0">
              <a:buNone/>
            </a:pPr>
            <a:r>
              <a:rPr lang="en-US" sz="2700" i="1">
                <a:latin typeface="Book Antiqua" panose="02040602050305030304" pitchFamily="18" charset="0"/>
              </a:rPr>
              <a:t>P</a:t>
            </a:r>
            <a:r>
              <a:rPr lang="en-US" sz="2700">
                <a:latin typeface="Book Antiqua" panose="02040602050305030304" pitchFamily="18" charset="0"/>
              </a:rPr>
              <a:t>(</a:t>
            </a:r>
            <a:r>
              <a:rPr lang="en-US" sz="2700" i="1" err="1">
                <a:latin typeface="Book Antiqua" panose="02040602050305030304" pitchFamily="18" charset="0"/>
              </a:rPr>
              <a:t>buys_computer</a:t>
            </a:r>
            <a:r>
              <a:rPr lang="en-US" sz="2700" i="1">
                <a:latin typeface="Book Antiqua" panose="02040602050305030304" pitchFamily="18" charset="0"/>
              </a:rPr>
              <a:t>=</a:t>
            </a:r>
            <a:r>
              <a:rPr lang="en-US" sz="2700" i="1" err="1">
                <a:latin typeface="Book Antiqua" panose="02040602050305030304" pitchFamily="18" charset="0"/>
              </a:rPr>
              <a:t>yes</a:t>
            </a:r>
            <a:r>
              <a:rPr lang="en-US" sz="2700" err="1">
                <a:latin typeface="Book Antiqua" panose="02040602050305030304" pitchFamily="18" charset="0"/>
              </a:rPr>
              <a:t>|X</a:t>
            </a:r>
            <a:r>
              <a:rPr lang="en-US" sz="2700">
                <a:latin typeface="Book Antiqua" panose="02040602050305030304" pitchFamily="18" charset="0"/>
              </a:rPr>
              <a:t>)&gt;</a:t>
            </a:r>
            <a:r>
              <a:rPr lang="en-US" sz="2700" i="1">
                <a:latin typeface="Book Antiqua" panose="02040602050305030304" pitchFamily="18" charset="0"/>
              </a:rPr>
              <a:t> P</a:t>
            </a:r>
            <a:r>
              <a:rPr lang="en-US" sz="2700">
                <a:latin typeface="Book Antiqua" panose="02040602050305030304" pitchFamily="18" charset="0"/>
              </a:rPr>
              <a:t>(</a:t>
            </a:r>
            <a:r>
              <a:rPr lang="en-US" sz="2700" i="1" err="1">
                <a:latin typeface="Book Antiqua" panose="02040602050305030304" pitchFamily="18" charset="0"/>
              </a:rPr>
              <a:t>buys_computer</a:t>
            </a:r>
            <a:r>
              <a:rPr lang="en-US" sz="2700" i="1">
                <a:latin typeface="Book Antiqua" panose="02040602050305030304" pitchFamily="18" charset="0"/>
              </a:rPr>
              <a:t>=</a:t>
            </a:r>
            <a:r>
              <a:rPr lang="en-US" sz="2700" i="1" err="1">
                <a:latin typeface="Book Antiqua" panose="02040602050305030304" pitchFamily="18" charset="0"/>
              </a:rPr>
              <a:t>no</a:t>
            </a:r>
            <a:r>
              <a:rPr lang="en-US" sz="2700" err="1">
                <a:latin typeface="Book Antiqua" panose="02040602050305030304" pitchFamily="18" charset="0"/>
              </a:rPr>
              <a:t>|X</a:t>
            </a:r>
            <a:r>
              <a:rPr lang="en-US" sz="2700">
                <a:latin typeface="Book Antiqua" panose="02040602050305030304" pitchFamily="18" charset="0"/>
              </a:rPr>
              <a:t>), </a:t>
            </a:r>
            <a:endParaRPr lang="en-US" sz="2700">
              <a:latin typeface="Book Antiqua" panose="02040602050305030304" pitchFamily="18" charset="0"/>
            </a:endParaRPr>
          </a:p>
          <a:p>
            <a:pPr marL="0" indent="0">
              <a:buNone/>
            </a:pPr>
            <a:r>
              <a:rPr lang="en-US" sz="2700" i="1">
                <a:latin typeface="Book Antiqua" panose="02040602050305030304" pitchFamily="18" charset="0"/>
              </a:rPr>
              <a:t>Prediction for Given X is: </a:t>
            </a:r>
            <a:r>
              <a:rPr lang="en-US" sz="2700" b="1" i="1" err="1">
                <a:latin typeface="Book Antiqua" panose="02040602050305030304" pitchFamily="18" charset="0"/>
              </a:rPr>
              <a:t>buys_computer</a:t>
            </a:r>
            <a:r>
              <a:rPr lang="en-US" sz="2700" b="1" i="1">
                <a:latin typeface="Book Antiqua" panose="02040602050305030304" pitchFamily="18" charset="0"/>
              </a:rPr>
              <a:t> = yes.</a:t>
            </a:r>
            <a:endParaRPr lang="en-US" sz="2700" b="1">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a:latin typeface="Book Antiqua" panose="02040602050305030304" pitchFamily="18" charset="0"/>
              </a:rPr>
              <a:t>Classification by Decision Tree Induction</a:t>
            </a:r>
            <a:endParaRPr lang="en-US" sz="3600" b="1">
              <a:latin typeface="Book Antiqua" panose="02040602050305030304" pitchFamily="18" charset="0"/>
            </a:endParaRPr>
          </a:p>
        </p:txBody>
      </p:sp>
      <p:sp>
        <p:nvSpPr>
          <p:cNvPr id="3" name="Content Placeholder 2"/>
          <p:cNvSpPr>
            <a:spLocks noGrp="1"/>
          </p:cNvSpPr>
          <p:nvPr>
            <p:ph idx="1"/>
          </p:nvPr>
        </p:nvSpPr>
        <p:spPr/>
        <p:txBody>
          <a:bodyPr>
            <a:noAutofit/>
          </a:bodyPr>
          <a:lstStyle/>
          <a:p>
            <a:pPr algn="just"/>
            <a:r>
              <a:rPr lang="en-US" sz="2800">
                <a:latin typeface="Book Antiqua" panose="02040602050305030304" pitchFamily="18" charset="0"/>
              </a:rPr>
              <a:t>Decision tree induction is the learning of decision trees from class labeled training tuples. </a:t>
            </a:r>
            <a:endParaRPr lang="en-US" sz="2800">
              <a:latin typeface="Book Antiqua" panose="02040602050305030304" pitchFamily="18" charset="0"/>
            </a:endParaRPr>
          </a:p>
          <a:p>
            <a:pPr algn="just"/>
            <a:r>
              <a:rPr lang="en-US" sz="2800">
                <a:latin typeface="Book Antiqua" panose="02040602050305030304" pitchFamily="18" charset="0"/>
              </a:rPr>
              <a:t>Decision tree is a flowchart-like tree structure where internal nodes (non leaf node) denotes a test on an attribute, branches represent outcomes of tests, and Leaf nodes (terminal nodes) hold class labels.</a:t>
            </a:r>
            <a:endParaRPr lang="en-US" sz="2800">
              <a:latin typeface="Book Antiqua" panose="02040602050305030304" pitchFamily="18" charset="0"/>
            </a:endParaRPr>
          </a:p>
          <a:p>
            <a:pPr algn="just"/>
            <a:endParaRPr lang="en-US" sz="2800">
              <a:latin typeface="Book Antiqua" panose="02040602050305030304" pitchFamily="18" charset="0"/>
            </a:endParaRPr>
          </a:p>
          <a:p>
            <a:pPr lvl="0" algn="just"/>
            <a:endParaRPr lang="en-US" sz="28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Gradient Descent</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a:latin typeface="Book Antiqua" panose="02040602050305030304" pitchFamily="18" charset="0"/>
              </a:rPr>
              <a:t>Said it more mathematically, a gradient is a partial derivative with respect to its inputs.</a:t>
            </a:r>
            <a:endParaRPr lang="en-US" sz="2800">
              <a:latin typeface="Book Antiqua" panose="02040602050305030304" pitchFamily="18" charset="0"/>
            </a:endParaRPr>
          </a:p>
          <a:p>
            <a:pPr marL="284480" indent="-284480" algn="just"/>
            <a:r>
              <a:rPr lang="en-US" sz="2800">
                <a:latin typeface="Book Antiqua" panose="02040602050305030304" pitchFamily="18" charset="0"/>
              </a:rPr>
              <a:t>The higher the gradient, the steeper the slope and the faster a model can learn. But if the slope is zero, the model stops learning.</a:t>
            </a:r>
            <a:endParaRPr lang="en-US" sz="2800">
              <a:latin typeface="Book Antiqua" panose="02040602050305030304" pitchFamily="18" charset="0"/>
            </a:endParaRPr>
          </a:p>
          <a:p>
            <a:pPr marL="284480" indent="-284480" algn="just"/>
            <a:r>
              <a:rPr lang="en-US" sz="2800">
                <a:latin typeface="Book Antiqua" panose="02040602050305030304" pitchFamily="18" charset="0"/>
              </a:rPr>
              <a:t>How big the steps are that Gradient Descent takes into the direction of the local minimum are determined by the learning rate. </a:t>
            </a: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2" name="Footer Placeholder 11"/>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Classification by Decision Tree</a:t>
            </a:r>
            <a:endParaRPr lang="en-US" sz="3600" b="1">
              <a:latin typeface="Book Antiqua" panose="02040602050305030304" pitchFamily="18" charset="0"/>
            </a:endParaRPr>
          </a:p>
        </p:txBody>
      </p:sp>
      <p:sp>
        <p:nvSpPr>
          <p:cNvPr id="3" name="Content Placeholder 2"/>
          <p:cNvSpPr>
            <a:spLocks noGrp="1"/>
          </p:cNvSpPr>
          <p:nvPr>
            <p:ph idx="1"/>
          </p:nvPr>
        </p:nvSpPr>
        <p:spPr/>
        <p:txBody>
          <a:bodyPr>
            <a:noAutofit/>
          </a:bodyPr>
          <a:lstStyle/>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r>
              <a:rPr lang="en-US" sz="2800">
                <a:latin typeface="Book Antiqua" panose="02040602050305030304" pitchFamily="18" charset="0"/>
              </a:rPr>
              <a:t>In order to make prediction for a tuple, the attributes of a tuple are tested against the decision tree. A path is traced from the root to a leaf node which determines the predicted class for that tuple.</a:t>
            </a:r>
            <a:endParaRPr lang="en-US" sz="2800">
              <a:latin typeface="Book Antiqua" panose="02040602050305030304" pitchFamily="18" charset="0"/>
            </a:endParaRPr>
          </a:p>
          <a:p>
            <a:pPr algn="just"/>
            <a:endParaRPr lang="en-US" sz="2800">
              <a:latin typeface="Book Antiqua" panose="02040602050305030304" pitchFamily="18" charset="0"/>
            </a:endParaRPr>
          </a:p>
          <a:p>
            <a:pPr lvl="0" algn="just"/>
            <a:endParaRPr lang="en-US" sz="2800">
              <a:latin typeface="Book Antiqua" panose="02040602050305030304" pitchFamily="18" charset="0"/>
            </a:endParaRPr>
          </a:p>
        </p:txBody>
      </p:sp>
      <p:pic>
        <p:nvPicPr>
          <p:cNvPr id="5" name="Picture 4"/>
          <p:cNvPicPr/>
          <p:nvPr/>
        </p:nvPicPr>
        <p:blipFill>
          <a:blip r:embed="rId1"/>
          <a:srcRect/>
          <a:stretch>
            <a:fillRect/>
          </a:stretch>
        </p:blipFill>
        <p:spPr bwMode="auto">
          <a:xfrm>
            <a:off x="1905000" y="1417638"/>
            <a:ext cx="5038726" cy="2255044"/>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Classification by Decision Tree</a:t>
            </a:r>
            <a:endParaRPr lang="en-US" sz="3600" b="1">
              <a:latin typeface="Book Antiqua" panose="02040602050305030304" pitchFamily="18" charset="0"/>
            </a:endParaRPr>
          </a:p>
        </p:txBody>
      </p:sp>
      <p:sp>
        <p:nvSpPr>
          <p:cNvPr id="3" name="Content Placeholder 2"/>
          <p:cNvSpPr>
            <a:spLocks noGrp="1"/>
          </p:cNvSpPr>
          <p:nvPr>
            <p:ph idx="1"/>
          </p:nvPr>
        </p:nvSpPr>
        <p:spPr/>
        <p:txBody>
          <a:bodyPr>
            <a:noAutofit/>
          </a:bodyPr>
          <a:lstStyle/>
          <a:p>
            <a:pPr marL="0" indent="0">
              <a:buNone/>
            </a:pPr>
            <a:r>
              <a:rPr lang="en-US" sz="2500" b="1">
                <a:latin typeface="Book Antiqua" panose="02040602050305030304" pitchFamily="18" charset="0"/>
              </a:rPr>
              <a:t>Algorithm for Constructing Decision Tress</a:t>
            </a:r>
            <a:endParaRPr lang="en-US" sz="2500">
              <a:latin typeface="Book Antiqua" panose="02040602050305030304" pitchFamily="18" charset="0"/>
            </a:endParaRPr>
          </a:p>
          <a:p>
            <a:pPr algn="just"/>
            <a:r>
              <a:rPr lang="en-US" sz="2500">
                <a:latin typeface="Book Antiqua" panose="02040602050305030304" pitchFamily="18" charset="0"/>
              </a:rPr>
              <a:t>Constructing a Decision tree uses greedy algorithm. Tree is constructed in a top-down divide-and-conquer manner.</a:t>
            </a:r>
            <a:endParaRPr lang="en-US" sz="2500">
              <a:latin typeface="Book Antiqua" panose="02040602050305030304" pitchFamily="18" charset="0"/>
            </a:endParaRPr>
          </a:p>
          <a:p>
            <a:pPr marL="685800" lvl="1" indent="-342900">
              <a:buFont typeface="+mj-lt"/>
              <a:buAutoNum type="arabicPeriod"/>
            </a:pPr>
            <a:r>
              <a:rPr lang="en-US" sz="1800">
                <a:latin typeface="Book Antiqua" panose="02040602050305030304" pitchFamily="18" charset="0"/>
              </a:rPr>
              <a:t>At start, all the training tuples are at the root</a:t>
            </a:r>
            <a:endParaRPr lang="en-US" sz="1800">
              <a:latin typeface="Book Antiqua" panose="02040602050305030304" pitchFamily="18" charset="0"/>
            </a:endParaRPr>
          </a:p>
          <a:p>
            <a:pPr marL="685800" lvl="1" indent="-342900">
              <a:buFont typeface="+mj-lt"/>
              <a:buAutoNum type="arabicPeriod"/>
            </a:pPr>
            <a:r>
              <a:rPr lang="en-US" sz="1800">
                <a:latin typeface="Book Antiqua" panose="02040602050305030304" pitchFamily="18" charset="0"/>
              </a:rPr>
              <a:t>Tuples are partitioned recursively based on selected attributes</a:t>
            </a:r>
            <a:endParaRPr lang="en-US" sz="1800">
              <a:latin typeface="Book Antiqua" panose="02040602050305030304" pitchFamily="18" charset="0"/>
            </a:endParaRPr>
          </a:p>
          <a:p>
            <a:pPr marL="685800" lvl="1" indent="-342900">
              <a:buFont typeface="+mj-lt"/>
              <a:buAutoNum type="arabicPeriod"/>
            </a:pPr>
            <a:r>
              <a:rPr lang="en-US" sz="1800">
                <a:latin typeface="Book Antiqua" panose="02040602050305030304" pitchFamily="18" charset="0"/>
              </a:rPr>
              <a:t>If all samples for a given node belong to the same class</a:t>
            </a:r>
            <a:endParaRPr lang="en-US" sz="1800">
              <a:latin typeface="Book Antiqua" panose="02040602050305030304" pitchFamily="18" charset="0"/>
            </a:endParaRPr>
          </a:p>
          <a:p>
            <a:pPr lvl="2"/>
            <a:r>
              <a:rPr lang="en-US" sz="1800">
                <a:latin typeface="Book Antiqua" panose="02040602050305030304" pitchFamily="18" charset="0"/>
              </a:rPr>
              <a:t>Label the class </a:t>
            </a:r>
            <a:endParaRPr lang="en-US" sz="1800">
              <a:latin typeface="Book Antiqua" panose="02040602050305030304" pitchFamily="18" charset="0"/>
            </a:endParaRPr>
          </a:p>
          <a:p>
            <a:pPr marL="685800" lvl="1" indent="-342900">
              <a:buFont typeface="+mj-lt"/>
              <a:buAutoNum type="arabicPeriod"/>
            </a:pPr>
            <a:r>
              <a:rPr lang="en-US" sz="1800">
                <a:latin typeface="Book Antiqua" panose="02040602050305030304" pitchFamily="18" charset="0"/>
              </a:rPr>
              <a:t>Else if there are no remaining attributes for further partitioning </a:t>
            </a:r>
            <a:endParaRPr lang="en-US" sz="1800">
              <a:latin typeface="Book Antiqua" panose="02040602050305030304" pitchFamily="18" charset="0"/>
            </a:endParaRPr>
          </a:p>
          <a:p>
            <a:pPr lvl="2"/>
            <a:r>
              <a:rPr lang="en-US" sz="1800">
                <a:latin typeface="Book Antiqua" panose="02040602050305030304" pitchFamily="18" charset="0"/>
              </a:rPr>
              <a:t>Majority voting is employed for assigning class label to the leaf</a:t>
            </a:r>
            <a:endParaRPr lang="en-US" sz="1800">
              <a:latin typeface="Book Antiqua" panose="02040602050305030304" pitchFamily="18" charset="0"/>
            </a:endParaRPr>
          </a:p>
          <a:p>
            <a:pPr marL="685800" lvl="1" indent="-342900">
              <a:buFont typeface="+mj-lt"/>
              <a:buAutoNum type="arabicPeriod"/>
            </a:pPr>
            <a:r>
              <a:rPr lang="en-US" sz="1800">
                <a:latin typeface="Book Antiqua" panose="02040602050305030304" pitchFamily="18" charset="0"/>
              </a:rPr>
              <a:t>Else</a:t>
            </a:r>
            <a:endParaRPr lang="en-US" sz="1800">
              <a:latin typeface="Book Antiqua" panose="02040602050305030304" pitchFamily="18" charset="0"/>
            </a:endParaRPr>
          </a:p>
          <a:p>
            <a:pPr lvl="2"/>
            <a:r>
              <a:rPr lang="en-US" sz="1800">
                <a:latin typeface="Book Antiqua" panose="02040602050305030304" pitchFamily="18" charset="0"/>
              </a:rPr>
              <a:t>Got to step 2</a:t>
            </a:r>
            <a:endParaRPr lang="en-US" sz="1800">
              <a:latin typeface="Book Antiqua" panose="02040602050305030304" pitchFamily="18" charset="0"/>
            </a:endParaRPr>
          </a:p>
          <a:p>
            <a:pPr lvl="0" algn="just"/>
            <a:endParaRPr lang="en-US" sz="25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Classification by Decision Tree</a:t>
            </a:r>
            <a:endParaRPr lang="en-US" sz="3600" b="1">
              <a:latin typeface="Book Antiqua" panose="02040602050305030304" pitchFamily="18" charset="0"/>
            </a:endParaRPr>
          </a:p>
        </p:txBody>
      </p:sp>
      <p:sp>
        <p:nvSpPr>
          <p:cNvPr id="3" name="Content Placeholder 2"/>
          <p:cNvSpPr>
            <a:spLocks noGrp="1"/>
          </p:cNvSpPr>
          <p:nvPr>
            <p:ph idx="1"/>
          </p:nvPr>
        </p:nvSpPr>
        <p:spPr/>
        <p:txBody>
          <a:bodyPr>
            <a:noAutofit/>
          </a:bodyPr>
          <a:lstStyle/>
          <a:p>
            <a:pPr algn="just"/>
            <a:r>
              <a:rPr lang="en-US" sz="2800">
                <a:latin typeface="Book Antiqua" panose="02040602050305030304" pitchFamily="18" charset="0"/>
              </a:rPr>
              <a:t>There are many variations of decision-tree algorithms. Some of them are: </a:t>
            </a:r>
            <a:r>
              <a:rPr lang="en-US" sz="2800" i="1">
                <a:latin typeface="Book Antiqua" panose="02040602050305030304" pitchFamily="18" charset="0"/>
              </a:rPr>
              <a:t>ID3 (Iterative Dichotomiser 3), C4.5 (successor of ID3), CART (Classification and Regression Tree) etc</a:t>
            </a:r>
            <a:r>
              <a:rPr lang="en-US" sz="2800">
                <a:latin typeface="Book Antiqua" panose="02040602050305030304" pitchFamily="18" charset="0"/>
              </a:rPr>
              <a:t>. </a:t>
            </a:r>
            <a:endParaRPr lang="en-US" sz="2800">
              <a:latin typeface="Book Antiqua" panose="02040602050305030304" pitchFamily="18" charset="0"/>
            </a:endParaRPr>
          </a:p>
          <a:p>
            <a:pPr algn="just"/>
            <a:r>
              <a:rPr lang="en-US" sz="2800">
                <a:latin typeface="Book Antiqua" panose="02040602050305030304" pitchFamily="18" charset="0"/>
              </a:rPr>
              <a:t>There are different attribute selection measures used by decision tree classifiers. Some of them are: </a:t>
            </a:r>
            <a:r>
              <a:rPr lang="en-US" sz="2800" i="1">
                <a:latin typeface="Book Antiqua" panose="02040602050305030304" pitchFamily="18" charset="0"/>
              </a:rPr>
              <a:t>Information Gain, Gain Ratio, Gini Index</a:t>
            </a:r>
            <a:r>
              <a:rPr lang="en-US" sz="2800">
                <a:latin typeface="Book Antiqua" panose="02040602050305030304" pitchFamily="18" charset="0"/>
              </a:rPr>
              <a:t> etc.</a:t>
            </a:r>
            <a:endParaRPr lang="en-US" sz="2800">
              <a:latin typeface="Book Antiqua" panose="02040602050305030304" pitchFamily="18" charset="0"/>
            </a:endParaRPr>
          </a:p>
          <a:p>
            <a:pPr lvl="0" algn="just"/>
            <a:endParaRPr lang="en-US" sz="28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p:txBody>
          <a:bodyPr>
            <a:noAutofit/>
          </a:bodyPr>
          <a:lstStyle/>
          <a:p>
            <a:pPr lvl="0" algn="just"/>
            <a:r>
              <a:rPr lang="en-US" sz="2800">
                <a:latin typeface="Book Antiqua" panose="02040602050305030304" pitchFamily="18" charset="0"/>
              </a:rPr>
              <a:t>ID3 stands for Iterative Dichotomiser 3. It uses top-down greedy approach to build decision tree model. </a:t>
            </a:r>
            <a:endParaRPr lang="en-US" sz="2800">
              <a:latin typeface="Book Antiqua" panose="02040602050305030304" pitchFamily="18" charset="0"/>
            </a:endParaRPr>
          </a:p>
          <a:p>
            <a:pPr lvl="0" algn="just"/>
            <a:r>
              <a:rPr lang="en-US" sz="2800">
                <a:latin typeface="Book Antiqua" panose="02040602050305030304" pitchFamily="18" charset="0"/>
              </a:rPr>
              <a:t>This algorithm computes information gain for each attribute and then selects the attribute with the highest information gain. </a:t>
            </a:r>
            <a:endParaRPr lang="en-US" sz="2800">
              <a:latin typeface="Book Antiqua" panose="02040602050305030304" pitchFamily="18" charset="0"/>
            </a:endParaRPr>
          </a:p>
          <a:p>
            <a:pPr lvl="0" algn="just"/>
            <a:r>
              <a:rPr lang="en-US" sz="2800">
                <a:latin typeface="Book Antiqua" panose="02040602050305030304" pitchFamily="18" charset="0"/>
              </a:rPr>
              <a:t>Information gain measures reduction in entropy after data transformation. It is calculated by comparing entropy of the dataset before and after transformation.  </a:t>
            </a:r>
            <a:endParaRPr lang="en-US" sz="28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p:txBody>
          <a:bodyPr>
            <a:noAutofit/>
          </a:bodyPr>
          <a:lstStyle/>
          <a:p>
            <a:pPr lvl="0" algn="just"/>
            <a:r>
              <a:rPr lang="en-US" sz="2800">
                <a:latin typeface="Book Antiqua" panose="02040602050305030304" pitchFamily="18" charset="0"/>
              </a:rPr>
              <a:t>Entropy is the measure of homogeneity of the sample. Entropy or expected information of dataset D is calculated by using equation 1.</a:t>
            </a:r>
            <a:endParaRPr lang="en-US" sz="2800">
              <a:latin typeface="Book Antiqua" panose="02040602050305030304" pitchFamily="18" charset="0"/>
            </a:endParaRPr>
          </a:p>
          <a:p>
            <a:pPr lvl="0" algn="just"/>
            <a:endParaRPr lang="en-US" sz="2800">
              <a:latin typeface="Book Antiqua" panose="02040602050305030304" pitchFamily="18" charset="0"/>
            </a:endParaRPr>
          </a:p>
          <a:p>
            <a:pPr marL="0" indent="0" algn="just">
              <a:buNone/>
            </a:pPr>
            <a:r>
              <a:rPr lang="en-US" sz="2200">
                <a:latin typeface="Book Antiqua" panose="02040602050305030304" pitchFamily="18" charset="0"/>
              </a:rPr>
              <a:t>	Where </a:t>
            </a:r>
            <a:r>
              <a:rPr lang="en-US" sz="2200" i="1">
                <a:latin typeface="Book Antiqua" panose="02040602050305030304" pitchFamily="18" charset="0"/>
              </a:rPr>
              <a:t>p</a:t>
            </a:r>
            <a:r>
              <a:rPr lang="en-US" sz="2200" i="1" baseline="-25000">
                <a:latin typeface="Book Antiqua" panose="02040602050305030304" pitchFamily="18" charset="0"/>
              </a:rPr>
              <a:t>i</a:t>
            </a:r>
            <a:r>
              <a:rPr lang="en-US" sz="2200">
                <a:latin typeface="Book Antiqua" panose="02040602050305030304" pitchFamily="18" charset="0"/>
              </a:rPr>
              <a:t> is the probability of a tuple in D belonging to 	class </a:t>
            </a:r>
            <a:r>
              <a:rPr lang="en-US" sz="2200" err="1">
                <a:latin typeface="Book Antiqua" panose="02040602050305030304" pitchFamily="18" charset="0"/>
              </a:rPr>
              <a:t>C</a:t>
            </a:r>
            <a:r>
              <a:rPr lang="en-US" sz="2200" baseline="-25000" err="1">
                <a:latin typeface="Book Antiqua" panose="02040602050305030304" pitchFamily="18" charset="0"/>
              </a:rPr>
              <a:t>i</a:t>
            </a:r>
            <a:r>
              <a:rPr lang="en-US" sz="2200">
                <a:latin typeface="Book Antiqua" panose="02040602050305030304" pitchFamily="18" charset="0"/>
              </a:rPr>
              <a:t> and is estimated using Equation 2.</a:t>
            </a:r>
            <a:endParaRPr lang="en-US" sz="2200">
              <a:latin typeface="Book Antiqua" panose="02040602050305030304" pitchFamily="18" charset="0"/>
            </a:endParaRPr>
          </a:p>
          <a:p>
            <a:pPr lvl="0" algn="just"/>
            <a:endParaRPr lang="en-US" sz="2800">
              <a:latin typeface="Book Antiqua" panose="02040602050305030304" pitchFamily="18" charset="0"/>
            </a:endParaRPr>
          </a:p>
        </p:txBody>
      </p:sp>
      <p:graphicFrame>
        <p:nvGraphicFramePr>
          <p:cNvPr id="4" name="Object 3"/>
          <p:cNvGraphicFramePr>
            <a:graphicFrameLocks noChangeAspect="1"/>
          </p:cNvGraphicFramePr>
          <p:nvPr/>
        </p:nvGraphicFramePr>
        <p:xfrm>
          <a:off x="1780320" y="2827338"/>
          <a:ext cx="4971324" cy="746125"/>
        </p:xfrm>
        <a:graphic>
          <a:graphicData uri="http://schemas.openxmlformats.org/presentationml/2006/ole">
            <mc:AlternateContent xmlns:mc="http://schemas.openxmlformats.org/markup-compatibility/2006">
              <mc:Choice xmlns:v="urn:schemas-microsoft-com:vml" Requires="v">
                <p:oleObj spid="_x0000_s5" name="Equation" r:id="rId1" imgW="68884800" imgH="10363200" progId="Equation.3">
                  <p:embed/>
                </p:oleObj>
              </mc:Choice>
              <mc:Fallback>
                <p:oleObj name="Equation" r:id="rId1" imgW="68884800" imgH="10363200" progId="Equation.3">
                  <p:embed/>
                  <p:pic>
                    <p:nvPicPr>
                      <p:cNvPr id="0" name="Picture 4"/>
                      <p:cNvPicPr>
                        <a:picLocks noChangeAspect="1" noChangeArrowheads="1"/>
                      </p:cNvPicPr>
                      <p:nvPr/>
                    </p:nvPicPr>
                    <p:blipFill>
                      <a:blip r:embed="rId2"/>
                      <a:srcRect/>
                      <a:stretch>
                        <a:fillRect/>
                      </a:stretch>
                    </p:blipFill>
                    <p:spPr bwMode="auto">
                      <a:xfrm>
                        <a:off x="1780320" y="2827338"/>
                        <a:ext cx="4971324" cy="746125"/>
                      </a:xfrm>
                      <a:prstGeom prst="rect">
                        <a:avLst/>
                      </a:prstGeom>
                      <a:noFill/>
                    </p:spPr>
                  </p:pic>
                </p:oleObj>
              </mc:Fallback>
            </mc:AlternateContent>
          </a:graphicData>
        </a:graphic>
      </p:graphicFrame>
      <p:graphicFrame>
        <p:nvGraphicFramePr>
          <p:cNvPr id="6" name="Object 5"/>
          <p:cNvGraphicFramePr>
            <a:graphicFrameLocks noChangeAspect="1"/>
          </p:cNvGraphicFramePr>
          <p:nvPr/>
        </p:nvGraphicFramePr>
        <p:xfrm>
          <a:off x="1730987" y="4423569"/>
          <a:ext cx="5020657" cy="852487"/>
        </p:xfrm>
        <a:graphic>
          <a:graphicData uri="http://schemas.openxmlformats.org/presentationml/2006/ole">
            <mc:AlternateContent xmlns:mc="http://schemas.openxmlformats.org/markup-compatibility/2006">
              <mc:Choice xmlns:v="urn:schemas-microsoft-com:vml" Requires="v">
                <p:oleObj spid="_x0000_s7" name="Equation" r:id="rId3" imgW="70408800" imgH="11887200" progId="Equation.3">
                  <p:embed/>
                </p:oleObj>
              </mc:Choice>
              <mc:Fallback>
                <p:oleObj name="Equation" r:id="rId3" imgW="70408800" imgH="11887200" progId="Equation.3">
                  <p:embed/>
                  <p:pic>
                    <p:nvPicPr>
                      <p:cNvPr id="0" name="Picture 6"/>
                      <p:cNvPicPr>
                        <a:picLocks noChangeAspect="1" noChangeArrowheads="1"/>
                      </p:cNvPicPr>
                      <p:nvPr/>
                    </p:nvPicPr>
                    <p:blipFill>
                      <a:blip r:embed="rId4"/>
                      <a:srcRect/>
                      <a:stretch>
                        <a:fillRect/>
                      </a:stretch>
                    </p:blipFill>
                    <p:spPr bwMode="auto">
                      <a:xfrm>
                        <a:off x="1730987" y="4423569"/>
                        <a:ext cx="5020657" cy="852487"/>
                      </a:xfrm>
                      <a:prstGeom prst="rect">
                        <a:avLst/>
                      </a:prstGeom>
                      <a:noFill/>
                    </p:spPr>
                  </p:pic>
                </p:oleObj>
              </mc:Fallback>
            </mc:AlternateContent>
          </a:graphicData>
        </a:graphic>
      </p:graphicFrame>
      <p:sp>
        <p:nvSpPr>
          <p:cNvPr id="8" name="Rectangle 6"/>
          <p:cNvSpPr/>
          <p:nvPr/>
        </p:nvSpPr>
        <p:spPr>
          <a:xfrm>
            <a:off x="1447800" y="5276056"/>
            <a:ext cx="7086600" cy="769441"/>
          </a:xfrm>
          <a:prstGeom prst="rect">
            <a:avLst/>
          </a:prstGeom>
        </p:spPr>
        <p:txBody>
          <a:bodyPr wrap="square">
            <a:spAutoFit/>
          </a:bodyPr>
          <a:lstStyle/>
          <a:p>
            <a:pPr algn="just"/>
            <a:r>
              <a:rPr lang="en-US" sz="2200">
                <a:latin typeface="Book Antiqua" panose="02040602050305030304" pitchFamily="18" charset="0"/>
              </a:rPr>
              <a:t>Where       is the number of tuples in D belonging to class </a:t>
            </a:r>
            <a:r>
              <a:rPr lang="en-US" sz="2200" err="1">
                <a:latin typeface="Book Antiqua" panose="02040602050305030304" pitchFamily="18" charset="0"/>
              </a:rPr>
              <a:t>C</a:t>
            </a:r>
            <a:r>
              <a:rPr lang="en-US" sz="2200" baseline="-25000" err="1">
                <a:latin typeface="Book Antiqua" panose="02040602050305030304" pitchFamily="18" charset="0"/>
              </a:rPr>
              <a:t>i</a:t>
            </a:r>
            <a:r>
              <a:rPr lang="en-US" sz="2200">
                <a:latin typeface="Book Antiqua" panose="02040602050305030304" pitchFamily="18" charset="0"/>
              </a:rPr>
              <a:t> and     is the number of tuples in D.</a:t>
            </a:r>
            <a:endParaRPr lang="en-US" sz="2200">
              <a:latin typeface="Book Antiqua" panose="02040602050305030304" pitchFamily="18" charset="0"/>
            </a:endParaRPr>
          </a:p>
        </p:txBody>
      </p:sp>
      <p:graphicFrame>
        <p:nvGraphicFramePr>
          <p:cNvPr id="9" name="Object 8"/>
          <p:cNvGraphicFramePr>
            <a:graphicFrameLocks noChangeAspect="1"/>
          </p:cNvGraphicFramePr>
          <p:nvPr/>
        </p:nvGraphicFramePr>
        <p:xfrm>
          <a:off x="2514600" y="5329633"/>
          <a:ext cx="408100" cy="309167"/>
        </p:xfrm>
        <a:graphic>
          <a:graphicData uri="http://schemas.openxmlformats.org/presentationml/2006/ole">
            <mc:AlternateContent xmlns:mc="http://schemas.openxmlformats.org/markup-compatibility/2006">
              <mc:Choice xmlns:v="urn:schemas-microsoft-com:vml" Requires="v">
                <p:oleObj spid="_x0000_s10" name="Equation" r:id="rId5" imgW="317500" imgH="241300" progId="Equation.3">
                  <p:embed/>
                </p:oleObj>
              </mc:Choice>
              <mc:Fallback>
                <p:oleObj name="Equation" r:id="rId5" imgW="317500" imgH="2413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5329633"/>
                        <a:ext cx="408100" cy="309167"/>
                      </a:xfrm>
                      <a:prstGeom prst="rect">
                        <a:avLst/>
                      </a:prstGeom>
                      <a:noFill/>
                    </p:spPr>
                  </p:pic>
                </p:oleObj>
              </mc:Fallback>
            </mc:AlternateContent>
          </a:graphicData>
        </a:graphic>
      </p:graphicFrame>
      <p:sp>
        <p:nvSpPr>
          <p:cNvPr id="11" name="Footer Placeholder 10"/>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457200" y="1417638"/>
            <a:ext cx="8382000" cy="4602162"/>
          </a:xfrm>
        </p:spPr>
        <p:txBody>
          <a:bodyPr>
            <a:noAutofit/>
          </a:bodyPr>
          <a:lstStyle/>
          <a:p>
            <a:pPr algn="just"/>
            <a:r>
              <a:rPr lang="en-US" sz="2600">
                <a:latin typeface="Book Antiqua" panose="02040602050305030304" pitchFamily="18" charset="0"/>
              </a:rPr>
              <a:t>Suppose we have to partition the tuples in D on some attribute A having v distinct values. The attribute A can be used to split D into v partitions {D</a:t>
            </a:r>
            <a:r>
              <a:rPr lang="en-US" sz="2600" baseline="-25000">
                <a:latin typeface="Book Antiqua" panose="02040602050305030304" pitchFamily="18" charset="0"/>
              </a:rPr>
              <a:t>1</a:t>
            </a:r>
            <a:r>
              <a:rPr lang="en-US" sz="2600">
                <a:latin typeface="Book Antiqua" panose="02040602050305030304" pitchFamily="18" charset="0"/>
              </a:rPr>
              <a:t>,D</a:t>
            </a:r>
            <a:r>
              <a:rPr lang="en-US" sz="2600" baseline="-25000">
                <a:latin typeface="Book Antiqua" panose="02040602050305030304" pitchFamily="18" charset="0"/>
              </a:rPr>
              <a:t>2</a:t>
            </a:r>
            <a:r>
              <a:rPr lang="en-US" sz="2600">
                <a:latin typeface="Book Antiqua" panose="02040602050305030304" pitchFamily="18" charset="0"/>
              </a:rPr>
              <a:t>,..,D</a:t>
            </a:r>
            <a:r>
              <a:rPr lang="en-US" sz="2600" baseline="-25000">
                <a:latin typeface="Book Antiqua" panose="02040602050305030304" pitchFamily="18" charset="0"/>
              </a:rPr>
              <a:t>v</a:t>
            </a:r>
            <a:r>
              <a:rPr lang="en-US" sz="2600">
                <a:latin typeface="Book Antiqua" panose="02040602050305030304" pitchFamily="18" charset="0"/>
              </a:rPr>
              <a:t>}. Now, the total entropy of data partitions while partitioning D around attribute A is calculated using Equation 3. </a:t>
            </a:r>
            <a:endParaRPr lang="en-US" sz="2600">
              <a:latin typeface="Book Antiqua" panose="02040602050305030304" pitchFamily="18" charset="0"/>
            </a:endParaRPr>
          </a:p>
          <a:p>
            <a:pPr algn="just"/>
            <a:endParaRPr lang="en-US" sz="2700">
              <a:latin typeface="Book Antiqua" panose="02040602050305030304" pitchFamily="18" charset="0"/>
            </a:endParaRPr>
          </a:p>
          <a:p>
            <a:pPr algn="just"/>
            <a:r>
              <a:rPr lang="en-US" sz="2700">
                <a:latin typeface="Book Antiqua" panose="02040602050305030304" pitchFamily="18" charset="0"/>
              </a:rPr>
              <a:t>Finally, the information gain achieved after partitioning D on attribute A is calculated using Equation 4.</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algn="just"/>
            <a:endParaRPr lang="en-US" sz="2700">
              <a:latin typeface="Book Antiqua" panose="02040602050305030304" pitchFamily="18" charset="0"/>
            </a:endParaRPr>
          </a:p>
          <a:p>
            <a:pPr lvl="0" algn="just"/>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1491116" y="3718719"/>
          <a:ext cx="4614182" cy="777081"/>
        </p:xfrm>
        <a:graphic>
          <a:graphicData uri="http://schemas.openxmlformats.org/presentationml/2006/ole">
            <mc:AlternateContent xmlns:mc="http://schemas.openxmlformats.org/markup-compatibility/2006">
              <mc:Choice xmlns:v="urn:schemas-microsoft-com:vml" Requires="v">
                <p:oleObj spid="_x0000_s4" name="Equation" r:id="rId1" imgW="72542400" imgH="12192000" progId="Equation.3">
                  <p:embed/>
                </p:oleObj>
              </mc:Choice>
              <mc:Fallback>
                <p:oleObj name="Equation" r:id="rId1" imgW="72542400" imgH="12192000" progId="Equation.3">
                  <p:embed/>
                  <p:pic>
                    <p:nvPicPr>
                      <p:cNvPr id="0" name="Picture 3"/>
                      <p:cNvPicPr>
                        <a:picLocks noChangeAspect="1" noChangeArrowheads="1"/>
                      </p:cNvPicPr>
                      <p:nvPr/>
                    </p:nvPicPr>
                    <p:blipFill>
                      <a:blip r:embed="rId2"/>
                      <a:srcRect/>
                      <a:stretch>
                        <a:fillRect/>
                      </a:stretch>
                    </p:blipFill>
                    <p:spPr bwMode="auto">
                      <a:xfrm>
                        <a:off x="1491116" y="3718719"/>
                        <a:ext cx="4614182" cy="777081"/>
                      </a:xfrm>
                      <a:prstGeom prst="rect">
                        <a:avLst/>
                      </a:prstGeom>
                      <a:noFill/>
                    </p:spPr>
                  </p:pic>
                </p:oleObj>
              </mc:Fallback>
            </mc:AlternateContent>
          </a:graphicData>
        </a:graphic>
      </p:graphicFrame>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9" name="Object 8"/>
          <p:cNvGraphicFramePr>
            <a:graphicFrameLocks noChangeAspect="1"/>
          </p:cNvGraphicFramePr>
          <p:nvPr/>
        </p:nvGraphicFramePr>
        <p:xfrm>
          <a:off x="1491116" y="5629275"/>
          <a:ext cx="4562475" cy="390525"/>
        </p:xfrm>
        <a:graphic>
          <a:graphicData uri="http://schemas.openxmlformats.org/presentationml/2006/ole">
            <mc:AlternateContent xmlns:mc="http://schemas.openxmlformats.org/markup-compatibility/2006">
              <mc:Choice xmlns:v="urn:schemas-microsoft-com:vml" Requires="v">
                <p:oleObj spid="_x0000_s7" name="Equation" r:id="rId3" imgW="67056000" imgH="5181600" progId="Equation.3">
                  <p:embed/>
                </p:oleObj>
              </mc:Choice>
              <mc:Fallback>
                <p:oleObj name="Equation" r:id="rId3" imgW="67056000" imgH="5181600" progId="Equation.3">
                  <p:embed/>
                  <p:pic>
                    <p:nvPicPr>
                      <p:cNvPr id="0" name="Picture 6"/>
                      <p:cNvPicPr>
                        <a:picLocks noChangeAspect="1" noChangeArrowheads="1"/>
                      </p:cNvPicPr>
                      <p:nvPr/>
                    </p:nvPicPr>
                    <p:blipFill>
                      <a:blip r:embed="rId4"/>
                      <a:srcRect/>
                      <a:stretch>
                        <a:fillRect/>
                      </a:stretch>
                    </p:blipFill>
                    <p:spPr bwMode="auto">
                      <a:xfrm>
                        <a:off x="1491116" y="5629275"/>
                        <a:ext cx="4562475" cy="390525"/>
                      </a:xfrm>
                      <a:prstGeom prst="rect">
                        <a:avLst/>
                      </a:prstGeom>
                      <a:noFill/>
                    </p:spPr>
                  </p:pic>
                </p:oleObj>
              </mc:Fallback>
            </mc:AlternateContent>
          </a:graphicData>
        </a:graphic>
      </p:graphicFrame>
      <p:sp>
        <p:nvSpPr>
          <p:cNvPr id="10" name="Footer Placeholder 9"/>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628650" y="1943101"/>
            <a:ext cx="4686300" cy="3546872"/>
          </a:xfrm>
        </p:spPr>
        <p:txBody>
          <a:bodyPr>
            <a:noAutofit/>
          </a:bodyPr>
          <a:lstStyle/>
          <a:p>
            <a:pPr marL="0" indent="0" algn="just">
              <a:buNone/>
            </a:pPr>
            <a:r>
              <a:rPr lang="en-US" sz="2400" b="1">
                <a:latin typeface="Book Antiqua" panose="02040602050305030304" pitchFamily="18" charset="0"/>
              </a:rPr>
              <a:t>Example</a:t>
            </a:r>
            <a:endParaRPr lang="en-US" sz="2400" b="1">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10" name="Picture 9"/>
          <p:cNvPicPr/>
          <p:nvPr/>
        </p:nvPicPr>
        <p:blipFill>
          <a:blip r:embed="rId1"/>
          <a:srcRect/>
          <a:stretch>
            <a:fillRect/>
          </a:stretch>
        </p:blipFill>
        <p:spPr bwMode="auto">
          <a:xfrm>
            <a:off x="138565" y="2455665"/>
            <a:ext cx="4128636" cy="3325996"/>
          </a:xfrm>
          <a:prstGeom prst="rect">
            <a:avLst/>
          </a:prstGeom>
          <a:noFill/>
          <a:ln w="9525">
            <a:noFill/>
            <a:miter lim="800000"/>
            <a:headEnd/>
            <a:tailEnd/>
          </a:ln>
        </p:spPr>
      </p:pic>
      <p:sp>
        <p:nvSpPr>
          <p:cNvPr id="7" name="TextBox 6"/>
          <p:cNvSpPr txBox="1"/>
          <p:nvPr/>
        </p:nvSpPr>
        <p:spPr>
          <a:xfrm>
            <a:off x="4495800" y="2365341"/>
            <a:ext cx="4438651" cy="3416320"/>
          </a:xfrm>
          <a:prstGeom prst="rect">
            <a:avLst/>
          </a:prstGeom>
          <a:noFill/>
        </p:spPr>
        <p:txBody>
          <a:bodyPr wrap="square" rtlCol="0">
            <a:spAutoFit/>
          </a:bodyPr>
          <a:lstStyle/>
          <a:p>
            <a:pPr marL="257175" indent="-257175">
              <a:buFont typeface="Arial" panose="020B0604020202020204" pitchFamily="34" charset="0"/>
              <a:buChar char="•"/>
            </a:pPr>
            <a:r>
              <a:rPr lang="en-US" sz="2400">
                <a:latin typeface="Book Antiqua" panose="02040602050305030304" pitchFamily="18" charset="0"/>
              </a:rPr>
              <a:t>Construct decision tree from above data using information gain.</a:t>
            </a:r>
            <a:endParaRPr lang="en-US" sz="2400">
              <a:latin typeface="Book Antiqua" panose="02040602050305030304" pitchFamily="18" charset="0"/>
            </a:endParaRPr>
          </a:p>
          <a:p>
            <a:pPr marL="257175" indent="-257175">
              <a:buFont typeface="Arial" panose="020B0604020202020204" pitchFamily="34" charset="0"/>
              <a:buChar char="•"/>
            </a:pPr>
            <a:r>
              <a:rPr lang="en-US" sz="2400">
                <a:latin typeface="Book Antiqua" panose="02040602050305030304" pitchFamily="18" charset="0"/>
              </a:rPr>
              <a:t>Predict class level of the tuple: </a:t>
            </a:r>
            <a:r>
              <a:rPr lang="en-US" sz="2400" b="1" i="1">
                <a:latin typeface="Book Antiqua" panose="02040602050305030304" pitchFamily="18" charset="0"/>
              </a:rPr>
              <a:t>X </a:t>
            </a:r>
            <a:r>
              <a:rPr lang="en-US" sz="2400">
                <a:latin typeface="Book Antiqua" panose="02040602050305030304" pitchFamily="18" charset="0"/>
              </a:rPr>
              <a:t>= (</a:t>
            </a:r>
            <a:r>
              <a:rPr lang="en-US" sz="2400" i="1">
                <a:latin typeface="Book Antiqua" panose="02040602050305030304" pitchFamily="18" charset="0"/>
              </a:rPr>
              <a:t>age = youth, income = medium, student = yes, </a:t>
            </a:r>
            <a:r>
              <a:rPr lang="en-US" sz="2400" i="1" err="1">
                <a:latin typeface="Book Antiqua" panose="02040602050305030304" pitchFamily="18" charset="0"/>
              </a:rPr>
              <a:t>credit_rating</a:t>
            </a:r>
            <a:r>
              <a:rPr lang="en-US" sz="2400" i="1">
                <a:latin typeface="Book Antiqua" panose="02040602050305030304" pitchFamily="18" charset="0"/>
              </a:rPr>
              <a:t> = fair</a:t>
            </a:r>
            <a:r>
              <a:rPr lang="en-US" sz="2400">
                <a:latin typeface="Book Antiqua" panose="02040602050305030304" pitchFamily="18" charset="0"/>
              </a:rPr>
              <a:t>)</a:t>
            </a:r>
            <a:endParaRPr lang="en-US" sz="2400">
              <a:latin typeface="Book Antiqua" panose="02040602050305030304" pitchFamily="18" charset="0"/>
            </a:endParaRPr>
          </a:p>
          <a:p>
            <a:pPr marL="257175" indent="-257175">
              <a:buFont typeface="Arial" panose="020B0604020202020204" pitchFamily="34" charset="0"/>
              <a:buChar char="•"/>
            </a:pPr>
            <a:endParaRPr lang="en-US" sz="2400">
              <a:latin typeface="Book Antiqua" panose="02040602050305030304" pitchFamily="18" charset="0"/>
            </a:endParaRPr>
          </a:p>
          <a:p>
            <a:pPr marL="257175" indent="-257175">
              <a:buFont typeface="Arial" panose="020B0604020202020204" pitchFamily="34" charset="0"/>
              <a:buChar char="•"/>
            </a:pPr>
            <a:endParaRPr lang="en-US" sz="24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295400"/>
            <a:ext cx="8534400" cy="4876800"/>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Expected information needed to classify a tuple in </a:t>
            </a:r>
            <a:r>
              <a:rPr lang="en-US" sz="2700" i="1">
                <a:latin typeface="Book Antiqua" panose="02040602050305030304" pitchFamily="18" charset="0"/>
              </a:rPr>
              <a:t>D is</a:t>
            </a:r>
            <a:r>
              <a:rPr lang="en-US" sz="2700">
                <a:latin typeface="Book Antiqua" panose="02040602050305030304" pitchFamily="18" charset="0"/>
              </a:rPr>
              <a:t>:</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Expected information needed to classify a tuple in </a:t>
            </a:r>
            <a:r>
              <a:rPr lang="en-US" sz="2700" i="1">
                <a:latin typeface="Book Antiqua" panose="02040602050305030304" pitchFamily="18" charset="0"/>
              </a:rPr>
              <a:t>D </a:t>
            </a:r>
            <a:r>
              <a:rPr lang="en-US" sz="2700">
                <a:latin typeface="Book Antiqua" panose="02040602050305030304" pitchFamily="18" charset="0"/>
              </a:rPr>
              <a:t>if the tuples are partitioned according to </a:t>
            </a:r>
            <a:r>
              <a:rPr lang="en-US" sz="2700" i="1">
                <a:latin typeface="Book Antiqua" panose="02040602050305030304" pitchFamily="18" charset="0"/>
              </a:rPr>
              <a:t>age </a:t>
            </a:r>
            <a:r>
              <a:rPr lang="en-US" sz="2700">
                <a:latin typeface="Book Antiqua" panose="02040602050305030304" pitchFamily="18" charset="0"/>
              </a:rPr>
              <a:t>is:</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628650" y="2457450"/>
          <a:ext cx="4362210" cy="747119"/>
        </p:xfrm>
        <a:graphic>
          <a:graphicData uri="http://schemas.openxmlformats.org/presentationml/2006/ole">
            <mc:AlternateContent xmlns:mc="http://schemas.openxmlformats.org/markup-compatibility/2006">
              <mc:Choice xmlns:v="urn:schemas-microsoft-com:vml" Requires="v">
                <p:oleObj spid="_x0000_s4" name="Equation" r:id="rId1" imgW="55168800" imgH="9448800" progId="Equation.3">
                  <p:embed/>
                </p:oleObj>
              </mc:Choice>
              <mc:Fallback>
                <p:oleObj name="Equation" r:id="rId1" imgW="55168800" imgH="9448800" progId="Equation.3">
                  <p:embed/>
                  <p:pic>
                    <p:nvPicPr>
                      <p:cNvPr id="0" name="Picture 3"/>
                      <p:cNvPicPr/>
                      <p:nvPr/>
                    </p:nvPicPr>
                    <p:blipFill>
                      <a:blip r:embed="rId2"/>
                      <a:stretch>
                        <a:fillRect/>
                      </a:stretch>
                    </p:blipFill>
                    <p:spPr>
                      <a:xfrm>
                        <a:off x="628650" y="2457450"/>
                        <a:ext cx="4362210" cy="747119"/>
                      </a:xfrm>
                      <a:prstGeom prst="rect">
                        <a:avLst/>
                      </a:prstGeom>
                    </p:spPr>
                  </p:pic>
                </p:oleObj>
              </mc:Fallback>
            </mc:AlternateContent>
          </a:graphicData>
        </a:graphic>
      </p:graphicFrame>
      <p:graphicFrame>
        <p:nvGraphicFramePr>
          <p:cNvPr id="11" name="Object 10"/>
          <p:cNvGraphicFramePr>
            <a:graphicFrameLocks noChangeAspect="1"/>
          </p:cNvGraphicFramePr>
          <p:nvPr/>
        </p:nvGraphicFramePr>
        <p:xfrm>
          <a:off x="628650" y="4291220"/>
          <a:ext cx="7653338" cy="561975"/>
        </p:xfrm>
        <a:graphic>
          <a:graphicData uri="http://schemas.openxmlformats.org/presentationml/2006/ole">
            <mc:AlternateContent xmlns:mc="http://schemas.openxmlformats.org/markup-compatibility/2006">
              <mc:Choice xmlns:v="urn:schemas-microsoft-com:vml" Requires="v">
                <p:oleObj spid="_x0000_s9" name="Equation" r:id="rId3" imgW="127101600" imgH="9448800" progId="Equation.3">
                  <p:embed/>
                </p:oleObj>
              </mc:Choice>
              <mc:Fallback>
                <p:oleObj name="Equation" r:id="rId3" imgW="127101600" imgH="9448800" progId="Equation.3">
                  <p:embed/>
                  <p:pic>
                    <p:nvPicPr>
                      <p:cNvPr id="0" name="Picture 8"/>
                      <p:cNvPicPr>
                        <a:picLocks noChangeAspect="1" noChangeArrowheads="1"/>
                      </p:cNvPicPr>
                      <p:nvPr/>
                    </p:nvPicPr>
                    <p:blipFill>
                      <a:blip r:embed="rId4"/>
                      <a:srcRect/>
                      <a:stretch>
                        <a:fillRect/>
                      </a:stretch>
                    </p:blipFill>
                    <p:spPr bwMode="auto">
                      <a:xfrm>
                        <a:off x="628650" y="4291220"/>
                        <a:ext cx="7653338" cy="561975"/>
                      </a:xfrm>
                      <a:prstGeom prst="rect">
                        <a:avLst/>
                      </a:prstGeom>
                      <a:noFill/>
                    </p:spPr>
                  </p:pic>
                </p:oleObj>
              </mc:Fallback>
            </mc:AlternateContent>
          </a:graphicData>
        </a:graphic>
      </p:graphicFrame>
      <p:sp>
        <p:nvSpPr>
          <p:cNvPr id="10" name="Footer Placeholder 9"/>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417638"/>
            <a:ext cx="8610600" cy="4678362"/>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Hence, the gain in information from such a partitioning would be</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Similarly,</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574675" y="4716463"/>
          <a:ext cx="7994650" cy="617537"/>
        </p:xfrm>
        <a:graphic>
          <a:graphicData uri="http://schemas.openxmlformats.org/presentationml/2006/ole">
            <mc:AlternateContent xmlns:mc="http://schemas.openxmlformats.org/markup-compatibility/2006">
              <mc:Choice xmlns:v="urn:schemas-microsoft-com:vml" Requires="v">
                <p:oleObj spid="_x0000_s4" name="Equation" r:id="rId1" imgW="142036800" imgH="10363200" progId="Equation.3">
                  <p:embed/>
                </p:oleObj>
              </mc:Choice>
              <mc:Fallback>
                <p:oleObj name="Equation" r:id="rId1" imgW="142036800" imgH="10363200" progId="Equation.3">
                  <p:embed/>
                  <p:pic>
                    <p:nvPicPr>
                      <p:cNvPr id="0" name="Picture 3"/>
                      <p:cNvPicPr>
                        <a:picLocks noChangeAspect="1" noChangeArrowheads="1"/>
                      </p:cNvPicPr>
                      <p:nvPr/>
                    </p:nvPicPr>
                    <p:blipFill>
                      <a:blip r:embed="rId2"/>
                      <a:srcRect/>
                      <a:stretch>
                        <a:fillRect/>
                      </a:stretch>
                    </p:blipFill>
                    <p:spPr bwMode="auto">
                      <a:xfrm>
                        <a:off x="574675" y="4716463"/>
                        <a:ext cx="7994650" cy="617537"/>
                      </a:xfrm>
                      <a:prstGeom prst="rect">
                        <a:avLst/>
                      </a:prstGeom>
                      <a:noFill/>
                    </p:spPr>
                  </p:pic>
                </p:oleObj>
              </mc:Fallback>
            </mc:AlternateContent>
          </a:graphicData>
        </a:graphic>
      </p:graphicFrame>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10" name="Object 9"/>
          <p:cNvGraphicFramePr>
            <a:graphicFrameLocks noChangeAspect="1"/>
          </p:cNvGraphicFramePr>
          <p:nvPr/>
        </p:nvGraphicFramePr>
        <p:xfrm>
          <a:off x="317920" y="5702047"/>
          <a:ext cx="4057300" cy="344090"/>
        </p:xfrm>
        <a:graphic>
          <a:graphicData uri="http://schemas.openxmlformats.org/presentationml/2006/ole">
            <mc:AlternateContent xmlns:mc="http://schemas.openxmlformats.org/markup-compatibility/2006">
              <mc:Choice xmlns:v="urn:schemas-microsoft-com:vml" Requires="v">
                <p:oleObj spid="_x0000_s9" name="Equation" r:id="rId3" imgW="53035200" imgH="4572000" progId="Equation.3">
                  <p:embed/>
                </p:oleObj>
              </mc:Choice>
              <mc:Fallback>
                <p:oleObj name="Equation" r:id="rId3" imgW="53035200" imgH="4572000" progId="Equation.3">
                  <p:embed/>
                  <p:pic>
                    <p:nvPicPr>
                      <p:cNvPr id="0" name="Picture 8"/>
                      <p:cNvPicPr>
                        <a:picLocks noChangeAspect="1" noChangeArrowheads="1"/>
                      </p:cNvPicPr>
                      <p:nvPr/>
                    </p:nvPicPr>
                    <p:blipFill>
                      <a:blip r:embed="rId4"/>
                      <a:srcRect/>
                      <a:stretch>
                        <a:fillRect/>
                      </a:stretch>
                    </p:blipFill>
                    <p:spPr bwMode="auto">
                      <a:xfrm>
                        <a:off x="317920" y="5702047"/>
                        <a:ext cx="4057300" cy="344090"/>
                      </a:xfrm>
                      <a:prstGeom prst="rect">
                        <a:avLst/>
                      </a:prstGeom>
                      <a:noFill/>
                    </p:spPr>
                  </p:pic>
                </p:oleObj>
              </mc:Fallback>
            </mc:AlternateContent>
          </a:graphicData>
        </a:graphic>
      </p:graphicFrame>
      <p:graphicFrame>
        <p:nvGraphicFramePr>
          <p:cNvPr id="11" name="Object 10"/>
          <p:cNvGraphicFramePr>
            <a:graphicFrameLocks noChangeAspect="1"/>
          </p:cNvGraphicFramePr>
          <p:nvPr/>
        </p:nvGraphicFramePr>
        <p:xfrm>
          <a:off x="659929" y="2906020"/>
          <a:ext cx="5893271" cy="468157"/>
        </p:xfrm>
        <a:graphic>
          <a:graphicData uri="http://schemas.openxmlformats.org/presentationml/2006/ole">
            <mc:AlternateContent xmlns:mc="http://schemas.openxmlformats.org/markup-compatibility/2006">
              <mc:Choice xmlns:v="urn:schemas-microsoft-com:vml" Requires="v">
                <p:oleObj spid="_x0000_s12" name="Equation" r:id="rId5" imgW="65227200" imgH="5181600" progId="Equation.3">
                  <p:embed/>
                </p:oleObj>
              </mc:Choice>
              <mc:Fallback>
                <p:oleObj name="Equation" r:id="rId5" imgW="65227200" imgH="5181600" progId="Equation.3">
                  <p:embed/>
                  <p:pic>
                    <p:nvPicPr>
                      <p:cNvPr id="0" name="Picture 11"/>
                      <p:cNvPicPr/>
                      <p:nvPr/>
                    </p:nvPicPr>
                    <p:blipFill>
                      <a:blip r:embed="rId6"/>
                      <a:stretch>
                        <a:fillRect/>
                      </a:stretch>
                    </p:blipFill>
                    <p:spPr>
                      <a:xfrm>
                        <a:off x="659929" y="2906020"/>
                        <a:ext cx="5893271" cy="468157"/>
                      </a:xfrm>
                      <a:prstGeom prst="rect">
                        <a:avLst/>
                      </a:prstGeom>
                    </p:spPr>
                  </p:pic>
                </p:oleObj>
              </mc:Fallback>
            </mc:AlternateContent>
          </a:graphicData>
        </a:graphic>
      </p:graphicFrame>
      <p:sp>
        <p:nvSpPr>
          <p:cNvPr id="13" name="Footer Placeholder 1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228600" y="1417638"/>
            <a:ext cx="8686800" cy="4830762"/>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algn="just"/>
            <a:r>
              <a:rPr lang="en-US" sz="2700">
                <a:latin typeface="Book Antiqua" panose="02040602050305030304" pitchFamily="18" charset="0"/>
              </a:rPr>
              <a:t>Similarly, we can get </a:t>
            </a:r>
            <a:endParaRPr lang="en-US" sz="2700">
              <a:latin typeface="Book Antiqua" panose="02040602050305030304" pitchFamily="18" charset="0"/>
            </a:endParaRPr>
          </a:p>
          <a:p>
            <a:pPr marL="0" indent="0" algn="just">
              <a:buNone/>
            </a:pPr>
            <a:r>
              <a:rPr lang="en-US" sz="2700" i="1">
                <a:latin typeface="Book Antiqua" panose="02040602050305030304" pitchFamily="18" charset="0"/>
              </a:rPr>
              <a:t>	Gain </a:t>
            </a:r>
            <a:r>
              <a:rPr lang="en-US" sz="2700">
                <a:latin typeface="Book Antiqua" panose="02040602050305030304" pitchFamily="18" charset="0"/>
              </a:rPr>
              <a:t>(</a:t>
            </a:r>
            <a:r>
              <a:rPr lang="en-US" sz="2700" i="1">
                <a:latin typeface="Book Antiqua" panose="02040602050305030304" pitchFamily="18" charset="0"/>
              </a:rPr>
              <a:t>student</a:t>
            </a:r>
            <a:r>
              <a:rPr lang="en-US" sz="2700">
                <a:latin typeface="Book Antiqua" panose="02040602050305030304" pitchFamily="18" charset="0"/>
              </a:rPr>
              <a:t>) = 0.151	 </a:t>
            </a:r>
            <a:endParaRPr lang="en-US" sz="2700">
              <a:latin typeface="Book Antiqua" panose="02040602050305030304" pitchFamily="18" charset="0"/>
            </a:endParaRPr>
          </a:p>
          <a:p>
            <a:pPr marL="0" indent="0" algn="just">
              <a:buNone/>
            </a:pPr>
            <a:r>
              <a:rPr lang="en-US" sz="2700" i="1">
                <a:latin typeface="Book Antiqua" panose="02040602050305030304" pitchFamily="18" charset="0"/>
              </a:rPr>
              <a:t>	Gain </a:t>
            </a:r>
            <a:r>
              <a:rPr lang="en-US" sz="2700">
                <a:latin typeface="Book Antiqua" panose="02040602050305030304" pitchFamily="18" charset="0"/>
              </a:rPr>
              <a:t>(</a:t>
            </a:r>
            <a:r>
              <a:rPr lang="en-US" sz="2700" i="1" err="1">
                <a:latin typeface="Book Antiqua" panose="02040602050305030304" pitchFamily="18" charset="0"/>
              </a:rPr>
              <a:t>credit_rating</a:t>
            </a:r>
            <a:r>
              <a:rPr lang="en-US" sz="2700">
                <a:latin typeface="Book Antiqua" panose="02040602050305030304" pitchFamily="18" charset="0"/>
              </a:rPr>
              <a:t>) = 0.048. </a:t>
            </a:r>
            <a:endParaRPr lang="en-US" sz="2700">
              <a:latin typeface="Book Antiqua" panose="02040602050305030304" pitchFamily="18" charset="0"/>
            </a:endParaRPr>
          </a:p>
          <a:p>
            <a:pPr algn="just"/>
            <a:r>
              <a:rPr lang="en-US" sz="2700">
                <a:latin typeface="Book Antiqua" panose="02040602050305030304" pitchFamily="18" charset="0"/>
              </a:rPr>
              <a:t>Because age has the highest information gain among the attributes, it is selected as the splitting attribute. The Decision tree now Looks like below.</a:t>
            </a:r>
            <a:endParaRPr lang="en-US" sz="2700">
              <a:latin typeface="Book Antiqua" panose="02040602050305030304" pitchFamily="18" charset="0"/>
            </a:endParaRPr>
          </a:p>
          <a:p>
            <a:pPr algn="just"/>
            <a:r>
              <a:rPr lang="en-US" sz="2700">
                <a:latin typeface="Book Antiqua" panose="02040602050305030304" pitchFamily="18" charset="0"/>
              </a:rPr>
              <a:t>Notice that the tuples falling into the partition for age D middle aged all belong to the same class. Because they all belong to class “yes” a leaf should therefore be created at the end of this branch and labeled “yes”.</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Gradient Descent</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a:latin typeface="Book Antiqua" panose="02040602050305030304" pitchFamily="18" charset="0"/>
              </a:rPr>
              <a:t>With a high learning rate we can cover more ground each step, but we risk overshooting the lowest point. </a:t>
            </a:r>
            <a:endParaRPr lang="en-US" sz="2800">
              <a:latin typeface="Book Antiqua" panose="02040602050305030304" pitchFamily="18" charset="0"/>
            </a:endParaRPr>
          </a:p>
          <a:p>
            <a:pPr marL="284480" indent="-284480" algn="just"/>
            <a:r>
              <a:rPr lang="en-US" sz="2800">
                <a:latin typeface="Book Antiqua" panose="02040602050305030304" pitchFamily="18" charset="0"/>
              </a:rPr>
              <a:t>A low learning rate is more precise, but calculating the gradient is time-consuming, so it will take us a very long time to get to the bottom.</a:t>
            </a:r>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3" name="Footer Placeholder 1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6" name="Picture 5"/>
          <p:cNvPicPr>
            <a:picLocks noChangeAspect="1"/>
          </p:cNvPicPr>
          <p:nvPr/>
        </p:nvPicPr>
        <p:blipFill>
          <a:blip r:embed="rId1"/>
          <a:stretch>
            <a:fillRect/>
          </a:stretch>
        </p:blipFill>
        <p:spPr>
          <a:xfrm>
            <a:off x="981075" y="1285488"/>
            <a:ext cx="7181850" cy="4505325"/>
          </a:xfrm>
          <a:prstGeom prst="rect">
            <a:avLst/>
          </a:prstGeom>
        </p:spPr>
      </p:pic>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228600" y="1417638"/>
            <a:ext cx="8686800" cy="4830762"/>
          </a:xfrm>
        </p:spPr>
        <p:txBody>
          <a:bodyPr>
            <a:noAutofit/>
          </a:bodyPr>
          <a:lstStyle/>
          <a:p>
            <a:pPr algn="just"/>
            <a:r>
              <a:rPr lang="en-US" sz="2700">
                <a:latin typeface="Book Antiqua" panose="02040602050305030304" pitchFamily="18" charset="0"/>
              </a:rPr>
              <a:t>Similarly, Compute Gain(</a:t>
            </a:r>
            <a:r>
              <a:rPr lang="en-US" sz="2700" err="1">
                <a:latin typeface="Book Antiqua" panose="02040602050305030304" pitchFamily="18" charset="0"/>
              </a:rPr>
              <a:t>Inclome</a:t>
            </a:r>
            <a:r>
              <a:rPr lang="en-US" sz="2700">
                <a:latin typeface="Book Antiqua" panose="02040602050305030304" pitchFamily="18" charset="0"/>
              </a:rPr>
              <a:t>), gain(Student), Gain(</a:t>
            </a:r>
            <a:r>
              <a:rPr lang="en-US" sz="2700" err="1">
                <a:latin typeface="Book Antiqua" panose="02040602050305030304" pitchFamily="18" charset="0"/>
              </a:rPr>
              <a:t>Credit_Rating</a:t>
            </a:r>
            <a:r>
              <a:rPr lang="en-US" sz="2700">
                <a:latin typeface="Book Antiqua" panose="02040602050305030304" pitchFamily="18" charset="0"/>
              </a:rPr>
              <a:t>) in case of left and right children. And repeat the above process. The final decision tree looks like below.</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4" name="Picture 3"/>
          <p:cNvPicPr>
            <a:picLocks noChangeAspect="1"/>
          </p:cNvPicPr>
          <p:nvPr/>
        </p:nvPicPr>
        <p:blipFill>
          <a:blip r:embed="rId1"/>
          <a:stretch>
            <a:fillRect/>
          </a:stretch>
        </p:blipFill>
        <p:spPr>
          <a:xfrm>
            <a:off x="1866900" y="3062495"/>
            <a:ext cx="5410200" cy="3019425"/>
          </a:xfrm>
          <a:prstGeom prst="rect">
            <a:avLst/>
          </a:prstGeom>
        </p:spPr>
      </p:pic>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400">
                <a:latin typeface="Book Antiqua" panose="02040602050305030304" pitchFamily="18" charset="0"/>
              </a:rPr>
              <a:t>Given Test tuple: </a:t>
            </a:r>
            <a:r>
              <a:rPr lang="en-US" sz="2400" b="1" i="1">
                <a:latin typeface="Book Antiqua" panose="02040602050305030304" pitchFamily="18" charset="0"/>
              </a:rPr>
              <a:t>X </a:t>
            </a:r>
            <a:r>
              <a:rPr lang="en-US" sz="2400">
                <a:latin typeface="Book Antiqua" panose="02040602050305030304" pitchFamily="18" charset="0"/>
              </a:rPr>
              <a:t>= (</a:t>
            </a:r>
            <a:r>
              <a:rPr lang="en-US" sz="2400" i="1">
                <a:latin typeface="Book Antiqua" panose="02040602050305030304" pitchFamily="18" charset="0"/>
              </a:rPr>
              <a:t>age = youth, income = medium, student = yes, </a:t>
            </a:r>
            <a:r>
              <a:rPr lang="en-US" sz="2400" i="1" err="1">
                <a:latin typeface="Book Antiqua" panose="02040602050305030304" pitchFamily="18" charset="0"/>
              </a:rPr>
              <a:t>credit_rating</a:t>
            </a:r>
            <a:r>
              <a:rPr lang="en-US" sz="2400" i="1">
                <a:latin typeface="Book Antiqua" panose="02040602050305030304" pitchFamily="18" charset="0"/>
              </a:rPr>
              <a:t> = fair</a:t>
            </a:r>
            <a:r>
              <a:rPr lang="en-US" sz="2400">
                <a:latin typeface="Book Antiqua" panose="02040602050305030304" pitchFamily="18" charset="0"/>
              </a:rPr>
              <a:t>)</a:t>
            </a: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r>
              <a:rPr lang="en-US" sz="2400">
                <a:latin typeface="Book Antiqua" panose="02040602050305030304" pitchFamily="18" charset="0"/>
              </a:rPr>
              <a:t>Thus, The predicted class for the given data is: </a:t>
            </a:r>
            <a:r>
              <a:rPr lang="en-US" sz="2400" b="1" err="1">
                <a:latin typeface="Book Antiqua" panose="02040602050305030304" pitchFamily="18" charset="0"/>
              </a:rPr>
              <a:t>Buy_Computer</a:t>
            </a:r>
            <a:r>
              <a:rPr lang="en-US" sz="2400" b="1">
                <a:latin typeface="Book Antiqua" panose="02040602050305030304" pitchFamily="18" charset="0"/>
              </a:rPr>
              <a:t>=Yes</a:t>
            </a: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r>
              <a:rPr lang="en-US" sz="2400">
                <a:latin typeface="Book Antiqua" panose="02040602050305030304" pitchFamily="18" charset="0"/>
              </a:rPr>
              <a:t> </a:t>
            </a:r>
            <a:endParaRPr lang="en-US" sz="24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4" name="Picture 3"/>
          <p:cNvPicPr>
            <a:picLocks noChangeAspect="1"/>
          </p:cNvPicPr>
          <p:nvPr/>
        </p:nvPicPr>
        <p:blipFill>
          <a:blip r:embed="rId1"/>
          <a:stretch>
            <a:fillRect/>
          </a:stretch>
        </p:blipFill>
        <p:spPr>
          <a:xfrm>
            <a:off x="1866900" y="2452687"/>
            <a:ext cx="5410200" cy="3019425"/>
          </a:xfrm>
          <a:prstGeom prst="rect">
            <a:avLst/>
          </a:prstGeom>
        </p:spPr>
      </p:pic>
      <p:cxnSp>
        <p:nvCxnSpPr>
          <p:cNvPr id="12" name="Straight Arrow Connector 11"/>
          <p:cNvCxnSpPr/>
          <p:nvPr/>
        </p:nvCxnSpPr>
        <p:spPr>
          <a:xfrm>
            <a:off x="3276600" y="4191000"/>
            <a:ext cx="457200" cy="51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505200" y="3233736"/>
            <a:ext cx="609600" cy="40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a:latin typeface="Book Antiqua" panose="02040602050305030304" pitchFamily="18" charset="0"/>
              </a:rPr>
              <a:t>K-NN is a non-parametric and lazy learning algorithm. Non-parametric means the model structure determined from the dataset.</a:t>
            </a:r>
            <a:endParaRPr lang="en-US" sz="2800">
              <a:latin typeface="Book Antiqua" panose="02040602050305030304" pitchFamily="18" charset="0"/>
            </a:endParaRPr>
          </a:p>
          <a:p>
            <a:pPr algn="just"/>
            <a:r>
              <a:rPr lang="en-US" sz="2800">
                <a:latin typeface="Book Antiqua" panose="02040602050305030304" pitchFamily="18" charset="0"/>
              </a:rPr>
              <a:t>Lazy algorithm means it does not need any training data points for model generation. All training data used in the testing phase. This makes training faster and testing phase slower and costlier.</a:t>
            </a:r>
            <a:endParaRPr lang="en-US" sz="2800">
              <a:latin typeface="Book Antiqua" panose="02040602050305030304" pitchFamily="18" charset="0"/>
            </a:endParaRPr>
          </a:p>
          <a:p>
            <a:pPr algn="just"/>
            <a:r>
              <a:rPr lang="en-US" sz="2800">
                <a:latin typeface="Book Antiqua" panose="02040602050305030304" pitchFamily="18" charset="0"/>
              </a:rPr>
              <a:t>In K-NN, K is the number of nearest neighbors. The number of neighbors is the core deciding factor. </a:t>
            </a:r>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700">
                <a:latin typeface="Book Antiqua" panose="02040602050305030304" pitchFamily="18" charset="0"/>
              </a:rPr>
              <a:t>K-NN algorithm computes similarity between the new data and training data, finds K nearest neighbors, and finally puts new data into the class that is most similar.</a:t>
            </a:r>
            <a:endParaRPr lang="en-US" sz="2700">
              <a:latin typeface="Book Antiqua" panose="02040602050305030304" pitchFamily="18" charset="0"/>
            </a:endParaRPr>
          </a:p>
          <a:p>
            <a:pPr lvl="0" algn="just"/>
            <a:r>
              <a:rPr lang="en-US" sz="2700">
                <a:latin typeface="Book Antiqua" panose="02040602050305030304" pitchFamily="18" charset="0"/>
              </a:rPr>
              <a:t>Similarity is calculated by using </a:t>
            </a:r>
            <a:r>
              <a:rPr lang="en-US" sz="2700" i="1" err="1">
                <a:latin typeface="Book Antiqua" panose="02040602050305030304" pitchFamily="18" charset="0"/>
                <a:ea typeface="Calibri" panose="020F0502020204030204" charset="0"/>
                <a:cs typeface="Times New Roman" panose="02020603050405020304" pitchFamily="18" charset="0"/>
              </a:rPr>
              <a:t>Minkowski</a:t>
            </a:r>
            <a:r>
              <a:rPr lang="en-US" sz="2700" i="1">
                <a:latin typeface="Book Antiqua" panose="02040602050305030304" pitchFamily="18" charset="0"/>
                <a:ea typeface="Calibri" panose="020F0502020204030204" charset="0"/>
                <a:cs typeface="Times New Roman" panose="02020603050405020304" pitchFamily="18" charset="0"/>
              </a:rPr>
              <a:t> distance, </a:t>
            </a:r>
            <a:r>
              <a:rPr lang="en-US" sz="2700">
                <a:latin typeface="Book Antiqua" panose="02040602050305030304" pitchFamily="18" charset="0"/>
                <a:ea typeface="Calibri" panose="020F0502020204030204" charset="0"/>
                <a:cs typeface="Times New Roman" panose="02020603050405020304" pitchFamily="18" charset="0"/>
              </a:rPr>
              <a:t>which is a generalization of both Euclidean distance and Manhattan distance. It is defined as:</a:t>
            </a:r>
            <a:endParaRPr lang="en-US" sz="2700">
              <a:latin typeface="Book Antiqua" panose="02040602050305030304" pitchFamily="18" charset="0"/>
              <a:ea typeface="Calibri" panose="020F0502020204030204" charset="0"/>
              <a:cs typeface="Times New Roman" panose="02020603050405020304" pitchFamily="18" charset="0"/>
            </a:endParaRPr>
          </a:p>
          <a:p>
            <a:pPr lvl="0" algn="just"/>
            <a:endParaRPr lang="en-US" sz="2700">
              <a:latin typeface="Book Antiqua" panose="02040602050305030304" pitchFamily="18" charset="0"/>
              <a:cs typeface="Times New Roman" panose="02020603050405020304" pitchFamily="18" charset="0"/>
            </a:endParaRPr>
          </a:p>
          <a:p>
            <a:r>
              <a:rPr lang="en-US" sz="2700">
                <a:latin typeface="Book Antiqua" panose="02040602050305030304" pitchFamily="18" charset="0"/>
              </a:rPr>
              <a:t>It represents the Manhattan distance when </a:t>
            </a:r>
            <a:r>
              <a:rPr lang="en-US" sz="2700" i="1">
                <a:latin typeface="Book Antiqua" panose="02040602050305030304" pitchFamily="18" charset="0"/>
              </a:rPr>
              <a:t>p </a:t>
            </a:r>
            <a:r>
              <a:rPr lang="en-US" sz="2700">
                <a:latin typeface="Book Antiqua" panose="02040602050305030304" pitchFamily="18" charset="0"/>
              </a:rPr>
              <a:t>= 1 (i.e., </a:t>
            </a:r>
            <a:r>
              <a:rPr lang="en-US" sz="2700" i="1">
                <a:latin typeface="Book Antiqua" panose="02040602050305030304" pitchFamily="18" charset="0"/>
              </a:rPr>
              <a:t>L</a:t>
            </a:r>
            <a:r>
              <a:rPr lang="en-US" sz="2700" baseline="-25000">
                <a:latin typeface="Book Antiqua" panose="02040602050305030304" pitchFamily="18" charset="0"/>
              </a:rPr>
              <a:t>1</a:t>
            </a:r>
            <a:r>
              <a:rPr lang="en-US" sz="2700">
                <a:latin typeface="Book Antiqua" panose="02040602050305030304" pitchFamily="18" charset="0"/>
              </a:rPr>
              <a:t> norm) and Euclidean distance when </a:t>
            </a:r>
            <a:r>
              <a:rPr lang="en-US" sz="2700" i="1">
                <a:latin typeface="Book Antiqua" panose="02040602050305030304" pitchFamily="18" charset="0"/>
              </a:rPr>
              <a:t>p </a:t>
            </a:r>
            <a:r>
              <a:rPr lang="en-US" sz="2700">
                <a:latin typeface="Book Antiqua" panose="02040602050305030304" pitchFamily="18" charset="0"/>
              </a:rPr>
              <a:t>= 2 (i.e., </a:t>
            </a:r>
            <a:r>
              <a:rPr lang="en-US" sz="2700" i="1">
                <a:latin typeface="Book Antiqua" panose="02040602050305030304" pitchFamily="18" charset="0"/>
              </a:rPr>
              <a:t>L</a:t>
            </a:r>
            <a:r>
              <a:rPr lang="en-US" sz="2700" baseline="-25000">
                <a:latin typeface="Book Antiqua" panose="02040602050305030304" pitchFamily="18" charset="0"/>
              </a:rPr>
              <a:t>2</a:t>
            </a:r>
            <a:r>
              <a:rPr lang="en-US" sz="2700">
                <a:latin typeface="Book Antiqua" panose="02040602050305030304" pitchFamily="18" charset="0"/>
              </a:rPr>
              <a:t> norm).</a:t>
            </a:r>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graphicFrame>
        <p:nvGraphicFramePr>
          <p:cNvPr id="9" name="Object 8"/>
          <p:cNvGraphicFramePr>
            <a:graphicFrameLocks noChangeAspect="1"/>
          </p:cNvGraphicFramePr>
          <p:nvPr/>
        </p:nvGraphicFramePr>
        <p:xfrm>
          <a:off x="1371600" y="4572208"/>
          <a:ext cx="4724400" cy="677941"/>
        </p:xfrm>
        <a:graphic>
          <a:graphicData uri="http://schemas.openxmlformats.org/presentationml/2006/ole">
            <mc:AlternateContent xmlns:mc="http://schemas.openxmlformats.org/markup-compatibility/2006">
              <mc:Choice xmlns:v="urn:schemas-microsoft-com:vml" Requires="v">
                <p:oleObj spid="_x0000_s4" name="Equation" r:id="rId1" imgW="2120900" imgH="304800" progId="Equation.3">
                  <p:embed/>
                </p:oleObj>
              </mc:Choice>
              <mc:Fallback>
                <p:oleObj name="Equation" r:id="rId1" imgW="2120900" imgH="3048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72208"/>
                        <a:ext cx="4724400" cy="677941"/>
                      </a:xfrm>
                      <a:prstGeom prst="rect">
                        <a:avLst/>
                      </a:prstGeom>
                      <a:noFill/>
                    </p:spPr>
                  </p:pic>
                </p:oleObj>
              </mc:Fallback>
            </mc:AlternateContent>
          </a:graphicData>
        </a:graphic>
      </p:graphicFrame>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pic>
        <p:nvPicPr>
          <p:cNvPr id="4" name="Picture 3"/>
          <p:cNvPicPr>
            <a:picLocks noChangeAspect="1"/>
          </p:cNvPicPr>
          <p:nvPr/>
        </p:nvPicPr>
        <p:blipFill>
          <a:blip r:embed="rId1"/>
          <a:stretch>
            <a:fillRect/>
          </a:stretch>
        </p:blipFill>
        <p:spPr>
          <a:xfrm>
            <a:off x="304800" y="1446213"/>
            <a:ext cx="5629275" cy="4905375"/>
          </a:xfrm>
          <a:prstGeom prst="rect">
            <a:avLst/>
          </a:prstGeom>
        </p:spPr>
      </p:pic>
      <p:sp>
        <p:nvSpPr>
          <p:cNvPr id="9" name="TextBox 8"/>
          <p:cNvSpPr txBox="1"/>
          <p:nvPr/>
        </p:nvSpPr>
        <p:spPr>
          <a:xfrm>
            <a:off x="5105400" y="4849207"/>
            <a:ext cx="3882794" cy="461665"/>
          </a:xfrm>
          <a:prstGeom prst="rect">
            <a:avLst/>
          </a:prstGeom>
          <a:noFill/>
        </p:spPr>
        <p:txBody>
          <a:bodyPr wrap="none" rtlCol="0">
            <a:spAutoFit/>
          </a:bodyPr>
          <a:lstStyle/>
          <a:p>
            <a:r>
              <a:rPr lang="en-US" sz="2400" b="1">
                <a:latin typeface="Book Antiqua" panose="02040602050305030304" pitchFamily="18" charset="0"/>
              </a:rPr>
              <a:t>Assign new data to class B</a:t>
            </a:r>
            <a:endParaRPr lang="en-US" sz="2400" b="1">
              <a:latin typeface="Book Antiqua" panose="02040602050305030304" pitchFamily="18" charset="0"/>
            </a:endParaRPr>
          </a:p>
        </p:txBody>
      </p:sp>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800" b="1" u="sng">
                <a:latin typeface="Book Antiqua" panose="02040602050305030304" pitchFamily="18" charset="0"/>
              </a:rPr>
              <a:t>Algorithm</a:t>
            </a:r>
            <a:endParaRPr lang="en-US" sz="2800" b="1" u="sng">
              <a:latin typeface="Book Antiqua" panose="02040602050305030304" pitchFamily="18" charset="0"/>
            </a:endParaRPr>
          </a:p>
          <a:p>
            <a:pPr marL="514350" indent="-514350" algn="just">
              <a:buFont typeface="+mj-lt"/>
              <a:buAutoNum type="arabicPeriod"/>
            </a:pPr>
            <a:r>
              <a:rPr lang="en-US" sz="2800">
                <a:latin typeface="Book Antiqua" panose="02040602050305030304" pitchFamily="18" charset="0"/>
              </a:rPr>
              <a:t>Decide the value of K</a:t>
            </a:r>
            <a:endParaRPr lang="en-US" sz="2800">
              <a:latin typeface="Book Antiqua" panose="02040602050305030304" pitchFamily="18" charset="0"/>
            </a:endParaRPr>
          </a:p>
          <a:p>
            <a:pPr marL="514350" indent="-514350" algn="just">
              <a:buFont typeface="+mj-lt"/>
              <a:buAutoNum type="arabicPeriod"/>
            </a:pPr>
            <a:r>
              <a:rPr lang="en-US" sz="2800">
                <a:latin typeface="Book Antiqua" panose="02040602050305030304" pitchFamily="18" charset="0"/>
              </a:rPr>
              <a:t>Calculate Euclidean distance between new example and examples in training set.</a:t>
            </a:r>
            <a:endParaRPr lang="en-US" sz="2800">
              <a:latin typeface="Book Antiqua" panose="02040602050305030304" pitchFamily="18" charset="0"/>
            </a:endParaRPr>
          </a:p>
          <a:p>
            <a:pPr marL="514350" indent="-514350" algn="just">
              <a:buFont typeface="+mj-lt"/>
              <a:buAutoNum type="arabicPeriod"/>
            </a:pPr>
            <a:r>
              <a:rPr lang="en-US" sz="2800">
                <a:latin typeface="Book Antiqua" panose="02040602050305030304" pitchFamily="18" charset="0"/>
              </a:rPr>
              <a:t>Take the K nearest neighbors</a:t>
            </a:r>
            <a:endParaRPr lang="en-US" sz="2800">
              <a:latin typeface="Book Antiqua" panose="02040602050305030304" pitchFamily="18" charset="0"/>
            </a:endParaRPr>
          </a:p>
          <a:p>
            <a:pPr marL="514350" indent="-514350" algn="just">
              <a:buFont typeface="+mj-lt"/>
              <a:buAutoNum type="arabicPeriod"/>
            </a:pPr>
            <a:r>
              <a:rPr lang="en-US" sz="2800">
                <a:latin typeface="Book Antiqua" panose="02040602050305030304" pitchFamily="18" charset="0"/>
              </a:rPr>
              <a:t>Among these k neighbors, count the number of the data points in each category/class.</a:t>
            </a:r>
            <a:endParaRPr lang="en-US" sz="2800">
              <a:latin typeface="Book Antiqua" panose="02040602050305030304" pitchFamily="18" charset="0"/>
            </a:endParaRPr>
          </a:p>
          <a:p>
            <a:pPr marL="514350" indent="-514350" algn="just">
              <a:buFont typeface="+mj-lt"/>
              <a:buAutoNum type="arabicPeriod"/>
            </a:pPr>
            <a:r>
              <a:rPr lang="en-US" sz="2800">
                <a:latin typeface="Book Antiqua" panose="02040602050305030304" pitchFamily="18" charset="0"/>
              </a:rPr>
              <a:t>Assign the new data points to that category for which the number of the neighbor is maximum.</a:t>
            </a:r>
            <a:endParaRPr lang="en-US" sz="2800">
              <a:latin typeface="Book Antiqua" panose="02040602050305030304" pitchFamily="18" charset="0"/>
            </a:endParaRPr>
          </a:p>
          <a:p>
            <a:pPr algn="just"/>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a:latin typeface="Book Antiqua" panose="02040602050305030304" pitchFamily="18" charset="0"/>
              </a:rPr>
              <a:t>To select the K that’s right for your data, we run the KNN algorithm several times with different values of K and choose the K at which accuracy is highest.</a:t>
            </a:r>
            <a:endParaRPr lang="en-US" sz="2800">
              <a:latin typeface="Book Antiqua" panose="02040602050305030304" pitchFamily="18" charset="0"/>
            </a:endParaRPr>
          </a:p>
          <a:p>
            <a:pPr algn="just"/>
            <a:r>
              <a:rPr lang="en-US" sz="2800">
                <a:latin typeface="Book Antiqua" panose="02040602050305030304" pitchFamily="18" charset="0"/>
              </a:rPr>
              <a:t>As we decrease the value of K to 1, our predictions become less stable. Imagine K=1 and we have a data point surrounded by several members of class A and one member of class B. Since K=1, KNN predicts that the data point lies in class B.</a:t>
            </a:r>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a:latin typeface="Book Antiqua" panose="02040602050305030304" pitchFamily="18" charset="0"/>
              </a:rPr>
              <a:t>Inversely, as we increase the value of K, our predictions become more stable due to majority voting / averaging, and thus, more likely to make more accurate predictions (up to a certain point). Eventually, we begin to witness an increasing number of errors. It is at this point we know we have pushed the value of K too far.</a:t>
            </a:r>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800" b="1">
                <a:latin typeface="Book Antiqua" panose="02040602050305030304" pitchFamily="18" charset="0"/>
              </a:rPr>
              <a:t>Example: </a:t>
            </a:r>
            <a:r>
              <a:rPr lang="en-US" sz="2800">
                <a:latin typeface="Book Antiqua" panose="02040602050305030304" pitchFamily="18" charset="0"/>
              </a:rPr>
              <a:t>Consider the following data points and find class label of last data point using KNN classifier.</a:t>
            </a:r>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graphicFrame>
        <p:nvGraphicFramePr>
          <p:cNvPr id="4" name="Table 3"/>
          <p:cNvGraphicFramePr>
            <a:graphicFrameLocks noGrp="1"/>
          </p:cNvGraphicFramePr>
          <p:nvPr/>
        </p:nvGraphicFramePr>
        <p:xfrm>
          <a:off x="2209800" y="2532588"/>
          <a:ext cx="6096000" cy="3735606"/>
        </p:xfrm>
        <a:graphic>
          <a:graphicData uri="http://schemas.openxmlformats.org/drawingml/2006/table">
            <a:tbl>
              <a:tblPr firstRow="1" bandRow="1">
                <a:tableStyleId>{5C22544A-7EE6-4342-B048-85BDC9FD1C3A}</a:tableStyleId>
              </a:tblPr>
              <a:tblGrid>
                <a:gridCol w="2032000"/>
                <a:gridCol w="2032000"/>
                <a:gridCol w="2032000"/>
              </a:tblGrid>
              <a:tr h="359043">
                <a:tc>
                  <a:txBody>
                    <a:bodyPr/>
                    <a:lstStyle/>
                    <a:p>
                      <a:r>
                        <a:rPr lang="en-US" sz="1600" b="1">
                          <a:latin typeface="Book Antiqua" panose="02040602050305030304" pitchFamily="18" charset="0"/>
                        </a:rPr>
                        <a:t>Sepal Length </a:t>
                      </a:r>
                      <a:endParaRPr lang="en-US" sz="1600" b="1">
                        <a:latin typeface="Book Antiqua" panose="02040602050305030304" pitchFamily="18" charset="0"/>
                      </a:endParaRPr>
                    </a:p>
                  </a:txBody>
                  <a:tcPr/>
                </a:tc>
                <a:tc>
                  <a:txBody>
                    <a:bodyPr/>
                    <a:lstStyle/>
                    <a:p>
                      <a:r>
                        <a:rPr lang="en-US" sz="1600" b="1">
                          <a:latin typeface="Book Antiqua" panose="02040602050305030304" pitchFamily="18" charset="0"/>
                        </a:rPr>
                        <a:t>Sepal Width</a:t>
                      </a:r>
                      <a:endParaRPr lang="en-US" sz="1600" b="1">
                        <a:latin typeface="Book Antiqua" panose="02040602050305030304" pitchFamily="18" charset="0"/>
                      </a:endParaRPr>
                    </a:p>
                  </a:txBody>
                  <a:tcPr/>
                </a:tc>
                <a:tc>
                  <a:txBody>
                    <a:bodyPr/>
                    <a:lstStyle/>
                    <a:p>
                      <a:r>
                        <a:rPr lang="en-US" sz="1600" b="1">
                          <a:latin typeface="Book Antiqua" panose="02040602050305030304" pitchFamily="18" charset="0"/>
                        </a:rPr>
                        <a:t>Species</a:t>
                      </a:r>
                      <a:r>
                        <a:rPr lang="en-US" sz="1600" b="1" baseline="0">
                          <a:latin typeface="Book Antiqua" panose="02040602050305030304" pitchFamily="18" charset="0"/>
                        </a:rPr>
                        <a:t> (Class)</a:t>
                      </a:r>
                      <a:endParaRPr lang="en-US" sz="1600" b="1">
                        <a:latin typeface="Book Antiqua" panose="02040602050305030304" pitchFamily="18" charset="0"/>
                      </a:endParaRPr>
                    </a:p>
                  </a:txBody>
                  <a:tcPr/>
                </a:tc>
              </a:tr>
              <a:tr h="324614">
                <a:tc>
                  <a:txBody>
                    <a:bodyPr/>
                    <a:lstStyle/>
                    <a:p>
                      <a:r>
                        <a:rPr lang="en-US" sz="1600">
                          <a:latin typeface="Book Antiqua" panose="02040602050305030304" pitchFamily="18" charset="0"/>
                        </a:rPr>
                        <a:t>5.3</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3.7</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Setosa</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5.1</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3.8</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Setosa</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5.4</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3.4</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Setosa</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7.2</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3.0</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Verginica</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7.4</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2.8</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Verginica</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5.8</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2.7</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Verginica</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6.1</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2.8</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Versicolor</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6.3</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2.3</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Versicolor</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5.5</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2.4</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Versicolor</a:t>
                      </a:r>
                      <a:endParaRPr lang="en-US" sz="1600">
                        <a:latin typeface="Book Antiqua" panose="02040602050305030304" pitchFamily="18" charset="0"/>
                      </a:endParaRPr>
                    </a:p>
                  </a:txBody>
                  <a:tcPr/>
                </a:tc>
              </a:tr>
              <a:tr h="359043">
                <a:tc>
                  <a:txBody>
                    <a:bodyPr/>
                    <a:lstStyle/>
                    <a:p>
                      <a:r>
                        <a:rPr lang="en-US" sz="1600">
                          <a:latin typeface="Book Antiqua" panose="02040602050305030304" pitchFamily="18" charset="0"/>
                        </a:rPr>
                        <a:t>5.2</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3.1</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a:t>
                      </a:r>
                      <a:endParaRPr lang="en-US" sz="1600">
                        <a:latin typeface="Book Antiqua" panose="02040602050305030304" pitchFamily="18" charset="0"/>
                      </a:endParaRPr>
                    </a:p>
                  </a:txBody>
                  <a:tcPr/>
                </a:tc>
              </a:tr>
            </a:tbl>
          </a:graphicData>
        </a:graphic>
      </p:graphicFrame>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Gradient Descent</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53250" name="Picture 2" descr="Image result for High low and good learning rate"/>
          <p:cNvPicPr>
            <a:picLocks noChangeAspect="1" noChangeArrowheads="1"/>
          </p:cNvPicPr>
          <p:nvPr/>
        </p:nvPicPr>
        <p:blipFill>
          <a:blip r:embed="rId1"/>
          <a:srcRect/>
          <a:stretch>
            <a:fillRect/>
          </a:stretch>
        </p:blipFill>
        <p:spPr bwMode="auto">
          <a:xfrm>
            <a:off x="714375" y="1370013"/>
            <a:ext cx="7972425" cy="4756150"/>
          </a:xfrm>
          <a:prstGeom prst="rect">
            <a:avLst/>
          </a:prstGeom>
          <a:noFill/>
        </p:spPr>
      </p:pic>
      <p:sp>
        <p:nvSpPr>
          <p:cNvPr id="13" name="Footer Placeholder 1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500" b="1">
                <a:latin typeface="Book Antiqua" panose="02040602050305030304" pitchFamily="18" charset="0"/>
              </a:rPr>
              <a:t>Solution: </a:t>
            </a:r>
            <a:r>
              <a:rPr lang="en-US" sz="2500">
                <a:latin typeface="Book Antiqua" panose="02040602050305030304" pitchFamily="18" charset="0"/>
              </a:rPr>
              <a:t>Distance between new data and training data  is given below. Assume K=5.</a:t>
            </a:r>
            <a:endParaRPr lang="en-US" sz="2500">
              <a:latin typeface="Book Antiqua" panose="02040602050305030304" pitchFamily="18" charset="0"/>
            </a:endParaRPr>
          </a:p>
          <a:p>
            <a:pPr algn="just"/>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graphicFrame>
        <p:nvGraphicFramePr>
          <p:cNvPr id="4" name="Table 3"/>
          <p:cNvGraphicFramePr>
            <a:graphicFrameLocks noGrp="1"/>
          </p:cNvGraphicFramePr>
          <p:nvPr/>
        </p:nvGraphicFramePr>
        <p:xfrm>
          <a:off x="1447800" y="2514600"/>
          <a:ext cx="6041391" cy="3708400"/>
        </p:xfrm>
        <a:graphic>
          <a:graphicData uri="http://schemas.openxmlformats.org/drawingml/2006/table">
            <a:tbl>
              <a:tblPr firstRow="1" bandRow="1">
                <a:tableStyleId>{5C22544A-7EE6-4342-B048-85BDC9FD1C3A}</a:tableStyleId>
              </a:tblPr>
              <a:tblGrid>
                <a:gridCol w="1508443"/>
                <a:gridCol w="1390968"/>
                <a:gridCol w="1617980"/>
                <a:gridCol w="1524000"/>
              </a:tblGrid>
              <a:tr h="370840">
                <a:tc>
                  <a:txBody>
                    <a:bodyPr/>
                    <a:lstStyle/>
                    <a:p>
                      <a:r>
                        <a:rPr lang="en-US" sz="1600" b="1">
                          <a:latin typeface="Book Antiqua" panose="02040602050305030304" pitchFamily="18" charset="0"/>
                        </a:rPr>
                        <a:t>Sepal Length </a:t>
                      </a:r>
                      <a:endParaRPr lang="en-US" sz="1600" b="1">
                        <a:latin typeface="Book Antiqua" panose="02040602050305030304" pitchFamily="18" charset="0"/>
                      </a:endParaRPr>
                    </a:p>
                  </a:txBody>
                  <a:tcPr/>
                </a:tc>
                <a:tc>
                  <a:txBody>
                    <a:bodyPr/>
                    <a:lstStyle/>
                    <a:p>
                      <a:r>
                        <a:rPr lang="en-US" sz="1600" b="1">
                          <a:latin typeface="Book Antiqua" panose="02040602050305030304" pitchFamily="18" charset="0"/>
                        </a:rPr>
                        <a:t>Sepal Width</a:t>
                      </a:r>
                      <a:endParaRPr lang="en-US" sz="1600" b="1">
                        <a:latin typeface="Book Antiqua" panose="02040602050305030304" pitchFamily="18" charset="0"/>
                      </a:endParaRPr>
                    </a:p>
                  </a:txBody>
                  <a:tcPr/>
                </a:tc>
                <a:tc>
                  <a:txBody>
                    <a:bodyPr/>
                    <a:lstStyle/>
                    <a:p>
                      <a:r>
                        <a:rPr lang="en-US" sz="1600" b="1">
                          <a:latin typeface="Book Antiqua" panose="02040602050305030304" pitchFamily="18" charset="0"/>
                        </a:rPr>
                        <a:t>Species</a:t>
                      </a:r>
                      <a:r>
                        <a:rPr lang="en-US" sz="1600" b="1" baseline="0">
                          <a:latin typeface="Book Antiqua" panose="02040602050305030304" pitchFamily="18" charset="0"/>
                        </a:rPr>
                        <a:t> (Class)</a:t>
                      </a:r>
                      <a:endParaRPr lang="en-US" sz="1600" b="1">
                        <a:latin typeface="Book Antiqua" panose="02040602050305030304" pitchFamily="18" charset="0"/>
                      </a:endParaRPr>
                    </a:p>
                  </a:txBody>
                  <a:tcPr/>
                </a:tc>
                <a:tc>
                  <a:txBody>
                    <a:bodyPr/>
                    <a:lstStyle/>
                    <a:p>
                      <a:r>
                        <a:rPr lang="en-US"/>
                        <a:t>Distance</a:t>
                      </a:r>
                      <a:endParaRPr lang="en-US"/>
                    </a:p>
                  </a:txBody>
                  <a:tcPr/>
                </a:tc>
              </a:tr>
              <a:tr h="370840">
                <a:tc>
                  <a:txBody>
                    <a:bodyPr/>
                    <a:lstStyle/>
                    <a:p>
                      <a:r>
                        <a:rPr lang="en-US" sz="1600">
                          <a:solidFill>
                            <a:srgbClr val="0070C0"/>
                          </a:solidFill>
                          <a:latin typeface="Book Antiqua" panose="02040602050305030304" pitchFamily="18" charset="0"/>
                        </a:rPr>
                        <a:t>5.3</a:t>
                      </a:r>
                      <a:endParaRPr lang="en-US" sz="1600">
                        <a:solidFill>
                          <a:srgbClr val="0070C0"/>
                        </a:solidFill>
                        <a:latin typeface="Book Antiqua" panose="02040602050305030304" pitchFamily="18" charset="0"/>
                      </a:endParaRPr>
                    </a:p>
                  </a:txBody>
                  <a:tcPr/>
                </a:tc>
                <a:tc>
                  <a:txBody>
                    <a:bodyPr/>
                    <a:lstStyle/>
                    <a:p>
                      <a:r>
                        <a:rPr lang="en-US" sz="1600">
                          <a:solidFill>
                            <a:srgbClr val="0070C0"/>
                          </a:solidFill>
                          <a:latin typeface="Book Antiqua" panose="02040602050305030304" pitchFamily="18" charset="0"/>
                        </a:rPr>
                        <a:t>3.7</a:t>
                      </a:r>
                      <a:endParaRPr lang="en-US" sz="1600">
                        <a:solidFill>
                          <a:srgbClr val="0070C0"/>
                        </a:solidFill>
                        <a:latin typeface="Book Antiqua" panose="02040602050305030304" pitchFamily="18" charset="0"/>
                      </a:endParaRPr>
                    </a:p>
                  </a:txBody>
                  <a:tcPr/>
                </a:tc>
                <a:tc>
                  <a:txBody>
                    <a:bodyPr/>
                    <a:lstStyle/>
                    <a:p>
                      <a:r>
                        <a:rPr lang="en-US" sz="1600">
                          <a:solidFill>
                            <a:srgbClr val="0070C0"/>
                          </a:solidFill>
                          <a:latin typeface="Book Antiqua" panose="02040602050305030304" pitchFamily="18" charset="0"/>
                        </a:rPr>
                        <a:t>Setosa</a:t>
                      </a:r>
                      <a:endParaRPr lang="en-US" sz="1600">
                        <a:solidFill>
                          <a:srgbClr val="0070C0"/>
                        </a:solidFill>
                        <a:latin typeface="Book Antiqua" panose="02040602050305030304" pitchFamily="18" charset="0"/>
                      </a:endParaRPr>
                    </a:p>
                  </a:txBody>
                  <a:tcPr/>
                </a:tc>
                <a:tc>
                  <a:txBody>
                    <a:bodyPr/>
                    <a:lstStyle/>
                    <a:p>
                      <a:pPr algn="r" fontAlgn="b"/>
                      <a:r>
                        <a:rPr lang="en-US" sz="1800" b="0" i="0" u="none" strike="noStrike">
                          <a:solidFill>
                            <a:srgbClr val="0070C0"/>
                          </a:solidFill>
                          <a:effectLst/>
                          <a:latin typeface="Book Antiqua" panose="02040602050305030304" pitchFamily="18" charset="0"/>
                        </a:rPr>
                        <a:t>0.61</a:t>
                      </a:r>
                      <a:endParaRPr lang="en-US" sz="1800" b="0" i="0" u="none" strike="noStrike">
                        <a:solidFill>
                          <a:srgbClr val="0070C0"/>
                        </a:solidFill>
                        <a:effectLst/>
                        <a:latin typeface="Book Antiqua" panose="02040602050305030304" pitchFamily="18" charset="0"/>
                      </a:endParaRPr>
                    </a:p>
                  </a:txBody>
                  <a:tcPr marL="9525" marR="9525" marT="9525" marB="0" anchor="b"/>
                </a:tc>
              </a:tr>
              <a:tr h="370840">
                <a:tc>
                  <a:txBody>
                    <a:bodyPr/>
                    <a:lstStyle/>
                    <a:p>
                      <a:r>
                        <a:rPr lang="en-US" sz="1600">
                          <a:solidFill>
                            <a:srgbClr val="0070C0"/>
                          </a:solidFill>
                          <a:latin typeface="Book Antiqua" panose="02040602050305030304" pitchFamily="18" charset="0"/>
                        </a:rPr>
                        <a:t>5.1</a:t>
                      </a:r>
                      <a:endParaRPr lang="en-US" sz="1600">
                        <a:solidFill>
                          <a:srgbClr val="0070C0"/>
                        </a:solidFill>
                        <a:latin typeface="Book Antiqua" panose="02040602050305030304" pitchFamily="18" charset="0"/>
                      </a:endParaRPr>
                    </a:p>
                  </a:txBody>
                  <a:tcPr/>
                </a:tc>
                <a:tc>
                  <a:txBody>
                    <a:bodyPr/>
                    <a:lstStyle/>
                    <a:p>
                      <a:r>
                        <a:rPr lang="en-US" sz="1600">
                          <a:solidFill>
                            <a:srgbClr val="0070C0"/>
                          </a:solidFill>
                          <a:latin typeface="Book Antiqua" panose="02040602050305030304" pitchFamily="18" charset="0"/>
                        </a:rPr>
                        <a:t>3.8</a:t>
                      </a:r>
                      <a:endParaRPr lang="en-US" sz="1600">
                        <a:solidFill>
                          <a:srgbClr val="0070C0"/>
                        </a:solidFill>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solidFill>
                            <a:srgbClr val="0070C0"/>
                          </a:solidFill>
                          <a:latin typeface="Book Antiqua" panose="02040602050305030304" pitchFamily="18" charset="0"/>
                        </a:rPr>
                        <a:t>Setosa</a:t>
                      </a:r>
                      <a:endParaRPr lang="en-US" sz="1600">
                        <a:solidFill>
                          <a:srgbClr val="0070C0"/>
                        </a:solidFill>
                        <a:latin typeface="Book Antiqua" panose="02040602050305030304" pitchFamily="18" charset="0"/>
                      </a:endParaRPr>
                    </a:p>
                  </a:txBody>
                  <a:tcPr/>
                </a:tc>
                <a:tc>
                  <a:txBody>
                    <a:bodyPr/>
                    <a:lstStyle/>
                    <a:p>
                      <a:pPr algn="r" fontAlgn="b"/>
                      <a:r>
                        <a:rPr lang="en-US" sz="1800" b="0" i="0" u="none" strike="noStrike">
                          <a:solidFill>
                            <a:srgbClr val="0070C0"/>
                          </a:solidFill>
                          <a:effectLst/>
                          <a:latin typeface="Book Antiqua" panose="02040602050305030304" pitchFamily="18" charset="0"/>
                        </a:rPr>
                        <a:t>0.71</a:t>
                      </a:r>
                      <a:endParaRPr lang="en-US" sz="1800" b="0" i="0" u="none" strike="noStrike">
                        <a:solidFill>
                          <a:srgbClr val="0070C0"/>
                        </a:solidFill>
                        <a:effectLst/>
                        <a:latin typeface="Book Antiqua" panose="02040602050305030304" pitchFamily="18" charset="0"/>
                      </a:endParaRPr>
                    </a:p>
                  </a:txBody>
                  <a:tcPr marL="9525" marR="9525" marT="9525" marB="0" anchor="b"/>
                </a:tc>
              </a:tr>
              <a:tr h="370840">
                <a:tc>
                  <a:txBody>
                    <a:bodyPr/>
                    <a:lstStyle/>
                    <a:p>
                      <a:r>
                        <a:rPr lang="en-US" sz="1600">
                          <a:solidFill>
                            <a:srgbClr val="0070C0"/>
                          </a:solidFill>
                          <a:latin typeface="Book Antiqua" panose="02040602050305030304" pitchFamily="18" charset="0"/>
                        </a:rPr>
                        <a:t>5.4</a:t>
                      </a:r>
                      <a:endParaRPr lang="en-US" sz="1600">
                        <a:solidFill>
                          <a:srgbClr val="0070C0"/>
                        </a:solidFill>
                        <a:latin typeface="Book Antiqua" panose="02040602050305030304" pitchFamily="18" charset="0"/>
                      </a:endParaRPr>
                    </a:p>
                  </a:txBody>
                  <a:tcPr/>
                </a:tc>
                <a:tc>
                  <a:txBody>
                    <a:bodyPr/>
                    <a:lstStyle/>
                    <a:p>
                      <a:r>
                        <a:rPr lang="en-US" sz="1600">
                          <a:solidFill>
                            <a:srgbClr val="0070C0"/>
                          </a:solidFill>
                          <a:latin typeface="Book Antiqua" panose="02040602050305030304" pitchFamily="18" charset="0"/>
                        </a:rPr>
                        <a:t>3.4</a:t>
                      </a:r>
                      <a:endParaRPr lang="en-US" sz="1600">
                        <a:solidFill>
                          <a:srgbClr val="0070C0"/>
                        </a:solidFill>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solidFill>
                            <a:srgbClr val="0070C0"/>
                          </a:solidFill>
                          <a:latin typeface="Book Antiqua" panose="02040602050305030304" pitchFamily="18" charset="0"/>
                        </a:rPr>
                        <a:t>Setosa</a:t>
                      </a:r>
                      <a:endParaRPr lang="en-US" sz="1600">
                        <a:solidFill>
                          <a:srgbClr val="0070C0"/>
                        </a:solidFill>
                        <a:latin typeface="Book Antiqua" panose="02040602050305030304" pitchFamily="18" charset="0"/>
                      </a:endParaRPr>
                    </a:p>
                  </a:txBody>
                  <a:tcPr/>
                </a:tc>
                <a:tc>
                  <a:txBody>
                    <a:bodyPr/>
                    <a:lstStyle/>
                    <a:p>
                      <a:pPr algn="r" fontAlgn="b"/>
                      <a:r>
                        <a:rPr lang="en-US" sz="1800" b="0" i="0" u="none" strike="noStrike">
                          <a:solidFill>
                            <a:srgbClr val="0070C0"/>
                          </a:solidFill>
                          <a:effectLst/>
                          <a:latin typeface="Book Antiqua" panose="02040602050305030304" pitchFamily="18" charset="0"/>
                        </a:rPr>
                        <a:t>0.36</a:t>
                      </a:r>
                      <a:endParaRPr lang="en-US" sz="1800" b="0" i="0" u="none" strike="noStrike">
                        <a:solidFill>
                          <a:srgbClr val="0070C0"/>
                        </a:solidFill>
                        <a:effectLst/>
                        <a:latin typeface="Book Antiqua" panose="02040602050305030304" pitchFamily="18" charset="0"/>
                      </a:endParaRPr>
                    </a:p>
                  </a:txBody>
                  <a:tcPr marL="9525" marR="9525" marT="9525" marB="0" anchor="b"/>
                </a:tc>
              </a:tr>
              <a:tr h="370840">
                <a:tc>
                  <a:txBody>
                    <a:bodyPr/>
                    <a:lstStyle/>
                    <a:p>
                      <a:r>
                        <a:rPr lang="en-US" sz="1600">
                          <a:latin typeface="Book Antiqua" panose="02040602050305030304" pitchFamily="18" charset="0"/>
                        </a:rPr>
                        <a:t>7.2</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3.0</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Verginica</a:t>
                      </a:r>
                      <a:endParaRPr lang="en-US" sz="1600">
                        <a:latin typeface="Book Antiqua" panose="02040602050305030304" pitchFamily="18" charset="0"/>
                      </a:endParaRPr>
                    </a:p>
                  </a:txBody>
                  <a:tcPr/>
                </a:tc>
                <a:tc>
                  <a:txBody>
                    <a:bodyPr/>
                    <a:lstStyle/>
                    <a:p>
                      <a:pPr algn="r" fontAlgn="b"/>
                      <a:r>
                        <a:rPr lang="en-US" sz="1800" b="0" i="0" u="none" strike="noStrike">
                          <a:solidFill>
                            <a:srgbClr val="000000"/>
                          </a:solidFill>
                          <a:effectLst/>
                          <a:latin typeface="Book Antiqua" panose="02040602050305030304" pitchFamily="18" charset="0"/>
                        </a:rPr>
                        <a:t>2.00</a:t>
                      </a:r>
                      <a:endParaRPr lang="en-US" sz="1800" b="0" i="0" u="none" strike="noStrike">
                        <a:solidFill>
                          <a:srgbClr val="000000"/>
                        </a:solidFill>
                        <a:effectLst/>
                        <a:latin typeface="Book Antiqua" panose="02040602050305030304" pitchFamily="18" charset="0"/>
                      </a:endParaRPr>
                    </a:p>
                  </a:txBody>
                  <a:tcPr marL="9525" marR="9525" marT="9525" marB="0" anchor="b"/>
                </a:tc>
              </a:tr>
              <a:tr h="370840">
                <a:tc>
                  <a:txBody>
                    <a:bodyPr/>
                    <a:lstStyle/>
                    <a:p>
                      <a:r>
                        <a:rPr lang="en-US" sz="1600">
                          <a:latin typeface="Book Antiqua" panose="02040602050305030304" pitchFamily="18" charset="0"/>
                        </a:rPr>
                        <a:t>7.4</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2.8</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Verginica</a:t>
                      </a:r>
                      <a:endParaRPr lang="en-US" sz="1600">
                        <a:latin typeface="Book Antiqua" panose="02040602050305030304" pitchFamily="18" charset="0"/>
                      </a:endParaRPr>
                    </a:p>
                  </a:txBody>
                  <a:tcPr/>
                </a:tc>
                <a:tc>
                  <a:txBody>
                    <a:bodyPr/>
                    <a:lstStyle/>
                    <a:p>
                      <a:pPr algn="r" fontAlgn="b"/>
                      <a:r>
                        <a:rPr lang="en-US" sz="1800" b="0" i="0" u="none" strike="noStrike">
                          <a:solidFill>
                            <a:srgbClr val="000000"/>
                          </a:solidFill>
                          <a:effectLst/>
                          <a:latin typeface="Book Antiqua" panose="02040602050305030304" pitchFamily="18" charset="0"/>
                        </a:rPr>
                        <a:t>2.22</a:t>
                      </a:r>
                      <a:endParaRPr lang="en-US" sz="1800" b="0" i="0" u="none" strike="noStrike">
                        <a:solidFill>
                          <a:srgbClr val="000000"/>
                        </a:solidFill>
                        <a:effectLst/>
                        <a:latin typeface="Book Antiqua" panose="02040602050305030304" pitchFamily="18" charset="0"/>
                      </a:endParaRPr>
                    </a:p>
                  </a:txBody>
                  <a:tcPr marL="9525" marR="9525" marT="9525" marB="0" anchor="b"/>
                </a:tc>
              </a:tr>
              <a:tr h="370840">
                <a:tc>
                  <a:txBody>
                    <a:bodyPr/>
                    <a:lstStyle/>
                    <a:p>
                      <a:r>
                        <a:rPr lang="en-US" sz="1600">
                          <a:solidFill>
                            <a:srgbClr val="0070C0"/>
                          </a:solidFill>
                          <a:latin typeface="Book Antiqua" panose="02040602050305030304" pitchFamily="18" charset="0"/>
                        </a:rPr>
                        <a:t>5.8</a:t>
                      </a:r>
                      <a:endParaRPr lang="en-US" sz="1600">
                        <a:solidFill>
                          <a:srgbClr val="0070C0"/>
                        </a:solidFill>
                        <a:latin typeface="Book Antiqua" panose="02040602050305030304" pitchFamily="18" charset="0"/>
                      </a:endParaRPr>
                    </a:p>
                  </a:txBody>
                  <a:tcPr/>
                </a:tc>
                <a:tc>
                  <a:txBody>
                    <a:bodyPr/>
                    <a:lstStyle/>
                    <a:p>
                      <a:r>
                        <a:rPr lang="en-US" sz="1600">
                          <a:solidFill>
                            <a:srgbClr val="0070C0"/>
                          </a:solidFill>
                          <a:latin typeface="Book Antiqua" panose="02040602050305030304" pitchFamily="18" charset="0"/>
                        </a:rPr>
                        <a:t>2.7</a:t>
                      </a:r>
                      <a:endParaRPr lang="en-US" sz="1600">
                        <a:solidFill>
                          <a:srgbClr val="0070C0"/>
                        </a:solidFill>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solidFill>
                            <a:srgbClr val="0070C0"/>
                          </a:solidFill>
                          <a:latin typeface="Book Antiqua" panose="02040602050305030304" pitchFamily="18" charset="0"/>
                        </a:rPr>
                        <a:t>Verginica</a:t>
                      </a:r>
                      <a:endParaRPr lang="en-US" sz="1600">
                        <a:solidFill>
                          <a:srgbClr val="0070C0"/>
                        </a:solidFill>
                        <a:latin typeface="Book Antiqua" panose="02040602050305030304" pitchFamily="18" charset="0"/>
                      </a:endParaRPr>
                    </a:p>
                  </a:txBody>
                  <a:tcPr/>
                </a:tc>
                <a:tc>
                  <a:txBody>
                    <a:bodyPr/>
                    <a:lstStyle/>
                    <a:p>
                      <a:pPr algn="r" fontAlgn="b"/>
                      <a:r>
                        <a:rPr lang="en-US" sz="1800" b="0" i="0" u="none" strike="noStrike">
                          <a:solidFill>
                            <a:srgbClr val="0070C0"/>
                          </a:solidFill>
                          <a:effectLst/>
                          <a:latin typeface="Book Antiqua" panose="02040602050305030304" pitchFamily="18" charset="0"/>
                        </a:rPr>
                        <a:t>0.72</a:t>
                      </a:r>
                      <a:endParaRPr lang="en-US" sz="1800" b="0" i="0" u="none" strike="noStrike">
                        <a:solidFill>
                          <a:srgbClr val="0070C0"/>
                        </a:solidFill>
                        <a:effectLst/>
                        <a:latin typeface="Book Antiqua" panose="02040602050305030304" pitchFamily="18" charset="0"/>
                      </a:endParaRPr>
                    </a:p>
                  </a:txBody>
                  <a:tcPr marL="9525" marR="9525" marT="9525" marB="0" anchor="b"/>
                </a:tc>
              </a:tr>
              <a:tr h="370840">
                <a:tc>
                  <a:txBody>
                    <a:bodyPr/>
                    <a:lstStyle/>
                    <a:p>
                      <a:r>
                        <a:rPr lang="en-US" sz="1600">
                          <a:solidFill>
                            <a:schemeClr val="tx1"/>
                          </a:solidFill>
                          <a:latin typeface="Book Antiqua" panose="02040602050305030304" pitchFamily="18" charset="0"/>
                        </a:rPr>
                        <a:t>6.1</a:t>
                      </a:r>
                      <a:endParaRPr lang="en-US" sz="1600">
                        <a:solidFill>
                          <a:schemeClr val="tx1"/>
                        </a:solidFill>
                        <a:latin typeface="Book Antiqua" panose="02040602050305030304" pitchFamily="18" charset="0"/>
                      </a:endParaRPr>
                    </a:p>
                  </a:txBody>
                  <a:tcPr/>
                </a:tc>
                <a:tc>
                  <a:txBody>
                    <a:bodyPr/>
                    <a:lstStyle/>
                    <a:p>
                      <a:r>
                        <a:rPr lang="en-US" sz="1600">
                          <a:solidFill>
                            <a:schemeClr val="tx1"/>
                          </a:solidFill>
                          <a:latin typeface="Book Antiqua" panose="02040602050305030304" pitchFamily="18" charset="0"/>
                        </a:rPr>
                        <a:t>2.8</a:t>
                      </a:r>
                      <a:endParaRPr lang="en-US" sz="1600">
                        <a:solidFill>
                          <a:schemeClr val="tx1"/>
                        </a:solidFill>
                        <a:latin typeface="Book Antiqua" panose="02040602050305030304" pitchFamily="18" charset="0"/>
                      </a:endParaRPr>
                    </a:p>
                  </a:txBody>
                  <a:tcPr/>
                </a:tc>
                <a:tc>
                  <a:txBody>
                    <a:bodyPr/>
                    <a:lstStyle/>
                    <a:p>
                      <a:r>
                        <a:rPr lang="en-US" sz="1600">
                          <a:solidFill>
                            <a:schemeClr val="tx1"/>
                          </a:solidFill>
                          <a:latin typeface="Book Antiqua" panose="02040602050305030304" pitchFamily="18" charset="0"/>
                        </a:rPr>
                        <a:t>Versicolor</a:t>
                      </a:r>
                      <a:endParaRPr lang="en-US" sz="1600">
                        <a:solidFill>
                          <a:schemeClr val="tx1"/>
                        </a:solidFill>
                        <a:latin typeface="Book Antiqua" panose="02040602050305030304" pitchFamily="18" charset="0"/>
                      </a:endParaRPr>
                    </a:p>
                  </a:txBody>
                  <a:tcPr/>
                </a:tc>
                <a:tc>
                  <a:txBody>
                    <a:bodyPr/>
                    <a:lstStyle/>
                    <a:p>
                      <a:pPr algn="r" fontAlgn="b"/>
                      <a:r>
                        <a:rPr lang="en-US" sz="1800" b="0" i="0" u="none" strike="noStrike">
                          <a:solidFill>
                            <a:schemeClr val="tx1"/>
                          </a:solidFill>
                          <a:effectLst/>
                          <a:latin typeface="Book Antiqua" panose="02040602050305030304" pitchFamily="18" charset="0"/>
                        </a:rPr>
                        <a:t>0.95</a:t>
                      </a:r>
                      <a:endParaRPr lang="en-US" sz="1800" b="0" i="0" u="none" strike="noStrike">
                        <a:solidFill>
                          <a:schemeClr val="tx1"/>
                        </a:solidFill>
                        <a:effectLst/>
                        <a:latin typeface="Book Antiqua" panose="02040602050305030304" pitchFamily="18" charset="0"/>
                      </a:endParaRPr>
                    </a:p>
                  </a:txBody>
                  <a:tcPr marL="9525" marR="9525" marT="9525" marB="0" anchor="b"/>
                </a:tc>
              </a:tr>
              <a:tr h="370840">
                <a:tc>
                  <a:txBody>
                    <a:bodyPr/>
                    <a:lstStyle/>
                    <a:p>
                      <a:r>
                        <a:rPr lang="en-US" sz="1600">
                          <a:latin typeface="Book Antiqua" panose="02040602050305030304" pitchFamily="18" charset="0"/>
                        </a:rPr>
                        <a:t>6.3</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2.3</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Versicolor</a:t>
                      </a:r>
                      <a:endParaRPr lang="en-US" sz="1600">
                        <a:latin typeface="Book Antiqua" panose="02040602050305030304" pitchFamily="18" charset="0"/>
                      </a:endParaRPr>
                    </a:p>
                  </a:txBody>
                  <a:tcPr/>
                </a:tc>
                <a:tc>
                  <a:txBody>
                    <a:bodyPr/>
                    <a:lstStyle/>
                    <a:p>
                      <a:pPr algn="r" fontAlgn="b"/>
                      <a:r>
                        <a:rPr lang="en-US" sz="1800" b="0" i="0" u="none" strike="noStrike">
                          <a:solidFill>
                            <a:srgbClr val="000000"/>
                          </a:solidFill>
                          <a:effectLst/>
                          <a:latin typeface="Book Antiqua" panose="02040602050305030304" pitchFamily="18" charset="0"/>
                        </a:rPr>
                        <a:t>1.36</a:t>
                      </a:r>
                      <a:endParaRPr lang="en-US" sz="1800" b="0" i="0" u="none" strike="noStrike">
                        <a:solidFill>
                          <a:srgbClr val="000000"/>
                        </a:solidFill>
                        <a:effectLst/>
                        <a:latin typeface="Book Antiqua" panose="02040602050305030304" pitchFamily="18" charset="0"/>
                      </a:endParaRPr>
                    </a:p>
                  </a:txBody>
                  <a:tcPr marL="9525" marR="9525" marT="9525" marB="0" anchor="b"/>
                </a:tc>
              </a:tr>
              <a:tr h="370840">
                <a:tc>
                  <a:txBody>
                    <a:bodyPr/>
                    <a:lstStyle/>
                    <a:p>
                      <a:r>
                        <a:rPr lang="en-US" sz="1600">
                          <a:solidFill>
                            <a:srgbClr val="0070C0"/>
                          </a:solidFill>
                          <a:latin typeface="Book Antiqua" panose="02040602050305030304" pitchFamily="18" charset="0"/>
                        </a:rPr>
                        <a:t>5.5</a:t>
                      </a:r>
                      <a:endParaRPr lang="en-US" sz="1600">
                        <a:solidFill>
                          <a:srgbClr val="0070C0"/>
                        </a:solidFill>
                        <a:latin typeface="Book Antiqua" panose="02040602050305030304" pitchFamily="18" charset="0"/>
                      </a:endParaRPr>
                    </a:p>
                  </a:txBody>
                  <a:tcPr/>
                </a:tc>
                <a:tc>
                  <a:txBody>
                    <a:bodyPr/>
                    <a:lstStyle/>
                    <a:p>
                      <a:r>
                        <a:rPr lang="en-US" sz="1600">
                          <a:solidFill>
                            <a:srgbClr val="0070C0"/>
                          </a:solidFill>
                          <a:latin typeface="Book Antiqua" panose="02040602050305030304" pitchFamily="18" charset="0"/>
                        </a:rPr>
                        <a:t>2.4</a:t>
                      </a:r>
                      <a:endParaRPr lang="en-US" sz="1600">
                        <a:solidFill>
                          <a:srgbClr val="0070C0"/>
                        </a:solidFill>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solidFill>
                            <a:srgbClr val="0070C0"/>
                          </a:solidFill>
                          <a:latin typeface="Book Antiqua" panose="02040602050305030304" pitchFamily="18" charset="0"/>
                        </a:rPr>
                        <a:t>Versicolor</a:t>
                      </a:r>
                      <a:endParaRPr lang="en-US" sz="1600">
                        <a:solidFill>
                          <a:srgbClr val="0070C0"/>
                        </a:solidFill>
                        <a:latin typeface="Book Antiqua" panose="02040602050305030304" pitchFamily="18" charset="0"/>
                      </a:endParaRPr>
                    </a:p>
                  </a:txBody>
                  <a:tcPr/>
                </a:tc>
                <a:tc>
                  <a:txBody>
                    <a:bodyPr/>
                    <a:lstStyle/>
                    <a:p>
                      <a:pPr algn="r" fontAlgn="b"/>
                      <a:r>
                        <a:rPr lang="en-US" sz="1800" b="0" i="0" u="none" strike="noStrike">
                          <a:solidFill>
                            <a:srgbClr val="0070C0"/>
                          </a:solidFill>
                          <a:effectLst/>
                          <a:latin typeface="Book Antiqua" panose="02040602050305030304" pitchFamily="18" charset="0"/>
                        </a:rPr>
                        <a:t>0.76</a:t>
                      </a:r>
                      <a:endParaRPr lang="en-US" sz="1800" b="0" i="0" u="none" strike="noStrike">
                        <a:solidFill>
                          <a:srgbClr val="0070C0"/>
                        </a:solidFill>
                        <a:effectLst/>
                        <a:latin typeface="Book Antiqua" panose="02040602050305030304" pitchFamily="18" charset="0"/>
                      </a:endParaRPr>
                    </a:p>
                  </a:txBody>
                  <a:tcPr marL="9525" marR="9525" marT="9525" marB="0" anchor="b"/>
                </a:tc>
              </a:tr>
            </a:tbl>
          </a:graphicData>
        </a:graphic>
      </p:graphicFrame>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a:latin typeface="Book Antiqua" panose="02040602050305030304" pitchFamily="18" charset="0"/>
              </a:rPr>
              <a:t>From the table we can clearly see that out of 5 nearest neighbors votes are as below.</a:t>
            </a:r>
            <a:endParaRPr lang="en-US" sz="2800">
              <a:latin typeface="Book Antiqua" panose="02040602050305030304" pitchFamily="18" charset="0"/>
            </a:endParaRPr>
          </a:p>
          <a:p>
            <a:pPr lvl="1" algn="just"/>
            <a:r>
              <a:rPr lang="en-US" sz="2400">
                <a:latin typeface="Book Antiqua" panose="02040602050305030304" pitchFamily="18" charset="0"/>
              </a:rPr>
              <a:t>Setosa=3 </a:t>
            </a:r>
            <a:endParaRPr lang="en-US" sz="2400">
              <a:latin typeface="Book Antiqua" panose="02040602050305030304" pitchFamily="18" charset="0"/>
            </a:endParaRPr>
          </a:p>
          <a:p>
            <a:pPr lvl="1" algn="just"/>
            <a:r>
              <a:rPr lang="en-US" sz="2400">
                <a:latin typeface="Book Antiqua" panose="02040602050305030304" pitchFamily="18" charset="0"/>
              </a:rPr>
              <a:t>Verginica=1 </a:t>
            </a:r>
            <a:endParaRPr lang="en-US" sz="2400">
              <a:latin typeface="Book Antiqua" panose="02040602050305030304" pitchFamily="18" charset="0"/>
            </a:endParaRPr>
          </a:p>
          <a:p>
            <a:pPr lvl="1" algn="just"/>
            <a:r>
              <a:rPr lang="en-US" sz="2400">
                <a:latin typeface="Book Antiqua" panose="02040602050305030304" pitchFamily="18" charset="0"/>
              </a:rPr>
              <a:t>Versicolor=1</a:t>
            </a:r>
            <a:endParaRPr lang="en-US" sz="2400">
              <a:latin typeface="Book Antiqua" panose="02040602050305030304" pitchFamily="18" charset="0"/>
            </a:endParaRPr>
          </a:p>
          <a:p>
            <a:pPr algn="just"/>
            <a:r>
              <a:rPr lang="en-US" sz="2800">
                <a:latin typeface="Book Antiqua" panose="02040602050305030304" pitchFamily="18" charset="0"/>
              </a:rPr>
              <a:t>From this observation we can predict that the given data belongs to </a:t>
            </a:r>
            <a:r>
              <a:rPr lang="en-US" sz="2800">
                <a:solidFill>
                  <a:srgbClr val="0070C0"/>
                </a:solidFill>
                <a:latin typeface="Book Antiqua" panose="02040602050305030304" pitchFamily="18" charset="0"/>
              </a:rPr>
              <a:t>Setosa</a:t>
            </a:r>
            <a:r>
              <a:rPr lang="en-US" sz="2800">
                <a:latin typeface="Book Antiqua" panose="02040602050305030304" pitchFamily="18" charset="0"/>
              </a:rPr>
              <a:t> class.</a:t>
            </a:r>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228600" y="1219200"/>
            <a:ext cx="8686800" cy="5029200"/>
          </a:xfrm>
        </p:spPr>
        <p:txBody>
          <a:bodyPr>
            <a:noAutofit/>
          </a:bodyPr>
          <a:lstStyle/>
          <a:p>
            <a:pPr algn="just"/>
            <a:r>
              <a:rPr lang="en-US" sz="2700">
                <a:latin typeface="Book Antiqua" panose="02040602050305030304" pitchFamily="18" charset="0"/>
              </a:rPr>
              <a:t>Support Vector Machine or SVM is one of the most popular Supervised Learning algorithms, which is used for Classification as well as Regression problems. </a:t>
            </a:r>
            <a:endParaRPr lang="en-US" sz="2700">
              <a:latin typeface="Book Antiqua" panose="02040602050305030304" pitchFamily="18" charset="0"/>
            </a:endParaRPr>
          </a:p>
          <a:p>
            <a:pPr algn="just"/>
            <a:r>
              <a:rPr lang="en-US" sz="2700">
                <a:latin typeface="Book Antiqua" panose="02040602050305030304" pitchFamily="18" charset="0"/>
              </a:rPr>
              <a:t>However, primarily, it is used for Classification problems in Machine Learning.</a:t>
            </a:r>
            <a:endParaRPr lang="en-US" sz="2700">
              <a:latin typeface="Book Antiqua" panose="02040602050305030304" pitchFamily="18" charset="0"/>
            </a:endParaRPr>
          </a:p>
          <a:p>
            <a:pPr algn="just"/>
            <a:r>
              <a:rPr lang="en-US" sz="2700">
                <a:latin typeface="Book Antiqua" panose="02040602050305030304" pitchFamily="18" charset="0"/>
              </a:rPr>
              <a:t>A support vector machine takes input data points and outputs the hyperplane (which in two dimensions it’s simply a line) that best separates the data points into two classes. </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830762"/>
          </a:xfrm>
        </p:spPr>
        <p:txBody>
          <a:bodyPr>
            <a:noAutofit/>
          </a:bodyPr>
          <a:lstStyle/>
          <a:p>
            <a:pPr algn="just"/>
            <a:r>
              <a:rPr lang="en-US" sz="2700">
                <a:latin typeface="Book Antiqua" panose="02040602050305030304" pitchFamily="18" charset="0"/>
              </a:rPr>
              <a:t>This line or hyperplane is the </a:t>
            </a:r>
            <a:r>
              <a:rPr lang="en-US" sz="2700" b="1">
                <a:latin typeface="Book Antiqua" panose="02040602050305030304" pitchFamily="18" charset="0"/>
              </a:rPr>
              <a:t>decision boundary</a:t>
            </a:r>
            <a:r>
              <a:rPr lang="en-US" sz="2700">
                <a:latin typeface="Book Antiqua" panose="02040602050305030304" pitchFamily="18" charset="0"/>
              </a:rPr>
              <a:t>: any data points  that falls to one side of it is classified in one class and, and the data points  that falls to the other of it is classified in another class.</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11" name="Picture 10"/>
          <p:cNvPicPr>
            <a:picLocks noChangeAspect="1"/>
          </p:cNvPicPr>
          <p:nvPr/>
        </p:nvPicPr>
        <p:blipFill>
          <a:blip r:embed="rId1"/>
          <a:stretch>
            <a:fillRect/>
          </a:stretch>
        </p:blipFill>
        <p:spPr>
          <a:xfrm>
            <a:off x="1235422" y="3262099"/>
            <a:ext cx="7121003" cy="2026851"/>
          </a:xfrm>
          <a:prstGeom prst="rect">
            <a:avLst/>
          </a:prstGeom>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219200"/>
            <a:ext cx="8776835" cy="5137150"/>
          </a:xfrm>
        </p:spPr>
        <p:txBody>
          <a:bodyPr>
            <a:noAutofit/>
          </a:bodyPr>
          <a:lstStyle/>
          <a:p>
            <a:pPr algn="just"/>
            <a:r>
              <a:rPr lang="en-US" sz="2700">
                <a:latin typeface="Book Antiqua" panose="02040602050305030304" pitchFamily="18" charset="0"/>
              </a:rPr>
              <a:t>Compared to newer algorithms like neural networks, they have two main advantages: higher speed and better performance with a limited number of samples (in the thousands). </a:t>
            </a:r>
            <a:endParaRPr lang="en-US" sz="2700">
              <a:latin typeface="Book Antiqua" panose="02040602050305030304" pitchFamily="18" charset="0"/>
            </a:endParaRPr>
          </a:p>
          <a:p>
            <a:pPr algn="just"/>
            <a:r>
              <a:rPr lang="en-US" sz="2700">
                <a:latin typeface="Book Antiqua" panose="02040602050305030304" pitchFamily="18" charset="0"/>
              </a:rPr>
              <a:t>Support vectors are data points that are closest to the hyperplane and influence the position and orientation of the hyperplane.  </a:t>
            </a:r>
            <a:endParaRPr lang="en-US" sz="2700">
              <a:latin typeface="Book Antiqua" panose="02040602050305030304" pitchFamily="18" charset="0"/>
            </a:endParaRPr>
          </a:p>
          <a:p>
            <a:pPr algn="just"/>
            <a:r>
              <a:rPr lang="en-US" sz="2700">
                <a:latin typeface="Book Antiqua" panose="02040602050305030304" pitchFamily="18" charset="0"/>
              </a:rPr>
              <a:t>To separate the two classes of data points, there are many possible hyperplanes that could be chosen.  </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219200"/>
            <a:ext cx="8776835" cy="4270773"/>
          </a:xfrm>
        </p:spPr>
        <p:txBody>
          <a:bodyPr>
            <a:noAutofit/>
          </a:bodyPr>
          <a:lstStyle/>
          <a:p>
            <a:pPr algn="just"/>
            <a:r>
              <a:rPr lang="en-US" sz="2700">
                <a:latin typeface="Book Antiqua" panose="02040602050305030304" pitchFamily="18" charset="0"/>
              </a:rPr>
              <a:t>SVM algorithm selects optimal hyperplane by choosing hyperplane with largest margin. Such hyperplane is called maximum marginal hyperplane (MMH).</a:t>
            </a:r>
            <a:endParaRPr lang="en-US" sz="2700">
              <a:latin typeface="Book Antiqua" panose="02040602050305030304" pitchFamily="18" charset="0"/>
            </a:endParaRPr>
          </a:p>
          <a:p>
            <a:pPr algn="just"/>
            <a:r>
              <a:rPr lang="en-US" sz="2700">
                <a:latin typeface="Book Antiqua" panose="02040602050305030304" pitchFamily="18" charset="0"/>
              </a:rPr>
              <a:t>Let H1 and H2 are planes that   passes through support vectors and parallel to the hyperplane of decision boundary. </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830762"/>
          </a:xfrm>
        </p:spPr>
        <p:txBody>
          <a:bodyPr>
            <a:noAutofit/>
          </a:bodyPr>
          <a:lstStyle/>
          <a:p>
            <a:pPr algn="just"/>
            <a:r>
              <a:rPr lang="en-US" sz="2700">
                <a:latin typeface="Book Antiqua" panose="02040602050305030304" pitchFamily="18" charset="0"/>
              </a:rPr>
              <a:t>Distance between plane H1 and the hyperplane should be equal to distance between plane H2 and the hyperplane. Margin is the distance between planes H1 and H2.</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6" name="Picture 5"/>
          <p:cNvPicPr>
            <a:picLocks noChangeAspect="1"/>
          </p:cNvPicPr>
          <p:nvPr/>
        </p:nvPicPr>
        <p:blipFill>
          <a:blip r:embed="rId1"/>
          <a:stretch>
            <a:fillRect/>
          </a:stretch>
        </p:blipFill>
        <p:spPr>
          <a:xfrm>
            <a:off x="461962" y="3557201"/>
            <a:ext cx="4582085" cy="2020572"/>
          </a:xfrm>
          <a:prstGeom prst="rect">
            <a:avLst/>
          </a:prstGeom>
        </p:spPr>
      </p:pic>
      <p:pic>
        <p:nvPicPr>
          <p:cNvPr id="9" name="Picture 8"/>
          <p:cNvPicPr>
            <a:picLocks noChangeAspect="1"/>
          </p:cNvPicPr>
          <p:nvPr/>
        </p:nvPicPr>
        <p:blipFill>
          <a:blip r:embed="rId2"/>
          <a:stretch>
            <a:fillRect/>
          </a:stretch>
        </p:blipFill>
        <p:spPr>
          <a:xfrm>
            <a:off x="5982342" y="3557201"/>
            <a:ext cx="2704458" cy="2020572"/>
          </a:xfrm>
          <a:prstGeom prst="rect">
            <a:avLst/>
          </a:prstGeom>
        </p:spPr>
      </p:pic>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228600" y="1295400"/>
            <a:ext cx="8596032" cy="4953000"/>
          </a:xfrm>
        </p:spPr>
        <p:txBody>
          <a:bodyPr>
            <a:noAutofit/>
          </a:bodyPr>
          <a:lstStyle/>
          <a:p>
            <a:pPr algn="just"/>
            <a:r>
              <a:rPr lang="en-US" sz="2700">
                <a:latin typeface="Book Antiqua" panose="02040602050305030304" pitchFamily="18" charset="0"/>
              </a:rPr>
              <a:t>Support Vector Machine(SVM) can be of two types: Linear SVM and Non-linear SVM.</a:t>
            </a:r>
            <a:endParaRPr lang="en-US" sz="2700">
              <a:latin typeface="Book Antiqua" panose="02040602050305030304" pitchFamily="18" charset="0"/>
            </a:endParaRPr>
          </a:p>
          <a:p>
            <a:pPr algn="just"/>
            <a:r>
              <a:rPr lang="en-US" sz="2700">
                <a:latin typeface="Book Antiqua" panose="02040602050305030304" pitchFamily="18" charset="0"/>
              </a:rPr>
              <a:t>SVM that is used to classify linearly separable data points is called linear SVM whereas the SVM that is used to classify non-linearly separable data points is called non-linear SVM.</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11" name="Picture 10"/>
          <p:cNvPicPr>
            <a:picLocks noChangeAspect="1"/>
          </p:cNvPicPr>
          <p:nvPr/>
        </p:nvPicPr>
        <p:blipFill>
          <a:blip r:embed="rId1"/>
          <a:stretch>
            <a:fillRect/>
          </a:stretch>
        </p:blipFill>
        <p:spPr>
          <a:xfrm>
            <a:off x="2209800" y="4193591"/>
            <a:ext cx="4353569" cy="2050046"/>
          </a:xfrm>
          <a:prstGeom prst="rect">
            <a:avLst/>
          </a:prstGeom>
        </p:spPr>
      </p:pic>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295400"/>
            <a:ext cx="8519832" cy="4953000"/>
          </a:xfrm>
        </p:spPr>
        <p:txBody>
          <a:bodyPr>
            <a:noAutofit/>
          </a:bodyPr>
          <a:lstStyle/>
          <a:p>
            <a:pPr algn="just"/>
            <a:r>
              <a:rPr lang="en-US" sz="2700">
                <a:latin typeface="Book Antiqua" panose="02040602050305030304" pitchFamily="18" charset="0"/>
              </a:rPr>
              <a:t>Non-linear SVM works in following two steps:</a:t>
            </a:r>
            <a:endParaRPr lang="en-US" sz="2700">
              <a:latin typeface="Book Antiqua" panose="02040602050305030304" pitchFamily="18" charset="0"/>
            </a:endParaRPr>
          </a:p>
          <a:p>
            <a:pPr lvl="1" algn="just"/>
            <a:r>
              <a:rPr lang="en-US" sz="2400">
                <a:latin typeface="Book Antiqua" panose="02040602050305030304" pitchFamily="18" charset="0"/>
              </a:rPr>
              <a:t>It transforms low–dimensional data points into high-dimensional data points, that are linearly separable, by using kernel-trick.</a:t>
            </a:r>
            <a:endParaRPr lang="en-US" sz="2400">
              <a:latin typeface="Book Antiqua" panose="02040602050305030304" pitchFamily="18" charset="0"/>
            </a:endParaRPr>
          </a:p>
          <a:p>
            <a:pPr lvl="1" algn="just"/>
            <a:r>
              <a:rPr lang="en-US" sz="2400">
                <a:latin typeface="Book Antiqua" panose="02040602050305030304" pitchFamily="18" charset="0"/>
              </a:rPr>
              <a:t>Then, it classifies data points using linear-hyperplane.</a:t>
            </a:r>
            <a:endParaRPr lang="en-US" sz="2400">
              <a:latin typeface="Book Antiqua" panose="02040602050305030304" pitchFamily="18" charset="0"/>
            </a:endParaRPr>
          </a:p>
          <a:p>
            <a:pPr algn="just"/>
            <a:r>
              <a:rPr lang="en-US" sz="2700">
                <a:latin typeface="Book Antiqua" panose="02040602050305030304" pitchFamily="18" charset="0"/>
              </a:rPr>
              <a:t>SVM algorithms use a set of mathematical functions that are defined as the kernel. </a:t>
            </a:r>
            <a:endParaRPr lang="en-US" sz="2700">
              <a:latin typeface="Book Antiqua" panose="02040602050305030304" pitchFamily="18" charset="0"/>
            </a:endParaRPr>
          </a:p>
          <a:p>
            <a:pPr algn="just"/>
            <a:r>
              <a:rPr lang="en-US" sz="2700">
                <a:latin typeface="Book Antiqua" panose="02040602050305030304" pitchFamily="18" charset="0"/>
              </a:rPr>
              <a:t>These functions are used to transform non-linearly separable low-dimensional data points into linearly separable high-dimensional data points. </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1"/>
          <a:stretch>
            <a:fillRect/>
          </a:stretch>
        </p:blipFill>
        <p:spPr>
          <a:xfrm>
            <a:off x="1014865" y="4217982"/>
            <a:ext cx="6765131" cy="2228850"/>
          </a:xfrm>
          <a:prstGeom prst="rect">
            <a:avLst/>
          </a:prstGeom>
        </p:spPr>
      </p:pic>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219200"/>
            <a:ext cx="8686067" cy="5137150"/>
          </a:xfrm>
        </p:spPr>
        <p:txBody>
          <a:bodyPr>
            <a:noAutofit/>
          </a:bodyPr>
          <a:lstStyle/>
          <a:p>
            <a:pPr algn="just"/>
            <a:r>
              <a:rPr lang="en-US" sz="2700">
                <a:latin typeface="Book Antiqua" panose="02040602050305030304" pitchFamily="18" charset="0"/>
              </a:rPr>
              <a:t>Popular kernels are: Linear Kernel, Polynomial Kernel, Gaussian Kernel, Radial Basis Function (RBF), Sigmoid Kernel, etc.</a:t>
            </a:r>
            <a:endParaRPr lang="en-US" sz="2700">
              <a:latin typeface="Book Antiqua" panose="02040602050305030304" pitchFamily="18" charset="0"/>
            </a:endParaRPr>
          </a:p>
          <a:p>
            <a:pPr algn="just"/>
            <a:r>
              <a:rPr lang="en-US" sz="2700">
                <a:latin typeface="Book Antiqua" panose="02040602050305030304" pitchFamily="18" charset="0"/>
              </a:rPr>
              <a:t>Consider the following 2-D data points which are linearly inseparable. We can transform the data points into linearly separable data points by adding third dimension z=x</a:t>
            </a:r>
            <a:r>
              <a:rPr lang="en-US" sz="2700" baseline="30000">
                <a:latin typeface="Book Antiqua" panose="02040602050305030304" pitchFamily="18" charset="0"/>
              </a:rPr>
              <a:t>2</a:t>
            </a:r>
            <a:r>
              <a:rPr lang="en-US" sz="2700">
                <a:latin typeface="Book Antiqua" panose="02040602050305030304" pitchFamily="18" charset="0"/>
              </a:rPr>
              <a:t>+y</a:t>
            </a:r>
            <a:r>
              <a:rPr lang="en-US" sz="2700" baseline="30000">
                <a:latin typeface="Book Antiqua" panose="02040602050305030304" pitchFamily="18" charset="0"/>
              </a:rPr>
              <a:t>2</a:t>
            </a:r>
            <a:r>
              <a:rPr lang="en-US" sz="2700">
                <a:latin typeface="Book Antiqua" panose="02040602050305030304" pitchFamily="18" charset="0"/>
              </a:rPr>
              <a:t>.</a:t>
            </a:r>
            <a:endParaRPr lang="en-US" sz="2700" baseline="300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49384</Words>
  <Application>WPS Presentation</Application>
  <PresentationFormat>On-screen Show (4:3)</PresentationFormat>
  <Paragraphs>1633</Paragraphs>
  <Slides>131</Slides>
  <Notes>34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47</vt:i4>
      </vt:variant>
      <vt:variant>
        <vt:lpstr>幻灯片标题</vt:lpstr>
      </vt:variant>
      <vt:variant>
        <vt:i4>131</vt:i4>
      </vt:variant>
    </vt:vector>
  </HeadingPairs>
  <TitlesOfParts>
    <vt:vector size="189" baseType="lpstr">
      <vt:lpstr>Arial</vt:lpstr>
      <vt:lpstr>SimSun</vt:lpstr>
      <vt:lpstr>Wingdings</vt:lpstr>
      <vt:lpstr>Book Antiqua</vt:lpstr>
      <vt:lpstr>Book Antiqua</vt:lpstr>
      <vt:lpstr>Calibri</vt:lpstr>
      <vt:lpstr>Microsoft YaHei</vt:lpstr>
      <vt:lpstr>Arial Unicode MS</vt:lpstr>
      <vt:lpstr>Cambria Math</vt:lpstr>
      <vt:lpstr>Times New Roman</vt:lpstr>
      <vt:lpstr>Office Theme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Gradient Descent</vt:lpstr>
      <vt:lpstr>PowerPoint 演示文稿</vt:lpstr>
      <vt:lpstr>Gradient Descent</vt:lpstr>
      <vt:lpstr>Gradient Descent</vt:lpstr>
      <vt:lpstr>Gradient Descent</vt:lpstr>
      <vt:lpstr>Gradient Descent</vt:lpstr>
      <vt:lpstr>Gradient Descent</vt:lpstr>
      <vt:lpstr>Gradient Descent</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Linear Regression</vt:lpstr>
      <vt:lpstr>Linear Regression</vt:lpstr>
      <vt:lpstr>Linear Regression</vt:lpstr>
      <vt:lpstr>Linear Regression</vt:lpstr>
      <vt:lpstr>Linear Regression</vt:lpstr>
      <vt:lpstr>Logistic Regression</vt:lpstr>
      <vt:lpstr>Logistic Regression</vt:lpstr>
      <vt:lpstr>Logistic Regression</vt:lpstr>
      <vt:lpstr>Logistic Regression Cost Function</vt:lpstr>
      <vt:lpstr>Logistic Regression Cost Function</vt:lpstr>
      <vt:lpstr>Logistic Regression Cost Function</vt:lpstr>
      <vt:lpstr>Logistic Regression GD/Derivatives</vt:lpstr>
      <vt:lpstr>Logistic Regression GD/Derivatives</vt:lpstr>
      <vt:lpstr>Logistic Regression</vt:lpstr>
      <vt:lpstr>Logistic Regression</vt:lpstr>
      <vt:lpstr>Logistic Regression</vt:lpstr>
      <vt:lpstr>Overfitting and Underfitting</vt:lpstr>
      <vt:lpstr>Overfitting and Underfitting</vt:lpstr>
      <vt:lpstr>Overfitting and Underfitting</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Cross-Validation</vt:lpstr>
      <vt:lpstr>Cross-Validation</vt:lpstr>
      <vt:lpstr>Cross-Validation</vt:lpstr>
      <vt:lpstr>Cross-Validation</vt:lpstr>
      <vt:lpstr>Locally Weighted Regression</vt:lpstr>
      <vt:lpstr>Locally Weighted Regression</vt:lpstr>
      <vt:lpstr>Locally Weighted Regression</vt:lpstr>
      <vt:lpstr>Locally Weighted Regression</vt:lpstr>
      <vt:lpstr>Locally Weighted Regression</vt:lpstr>
      <vt:lpstr>Locally Weighted Regression</vt:lpstr>
      <vt:lpstr>Locally Weighted Regression</vt:lpstr>
      <vt:lpstr>Locally Weighted Regression</vt:lpstr>
      <vt:lpstr>Bayesian Classification</vt:lpstr>
      <vt:lpstr>Bayesian Classification</vt:lpstr>
      <vt:lpstr>Bayesian Classification</vt:lpstr>
      <vt:lpstr>Bayesian Classification</vt:lpstr>
      <vt:lpstr>Bayesian Classification</vt:lpstr>
      <vt:lpstr>Bayesian Classification</vt:lpstr>
      <vt:lpstr>Bayesian Classification</vt:lpstr>
      <vt:lpstr>Bayesian Classification</vt:lpstr>
      <vt:lpstr>Classification by Decision Tree Induction</vt:lpstr>
      <vt:lpstr>Classification by Decision Tree</vt:lpstr>
      <vt:lpstr>Classification by Decision Tree</vt:lpstr>
      <vt:lpstr>Classification by Decision Tree</vt:lpstr>
      <vt:lpstr>ID3 Decision Tree</vt:lpstr>
      <vt:lpstr>ID3 Decision Tree</vt:lpstr>
      <vt:lpstr>ID3 Decision Tree</vt:lpstr>
      <vt:lpstr>ID3 Decision Tree</vt:lpstr>
      <vt:lpstr>ID3 Decision Tree</vt:lpstr>
      <vt:lpstr>ID3 Decision Tree</vt:lpstr>
      <vt:lpstr>ID3 Decision Tree</vt:lpstr>
      <vt:lpstr>ID3 Decision Tree</vt:lpstr>
      <vt:lpstr>ID3 Decision Tree</vt:lpstr>
      <vt:lpstr>ID3 Decision Tree</vt:lpstr>
      <vt:lpstr>K-Nearest Neighbors Classifier</vt:lpstr>
      <vt:lpstr>K-Nearest Neighbors Classifier</vt:lpstr>
      <vt:lpstr>K-Nearest Neighbors Classifier</vt:lpstr>
      <vt:lpstr>K-Nearest Neighbors Classifier</vt:lpstr>
      <vt:lpstr>K-Nearest Neighbors Classifier</vt:lpstr>
      <vt:lpstr>K-Nearest Neighbors Classifier</vt:lpstr>
      <vt:lpstr>K-Nearest Neighbors Classifier</vt:lpstr>
      <vt:lpstr>K-Nearest Neighbors Classifier</vt:lpstr>
      <vt:lpstr>K-Nearest Neighbors Classifier</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Random Forest Classifier</vt:lpstr>
      <vt:lpstr>Random Forest Classifier</vt:lpstr>
      <vt:lpstr>Random Forest Classifier</vt:lpstr>
      <vt:lpstr>Random Forest Classifier</vt:lpstr>
      <vt:lpstr>Random Forest Classifier</vt:lpstr>
      <vt:lpstr>Random Forest Classifier</vt:lpstr>
      <vt:lpstr>Random Forest Classifier</vt:lpstr>
      <vt:lpstr>Random Forest Classifier</vt:lpstr>
      <vt:lpstr>ID3 Decision Tree</vt:lpstr>
      <vt:lpstr>Bias Variance Tradeoff</vt:lpstr>
      <vt:lpstr>Bias Variance Tradeoff</vt:lpstr>
      <vt:lpstr>Bias Variance Tradeoff</vt:lpstr>
      <vt:lpstr>Bias Variance Tradeoff</vt:lpstr>
      <vt:lpstr>Bias Variance Tradeoff</vt:lpstr>
      <vt:lpstr>Bias Variance Tradeoff</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Durga Pokharel</cp:lastModifiedBy>
  <cp:revision>9</cp:revision>
  <dcterms:created xsi:type="dcterms:W3CDTF">2018-12-09T05:19:00Z</dcterms:created>
  <dcterms:modified xsi:type="dcterms:W3CDTF">2023-03-01T06:32:48Z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0x0101006892BAB336DB7848856AFD65EED22058</vt:lpwstr>
  </property>
  <property fmtid="{D5CDD505-2E9C-101B-9397-08002B2CF9AE}" pid="3" name="ICV">
    <vt:lpwstr>9AD522BF38E345EFB7A98A543A91BF3C</vt:lpwstr>
  </property>
  <property fmtid="{D5CDD505-2E9C-101B-9397-08002B2CF9AE}" pid="4" name="KSOProductBuildVer">
    <vt:lpwstr>1033-11.2.0.11388</vt:lpwstr>
  </property>
</Properties>
</file>