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Times New Roman" panose="020206030504050203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Times New Roman" panose="020206030504050203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Times New Roman" panose="020206030504050203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Times New Roman" panose="020206030504050203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Times New Roman" panose="02020603050405020304"/>
      </a:defRPr>
    </a:lvl5pPr>
    <a:lvl6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Times New Roman" panose="02020603050405020304"/>
      </a:defRPr>
    </a:lvl6pPr>
    <a:lvl7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Times New Roman" panose="02020603050405020304"/>
      </a:defRPr>
    </a:lvl7pPr>
    <a:lvl8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Times New Roman" panose="02020603050405020304"/>
      </a:defRPr>
    </a:lvl8pPr>
    <a:lvl9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Times New Roman" panose="020206030504050203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9" name="Shape 59"/>
          <p:cNvSpPr/>
          <p:nvPr>
            <p:ph type="sldImg"/>
          </p:nvPr>
        </p:nvSpPr>
        <p:spPr>
          <a:xfrm>
            <a:off x="1143000" y="685800"/>
            <a:ext cx="4572000" cy="3429000"/>
          </a:xfrm>
          <a:prstGeom prst="rect">
            <a:avLst/>
          </a:prstGeom>
        </p:spPr>
        <p:txBody>
          <a:bodyPr/>
          <a:lstStyle/>
          <a:p/>
        </p:txBody>
      </p:sp>
      <p:sp>
        <p:nvSpPr>
          <p:cNvPr id="60" name="Shape 6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spcBef>
        <a:spcPts val="400"/>
      </a:spcBef>
      <a:defRPr sz="1200">
        <a:latin typeface="+mj-lt"/>
        <a:ea typeface="+mj-ea"/>
        <a:cs typeface="+mj-cs"/>
        <a:sym typeface="Times New Roman" panose="02020603050405020304"/>
      </a:defRPr>
    </a:lvl1pPr>
    <a:lvl2pPr indent="228600" defTabSz="457200" latinLnBrk="0">
      <a:spcBef>
        <a:spcPts val="400"/>
      </a:spcBef>
      <a:defRPr sz="1200">
        <a:latin typeface="+mj-lt"/>
        <a:ea typeface="+mj-ea"/>
        <a:cs typeface="+mj-cs"/>
        <a:sym typeface="Times New Roman" panose="02020603050405020304"/>
      </a:defRPr>
    </a:lvl2pPr>
    <a:lvl3pPr indent="457200" defTabSz="457200" latinLnBrk="0">
      <a:spcBef>
        <a:spcPts val="400"/>
      </a:spcBef>
      <a:defRPr sz="1200">
        <a:latin typeface="+mj-lt"/>
        <a:ea typeface="+mj-ea"/>
        <a:cs typeface="+mj-cs"/>
        <a:sym typeface="Times New Roman" panose="02020603050405020304"/>
      </a:defRPr>
    </a:lvl3pPr>
    <a:lvl4pPr indent="685800" defTabSz="457200" latinLnBrk="0">
      <a:spcBef>
        <a:spcPts val="400"/>
      </a:spcBef>
      <a:defRPr sz="1200">
        <a:latin typeface="+mj-lt"/>
        <a:ea typeface="+mj-ea"/>
        <a:cs typeface="+mj-cs"/>
        <a:sym typeface="Times New Roman" panose="02020603050405020304"/>
      </a:defRPr>
    </a:lvl4pPr>
    <a:lvl5pPr indent="914400" defTabSz="457200" latinLnBrk="0">
      <a:spcBef>
        <a:spcPts val="400"/>
      </a:spcBef>
      <a:defRPr sz="1200">
        <a:latin typeface="+mj-lt"/>
        <a:ea typeface="+mj-ea"/>
        <a:cs typeface="+mj-cs"/>
        <a:sym typeface="Times New Roman" panose="02020603050405020304"/>
      </a:defRPr>
    </a:lvl5pPr>
    <a:lvl6pPr indent="1143000" defTabSz="457200" latinLnBrk="0">
      <a:spcBef>
        <a:spcPts val="400"/>
      </a:spcBef>
      <a:defRPr sz="1200">
        <a:latin typeface="+mj-lt"/>
        <a:ea typeface="+mj-ea"/>
        <a:cs typeface="+mj-cs"/>
        <a:sym typeface="Times New Roman" panose="02020603050405020304"/>
      </a:defRPr>
    </a:lvl6pPr>
    <a:lvl7pPr indent="1371600" defTabSz="457200" latinLnBrk="0">
      <a:spcBef>
        <a:spcPts val="400"/>
      </a:spcBef>
      <a:defRPr sz="1200">
        <a:latin typeface="+mj-lt"/>
        <a:ea typeface="+mj-ea"/>
        <a:cs typeface="+mj-cs"/>
        <a:sym typeface="Times New Roman" panose="02020603050405020304"/>
      </a:defRPr>
    </a:lvl7pPr>
    <a:lvl8pPr indent="1600200" defTabSz="457200" latinLnBrk="0">
      <a:spcBef>
        <a:spcPts val="400"/>
      </a:spcBef>
      <a:defRPr sz="1200">
        <a:latin typeface="+mj-lt"/>
        <a:ea typeface="+mj-ea"/>
        <a:cs typeface="+mj-cs"/>
        <a:sym typeface="Times New Roman" panose="02020603050405020304"/>
      </a:defRPr>
    </a:lvl8pPr>
    <a:lvl9pPr indent="1828800" defTabSz="457200" latinLnBrk="0">
      <a:spcBef>
        <a:spcPts val="400"/>
      </a:spcBef>
      <a:defRPr sz="1200">
        <a:latin typeface="+mj-lt"/>
        <a:ea typeface="+mj-ea"/>
        <a:cs typeface="+mj-cs"/>
        <a:sym typeface="Times New Roman" panose="020206030504050203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efault">
    <p:spTree>
      <p:nvGrpSpPr>
        <p:cNvPr id="1" name=""/>
        <p:cNvGrpSpPr/>
        <p:nvPr/>
      </p:nvGrpSpPr>
      <p:grpSpPr>
        <a:xfrm>
          <a:off x="0" y="0"/>
          <a:ext cx="0" cy="0"/>
          <a:chOff x="0" y="0"/>
          <a:chExt cx="0" cy="0"/>
        </a:xfrm>
      </p:grpSpPr>
      <p:sp>
        <p:nvSpPr>
          <p:cNvPr id="15" name="Title Text"/>
          <p:cNvSpPr txBox="1"/>
          <p:nvPr>
            <p:ph type="title" hasCustomPrompt="1"/>
          </p:nvPr>
        </p:nvSpPr>
        <p:spPr>
          <a:prstGeom prst="rect">
            <a:avLst/>
          </a:prstGeom>
        </p:spPr>
        <p:txBody>
          <a:bodyPr/>
          <a:lstStyle/>
          <a:p>
            <a:r>
              <a:t>Title Text</a:t>
            </a:r>
          </a:p>
        </p:txBody>
      </p:sp>
      <p:sp>
        <p:nvSpPr>
          <p:cNvPr id="16" name="Body Level One…"/>
          <p:cNvSpPr txBox="1"/>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4" name="Copyright © 2011 Pearson Education, Inc. Publishing as Pearson Addison-Wesley"/>
          <p:cNvSpPr txBox="1"/>
          <p:nvPr/>
        </p:nvSpPr>
        <p:spPr>
          <a:xfrm>
            <a:off x="838200" y="6612000"/>
            <a:ext cx="6548438" cy="246001"/>
          </a:xfrm>
          <a:prstGeom prst="rect">
            <a:avLst/>
          </a:prstGeom>
          <a:ln w="12700">
            <a:miter lim="400000"/>
          </a:ln>
        </p:spPr>
        <p:txBody>
          <a:bodyPr lIns="46799" tIns="46799" rIns="46799" bIns="46799" anchor="b">
            <a:spAutoFit/>
          </a:bodyPr>
          <a:lstStyle>
            <a:lvl1pPr>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latin typeface="Century Gothic" panose="020B0502020202020204"/>
                <a:ea typeface="Century Gothic" panose="020B0502020202020204"/>
                <a:cs typeface="Century Gothic" panose="020B0502020202020204"/>
                <a:sym typeface="Century Gothic" panose="020B0502020202020204"/>
              </a:defRPr>
            </a:lvl1pPr>
          </a:lstStyle>
          <a:p>
            <a:r>
              <a:t>Copyright © 2011 Pearson Education, Inc. Publishing as Pearson Addison-Wesley</a:t>
            </a:r>
          </a:p>
        </p:txBody>
      </p:sp>
      <p:pic>
        <p:nvPicPr>
          <p:cNvPr id="25" name="image.jpeg" descr="image.jpeg"/>
          <p:cNvPicPr>
            <a:picLocks noChangeAspect="1"/>
          </p:cNvPicPr>
          <p:nvPr/>
        </p:nvPicPr>
        <p:blipFill>
          <a:blip r:embed="rId3"/>
          <a:stretch>
            <a:fillRect/>
          </a:stretch>
        </p:blipFill>
        <p:spPr>
          <a:xfrm>
            <a:off x="0" y="6230937"/>
            <a:ext cx="838200" cy="627063"/>
          </a:xfrm>
          <a:prstGeom prst="rect">
            <a:avLst/>
          </a:prstGeom>
          <a:ln w="12700">
            <a:miter lim="400000"/>
            <a:headEnd/>
            <a:tailEnd/>
          </a:ln>
        </p:spPr>
      </p:pic>
      <p:pic>
        <p:nvPicPr>
          <p:cNvPr id="26" name="image.png" descr="image.png"/>
          <p:cNvPicPr>
            <a:picLocks noChangeAspect="1"/>
          </p:cNvPicPr>
          <p:nvPr/>
        </p:nvPicPr>
        <p:blipFill>
          <a:blip r:embed="rId4"/>
          <a:stretch>
            <a:fillRect/>
          </a:stretch>
        </p:blipFill>
        <p:spPr>
          <a:xfrm>
            <a:off x="8686800" y="0"/>
            <a:ext cx="466725" cy="6858000"/>
          </a:xfrm>
          <a:prstGeom prst="rect">
            <a:avLst/>
          </a:prstGeom>
          <a:ln w="12700">
            <a:miter lim="400000"/>
            <a:headEnd/>
            <a:tailEnd/>
          </a:ln>
        </p:spPr>
      </p:pic>
      <p:sp>
        <p:nvSpPr>
          <p:cNvPr id="27" name="Title Text"/>
          <p:cNvSpPr txBox="1"/>
          <p:nvPr>
            <p:ph type="title" hasCustomPrompt="1"/>
          </p:nvPr>
        </p:nvSpPr>
        <p:spPr>
          <a:xfrm>
            <a:off x="685800" y="2130425"/>
            <a:ext cx="7772400" cy="1470025"/>
          </a:xfrm>
          <a:prstGeom prst="rect">
            <a:avLst/>
          </a:prstGeom>
        </p:spPr>
        <p:txBody>
          <a:bodyPr/>
          <a:lstStyle/>
          <a:p>
            <a:r>
              <a:t>Title Text</a:t>
            </a:r>
          </a:p>
        </p:txBody>
      </p:sp>
      <p:sp>
        <p:nvSpPr>
          <p:cNvPr id="28" name="Body Level One…"/>
          <p:cNvSpPr txBox="1"/>
          <p:nvPr>
            <p:ph type="body" sz="quarter" idx="1" hasCustomPrompt="1"/>
          </p:nvPr>
        </p:nvSpPr>
        <p:spPr>
          <a:xfrm>
            <a:off x="1371600" y="3886200"/>
            <a:ext cx="6400800" cy="17526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6" name="Copyright © 2011 Pearson Education, Inc. Publishing as Pearson Addison-Wesley"/>
          <p:cNvSpPr txBox="1"/>
          <p:nvPr/>
        </p:nvSpPr>
        <p:spPr>
          <a:xfrm>
            <a:off x="838200" y="6612000"/>
            <a:ext cx="6548438" cy="246001"/>
          </a:xfrm>
          <a:prstGeom prst="rect">
            <a:avLst/>
          </a:prstGeom>
          <a:ln w="12700">
            <a:miter lim="400000"/>
          </a:ln>
        </p:spPr>
        <p:txBody>
          <a:bodyPr lIns="46799" tIns="46799" rIns="46799" bIns="46799" anchor="b">
            <a:spAutoFit/>
          </a:bodyPr>
          <a:lstStyle>
            <a:lvl1pPr>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latin typeface="Century Gothic" panose="020B0502020202020204"/>
                <a:ea typeface="Century Gothic" panose="020B0502020202020204"/>
                <a:cs typeface="Century Gothic" panose="020B0502020202020204"/>
                <a:sym typeface="Century Gothic" panose="020B0502020202020204"/>
              </a:defRPr>
            </a:lvl1pPr>
          </a:lstStyle>
          <a:p>
            <a:r>
              <a:t>Copyright © 2011 Pearson Education, Inc. Publishing as Pearson Addison-Wesley</a:t>
            </a:r>
          </a:p>
        </p:txBody>
      </p:sp>
      <p:pic>
        <p:nvPicPr>
          <p:cNvPr id="37" name="image.jpeg" descr="image.jpeg"/>
          <p:cNvPicPr>
            <a:picLocks noChangeAspect="1"/>
          </p:cNvPicPr>
          <p:nvPr/>
        </p:nvPicPr>
        <p:blipFill>
          <a:blip r:embed="rId3"/>
          <a:stretch>
            <a:fillRect/>
          </a:stretch>
        </p:blipFill>
        <p:spPr>
          <a:xfrm>
            <a:off x="0" y="6230937"/>
            <a:ext cx="838200" cy="627063"/>
          </a:xfrm>
          <a:prstGeom prst="rect">
            <a:avLst/>
          </a:prstGeom>
          <a:ln w="12700">
            <a:miter lim="400000"/>
            <a:headEnd/>
            <a:tailEnd/>
          </a:ln>
        </p:spPr>
      </p:pic>
      <p:pic>
        <p:nvPicPr>
          <p:cNvPr id="38" name="image.png" descr="image.png"/>
          <p:cNvPicPr>
            <a:picLocks noChangeAspect="1"/>
          </p:cNvPicPr>
          <p:nvPr/>
        </p:nvPicPr>
        <p:blipFill>
          <a:blip r:embed="rId4"/>
          <a:stretch>
            <a:fillRect/>
          </a:stretch>
        </p:blipFill>
        <p:spPr>
          <a:xfrm>
            <a:off x="8686800" y="0"/>
            <a:ext cx="466725" cy="6858000"/>
          </a:xfrm>
          <a:prstGeom prst="rect">
            <a:avLst/>
          </a:prstGeom>
          <a:ln w="12700">
            <a:miter lim="400000"/>
            <a:headEnd/>
            <a:tailEnd/>
          </a:ln>
        </p:spPr>
      </p:pic>
      <p:sp>
        <p:nvSpPr>
          <p:cNvPr id="39" name="Title Text"/>
          <p:cNvSpPr txBox="1"/>
          <p:nvPr>
            <p:ph type="title" hasCustomPrompt="1"/>
          </p:nvPr>
        </p:nvSpPr>
        <p:spPr>
          <a:prstGeom prst="rect">
            <a:avLst/>
          </a:prstGeom>
        </p:spPr>
        <p:txBody>
          <a:bodyPr/>
          <a:lstStyle/>
          <a:p>
            <a:r>
              <a:t>Title Text</a:t>
            </a:r>
          </a:p>
        </p:txBody>
      </p:sp>
      <p:sp>
        <p:nvSpPr>
          <p:cNvPr id="40" name="Body Level One…"/>
          <p:cNvSpPr txBox="1"/>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8" name="Copyright © 2011 Pearson Education, Inc. Publishing as Pearson Addison-Wesley"/>
          <p:cNvSpPr txBox="1"/>
          <p:nvPr/>
        </p:nvSpPr>
        <p:spPr>
          <a:xfrm>
            <a:off x="838200" y="6612000"/>
            <a:ext cx="6548438" cy="246001"/>
          </a:xfrm>
          <a:prstGeom prst="rect">
            <a:avLst/>
          </a:prstGeom>
          <a:ln w="12700">
            <a:miter lim="400000"/>
          </a:ln>
        </p:spPr>
        <p:txBody>
          <a:bodyPr lIns="46799" tIns="46799" rIns="46799" bIns="46799" anchor="b">
            <a:spAutoFit/>
          </a:bodyPr>
          <a:lstStyle>
            <a:lvl1pPr>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latin typeface="Century Gothic" panose="020B0502020202020204"/>
                <a:ea typeface="Century Gothic" panose="020B0502020202020204"/>
                <a:cs typeface="Century Gothic" panose="020B0502020202020204"/>
                <a:sym typeface="Century Gothic" panose="020B0502020202020204"/>
              </a:defRPr>
            </a:lvl1pPr>
          </a:lstStyle>
          <a:p>
            <a:r>
              <a:t>Copyright © 2011 Pearson Education, Inc. Publishing as Pearson Addison-Wesley</a:t>
            </a:r>
          </a:p>
        </p:txBody>
      </p:sp>
      <p:pic>
        <p:nvPicPr>
          <p:cNvPr id="49" name="image.jpeg" descr="image.jpeg"/>
          <p:cNvPicPr>
            <a:picLocks noChangeAspect="1"/>
          </p:cNvPicPr>
          <p:nvPr/>
        </p:nvPicPr>
        <p:blipFill>
          <a:blip r:embed="rId3"/>
          <a:stretch>
            <a:fillRect/>
          </a:stretch>
        </p:blipFill>
        <p:spPr>
          <a:xfrm>
            <a:off x="0" y="6230937"/>
            <a:ext cx="838200" cy="627063"/>
          </a:xfrm>
          <a:prstGeom prst="rect">
            <a:avLst/>
          </a:prstGeom>
          <a:ln w="12700">
            <a:miter lim="400000"/>
            <a:headEnd/>
            <a:tailEnd/>
          </a:ln>
        </p:spPr>
      </p:pic>
      <p:pic>
        <p:nvPicPr>
          <p:cNvPr id="50" name="image.png" descr="image.png"/>
          <p:cNvPicPr>
            <a:picLocks noChangeAspect="1"/>
          </p:cNvPicPr>
          <p:nvPr/>
        </p:nvPicPr>
        <p:blipFill>
          <a:blip r:embed="rId4"/>
          <a:stretch>
            <a:fillRect/>
          </a:stretch>
        </p:blipFill>
        <p:spPr>
          <a:xfrm>
            <a:off x="8686800" y="0"/>
            <a:ext cx="466725" cy="6858000"/>
          </a:xfrm>
          <a:prstGeom prst="rect">
            <a:avLst/>
          </a:prstGeom>
          <a:ln w="12700">
            <a:miter lim="400000"/>
            <a:headEnd/>
            <a:tailEnd/>
          </a:ln>
        </p:spPr>
      </p:pic>
      <p:sp>
        <p:nvSpPr>
          <p:cNvPr id="51" name="Title Text"/>
          <p:cNvSpPr txBox="1"/>
          <p:nvPr>
            <p:ph type="title" hasCustomPrompt="1"/>
          </p:nvPr>
        </p:nvSpPr>
        <p:spPr>
          <a:prstGeom prst="rect">
            <a:avLst/>
          </a:prstGeom>
        </p:spPr>
        <p:txBody>
          <a:bodyPr/>
          <a:lstStyle/>
          <a:p>
            <a:r>
              <a:t>Title Text</a:t>
            </a:r>
          </a:p>
        </p:txBody>
      </p:sp>
      <p:sp>
        <p:nvSpPr>
          <p:cNvPr id="52" name="Body Level One…"/>
          <p:cNvSpPr txBox="1"/>
          <p:nvPr>
            <p:ph type="body" sz="half" idx="1" hasCustomPrompt="1"/>
          </p:nvPr>
        </p:nvSpPr>
        <p:spPr>
          <a:xfrm>
            <a:off x="457200" y="1604962"/>
            <a:ext cx="4031589" cy="451167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5.png"/><Relationship Id="rId6" Type="http://schemas.openxmlformats.org/officeDocument/2006/relationships/image" Target="../media/image2.jpeg"/><Relationship Id="rId5" Type="http://schemas.openxmlformats.org/officeDocument/2006/relationships/image" Target="../media/image4.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rcRect/>
          <a:stretch>
            <a:fillRect/>
          </a:stretch>
        </a:blipFill>
        <a:effectLst/>
      </p:bgPr>
    </p:bg>
    <p:spTree>
      <p:nvGrpSpPr>
        <p:cNvPr id="1" name=""/>
        <p:cNvGrpSpPr/>
        <p:nvPr/>
      </p:nvGrpSpPr>
      <p:grpSpPr>
        <a:xfrm>
          <a:off x="0" y="0"/>
          <a:ext cx="0" cy="0"/>
          <a:chOff x="0" y="0"/>
          <a:chExt cx="0" cy="0"/>
        </a:xfrm>
      </p:grpSpPr>
      <p:sp>
        <p:nvSpPr>
          <p:cNvPr id="2" name="Copyright © 2011 Pearson Education, Inc. Publishing as Pearson Addison-Wesley"/>
          <p:cNvSpPr txBox="1"/>
          <p:nvPr/>
        </p:nvSpPr>
        <p:spPr>
          <a:xfrm>
            <a:off x="1147762" y="6612000"/>
            <a:ext cx="6548438" cy="246001"/>
          </a:xfrm>
          <a:prstGeom prst="rect">
            <a:avLst/>
          </a:prstGeom>
          <a:ln w="12700">
            <a:miter lim="400000"/>
          </a:ln>
        </p:spPr>
        <p:txBody>
          <a:bodyPr lIns="46799" tIns="46799" rIns="46799" bIns="46799" anchor="b">
            <a:spAutoFit/>
          </a:bodyPr>
          <a:lstStyle>
            <a:lvl1pPr>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latin typeface="Century Gothic" panose="020B0502020202020204"/>
                <a:ea typeface="Century Gothic" panose="020B0502020202020204"/>
                <a:cs typeface="Century Gothic" panose="020B0502020202020204"/>
                <a:sym typeface="Century Gothic" panose="020B0502020202020204"/>
              </a:defRPr>
            </a:lvl1pPr>
          </a:lstStyle>
          <a:p>
            <a:r>
              <a:t>Copyright © 2011 Pearson Education, Inc. Publishing as Pearson Addison-Wesley</a:t>
            </a:r>
          </a:p>
        </p:txBody>
      </p:sp>
      <p:pic>
        <p:nvPicPr>
          <p:cNvPr id="3" name="image.jpeg" descr="image.jpeg"/>
          <p:cNvPicPr>
            <a:picLocks noChangeAspect="1"/>
          </p:cNvPicPr>
          <p:nvPr/>
        </p:nvPicPr>
        <p:blipFill>
          <a:blip r:embed="rId6"/>
          <a:stretch>
            <a:fillRect/>
          </a:stretch>
        </p:blipFill>
        <p:spPr>
          <a:xfrm>
            <a:off x="0" y="6116637"/>
            <a:ext cx="990600" cy="741363"/>
          </a:xfrm>
          <a:prstGeom prst="rect">
            <a:avLst/>
          </a:prstGeom>
          <a:ln w="12700">
            <a:miter lim="400000"/>
            <a:headEnd/>
            <a:tailEnd/>
          </a:ln>
        </p:spPr>
      </p:pic>
      <p:pic>
        <p:nvPicPr>
          <p:cNvPr id="4" name="image.tif" descr="image.tif"/>
          <p:cNvPicPr>
            <a:picLocks noChangeAspect="1"/>
          </p:cNvPicPr>
          <p:nvPr/>
        </p:nvPicPr>
        <p:blipFill>
          <a:blip r:embed="rId7"/>
          <a:stretch>
            <a:fillRect/>
          </a:stretch>
        </p:blipFill>
        <p:spPr>
          <a:xfrm>
            <a:off x="3733800" y="228600"/>
            <a:ext cx="5151438" cy="6327775"/>
          </a:xfrm>
          <a:prstGeom prst="rect">
            <a:avLst/>
          </a:prstGeom>
          <a:ln w="12700">
            <a:miter lim="400000"/>
            <a:headEnd/>
            <a:tailEnd/>
          </a:ln>
        </p:spPr>
      </p:pic>
      <p:sp>
        <p:nvSpPr>
          <p:cNvPr id="5" name="Chapter 22…"/>
          <p:cNvSpPr txBox="1"/>
          <p:nvPr/>
        </p:nvSpPr>
        <p:spPr>
          <a:xfrm>
            <a:off x="304800" y="2100262"/>
            <a:ext cx="3200400" cy="2036701"/>
          </a:xfrm>
          <a:prstGeom prst="rect">
            <a:avLst/>
          </a:prstGeom>
          <a:ln w="12700">
            <a:miter lim="400000"/>
          </a:ln>
        </p:spPr>
        <p:txBody>
          <a:bodyPr lIns="46799" tIns="46799" rIns="46799" bIns="46799">
            <a:spAutoFit/>
          </a:bodyPr>
          <a:lstStyle/>
          <a:p>
            <a:pPr algn="r">
              <a:spcBef>
                <a:spcPts val="17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800000"/>
                </a:solidFill>
                <a:latin typeface="Century Gothic" panose="020B0502020202020204"/>
                <a:ea typeface="Century Gothic" panose="020B0502020202020204"/>
                <a:cs typeface="Century Gothic" panose="020B0502020202020204"/>
                <a:sym typeface="Century Gothic" panose="020B0502020202020204"/>
              </a:defRPr>
            </a:pPr>
            <a:r>
              <a:t>Chapter 22</a:t>
            </a:r>
          </a:p>
          <a:p>
            <a:pPr algn="r">
              <a:spcBef>
                <a:spcPts val="17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800000"/>
                </a:solidFill>
                <a:latin typeface="Century Gothic" panose="020B0502020202020204"/>
                <a:ea typeface="Century Gothic" panose="020B0502020202020204"/>
                <a:cs typeface="Century Gothic" panose="020B0502020202020204"/>
                <a:sym typeface="Century Gothic" panose="020B0502020202020204"/>
              </a:defRPr>
            </a:pPr>
            <a:r>
              <a:t>Concurrency Control Techniques</a:t>
            </a:r>
          </a:p>
        </p:txBody>
      </p:sp>
      <p:sp>
        <p:nvSpPr>
          <p:cNvPr id="6" name="Title Text"/>
          <p:cNvSpPr txBox="1"/>
          <p:nvPr>
            <p:ph type="title"/>
          </p:nvPr>
        </p:nvSpPr>
        <p:spPr>
          <a:xfrm>
            <a:off x="457200" y="273050"/>
            <a:ext cx="8215313" cy="1130300"/>
          </a:xfrm>
          <a:prstGeom prst="rect">
            <a:avLst/>
          </a:prstGeom>
          <a:ln w="12700">
            <a:miter lim="400000"/>
          </a:ln>
        </p:spPr>
        <p:txBody>
          <a:bodyPr lIns="0" tIns="0" rIns="0" bIns="0" anchor="ctr">
            <a:normAutofit/>
          </a:bodyPr>
          <a:lstStyle/>
          <a:p>
            <a:r>
              <a:t>Title Text</a:t>
            </a:r>
          </a:p>
        </p:txBody>
      </p:sp>
      <p:sp>
        <p:nvSpPr>
          <p:cNvPr id="7" name="Body Level One…"/>
          <p:cNvSpPr txBox="1"/>
          <p:nvPr>
            <p:ph type="body" idx="1"/>
          </p:nvPr>
        </p:nvSpPr>
        <p:spPr>
          <a:xfrm>
            <a:off x="457200" y="1604962"/>
            <a:ext cx="8215313" cy="4511676"/>
          </a:xfrm>
          <a:prstGeom prst="rect">
            <a:avLst/>
          </a:prstGeom>
          <a:ln w="12700">
            <a:miter lim="400000"/>
          </a:ln>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0" marR="0" indent="45720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0" marR="0" indent="91440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0" marR="0" indent="137160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0" marR="0" indent="182880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titleStyle>
    <p:bodyStyle>
      <a:lvl1pPr marL="342900" marR="0" indent="-342900" algn="l" defTabSz="457200" rtl="0" latinLnBrk="0">
        <a:lnSpc>
          <a:spcPct val="100000"/>
        </a:lnSpc>
        <a:spcBef>
          <a:spcPts val="8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342900" marR="0" indent="114300" algn="l" defTabSz="457200" rtl="0" latinLnBrk="0">
        <a:lnSpc>
          <a:spcPct val="100000"/>
        </a:lnSpc>
        <a:spcBef>
          <a:spcPts val="8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342900" marR="0" indent="571500" algn="l" defTabSz="457200" rtl="0" latinLnBrk="0">
        <a:lnSpc>
          <a:spcPct val="100000"/>
        </a:lnSpc>
        <a:spcBef>
          <a:spcPts val="8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342900" marR="0" indent="1028700" algn="l" defTabSz="457200" rtl="0" latinLnBrk="0">
        <a:lnSpc>
          <a:spcPct val="100000"/>
        </a:lnSpc>
        <a:spcBef>
          <a:spcPts val="8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342900" marR="0" indent="1485900" algn="l" defTabSz="457200" rtl="0" latinLnBrk="0">
        <a:lnSpc>
          <a:spcPct val="100000"/>
        </a:lnSpc>
        <a:spcBef>
          <a:spcPts val="8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342900" marR="0" indent="1943100" algn="l" defTabSz="457200" rtl="0" latinLnBrk="0">
        <a:lnSpc>
          <a:spcPct val="100000"/>
        </a:lnSpc>
        <a:spcBef>
          <a:spcPts val="8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42900" marR="0" indent="2400300" algn="l" defTabSz="457200" rtl="0" latinLnBrk="0">
        <a:lnSpc>
          <a:spcPct val="100000"/>
        </a:lnSpc>
        <a:spcBef>
          <a:spcPts val="8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42900" marR="0" indent="2857500" algn="l" defTabSz="457200" rtl="0" latinLnBrk="0">
        <a:lnSpc>
          <a:spcPct val="100000"/>
        </a:lnSpc>
        <a:spcBef>
          <a:spcPts val="8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42900" marR="0" indent="3314700" algn="l" defTabSz="457200" rtl="0" latinLnBrk="0">
        <a:lnSpc>
          <a:spcPct val="100000"/>
        </a:lnSpc>
        <a:spcBef>
          <a:spcPts val="800"/>
        </a:spcBef>
        <a:spcAft>
          <a:spcPts val="0"/>
        </a:spcAft>
        <a:buClrTx/>
        <a:buSzTx/>
        <a:buFontTx/>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1pPr>
      <a:lvl2pPr marL="0" marR="0" indent="4572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2pPr>
      <a:lvl3pPr marL="0" marR="0" indent="9144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3pPr>
      <a:lvl4pPr marL="0" marR="0" indent="13716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4pPr>
      <a:lvl5pPr marL="0" marR="0" indent="18288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5pPr>
      <a:lvl6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6pPr>
      <a:lvl7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7pPr>
      <a:lvl8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8pPr>
      <a:lvl9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5.2…"/>
          <p:cNvSpPr txBox="1"/>
          <p:nvPr>
            <p:ph type="body" sz="half" idx="1"/>
          </p:nvPr>
        </p:nvSpPr>
        <p:spPr>
          <a:xfrm>
            <a:off x="887412" y="2978150"/>
            <a:ext cx="6629401" cy="2105025"/>
          </a:xfrm>
          <a:prstGeom prst="rect">
            <a:avLst/>
          </a:prstGeom>
        </p:spPr>
        <p:txBody>
          <a:bodyPr/>
          <a:lstStyle/>
          <a:p>
            <a:pPr marL="0" indent="0">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4400"/>
            </a:pPr>
            <a:r>
              <a:t>5.2</a:t>
            </a:r>
          </a:p>
          <a:p>
            <a:pPr marL="0" indent="0">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4400"/>
            </a:pPr>
            <a:r>
              <a:t>Concurrency Control</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2PL Concurrency Control (cont.)"/>
          <p:cNvSpPr txBox="1"/>
          <p:nvPr>
            <p:ph type="title"/>
          </p:nvPr>
        </p:nvSpPr>
        <p:spPr>
          <a:xfrm>
            <a:off x="0" y="0"/>
            <a:ext cx="8686800" cy="914400"/>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lvl1pPr>
          </a:lstStyle>
          <a:p>
            <a:r>
              <a:t>2PL Concurrency Control (cont.)</a:t>
            </a:r>
          </a:p>
        </p:txBody>
      </p:sp>
      <p:sp>
        <p:nvSpPr>
          <p:cNvPr id="88" name="Two-Phase Locking Techniques: Essential components…"/>
          <p:cNvSpPr txBox="1"/>
          <p:nvPr>
            <p:ph type="body" idx="1"/>
          </p:nvPr>
        </p:nvSpPr>
        <p:spPr>
          <a:xfrm>
            <a:off x="163512" y="960437"/>
            <a:ext cx="8416926" cy="4114801"/>
          </a:xfrm>
          <a:prstGeom prst="rect">
            <a:avLst/>
          </a:prstGeom>
        </p:spPr>
        <p:txBody>
          <a:bodyPr lIns="46799" tIns="46799" rIns="46799" bIns="46799"/>
          <a:lstStyle/>
          <a:p>
            <a:pPr marL="556895" indent="-542925">
              <a:spcBef>
                <a:spcPts val="600"/>
              </a:spcBef>
              <a:tabLst>
                <a:tab pos="5715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b="1"/>
            </a:pPr>
            <a:r>
              <a:t>Two-Phase Locking Techniques: Essential components</a:t>
            </a:r>
          </a:p>
          <a:p>
            <a:pPr marL="0" lvl="1" indent="685800" algn="just">
              <a:spcBef>
                <a:spcPts val="600"/>
              </a:spcBef>
              <a:tabLst>
                <a:tab pos="5715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b="1"/>
            </a:pPr>
            <a:r>
              <a:t>Lock Manager:</a:t>
            </a:r>
            <a:r>
              <a:rPr b="0"/>
              <a:t> Subsystem of DBMS that manages locks on data items.</a:t>
            </a:r>
            <a:endParaRPr b="0"/>
          </a:p>
          <a:p>
            <a:pPr marL="0" lvl="1" indent="685800" algn="just">
              <a:spcBef>
                <a:spcPts val="600"/>
              </a:spcBef>
              <a:tabLst>
                <a:tab pos="5715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sz="2400" b="1"/>
            </a:pPr>
            <a:r>
              <a:t>Lock table:</a:t>
            </a:r>
            <a:r>
              <a:rPr b="0"/>
              <a:t> Lock manager uses it to store information about </a:t>
            </a:r>
            <a:r>
              <a:rPr b="0" i="1"/>
              <a:t>locked data items</a:t>
            </a:r>
            <a:r>
              <a:rPr b="0"/>
              <a:t>, such as: data item id, transaction id, lock mode, list of waiting transaction ids, etc. One simple way to implement a lock table is through linked list (shown). Alternatively, a </a:t>
            </a:r>
            <a:r>
              <a:t>hash table</a:t>
            </a:r>
            <a:r>
              <a:rPr b="0"/>
              <a:t> with item id as hash key can be used.</a:t>
            </a:r>
            <a:endParaRPr b="0"/>
          </a:p>
        </p:txBody>
      </p:sp>
      <p:pic>
        <p:nvPicPr>
          <p:cNvPr id="89" name="image.pdf" descr="image.pdf"/>
          <p:cNvPicPr>
            <a:picLocks noChangeAspect="1"/>
          </p:cNvPicPr>
          <p:nvPr/>
        </p:nvPicPr>
        <p:blipFill>
          <a:blip r:embed="rId1"/>
          <a:stretch>
            <a:fillRect/>
          </a:stretch>
        </p:blipFill>
        <p:spPr>
          <a:xfrm>
            <a:off x="1514475" y="4926012"/>
            <a:ext cx="6653213" cy="720726"/>
          </a:xfrm>
          <a:prstGeom prst="rect">
            <a:avLst/>
          </a:prstGeom>
          <a:ln w="12700">
            <a:miter lim="400000"/>
            <a:headEnd/>
            <a:tailEnd/>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2PL Concurrency Control (cont.)"/>
          <p:cNvSpPr txBox="1"/>
          <p:nvPr>
            <p:ph type="title"/>
          </p:nvPr>
        </p:nvSpPr>
        <p:spPr>
          <a:xfrm>
            <a:off x="0" y="0"/>
            <a:ext cx="8686800" cy="914400"/>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lvl1pPr>
          </a:lstStyle>
          <a:p>
            <a:r>
              <a:t>2PL Concurrency Control (cont.)</a:t>
            </a:r>
          </a:p>
        </p:txBody>
      </p:sp>
      <p:sp>
        <p:nvSpPr>
          <p:cNvPr id="92" name="Rules for locking:"/>
          <p:cNvSpPr txBox="1"/>
          <p:nvPr>
            <p:ph type="body" sz="quarter" idx="1"/>
          </p:nvPr>
        </p:nvSpPr>
        <p:spPr>
          <a:xfrm>
            <a:off x="457200" y="914400"/>
            <a:ext cx="7772400" cy="1343025"/>
          </a:xfrm>
          <a:prstGeom prst="rect">
            <a:avLst/>
          </a:prstGeom>
        </p:spPr>
        <p:txBody>
          <a:bodyPr lIns="46799" tIns="46799" rIns="46799" bIns="46799"/>
          <a:lstStyle/>
          <a:p>
            <a:pPr marL="0" indent="0">
              <a:spcBef>
                <a:spcPts val="60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400" b="1"/>
            </a:pPr>
          </a:p>
          <a:p>
            <a:pPr marL="0" lvl="1" indent="685800" algn="just">
              <a:spcBef>
                <a:spcPts val="60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400" b="1"/>
            </a:pPr>
            <a:r>
              <a:t>Rules for locking:</a:t>
            </a:r>
          </a:p>
        </p:txBody>
      </p:sp>
      <p:sp>
        <p:nvSpPr>
          <p:cNvPr id="93" name="Transaction must request appropriate lock on a data item X before it reads or writes X.…"/>
          <p:cNvSpPr txBox="1"/>
          <p:nvPr/>
        </p:nvSpPr>
        <p:spPr>
          <a:xfrm>
            <a:off x="685800" y="2100262"/>
            <a:ext cx="6864350" cy="3284030"/>
          </a:xfrm>
          <a:prstGeom prst="rect">
            <a:avLst/>
          </a:prstGeom>
          <a:ln w="12700">
            <a:miter lim="400000"/>
          </a:ln>
        </p:spPr>
        <p:txBody>
          <a:bodyPr lIns="46799" tIns="46799" rIns="46799" bIns="46799">
            <a:spAutoFit/>
          </a:bodyPr>
          <a:lstStyle/>
          <a:p>
            <a:pPr marL="328295" indent="-328295">
              <a:buClr>
                <a:srgbClr val="000000"/>
              </a:buClr>
              <a:buSzPct val="100000"/>
              <a:buFont typeface="Times New Roman" panose="02020603050405020304"/>
              <a:buChar char="•"/>
              <a:tabLst>
                <a:tab pos="317500" algn="l"/>
                <a:tab pos="774700" algn="l"/>
                <a:tab pos="1231900" algn="l"/>
                <a:tab pos="1689100" algn="l"/>
                <a:tab pos="2146300" algn="l"/>
                <a:tab pos="2603500" algn="l"/>
                <a:tab pos="3060700" algn="l"/>
                <a:tab pos="3517900" algn="l"/>
                <a:tab pos="3975100" algn="l"/>
                <a:tab pos="4432300" algn="l"/>
                <a:tab pos="4889500" algn="l"/>
                <a:tab pos="5346700" algn="l"/>
                <a:tab pos="5803900" algn="l"/>
                <a:tab pos="6261100" algn="l"/>
                <a:tab pos="6718300" algn="l"/>
                <a:tab pos="7175500" algn="l"/>
                <a:tab pos="7632700" algn="l"/>
                <a:tab pos="8089900" algn="l"/>
                <a:tab pos="8547100" algn="l"/>
                <a:tab pos="9004300" algn="l"/>
                <a:tab pos="9461500" algn="l"/>
              </a:tabLst>
              <a:defRPr sz="2400">
                <a:latin typeface="Arial" panose="020B0604020202020204"/>
                <a:ea typeface="Arial" panose="020B0604020202020204"/>
                <a:cs typeface="Arial" panose="020B0604020202020204"/>
                <a:sym typeface="Arial" panose="020B0604020202020204"/>
              </a:defRPr>
            </a:pPr>
            <a:r>
              <a:t>Transaction must request appropriate lock on a data item X before it reads or writes X.</a:t>
            </a:r>
          </a:p>
          <a:p>
            <a:pPr marL="328295" indent="-328295">
              <a:buClr>
                <a:srgbClr val="000000"/>
              </a:buClr>
              <a:buSzPct val="100000"/>
              <a:buFont typeface="Times New Roman" panose="02020603050405020304"/>
              <a:buChar char="•"/>
              <a:tabLst>
                <a:tab pos="317500" algn="l"/>
                <a:tab pos="774700" algn="l"/>
                <a:tab pos="1231900" algn="l"/>
                <a:tab pos="1689100" algn="l"/>
                <a:tab pos="2146300" algn="l"/>
                <a:tab pos="2603500" algn="l"/>
                <a:tab pos="3060700" algn="l"/>
                <a:tab pos="3517900" algn="l"/>
                <a:tab pos="3975100" algn="l"/>
                <a:tab pos="4432300" algn="l"/>
                <a:tab pos="4889500" algn="l"/>
                <a:tab pos="5346700" algn="l"/>
                <a:tab pos="5803900" algn="l"/>
                <a:tab pos="6261100" algn="l"/>
                <a:tab pos="6718300" algn="l"/>
                <a:tab pos="7175500" algn="l"/>
                <a:tab pos="7632700" algn="l"/>
                <a:tab pos="8089900" algn="l"/>
                <a:tab pos="8547100" algn="l"/>
                <a:tab pos="9004300" algn="l"/>
                <a:tab pos="9461500" algn="l"/>
              </a:tabLst>
              <a:defRPr sz="2400">
                <a:latin typeface="Arial" panose="020B0604020202020204"/>
                <a:ea typeface="Arial" panose="020B0604020202020204"/>
                <a:cs typeface="Arial" panose="020B0604020202020204"/>
                <a:sym typeface="Arial" panose="020B0604020202020204"/>
              </a:defRPr>
            </a:pPr>
            <a:r>
              <a:t>If T holds a write (exclusive) lock on X, it can both read and write X.</a:t>
            </a:r>
          </a:p>
          <a:p>
            <a:pPr marL="328295" indent="-328295">
              <a:buClr>
                <a:srgbClr val="000000"/>
              </a:buClr>
              <a:buSzPct val="100000"/>
              <a:buFont typeface="Times New Roman" panose="02020603050405020304"/>
              <a:buChar char="•"/>
              <a:tabLst>
                <a:tab pos="317500" algn="l"/>
                <a:tab pos="774700" algn="l"/>
                <a:tab pos="1231900" algn="l"/>
                <a:tab pos="1689100" algn="l"/>
                <a:tab pos="2146300" algn="l"/>
                <a:tab pos="2603500" algn="l"/>
                <a:tab pos="3060700" algn="l"/>
                <a:tab pos="3517900" algn="l"/>
                <a:tab pos="3975100" algn="l"/>
                <a:tab pos="4432300" algn="l"/>
                <a:tab pos="4889500" algn="l"/>
                <a:tab pos="5346700" algn="l"/>
                <a:tab pos="5803900" algn="l"/>
                <a:tab pos="6261100" algn="l"/>
                <a:tab pos="6718300" algn="l"/>
                <a:tab pos="7175500" algn="l"/>
                <a:tab pos="7632700" algn="l"/>
                <a:tab pos="8089900" algn="l"/>
                <a:tab pos="8547100" algn="l"/>
                <a:tab pos="9004300" algn="l"/>
                <a:tab pos="9461500" algn="l"/>
              </a:tabLst>
              <a:defRPr sz="2400">
                <a:latin typeface="Arial" panose="020B0604020202020204"/>
                <a:ea typeface="Arial" panose="020B0604020202020204"/>
                <a:cs typeface="Arial" panose="020B0604020202020204"/>
                <a:sym typeface="Arial" panose="020B0604020202020204"/>
              </a:defRPr>
            </a:pPr>
            <a:r>
              <a:t>If T holds a read lock on X, it can only read X.</a:t>
            </a:r>
          </a:p>
          <a:p>
            <a:pPr marL="328295" indent="-328295">
              <a:buClr>
                <a:srgbClr val="000000"/>
              </a:buClr>
              <a:buSzPct val="100000"/>
              <a:buFont typeface="Times New Roman" panose="02020603050405020304"/>
              <a:buChar char="•"/>
              <a:tabLst>
                <a:tab pos="317500" algn="l"/>
                <a:tab pos="774700" algn="l"/>
                <a:tab pos="1231900" algn="l"/>
                <a:tab pos="1689100" algn="l"/>
                <a:tab pos="2146300" algn="l"/>
                <a:tab pos="2603500" algn="l"/>
                <a:tab pos="3060700" algn="l"/>
                <a:tab pos="3517900" algn="l"/>
                <a:tab pos="3975100" algn="l"/>
                <a:tab pos="4432300" algn="l"/>
                <a:tab pos="4889500" algn="l"/>
                <a:tab pos="5346700" algn="l"/>
                <a:tab pos="5803900" algn="l"/>
                <a:tab pos="6261100" algn="l"/>
                <a:tab pos="6718300" algn="l"/>
                <a:tab pos="7175500" algn="l"/>
                <a:tab pos="7632700" algn="l"/>
                <a:tab pos="8089900" algn="l"/>
                <a:tab pos="8547100" algn="l"/>
                <a:tab pos="9004300" algn="l"/>
                <a:tab pos="9461500" algn="l"/>
              </a:tabLst>
              <a:defRPr sz="2400">
                <a:latin typeface="Arial" panose="020B0604020202020204"/>
                <a:ea typeface="Arial" panose="020B0604020202020204"/>
                <a:cs typeface="Arial" panose="020B0604020202020204"/>
                <a:sym typeface="Arial" panose="020B0604020202020204"/>
              </a:defRPr>
            </a:pPr>
            <a:r>
              <a:t>T must unlock all items that it holds before terminating</a:t>
            </a:r>
          </a:p>
          <a:p>
            <a:pPr marL="328295" indent="-328295">
              <a:buClr>
                <a:srgbClr val="000000"/>
              </a:buClr>
              <a:buSzPct val="100000"/>
              <a:buFont typeface="Times New Roman" panose="02020603050405020304"/>
              <a:buChar char="•"/>
              <a:tabLst>
                <a:tab pos="317500" algn="l"/>
                <a:tab pos="774700" algn="l"/>
                <a:tab pos="1231900" algn="l"/>
                <a:tab pos="1689100" algn="l"/>
                <a:tab pos="2146300" algn="l"/>
                <a:tab pos="2603500" algn="l"/>
                <a:tab pos="3060700" algn="l"/>
                <a:tab pos="3517900" algn="l"/>
                <a:tab pos="3975100" algn="l"/>
                <a:tab pos="4432300" algn="l"/>
                <a:tab pos="4889500" algn="l"/>
                <a:tab pos="5346700" algn="l"/>
                <a:tab pos="5803900" algn="l"/>
                <a:tab pos="6261100" algn="l"/>
                <a:tab pos="6718300" algn="l"/>
                <a:tab pos="7175500" algn="l"/>
                <a:tab pos="7632700" algn="l"/>
                <a:tab pos="8089900" algn="l"/>
                <a:tab pos="8547100" algn="l"/>
                <a:tab pos="9004300" algn="l"/>
                <a:tab pos="9461500" algn="l"/>
              </a:tabLst>
              <a:defRPr sz="2400">
                <a:latin typeface="Arial" panose="020B0604020202020204"/>
                <a:ea typeface="Arial" panose="020B0604020202020204"/>
                <a:cs typeface="Arial" panose="020B0604020202020204"/>
                <a:sym typeface="Arial" panose="020B0604020202020204"/>
              </a:defRPr>
            </a:pPr>
            <a:r>
              <a:t>(also T cannot unlock X unless it holds a lock on X).</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2PL Concurrency Control (cont.)"/>
          <p:cNvSpPr txBox="1"/>
          <p:nvPr>
            <p:ph type="title"/>
          </p:nvPr>
        </p:nvSpPr>
        <p:spPr>
          <a:xfrm>
            <a:off x="0" y="0"/>
            <a:ext cx="8686800" cy="914400"/>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lvl1pPr>
          </a:lstStyle>
          <a:p>
            <a:r>
              <a:t>2PL Concurrency Control (cont.)</a:t>
            </a:r>
          </a:p>
        </p:txBody>
      </p:sp>
      <p:sp>
        <p:nvSpPr>
          <p:cNvPr id="96" name="Lock conversion…"/>
          <p:cNvSpPr txBox="1"/>
          <p:nvPr/>
        </p:nvSpPr>
        <p:spPr>
          <a:xfrm>
            <a:off x="-230982" y="1217109"/>
            <a:ext cx="8686801" cy="5092182"/>
          </a:xfrm>
          <a:prstGeom prst="rect">
            <a:avLst/>
          </a:prstGeom>
          <a:ln w="12700">
            <a:miter lim="400000"/>
          </a:ln>
        </p:spPr>
        <p:txBody>
          <a:bodyPr lIns="46799" tIns="46799" rIns="46799" bIns="46799">
            <a:spAutoFit/>
          </a:bodyPr>
          <a:lstStyle/>
          <a:p>
            <a:pPr marL="685800">
              <a:lnSpc>
                <a:spcPct val="95000"/>
              </a:lnSpc>
              <a:spcBef>
                <a:spcPts val="200"/>
              </a:spcBef>
              <a:buClr>
                <a:srgbClr val="FFFFFF"/>
              </a:buClr>
              <a:buSzPct val="100000"/>
              <a:buFont typeface="Times New Roman" panose="02020603050405020304"/>
              <a:buChar char="•"/>
              <a:tabLst>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Lst>
              <a:defRPr sz="2400" b="1">
                <a:latin typeface="Arial" panose="020B0604020202020204"/>
                <a:ea typeface="Arial" panose="020B0604020202020204"/>
                <a:cs typeface="Arial" panose="020B0604020202020204"/>
                <a:sym typeface="Arial" panose="020B0604020202020204"/>
              </a:defRPr>
            </a:pPr>
            <a:r>
              <a:t>Lock conversion</a:t>
            </a:r>
          </a:p>
          <a:p>
            <a:pPr marL="685800" algn="just">
              <a:lnSpc>
                <a:spcPct val="95000"/>
              </a:lnSpc>
              <a:spcBef>
                <a:spcPts val="200"/>
              </a:spcBef>
              <a:buClr>
                <a:srgbClr val="FFFFFF"/>
              </a:buClr>
              <a:buSzPct val="100000"/>
              <a:buFont typeface="Times New Roman" panose="02020603050405020304"/>
              <a:buChar char="•"/>
              <a:tabLst>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Lst>
              <a:defRPr sz="2400" b="1">
                <a:latin typeface="Arial" panose="020B0604020202020204"/>
                <a:ea typeface="Arial" panose="020B0604020202020204"/>
                <a:cs typeface="Arial" panose="020B0604020202020204"/>
                <a:sym typeface="Arial" panose="020B0604020202020204"/>
              </a:defRPr>
            </a:pPr>
            <a:r>
              <a:t>Lock upgrade: existing read lock to write lock</a:t>
            </a:r>
          </a:p>
          <a:p>
            <a:pPr marL="685800" algn="just">
              <a:lnSpc>
                <a:spcPct val="95000"/>
              </a:lnSpc>
              <a:spcBef>
                <a:spcPts val="200"/>
              </a:spcBef>
              <a:buClr>
                <a:srgbClr val="FFFFFF"/>
              </a:buClr>
              <a:buSzPct val="100000"/>
              <a:buFont typeface="Times New Roman" panose="02020603050405020304"/>
              <a:buChar char="•"/>
              <a:tabLst>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Lst>
              <a:defRPr>
                <a:latin typeface="Arial" panose="020B0604020202020204"/>
                <a:ea typeface="Arial" panose="020B0604020202020204"/>
                <a:cs typeface="Arial" panose="020B0604020202020204"/>
                <a:sym typeface="Arial" panose="020B0604020202020204"/>
              </a:defRPr>
            </a:pPr>
            <a:r>
              <a:t>if Ti holds a read-lock on X, and no other Tj holds a read-lock on X (i </a:t>
            </a:r>
            <a:r>
              <a:rPr>
                <a:latin typeface="Symbol" panose="05050102010706020507"/>
                <a:ea typeface="Symbol" panose="05050102010706020507"/>
                <a:cs typeface="Symbol" panose="05050102010706020507"/>
                <a:sym typeface="Symbol" panose="05050102010706020507"/>
              </a:rPr>
              <a:t>¹</a:t>
            </a:r>
            <a:r>
              <a:t> j), then</a:t>
            </a:r>
          </a:p>
          <a:p>
            <a:pPr marL="685800" algn="just">
              <a:lnSpc>
                <a:spcPct val="95000"/>
              </a:lnSpc>
              <a:spcBef>
                <a:spcPts val="200"/>
              </a:spcBef>
              <a:buClr>
                <a:srgbClr val="FFFFFF"/>
              </a:buClr>
              <a:buSzPct val="100000"/>
              <a:buFont typeface="Times New Roman" panose="02020603050405020304"/>
              <a:buChar char="•"/>
              <a:tabLst>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Lst>
              <a:defRPr>
                <a:latin typeface="Arial" panose="020B0604020202020204"/>
                <a:ea typeface="Arial" panose="020B0604020202020204"/>
                <a:cs typeface="Arial" panose="020B0604020202020204"/>
                <a:sym typeface="Arial" panose="020B0604020202020204"/>
              </a:defRPr>
            </a:pPr>
            <a:r>
              <a:t>it is possible to convert (</a:t>
            </a:r>
            <a:r>
              <a:rPr b="1"/>
              <a:t>upgrade</a:t>
            </a:r>
            <a:r>
              <a:t>) read-lock(X) to write-lock(X)</a:t>
            </a:r>
          </a:p>
          <a:p>
            <a:pPr lvl="1" indent="685800" algn="just">
              <a:lnSpc>
                <a:spcPct val="95000"/>
              </a:lnSpc>
              <a:spcBef>
                <a:spcPts val="200"/>
              </a:spcBef>
              <a:tabLst>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Lst>
              <a:defRPr>
                <a:latin typeface="Arial" panose="020B0604020202020204"/>
                <a:ea typeface="Arial" panose="020B0604020202020204"/>
                <a:cs typeface="Arial" panose="020B0604020202020204"/>
                <a:sym typeface="Arial" panose="020B0604020202020204"/>
              </a:defRPr>
            </a:pPr>
            <a:r>
              <a:t>    else</a:t>
            </a:r>
          </a:p>
          <a:p>
            <a:pPr lvl="1" indent="685800" algn="just">
              <a:lnSpc>
                <a:spcPct val="95000"/>
              </a:lnSpc>
              <a:spcBef>
                <a:spcPts val="200"/>
              </a:spcBef>
              <a:tabLst>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Lst>
              <a:defRPr>
                <a:latin typeface="Arial" panose="020B0604020202020204"/>
                <a:ea typeface="Arial" panose="020B0604020202020204"/>
                <a:cs typeface="Arial" panose="020B0604020202020204"/>
                <a:sym typeface="Arial" panose="020B0604020202020204"/>
              </a:defRPr>
            </a:pPr>
            <a:r>
              <a:t>	force Ti to wait until all other transactions Tj that hold read locks on X release their locks</a:t>
            </a:r>
          </a:p>
          <a:p>
            <a:pPr lvl="1" indent="685800" algn="just">
              <a:lnSpc>
                <a:spcPct val="95000"/>
              </a:lnSpc>
              <a:spcBef>
                <a:spcPts val="3000"/>
              </a:spcBef>
              <a:tabLst>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Lst>
              <a:defRPr sz="2400" b="1">
                <a:latin typeface="Arial" panose="020B0604020202020204"/>
                <a:ea typeface="Arial" panose="020B0604020202020204"/>
                <a:cs typeface="Arial" panose="020B0604020202020204"/>
                <a:sym typeface="Arial" panose="020B0604020202020204"/>
              </a:defRPr>
            </a:pPr>
            <a:r>
              <a:t>Lock downgrade: existing write lock to read lock</a:t>
            </a:r>
          </a:p>
          <a:p>
            <a:pPr indent="685800">
              <a:lnSpc>
                <a:spcPct val="95000"/>
              </a:lnSpc>
              <a:spcBef>
                <a:spcPts val="1300"/>
              </a:spcBef>
              <a:tabLst>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Lst>
              <a:defRPr>
                <a:latin typeface="Arial" panose="020B0604020202020204"/>
                <a:ea typeface="Arial" panose="020B0604020202020204"/>
                <a:cs typeface="Arial" panose="020B0604020202020204"/>
                <a:sym typeface="Arial" panose="020B0604020202020204"/>
              </a:defRPr>
            </a:pPr>
            <a:r>
              <a:t>	   if Ti holds a write-lock on X </a:t>
            </a:r>
          </a:p>
          <a:p>
            <a:pPr marL="1371600" lvl="3" indent="0">
              <a:lnSpc>
                <a:spcPct val="95000"/>
              </a:lnSpc>
              <a:spcBef>
                <a:spcPts val="1300"/>
              </a:spcBef>
              <a:buClr>
                <a:srgbClr val="FFFFFF"/>
              </a:buClr>
              <a:buSzPct val="100000"/>
              <a:buFont typeface="Times New Roman" panose="02020603050405020304"/>
              <a:buChar char="•"/>
              <a:tabLst>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Lst>
              <a:defRPr>
                <a:latin typeface="Arial" panose="020B0604020202020204"/>
                <a:ea typeface="Arial" panose="020B0604020202020204"/>
                <a:cs typeface="Arial" panose="020B0604020202020204"/>
                <a:sym typeface="Arial" panose="020B0604020202020204"/>
              </a:defRPr>
            </a:pPr>
            <a:r>
              <a:t>(*this implies that no other transaction can have any lock on X*)</a:t>
            </a:r>
          </a:p>
          <a:p>
            <a:pPr lvl="1" indent="685800" algn="just">
              <a:lnSpc>
                <a:spcPct val="95000"/>
              </a:lnSpc>
              <a:spcBef>
                <a:spcPts val="200"/>
              </a:spcBef>
              <a:tabLst>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Lst>
              <a:defRPr>
                <a:latin typeface="Arial" panose="020B0604020202020204"/>
                <a:ea typeface="Arial" panose="020B0604020202020204"/>
                <a:cs typeface="Arial" panose="020B0604020202020204"/>
                <a:sym typeface="Arial" panose="020B0604020202020204"/>
              </a:defRPr>
            </a:pPr>
            <a:r>
              <a:t>	     then it is possible to convert (</a:t>
            </a:r>
            <a:r>
              <a:rPr b="1"/>
              <a:t>downgrade</a:t>
            </a:r>
            <a:r>
              <a:t>) write-lock(X) to read-lock(X)</a:t>
            </a:r>
          </a:p>
          <a:p>
            <a:pPr lvl="1" indent="685800" algn="just">
              <a:lnSpc>
                <a:spcPct val="95000"/>
              </a:lnSpc>
              <a:spcBef>
                <a:spcPts val="200"/>
              </a:spcBef>
              <a:tabLst>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Lst>
              <a:defRPr>
                <a:latin typeface="Arial" panose="020B0604020202020204"/>
                <a:ea typeface="Arial" panose="020B0604020202020204"/>
                <a:cs typeface="Arial" panose="020B0604020202020204"/>
                <a:sym typeface="Arial" panose="020B0604020202020204"/>
              </a:defRPr>
            </a:pPr>
            <a:r>
              <a:t>    </a:t>
            </a:r>
          </a:p>
          <a:p>
            <a:pPr lvl="1" indent="685800" algn="just">
              <a:lnSpc>
                <a:spcPct val="95000"/>
              </a:lnSpc>
              <a:spcBef>
                <a:spcPts val="200"/>
              </a:spcBef>
              <a:tabLst>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Lst>
              <a:defRPr>
                <a:latin typeface="Arial" panose="020B0604020202020204"/>
                <a:ea typeface="Arial" panose="020B0604020202020204"/>
                <a:cs typeface="Arial" panose="020B0604020202020204"/>
                <a:sym typeface="Arial" panose="020B0604020202020204"/>
              </a:defRPr>
            </a:pPr>
            <a:r>
              <a:t>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2PL Concurrency Control (cont.)"/>
          <p:cNvSpPr txBox="1"/>
          <p:nvPr>
            <p:ph type="title"/>
          </p:nvPr>
        </p:nvSpPr>
        <p:spPr>
          <a:xfrm>
            <a:off x="207962" y="117475"/>
            <a:ext cx="8088313" cy="914400"/>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lvl1pPr>
          </a:lstStyle>
          <a:p>
            <a:r>
              <a:t>2PL Concurrency Control (cont.)</a:t>
            </a:r>
          </a:p>
        </p:txBody>
      </p:sp>
      <p:sp>
        <p:nvSpPr>
          <p:cNvPr id="99" name="Two-Phase Locking Rule:…"/>
          <p:cNvSpPr txBox="1"/>
          <p:nvPr/>
        </p:nvSpPr>
        <p:spPr>
          <a:xfrm>
            <a:off x="482600" y="1499357"/>
            <a:ext cx="7772400" cy="4645161"/>
          </a:xfrm>
          <a:prstGeom prst="rect">
            <a:avLst/>
          </a:prstGeom>
          <a:ln w="12700">
            <a:miter lim="400000"/>
          </a:ln>
        </p:spPr>
        <p:txBody>
          <a:bodyPr lIns="46799" tIns="46799" rIns="46799" bIns="46799">
            <a:spAutoFit/>
          </a:bodyPr>
          <a:lstStyle/>
          <a:p>
            <a:pPr marL="442595" indent="-428625">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b="1">
                <a:latin typeface="Arial" panose="020B0604020202020204"/>
                <a:ea typeface="Arial" panose="020B0604020202020204"/>
                <a:cs typeface="Arial" panose="020B0604020202020204"/>
                <a:sym typeface="Arial" panose="020B0604020202020204"/>
              </a:defRPr>
            </a:pPr>
            <a:r>
              <a:t>Two-Phase Locking Rule:</a:t>
            </a:r>
          </a:p>
          <a:p>
            <a:pPr marL="442595" indent="-428625">
              <a:spcBef>
                <a:spcPts val="1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latin typeface="Arial" panose="020B0604020202020204"/>
                <a:ea typeface="Arial" panose="020B0604020202020204"/>
                <a:cs typeface="Arial" panose="020B0604020202020204"/>
                <a:sym typeface="Arial" panose="020B0604020202020204"/>
              </a:defRPr>
            </a:pPr>
            <a:r>
              <a:t>	</a:t>
            </a:r>
          </a:p>
          <a:p>
            <a:pPr marL="442595" indent="-428625">
              <a:spcBef>
                <a:spcPts val="1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latin typeface="Arial" panose="020B0604020202020204"/>
                <a:ea typeface="Arial" panose="020B0604020202020204"/>
                <a:cs typeface="Arial" panose="020B0604020202020204"/>
                <a:sym typeface="Arial" panose="020B0604020202020204"/>
              </a:defRPr>
            </a:pPr>
            <a:r>
              <a:t>	Each transaction should have </a:t>
            </a:r>
            <a:r>
              <a:rPr b="1"/>
              <a:t>two phases</a:t>
            </a:r>
            <a:r>
              <a:t>:  (a) Locking (Growing) phase, and (b) Unlocking (Shrinking) Phase.</a:t>
            </a:r>
          </a:p>
          <a:p>
            <a:pPr marL="442595" indent="-428625" algn="just">
              <a:spcBef>
                <a:spcPts val="1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b="1">
                <a:latin typeface="Arial" panose="020B0604020202020204"/>
                <a:ea typeface="Arial" panose="020B0604020202020204"/>
                <a:cs typeface="Arial" panose="020B0604020202020204"/>
                <a:sym typeface="Arial" panose="020B0604020202020204"/>
              </a:defRPr>
            </a:pPr>
            <a:r>
              <a:t>	Locking (Growing) Phase</a:t>
            </a:r>
            <a:r>
              <a:rPr b="0"/>
              <a:t>:  A transaction applies locks (read or write) on desired data items one at a time. Can also try to upgrade a lock.</a:t>
            </a:r>
            <a:endParaRPr b="0"/>
          </a:p>
          <a:p>
            <a:pPr marL="442595" indent="-428625" algn="just">
              <a:spcBef>
                <a:spcPts val="1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b="1">
                <a:latin typeface="Arial" panose="020B0604020202020204"/>
                <a:ea typeface="Arial" panose="020B0604020202020204"/>
                <a:cs typeface="Arial" panose="020B0604020202020204"/>
                <a:sym typeface="Arial" panose="020B0604020202020204"/>
              </a:defRPr>
            </a:pPr>
            <a:r>
              <a:t>	Unlocking (Shrinking) Phase</a:t>
            </a:r>
            <a:r>
              <a:rPr b="0"/>
              <a:t>: A transaction unlocks its locked data items one at a time. Can also downgrade a lock.</a:t>
            </a:r>
            <a:endParaRPr b="0"/>
          </a:p>
          <a:p>
            <a:pPr marL="442595" indent="-428625" algn="just">
              <a:spcBef>
                <a:spcPts val="1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latin typeface="Arial" panose="020B0604020202020204"/>
                <a:ea typeface="Arial" panose="020B0604020202020204"/>
                <a:cs typeface="Arial" panose="020B0604020202020204"/>
                <a:sym typeface="Arial" panose="020B0604020202020204"/>
              </a:defRPr>
            </a:pPr>
            <a:r>
              <a:t>	</a:t>
            </a:r>
            <a:r>
              <a:rPr b="1"/>
              <a:t>Requirement:</a:t>
            </a:r>
            <a:r>
              <a:t>  For a transaction these two phases must be mutually exclusively, that is, during locking phase no unlocking or downgrading of locks can occur, and during unlocking phase no new locking or upgrading operations are allowed.</a:t>
            </a:r>
          </a:p>
          <a:p>
            <a:pPr lvl="1" indent="7581900" algn="just">
              <a:lnSpc>
                <a:spcPct val="95000"/>
              </a:lnSpc>
              <a:spcBef>
                <a:spcPts val="2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latin typeface="Arial" panose="020B0604020202020204"/>
                <a:ea typeface="Arial" panose="020B0604020202020204"/>
                <a:cs typeface="Arial" panose="020B0604020202020204"/>
                <a:sym typeface="Arial" panose="020B0604020202020204"/>
              </a:defRPr>
            </a:pPr>
            <a:r>
              <a:t>    </a:t>
            </a:r>
          </a:p>
          <a:p>
            <a:pPr lvl="1" indent="7581900" algn="just">
              <a:lnSpc>
                <a:spcPct val="95000"/>
              </a:lnSpc>
              <a:spcBef>
                <a:spcPts val="2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latin typeface="Arial" panose="020B0604020202020204"/>
                <a:ea typeface="Arial" panose="020B0604020202020204"/>
                <a:cs typeface="Arial" panose="020B0604020202020204"/>
                <a:sym typeface="Arial" panose="020B0604020202020204"/>
              </a:defRPr>
            </a:pPr>
            <a:r>
              <a:t>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2PL Concurrency Control (cont.)"/>
          <p:cNvSpPr txBox="1"/>
          <p:nvPr>
            <p:ph type="title"/>
          </p:nvPr>
        </p:nvSpPr>
        <p:spPr>
          <a:xfrm>
            <a:off x="207962" y="117475"/>
            <a:ext cx="8088313" cy="914400"/>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lvl1pPr>
          </a:lstStyle>
          <a:p>
            <a:r>
              <a:t>2PL Concurrency Control (cont.)</a:t>
            </a:r>
          </a:p>
        </p:txBody>
      </p:sp>
      <p:sp>
        <p:nvSpPr>
          <p:cNvPr id="102" name="Basic Two Phase Locking:…"/>
          <p:cNvSpPr txBox="1"/>
          <p:nvPr/>
        </p:nvSpPr>
        <p:spPr>
          <a:xfrm>
            <a:off x="226218" y="1315839"/>
            <a:ext cx="7772401" cy="4226322"/>
          </a:xfrm>
          <a:prstGeom prst="rect">
            <a:avLst/>
          </a:prstGeom>
          <a:ln w="12700">
            <a:miter lim="400000"/>
          </a:ln>
        </p:spPr>
        <p:txBody>
          <a:bodyPr lIns="46799" tIns="46799" rIns="46799" bIns="46799">
            <a:spAutoFit/>
          </a:bodyPr>
          <a:lstStyle/>
          <a:p>
            <a:pPr marL="442595" indent="-428625">
              <a:spcBef>
                <a:spcPts val="1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b="1">
                <a:latin typeface="Arial" panose="020B0604020202020204"/>
                <a:ea typeface="Arial" panose="020B0604020202020204"/>
                <a:cs typeface="Arial" panose="020B0604020202020204"/>
                <a:sym typeface="Arial" panose="020B0604020202020204"/>
              </a:defRPr>
            </a:pPr>
            <a:r>
              <a:t>Basic Two Phase Locking:</a:t>
            </a:r>
          </a:p>
          <a:p>
            <a:pPr marL="442595" indent="-428625">
              <a:spcBef>
                <a:spcPts val="1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latin typeface="Arial" panose="020B0604020202020204"/>
                <a:ea typeface="Arial" panose="020B0604020202020204"/>
                <a:cs typeface="Arial" panose="020B0604020202020204"/>
                <a:sym typeface="Arial" panose="020B0604020202020204"/>
              </a:defRPr>
            </a:pPr>
            <a:r>
              <a:t>	When transaction starts executing, it is in the </a:t>
            </a:r>
            <a:r>
              <a:rPr b="1"/>
              <a:t>locking phase, </a:t>
            </a:r>
            <a:r>
              <a:t>and it can request locks on new items or upgrade locks. A transaction may be blocked (forced to wait) if a lock request is not granted. (This may lead to several transactions being in a </a:t>
            </a:r>
            <a:r>
              <a:rPr i="1"/>
              <a:t>state of deadlock</a:t>
            </a:r>
            <a:r>
              <a:t>)</a:t>
            </a:r>
          </a:p>
          <a:p>
            <a:pPr marL="442595" indent="-428625" algn="just">
              <a:spcBef>
                <a:spcPts val="1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b="1">
                <a:latin typeface="Arial" panose="020B0604020202020204"/>
                <a:ea typeface="Arial" panose="020B0604020202020204"/>
                <a:cs typeface="Arial" panose="020B0604020202020204"/>
                <a:sym typeface="Arial" panose="020B0604020202020204"/>
              </a:defRPr>
            </a:pPr>
            <a:r>
              <a:t>	</a:t>
            </a:r>
            <a:r>
              <a:rPr b="0"/>
              <a:t>Once the transaction unlocks an item (or downgrades a lock), it starts its </a:t>
            </a:r>
            <a:r>
              <a:t>shrinking phase </a:t>
            </a:r>
            <a:r>
              <a:rPr b="0"/>
              <a:t>and can no longer upgrade locks or request new locks.</a:t>
            </a:r>
            <a:endParaRPr b="0"/>
          </a:p>
          <a:p>
            <a:pPr marL="442595" indent="-428625" algn="just">
              <a:spcBef>
                <a:spcPts val="1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b="1">
                <a:latin typeface="Arial" panose="020B0604020202020204"/>
                <a:ea typeface="Arial" panose="020B0604020202020204"/>
                <a:cs typeface="Arial" panose="020B0604020202020204"/>
                <a:sym typeface="Arial" panose="020B0604020202020204"/>
              </a:defRPr>
            </a:pPr>
            <a:r>
              <a:t>	The combination of locking rules and 2-phase rule</a:t>
            </a:r>
            <a:r>
              <a:rPr i="1"/>
              <a:t> ensures serializable schedules</a:t>
            </a:r>
            <a:endParaRPr i="1"/>
          </a:p>
          <a:p>
            <a:pPr marL="442595" indent="-428625" algn="just">
              <a:spcBef>
                <a:spcPts val="1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latin typeface="Arial" panose="020B0604020202020204"/>
                <a:ea typeface="Arial" panose="020B0604020202020204"/>
                <a:cs typeface="Arial" panose="020B0604020202020204"/>
                <a:sym typeface="Arial" panose="020B0604020202020204"/>
              </a:defRPr>
            </a:pPr>
            <a:r>
              <a:t>	</a:t>
            </a:r>
            <a:r>
              <a:rPr b="1"/>
              <a:t>Theorem:</a:t>
            </a:r>
            <a:r>
              <a:t>  If </a:t>
            </a:r>
            <a:r>
              <a:rPr i="1"/>
              <a:t>every transaction</a:t>
            </a:r>
            <a:r>
              <a:t> in a schedule follows the 2PL rules, the schedule must be serializable.    </a:t>
            </a:r>
          </a:p>
          <a:p>
            <a:pPr lvl="1" indent="7581900" algn="just">
              <a:lnSpc>
                <a:spcPct val="95000"/>
              </a:lnSpc>
              <a:spcBef>
                <a:spcPts val="2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latin typeface="Arial" panose="020B0604020202020204"/>
                <a:ea typeface="Arial" panose="020B0604020202020204"/>
                <a:cs typeface="Arial" panose="020B0604020202020204"/>
                <a:sym typeface="Arial" panose="020B0604020202020204"/>
              </a:defRPr>
            </a:pPr>
            <a:r>
              <a:t>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2PL Concurrency Control (cont.)"/>
          <p:cNvSpPr txBox="1"/>
          <p:nvPr>
            <p:ph type="title"/>
          </p:nvPr>
        </p:nvSpPr>
        <p:spPr>
          <a:xfrm>
            <a:off x="0" y="0"/>
            <a:ext cx="8686800" cy="914400"/>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lvl1pPr>
          </a:lstStyle>
          <a:p>
            <a:r>
              <a:t>2PL Concurrency Control (cont.)</a:t>
            </a:r>
          </a:p>
        </p:txBody>
      </p:sp>
      <p:sp>
        <p:nvSpPr>
          <p:cNvPr id="106" name="Other Variations of Two-Phase Locking:…"/>
          <p:cNvSpPr txBox="1"/>
          <p:nvPr/>
        </p:nvSpPr>
        <p:spPr>
          <a:xfrm>
            <a:off x="685800" y="1020762"/>
            <a:ext cx="7772400" cy="4493022"/>
          </a:xfrm>
          <a:prstGeom prst="rect">
            <a:avLst/>
          </a:prstGeom>
          <a:ln w="12700">
            <a:miter lim="400000"/>
          </a:ln>
        </p:spPr>
        <p:txBody>
          <a:bodyPr lIns="46799" tIns="46799" rIns="46799" bIns="46799">
            <a:spAutoFit/>
          </a:bodyPr>
          <a:lstStyle/>
          <a:p>
            <a:pPr marL="442595" indent="-428625">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b="1">
                <a:latin typeface="Arial" panose="020B0604020202020204"/>
                <a:ea typeface="Arial" panose="020B0604020202020204"/>
                <a:cs typeface="Arial" panose="020B0604020202020204"/>
                <a:sym typeface="Arial" panose="020B0604020202020204"/>
              </a:defRPr>
            </a:pPr>
            <a:r>
              <a:t>Other Variations of Two-Phase Locking:</a:t>
            </a:r>
          </a:p>
          <a:p>
            <a:pPr marL="442595" indent="-428625" algn="just">
              <a:spcBef>
                <a:spcPts val="1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b="1">
                <a:latin typeface="Arial" panose="020B0604020202020204"/>
                <a:ea typeface="Arial" panose="020B0604020202020204"/>
                <a:cs typeface="Arial" panose="020B0604020202020204"/>
                <a:sym typeface="Arial" panose="020B0604020202020204"/>
              </a:defRPr>
            </a:pPr>
            <a:r>
              <a:t>	</a:t>
            </a:r>
          </a:p>
          <a:p>
            <a:pPr marL="442595" indent="-428625" algn="just">
              <a:spcBef>
                <a:spcPts val="1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b="1">
                <a:latin typeface="Arial" panose="020B0604020202020204"/>
                <a:ea typeface="Arial" panose="020B0604020202020204"/>
                <a:cs typeface="Arial" panose="020B0604020202020204"/>
                <a:sym typeface="Arial" panose="020B0604020202020204"/>
              </a:defRPr>
            </a:pPr>
            <a:r>
              <a:t>	Conservative 2PL:  </a:t>
            </a:r>
            <a:r>
              <a:rPr b="0"/>
              <a:t>A transaction must </a:t>
            </a:r>
            <a:r>
              <a:rPr b="0" i="1"/>
              <a:t>lock all its items before starting execution</a:t>
            </a:r>
            <a:r>
              <a:rPr b="0"/>
              <a:t>. If any item it needs is not available, it locks no items and tries again later. Conservative 2PL </a:t>
            </a:r>
            <a:r>
              <a:rPr b="0" i="1"/>
              <a:t>has no deadlocks</a:t>
            </a:r>
            <a:r>
              <a:rPr b="0"/>
              <a:t> since no lock requests are issued once transaction execution starts.</a:t>
            </a:r>
            <a:endParaRPr b="0"/>
          </a:p>
          <a:p>
            <a:pPr marL="442595" indent="-428625" algn="just">
              <a:spcBef>
                <a:spcPts val="1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b="1">
                <a:latin typeface="Arial" panose="020B0604020202020204"/>
                <a:ea typeface="Arial" panose="020B0604020202020204"/>
                <a:cs typeface="Arial" panose="020B0604020202020204"/>
                <a:sym typeface="Arial" panose="020B0604020202020204"/>
              </a:defRPr>
            </a:pPr>
            <a:r>
              <a:t>	Strict 2PL: </a:t>
            </a:r>
            <a:r>
              <a:rPr b="0"/>
              <a:t>All items that are </a:t>
            </a:r>
            <a:r>
              <a:rPr b="0" i="1"/>
              <a:t>writelocked</a:t>
            </a:r>
            <a:r>
              <a:rPr b="0"/>
              <a:t> by a transaction are not released (unlocked) until </a:t>
            </a:r>
            <a:r>
              <a:rPr b="0" i="1"/>
              <a:t>after the transaction commits</a:t>
            </a:r>
            <a:r>
              <a:rPr b="0"/>
              <a:t>. This is the most commonly used two-phase locking algorithm, and ensures strict schedules (for recoverability).</a:t>
            </a:r>
            <a:endParaRPr b="0"/>
          </a:p>
          <a:p>
            <a:pPr marL="442595" indent="-428625" algn="just">
              <a:spcBef>
                <a:spcPts val="1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b="1">
                <a:latin typeface="Arial" panose="020B0604020202020204"/>
                <a:ea typeface="Arial" panose="020B0604020202020204"/>
                <a:cs typeface="Arial" panose="020B0604020202020204"/>
                <a:sym typeface="Arial" panose="020B0604020202020204"/>
              </a:defRPr>
            </a:pPr>
            <a:r>
              <a:t>    Rigorous 2PL: </a:t>
            </a:r>
            <a:r>
              <a:rPr b="0"/>
              <a:t>All items that are </a:t>
            </a:r>
            <a:r>
              <a:rPr b="0" i="1"/>
              <a:t>writelocked or readlocked</a:t>
            </a:r>
            <a:r>
              <a:rPr b="0"/>
              <a:t> by a transaction are not released (unlocked) until </a:t>
            </a:r>
            <a:r>
              <a:rPr b="0" i="1"/>
              <a:t>after the transaction commits</a:t>
            </a:r>
            <a:r>
              <a:rPr b="0"/>
              <a:t>. Also guarantees strict schedules.</a:t>
            </a:r>
            <a:endParaRPr b="0"/>
          </a:p>
          <a:p>
            <a:pPr lvl="1" indent="7581900" algn="just">
              <a:lnSpc>
                <a:spcPct val="95000"/>
              </a:lnSpc>
              <a:spcBef>
                <a:spcPts val="2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latin typeface="Arial" panose="020B0604020202020204"/>
                <a:ea typeface="Arial" panose="020B0604020202020204"/>
                <a:cs typeface="Arial" panose="020B0604020202020204"/>
                <a:sym typeface="Arial" panose="020B0604020202020204"/>
              </a:defRPr>
            </a:pPr>
            <a:r>
              <a:t>	</a:t>
            </a:r>
          </a:p>
        </p:txBody>
      </p:sp>
      <p:sp>
        <p:nvSpPr>
          <p:cNvPr id="107" name="Line"/>
          <p:cNvSpPr/>
          <p:nvPr/>
        </p:nvSpPr>
        <p:spPr>
          <a:xfrm>
            <a:off x="885824" y="2800349"/>
            <a:ext cx="1589" cy="1143002"/>
          </a:xfrm>
          <a:prstGeom prst="line">
            <a:avLst/>
          </a:prstGeom>
          <a:ln w="9360">
            <a:solidFill>
              <a:srgbClr val="FFFFFF"/>
            </a:solidFill>
            <a:miter/>
          </a:ln>
        </p:spPr>
        <p:txBody>
          <a:bodyPr lIns="45719" rIns="45719"/>
          <a:lstStyle/>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2PL Concurrency Control (cont.)"/>
          <p:cNvSpPr txBox="1"/>
          <p:nvPr>
            <p:ph type="title"/>
          </p:nvPr>
        </p:nvSpPr>
        <p:spPr>
          <a:xfrm>
            <a:off x="0" y="0"/>
            <a:ext cx="8686800" cy="914400"/>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lvl1pPr>
          </a:lstStyle>
          <a:p>
            <a:r>
              <a:t>2PL Concurrency Control (cont.)</a:t>
            </a:r>
          </a:p>
        </p:txBody>
      </p:sp>
      <p:sp>
        <p:nvSpPr>
          <p:cNvPr id="110" name="Deadlock Example (see Figure 22.5)…"/>
          <p:cNvSpPr txBox="1"/>
          <p:nvPr/>
        </p:nvSpPr>
        <p:spPr>
          <a:xfrm>
            <a:off x="457200" y="871339"/>
            <a:ext cx="7772400" cy="3413522"/>
          </a:xfrm>
          <a:prstGeom prst="rect">
            <a:avLst/>
          </a:prstGeom>
          <a:ln w="12700">
            <a:miter lim="400000"/>
          </a:ln>
        </p:spPr>
        <p:txBody>
          <a:bodyPr lIns="46799" tIns="46799" rIns="46799" bIns="46799">
            <a:spAutoFit/>
          </a:bodyPr>
          <a:lstStyle/>
          <a:p>
            <a:pPr marL="442595" indent="-428625">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b="1">
                <a:latin typeface="Arial" panose="020B0604020202020204"/>
                <a:ea typeface="Arial" panose="020B0604020202020204"/>
                <a:cs typeface="Arial" panose="020B0604020202020204"/>
                <a:sym typeface="Arial" panose="020B0604020202020204"/>
              </a:defRPr>
            </a:pPr>
            <a:r>
              <a:t>Deadlock Example (see Figure 22.5)</a:t>
            </a:r>
          </a:p>
          <a:p>
            <a:pPr marL="442595" indent="-428625" algn="just">
              <a:spcBef>
                <a:spcPts val="1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b="1">
                <a:latin typeface="Arial" panose="020B0604020202020204"/>
                <a:ea typeface="Arial" panose="020B0604020202020204"/>
                <a:cs typeface="Arial" panose="020B0604020202020204"/>
                <a:sym typeface="Arial" panose="020B0604020202020204"/>
              </a:defRPr>
            </a:pPr>
            <a:r>
              <a:t>	</a:t>
            </a:r>
            <a:r>
              <a:rPr u="sng"/>
              <a:t>T1'</a:t>
            </a:r>
            <a:r>
              <a:t>			</a:t>
            </a:r>
            <a:r>
              <a:rPr u="sng"/>
              <a:t>T2'</a:t>
            </a:r>
            <a:r>
              <a:t>		</a:t>
            </a:r>
          </a:p>
          <a:p>
            <a:pPr marL="442595" indent="-428625">
              <a:spcBef>
                <a:spcPts val="1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latin typeface="Arial" panose="020B0604020202020204"/>
                <a:ea typeface="Arial" panose="020B0604020202020204"/>
                <a:cs typeface="Arial" panose="020B0604020202020204"/>
                <a:sym typeface="Arial" panose="020B0604020202020204"/>
              </a:defRPr>
            </a:pPr>
            <a:r>
              <a:t>	read_lock (Y);				T1' and T2' did follow two-phase</a:t>
            </a:r>
          </a:p>
          <a:p>
            <a:pPr marL="442595" indent="-428625">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latin typeface="Arial" panose="020B0604020202020204"/>
                <a:ea typeface="Arial" panose="020B0604020202020204"/>
                <a:cs typeface="Arial" panose="020B0604020202020204"/>
                <a:sym typeface="Arial" panose="020B0604020202020204"/>
              </a:defRPr>
            </a:pPr>
            <a:r>
              <a:t>	read_item (Y);				policy but they are deadlock</a:t>
            </a:r>
          </a:p>
          <a:p>
            <a:pPr marL="442595" indent="-428625">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latin typeface="Arial" panose="020B0604020202020204"/>
                <a:ea typeface="Arial" panose="020B0604020202020204"/>
                <a:cs typeface="Arial" panose="020B0604020202020204"/>
                <a:sym typeface="Arial" panose="020B0604020202020204"/>
              </a:defRPr>
            </a:pPr>
            <a:r>
              <a:t>				read_lock (X);	</a:t>
            </a:r>
          </a:p>
          <a:p>
            <a:pPr marL="442595" indent="-428625">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latin typeface="Arial" panose="020B0604020202020204"/>
                <a:ea typeface="Arial" panose="020B0604020202020204"/>
                <a:cs typeface="Arial" panose="020B0604020202020204"/>
                <a:sym typeface="Arial" panose="020B0604020202020204"/>
              </a:defRPr>
            </a:pPr>
            <a:r>
              <a:t>				read_item (Y);			    </a:t>
            </a:r>
          </a:p>
          <a:p>
            <a:pPr marL="442595" indent="-428625">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latin typeface="Arial" panose="020B0604020202020204"/>
                <a:ea typeface="Arial" panose="020B0604020202020204"/>
                <a:cs typeface="Arial" panose="020B0604020202020204"/>
                <a:sym typeface="Arial" panose="020B0604020202020204"/>
              </a:defRPr>
            </a:pPr>
            <a:r>
              <a:t>	write_lock (X);		</a:t>
            </a:r>
          </a:p>
          <a:p>
            <a:pPr marL="442595" indent="-428625">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latin typeface="Arial" panose="020B0604020202020204"/>
                <a:ea typeface="Arial" panose="020B0604020202020204"/>
                <a:cs typeface="Arial" panose="020B0604020202020204"/>
                <a:sym typeface="Arial" panose="020B0604020202020204"/>
              </a:defRPr>
            </a:pPr>
            <a:r>
              <a:t>	(waits for X)	write_lock (Y);</a:t>
            </a:r>
          </a:p>
          <a:p>
            <a:pPr marL="442595" indent="-428625">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latin typeface="Arial" panose="020B0604020202020204"/>
                <a:ea typeface="Arial" panose="020B0604020202020204"/>
                <a:cs typeface="Arial" panose="020B0604020202020204"/>
                <a:sym typeface="Arial" panose="020B0604020202020204"/>
              </a:defRPr>
            </a:pPr>
            <a:r>
              <a:t>				(waits for Y)</a:t>
            </a:r>
          </a:p>
          <a:p>
            <a:pPr marL="442595" indent="-428625">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latin typeface="Arial" panose="020B0604020202020204"/>
                <a:ea typeface="Arial" panose="020B0604020202020204"/>
                <a:cs typeface="Arial" panose="020B0604020202020204"/>
                <a:sym typeface="Arial" panose="020B0604020202020204"/>
              </a:defRPr>
            </a:pPr>
            <a:r>
              <a:t>		</a:t>
            </a:r>
            <a:r>
              <a:rPr b="1"/>
              <a:t>Deadlock (T1' and T2')</a:t>
            </a:r>
            <a:endParaRPr b="1"/>
          </a:p>
          <a:p>
            <a:pPr lvl="1" indent="7581900" algn="just">
              <a:lnSpc>
                <a:spcPct val="95000"/>
              </a:lnSpc>
              <a:spcBef>
                <a:spcPts val="2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latin typeface="Arial" panose="020B0604020202020204"/>
                <a:ea typeface="Arial" panose="020B0604020202020204"/>
                <a:cs typeface="Arial" panose="020B0604020202020204"/>
                <a:sym typeface="Arial" panose="020B0604020202020204"/>
              </a:defRPr>
            </a:pPr>
            <a:r>
              <a:t>	</a:t>
            </a:r>
          </a:p>
        </p:txBody>
      </p:sp>
      <p:sp>
        <p:nvSpPr>
          <p:cNvPr id="111" name="Line"/>
          <p:cNvSpPr/>
          <p:nvPr/>
        </p:nvSpPr>
        <p:spPr>
          <a:xfrm>
            <a:off x="885824" y="2800349"/>
            <a:ext cx="1589" cy="1143002"/>
          </a:xfrm>
          <a:prstGeom prst="line">
            <a:avLst/>
          </a:prstGeom>
          <a:ln w="9360">
            <a:solidFill>
              <a:srgbClr val="FFFFFF"/>
            </a:solidFill>
            <a:miter/>
          </a:ln>
        </p:spPr>
        <p:txBody>
          <a:bodyPr lIns="45719" rIns="45719"/>
          <a:lstStyle/>
          <a:p/>
        </p:txBody>
      </p:sp>
      <p:pic>
        <p:nvPicPr>
          <p:cNvPr id="112" name="image.png" descr="image.png"/>
          <p:cNvPicPr>
            <a:picLocks noChangeAspect="1"/>
          </p:cNvPicPr>
          <p:nvPr/>
        </p:nvPicPr>
        <p:blipFill>
          <a:blip r:embed="rId1"/>
          <a:stretch>
            <a:fillRect/>
          </a:stretch>
        </p:blipFill>
        <p:spPr>
          <a:xfrm>
            <a:off x="-52096" y="4479526"/>
            <a:ext cx="7444792" cy="2410224"/>
          </a:xfrm>
          <a:prstGeom prst="rect">
            <a:avLst/>
          </a:prstGeom>
          <a:ln w="12700">
            <a:miter lim="400000"/>
            <a:headEnd/>
            <a:tailEnd/>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2PL Concurrency Control (cont.)"/>
          <p:cNvSpPr txBox="1"/>
          <p:nvPr>
            <p:ph type="title"/>
          </p:nvPr>
        </p:nvSpPr>
        <p:spPr>
          <a:xfrm>
            <a:off x="228600" y="0"/>
            <a:ext cx="8229600" cy="914400"/>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lvl1pPr>
          </a:lstStyle>
          <a:p>
            <a:r>
              <a:t>2PL Concurrency Control (cont.)</a:t>
            </a:r>
          </a:p>
        </p:txBody>
      </p:sp>
      <p:sp>
        <p:nvSpPr>
          <p:cNvPr id="115" name="Dealing with Deadlock…"/>
          <p:cNvSpPr txBox="1"/>
          <p:nvPr/>
        </p:nvSpPr>
        <p:spPr>
          <a:xfrm>
            <a:off x="226218" y="1345431"/>
            <a:ext cx="7772401" cy="3786138"/>
          </a:xfrm>
          <a:prstGeom prst="rect">
            <a:avLst/>
          </a:prstGeom>
          <a:ln w="12700">
            <a:miter lim="400000"/>
          </a:ln>
        </p:spPr>
        <p:txBody>
          <a:bodyPr lIns="46799" tIns="46799" rIns="46799" bIns="46799">
            <a:spAutoFit/>
          </a:bodyPr>
          <a:lstStyle/>
          <a:p>
            <a:pPr marL="899795" indent="-885825">
              <a:spcBef>
                <a:spcPts val="6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b="1">
                <a:latin typeface="Arial" panose="020B0604020202020204"/>
                <a:ea typeface="Arial" panose="020B0604020202020204"/>
                <a:cs typeface="Arial" panose="020B0604020202020204"/>
                <a:sym typeface="Arial" panose="020B0604020202020204"/>
              </a:defRPr>
            </a:pPr>
            <a:r>
              <a:t>Dealing with Deadlock</a:t>
            </a:r>
          </a:p>
          <a:p>
            <a:pPr marL="899795" indent="-885825">
              <a:spcBef>
                <a:spcPts val="6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b="1">
                <a:latin typeface="Arial" panose="020B0604020202020204"/>
                <a:ea typeface="Arial" panose="020B0604020202020204"/>
                <a:cs typeface="Arial" panose="020B0604020202020204"/>
                <a:sym typeface="Arial" panose="020B0604020202020204"/>
              </a:defRPr>
            </a:pPr>
            <a:r>
              <a:t>	</a:t>
            </a:r>
          </a:p>
          <a:p>
            <a:pPr marL="899795" indent="-885825">
              <a:spcBef>
                <a:spcPts val="6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b="1">
                <a:latin typeface="Arial" panose="020B0604020202020204"/>
                <a:ea typeface="Arial" panose="020B0604020202020204"/>
                <a:cs typeface="Arial" panose="020B0604020202020204"/>
                <a:sym typeface="Arial" panose="020B0604020202020204"/>
              </a:defRPr>
            </a:pPr>
            <a:r>
              <a:t>     Deadlock prevention</a:t>
            </a:r>
          </a:p>
          <a:p>
            <a:pPr marL="899795" indent="-885825" algn="just">
              <a:spcBef>
                <a:spcPts val="11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b="1">
                <a:latin typeface="Arial" panose="020B0604020202020204"/>
                <a:ea typeface="Arial" panose="020B0604020202020204"/>
                <a:cs typeface="Arial" panose="020B0604020202020204"/>
                <a:sym typeface="Arial" panose="020B0604020202020204"/>
              </a:defRPr>
            </a:pPr>
            <a:r>
              <a:t>	System enforces additional rules (deadlock prevention protocol) to ensure deadlock do not occur – many protocols</a:t>
            </a:r>
          </a:p>
          <a:p>
            <a:pPr marL="899795" indent="-885825" algn="just">
              <a:spcBef>
                <a:spcPts val="11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a:latin typeface="Arial" panose="020B0604020202020204"/>
                <a:ea typeface="Arial" panose="020B0604020202020204"/>
                <a:cs typeface="Arial" panose="020B0604020202020204"/>
                <a:sym typeface="Arial" panose="020B0604020202020204"/>
              </a:defRPr>
            </a:pPr>
          </a:p>
          <a:p>
            <a:pPr marL="899795" indent="-885825">
              <a:spcBef>
                <a:spcPts val="6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b="1"/>
            </a:pPr>
            <a:r>
              <a:t>     </a:t>
            </a:r>
            <a:r>
              <a:rPr>
                <a:latin typeface="Arial" panose="020B0604020202020204"/>
                <a:ea typeface="Arial" panose="020B0604020202020204"/>
                <a:cs typeface="Arial" panose="020B0604020202020204"/>
                <a:sym typeface="Arial" panose="020B0604020202020204"/>
              </a:rPr>
              <a:t>Deadlock detection and resolution</a:t>
            </a:r>
            <a:endParaRPr>
              <a:latin typeface="Arial" panose="020B0604020202020204"/>
              <a:ea typeface="Arial" panose="020B0604020202020204"/>
              <a:cs typeface="Arial" panose="020B0604020202020204"/>
              <a:sym typeface="Arial" panose="020B0604020202020204"/>
            </a:endParaRPr>
          </a:p>
          <a:p>
            <a:pPr marL="899795" indent="-885825" algn="just">
              <a:spcBef>
                <a:spcPts val="11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b="1">
                <a:latin typeface="Arial" panose="020B0604020202020204"/>
                <a:ea typeface="Arial" panose="020B0604020202020204"/>
                <a:cs typeface="Arial" panose="020B0604020202020204"/>
                <a:sym typeface="Arial" panose="020B0604020202020204"/>
              </a:defRPr>
            </a:pPr>
            <a:r>
              <a:t>	System checks for a state of deadlock – if a deadlock exists, one of the transactions involved in the deadlock is aborted</a:t>
            </a:r>
          </a:p>
          <a:p>
            <a:pPr lvl="1" indent="7581900" algn="just">
              <a:lnSpc>
                <a:spcPct val="95000"/>
              </a:lnSpc>
              <a:spcBef>
                <a:spcPts val="2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a:latin typeface="Arial" panose="020B0604020202020204"/>
                <a:ea typeface="Arial" panose="020B0604020202020204"/>
                <a:cs typeface="Arial" panose="020B0604020202020204"/>
                <a:sym typeface="Arial" panose="020B0604020202020204"/>
              </a:defRPr>
            </a:pPr>
            <a:r>
              <a:t>	</a:t>
            </a:r>
          </a:p>
        </p:txBody>
      </p:sp>
      <p:sp>
        <p:nvSpPr>
          <p:cNvPr id="116" name="Line"/>
          <p:cNvSpPr/>
          <p:nvPr/>
        </p:nvSpPr>
        <p:spPr>
          <a:xfrm>
            <a:off x="885824" y="2800349"/>
            <a:ext cx="1589" cy="1143002"/>
          </a:xfrm>
          <a:prstGeom prst="line">
            <a:avLst/>
          </a:prstGeom>
          <a:ln w="9360">
            <a:solidFill>
              <a:srgbClr val="FFFFFF"/>
            </a:solidFill>
            <a:miter/>
          </a:ln>
        </p:spPr>
        <p:txBody>
          <a:bodyPr lIns="45719" rIns="45719"/>
          <a:lstStyle/>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2PL Concurrency Control (cont.)"/>
          <p:cNvSpPr txBox="1"/>
          <p:nvPr>
            <p:ph type="title"/>
          </p:nvPr>
        </p:nvSpPr>
        <p:spPr>
          <a:xfrm>
            <a:off x="228600" y="0"/>
            <a:ext cx="8229600" cy="914400"/>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lvl1pPr>
          </a:lstStyle>
          <a:p>
            <a:r>
              <a:t>2PL Concurrency Control (cont.)</a:t>
            </a:r>
          </a:p>
        </p:txBody>
      </p:sp>
      <p:sp>
        <p:nvSpPr>
          <p:cNvPr id="119" name="1. Deadlock detection and resolution…"/>
          <p:cNvSpPr txBox="1"/>
          <p:nvPr/>
        </p:nvSpPr>
        <p:spPr>
          <a:xfrm>
            <a:off x="457200" y="1300758"/>
            <a:ext cx="7772400" cy="4543822"/>
          </a:xfrm>
          <a:prstGeom prst="rect">
            <a:avLst/>
          </a:prstGeom>
          <a:ln w="12700">
            <a:miter lim="400000"/>
          </a:ln>
        </p:spPr>
        <p:txBody>
          <a:bodyPr lIns="46799" tIns="46799" rIns="46799" bIns="46799">
            <a:spAutoFit/>
          </a:bodyPr>
          <a:lstStyle/>
          <a:p>
            <a:pPr marL="899795" indent="-885825">
              <a:spcBef>
                <a:spcPts val="6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b="1">
                <a:latin typeface="Arial" panose="020B0604020202020204"/>
                <a:ea typeface="Arial" panose="020B0604020202020204"/>
                <a:cs typeface="Arial" panose="020B0604020202020204"/>
                <a:sym typeface="Arial" panose="020B0604020202020204"/>
              </a:defRPr>
            </a:pPr>
          </a:p>
          <a:p>
            <a:pPr marL="899795" indent="-885825">
              <a:spcBef>
                <a:spcPts val="6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b="1">
                <a:latin typeface="Arial" panose="020B0604020202020204"/>
                <a:ea typeface="Arial" panose="020B0604020202020204"/>
                <a:cs typeface="Arial" panose="020B0604020202020204"/>
                <a:sym typeface="Arial" panose="020B0604020202020204"/>
              </a:defRPr>
            </a:pPr>
            <a:r>
              <a:t>	</a:t>
            </a:r>
          </a:p>
          <a:p>
            <a:pPr marL="899795" indent="-885825">
              <a:spcBef>
                <a:spcPts val="6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b="1">
                <a:latin typeface="Arial" panose="020B0604020202020204"/>
                <a:ea typeface="Arial" panose="020B0604020202020204"/>
                <a:cs typeface="Arial" panose="020B0604020202020204"/>
                <a:sym typeface="Arial" panose="020B0604020202020204"/>
              </a:defRPr>
            </a:pPr>
            <a:r>
              <a:t>     1. Deadlock detection and resolution</a:t>
            </a:r>
          </a:p>
          <a:p>
            <a:pPr marL="899795" indent="-885825" algn="just">
              <a:spcBef>
                <a:spcPts val="11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b="1">
                <a:latin typeface="Arial" panose="020B0604020202020204"/>
                <a:ea typeface="Arial" panose="020B0604020202020204"/>
                <a:cs typeface="Arial" panose="020B0604020202020204"/>
                <a:sym typeface="Arial" panose="020B0604020202020204"/>
              </a:defRPr>
            </a:pPr>
            <a:r>
              <a:t>	</a:t>
            </a:r>
            <a:r>
              <a:rPr b="0"/>
              <a:t>In this approach, deadlocks are allowed to happen. The system maintains a </a:t>
            </a:r>
            <a:r>
              <a:rPr b="0" i="1"/>
              <a:t>wait-for graph</a:t>
            </a:r>
            <a:r>
              <a:rPr b="0"/>
              <a:t> for detecting cycles. If a cycle exists, then one transaction involved in the cycle is selected (victim) and rolled-back (aborted).</a:t>
            </a:r>
            <a:endParaRPr b="0"/>
          </a:p>
          <a:p>
            <a:pPr marL="899795" indent="-885825" algn="just">
              <a:spcBef>
                <a:spcPts val="11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a:latin typeface="Arial" panose="020B0604020202020204"/>
                <a:ea typeface="Arial" panose="020B0604020202020204"/>
                <a:cs typeface="Arial" panose="020B0604020202020204"/>
                <a:sym typeface="Arial" panose="020B0604020202020204"/>
              </a:defRPr>
            </a:pPr>
            <a:r>
              <a:t>	A </a:t>
            </a:r>
            <a:r>
              <a:rPr b="1"/>
              <a:t>wait-for graph</a:t>
            </a:r>
            <a:r>
              <a:t> contains a node for each transaction. When a transaction (say Ti) is blocked because it requests an item X held by another transaction Tj in conflicting mode, a directed edge is created from Ti to Tj (Ti is waiting on Tj to unlock the item). The system checks for cycles; if a cycle exists, a state of deadlock is detected (see Figure 22.5).</a:t>
            </a:r>
          </a:p>
          <a:p>
            <a:pPr lvl="1" indent="7581900" algn="just">
              <a:lnSpc>
                <a:spcPct val="95000"/>
              </a:lnSpc>
              <a:spcBef>
                <a:spcPts val="2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a:latin typeface="Arial" panose="020B0604020202020204"/>
                <a:ea typeface="Arial" panose="020B0604020202020204"/>
                <a:cs typeface="Arial" panose="020B0604020202020204"/>
                <a:sym typeface="Arial" panose="020B0604020202020204"/>
              </a:defRPr>
            </a:pPr>
            <a:r>
              <a:t>	</a:t>
            </a:r>
          </a:p>
        </p:txBody>
      </p:sp>
      <p:sp>
        <p:nvSpPr>
          <p:cNvPr id="120" name="Line"/>
          <p:cNvSpPr/>
          <p:nvPr/>
        </p:nvSpPr>
        <p:spPr>
          <a:xfrm>
            <a:off x="885824" y="2800349"/>
            <a:ext cx="1589" cy="1143002"/>
          </a:xfrm>
          <a:prstGeom prst="line">
            <a:avLst/>
          </a:prstGeom>
          <a:ln w="9360">
            <a:solidFill>
              <a:srgbClr val="FFFFFF"/>
            </a:solidFill>
            <a:miter/>
          </a:ln>
        </p:spPr>
        <p:txBody>
          <a:bodyPr lIns="45719" rIns="45719"/>
          <a:lstStyle/>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2PL Concurrency Control (cont.)"/>
          <p:cNvSpPr txBox="1"/>
          <p:nvPr>
            <p:ph type="title"/>
          </p:nvPr>
        </p:nvSpPr>
        <p:spPr>
          <a:xfrm>
            <a:off x="0" y="131762"/>
            <a:ext cx="8485188" cy="914401"/>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lvl1pPr>
          </a:lstStyle>
          <a:p>
            <a:r>
              <a:t>2PL Concurrency Control (cont.)</a:t>
            </a:r>
          </a:p>
        </p:txBody>
      </p:sp>
      <p:sp>
        <p:nvSpPr>
          <p:cNvPr id="123" name="2. Deadlock prevention…"/>
          <p:cNvSpPr txBox="1"/>
          <p:nvPr/>
        </p:nvSpPr>
        <p:spPr>
          <a:xfrm>
            <a:off x="685800" y="1020762"/>
            <a:ext cx="7772400" cy="3616722"/>
          </a:xfrm>
          <a:prstGeom prst="rect">
            <a:avLst/>
          </a:prstGeom>
          <a:ln w="12700">
            <a:miter lim="400000"/>
          </a:ln>
        </p:spPr>
        <p:txBody>
          <a:bodyPr lIns="46799" tIns="46799" rIns="46799" bIns="46799">
            <a:spAutoFit/>
          </a:bodyPr>
          <a:lstStyle/>
          <a:p>
            <a:pPr marL="899795" indent="-885825">
              <a:spcBef>
                <a:spcPts val="6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b="1">
                <a:latin typeface="Arial" panose="020B0604020202020204"/>
                <a:ea typeface="Arial" panose="020B0604020202020204"/>
                <a:cs typeface="Arial" panose="020B0604020202020204"/>
                <a:sym typeface="Arial" panose="020B0604020202020204"/>
              </a:defRPr>
            </a:pPr>
          </a:p>
          <a:p>
            <a:pPr marL="899795" indent="-885825">
              <a:spcBef>
                <a:spcPts val="6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b="1">
                <a:latin typeface="Arial" panose="020B0604020202020204"/>
                <a:ea typeface="Arial" panose="020B0604020202020204"/>
                <a:cs typeface="Arial" panose="020B0604020202020204"/>
                <a:sym typeface="Arial" panose="020B0604020202020204"/>
              </a:defRPr>
            </a:pPr>
            <a:r>
              <a:t>2. Deadlock prevention</a:t>
            </a:r>
          </a:p>
          <a:p>
            <a:pPr marL="899795" indent="-885825" algn="just">
              <a:spcBef>
                <a:spcPts val="12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b="1">
                <a:latin typeface="Arial" panose="020B0604020202020204"/>
                <a:ea typeface="Arial" panose="020B0604020202020204"/>
                <a:cs typeface="Arial" panose="020B0604020202020204"/>
                <a:sym typeface="Arial" panose="020B0604020202020204"/>
              </a:defRPr>
            </a:pPr>
            <a:r>
              <a:t>	There are several protocols. Some of them are:</a:t>
            </a:r>
          </a:p>
          <a:p>
            <a:pPr marL="899795" indent="-885825" algn="just">
              <a:spcBef>
                <a:spcPts val="12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b="1">
                <a:latin typeface="Arial" panose="020B0604020202020204"/>
                <a:ea typeface="Arial" panose="020B0604020202020204"/>
                <a:cs typeface="Arial" panose="020B0604020202020204"/>
                <a:sym typeface="Arial" panose="020B0604020202020204"/>
              </a:defRPr>
            </a:pPr>
            <a:r>
              <a:t>1. Conservative 2PL, as we discussed earlier.</a:t>
            </a:r>
          </a:p>
          <a:p>
            <a:pPr marL="899795" indent="-885825" algn="just">
              <a:spcBef>
                <a:spcPts val="12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b="1">
                <a:latin typeface="Arial" panose="020B0604020202020204"/>
                <a:ea typeface="Arial" panose="020B0604020202020204"/>
                <a:cs typeface="Arial" panose="020B0604020202020204"/>
                <a:sym typeface="Arial" panose="020B0604020202020204"/>
              </a:defRPr>
            </a:pPr>
            <a:r>
              <a:t>2. No-waiting protocol: A transaction never waits; if Ti requests an item that is held by Tj in conflicting mode, Ti is aborted. </a:t>
            </a:r>
          </a:p>
          <a:p>
            <a:pPr marL="899795" indent="-885825" algn="just">
              <a:spcBef>
                <a:spcPts val="12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b="1">
                <a:latin typeface="Arial" panose="020B0604020202020204"/>
                <a:ea typeface="Arial" panose="020B0604020202020204"/>
                <a:cs typeface="Arial" panose="020B0604020202020204"/>
                <a:sym typeface="Arial" panose="020B0604020202020204"/>
              </a:defRPr>
            </a:pPr>
            <a:r>
              <a:t>3. Cautious waiting protocol: If Ti requests an item that is held by Tj in conflicting mode, the system checks the status of Tj; if Tj is </a:t>
            </a:r>
            <a:r>
              <a:rPr i="1"/>
              <a:t>not blocked, </a:t>
            </a:r>
            <a:r>
              <a:t>then Ti waits – if Tj </a:t>
            </a:r>
            <a:r>
              <a:rPr i="1"/>
              <a:t>is blocked, </a:t>
            </a:r>
            <a:r>
              <a:t>then Ti aborts. Reduces the number of needlessly aborted transactions</a:t>
            </a:r>
          </a:p>
        </p:txBody>
      </p:sp>
      <p:sp>
        <p:nvSpPr>
          <p:cNvPr id="124" name="Line"/>
          <p:cNvSpPr/>
          <p:nvPr/>
        </p:nvSpPr>
        <p:spPr>
          <a:xfrm>
            <a:off x="885824" y="2800349"/>
            <a:ext cx="1589" cy="1143002"/>
          </a:xfrm>
          <a:prstGeom prst="line">
            <a:avLst/>
          </a:prstGeom>
          <a:ln w="9360">
            <a:solidFill>
              <a:srgbClr val="FFFFFF"/>
            </a:solidFill>
            <a:miter/>
          </a:ln>
        </p:spPr>
        <p:txBody>
          <a:bodyPr lIns="45719" rIns="45719"/>
          <a:lstStyle/>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urpose of Concurrency Control"/>
          <p:cNvSpPr txBox="1"/>
          <p:nvPr>
            <p:ph type="title"/>
          </p:nvPr>
        </p:nvSpPr>
        <p:spPr>
          <a:xfrm>
            <a:off x="457200" y="204787"/>
            <a:ext cx="7772400" cy="1143001"/>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lvl1pPr>
          </a:lstStyle>
          <a:p>
            <a:r>
              <a:t>Purpose of Concurrency Control</a:t>
            </a:r>
          </a:p>
        </p:txBody>
      </p:sp>
      <p:sp>
        <p:nvSpPr>
          <p:cNvPr id="65" name="To ensure that the Isolation Property is maintained while allowing transactions to execute concurrently (outcome of concurrent transactions should appear as though they were executed in isolation).…"/>
          <p:cNvSpPr txBox="1"/>
          <p:nvPr>
            <p:ph type="body" idx="1"/>
          </p:nvPr>
        </p:nvSpPr>
        <p:spPr>
          <a:xfrm>
            <a:off x="0" y="1117600"/>
            <a:ext cx="8377238" cy="4368800"/>
          </a:xfrm>
          <a:prstGeom prst="rect">
            <a:avLst/>
          </a:prstGeom>
        </p:spPr>
        <p:txBody>
          <a:bodyPr lIns="46799" tIns="46799" rIns="46799" bIns="46799"/>
          <a:lstStyle/>
          <a:p>
            <a:pPr marL="0" indent="0">
              <a:lnSpc>
                <a:spcPct val="90000"/>
              </a:lnSpc>
              <a:spcBef>
                <a:spcPts val="180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400" b="1"/>
            </a:pPr>
          </a:p>
          <a:p>
            <a:pPr marL="914400" lvl="2" indent="-342900">
              <a:lnSpc>
                <a:spcPct val="90000"/>
              </a:lnSpc>
              <a:spcBef>
                <a:spcPts val="600"/>
              </a:spcBef>
              <a:buClr>
                <a:srgbClr val="FF0000"/>
              </a:buClr>
              <a:buSzPct val="100000"/>
              <a:buFont typeface="Times New Roman" panose="02020603050405020304"/>
              <a:buChar char="•"/>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400"/>
            </a:pPr>
            <a:r>
              <a:t>To ensure that the Isolation Property is maintained while allowing transactions to execute concurrently (outcome of concurrent transactions </a:t>
            </a:r>
            <a:r>
              <a:rPr i="1"/>
              <a:t>should appear as though they were executed in isolation</a:t>
            </a:r>
            <a:r>
              <a:t>). </a:t>
            </a:r>
          </a:p>
          <a:p>
            <a:pPr marL="914400" lvl="2" indent="-342900">
              <a:lnSpc>
                <a:spcPct val="90000"/>
              </a:lnSpc>
              <a:spcBef>
                <a:spcPts val="600"/>
              </a:spcBef>
              <a:buClr>
                <a:srgbClr val="FF0000"/>
              </a:buClr>
              <a:buSzPct val="100000"/>
              <a:buFont typeface="Times New Roman" panose="02020603050405020304"/>
              <a:buChar char="•"/>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400"/>
            </a:pPr>
            <a:r>
              <a:t>To preserve database consistency by ensuring that the schedules of executing transactions are serializable.</a:t>
            </a:r>
          </a:p>
          <a:p>
            <a:pPr marL="914400" lvl="2" indent="-342900">
              <a:lnSpc>
                <a:spcPct val="90000"/>
              </a:lnSpc>
              <a:spcBef>
                <a:spcPts val="600"/>
              </a:spcBef>
              <a:buClr>
                <a:srgbClr val="FF0000"/>
              </a:buClr>
              <a:buSzPct val="100000"/>
              <a:buFont typeface="Times New Roman" panose="02020603050405020304"/>
              <a:buChar char="•"/>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400"/>
            </a:pPr>
            <a:r>
              <a:t>To resolve read-write and write-write conflicts among transactions.</a:t>
            </a:r>
          </a:p>
          <a:p>
            <a:pPr marL="0" lvl="1" indent="457200" algn="just">
              <a:lnSpc>
                <a:spcPct val="90000"/>
              </a:lnSpc>
              <a:spcBef>
                <a:spcPts val="60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400"/>
            </a:pPr>
            <a:r>
              <a:t>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2PL Concurrency Control (cont.)"/>
          <p:cNvSpPr txBox="1"/>
          <p:nvPr>
            <p:ph type="title"/>
          </p:nvPr>
        </p:nvSpPr>
        <p:spPr>
          <a:xfrm>
            <a:off x="0" y="30162"/>
            <a:ext cx="8485188" cy="914401"/>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lvl1pPr>
          </a:lstStyle>
          <a:p>
            <a:r>
              <a:t>2PL Concurrency Control (cont.)</a:t>
            </a:r>
          </a:p>
        </p:txBody>
      </p:sp>
      <p:sp>
        <p:nvSpPr>
          <p:cNvPr id="127" name="2. Deadlock prevention (cont.)…"/>
          <p:cNvSpPr txBox="1"/>
          <p:nvPr/>
        </p:nvSpPr>
        <p:spPr>
          <a:xfrm>
            <a:off x="604837" y="860424"/>
            <a:ext cx="7772401" cy="4975623"/>
          </a:xfrm>
          <a:prstGeom prst="rect">
            <a:avLst/>
          </a:prstGeom>
          <a:ln w="12700">
            <a:miter lim="400000"/>
          </a:ln>
        </p:spPr>
        <p:txBody>
          <a:bodyPr lIns="46799" tIns="46799" rIns="46799" bIns="46799">
            <a:spAutoFit/>
          </a:bodyPr>
          <a:lstStyle/>
          <a:p>
            <a:pPr marL="899795" indent="-885825">
              <a:spcBef>
                <a:spcPts val="6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b="1">
                <a:latin typeface="Arial" panose="020B0604020202020204"/>
                <a:ea typeface="Arial" panose="020B0604020202020204"/>
                <a:cs typeface="Arial" panose="020B0604020202020204"/>
                <a:sym typeface="Arial" panose="020B0604020202020204"/>
              </a:defRPr>
            </a:pPr>
            <a:r>
              <a:t>2. Deadlock prevention (cont.)</a:t>
            </a:r>
          </a:p>
          <a:p>
            <a:pPr marL="899795" indent="-885825" algn="just">
              <a:spcBef>
                <a:spcPts val="12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b="1">
                <a:latin typeface="Arial" panose="020B0604020202020204"/>
                <a:ea typeface="Arial" panose="020B0604020202020204"/>
                <a:cs typeface="Arial" panose="020B0604020202020204"/>
                <a:sym typeface="Arial" panose="020B0604020202020204"/>
              </a:defRPr>
            </a:pPr>
            <a:r>
              <a:t>4. Wound-wait and wait-die: Both use transaction timestamp TS(T), which is a monotonically increasing unique id given to each transaction based on their starting time</a:t>
            </a:r>
          </a:p>
          <a:p>
            <a:pPr marL="899795" indent="-885825" algn="just">
              <a:spcBef>
                <a:spcPts val="12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b="1">
                <a:latin typeface="Arial" panose="020B0604020202020204"/>
                <a:ea typeface="Arial" panose="020B0604020202020204"/>
                <a:cs typeface="Arial" panose="020B0604020202020204"/>
                <a:sym typeface="Arial" panose="020B0604020202020204"/>
              </a:defRPr>
            </a:pPr>
            <a:r>
              <a:t>TS(T1) &lt; TS(T2) means that T1 started before T2 (T1 </a:t>
            </a:r>
            <a:r>
              <a:rPr i="1"/>
              <a:t>older than </a:t>
            </a:r>
            <a:r>
              <a:t>T2)</a:t>
            </a:r>
          </a:p>
          <a:p>
            <a:pPr marL="899795" indent="-885825" algn="just">
              <a:spcBef>
                <a:spcPts val="12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b="1">
                <a:latin typeface="Arial" panose="020B0604020202020204"/>
                <a:ea typeface="Arial" panose="020B0604020202020204"/>
                <a:cs typeface="Arial" panose="020B0604020202020204"/>
                <a:sym typeface="Arial" panose="020B0604020202020204"/>
              </a:defRPr>
            </a:pPr>
            <a:r>
              <a:t>(Can also say T2 </a:t>
            </a:r>
            <a:r>
              <a:rPr i="1"/>
              <a:t>younger than </a:t>
            </a:r>
            <a:r>
              <a:t>T1)</a:t>
            </a:r>
          </a:p>
          <a:p>
            <a:pPr marL="899795" indent="-885825" algn="just">
              <a:spcBef>
                <a:spcPts val="12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b="1" u="sng">
                <a:latin typeface="Arial" panose="020B0604020202020204"/>
                <a:ea typeface="Arial" panose="020B0604020202020204"/>
                <a:cs typeface="Arial" panose="020B0604020202020204"/>
                <a:sym typeface="Arial" panose="020B0604020202020204"/>
              </a:defRPr>
            </a:pPr>
            <a:r>
              <a:t>Wait-die:</a:t>
            </a:r>
          </a:p>
          <a:p>
            <a:pPr marL="899795" indent="-885825" algn="just">
              <a:spcBef>
                <a:spcPts val="12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b="1">
                <a:latin typeface="Arial" panose="020B0604020202020204"/>
                <a:ea typeface="Arial" panose="020B0604020202020204"/>
                <a:cs typeface="Arial" panose="020B0604020202020204"/>
                <a:sym typeface="Arial" panose="020B0604020202020204"/>
              </a:defRPr>
            </a:pPr>
            <a:r>
              <a:t>If Ti requests an item X that is held by Tj in conflicting mode, then</a:t>
            </a:r>
          </a:p>
          <a:p>
            <a:pPr marL="1184275" lvl="1" indent="-712470" algn="just">
              <a:spcBef>
                <a:spcPts val="12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b="1">
                <a:latin typeface="Arial" panose="020B0604020202020204"/>
                <a:ea typeface="Arial" panose="020B0604020202020204"/>
                <a:cs typeface="Arial" panose="020B0604020202020204"/>
                <a:sym typeface="Arial" panose="020B0604020202020204"/>
              </a:defRPr>
            </a:pPr>
            <a:r>
              <a:t>if TS(Ti) &lt; TS(Tj) then Ti waits (on a younger transaction Tj)</a:t>
            </a:r>
          </a:p>
          <a:p>
            <a:pPr marL="1128395" lvl="2" indent="-200025" algn="just">
              <a:spcBef>
                <a:spcPts val="12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b="1">
                <a:latin typeface="Arial" panose="020B0604020202020204"/>
                <a:ea typeface="Arial" panose="020B0604020202020204"/>
                <a:cs typeface="Arial" panose="020B0604020202020204"/>
                <a:sym typeface="Arial" panose="020B0604020202020204"/>
              </a:defRPr>
            </a:pPr>
            <a:r>
              <a:t>else Ti dies (if Ti is younger than Tj, it aborts)</a:t>
            </a:r>
          </a:p>
          <a:p>
            <a:pPr marL="1128395" lvl="2" indent="-200025">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a:latin typeface="Arial" panose="020B0604020202020204"/>
                <a:ea typeface="Arial" panose="020B0604020202020204"/>
                <a:cs typeface="Arial" panose="020B0604020202020204"/>
                <a:sym typeface="Arial" panose="020B0604020202020204"/>
              </a:defRPr>
            </a:pPr>
            <a:r>
              <a:t>[In wait-die, transactions only wait on </a:t>
            </a:r>
            <a:r>
              <a:rPr i="1"/>
              <a:t>younger transactions</a:t>
            </a:r>
            <a:r>
              <a:t> that started later, so no cycle ever occurs in wait-for graph – if transaction requesting lock is younger than that holding the lock, requesting transaction aborts (dies)]</a:t>
            </a:r>
          </a:p>
        </p:txBody>
      </p:sp>
      <p:sp>
        <p:nvSpPr>
          <p:cNvPr id="128" name="Line"/>
          <p:cNvSpPr/>
          <p:nvPr/>
        </p:nvSpPr>
        <p:spPr>
          <a:xfrm>
            <a:off x="885824" y="2800349"/>
            <a:ext cx="1589" cy="1143002"/>
          </a:xfrm>
          <a:prstGeom prst="line">
            <a:avLst/>
          </a:prstGeom>
          <a:ln w="9360">
            <a:solidFill>
              <a:srgbClr val="FFFFFF"/>
            </a:solidFill>
            <a:miter/>
          </a:ln>
        </p:spPr>
        <p:txBody>
          <a:bodyPr lIns="45719" rIns="45719"/>
          <a:lstStyle/>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2PL Concurrency Control (cont.)"/>
          <p:cNvSpPr txBox="1"/>
          <p:nvPr>
            <p:ph type="title"/>
          </p:nvPr>
        </p:nvSpPr>
        <p:spPr>
          <a:xfrm>
            <a:off x="0" y="30162"/>
            <a:ext cx="8485188" cy="914401"/>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lvl1pPr>
          </a:lstStyle>
          <a:p>
            <a:r>
              <a:t>2PL Concurrency Control (cont.)</a:t>
            </a:r>
          </a:p>
        </p:txBody>
      </p:sp>
      <p:sp>
        <p:nvSpPr>
          <p:cNvPr id="131" name="2. Deadlock prevention (cont.)…"/>
          <p:cNvSpPr txBox="1"/>
          <p:nvPr/>
        </p:nvSpPr>
        <p:spPr>
          <a:xfrm>
            <a:off x="604837" y="860424"/>
            <a:ext cx="7772401" cy="3870723"/>
          </a:xfrm>
          <a:prstGeom prst="rect">
            <a:avLst/>
          </a:prstGeom>
          <a:ln w="12700">
            <a:miter lim="400000"/>
          </a:ln>
        </p:spPr>
        <p:txBody>
          <a:bodyPr lIns="46799" tIns="46799" rIns="46799" bIns="46799">
            <a:spAutoFit/>
          </a:bodyPr>
          <a:lstStyle/>
          <a:p>
            <a:pPr marL="899795" indent="-885825">
              <a:spcBef>
                <a:spcPts val="6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b="1">
                <a:latin typeface="Arial" panose="020B0604020202020204"/>
                <a:ea typeface="Arial" panose="020B0604020202020204"/>
                <a:cs typeface="Arial" panose="020B0604020202020204"/>
                <a:sym typeface="Arial" panose="020B0604020202020204"/>
              </a:defRPr>
            </a:pPr>
            <a:r>
              <a:t>2. Deadlock prevention (cont.)</a:t>
            </a:r>
          </a:p>
          <a:p>
            <a:pPr marL="899795" indent="-885825" algn="just">
              <a:spcBef>
                <a:spcPts val="12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b="1">
                <a:latin typeface="Arial" panose="020B0604020202020204"/>
                <a:ea typeface="Arial" panose="020B0604020202020204"/>
                <a:cs typeface="Arial" panose="020B0604020202020204"/>
                <a:sym typeface="Arial" panose="020B0604020202020204"/>
              </a:defRPr>
            </a:pPr>
            <a:r>
              <a:t>4. Wound-wait and wait-die (cont.):</a:t>
            </a:r>
          </a:p>
          <a:p>
            <a:pPr marL="899795" indent="-885825" algn="just">
              <a:spcBef>
                <a:spcPts val="12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b="1" u="sng">
                <a:latin typeface="Arial" panose="020B0604020202020204"/>
                <a:ea typeface="Arial" panose="020B0604020202020204"/>
                <a:cs typeface="Arial" panose="020B0604020202020204"/>
                <a:sym typeface="Arial" panose="020B0604020202020204"/>
              </a:defRPr>
            </a:pPr>
            <a:r>
              <a:t>Wound-wait:</a:t>
            </a:r>
          </a:p>
          <a:p>
            <a:pPr marL="899795" indent="-885825" algn="just">
              <a:spcBef>
                <a:spcPts val="12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b="1">
                <a:latin typeface="Arial" panose="020B0604020202020204"/>
                <a:ea typeface="Arial" panose="020B0604020202020204"/>
                <a:cs typeface="Arial" panose="020B0604020202020204"/>
                <a:sym typeface="Arial" panose="020B0604020202020204"/>
              </a:defRPr>
            </a:pPr>
            <a:r>
              <a:t>If Ti requests an item X that is held by Tj in conflicting mode, then</a:t>
            </a:r>
          </a:p>
          <a:p>
            <a:pPr marL="1184275" lvl="1" indent="-712470" algn="just">
              <a:spcBef>
                <a:spcPts val="12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b="1">
                <a:latin typeface="Arial" panose="020B0604020202020204"/>
                <a:ea typeface="Arial" panose="020B0604020202020204"/>
                <a:cs typeface="Arial" panose="020B0604020202020204"/>
                <a:sym typeface="Arial" panose="020B0604020202020204"/>
              </a:defRPr>
            </a:pPr>
            <a:r>
              <a:t>if TS(Ti) &lt; TS(Tj) then Tj is aborted (Ti wounds younger Tj)</a:t>
            </a:r>
          </a:p>
          <a:p>
            <a:pPr marL="1128395" lvl="2" indent="-200025" algn="just">
              <a:spcBef>
                <a:spcPts val="12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b="1">
                <a:latin typeface="Arial" panose="020B0604020202020204"/>
                <a:ea typeface="Arial" panose="020B0604020202020204"/>
                <a:cs typeface="Arial" panose="020B0604020202020204"/>
                <a:sym typeface="Arial" panose="020B0604020202020204"/>
              </a:defRPr>
            </a:pPr>
            <a:r>
              <a:t>else Ti waits (on an older transaction Tj)</a:t>
            </a:r>
          </a:p>
          <a:p>
            <a:pPr marL="1128395" lvl="2" indent="-200025">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a:latin typeface="Arial" panose="020B0604020202020204"/>
                <a:ea typeface="Arial" panose="020B0604020202020204"/>
                <a:cs typeface="Arial" panose="020B0604020202020204"/>
                <a:sym typeface="Arial" panose="020B0604020202020204"/>
              </a:defRPr>
            </a:pPr>
            <a:r>
              <a:t>[In wound-wait, transactions only wait on older</a:t>
            </a:r>
            <a:r>
              <a:rPr i="1"/>
              <a:t> transactions</a:t>
            </a:r>
            <a:r>
              <a:t> that started earlier, so no cycle ever occurs in wait-for graph – if transaction requesting lock is older than that holding the lock, transaction holding the lock is preemptively aborted]</a:t>
            </a:r>
          </a:p>
        </p:txBody>
      </p:sp>
      <p:sp>
        <p:nvSpPr>
          <p:cNvPr id="132" name="Line"/>
          <p:cNvSpPr/>
          <p:nvPr/>
        </p:nvSpPr>
        <p:spPr>
          <a:xfrm>
            <a:off x="885824" y="2800349"/>
            <a:ext cx="1589" cy="1143002"/>
          </a:xfrm>
          <a:prstGeom prst="line">
            <a:avLst/>
          </a:prstGeom>
          <a:ln w="9360">
            <a:solidFill>
              <a:srgbClr val="FFFFFF"/>
            </a:solidFill>
            <a:miter/>
          </a:ln>
        </p:spPr>
        <p:txBody>
          <a:bodyPr lIns="45719" rIns="45719"/>
          <a:lstStyle/>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Database Concurrency Control"/>
          <p:cNvSpPr txBox="1"/>
          <p:nvPr>
            <p:ph type="title"/>
          </p:nvPr>
        </p:nvSpPr>
        <p:spPr>
          <a:xfrm>
            <a:off x="1284287" y="190500"/>
            <a:ext cx="7173913" cy="914400"/>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lvl1pPr>
          </a:lstStyle>
          <a:p>
            <a:r>
              <a:t>Database Concurrency Control</a:t>
            </a:r>
          </a:p>
        </p:txBody>
      </p:sp>
      <p:sp>
        <p:nvSpPr>
          <p:cNvPr id="135" name="Dealing With Starvation…"/>
          <p:cNvSpPr txBox="1"/>
          <p:nvPr/>
        </p:nvSpPr>
        <p:spPr>
          <a:xfrm>
            <a:off x="685800" y="1020762"/>
            <a:ext cx="7772400" cy="4340622"/>
          </a:xfrm>
          <a:prstGeom prst="rect">
            <a:avLst/>
          </a:prstGeom>
          <a:ln w="12700">
            <a:miter lim="400000"/>
          </a:ln>
        </p:spPr>
        <p:txBody>
          <a:bodyPr lIns="46799" tIns="46799" rIns="46799" bIns="46799">
            <a:spAutoFit/>
          </a:bodyPr>
          <a:lstStyle/>
          <a:p>
            <a:pPr marL="899795" indent="-885825">
              <a:spcBef>
                <a:spcPts val="6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b="1">
                <a:latin typeface="Arial" panose="020B0604020202020204"/>
                <a:ea typeface="Arial" panose="020B0604020202020204"/>
                <a:cs typeface="Arial" panose="020B0604020202020204"/>
                <a:sym typeface="Arial" panose="020B0604020202020204"/>
              </a:defRPr>
            </a:pPr>
            <a:r>
              <a:t>Dealing With Starvation</a:t>
            </a:r>
          </a:p>
          <a:p>
            <a:pPr marL="899795" indent="-885825" algn="just">
              <a:spcBef>
                <a:spcPts val="11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b="1">
                <a:latin typeface="Arial" panose="020B0604020202020204"/>
                <a:ea typeface="Arial" panose="020B0604020202020204"/>
                <a:cs typeface="Arial" panose="020B0604020202020204"/>
                <a:sym typeface="Arial" panose="020B0604020202020204"/>
              </a:defRPr>
            </a:pPr>
            <a:r>
              <a:t>	Starvation</a:t>
            </a:r>
            <a:r>
              <a:rPr b="0"/>
              <a:t> occurs when a particular transaction consistently waits or gets restarted and never gets a chance to proceed further. Solution is to use a </a:t>
            </a:r>
            <a:r>
              <a:rPr b="0" i="1"/>
              <a:t>fair priority-based scheme</a:t>
            </a:r>
            <a:r>
              <a:rPr b="0"/>
              <a:t> that increases the priority for transaction the longer they wait.</a:t>
            </a:r>
            <a:endParaRPr b="0"/>
          </a:p>
          <a:p>
            <a:pPr marL="899795" indent="-885825" algn="just">
              <a:spcBef>
                <a:spcPts val="11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b="1">
                <a:latin typeface="Arial" panose="020B0604020202020204"/>
                <a:ea typeface="Arial" panose="020B0604020202020204"/>
                <a:cs typeface="Arial" panose="020B0604020202020204"/>
                <a:sym typeface="Arial" panose="020B0604020202020204"/>
              </a:defRPr>
            </a:pPr>
            <a:r>
              <a:t>Examples of Starvation:</a:t>
            </a:r>
          </a:p>
          <a:p>
            <a:pPr marL="899795" indent="-885825" algn="just">
              <a:spcBef>
                <a:spcPts val="11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a:latin typeface="Arial" panose="020B0604020202020204"/>
                <a:ea typeface="Arial" panose="020B0604020202020204"/>
                <a:cs typeface="Arial" panose="020B0604020202020204"/>
                <a:sym typeface="Arial" panose="020B0604020202020204"/>
              </a:defRPr>
            </a:pPr>
            <a:r>
              <a:t>1. In deadlock detection/resolution it is possible that the same transaction may consistently be selected as victim and rolled-back.</a:t>
            </a:r>
          </a:p>
          <a:p>
            <a:pPr marL="899795" indent="-885825" algn="just">
              <a:spcBef>
                <a:spcPts val="11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a:latin typeface="Arial" panose="020B0604020202020204"/>
                <a:ea typeface="Arial" panose="020B0604020202020204"/>
                <a:cs typeface="Arial" panose="020B0604020202020204"/>
                <a:sym typeface="Arial" panose="020B0604020202020204"/>
              </a:defRPr>
            </a:pPr>
            <a:r>
              <a:t>2. In conservative 2PL, a transaction may never get started because all the items needed are never available at the same time.</a:t>
            </a:r>
          </a:p>
          <a:p>
            <a:pPr marL="899795" indent="-885825" algn="just">
              <a:spcBef>
                <a:spcPts val="110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a:latin typeface="Arial" panose="020B0604020202020204"/>
                <a:ea typeface="Arial" panose="020B0604020202020204"/>
                <a:cs typeface="Arial" panose="020B0604020202020204"/>
                <a:sym typeface="Arial" panose="020B0604020202020204"/>
              </a:defRPr>
            </a:pPr>
            <a:r>
              <a:t>3. In Wound-Wait scheme a younger transaction may always be wounded (aborted) by a long running older transaction which may create starvation.</a:t>
            </a:r>
          </a:p>
        </p:txBody>
      </p:sp>
      <p:sp>
        <p:nvSpPr>
          <p:cNvPr id="136" name="Line"/>
          <p:cNvSpPr/>
          <p:nvPr/>
        </p:nvSpPr>
        <p:spPr>
          <a:xfrm>
            <a:off x="885824" y="2800349"/>
            <a:ext cx="1589" cy="1143002"/>
          </a:xfrm>
          <a:prstGeom prst="line">
            <a:avLst/>
          </a:prstGeom>
          <a:ln w="9360">
            <a:solidFill>
              <a:srgbClr val="FFFFFF"/>
            </a:solidFill>
            <a:miter/>
          </a:ln>
        </p:spPr>
        <p:txBody>
          <a:bodyPr lIns="45719" rIns="45719"/>
          <a:lstStyle/>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oncurrency Control Protocols (CCPs)"/>
          <p:cNvSpPr txBox="1"/>
          <p:nvPr>
            <p:ph type="title"/>
          </p:nvPr>
        </p:nvSpPr>
        <p:spPr>
          <a:xfrm>
            <a:off x="0" y="204787"/>
            <a:ext cx="8686800" cy="1143001"/>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lvl1pPr>
          </a:lstStyle>
          <a:p>
            <a:r>
              <a:t>Concurrency Control Protocols (CCPs)</a:t>
            </a:r>
          </a:p>
        </p:txBody>
      </p:sp>
      <p:sp>
        <p:nvSpPr>
          <p:cNvPr id="68" name="A CCP is a set of rules enforced by the DBMS to ensure serializable schedules…"/>
          <p:cNvSpPr txBox="1"/>
          <p:nvPr>
            <p:ph type="body" idx="1"/>
          </p:nvPr>
        </p:nvSpPr>
        <p:spPr>
          <a:xfrm>
            <a:off x="65087" y="1244600"/>
            <a:ext cx="8377238" cy="4368800"/>
          </a:xfrm>
          <a:prstGeom prst="rect">
            <a:avLst/>
          </a:prstGeom>
        </p:spPr>
        <p:txBody>
          <a:bodyPr lIns="46799" tIns="46799" rIns="46799" bIns="46799"/>
          <a:lstStyle/>
          <a:p>
            <a:pPr marL="0" indent="0">
              <a:lnSpc>
                <a:spcPct val="90000"/>
              </a:lnSpc>
              <a:spcBef>
                <a:spcPts val="180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400" b="1"/>
            </a:pPr>
          </a:p>
          <a:p>
            <a:pPr marL="914400" lvl="2" indent="-342900" algn="just">
              <a:lnSpc>
                <a:spcPct val="90000"/>
              </a:lnSpc>
              <a:spcBef>
                <a:spcPts val="600"/>
              </a:spcBef>
              <a:buClr>
                <a:srgbClr val="FF0000"/>
              </a:buClr>
              <a:buSzPct val="100000"/>
              <a:buFont typeface="Times New Roman" panose="02020603050405020304"/>
              <a:buChar char="•"/>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400"/>
            </a:pPr>
            <a:r>
              <a:t>A CCP is a set of rules enforced by the DBMS to ensure serializable schedules </a:t>
            </a:r>
          </a:p>
          <a:p>
            <a:pPr marL="914400" lvl="2" indent="-342900" algn="just">
              <a:lnSpc>
                <a:spcPct val="90000"/>
              </a:lnSpc>
              <a:spcBef>
                <a:spcPts val="600"/>
              </a:spcBef>
              <a:buClr>
                <a:srgbClr val="FF0000"/>
              </a:buClr>
              <a:buSzPct val="100000"/>
              <a:buFont typeface="Times New Roman" panose="02020603050405020304"/>
              <a:buChar char="•"/>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400"/>
            </a:pPr>
            <a:r>
              <a:t>Also known as CCMs (Concurrency Control Methods)</a:t>
            </a:r>
          </a:p>
          <a:p>
            <a:pPr marL="914400" lvl="2" indent="-342900" algn="just">
              <a:lnSpc>
                <a:spcPct val="90000"/>
              </a:lnSpc>
              <a:spcBef>
                <a:spcPts val="600"/>
              </a:spcBef>
              <a:buClr>
                <a:srgbClr val="FF0000"/>
              </a:buClr>
              <a:buSzPct val="100000"/>
              <a:buFont typeface="Times New Roman" panose="02020603050405020304"/>
              <a:buChar char="•"/>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400"/>
            </a:pPr>
            <a:r>
              <a:t>Main protocol known as 2PL (2-phase locking), which is based on </a:t>
            </a:r>
            <a:r>
              <a:rPr i="1"/>
              <a:t>locking the data items</a:t>
            </a:r>
            <a:endParaRPr i="1"/>
          </a:p>
          <a:p>
            <a:pPr marL="0" lvl="1" indent="457200" algn="just">
              <a:lnSpc>
                <a:spcPct val="90000"/>
              </a:lnSpc>
              <a:spcBef>
                <a:spcPts val="60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400"/>
            </a:pPr>
            <a:r>
              <a:t>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2PL Concurrency Control Protocol"/>
          <p:cNvSpPr txBox="1"/>
          <p:nvPr>
            <p:ph type="title"/>
          </p:nvPr>
        </p:nvSpPr>
        <p:spPr>
          <a:xfrm>
            <a:off x="404812" y="84137"/>
            <a:ext cx="7772401" cy="766763"/>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lvl1pPr>
          </a:lstStyle>
          <a:p>
            <a:r>
              <a:t>2PL Concurrency Control Protocol</a:t>
            </a:r>
          </a:p>
        </p:txBody>
      </p:sp>
      <p:sp>
        <p:nvSpPr>
          <p:cNvPr id="71" name="Based on each transaction securing a lock on a data item before using it:…"/>
          <p:cNvSpPr txBox="1"/>
          <p:nvPr>
            <p:ph type="body" idx="1"/>
          </p:nvPr>
        </p:nvSpPr>
        <p:spPr>
          <a:xfrm>
            <a:off x="215900" y="1141412"/>
            <a:ext cx="8105775" cy="4983164"/>
          </a:xfrm>
          <a:prstGeom prst="rect">
            <a:avLst/>
          </a:prstGeom>
        </p:spPr>
        <p:txBody>
          <a:bodyPr lIns="46799" tIns="46799" rIns="46799" bIns="46799"/>
          <a:lstStyle/>
          <a:p>
            <a:pPr marL="0" indent="0">
              <a:spcBef>
                <a:spcPts val="60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400"/>
            </a:pPr>
            <a:r>
              <a:t>Based on each transaction securing a </a:t>
            </a:r>
            <a:r>
              <a:rPr b="1"/>
              <a:t>lock</a:t>
            </a:r>
            <a:r>
              <a:t> on a data item before using it:</a:t>
            </a:r>
          </a:p>
          <a:p>
            <a:pPr marL="0" lvl="1" indent="457200" algn="just">
              <a:spcBef>
                <a:spcPts val="60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200"/>
            </a:pPr>
            <a:r>
              <a:t>Locking enforces </a:t>
            </a:r>
            <a:r>
              <a:rPr b="1"/>
              <a:t>mutual exclusion </a:t>
            </a:r>
            <a:r>
              <a:t>when accessing a data item – simplest kind of lock is a </a:t>
            </a:r>
            <a:r>
              <a:rPr b="1"/>
              <a:t>binary lock, </a:t>
            </a:r>
            <a:r>
              <a:t> which secures permission to Read or Write a data item for a transaction.</a:t>
            </a:r>
            <a:r>
              <a:rPr sz="2600"/>
              <a:t>  </a:t>
            </a:r>
            <a:endParaRPr sz="2600"/>
          </a:p>
          <a:p>
            <a:pPr marL="0" lvl="1" indent="457200" algn="just">
              <a:spcBef>
                <a:spcPts val="60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200"/>
            </a:pPr>
            <a:r>
              <a:t>Example: If T1 requests Lock(X) operation, the system grants the lock </a:t>
            </a:r>
            <a:r>
              <a:rPr i="1"/>
              <a:t>unless item X is already locked by another transaction</a:t>
            </a:r>
            <a:r>
              <a:t>. If request is granted, data item X is locked on behalf of the requesting transaction T1.  </a:t>
            </a:r>
          </a:p>
          <a:p>
            <a:pPr marL="0" lvl="1" indent="457200" algn="just">
              <a:spcBef>
                <a:spcPts val="60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400"/>
            </a:pPr>
          </a:p>
          <a:p>
            <a:pPr marL="0" lvl="1" indent="457200" algn="just">
              <a:spcBef>
                <a:spcPts val="60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200"/>
            </a:pPr>
            <a:r>
              <a:t>Unlocking operation removes the lock.</a:t>
            </a:r>
          </a:p>
          <a:p>
            <a:pPr marL="0" lvl="1" indent="457200" algn="just">
              <a:spcBef>
                <a:spcPts val="60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200"/>
            </a:pPr>
            <a:r>
              <a:t>Example: If T1 issues Unlock (X), data item X is made available to all other transactions.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2PL Concurrency Control Protocol"/>
          <p:cNvSpPr txBox="1"/>
          <p:nvPr>
            <p:ph type="title"/>
          </p:nvPr>
        </p:nvSpPr>
        <p:spPr>
          <a:xfrm>
            <a:off x="404812" y="84137"/>
            <a:ext cx="7772401" cy="766763"/>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lvl1pPr>
          </a:lstStyle>
          <a:p>
            <a:r>
              <a:t>2PL Concurrency Control Protocol</a:t>
            </a:r>
          </a:p>
        </p:txBody>
      </p:sp>
      <p:sp>
        <p:nvSpPr>
          <p:cNvPr id="74" name="System maintains lock table to keep track of which items are locked by which transactions…"/>
          <p:cNvSpPr txBox="1"/>
          <p:nvPr>
            <p:ph type="body" idx="1"/>
          </p:nvPr>
        </p:nvSpPr>
        <p:spPr>
          <a:xfrm>
            <a:off x="0" y="976312"/>
            <a:ext cx="8105775" cy="5195888"/>
          </a:xfrm>
          <a:prstGeom prst="rect">
            <a:avLst/>
          </a:prstGeom>
        </p:spPr>
        <p:txBody>
          <a:bodyPr lIns="46799" tIns="46799" rIns="46799" bIns="46799"/>
          <a:lstStyle/>
          <a:p>
            <a:pPr marL="0" indent="0">
              <a:spcBef>
                <a:spcPts val="60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400"/>
            </a:pPr>
          </a:p>
          <a:p>
            <a:pPr marL="0" lvl="1" indent="457200" algn="just">
              <a:spcBef>
                <a:spcPts val="60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200"/>
            </a:pPr>
            <a:r>
              <a:t>System maintains </a:t>
            </a:r>
            <a:r>
              <a:rPr b="1"/>
              <a:t>lock table </a:t>
            </a:r>
            <a:r>
              <a:t>to keep track of which items are locked by which transactions  </a:t>
            </a:r>
          </a:p>
          <a:p>
            <a:pPr marL="0" lvl="1" indent="457200" algn="just">
              <a:spcBef>
                <a:spcPts val="60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400"/>
            </a:pPr>
          </a:p>
          <a:p>
            <a:pPr marL="0" lvl="1" indent="457200" algn="just">
              <a:spcBef>
                <a:spcPts val="60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200"/>
            </a:pPr>
            <a:r>
              <a:t>Lock(X) and Unlock (X) are hence </a:t>
            </a:r>
            <a:r>
              <a:rPr b="1"/>
              <a:t>system calls </a:t>
            </a:r>
            <a:endParaRPr b="1"/>
          </a:p>
          <a:p>
            <a:pPr marL="0" lvl="1" indent="457200" algn="just">
              <a:spcBef>
                <a:spcPts val="60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200" b="1"/>
            </a:pPr>
          </a:p>
          <a:p>
            <a:pPr marL="0" lvl="1" indent="457200" algn="just">
              <a:spcBef>
                <a:spcPts val="60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200"/>
            </a:pPr>
            <a:r>
              <a:t>Transactions that request a lock but do not have it granted can be placed on a </a:t>
            </a:r>
            <a:r>
              <a:rPr b="1"/>
              <a:t>waiting queue </a:t>
            </a:r>
            <a:r>
              <a:t>for the item</a:t>
            </a:r>
          </a:p>
          <a:p>
            <a:pPr marL="0" lvl="1" indent="457200" algn="just">
              <a:spcBef>
                <a:spcPts val="60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200"/>
            </a:pPr>
          </a:p>
          <a:p>
            <a:pPr marL="0" lvl="1" indent="457200" algn="just">
              <a:spcBef>
                <a:spcPts val="60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200"/>
            </a:pPr>
            <a:r>
              <a:t>Transaction T must unlock any items it had locked before T terminates</a:t>
            </a:r>
          </a:p>
          <a:p>
            <a:pPr marL="0" lvl="1" indent="457200" algn="just">
              <a:spcBef>
                <a:spcPts val="60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200"/>
            </a:pPr>
          </a:p>
          <a:p>
            <a:pPr marL="0" lvl="1" indent="457200" algn="just">
              <a:spcBef>
                <a:spcPts val="600"/>
              </a:spcBef>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Lst>
              <a:defRPr sz="2200"/>
            </a:pPr>
            <a:r>
              <a:t>Next slides gives overview of lock and unlock operations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image.png" descr="image.png"/>
          <p:cNvPicPr>
            <a:picLocks noChangeAspect="1"/>
          </p:cNvPicPr>
          <p:nvPr/>
        </p:nvPicPr>
        <p:blipFill>
          <a:blip r:embed="rId1"/>
          <a:stretch>
            <a:fillRect/>
          </a:stretch>
        </p:blipFill>
        <p:spPr>
          <a:xfrm>
            <a:off x="228600" y="1143000"/>
            <a:ext cx="8226425" cy="3286125"/>
          </a:xfrm>
          <a:prstGeom prst="rect">
            <a:avLst/>
          </a:prstGeom>
          <a:ln w="12700">
            <a:miter lim="400000"/>
            <a:headEnd/>
            <a:tailEnd/>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2PL Concurrency Control (cont.)"/>
          <p:cNvSpPr txBox="1"/>
          <p:nvPr>
            <p:ph type="title"/>
          </p:nvPr>
        </p:nvSpPr>
        <p:spPr>
          <a:xfrm>
            <a:off x="0" y="0"/>
            <a:ext cx="8686800" cy="914400"/>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lvl1pPr>
          </a:lstStyle>
          <a:p>
            <a:r>
              <a:t>2PL Concurrency Control (cont.)</a:t>
            </a:r>
          </a:p>
        </p:txBody>
      </p:sp>
      <p:sp>
        <p:nvSpPr>
          <p:cNvPr id="79" name="Locking for database items:…"/>
          <p:cNvSpPr txBox="1"/>
          <p:nvPr>
            <p:ph type="body" idx="1"/>
          </p:nvPr>
        </p:nvSpPr>
        <p:spPr>
          <a:xfrm>
            <a:off x="457200" y="914400"/>
            <a:ext cx="7772400" cy="3832225"/>
          </a:xfrm>
          <a:prstGeom prst="rect">
            <a:avLst/>
          </a:prstGeom>
        </p:spPr>
        <p:txBody>
          <a:bodyPr lIns="46799" tIns="46799" rIns="46799" bIns="46799"/>
          <a:lstStyle/>
          <a:p>
            <a:pPr marL="213995" indent="-200025">
              <a:lnSpc>
                <a:spcPct val="90000"/>
              </a:lnSpc>
              <a:spcBef>
                <a:spcPts val="1200"/>
              </a:spcBef>
              <a:tabLst>
                <a:tab pos="228600" algn="l"/>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Lst>
              <a:defRPr sz="2000" b="1"/>
            </a:pPr>
            <a:r>
              <a:t>Locking for database items:</a:t>
            </a:r>
            <a:r>
              <a:rPr b="0"/>
              <a:t> </a:t>
            </a:r>
            <a:endParaRPr b="0"/>
          </a:p>
          <a:p>
            <a:pPr marL="213995" indent="-200025">
              <a:lnSpc>
                <a:spcPct val="90000"/>
              </a:lnSpc>
              <a:spcBef>
                <a:spcPts val="1200"/>
              </a:spcBef>
              <a:tabLst>
                <a:tab pos="228600" algn="l"/>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Lst>
              <a:defRPr sz="2000"/>
            </a:pPr>
            <a:r>
              <a:t>	For database purposes, </a:t>
            </a:r>
            <a:r>
              <a:rPr i="1"/>
              <a:t>binary locks are not sufficient</a:t>
            </a:r>
            <a:r>
              <a:t>:</a:t>
            </a:r>
          </a:p>
          <a:p>
            <a:pPr marL="728345" lvl="1" indent="-271145">
              <a:spcBef>
                <a:spcPts val="700"/>
              </a:spcBef>
              <a:buClr>
                <a:srgbClr val="FF0000"/>
              </a:buClr>
              <a:buSzPct val="100000"/>
              <a:buFont typeface="Times New Roman" panose="02020603050405020304"/>
              <a:buChar char="–"/>
              <a:tabLst>
                <a:tab pos="228600" algn="l"/>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Lst>
              <a:defRPr sz="2000"/>
            </a:pPr>
            <a:r>
              <a:t>Two locks modes are needed (a) </a:t>
            </a:r>
            <a:r>
              <a:rPr b="1"/>
              <a:t>shared lock</a:t>
            </a:r>
            <a:r>
              <a:t> (read lock) and (b) </a:t>
            </a:r>
            <a:r>
              <a:rPr b="1"/>
              <a:t>exclusive lock</a:t>
            </a:r>
            <a:r>
              <a:t> (write lock).</a:t>
            </a:r>
          </a:p>
          <a:p>
            <a:pPr marL="271145" lvl="1" indent="185420" algn="just">
              <a:lnSpc>
                <a:spcPct val="90000"/>
              </a:lnSpc>
              <a:spcBef>
                <a:spcPts val="1200"/>
              </a:spcBef>
              <a:tabLst>
                <a:tab pos="228600" algn="l"/>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Lst>
              <a:defRPr sz="2000"/>
            </a:pPr>
            <a:r>
              <a:t>Shared mode:  Read lock (X).  Several transactions can hold shared lock on X (because read operations are not conflicting).</a:t>
            </a:r>
          </a:p>
          <a:p>
            <a:pPr marL="271145" lvl="1" indent="185420" algn="just">
              <a:lnSpc>
                <a:spcPct val="90000"/>
              </a:lnSpc>
              <a:spcBef>
                <a:spcPts val="1200"/>
              </a:spcBef>
              <a:tabLst>
                <a:tab pos="228600" algn="l"/>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Lst>
              <a:defRPr sz="2000"/>
            </a:pPr>
            <a:r>
              <a:t>Exclusive mode: Write lock (X).  Only one write lock on X can exist at any time on an item X. (No read or write locks on X by other transactions can exist).</a:t>
            </a:r>
          </a:p>
          <a:p>
            <a:pPr marL="271145" lvl="1" indent="185420" algn="ctr">
              <a:lnSpc>
                <a:spcPct val="90000"/>
              </a:lnSpc>
              <a:spcBef>
                <a:spcPts val="700"/>
              </a:spcBef>
              <a:tabLst>
                <a:tab pos="228600" algn="l"/>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Lst>
              <a:defRPr sz="2000"/>
            </a:pPr>
            <a:r>
              <a:t>Conflict matrix</a:t>
            </a:r>
          </a:p>
        </p:txBody>
      </p:sp>
      <p:pic>
        <p:nvPicPr>
          <p:cNvPr id="80" name="image.pdf" descr="image.pdf"/>
          <p:cNvPicPr>
            <a:picLocks noChangeAspect="1"/>
          </p:cNvPicPr>
          <p:nvPr/>
        </p:nvPicPr>
        <p:blipFill>
          <a:blip r:embed="rId1"/>
          <a:stretch>
            <a:fillRect/>
          </a:stretch>
        </p:blipFill>
        <p:spPr>
          <a:xfrm>
            <a:off x="3852862" y="4657725"/>
            <a:ext cx="1717676" cy="1755775"/>
          </a:xfrm>
          <a:prstGeom prst="rect">
            <a:avLst/>
          </a:prstGeom>
          <a:ln w="12700">
            <a:miter lim="400000"/>
            <a:headEnd/>
            <a:tailEnd/>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2PL Concurrency Control (cont.)"/>
          <p:cNvSpPr txBox="1"/>
          <p:nvPr>
            <p:ph type="title"/>
          </p:nvPr>
        </p:nvSpPr>
        <p:spPr>
          <a:xfrm>
            <a:off x="0" y="0"/>
            <a:ext cx="8686800" cy="914400"/>
          </a:xfrm>
          <a:prstGeom prst="rect">
            <a:avLst/>
          </a:prstGeom>
        </p:spPr>
        <p:txBody>
          <a:bodyPr lIns="46079" tIns="46079" rIns="46079" bIns="46079"/>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lvl1pPr>
          </a:lstStyle>
          <a:p>
            <a:r>
              <a:t>2PL Concurrency Control (cont.)</a:t>
            </a:r>
          </a:p>
        </p:txBody>
      </p:sp>
      <p:sp>
        <p:nvSpPr>
          <p:cNvPr id="83" name="Three operations are now needed:…"/>
          <p:cNvSpPr txBox="1"/>
          <p:nvPr>
            <p:ph type="body" idx="1"/>
          </p:nvPr>
        </p:nvSpPr>
        <p:spPr>
          <a:xfrm>
            <a:off x="457200" y="914400"/>
            <a:ext cx="7772400" cy="5111750"/>
          </a:xfrm>
          <a:prstGeom prst="rect">
            <a:avLst/>
          </a:prstGeom>
        </p:spPr>
        <p:txBody>
          <a:bodyPr lIns="46799" tIns="46799" rIns="46799" bIns="46799"/>
          <a:lstStyle/>
          <a:p>
            <a:pPr marL="213995" indent="-200025">
              <a:lnSpc>
                <a:spcPct val="90000"/>
              </a:lnSpc>
              <a:spcBef>
                <a:spcPts val="1200"/>
              </a:spcBef>
              <a:tabLst>
                <a:tab pos="228600" algn="l"/>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Lst>
              <a:defRPr sz="2000"/>
            </a:pPr>
            <a:r>
              <a:t> </a:t>
            </a:r>
          </a:p>
          <a:p>
            <a:pPr marL="213995" indent="-200025">
              <a:lnSpc>
                <a:spcPct val="90000"/>
              </a:lnSpc>
              <a:spcBef>
                <a:spcPts val="1200"/>
              </a:spcBef>
              <a:tabLst>
                <a:tab pos="228600" algn="l"/>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Lst>
              <a:defRPr sz="2000"/>
            </a:pPr>
            <a:r>
              <a:t>	Three operations are now needed:</a:t>
            </a:r>
          </a:p>
          <a:p>
            <a:pPr marL="728345" lvl="1" indent="-271145">
              <a:spcBef>
                <a:spcPts val="700"/>
              </a:spcBef>
              <a:buClr>
                <a:srgbClr val="FF0000"/>
              </a:buClr>
              <a:buSzPct val="100000"/>
              <a:buFont typeface="Times New Roman" panose="02020603050405020304"/>
              <a:buChar char="–"/>
              <a:tabLst>
                <a:tab pos="228600" algn="l"/>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Lst>
              <a:defRPr sz="2000"/>
            </a:pPr>
            <a:r>
              <a:t>read_lock(X): transaction T requests a read (shared) lock on item X</a:t>
            </a:r>
          </a:p>
          <a:p>
            <a:pPr marL="728345" lvl="1" indent="-271145">
              <a:spcBef>
                <a:spcPts val="700"/>
              </a:spcBef>
              <a:buClr>
                <a:srgbClr val="FF0000"/>
              </a:buClr>
              <a:buSzPct val="100000"/>
              <a:buFont typeface="Times New Roman" panose="02020603050405020304"/>
              <a:buChar char="–"/>
              <a:tabLst>
                <a:tab pos="228600" algn="l"/>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Lst>
              <a:defRPr sz="2000"/>
            </a:pPr>
            <a:r>
              <a:t>write_lock(X): transaction T requests a write (exclusive) lock on item X</a:t>
            </a:r>
          </a:p>
          <a:p>
            <a:pPr marL="728345" lvl="1" indent="-271145">
              <a:spcBef>
                <a:spcPts val="700"/>
              </a:spcBef>
              <a:buClr>
                <a:srgbClr val="FF0000"/>
              </a:buClr>
              <a:buSzPct val="100000"/>
              <a:buFont typeface="Times New Roman" panose="02020603050405020304"/>
              <a:buChar char="–"/>
              <a:tabLst>
                <a:tab pos="228600" algn="l"/>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Lst>
              <a:defRPr sz="2000"/>
            </a:pPr>
            <a:r>
              <a:t>unlock(X): transaction T unlocks an item that it holds a lock on (shared or exclusive)</a:t>
            </a:r>
          </a:p>
          <a:p>
            <a:pPr marL="271145" lvl="1" indent="185420" algn="just">
              <a:lnSpc>
                <a:spcPct val="90000"/>
              </a:lnSpc>
              <a:spcBef>
                <a:spcPts val="1200"/>
              </a:spcBef>
              <a:tabLst>
                <a:tab pos="228600" algn="l"/>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Lst>
              <a:defRPr sz="2000"/>
            </a:pPr>
            <a:r>
              <a:t>Transaction can be blocked (forced to wait) if the item is held by other transactions </a:t>
            </a:r>
            <a:r>
              <a:rPr b="1"/>
              <a:t>in conflicting lock mode</a:t>
            </a:r>
            <a:endParaRPr b="1"/>
          </a:p>
          <a:p>
            <a:pPr marL="271145" lvl="1" indent="185420" algn="just">
              <a:lnSpc>
                <a:spcPct val="90000"/>
              </a:lnSpc>
              <a:spcBef>
                <a:spcPts val="1200"/>
              </a:spcBef>
              <a:tabLst>
                <a:tab pos="228600" algn="l"/>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Lst>
              <a:defRPr sz="2000"/>
            </a:pPr>
            <a:r>
              <a:t>Conflicts are write-write or read-write (read-read is not conflicting)</a:t>
            </a:r>
          </a:p>
          <a:p>
            <a:pPr marL="271145" lvl="1" indent="185420" algn="just">
              <a:lnSpc>
                <a:spcPct val="90000"/>
              </a:lnSpc>
              <a:spcBef>
                <a:spcPts val="1200"/>
              </a:spcBef>
              <a:tabLst>
                <a:tab pos="228600" algn="l"/>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Lst>
              <a:defRPr sz="2000"/>
            </a:pPr>
            <a:r>
              <a:t>Next slide gives outline of these three operations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image.tif" descr="image.tif"/>
          <p:cNvPicPr>
            <a:picLocks noChangeAspect="1"/>
          </p:cNvPicPr>
          <p:nvPr/>
        </p:nvPicPr>
        <p:blipFill>
          <a:blip r:embed="rId1"/>
          <a:stretch>
            <a:fillRect/>
          </a:stretch>
        </p:blipFill>
        <p:spPr>
          <a:xfrm>
            <a:off x="914400" y="0"/>
            <a:ext cx="7086600" cy="6623050"/>
          </a:xfrm>
          <a:prstGeom prst="rect">
            <a:avLst/>
          </a:prstGeom>
          <a:ln w="12700">
            <a:miter lim="400000"/>
            <a:headEnd/>
            <a:tailEnd/>
          </a:ln>
        </p:spPr>
      </p:pic>
    </p:spTree>
  </p:cSld>
  <p:clrMapOvr>
    <a:masterClrMapping/>
  </p:clrMapOvr>
  <p:transition spd="med"/>
</p:sld>
</file>

<file path=ppt/theme/theme1.xml><?xml version="1.0" encoding="utf-8"?>
<a:theme xmlns:a="http://schemas.openxmlformats.org/drawingml/2006/main" name="Office">
  <a:themeElements>
    <a:clrScheme name="Offic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Times New Roman"/>
        <a:ea typeface="Times New Roman"/>
        <a:cs typeface="Times New Roman"/>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Times New Roman"/>
        <a:ea typeface="Times New Roman"/>
        <a:cs typeface="Times New Roman"/>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10013</Words>
  <Application>WPS Presentation</Application>
  <PresentationFormat/>
  <Paragraphs>190</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Times New Roman</vt:lpstr>
      <vt:lpstr>Century Gothic</vt:lpstr>
      <vt:lpstr>Arial</vt:lpstr>
      <vt:lpstr>Microsoft YaHei</vt:lpstr>
      <vt:lpstr>Arial Unicode MS</vt:lpstr>
      <vt:lpstr>Symbol</vt:lpstr>
      <vt:lpstr>Calibri Light</vt:lpstr>
      <vt:lpstr>Office</vt:lpstr>
      <vt:lpstr>PowerPoint 演示文稿</vt:lpstr>
      <vt:lpstr>Purpose of Concurrency Control</vt:lpstr>
      <vt:lpstr>Concurrency Control Protocols (CCPs)</vt:lpstr>
      <vt:lpstr>2PL Concurrency Control Protocol</vt:lpstr>
      <vt:lpstr>2PL Concurrency Control Protocol</vt:lpstr>
      <vt:lpstr>PowerPoint 演示文稿</vt:lpstr>
      <vt:lpstr>2PL Concurrency Control (cont.)</vt:lpstr>
      <vt:lpstr>2PL Concurrency Control (cont.)</vt:lpstr>
      <vt:lpstr>PowerPoint 演示文稿</vt:lpstr>
      <vt:lpstr>2PL Concurrency Control (cont.)</vt:lpstr>
      <vt:lpstr>2PL Concurrency Control (cont.)</vt:lpstr>
      <vt:lpstr>2PL Concurrency Control (cont.)</vt:lpstr>
      <vt:lpstr>2PL Concurrency Control (cont.)</vt:lpstr>
      <vt:lpstr>2PL Concurrency Control (cont.)</vt:lpstr>
      <vt:lpstr>2PL Concurrency Control (cont.)</vt:lpstr>
      <vt:lpstr>2PL Concurrency Control (cont.)</vt:lpstr>
      <vt:lpstr>2PL Concurrency Control (cont.)</vt:lpstr>
      <vt:lpstr>2PL Concurrency Control (cont.)</vt:lpstr>
      <vt:lpstr>2PL Concurrency Control (cont.)</vt:lpstr>
      <vt:lpstr>2PL Concurrency Control (cont.)</vt:lpstr>
      <vt:lpstr>2PL Concurrency Control (cont.)</vt:lpstr>
      <vt:lpstr>Database Concurrency Control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Durga Pokharel</cp:lastModifiedBy>
  <cp:revision>1</cp:revision>
  <dcterms:created xsi:type="dcterms:W3CDTF">2022-03-14T09:12:08Z</dcterms:created>
  <dcterms:modified xsi:type="dcterms:W3CDTF">2022-03-14T09:12:08Z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F901F64F5F114FA383AAFD9DA7F33C8C</vt:lpwstr>
  </property>
  <property fmtid="{D5CDD505-2E9C-101B-9397-08002B2CF9AE}" pid="3" name="KSOProductBuildVer">
    <vt:lpwstr>1033-11.2.0.11029</vt:lpwstr>
  </property>
</Properties>
</file>