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97" r:id="rId4"/>
    <p:sldId id="257" r:id="rId5"/>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6" r:id="rId32"/>
    <p:sldId id="294" r:id="rId33"/>
    <p:sldId id="295"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6" d="100"/>
          <a:sy n="66" d="100"/>
        </p:scale>
        <p:origin x="1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C2611-58D2-4211-99C4-17C82AE0DF3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D640B-44CD-414F-9CD1-FFA21BFA8C2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61963" y="722313"/>
            <a:ext cx="6396037" cy="3598862"/>
          </a:xfrm>
          <a:solidFill>
            <a:srgbClr val="FFFFFF"/>
          </a:solidFill>
        </p:spPr>
      </p:sp>
      <p:sp>
        <p:nvSpPr>
          <p:cNvPr id="86019"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463550" y="722313"/>
            <a:ext cx="6396038" cy="3598862"/>
          </a:xfrm>
        </p:spPr>
      </p:sp>
      <p:sp>
        <p:nvSpPr>
          <p:cNvPr id="109571"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463550" y="722313"/>
            <a:ext cx="6396038" cy="3598862"/>
          </a:xfrm>
        </p:spPr>
      </p:sp>
      <p:sp>
        <p:nvSpPr>
          <p:cNvPr id="111619"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463550" y="722313"/>
            <a:ext cx="6396038" cy="3598862"/>
          </a:xfrm>
        </p:spPr>
      </p:sp>
      <p:sp>
        <p:nvSpPr>
          <p:cNvPr id="116739"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463550" y="722313"/>
            <a:ext cx="6396038" cy="3598862"/>
          </a:xfrm>
        </p:spPr>
      </p:sp>
      <p:sp>
        <p:nvSpPr>
          <p:cNvPr id="118787"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461963" y="722313"/>
            <a:ext cx="6396037" cy="3598862"/>
          </a:xfrm>
        </p:spPr>
      </p:sp>
      <p:sp>
        <p:nvSpPr>
          <p:cNvPr id="121859"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35" tIns="47517" rIns="95035" bIns="47517"/>
          <a:lstStyle/>
          <a:p>
            <a:endParaRPr 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461963" y="722313"/>
            <a:ext cx="6396037" cy="3598862"/>
          </a:xfrm>
          <a:solidFill>
            <a:srgbClr val="FFFFFF"/>
          </a:solidFill>
        </p:spPr>
      </p:sp>
      <p:sp>
        <p:nvSpPr>
          <p:cNvPr id="123907"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461963" y="722313"/>
            <a:ext cx="6396037" cy="3598862"/>
          </a:xfrm>
          <a:solidFill>
            <a:srgbClr val="FFFFFF"/>
          </a:solidFill>
        </p:spPr>
      </p:sp>
      <p:sp>
        <p:nvSpPr>
          <p:cNvPr id="88067"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61963" y="722313"/>
            <a:ext cx="6396037" cy="3598862"/>
          </a:xfrm>
          <a:solidFill>
            <a:srgbClr val="FFFFFF"/>
          </a:solidFill>
        </p:spPr>
      </p:sp>
      <p:sp>
        <p:nvSpPr>
          <p:cNvPr id="90115"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461963" y="722313"/>
            <a:ext cx="6396037" cy="3598862"/>
          </a:xfrm>
          <a:solidFill>
            <a:srgbClr val="FFFFFF"/>
          </a:solidFill>
        </p:spPr>
      </p:sp>
      <p:sp>
        <p:nvSpPr>
          <p:cNvPr id="92163"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61963" y="722313"/>
            <a:ext cx="6396037" cy="3598862"/>
          </a:xfrm>
          <a:solidFill>
            <a:srgbClr val="FFFFFF"/>
          </a:solidFill>
        </p:spPr>
      </p:sp>
      <p:sp>
        <p:nvSpPr>
          <p:cNvPr id="94211"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61963" y="722313"/>
            <a:ext cx="6396037" cy="3598862"/>
          </a:xfrm>
        </p:spPr>
      </p:sp>
      <p:sp>
        <p:nvSpPr>
          <p:cNvPr id="97283"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35" tIns="47517" rIns="95035" bIns="47517"/>
          <a:lstStyle/>
          <a:p>
            <a:endParaRPr 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63550" y="722313"/>
            <a:ext cx="6396038" cy="3598862"/>
          </a:xfrm>
        </p:spPr>
      </p:sp>
      <p:sp>
        <p:nvSpPr>
          <p:cNvPr id="99331"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463550" y="722313"/>
            <a:ext cx="6396038" cy="3598862"/>
          </a:xfrm>
        </p:spPr>
      </p:sp>
      <p:sp>
        <p:nvSpPr>
          <p:cNvPr id="103427"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463550" y="722313"/>
            <a:ext cx="6396038" cy="3598862"/>
          </a:xfrm>
        </p:spPr>
      </p:sp>
      <p:sp>
        <p:nvSpPr>
          <p:cNvPr id="106499"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C00000"/>
                </a:solidFill>
                <a:latin typeface="+mn-lt"/>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4400">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000">
                <a:solidFill>
                  <a:srgbClr val="C00000"/>
                </a:solidFill>
                <a:latin typeface="+mn-l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7DC5F78-798E-477A-BAA8-1992F0A2F17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7DC5F78-798E-477A-BAA8-1992F0A2F17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7DC5F78-798E-477A-BAA8-1992F0A2F17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DC5F78-798E-477A-BAA8-1992F0A2F17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C5F78-798E-477A-BAA8-1992F0A2F17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7DC5F78-798E-477A-BAA8-1992F0A2F17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7DC5F78-798E-477A-BAA8-1992F0A2F17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E7908-58B7-4640-B126-33E0B3DDACA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C5F78-798E-477A-BAA8-1992F0A2F17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E7908-58B7-4640-B126-33E0B3DDACA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46609-D270-4C24-A9A7-EECB8D2CBB53}"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88494-613D-4052-AAB2-19143A8378C8}"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6.xml"/><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r>
              <a:rPr lang="en-US" dirty="0"/>
              <a:t>6.4 Data Warehousing </a:t>
            </a:r>
            <a:br>
              <a:rPr lang="en-US" dirty="0"/>
            </a:br>
            <a:r>
              <a:rPr lang="en-US" dirty="0"/>
              <a:t>and </a:t>
            </a:r>
            <a:br>
              <a:rPr lang="en-US" dirty="0"/>
            </a:br>
            <a:r>
              <a:rPr lang="en-US" dirty="0"/>
              <a:t>Data Mining</a:t>
            </a:r>
            <a:br>
              <a:rPr lang="en-US" dirty="0"/>
            </a:b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b="1" smtClean="0"/>
              <a:t>Classification Example</a:t>
            </a:r>
            <a:endParaRPr lang="en-US" b="1" smtClean="0"/>
          </a:p>
        </p:txBody>
      </p:sp>
      <p:graphicFrame>
        <p:nvGraphicFramePr>
          <p:cNvPr id="100355" name="Object 3"/>
          <p:cNvGraphicFramePr>
            <a:graphicFrameLocks noChangeAspect="1"/>
          </p:cNvGraphicFramePr>
          <p:nvPr/>
        </p:nvGraphicFramePr>
        <p:xfrm>
          <a:off x="1752601" y="2057401"/>
          <a:ext cx="3565525" cy="3687763"/>
        </p:xfrm>
        <a:graphic>
          <a:graphicData uri="http://schemas.openxmlformats.org/presentationml/2006/ole">
            <mc:AlternateContent xmlns:mc="http://schemas.openxmlformats.org/markup-compatibility/2006">
              <mc:Choice xmlns:v="urn:schemas-microsoft-com:vml" Requires="v">
                <p:oleObj spid="_x0000_s2060" name="Document" r:id="rId1" imgW="5405755" imgH="5782310" progId="Word.Document.8">
                  <p:embed/>
                </p:oleObj>
              </mc:Choice>
              <mc:Fallback>
                <p:oleObj name="Document" r:id="rId1" imgW="5405755" imgH="5782310" progId="Word.Document.8">
                  <p:embed/>
                  <p:pic>
                    <p:nvPicPr>
                      <p:cNvPr id="0" name="Picture 20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2057401"/>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6" name="Text Box 4"/>
          <p:cNvSpPr txBox="1">
            <a:spLocks noChangeArrowheads="1"/>
          </p:cNvSpPr>
          <p:nvPr/>
        </p:nvSpPr>
        <p:spPr bwMode="auto">
          <a:xfrm rot="-2416809">
            <a:off x="2403189" y="1432511"/>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categorical</a:t>
            </a:r>
            <a:endParaRPr lang="en-US" sz="1600">
              <a:solidFill>
                <a:schemeClr val="bg2"/>
              </a:solidFill>
              <a:latin typeface="Arial" panose="020B0604020202020204" pitchFamily="34" charset="0"/>
            </a:endParaRPr>
          </a:p>
        </p:txBody>
      </p:sp>
      <p:sp>
        <p:nvSpPr>
          <p:cNvPr id="100357" name="Text Box 5"/>
          <p:cNvSpPr txBox="1">
            <a:spLocks noChangeArrowheads="1"/>
          </p:cNvSpPr>
          <p:nvPr/>
        </p:nvSpPr>
        <p:spPr bwMode="auto">
          <a:xfrm rot="-2416809">
            <a:off x="3165189" y="1432511"/>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categorical</a:t>
            </a:r>
            <a:endParaRPr lang="en-US" sz="1600">
              <a:solidFill>
                <a:schemeClr val="bg2"/>
              </a:solidFill>
              <a:latin typeface="Arial" panose="020B0604020202020204" pitchFamily="34" charset="0"/>
            </a:endParaRPr>
          </a:p>
        </p:txBody>
      </p:sp>
      <p:sp>
        <p:nvSpPr>
          <p:cNvPr id="100358" name="Text Box 6"/>
          <p:cNvSpPr txBox="1">
            <a:spLocks noChangeArrowheads="1"/>
          </p:cNvSpPr>
          <p:nvPr/>
        </p:nvSpPr>
        <p:spPr bwMode="auto">
          <a:xfrm rot="-2416809">
            <a:off x="3937508" y="1432511"/>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continuous</a:t>
            </a:r>
            <a:endParaRPr lang="en-US" sz="1600">
              <a:solidFill>
                <a:schemeClr val="bg2"/>
              </a:solidFill>
              <a:latin typeface="Arial" panose="020B0604020202020204" pitchFamily="34" charset="0"/>
            </a:endParaRPr>
          </a:p>
        </p:txBody>
      </p:sp>
      <p:sp>
        <p:nvSpPr>
          <p:cNvPr id="100359" name="Text Box 7"/>
          <p:cNvSpPr txBox="1">
            <a:spLocks noChangeArrowheads="1"/>
          </p:cNvSpPr>
          <p:nvPr/>
        </p:nvSpPr>
        <p:spPr bwMode="auto">
          <a:xfrm rot="-2416809">
            <a:off x="4668705" y="1661111"/>
            <a:ext cx="651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class</a:t>
            </a:r>
            <a:endParaRPr lang="en-US" sz="1600">
              <a:solidFill>
                <a:schemeClr val="bg2"/>
              </a:solidFill>
              <a:latin typeface="Arial" panose="020B0604020202020204" pitchFamily="34" charset="0"/>
            </a:endParaRPr>
          </a:p>
        </p:txBody>
      </p:sp>
      <p:graphicFrame>
        <p:nvGraphicFramePr>
          <p:cNvPr id="100360" name="Object 8"/>
          <p:cNvGraphicFramePr>
            <a:graphicFrameLocks noChangeAspect="1"/>
          </p:cNvGraphicFramePr>
          <p:nvPr/>
        </p:nvGraphicFramePr>
        <p:xfrm>
          <a:off x="5791201" y="2043113"/>
          <a:ext cx="2994025" cy="2646362"/>
        </p:xfrm>
        <a:graphic>
          <a:graphicData uri="http://schemas.openxmlformats.org/presentationml/2006/ole">
            <mc:AlternateContent xmlns:mc="http://schemas.openxmlformats.org/markup-compatibility/2006">
              <mc:Choice xmlns:v="urn:schemas-microsoft-com:vml" Requires="v">
                <p:oleObj spid="_x0000_s2061" name="Document" r:id="rId3" imgW="4614545" imgH="4076700" progId="Word.Document.8">
                  <p:embed/>
                </p:oleObj>
              </mc:Choice>
              <mc:Fallback>
                <p:oleObj name="Document" r:id="rId3" imgW="4614545" imgH="4076700" progId="Word.Document.8">
                  <p:embed/>
                  <p:pic>
                    <p:nvPicPr>
                      <p:cNvPr id="0" name="Picture 20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1" y="204311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61" name="Group 9"/>
          <p:cNvGrpSpPr/>
          <p:nvPr/>
        </p:nvGrpSpPr>
        <p:grpSpPr bwMode="auto">
          <a:xfrm>
            <a:off x="9220200" y="3948113"/>
            <a:ext cx="990600" cy="685800"/>
            <a:chOff x="4944" y="2736"/>
            <a:chExt cx="624" cy="432"/>
          </a:xfrm>
        </p:grpSpPr>
        <p:sp>
          <p:nvSpPr>
            <p:cNvPr id="100375"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76" name="Text Box 11"/>
            <p:cNvSpPr txBox="1">
              <a:spLocks noChangeArrowheads="1"/>
            </p:cNvSpPr>
            <p:nvPr/>
          </p:nvSpPr>
          <p:spPr bwMode="auto">
            <a:xfrm>
              <a:off x="5097" y="2856"/>
              <a:ext cx="323" cy="302"/>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buClr>
                  <a:schemeClr val="accent2"/>
                </a:buClr>
                <a:buSzPct val="75000"/>
                <a:buFont typeface="Monotype Sorts" pitchFamily="2" charset="2"/>
                <a:buNone/>
              </a:pPr>
              <a:r>
                <a:rPr lang="en-US" sz="1400">
                  <a:solidFill>
                    <a:srgbClr val="0000CC"/>
                  </a:solidFill>
                  <a:latin typeface="Arial" panose="020B0604020202020204" pitchFamily="34" charset="0"/>
                </a:rPr>
                <a:t>Test</a:t>
              </a:r>
              <a:endParaRPr lang="en-US" sz="1400">
                <a:solidFill>
                  <a:srgbClr val="0000CC"/>
                </a:solidFill>
                <a:latin typeface="Arial" panose="020B0604020202020204" pitchFamily="34" charset="0"/>
              </a:endParaRPr>
            </a:p>
            <a:p>
              <a:pPr algn="ctr">
                <a:lnSpc>
                  <a:spcPct val="80000"/>
                </a:lnSpc>
                <a:buClr>
                  <a:schemeClr val="accent2"/>
                </a:buClr>
                <a:buSzPct val="75000"/>
                <a:buFont typeface="Monotype Sorts" pitchFamily="2" charset="2"/>
                <a:buNone/>
              </a:pPr>
              <a:r>
                <a:rPr lang="en-US" sz="1400">
                  <a:solidFill>
                    <a:srgbClr val="0000CC"/>
                  </a:solidFill>
                  <a:latin typeface="Arial" panose="020B0604020202020204" pitchFamily="34" charset="0"/>
                </a:rPr>
                <a:t>Set</a:t>
              </a:r>
              <a:endParaRPr lang="en-US" sz="1400">
                <a:solidFill>
                  <a:schemeClr val="bg2"/>
                </a:solidFill>
                <a:latin typeface="Arial" panose="020B0604020202020204" pitchFamily="34" charset="0"/>
              </a:endParaRPr>
            </a:p>
          </p:txBody>
        </p:sp>
      </p:grpSp>
      <p:sp>
        <p:nvSpPr>
          <p:cNvPr id="100362" name="AutoShape 12"/>
          <p:cNvSpPr>
            <a:spLocks noChangeArrowheads="1"/>
          </p:cNvSpPr>
          <p:nvPr/>
        </p:nvSpPr>
        <p:spPr bwMode="auto">
          <a:xfrm>
            <a:off x="5410200" y="5091113"/>
            <a:ext cx="990600" cy="685800"/>
          </a:xfrm>
          <a:prstGeom prst="can">
            <a:avLst>
              <a:gd name="adj" fmla="val 25056"/>
            </a:avLst>
          </a:prstGeom>
          <a:solidFill>
            <a:schemeClr val="accent2"/>
          </a:solidFill>
          <a:ln w="12700">
            <a:solidFill>
              <a:srgbClr val="0000FF"/>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3" name="Text Box 13"/>
          <p:cNvSpPr txBox="1">
            <a:spLocks noChangeArrowheads="1"/>
          </p:cNvSpPr>
          <p:nvPr/>
        </p:nvSpPr>
        <p:spPr bwMode="auto">
          <a:xfrm>
            <a:off x="5444830" y="5238751"/>
            <a:ext cx="97372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buClr>
                <a:schemeClr val="accent2"/>
              </a:buClr>
              <a:buSzPct val="75000"/>
              <a:buFont typeface="Monotype Sorts" pitchFamily="2" charset="2"/>
              <a:buNone/>
            </a:pPr>
            <a:r>
              <a:rPr lang="en-US" sz="1600">
                <a:solidFill>
                  <a:schemeClr val="tx2"/>
                </a:solidFill>
                <a:latin typeface="Arial" panose="020B0604020202020204" pitchFamily="34" charset="0"/>
              </a:rPr>
              <a:t>Training </a:t>
            </a:r>
            <a:endParaRPr lang="en-US" sz="1600">
              <a:solidFill>
                <a:schemeClr val="tx2"/>
              </a:solidFill>
              <a:latin typeface="Arial" panose="020B0604020202020204" pitchFamily="34" charset="0"/>
            </a:endParaRPr>
          </a:p>
          <a:p>
            <a:pPr algn="ctr">
              <a:lnSpc>
                <a:spcPct val="80000"/>
              </a:lnSpc>
              <a:buClr>
                <a:schemeClr val="accent2"/>
              </a:buClr>
              <a:buSzPct val="75000"/>
              <a:buFont typeface="Monotype Sorts" pitchFamily="2" charset="2"/>
              <a:buNone/>
            </a:pPr>
            <a:r>
              <a:rPr lang="en-US" sz="1600">
                <a:solidFill>
                  <a:schemeClr val="tx2"/>
                </a:solidFill>
                <a:latin typeface="Arial" panose="020B0604020202020204" pitchFamily="34" charset="0"/>
              </a:rPr>
              <a:t>Set</a:t>
            </a:r>
            <a:endParaRPr lang="en-US" sz="1400">
              <a:solidFill>
                <a:schemeClr val="bg2"/>
              </a:solidFill>
              <a:latin typeface="Arial" panose="020B0604020202020204" pitchFamily="34" charset="0"/>
            </a:endParaRPr>
          </a:p>
        </p:txBody>
      </p:sp>
      <p:grpSp>
        <p:nvGrpSpPr>
          <p:cNvPr id="100364" name="Group 14"/>
          <p:cNvGrpSpPr/>
          <p:nvPr/>
        </p:nvGrpSpPr>
        <p:grpSpPr bwMode="auto">
          <a:xfrm>
            <a:off x="9161464" y="5086351"/>
            <a:ext cx="1125537" cy="690563"/>
            <a:chOff x="3360" y="2880"/>
            <a:chExt cx="672" cy="415"/>
          </a:xfrm>
        </p:grpSpPr>
        <p:sp>
          <p:nvSpPr>
            <p:cNvPr id="100373"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74" name="Text Box 16"/>
            <p:cNvSpPr txBox="1">
              <a:spLocks noChangeArrowheads="1"/>
            </p:cNvSpPr>
            <p:nvPr/>
          </p:nvSpPr>
          <p:spPr bwMode="auto">
            <a:xfrm>
              <a:off x="3392" y="2978"/>
              <a:ext cx="54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2000">
                  <a:solidFill>
                    <a:srgbClr val="CC0000"/>
                  </a:solidFill>
                  <a:latin typeface="Arial" panose="020B0604020202020204" pitchFamily="34" charset="0"/>
                </a:rPr>
                <a:t>Model</a:t>
              </a:r>
              <a:endParaRPr lang="en-US" sz="1400">
                <a:solidFill>
                  <a:schemeClr val="bg2"/>
                </a:solidFill>
                <a:latin typeface="Arial" panose="020B0604020202020204" pitchFamily="34" charset="0"/>
              </a:endParaRPr>
            </a:p>
          </p:txBody>
        </p:sp>
      </p:grpSp>
      <p:sp>
        <p:nvSpPr>
          <p:cNvPr id="100365" name="AutoShape 17"/>
          <p:cNvSpPr>
            <a:spLocks noChangeArrowheads="1"/>
          </p:cNvSpPr>
          <p:nvPr/>
        </p:nvSpPr>
        <p:spPr bwMode="auto">
          <a:xfrm>
            <a:off x="7010400" y="4938713"/>
            <a:ext cx="1447800" cy="995362"/>
          </a:xfrm>
          <a:prstGeom prst="bevel">
            <a:avLst>
              <a:gd name="adj" fmla="val 12500"/>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6" name="Text Box 18"/>
          <p:cNvSpPr txBox="1">
            <a:spLocks noChangeArrowheads="1"/>
          </p:cNvSpPr>
          <p:nvPr/>
        </p:nvSpPr>
        <p:spPr bwMode="auto">
          <a:xfrm>
            <a:off x="7128860" y="5014914"/>
            <a:ext cx="12410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2000">
                <a:solidFill>
                  <a:srgbClr val="000000"/>
                </a:solidFill>
                <a:latin typeface="Arial" panose="020B0604020202020204" pitchFamily="34" charset="0"/>
              </a:rPr>
              <a:t>Learn </a:t>
            </a:r>
            <a:endParaRPr lang="en-US" sz="2000">
              <a:solidFill>
                <a:srgbClr val="000000"/>
              </a:solidFill>
              <a:latin typeface="Arial" panose="020B0604020202020204" pitchFamily="34" charset="0"/>
            </a:endParaRPr>
          </a:p>
          <a:p>
            <a:pPr algn="ctr">
              <a:buClr>
                <a:schemeClr val="accent2"/>
              </a:buClr>
              <a:buSzPct val="75000"/>
              <a:buFont typeface="Monotype Sorts" pitchFamily="2" charset="2"/>
              <a:buNone/>
            </a:pPr>
            <a:r>
              <a:rPr lang="en-US" sz="2000">
                <a:solidFill>
                  <a:srgbClr val="000000"/>
                </a:solidFill>
                <a:latin typeface="Arial" panose="020B0604020202020204" pitchFamily="34" charset="0"/>
              </a:rPr>
              <a:t>Classifier</a:t>
            </a:r>
            <a:endParaRPr lang="en-US" sz="1400">
              <a:solidFill>
                <a:srgbClr val="00E0CB"/>
              </a:solidFill>
              <a:latin typeface="Arial" panose="020B0604020202020204" pitchFamily="34" charset="0"/>
            </a:endParaRPr>
          </a:p>
        </p:txBody>
      </p:sp>
      <p:sp>
        <p:nvSpPr>
          <p:cNvPr id="100367" name="AutoShape 19"/>
          <p:cNvSpPr>
            <a:spLocks noChangeArrowheads="1"/>
          </p:cNvSpPr>
          <p:nvPr/>
        </p:nvSpPr>
        <p:spPr bwMode="auto">
          <a:xfrm>
            <a:off x="6511925" y="5349875"/>
            <a:ext cx="484188" cy="141288"/>
          </a:xfrm>
          <a:prstGeom prst="rightArrow">
            <a:avLst>
              <a:gd name="adj1" fmla="val 50000"/>
              <a:gd name="adj2" fmla="val 85674"/>
            </a:avLst>
          </a:prstGeom>
          <a:solidFill>
            <a:srgbClr val="CC0000"/>
          </a:solidFill>
          <a:ln w="12700">
            <a:solidFill>
              <a:srgbClr val="CC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8" name="AutoShape 20"/>
          <p:cNvSpPr>
            <a:spLocks noChangeArrowheads="1"/>
          </p:cNvSpPr>
          <p:nvPr/>
        </p:nvSpPr>
        <p:spPr bwMode="auto">
          <a:xfrm>
            <a:off x="8534400" y="5314950"/>
            <a:ext cx="484188" cy="141288"/>
          </a:xfrm>
          <a:prstGeom prst="rightArrow">
            <a:avLst>
              <a:gd name="adj1" fmla="val 50000"/>
              <a:gd name="adj2" fmla="val 85674"/>
            </a:avLst>
          </a:prstGeom>
          <a:solidFill>
            <a:srgbClr val="CC0000"/>
          </a:solidFill>
          <a:ln w="12700">
            <a:solidFill>
              <a:srgbClr val="CC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9" name="AutoShape 21"/>
          <p:cNvSpPr>
            <a:spLocks noChangeArrowheads="1"/>
          </p:cNvSpPr>
          <p:nvPr/>
        </p:nvSpPr>
        <p:spPr bwMode="auto">
          <a:xfrm rot="5400000">
            <a:off x="9597232" y="4790282"/>
            <a:ext cx="312737" cy="152400"/>
          </a:xfrm>
          <a:prstGeom prst="rightArrow">
            <a:avLst>
              <a:gd name="adj1" fmla="val 50000"/>
              <a:gd name="adj2" fmla="val 51302"/>
            </a:avLst>
          </a:prstGeom>
          <a:solidFill>
            <a:srgbClr val="CC0000"/>
          </a:solidFill>
          <a:ln w="12700">
            <a:solidFill>
              <a:srgbClr val="CC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70" name="Line 22"/>
          <p:cNvSpPr>
            <a:spLocks noChangeShapeType="1"/>
          </p:cNvSpPr>
          <p:nvPr/>
        </p:nvSpPr>
        <p:spPr bwMode="auto">
          <a:xfrm>
            <a:off x="5181600" y="4481513"/>
            <a:ext cx="30480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371" name="Line 23"/>
          <p:cNvSpPr>
            <a:spLocks noChangeShapeType="1"/>
          </p:cNvSpPr>
          <p:nvPr/>
        </p:nvSpPr>
        <p:spPr bwMode="auto">
          <a:xfrm>
            <a:off x="8839200" y="3414713"/>
            <a:ext cx="30480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3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035412-C0C6-4CCA-AF8F-DAC246EE1526}"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b="1" smtClean="0"/>
              <a:t>Classification: Application 1</a:t>
            </a:r>
            <a:endParaRPr lang="en-US" b="1" smtClean="0"/>
          </a:p>
        </p:txBody>
      </p:sp>
      <p:sp>
        <p:nvSpPr>
          <p:cNvPr id="739331" name="Rectangle 3"/>
          <p:cNvSpPr>
            <a:spLocks noGrp="1" noChangeArrowheads="1"/>
          </p:cNvSpPr>
          <p:nvPr>
            <p:ph idx="1"/>
          </p:nvPr>
        </p:nvSpPr>
        <p:spPr>
          <a:xfrm>
            <a:off x="1981200" y="1295400"/>
            <a:ext cx="8178800" cy="4876800"/>
          </a:xfrm>
        </p:spPr>
        <p:txBody>
          <a:bodyPr/>
          <a:lstStyle/>
          <a:p>
            <a:pPr algn="just" eaLnBrk="1" hangingPunct="1"/>
            <a:r>
              <a:rPr lang="en-US" sz="2400" b="1">
                <a:solidFill>
                  <a:srgbClr val="C00000"/>
                </a:solidFill>
              </a:rPr>
              <a:t>Direct Marketing</a:t>
            </a:r>
            <a:endParaRPr lang="en-US" sz="2400" b="1">
              <a:solidFill>
                <a:srgbClr val="C00000"/>
              </a:solidFill>
            </a:endParaRPr>
          </a:p>
          <a:p>
            <a:pPr lvl="1" algn="just" eaLnBrk="1" hangingPunct="1"/>
            <a:r>
              <a:rPr lang="en-US"/>
              <a:t>Goal: Reduce cost of mailing by </a:t>
            </a:r>
            <a:r>
              <a:rPr lang="en-US" i="1">
                <a:solidFill>
                  <a:srgbClr val="FF0066"/>
                </a:solidFill>
              </a:rPr>
              <a:t>targeting</a:t>
            </a:r>
            <a:r>
              <a:rPr lang="en-US"/>
              <a:t> a set of consumers likely to buy a new cell-phone product.</a:t>
            </a:r>
            <a:endParaRPr lang="en-US"/>
          </a:p>
          <a:p>
            <a:pPr lvl="1" algn="just" eaLnBrk="1" hangingPunct="1"/>
            <a:r>
              <a:rPr lang="en-US"/>
              <a:t>Approach:</a:t>
            </a:r>
            <a:endParaRPr lang="en-US"/>
          </a:p>
          <a:p>
            <a:pPr lvl="2" algn="just" eaLnBrk="1" hangingPunct="1"/>
            <a:r>
              <a:rPr lang="en-US"/>
              <a:t>Use the data for a similar product introduced before. </a:t>
            </a:r>
            <a:endParaRPr lang="en-US"/>
          </a:p>
          <a:p>
            <a:pPr lvl="2" algn="just" eaLnBrk="1" hangingPunct="1"/>
            <a:r>
              <a:rPr lang="en-US"/>
              <a:t>We know which customers decided to buy and which decided otherwise. This </a:t>
            </a:r>
            <a:r>
              <a:rPr lang="en-US" i="1">
                <a:solidFill>
                  <a:srgbClr val="0000FF"/>
                </a:solidFill>
              </a:rPr>
              <a:t>{buy, don’t buy}</a:t>
            </a:r>
            <a:r>
              <a:rPr lang="en-US"/>
              <a:t> decision forms the </a:t>
            </a:r>
            <a:r>
              <a:rPr lang="en-US" i="1">
                <a:solidFill>
                  <a:srgbClr val="0000FF"/>
                </a:solidFill>
              </a:rPr>
              <a:t>class attribute</a:t>
            </a:r>
            <a:r>
              <a:rPr lang="en-US"/>
              <a:t>.</a:t>
            </a:r>
            <a:endParaRPr lang="en-US"/>
          </a:p>
          <a:p>
            <a:pPr lvl="2" algn="just" eaLnBrk="1" hangingPunct="1"/>
            <a:r>
              <a:rPr lang="en-US"/>
              <a:t>Collect various demographic, lifestyle, and company-interaction related information about all such customers.</a:t>
            </a:r>
            <a:endParaRPr lang="en-US"/>
          </a:p>
          <a:p>
            <a:pPr lvl="3" algn="just" eaLnBrk="1" hangingPunct="1"/>
            <a:r>
              <a:rPr lang="en-US"/>
              <a:t>Type of business, where they stay, how much they earn, etc.</a:t>
            </a:r>
            <a:endParaRPr lang="en-US"/>
          </a:p>
          <a:p>
            <a:pPr lvl="2" algn="just" eaLnBrk="1" hangingPunct="1"/>
            <a:r>
              <a:rPr lang="en-US"/>
              <a:t>Use this information as input attributes to learn a classifier model.</a:t>
            </a:r>
            <a:endParaRPr lang="en-US"/>
          </a:p>
        </p:txBody>
      </p:sp>
      <p:sp>
        <p:nvSpPr>
          <p:cNvPr id="1013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5C4C9-6616-4F65-A13E-B0D83DECC87F}"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9331">
                                            <p:txEl>
                                              <p:pRg st="2" end="2"/>
                                            </p:txEl>
                                          </p:spTgt>
                                        </p:tgtEl>
                                        <p:attrNameLst>
                                          <p:attrName>style.visibility</p:attrName>
                                        </p:attrNameLst>
                                      </p:cBhvr>
                                      <p:to>
                                        <p:strVal val="visible"/>
                                      </p:to>
                                    </p:set>
                                    <p:anim calcmode="lin" valueType="num">
                                      <p:cBhvr additive="base">
                                        <p:cTn id="7" dur="500" fill="hold"/>
                                        <p:tgtEl>
                                          <p:spTgt spid="7393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93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9331">
                                            <p:txEl>
                                              <p:pRg st="3" end="3"/>
                                            </p:txEl>
                                          </p:spTgt>
                                        </p:tgtEl>
                                        <p:attrNameLst>
                                          <p:attrName>style.visibility</p:attrName>
                                        </p:attrNameLst>
                                      </p:cBhvr>
                                      <p:to>
                                        <p:strVal val="visible"/>
                                      </p:to>
                                    </p:set>
                                    <p:anim calcmode="lin" valueType="num">
                                      <p:cBhvr additive="base">
                                        <p:cTn id="11" dur="500" fill="hold"/>
                                        <p:tgtEl>
                                          <p:spTgt spid="7393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93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9331">
                                            <p:txEl>
                                              <p:pRg st="4" end="4"/>
                                            </p:txEl>
                                          </p:spTgt>
                                        </p:tgtEl>
                                        <p:attrNameLst>
                                          <p:attrName>style.visibility</p:attrName>
                                        </p:attrNameLst>
                                      </p:cBhvr>
                                      <p:to>
                                        <p:strVal val="visible"/>
                                      </p:to>
                                    </p:set>
                                    <p:anim calcmode="lin" valueType="num">
                                      <p:cBhvr additive="base">
                                        <p:cTn id="15" dur="500" fill="hold"/>
                                        <p:tgtEl>
                                          <p:spTgt spid="7393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933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9331">
                                            <p:txEl>
                                              <p:pRg st="5" end="5"/>
                                            </p:txEl>
                                          </p:spTgt>
                                        </p:tgtEl>
                                        <p:attrNameLst>
                                          <p:attrName>style.visibility</p:attrName>
                                        </p:attrNameLst>
                                      </p:cBhvr>
                                      <p:to>
                                        <p:strVal val="visible"/>
                                      </p:to>
                                    </p:set>
                                    <p:anim calcmode="lin" valueType="num">
                                      <p:cBhvr additive="base">
                                        <p:cTn id="19" dur="500" fill="hold"/>
                                        <p:tgtEl>
                                          <p:spTgt spid="73933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933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9331">
                                            <p:txEl>
                                              <p:pRg st="6" end="6"/>
                                            </p:txEl>
                                          </p:spTgt>
                                        </p:tgtEl>
                                        <p:attrNameLst>
                                          <p:attrName>style.visibility</p:attrName>
                                        </p:attrNameLst>
                                      </p:cBhvr>
                                      <p:to>
                                        <p:strVal val="visible"/>
                                      </p:to>
                                    </p:set>
                                    <p:anim calcmode="lin" valueType="num">
                                      <p:cBhvr additive="base">
                                        <p:cTn id="23" dur="500" fill="hold"/>
                                        <p:tgtEl>
                                          <p:spTgt spid="73933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933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39331">
                                            <p:txEl>
                                              <p:pRg st="7" end="7"/>
                                            </p:txEl>
                                          </p:spTgt>
                                        </p:tgtEl>
                                        <p:attrNameLst>
                                          <p:attrName>style.visibility</p:attrName>
                                        </p:attrNameLst>
                                      </p:cBhvr>
                                      <p:to>
                                        <p:strVal val="visible"/>
                                      </p:to>
                                    </p:set>
                                    <p:anim calcmode="lin" valueType="num">
                                      <p:cBhvr additive="base">
                                        <p:cTn id="27" dur="500" fill="hold"/>
                                        <p:tgtEl>
                                          <p:spTgt spid="73933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393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Classification: Application 2</a:t>
            </a:r>
            <a:endParaRPr lang="en-US" smtClean="0"/>
          </a:p>
        </p:txBody>
      </p:sp>
      <p:sp>
        <p:nvSpPr>
          <p:cNvPr id="740355" name="Rectangle 3"/>
          <p:cNvSpPr>
            <a:spLocks noGrp="1" noChangeArrowheads="1"/>
          </p:cNvSpPr>
          <p:nvPr>
            <p:ph idx="1"/>
          </p:nvPr>
        </p:nvSpPr>
        <p:spPr>
          <a:xfrm>
            <a:off x="1981200" y="1295400"/>
            <a:ext cx="8178800" cy="4171950"/>
          </a:xfrm>
        </p:spPr>
        <p:txBody>
          <a:bodyPr/>
          <a:lstStyle/>
          <a:p>
            <a:pPr algn="just" eaLnBrk="1" hangingPunct="1">
              <a:lnSpc>
                <a:spcPct val="90000"/>
              </a:lnSpc>
            </a:pPr>
            <a:r>
              <a:rPr lang="en-US" sz="2400" b="1">
                <a:solidFill>
                  <a:srgbClr val="C00000"/>
                </a:solidFill>
              </a:rPr>
              <a:t>Fraud Detection</a:t>
            </a:r>
            <a:endParaRPr lang="en-US" sz="2400" b="1">
              <a:solidFill>
                <a:srgbClr val="C00000"/>
              </a:solidFill>
            </a:endParaRPr>
          </a:p>
          <a:p>
            <a:pPr lvl="1" algn="just" eaLnBrk="1" hangingPunct="1">
              <a:lnSpc>
                <a:spcPct val="90000"/>
              </a:lnSpc>
            </a:pPr>
            <a:r>
              <a:rPr lang="en-US"/>
              <a:t>Goal: Predict fraudulent cases in credit card transactions.</a:t>
            </a:r>
            <a:endParaRPr lang="en-US"/>
          </a:p>
          <a:p>
            <a:pPr lvl="1" algn="just" eaLnBrk="1" hangingPunct="1">
              <a:lnSpc>
                <a:spcPct val="90000"/>
              </a:lnSpc>
            </a:pPr>
            <a:r>
              <a:rPr lang="en-US"/>
              <a:t>Approach:</a:t>
            </a:r>
            <a:endParaRPr lang="en-US"/>
          </a:p>
          <a:p>
            <a:pPr lvl="2" algn="just" eaLnBrk="1" hangingPunct="1">
              <a:lnSpc>
                <a:spcPct val="90000"/>
              </a:lnSpc>
            </a:pPr>
            <a:r>
              <a:rPr lang="en-US"/>
              <a:t>Use credit card transactions and the information on its account-holder as attributes.</a:t>
            </a:r>
            <a:endParaRPr lang="en-US"/>
          </a:p>
          <a:p>
            <a:pPr lvl="3" algn="just" eaLnBrk="1" hangingPunct="1">
              <a:lnSpc>
                <a:spcPct val="90000"/>
              </a:lnSpc>
            </a:pPr>
            <a:r>
              <a:rPr lang="en-US"/>
              <a:t>When does a customer buy, what does he buy, how often he pays on time, etc.</a:t>
            </a:r>
            <a:endParaRPr lang="en-US"/>
          </a:p>
          <a:p>
            <a:pPr lvl="2" algn="just" eaLnBrk="1" hangingPunct="1">
              <a:lnSpc>
                <a:spcPct val="90000"/>
              </a:lnSpc>
            </a:pPr>
            <a:r>
              <a:rPr lang="en-US"/>
              <a:t>Label past transactions as fraud or fair transactions. This forms the class attribute.</a:t>
            </a:r>
            <a:endParaRPr lang="en-US"/>
          </a:p>
          <a:p>
            <a:pPr lvl="2" algn="just" eaLnBrk="1" hangingPunct="1">
              <a:lnSpc>
                <a:spcPct val="90000"/>
              </a:lnSpc>
            </a:pPr>
            <a:r>
              <a:rPr lang="en-US"/>
              <a:t>Learn a model for the class of the transactions.</a:t>
            </a:r>
            <a:endParaRPr lang="en-US"/>
          </a:p>
          <a:p>
            <a:pPr lvl="2" algn="just" eaLnBrk="1" hangingPunct="1">
              <a:lnSpc>
                <a:spcPct val="90000"/>
              </a:lnSpc>
            </a:pPr>
            <a:r>
              <a:rPr lang="en-US"/>
              <a:t>Use this model to detect fraud by observing credit card transactions on an account.</a:t>
            </a:r>
            <a:endParaRPr lang="en-US"/>
          </a:p>
        </p:txBody>
      </p:sp>
      <p:sp>
        <p:nvSpPr>
          <p:cNvPr id="1024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8B3A05-9E36-42EF-8A05-AB271A69C8BA}"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0355">
                                            <p:txEl>
                                              <p:pRg st="2" end="2"/>
                                            </p:txEl>
                                          </p:spTgt>
                                        </p:tgtEl>
                                        <p:attrNameLst>
                                          <p:attrName>style.visibility</p:attrName>
                                        </p:attrNameLst>
                                      </p:cBhvr>
                                      <p:to>
                                        <p:strVal val="visible"/>
                                      </p:to>
                                    </p:set>
                                    <p:anim calcmode="lin" valueType="num">
                                      <p:cBhvr additive="base">
                                        <p:cTn id="7" dur="500" fill="hold"/>
                                        <p:tgtEl>
                                          <p:spTgt spid="7403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035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0355">
                                            <p:txEl>
                                              <p:pRg st="3" end="3"/>
                                            </p:txEl>
                                          </p:spTgt>
                                        </p:tgtEl>
                                        <p:attrNameLst>
                                          <p:attrName>style.visibility</p:attrName>
                                        </p:attrNameLst>
                                      </p:cBhvr>
                                      <p:to>
                                        <p:strVal val="visible"/>
                                      </p:to>
                                    </p:set>
                                    <p:anim calcmode="lin" valueType="num">
                                      <p:cBhvr additive="base">
                                        <p:cTn id="11" dur="500" fill="hold"/>
                                        <p:tgtEl>
                                          <p:spTgt spid="74035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035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0355">
                                            <p:txEl>
                                              <p:pRg st="4" end="4"/>
                                            </p:txEl>
                                          </p:spTgt>
                                        </p:tgtEl>
                                        <p:attrNameLst>
                                          <p:attrName>style.visibility</p:attrName>
                                        </p:attrNameLst>
                                      </p:cBhvr>
                                      <p:to>
                                        <p:strVal val="visible"/>
                                      </p:to>
                                    </p:set>
                                    <p:anim calcmode="lin" valueType="num">
                                      <p:cBhvr additive="base">
                                        <p:cTn id="15" dur="500" fill="hold"/>
                                        <p:tgtEl>
                                          <p:spTgt spid="74035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035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0355">
                                            <p:txEl>
                                              <p:pRg st="5" end="5"/>
                                            </p:txEl>
                                          </p:spTgt>
                                        </p:tgtEl>
                                        <p:attrNameLst>
                                          <p:attrName>style.visibility</p:attrName>
                                        </p:attrNameLst>
                                      </p:cBhvr>
                                      <p:to>
                                        <p:strVal val="visible"/>
                                      </p:to>
                                    </p:set>
                                    <p:anim calcmode="lin" valueType="num">
                                      <p:cBhvr additive="base">
                                        <p:cTn id="19" dur="500" fill="hold"/>
                                        <p:tgtEl>
                                          <p:spTgt spid="74035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035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40355">
                                            <p:txEl>
                                              <p:pRg st="6" end="6"/>
                                            </p:txEl>
                                          </p:spTgt>
                                        </p:tgtEl>
                                        <p:attrNameLst>
                                          <p:attrName>style.visibility</p:attrName>
                                        </p:attrNameLst>
                                      </p:cBhvr>
                                      <p:to>
                                        <p:strVal val="visible"/>
                                      </p:to>
                                    </p:set>
                                    <p:anim calcmode="lin" valueType="num">
                                      <p:cBhvr additive="base">
                                        <p:cTn id="23" dur="500" fill="hold"/>
                                        <p:tgtEl>
                                          <p:spTgt spid="74035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035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40355">
                                            <p:txEl>
                                              <p:pRg st="7" end="7"/>
                                            </p:txEl>
                                          </p:spTgt>
                                        </p:tgtEl>
                                        <p:attrNameLst>
                                          <p:attrName>style.visibility</p:attrName>
                                        </p:attrNameLst>
                                      </p:cBhvr>
                                      <p:to>
                                        <p:strVal val="visible"/>
                                      </p:to>
                                    </p:set>
                                    <p:anim calcmode="lin" valueType="num">
                                      <p:cBhvr additive="base">
                                        <p:cTn id="27" dur="500" fill="hold"/>
                                        <p:tgtEl>
                                          <p:spTgt spid="74035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03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3" descr="earl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057400"/>
            <a:ext cx="2590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Picture 4" descr="intermedi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124200"/>
            <a:ext cx="2590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2" name="Picture 5" descr="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4098926"/>
            <a:ext cx="2643188"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Text Box 6"/>
          <p:cNvSpPr txBox="1">
            <a:spLocks noChangeArrowheads="1"/>
          </p:cNvSpPr>
          <p:nvPr/>
        </p:nvSpPr>
        <p:spPr bwMode="auto">
          <a:xfrm>
            <a:off x="2971801" y="1676400"/>
            <a:ext cx="7104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i="1">
                <a:latin typeface="Arial" panose="020B0604020202020204" pitchFamily="34" charset="0"/>
              </a:rPr>
              <a:t>Early</a:t>
            </a:r>
            <a:endParaRPr lang="en-US" sz="2800">
              <a:latin typeface="Arial" panose="020B0604020202020204" pitchFamily="34" charset="0"/>
            </a:endParaRPr>
          </a:p>
        </p:txBody>
      </p:sp>
      <p:sp>
        <p:nvSpPr>
          <p:cNvPr id="104454" name="Text Box 7"/>
          <p:cNvSpPr txBox="1">
            <a:spLocks noChangeArrowheads="1"/>
          </p:cNvSpPr>
          <p:nvPr/>
        </p:nvSpPr>
        <p:spPr bwMode="auto">
          <a:xfrm>
            <a:off x="5410200" y="2743200"/>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i="1">
                <a:latin typeface="Arial" panose="020B0604020202020204" pitchFamily="34" charset="0"/>
              </a:rPr>
              <a:t>Intermediate</a:t>
            </a:r>
            <a:endParaRPr lang="en-US" sz="2400" i="1">
              <a:latin typeface="Arial" panose="020B0604020202020204" pitchFamily="34" charset="0"/>
            </a:endParaRPr>
          </a:p>
        </p:txBody>
      </p:sp>
      <p:sp>
        <p:nvSpPr>
          <p:cNvPr id="104455" name="Text Box 8"/>
          <p:cNvSpPr txBox="1">
            <a:spLocks noChangeArrowheads="1"/>
          </p:cNvSpPr>
          <p:nvPr/>
        </p:nvSpPr>
        <p:spPr bwMode="auto">
          <a:xfrm>
            <a:off x="8686800" y="3733801"/>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i="1">
                <a:latin typeface="Arial" panose="020B0604020202020204" pitchFamily="34" charset="0"/>
              </a:rPr>
              <a:t>Late</a:t>
            </a:r>
            <a:endParaRPr lang="en-US" sz="2800">
              <a:latin typeface="Arial" panose="020B0604020202020204" pitchFamily="34" charset="0"/>
            </a:endParaRPr>
          </a:p>
        </p:txBody>
      </p:sp>
      <p:sp>
        <p:nvSpPr>
          <p:cNvPr id="104456" name="Text Box 9"/>
          <p:cNvSpPr txBox="1">
            <a:spLocks noChangeArrowheads="1"/>
          </p:cNvSpPr>
          <p:nvPr/>
        </p:nvSpPr>
        <p:spPr bwMode="auto">
          <a:xfrm>
            <a:off x="1905001" y="5029201"/>
            <a:ext cx="3517951"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173355" indent="-17335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latin typeface="Tahoma" panose="020B0604030504040204" pitchFamily="34" charset="0"/>
              </a:rPr>
              <a:t>Data Size: </a:t>
            </a:r>
            <a:endParaRPr lang="en-US" sz="1800">
              <a:latin typeface="Tahoma" panose="020B0604030504040204" pitchFamily="34" charset="0"/>
            </a:endParaRPr>
          </a:p>
          <a:p>
            <a:pPr>
              <a:spcBef>
                <a:spcPct val="0"/>
              </a:spcBef>
              <a:buFontTx/>
              <a:buChar char="•"/>
            </a:pPr>
            <a:r>
              <a:rPr lang="en-US" sz="1600">
                <a:latin typeface="Tahoma" panose="020B0604030504040204" pitchFamily="34" charset="0"/>
              </a:rPr>
              <a:t>72 million stars, 20 million galaxies</a:t>
            </a:r>
            <a:endParaRPr lang="en-US" sz="1600">
              <a:latin typeface="Tahoma" panose="020B0604030504040204" pitchFamily="34" charset="0"/>
            </a:endParaRPr>
          </a:p>
          <a:p>
            <a:pPr>
              <a:spcBef>
                <a:spcPct val="0"/>
              </a:spcBef>
              <a:buFontTx/>
              <a:buChar char="•"/>
            </a:pPr>
            <a:r>
              <a:rPr lang="en-US" sz="1600">
                <a:latin typeface="Tahoma" panose="020B0604030504040204" pitchFamily="34" charset="0"/>
              </a:rPr>
              <a:t>Object Catalog: 9 GB</a:t>
            </a:r>
            <a:endParaRPr lang="en-US" sz="1600">
              <a:latin typeface="Tahoma" panose="020B0604030504040204" pitchFamily="34" charset="0"/>
            </a:endParaRPr>
          </a:p>
          <a:p>
            <a:pPr>
              <a:spcBef>
                <a:spcPct val="0"/>
              </a:spcBef>
              <a:buFontTx/>
              <a:buChar char="•"/>
            </a:pPr>
            <a:r>
              <a:rPr lang="en-US" sz="1600">
                <a:latin typeface="Tahoma" panose="020B0604030504040204" pitchFamily="34" charset="0"/>
              </a:rPr>
              <a:t>Image Database: 150 GB</a:t>
            </a:r>
            <a:r>
              <a:rPr lang="en-US" sz="1800">
                <a:latin typeface="Tahoma" panose="020B0604030504040204" pitchFamily="34" charset="0"/>
              </a:rPr>
              <a:t> </a:t>
            </a:r>
            <a:endParaRPr lang="en-US" sz="2400">
              <a:latin typeface="Tahoma" panose="020B0604030504040204" pitchFamily="34" charset="0"/>
            </a:endParaRPr>
          </a:p>
        </p:txBody>
      </p:sp>
      <p:sp>
        <p:nvSpPr>
          <p:cNvPr id="104457" name="Text Box 10"/>
          <p:cNvSpPr txBox="1">
            <a:spLocks noChangeArrowheads="1"/>
          </p:cNvSpPr>
          <p:nvPr/>
        </p:nvSpPr>
        <p:spPr bwMode="auto">
          <a:xfrm>
            <a:off x="5105400" y="1676400"/>
            <a:ext cx="251618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73355" indent="-17335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latin typeface="Tahoma" panose="020B0604030504040204" pitchFamily="34" charset="0"/>
              </a:rPr>
              <a:t>Class: </a:t>
            </a:r>
            <a:endParaRPr lang="en-US" sz="1800">
              <a:latin typeface="Tahoma" panose="020B0604030504040204" pitchFamily="34" charset="0"/>
            </a:endParaRPr>
          </a:p>
          <a:p>
            <a:pPr>
              <a:spcBef>
                <a:spcPct val="0"/>
              </a:spcBef>
              <a:buFontTx/>
              <a:buChar char="•"/>
            </a:pPr>
            <a:r>
              <a:rPr lang="en-US" sz="1600">
                <a:latin typeface="Tahoma" panose="020B0604030504040204" pitchFamily="34" charset="0"/>
              </a:rPr>
              <a:t>Stages of Formation</a:t>
            </a:r>
            <a:endParaRPr lang="en-US" sz="1800">
              <a:latin typeface="Tahoma" panose="020B0604030504040204" pitchFamily="34" charset="0"/>
            </a:endParaRPr>
          </a:p>
        </p:txBody>
      </p:sp>
      <p:sp>
        <p:nvSpPr>
          <p:cNvPr id="104458" name="Text Box 11"/>
          <p:cNvSpPr txBox="1">
            <a:spLocks noChangeArrowheads="1"/>
          </p:cNvSpPr>
          <p:nvPr/>
        </p:nvSpPr>
        <p:spPr bwMode="auto">
          <a:xfrm>
            <a:off x="7777164" y="1671639"/>
            <a:ext cx="289083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73355" indent="-17335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latin typeface="Tahoma" panose="020B0604030504040204" pitchFamily="34" charset="0"/>
              </a:rPr>
              <a:t>Attributes:</a:t>
            </a:r>
            <a:endParaRPr lang="en-US" sz="1800">
              <a:latin typeface="Tahoma" panose="020B0604030504040204" pitchFamily="34" charset="0"/>
            </a:endParaRPr>
          </a:p>
          <a:p>
            <a:pPr>
              <a:spcBef>
                <a:spcPct val="0"/>
              </a:spcBef>
              <a:buFontTx/>
              <a:buChar char="•"/>
            </a:pPr>
            <a:r>
              <a:rPr lang="en-US" sz="1600">
                <a:latin typeface="Tahoma" panose="020B0604030504040204" pitchFamily="34" charset="0"/>
              </a:rPr>
              <a:t>Image features, </a:t>
            </a:r>
            <a:endParaRPr lang="en-US" sz="1600">
              <a:latin typeface="Tahoma" panose="020B0604030504040204" pitchFamily="34" charset="0"/>
            </a:endParaRPr>
          </a:p>
          <a:p>
            <a:pPr>
              <a:spcBef>
                <a:spcPct val="0"/>
              </a:spcBef>
              <a:buFontTx/>
              <a:buChar char="•"/>
            </a:pPr>
            <a:r>
              <a:rPr lang="en-US" sz="1600">
                <a:latin typeface="Tahoma" panose="020B0604030504040204" pitchFamily="34" charset="0"/>
              </a:rPr>
              <a:t>Characteristics of light waves received, etc.</a:t>
            </a:r>
            <a:endParaRPr lang="en-US" sz="1600">
              <a:latin typeface="Tahoma" panose="020B0604030504040204" pitchFamily="34" charset="0"/>
            </a:endParaRPr>
          </a:p>
        </p:txBody>
      </p:sp>
      <p:sp>
        <p:nvSpPr>
          <p:cNvPr id="13" name="Rectangle 2"/>
          <p:cNvSpPr txBox="1">
            <a:spLocks noChangeArrowheads="1"/>
          </p:cNvSpPr>
          <p:nvPr/>
        </p:nvSpPr>
        <p:spPr bwMode="auto">
          <a:xfrm>
            <a:off x="1676400" y="233363"/>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2pPr>
            <a:lvl3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3pPr>
            <a:lvl4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4pPr>
            <a:lvl5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5pPr>
            <a:lvl6pPr marL="4572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6pPr>
            <a:lvl7pPr marL="9144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7pPr>
            <a:lvl8pPr marL="13716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8pPr>
            <a:lvl9pPr marL="18288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9pPr>
          </a:lstStyle>
          <a:p>
            <a:pPr>
              <a:defRPr/>
            </a:pPr>
            <a:r>
              <a:rPr lang="en-US" sz="4000" kern="0" dirty="0"/>
              <a:t>Classification: Application 3</a:t>
            </a:r>
            <a:endParaRPr lang="en-US" sz="4000" kern="0" dirty="0"/>
          </a:p>
        </p:txBody>
      </p:sp>
      <p:sp>
        <p:nvSpPr>
          <p:cNvPr id="1044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347B03-3D5C-4CE9-8895-35A6BFAE6114}"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
        <p:nvSpPr>
          <p:cNvPr id="3" name="Rectangle 2"/>
          <p:cNvSpPr/>
          <p:nvPr/>
        </p:nvSpPr>
        <p:spPr>
          <a:xfrm>
            <a:off x="1565276" y="877889"/>
            <a:ext cx="3078163" cy="460375"/>
          </a:xfrm>
          <a:prstGeom prst="rect">
            <a:avLst/>
          </a:prstGeom>
        </p:spPr>
        <p:txBody>
          <a:bodyPr wrap="none">
            <a:spAutoFit/>
          </a:bodyPr>
          <a:lstStyle/>
          <a:p>
            <a:pPr marL="285750" indent="-285750" algn="just">
              <a:buFont typeface="Arial" panose="020B0604020202020204" pitchFamily="34" charset="0"/>
              <a:buChar char="•"/>
              <a:defRPr/>
            </a:pPr>
            <a:r>
              <a:rPr lang="en-US" sz="2400" dirty="0">
                <a:solidFill>
                  <a:srgbClr val="C00000"/>
                </a:solidFill>
              </a:rPr>
              <a:t>Galaxy Classification</a:t>
            </a: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b="1" smtClean="0"/>
              <a:t>Clustering Definition</a:t>
            </a:r>
            <a:endParaRPr lang="en-US" b="1" smtClean="0"/>
          </a:p>
        </p:txBody>
      </p:sp>
      <p:sp>
        <p:nvSpPr>
          <p:cNvPr id="105475" name="Rectangle 3"/>
          <p:cNvSpPr>
            <a:spLocks noGrp="1" noChangeArrowheads="1"/>
          </p:cNvSpPr>
          <p:nvPr>
            <p:ph idx="1"/>
          </p:nvPr>
        </p:nvSpPr>
        <p:spPr/>
        <p:txBody>
          <a:bodyPr/>
          <a:lstStyle/>
          <a:p>
            <a:pPr algn="just" eaLnBrk="1" hangingPunct="1">
              <a:lnSpc>
                <a:spcPct val="90000"/>
              </a:lnSpc>
            </a:pPr>
            <a:r>
              <a:rPr lang="en-US" sz="2400"/>
              <a:t>Given a set of data points, each having a set of attributes, and a similarity measure among them, find clusters such that</a:t>
            </a:r>
            <a:endParaRPr lang="en-US" sz="2400"/>
          </a:p>
          <a:p>
            <a:pPr lvl="1" algn="just" eaLnBrk="1" hangingPunct="1">
              <a:lnSpc>
                <a:spcPct val="90000"/>
              </a:lnSpc>
            </a:pPr>
            <a:r>
              <a:rPr lang="en-US"/>
              <a:t>Data points in one cluster are more similar to one another.</a:t>
            </a:r>
            <a:endParaRPr lang="en-US"/>
          </a:p>
          <a:p>
            <a:pPr lvl="1" algn="just" eaLnBrk="1" hangingPunct="1">
              <a:lnSpc>
                <a:spcPct val="90000"/>
              </a:lnSpc>
            </a:pPr>
            <a:r>
              <a:rPr lang="en-US"/>
              <a:t>Data points in separate clusters are less similar to one another.</a:t>
            </a:r>
            <a:endParaRPr lang="en-US"/>
          </a:p>
          <a:p>
            <a:pPr algn="just" eaLnBrk="1" hangingPunct="1">
              <a:lnSpc>
                <a:spcPct val="90000"/>
              </a:lnSpc>
            </a:pPr>
            <a:r>
              <a:rPr lang="en-US" sz="2400"/>
              <a:t>Similarity Measures:</a:t>
            </a:r>
            <a:endParaRPr lang="en-US" sz="2400"/>
          </a:p>
          <a:p>
            <a:pPr lvl="1" algn="just" eaLnBrk="1" hangingPunct="1">
              <a:lnSpc>
                <a:spcPct val="90000"/>
              </a:lnSpc>
            </a:pPr>
            <a:r>
              <a:rPr lang="en-US"/>
              <a:t>Euclidean Distance if attributes are continuous.</a:t>
            </a:r>
            <a:endParaRPr lang="en-US"/>
          </a:p>
          <a:p>
            <a:pPr lvl="1" algn="just" eaLnBrk="1" hangingPunct="1">
              <a:lnSpc>
                <a:spcPct val="90000"/>
              </a:lnSpc>
            </a:pPr>
            <a:r>
              <a:rPr lang="en-US"/>
              <a:t>Other Problem-specific Measures.</a:t>
            </a:r>
            <a:endParaRPr lang="en-US"/>
          </a:p>
        </p:txBody>
      </p:sp>
      <p:sp>
        <p:nvSpPr>
          <p:cNvPr id="1054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D66A62-02E4-4A6B-A7A5-7BEE60BE71C4}"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b="1" smtClean="0"/>
              <a:t>Illustrating Clustering</a:t>
            </a:r>
            <a:endParaRPr lang="en-US" b="1" smtClean="0"/>
          </a:p>
        </p:txBody>
      </p:sp>
      <p:sp>
        <p:nvSpPr>
          <p:cNvPr id="107523" name="Text Box 3"/>
          <p:cNvSpPr txBox="1">
            <a:spLocks noChangeArrowheads="1"/>
          </p:cNvSpPr>
          <p:nvPr/>
        </p:nvSpPr>
        <p:spPr bwMode="auto">
          <a:xfrm>
            <a:off x="1905001" y="1295401"/>
            <a:ext cx="6977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chemeClr val="accent2"/>
              </a:buClr>
              <a:buFont typeface="Arial" panose="020B0604020202020204" pitchFamily="34" charset="0"/>
              <a:buNone/>
            </a:pPr>
            <a:r>
              <a:rPr kumimoji="1" lang="en-US" sz="2400">
                <a:latin typeface="Tahoma" panose="020B0604030504040204" pitchFamily="34" charset="0"/>
              </a:rPr>
              <a:t>Euclidean Distance Based Clustering in 3-D space.</a:t>
            </a:r>
            <a:endParaRPr kumimoji="1" lang="en-US" sz="2400">
              <a:latin typeface="Tahoma" panose="020B0604030504040204" pitchFamily="34" charset="0"/>
            </a:endParaRPr>
          </a:p>
        </p:txBody>
      </p:sp>
      <p:sp>
        <p:nvSpPr>
          <p:cNvPr id="107524" name="Text Box 4"/>
          <p:cNvSpPr txBox="1">
            <a:spLocks noChangeArrowheads="1"/>
          </p:cNvSpPr>
          <p:nvPr/>
        </p:nvSpPr>
        <p:spPr bwMode="auto">
          <a:xfrm>
            <a:off x="28065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Intracluster distances</a:t>
            </a:r>
            <a:endParaRPr lang="en-US" sz="2400">
              <a:latin typeface="Times New Roman" panose="02020603050405020304" pitchFamily="18" charset="0"/>
            </a:endParaRPr>
          </a:p>
          <a:p>
            <a:pPr algn="ctr">
              <a:spcBef>
                <a:spcPct val="0"/>
              </a:spcBef>
              <a:buFontTx/>
              <a:buNone/>
            </a:pPr>
            <a:r>
              <a:rPr lang="en-US" sz="2400">
                <a:latin typeface="Times New Roman" panose="02020603050405020304" pitchFamily="18" charset="0"/>
              </a:rPr>
              <a:t>are minimized</a:t>
            </a:r>
            <a:endParaRPr lang="en-US" sz="2400">
              <a:latin typeface="Times New Roman" panose="02020603050405020304" pitchFamily="18" charset="0"/>
            </a:endParaRPr>
          </a:p>
        </p:txBody>
      </p:sp>
      <p:sp>
        <p:nvSpPr>
          <p:cNvPr id="107525" name="Text Box 5"/>
          <p:cNvSpPr txBox="1">
            <a:spLocks noChangeArrowheads="1"/>
          </p:cNvSpPr>
          <p:nvPr/>
        </p:nvSpPr>
        <p:spPr bwMode="auto">
          <a:xfrm>
            <a:off x="66927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Intercluster distances</a:t>
            </a:r>
            <a:endParaRPr lang="en-US" sz="2400">
              <a:latin typeface="Times New Roman" panose="02020603050405020304" pitchFamily="18" charset="0"/>
            </a:endParaRPr>
          </a:p>
          <a:p>
            <a:pPr algn="ctr">
              <a:spcBef>
                <a:spcPct val="0"/>
              </a:spcBef>
              <a:buFontTx/>
              <a:buNone/>
            </a:pPr>
            <a:r>
              <a:rPr lang="en-US" sz="2400">
                <a:latin typeface="Times New Roman" panose="02020603050405020304" pitchFamily="18" charset="0"/>
              </a:rPr>
              <a:t>are maximized</a:t>
            </a:r>
            <a:endParaRPr lang="en-US" sz="2400">
              <a:latin typeface="Times New Roman" panose="02020603050405020304" pitchFamily="18" charset="0"/>
            </a:endParaRPr>
          </a:p>
        </p:txBody>
      </p:sp>
      <p:grpSp>
        <p:nvGrpSpPr>
          <p:cNvPr id="107526" name="Group 6"/>
          <p:cNvGrpSpPr/>
          <p:nvPr/>
        </p:nvGrpSpPr>
        <p:grpSpPr bwMode="auto">
          <a:xfrm>
            <a:off x="4800600" y="3200401"/>
            <a:ext cx="3048000" cy="2678113"/>
            <a:chOff x="2160" y="2544"/>
            <a:chExt cx="1920" cy="1687"/>
          </a:xfrm>
        </p:grpSpPr>
        <p:sp>
          <p:nvSpPr>
            <p:cNvPr id="107528" name="Line 7"/>
            <p:cNvSpPr>
              <a:spLocks noChangeShapeType="1"/>
            </p:cNvSpPr>
            <p:nvPr/>
          </p:nvSpPr>
          <p:spPr bwMode="auto">
            <a:xfrm>
              <a:off x="2736" y="2544"/>
              <a:ext cx="0" cy="11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7529" name="Line 8"/>
            <p:cNvSpPr>
              <a:spLocks noChangeShapeType="1"/>
            </p:cNvSpPr>
            <p:nvPr/>
          </p:nvSpPr>
          <p:spPr bwMode="auto">
            <a:xfrm>
              <a:off x="2736" y="3696"/>
              <a:ext cx="13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07530" name="Freeform 9"/>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7531"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2"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3"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4"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5"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6"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7"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8"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9"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0"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1"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2"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3"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4"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5"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6"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7"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8"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9"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0"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1"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2"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3"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grpSp>
      <p:sp>
        <p:nvSpPr>
          <p:cNvPr id="1075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966AA8-0AFB-4F5E-B25F-281755843B66}"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b="1" smtClean="0"/>
              <a:t>Clustering: Application 1</a:t>
            </a:r>
            <a:endParaRPr lang="en-US" b="1" smtClean="0"/>
          </a:p>
        </p:txBody>
      </p:sp>
      <p:sp>
        <p:nvSpPr>
          <p:cNvPr id="748547" name="Rectangle 3"/>
          <p:cNvSpPr>
            <a:spLocks noGrp="1" noChangeArrowheads="1"/>
          </p:cNvSpPr>
          <p:nvPr>
            <p:ph idx="1"/>
          </p:nvPr>
        </p:nvSpPr>
        <p:spPr>
          <a:xfrm>
            <a:off x="1981200" y="1219200"/>
            <a:ext cx="8178800" cy="4171950"/>
          </a:xfrm>
        </p:spPr>
        <p:txBody>
          <a:bodyPr/>
          <a:lstStyle/>
          <a:p>
            <a:pPr algn="just" eaLnBrk="1" hangingPunct="1">
              <a:lnSpc>
                <a:spcPct val="90000"/>
              </a:lnSpc>
            </a:pPr>
            <a:r>
              <a:rPr lang="en-US" sz="2400" b="1">
                <a:solidFill>
                  <a:srgbClr val="C00000"/>
                </a:solidFill>
              </a:rPr>
              <a:t>Market Segmentation:</a:t>
            </a:r>
            <a:endParaRPr lang="en-US" sz="2400" b="1">
              <a:solidFill>
                <a:srgbClr val="C00000"/>
              </a:solidFill>
            </a:endParaRPr>
          </a:p>
          <a:p>
            <a:pPr lvl="1" algn="just" eaLnBrk="1" hangingPunct="1">
              <a:lnSpc>
                <a:spcPct val="90000"/>
              </a:lnSpc>
            </a:pPr>
            <a:r>
              <a:rPr lang="en-US"/>
              <a:t>Goal: subdivide a market into distinct subsets of customers where any subset may conceivably be selected as a market target to be reached with a distinct marketing mix.</a:t>
            </a:r>
            <a:endParaRPr lang="en-US"/>
          </a:p>
          <a:p>
            <a:pPr lvl="1" algn="just" eaLnBrk="1" hangingPunct="1">
              <a:lnSpc>
                <a:spcPct val="90000"/>
              </a:lnSpc>
            </a:pPr>
            <a:r>
              <a:rPr lang="en-US"/>
              <a:t>Approach: </a:t>
            </a:r>
            <a:endParaRPr lang="en-US"/>
          </a:p>
          <a:p>
            <a:pPr lvl="2" algn="just" eaLnBrk="1" hangingPunct="1">
              <a:lnSpc>
                <a:spcPct val="90000"/>
              </a:lnSpc>
            </a:pPr>
            <a:r>
              <a:rPr lang="en-US"/>
              <a:t>Collect different attributes of customers based on their geographical and lifestyle related information.</a:t>
            </a:r>
            <a:endParaRPr lang="en-US"/>
          </a:p>
          <a:p>
            <a:pPr lvl="2" algn="just" eaLnBrk="1" hangingPunct="1">
              <a:lnSpc>
                <a:spcPct val="90000"/>
              </a:lnSpc>
            </a:pPr>
            <a:r>
              <a:rPr lang="en-US"/>
              <a:t>Find clusters of similar customers.</a:t>
            </a:r>
            <a:endParaRPr lang="en-US"/>
          </a:p>
          <a:p>
            <a:pPr lvl="2" algn="just" eaLnBrk="1" hangingPunct="1">
              <a:lnSpc>
                <a:spcPct val="90000"/>
              </a:lnSpc>
            </a:pPr>
            <a:r>
              <a:rPr lang="en-US"/>
              <a:t>Measure the clustering quality by observing buying patterns of customers in same cluster vs. those from different clusters. </a:t>
            </a:r>
            <a:endParaRPr lang="en-US" smtClean="0"/>
          </a:p>
        </p:txBody>
      </p:sp>
      <p:sp>
        <p:nvSpPr>
          <p:cNvPr id="1085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AC36BC-FF4A-4EE3-BC6E-CEBC1CE81C3E}"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8547">
                                            <p:txEl>
                                              <p:pRg st="2" end="2"/>
                                            </p:txEl>
                                          </p:spTgt>
                                        </p:tgtEl>
                                        <p:attrNameLst>
                                          <p:attrName>style.visibility</p:attrName>
                                        </p:attrNameLst>
                                      </p:cBhvr>
                                      <p:to>
                                        <p:strVal val="visible"/>
                                      </p:to>
                                    </p:set>
                                    <p:anim calcmode="lin" valueType="num">
                                      <p:cBhvr additive="base">
                                        <p:cTn id="7" dur="500" fill="hold"/>
                                        <p:tgtEl>
                                          <p:spTgt spid="7485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85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8547">
                                            <p:txEl>
                                              <p:pRg st="3" end="3"/>
                                            </p:txEl>
                                          </p:spTgt>
                                        </p:tgtEl>
                                        <p:attrNameLst>
                                          <p:attrName>style.visibility</p:attrName>
                                        </p:attrNameLst>
                                      </p:cBhvr>
                                      <p:to>
                                        <p:strVal val="visible"/>
                                      </p:to>
                                    </p:set>
                                    <p:anim calcmode="lin" valueType="num">
                                      <p:cBhvr additive="base">
                                        <p:cTn id="11" dur="500" fill="hold"/>
                                        <p:tgtEl>
                                          <p:spTgt spid="7485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854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8547">
                                            <p:txEl>
                                              <p:pRg st="4" end="4"/>
                                            </p:txEl>
                                          </p:spTgt>
                                        </p:tgtEl>
                                        <p:attrNameLst>
                                          <p:attrName>style.visibility</p:attrName>
                                        </p:attrNameLst>
                                      </p:cBhvr>
                                      <p:to>
                                        <p:strVal val="visible"/>
                                      </p:to>
                                    </p:set>
                                    <p:anim calcmode="lin" valueType="num">
                                      <p:cBhvr additive="base">
                                        <p:cTn id="15" dur="500" fill="hold"/>
                                        <p:tgtEl>
                                          <p:spTgt spid="7485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854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8547">
                                            <p:txEl>
                                              <p:pRg st="5" end="5"/>
                                            </p:txEl>
                                          </p:spTgt>
                                        </p:tgtEl>
                                        <p:attrNameLst>
                                          <p:attrName>style.visibility</p:attrName>
                                        </p:attrNameLst>
                                      </p:cBhvr>
                                      <p:to>
                                        <p:strVal val="visible"/>
                                      </p:to>
                                    </p:set>
                                    <p:anim calcmode="lin" valueType="num">
                                      <p:cBhvr additive="base">
                                        <p:cTn id="19" dur="500" fill="hold"/>
                                        <p:tgtEl>
                                          <p:spTgt spid="7485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85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b="1" smtClean="0"/>
              <a:t>Clustering: Application 2</a:t>
            </a:r>
            <a:endParaRPr lang="en-US" b="1" smtClean="0"/>
          </a:p>
        </p:txBody>
      </p:sp>
      <p:sp>
        <p:nvSpPr>
          <p:cNvPr id="110595" name="Rectangle 3"/>
          <p:cNvSpPr>
            <a:spLocks noGrp="1" noChangeArrowheads="1"/>
          </p:cNvSpPr>
          <p:nvPr>
            <p:ph idx="1"/>
          </p:nvPr>
        </p:nvSpPr>
        <p:spPr/>
        <p:txBody>
          <a:bodyPr/>
          <a:lstStyle/>
          <a:p>
            <a:pPr eaLnBrk="1" hangingPunct="1"/>
            <a:r>
              <a:rPr lang="en-US" sz="2400" b="1">
                <a:solidFill>
                  <a:srgbClr val="C00000"/>
                </a:solidFill>
              </a:rPr>
              <a:t>Document Clustering:</a:t>
            </a:r>
            <a:endParaRPr lang="en-US" sz="2400" b="1">
              <a:solidFill>
                <a:srgbClr val="C00000"/>
              </a:solidFill>
            </a:endParaRPr>
          </a:p>
          <a:p>
            <a:pPr lvl="1" eaLnBrk="1" hangingPunct="1"/>
            <a:r>
              <a:rPr lang="en-US"/>
              <a:t>Goal: To find groups of documents that are similar to each other based on the important terms appearing in them.</a:t>
            </a:r>
            <a:endParaRPr lang="en-US"/>
          </a:p>
        </p:txBody>
      </p:sp>
      <p:sp>
        <p:nvSpPr>
          <p:cNvPr id="1105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D698D5-3969-4692-9F1B-C20143611763}"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b="1" smtClean="0"/>
              <a:t>Illustrating Document Clustering</a:t>
            </a:r>
            <a:endParaRPr lang="en-US" b="1" smtClean="0"/>
          </a:p>
        </p:txBody>
      </p:sp>
      <p:sp>
        <p:nvSpPr>
          <p:cNvPr id="112643" name="Rectangle 3"/>
          <p:cNvSpPr>
            <a:spLocks noGrp="1" noChangeArrowheads="1"/>
          </p:cNvSpPr>
          <p:nvPr>
            <p:ph idx="1"/>
          </p:nvPr>
        </p:nvSpPr>
        <p:spPr>
          <a:xfrm>
            <a:off x="1905000" y="1219200"/>
            <a:ext cx="8178800" cy="1295400"/>
          </a:xfrm>
        </p:spPr>
        <p:txBody>
          <a:bodyPr/>
          <a:lstStyle/>
          <a:p>
            <a:pPr eaLnBrk="1" hangingPunct="1"/>
            <a:r>
              <a:rPr lang="en-US" sz="2400"/>
              <a:t>Clustering Points: 3204 Articles of HimalyanTimes.</a:t>
            </a:r>
            <a:endParaRPr lang="en-US" sz="2400"/>
          </a:p>
          <a:p>
            <a:pPr eaLnBrk="1" hangingPunct="1"/>
            <a:r>
              <a:rPr lang="en-US" sz="2400"/>
              <a:t>Similarity Measure: How many words are common in these documents (after some word filtering).</a:t>
            </a:r>
            <a:endParaRPr lang="en-US" sz="2000"/>
          </a:p>
        </p:txBody>
      </p:sp>
      <p:graphicFrame>
        <p:nvGraphicFramePr>
          <p:cNvPr id="112644" name="Object 4"/>
          <p:cNvGraphicFramePr>
            <a:graphicFrameLocks noChangeAspect="1"/>
          </p:cNvGraphicFramePr>
          <p:nvPr/>
        </p:nvGraphicFramePr>
        <p:xfrm>
          <a:off x="3581401" y="2743201"/>
          <a:ext cx="4424363" cy="3675063"/>
        </p:xfrm>
        <a:graphic>
          <a:graphicData uri="http://schemas.openxmlformats.org/presentationml/2006/ole">
            <mc:AlternateContent xmlns:mc="http://schemas.openxmlformats.org/markup-compatibility/2006">
              <mc:Choice xmlns:v="urn:schemas-microsoft-com:vml" Requires="v">
                <p:oleObj spid="_x0000_s3079" name="Document" r:id="rId1" imgW="6108065" imgH="5064125" progId="Word.Document.8">
                  <p:embed/>
                </p:oleObj>
              </mc:Choice>
              <mc:Fallback>
                <p:oleObj name="Document" r:id="rId1" imgW="6108065" imgH="5064125" progId="Word.Document.8">
                  <p:embed/>
                  <p:pic>
                    <p:nvPicPr>
                      <p:cNvPr id="0" name="Picture 30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2743201"/>
                        <a:ext cx="4424363" cy="367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1988AC-567D-4691-9323-F4A71EF4FCC7}"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33600" y="228600"/>
            <a:ext cx="7772400" cy="457200"/>
          </a:xfrm>
        </p:spPr>
        <p:txBody>
          <a:bodyPr>
            <a:normAutofit fontScale="90000"/>
          </a:bodyPr>
          <a:lstStyle/>
          <a:p>
            <a:pPr eaLnBrk="1" hangingPunct="1">
              <a:defRPr/>
            </a:pPr>
            <a:r>
              <a:rPr lang="en-US" b="1" dirty="0" smtClean="0"/>
              <a:t>Clustering of Stock Data</a:t>
            </a:r>
            <a:endParaRPr lang="en-US" b="1" dirty="0" smtClean="0"/>
          </a:p>
        </p:txBody>
      </p:sp>
      <p:sp>
        <p:nvSpPr>
          <p:cNvPr id="113667" name="Text Box 4"/>
          <p:cNvSpPr txBox="1">
            <a:spLocks noChangeArrowheads="1"/>
          </p:cNvSpPr>
          <p:nvPr/>
        </p:nvSpPr>
        <p:spPr bwMode="auto">
          <a:xfrm>
            <a:off x="2133600" y="1066800"/>
            <a:ext cx="8229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3368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sz="2400">
                <a:latin typeface="Tahoma" panose="020B0604030504040204" pitchFamily="34" charset="0"/>
              </a:rPr>
              <a:t>Observe Stock Movements every day. </a:t>
            </a:r>
            <a:endParaRPr lang="en-US" sz="2400">
              <a:latin typeface="Tahoma" panose="020B0604030504040204" pitchFamily="34" charset="0"/>
            </a:endParaRPr>
          </a:p>
          <a:p>
            <a:pPr>
              <a:spcBef>
                <a:spcPct val="0"/>
              </a:spcBef>
            </a:pPr>
            <a:r>
              <a:rPr lang="en-US" sz="2400">
                <a:latin typeface="Tahoma" panose="020B0604030504040204" pitchFamily="34" charset="0"/>
              </a:rPr>
              <a:t>Clustering points: Stock-{UP/DOWN}</a:t>
            </a:r>
            <a:endParaRPr lang="en-US" sz="2400">
              <a:latin typeface="Tahoma" panose="020B0604030504040204" pitchFamily="34" charset="0"/>
            </a:endParaRPr>
          </a:p>
          <a:p>
            <a:pPr>
              <a:spcBef>
                <a:spcPct val="0"/>
              </a:spcBef>
            </a:pPr>
            <a:r>
              <a:rPr lang="en-US" sz="2400">
                <a:latin typeface="Tahoma" panose="020B0604030504040204" pitchFamily="34" charset="0"/>
              </a:rPr>
              <a:t>Similarity Measure: Two points are more similar if the events described by them frequently happen together on the same day. </a:t>
            </a:r>
            <a:endParaRPr lang="en-US" sz="2400">
              <a:latin typeface="Tahoma" panose="020B0604030504040204" pitchFamily="34" charset="0"/>
            </a:endParaRPr>
          </a:p>
        </p:txBody>
      </p:sp>
      <p:sp>
        <p:nvSpPr>
          <p:cNvPr id="11366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8C80B5-0ACD-43C7-BBD1-00B626B14F98}"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1">
            <a:extLst>
              <a:ext uri="{28A0092B-C50C-407E-A947-70E740481C1C}">
                <a14:useLocalDpi xmlns:a14="http://schemas.microsoft.com/office/drawing/2010/main" val="0"/>
              </a:ext>
            </a:extLst>
          </a:blip>
          <a:srcRect l="5333" b="2116"/>
          <a:stretch>
            <a:fillRect/>
          </a:stretch>
        </p:blipFill>
        <p:spPr bwMode="auto">
          <a:xfrm>
            <a:off x="5029200" y="2971801"/>
            <a:ext cx="5486400"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title"/>
          </p:nvPr>
        </p:nvSpPr>
        <p:spPr>
          <a:xfrm>
            <a:off x="1727200" y="228600"/>
            <a:ext cx="8280400" cy="533400"/>
          </a:xfrm>
        </p:spPr>
        <p:txBody>
          <a:bodyPr>
            <a:normAutofit fontScale="90000"/>
          </a:bodyPr>
          <a:lstStyle/>
          <a:p>
            <a:pPr eaLnBrk="1" hangingPunct="1">
              <a:defRPr/>
            </a:pPr>
            <a:r>
              <a:rPr lang="en-US" b="1" dirty="0" smtClean="0"/>
              <a:t>What is Data Mining?</a:t>
            </a:r>
            <a:endParaRPr lang="en-US" b="1" dirty="0" smtClean="0"/>
          </a:p>
        </p:txBody>
      </p:sp>
      <p:sp>
        <p:nvSpPr>
          <p:cNvPr id="84996" name="Rectangle 4"/>
          <p:cNvSpPr>
            <a:spLocks noGrp="1" noChangeArrowheads="1"/>
          </p:cNvSpPr>
          <p:nvPr>
            <p:ph idx="1"/>
          </p:nvPr>
        </p:nvSpPr>
        <p:spPr>
          <a:xfrm>
            <a:off x="1670050" y="990600"/>
            <a:ext cx="8693150" cy="5410200"/>
          </a:xfrm>
        </p:spPr>
        <p:txBody>
          <a:bodyPr/>
          <a:lstStyle/>
          <a:p>
            <a:pPr marL="285750" indent="-285750">
              <a:lnSpc>
                <a:spcPct val="95000"/>
              </a:lnSpc>
            </a:pPr>
            <a:r>
              <a:rPr lang="en-US" sz="2400" dirty="0"/>
              <a:t>Many Definitions</a:t>
            </a:r>
            <a:endParaRPr lang="en-US" sz="2400" dirty="0"/>
          </a:p>
          <a:p>
            <a:pPr lvl="1" eaLnBrk="1" hangingPunct="1">
              <a:lnSpc>
                <a:spcPct val="95000"/>
              </a:lnSpc>
            </a:pPr>
            <a:r>
              <a:rPr lang="en-US" dirty="0"/>
              <a:t>Non-trivial extraction of implicit, previously unknown and potentially useful information from data</a:t>
            </a:r>
            <a:endParaRPr lang="en-US" dirty="0"/>
          </a:p>
          <a:p>
            <a:pPr lvl="1" eaLnBrk="1" hangingPunct="1">
              <a:lnSpc>
                <a:spcPct val="95000"/>
              </a:lnSpc>
            </a:pPr>
            <a:r>
              <a:rPr lang="en-US" dirty="0"/>
              <a:t>Exploration &amp; analysis, by automatic or </a:t>
            </a:r>
            <a:br>
              <a:rPr lang="en-US" dirty="0"/>
            </a:br>
            <a:r>
              <a:rPr lang="en-US" dirty="0"/>
              <a:t>semi-automatic means, of </a:t>
            </a:r>
            <a:br>
              <a:rPr lang="en-US" dirty="0"/>
            </a:br>
            <a:r>
              <a:rPr lang="en-US" dirty="0"/>
              <a:t>large quantities of data </a:t>
            </a:r>
            <a:br>
              <a:rPr lang="en-US" dirty="0"/>
            </a:br>
            <a:r>
              <a:rPr lang="en-US" dirty="0"/>
              <a:t>in order to discover </a:t>
            </a:r>
            <a:br>
              <a:rPr lang="en-US" dirty="0"/>
            </a:br>
            <a:r>
              <a:rPr lang="en-US" dirty="0"/>
              <a:t>meaningful patterns </a:t>
            </a:r>
            <a:br>
              <a:rPr lang="en-US" dirty="0"/>
            </a:br>
            <a:endParaRPr lang="en-US" dirty="0"/>
          </a:p>
        </p:txBody>
      </p:sp>
      <p:sp>
        <p:nvSpPr>
          <p:cNvPr id="849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A41EC7-29A1-44D0-8C70-AE65C19951F9}"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b="1" smtClean="0"/>
              <a:t>Association Rule Discovery: Definition</a:t>
            </a:r>
            <a:endParaRPr lang="en-US" b="1" smtClean="0"/>
          </a:p>
        </p:txBody>
      </p:sp>
      <p:sp>
        <p:nvSpPr>
          <p:cNvPr id="114691" name="Rectangle 3"/>
          <p:cNvSpPr>
            <a:spLocks noGrp="1" noChangeArrowheads="1"/>
          </p:cNvSpPr>
          <p:nvPr>
            <p:ph idx="1"/>
          </p:nvPr>
        </p:nvSpPr>
        <p:spPr/>
        <p:txBody>
          <a:bodyPr/>
          <a:lstStyle/>
          <a:p>
            <a:pPr eaLnBrk="1" hangingPunct="1"/>
            <a:r>
              <a:rPr lang="en-US" sz="2400"/>
              <a:t>Given a set of records each of which contain some number of items from a given collection;</a:t>
            </a:r>
            <a:endParaRPr lang="en-US" sz="2400"/>
          </a:p>
          <a:p>
            <a:pPr lvl="1" eaLnBrk="1" hangingPunct="1"/>
            <a:r>
              <a:rPr lang="en-US"/>
              <a:t>Produce dependency rules which will predict occurrence of an item based on occurrences of other items.</a:t>
            </a:r>
            <a:endParaRPr lang="en-US" smtClean="0"/>
          </a:p>
        </p:txBody>
      </p:sp>
      <p:graphicFrame>
        <p:nvGraphicFramePr>
          <p:cNvPr id="114692" name="Object 4"/>
          <p:cNvGraphicFramePr>
            <a:graphicFrameLocks noChangeAspect="1"/>
          </p:cNvGraphicFramePr>
          <p:nvPr/>
        </p:nvGraphicFramePr>
        <p:xfrm>
          <a:off x="1905001" y="3276600"/>
          <a:ext cx="4181475" cy="2152650"/>
        </p:xfrm>
        <a:graphic>
          <a:graphicData uri="http://schemas.openxmlformats.org/presentationml/2006/ole">
            <mc:AlternateContent xmlns:mc="http://schemas.openxmlformats.org/markup-compatibility/2006">
              <mc:Choice xmlns:v="urn:schemas-microsoft-com:vml" Requires="v">
                <p:oleObj spid="_x0000_s4103" name="Document" r:id="rId1" imgW="3823970" imgH="1999615" progId="Word.Document.8">
                  <p:embed/>
                </p:oleObj>
              </mc:Choice>
              <mc:Fallback>
                <p:oleObj name="Document" r:id="rId1" imgW="3823970" imgH="1999615" progId="Word.Document.8">
                  <p:embed/>
                  <p:pic>
                    <p:nvPicPr>
                      <p:cNvPr id="0" name="Picture 4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3276600"/>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3" name="Text Box 5"/>
          <p:cNvSpPr txBox="1">
            <a:spLocks noChangeArrowheads="1"/>
          </p:cNvSpPr>
          <p:nvPr/>
        </p:nvSpPr>
        <p:spPr bwMode="auto">
          <a:xfrm>
            <a:off x="6400801" y="3657601"/>
            <a:ext cx="3035575" cy="984885"/>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a:latin typeface="Times New Roman" panose="02020603050405020304" pitchFamily="18" charset="0"/>
              </a:rPr>
              <a:t>Rules Discovered:</a:t>
            </a:r>
            <a:endParaRPr lang="en-US" sz="2000">
              <a:latin typeface="Times New Roman" panose="02020603050405020304" pitchFamily="18" charset="0"/>
            </a:endParaRPr>
          </a:p>
          <a:p>
            <a:pPr>
              <a:spcBef>
                <a:spcPct val="0"/>
              </a:spcBef>
              <a:buFontTx/>
              <a:buNone/>
            </a:pPr>
            <a:r>
              <a:rPr lang="en-US" sz="2000">
                <a:latin typeface="Times New Roman" panose="02020603050405020304" pitchFamily="18" charset="0"/>
              </a:rPr>
              <a:t>    </a:t>
            </a:r>
            <a:r>
              <a:rPr lang="en-US" sz="1800">
                <a:solidFill>
                  <a:srgbClr val="CC0000"/>
                </a:solidFill>
                <a:latin typeface="Tahoma" panose="020B0604030504040204" pitchFamily="34" charset="0"/>
              </a:rPr>
              <a:t>{Milk} --&gt; {Coke}</a:t>
            </a:r>
            <a:endParaRPr lang="en-US" sz="1800">
              <a:solidFill>
                <a:srgbClr val="CC0000"/>
              </a:solidFill>
              <a:latin typeface="Tahoma" panose="020B0604030504040204" pitchFamily="34" charset="0"/>
            </a:endParaRPr>
          </a:p>
          <a:p>
            <a:pPr>
              <a:spcBef>
                <a:spcPct val="0"/>
              </a:spcBef>
              <a:buFontTx/>
              <a:buNone/>
            </a:pPr>
            <a:r>
              <a:rPr lang="en-US" sz="1800">
                <a:solidFill>
                  <a:srgbClr val="CC0000"/>
                </a:solidFill>
                <a:latin typeface="Tahoma" panose="020B0604030504040204" pitchFamily="34" charset="0"/>
              </a:rPr>
              <a:t>    {Diaper, Milk} --&gt; {Beer}</a:t>
            </a:r>
            <a:endParaRPr lang="en-US" sz="2400">
              <a:latin typeface="Times New Roman" panose="02020603050405020304" pitchFamily="18" charset="0"/>
            </a:endParaRPr>
          </a:p>
        </p:txBody>
      </p:sp>
      <p:sp>
        <p:nvSpPr>
          <p:cNvPr id="1146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D51808-55EE-4231-B6F2-6F76AA9EA70A}"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981200" y="239713"/>
            <a:ext cx="8229600" cy="1143000"/>
          </a:xfrm>
        </p:spPr>
        <p:txBody>
          <a:bodyPr>
            <a:normAutofit fontScale="90000"/>
          </a:bodyPr>
          <a:lstStyle/>
          <a:p>
            <a:pPr eaLnBrk="1" hangingPunct="1"/>
            <a:r>
              <a:rPr lang="en-US" b="1" smtClean="0"/>
              <a:t>Association Rule Discovery: Application 1</a:t>
            </a:r>
            <a:endParaRPr lang="en-US" b="1" smtClean="0"/>
          </a:p>
        </p:txBody>
      </p:sp>
      <p:sp>
        <p:nvSpPr>
          <p:cNvPr id="115715" name="Rectangle 3"/>
          <p:cNvSpPr>
            <a:spLocks noGrp="1" noChangeArrowheads="1"/>
          </p:cNvSpPr>
          <p:nvPr>
            <p:ph idx="1"/>
          </p:nvPr>
        </p:nvSpPr>
        <p:spPr>
          <a:xfrm>
            <a:off x="1905000" y="1371600"/>
            <a:ext cx="8178800" cy="4171950"/>
          </a:xfrm>
        </p:spPr>
        <p:txBody>
          <a:bodyPr/>
          <a:lstStyle/>
          <a:p>
            <a:pPr algn="just" eaLnBrk="1" hangingPunct="1">
              <a:lnSpc>
                <a:spcPct val="90000"/>
              </a:lnSpc>
            </a:pPr>
            <a:r>
              <a:rPr lang="en-US" sz="2400" b="1">
                <a:solidFill>
                  <a:srgbClr val="C00000"/>
                </a:solidFill>
              </a:rPr>
              <a:t>Marketing and Sales Promotion:</a:t>
            </a:r>
            <a:endParaRPr lang="en-US" sz="2400" b="1">
              <a:solidFill>
                <a:srgbClr val="C00000"/>
              </a:solidFill>
            </a:endParaRPr>
          </a:p>
          <a:p>
            <a:pPr lvl="1" algn="just" eaLnBrk="1" hangingPunct="1">
              <a:lnSpc>
                <a:spcPct val="90000"/>
              </a:lnSpc>
            </a:pPr>
            <a:r>
              <a:rPr lang="en-US">
                <a:solidFill>
                  <a:srgbClr val="FF0066"/>
                </a:solidFill>
              </a:rPr>
              <a:t>Let the rule discovered be</a:t>
            </a:r>
            <a:r>
              <a:rPr lang="en-US" i="1">
                <a:solidFill>
                  <a:srgbClr val="FF0066"/>
                </a:solidFill>
              </a:rPr>
              <a:t> </a:t>
            </a:r>
            <a:endParaRPr lang="en-US" i="1">
              <a:solidFill>
                <a:srgbClr val="FF0066"/>
              </a:solidFill>
            </a:endParaRPr>
          </a:p>
          <a:p>
            <a:pPr lvl="1" algn="just" eaLnBrk="1" hangingPunct="1">
              <a:lnSpc>
                <a:spcPct val="90000"/>
              </a:lnSpc>
              <a:buFont typeface="Arial" panose="020B0604020202020204" pitchFamily="34" charset="0"/>
              <a:buNone/>
            </a:pPr>
            <a:r>
              <a:rPr lang="en-US" i="1">
                <a:solidFill>
                  <a:srgbClr val="FF0066"/>
                </a:solidFill>
              </a:rPr>
              <a:t> 			{Bagels, … } --&gt; {Potato Chips}</a:t>
            </a:r>
            <a:endParaRPr lang="en-US"/>
          </a:p>
          <a:p>
            <a:pPr lvl="1" algn="just" eaLnBrk="1" hangingPunct="1">
              <a:lnSpc>
                <a:spcPct val="90000"/>
              </a:lnSpc>
            </a:pPr>
            <a:r>
              <a:rPr lang="en-US" u="sng">
                <a:solidFill>
                  <a:srgbClr val="0000FF"/>
                </a:solidFill>
              </a:rPr>
              <a:t>Potato Chips</a:t>
            </a:r>
            <a:r>
              <a:rPr lang="en-US" u="sng"/>
              <a:t> </a:t>
            </a:r>
            <a:r>
              <a:rPr lang="en-US" u="sng">
                <a:solidFill>
                  <a:srgbClr val="0000FF"/>
                </a:solidFill>
              </a:rPr>
              <a:t>as consequent</a:t>
            </a:r>
            <a:r>
              <a:rPr lang="en-US"/>
              <a:t> =&gt; Can be used to determine what should be done to boost its sales.</a:t>
            </a:r>
            <a:endParaRPr lang="en-US"/>
          </a:p>
          <a:p>
            <a:pPr lvl="1" algn="just" eaLnBrk="1" hangingPunct="1">
              <a:lnSpc>
                <a:spcPct val="90000"/>
              </a:lnSpc>
            </a:pPr>
            <a:r>
              <a:rPr lang="en-US" u="sng">
                <a:solidFill>
                  <a:srgbClr val="0000FF"/>
                </a:solidFill>
              </a:rPr>
              <a:t>Bagels in the antecedent</a:t>
            </a:r>
            <a:r>
              <a:rPr lang="en-US"/>
              <a:t> =&gt; Can be used to see which products would be affected if the store discontinues selling bagels.</a:t>
            </a:r>
            <a:endParaRPr lang="en-US"/>
          </a:p>
          <a:p>
            <a:pPr lvl="1" algn="just" eaLnBrk="1" hangingPunct="1">
              <a:lnSpc>
                <a:spcPct val="90000"/>
              </a:lnSpc>
            </a:pPr>
            <a:r>
              <a:rPr lang="en-US" u="sng">
                <a:solidFill>
                  <a:srgbClr val="0000FF"/>
                </a:solidFill>
              </a:rPr>
              <a:t>Bagels in antecedent</a:t>
            </a:r>
            <a:r>
              <a:rPr lang="en-US" u="sng"/>
              <a:t> </a:t>
            </a:r>
            <a:r>
              <a:rPr lang="en-US" i="1" u="sng">
                <a:solidFill>
                  <a:srgbClr val="0000FF"/>
                </a:solidFill>
              </a:rPr>
              <a:t>and</a:t>
            </a:r>
            <a:r>
              <a:rPr lang="en-US" u="sng"/>
              <a:t> </a:t>
            </a:r>
            <a:r>
              <a:rPr lang="en-US" u="sng">
                <a:solidFill>
                  <a:srgbClr val="0000FF"/>
                </a:solidFill>
              </a:rPr>
              <a:t>Potato chips in consequent </a:t>
            </a:r>
            <a:r>
              <a:rPr lang="en-US">
                <a:solidFill>
                  <a:schemeClr val="tx2"/>
                </a:solidFill>
              </a:rPr>
              <a:t>=&gt; </a:t>
            </a:r>
            <a:r>
              <a:rPr lang="en-US"/>
              <a:t>Can be used to see what products should be sold with Bagels to promote sale of Potato chips!</a:t>
            </a:r>
            <a:endParaRPr lang="en-US"/>
          </a:p>
        </p:txBody>
      </p:sp>
      <p:sp>
        <p:nvSpPr>
          <p:cNvPr id="1157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3C5DFF-5511-44A6-8CAD-9A2699778748}"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b="1" smtClean="0"/>
              <a:t>Association Rule Discovery: Application 2</a:t>
            </a:r>
            <a:endParaRPr lang="en-US" b="1" smtClean="0"/>
          </a:p>
        </p:txBody>
      </p:sp>
      <p:sp>
        <p:nvSpPr>
          <p:cNvPr id="117763" name="Rectangle 3"/>
          <p:cNvSpPr>
            <a:spLocks noGrp="1" noChangeArrowheads="1"/>
          </p:cNvSpPr>
          <p:nvPr>
            <p:ph idx="1"/>
          </p:nvPr>
        </p:nvSpPr>
        <p:spPr/>
        <p:txBody>
          <a:bodyPr/>
          <a:lstStyle/>
          <a:p>
            <a:pPr eaLnBrk="1" hangingPunct="1"/>
            <a:r>
              <a:rPr lang="en-US" sz="2400" b="1">
                <a:solidFill>
                  <a:srgbClr val="C00000"/>
                </a:solidFill>
              </a:rPr>
              <a:t>Supermarket shelf management:</a:t>
            </a:r>
            <a:endParaRPr lang="en-US" sz="2400" b="1">
              <a:solidFill>
                <a:srgbClr val="C00000"/>
              </a:solidFill>
            </a:endParaRPr>
          </a:p>
          <a:p>
            <a:pPr lvl="1" eaLnBrk="1" hangingPunct="1"/>
            <a:r>
              <a:rPr lang="en-US"/>
              <a:t>Goal: To identify items that are bought together by sufficiently many customers.</a:t>
            </a:r>
            <a:endParaRPr lang="en-US"/>
          </a:p>
          <a:p>
            <a:pPr lvl="1" eaLnBrk="1" hangingPunct="1"/>
            <a:r>
              <a:rPr lang="en-US"/>
              <a:t>Approach: Process the point-of-sale data collected with barcode scanners to find dependencies among items.</a:t>
            </a:r>
            <a:endParaRPr lang="en-US"/>
          </a:p>
          <a:p>
            <a:pPr lvl="1" eaLnBrk="1" hangingPunct="1"/>
            <a:r>
              <a:rPr lang="en-US"/>
              <a:t>A classic rule --</a:t>
            </a:r>
            <a:endParaRPr lang="en-US"/>
          </a:p>
          <a:p>
            <a:pPr lvl="2" eaLnBrk="1" hangingPunct="1"/>
            <a:r>
              <a:rPr lang="en-US" smtClean="0"/>
              <a:t>If a customer buys diaper and milk, then he is very likely to buy beer.</a:t>
            </a:r>
            <a:endParaRPr lang="en-US" smtClean="0"/>
          </a:p>
          <a:p>
            <a:pPr lvl="2" eaLnBrk="1" hangingPunct="1"/>
            <a:r>
              <a:rPr lang="en-US" smtClean="0"/>
              <a:t>So, don’t be surprised if you find six-packs stacked next to diapers!</a:t>
            </a:r>
            <a:endParaRPr lang="en-US" smtClean="0"/>
          </a:p>
        </p:txBody>
      </p:sp>
      <p:sp>
        <p:nvSpPr>
          <p:cNvPr id="1177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B6473E-C570-43B0-A3A5-F7757528CB62}"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5000" y="152400"/>
            <a:ext cx="8763000" cy="533400"/>
          </a:xfrm>
        </p:spPr>
        <p:txBody>
          <a:bodyPr>
            <a:normAutofit fontScale="90000"/>
          </a:bodyPr>
          <a:lstStyle/>
          <a:p>
            <a:pPr eaLnBrk="1" hangingPunct="1">
              <a:defRPr/>
            </a:pPr>
            <a:r>
              <a:rPr lang="en-US" b="1" dirty="0" smtClean="0"/>
              <a:t>Sequential Pattern Discovery: Definition</a:t>
            </a:r>
            <a:endParaRPr lang="en-US" b="1" dirty="0" smtClean="0"/>
          </a:p>
        </p:txBody>
      </p:sp>
      <p:sp>
        <p:nvSpPr>
          <p:cNvPr id="119811" name="Rectangle 3"/>
          <p:cNvSpPr>
            <a:spLocks noGrp="1" noChangeArrowheads="1"/>
          </p:cNvSpPr>
          <p:nvPr>
            <p:ph idx="1"/>
          </p:nvPr>
        </p:nvSpPr>
        <p:spPr>
          <a:xfrm>
            <a:off x="1752600" y="1295399"/>
            <a:ext cx="8545286" cy="1836739"/>
          </a:xfrm>
        </p:spPr>
        <p:txBody>
          <a:bodyPr>
            <a:normAutofit fontScale="85000" lnSpcReduction="20000"/>
          </a:bodyPr>
          <a:lstStyle/>
          <a:p>
            <a:pPr eaLnBrk="1" hangingPunct="1">
              <a:lnSpc>
                <a:spcPct val="90000"/>
              </a:lnSpc>
            </a:pPr>
            <a:r>
              <a:rPr lang="en-US" sz="2600" dirty="0"/>
              <a:t>Given is a set of objects, with each object associated with its own timeline of events, find rules that predict strong sequential dependencies among different events.</a:t>
            </a:r>
            <a:endParaRPr lang="en-US" sz="2600" dirty="0"/>
          </a:p>
          <a:p>
            <a:pPr eaLnBrk="1" hangingPunct="1">
              <a:lnSpc>
                <a:spcPct val="90000"/>
              </a:lnSpc>
            </a:pPr>
            <a:endParaRPr lang="en-US" sz="2600" dirty="0"/>
          </a:p>
          <a:p>
            <a:pPr eaLnBrk="1" hangingPunct="1">
              <a:lnSpc>
                <a:spcPct val="90000"/>
              </a:lnSpc>
            </a:pPr>
            <a:r>
              <a:rPr lang="en-US" sz="2600" dirty="0"/>
              <a:t>Rules are formed by first discovering patterns. Event occurrences in the patterns are governed by timing constraints.</a:t>
            </a:r>
            <a:endParaRPr lang="en-US" sz="2600" dirty="0"/>
          </a:p>
        </p:txBody>
      </p:sp>
      <p:grpSp>
        <p:nvGrpSpPr>
          <p:cNvPr id="119812" name="Group 4"/>
          <p:cNvGrpSpPr/>
          <p:nvPr/>
        </p:nvGrpSpPr>
        <p:grpSpPr bwMode="auto">
          <a:xfrm>
            <a:off x="4114800" y="4840288"/>
            <a:ext cx="3657600" cy="1752600"/>
            <a:chOff x="1728" y="2928"/>
            <a:chExt cx="2304" cy="1104"/>
          </a:xfrm>
        </p:grpSpPr>
        <p:sp>
          <p:nvSpPr>
            <p:cNvPr id="119818" name="Rectangle 5"/>
            <p:cNvSpPr>
              <a:spLocks noChangeArrowheads="1"/>
            </p:cNvSpPr>
            <p:nvPr/>
          </p:nvSpPr>
          <p:spPr bwMode="auto">
            <a:xfrm>
              <a:off x="1728" y="2928"/>
              <a:ext cx="2304" cy="1104"/>
            </a:xfrm>
            <a:prstGeom prst="rect">
              <a:avLst/>
            </a:prstGeom>
            <a:solidFill>
              <a:srgbClr val="FFFFCC"/>
            </a:solidFill>
            <a:ln w="9525">
              <a:solidFill>
                <a:schemeClr val="tx1"/>
              </a:solidFill>
              <a:miter lim="800000"/>
            </a:ln>
            <a:effectLst>
              <a:outerShdw dist="107763" dir="2700000" algn="ctr" rotWithShape="0">
                <a:srgbClr val="80808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19819" name="Text Box 6"/>
            <p:cNvSpPr txBox="1">
              <a:spLocks noChangeArrowheads="1"/>
            </p:cNvSpPr>
            <p:nvPr/>
          </p:nvSpPr>
          <p:spPr bwMode="auto">
            <a:xfrm>
              <a:off x="1776" y="2983"/>
              <a:ext cx="2190" cy="3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800">
                  <a:latin typeface="Times New Roman" panose="02020603050405020304" pitchFamily="18" charset="0"/>
                </a:rPr>
                <a:t>(A   B)     (C)    (D   E)</a:t>
              </a:r>
              <a:endParaRPr lang="en-US" sz="2800">
                <a:latin typeface="Times New Roman" panose="02020603050405020304" pitchFamily="18" charset="0"/>
              </a:endParaRPr>
            </a:p>
          </p:txBody>
        </p:sp>
        <p:sp>
          <p:nvSpPr>
            <p:cNvPr id="119820" name="Text Box 7"/>
            <p:cNvSpPr txBox="1">
              <a:spLocks noChangeArrowheads="1"/>
            </p:cNvSpPr>
            <p:nvPr/>
          </p:nvSpPr>
          <p:spPr bwMode="auto">
            <a:xfrm>
              <a:off x="2688" y="3660"/>
              <a:ext cx="439" cy="19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&lt;= ms</a:t>
              </a:r>
              <a:endParaRPr lang="en-US" sz="1600">
                <a:latin typeface="Times New Roman" panose="02020603050405020304" pitchFamily="18" charset="0"/>
              </a:endParaRPr>
            </a:p>
          </p:txBody>
        </p:sp>
        <p:sp>
          <p:nvSpPr>
            <p:cNvPr id="119821" name="Text Box 8"/>
            <p:cNvSpPr txBox="1">
              <a:spLocks noChangeArrowheads="1"/>
            </p:cNvSpPr>
            <p:nvPr/>
          </p:nvSpPr>
          <p:spPr bwMode="auto">
            <a:xfrm>
              <a:off x="2256" y="3312"/>
              <a:ext cx="407" cy="19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&lt;= xg</a:t>
              </a:r>
              <a:endParaRPr lang="en-US" sz="1600">
                <a:latin typeface="Times New Roman" panose="02020603050405020304" pitchFamily="18" charset="0"/>
              </a:endParaRPr>
            </a:p>
          </p:txBody>
        </p:sp>
        <p:sp>
          <p:nvSpPr>
            <p:cNvPr id="119822" name="Text Box 9"/>
            <p:cNvSpPr txBox="1">
              <a:spLocks noChangeArrowheads="1"/>
            </p:cNvSpPr>
            <p:nvPr/>
          </p:nvSpPr>
          <p:spPr bwMode="auto">
            <a:xfrm>
              <a:off x="2976" y="3324"/>
              <a:ext cx="348" cy="19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 &gt;ng</a:t>
              </a:r>
              <a:endParaRPr lang="en-US" sz="1600">
                <a:latin typeface="Times New Roman" panose="02020603050405020304" pitchFamily="18" charset="0"/>
              </a:endParaRPr>
            </a:p>
          </p:txBody>
        </p:sp>
        <p:sp>
          <p:nvSpPr>
            <p:cNvPr id="119823" name="Text Box 10"/>
            <p:cNvSpPr txBox="1">
              <a:spLocks noChangeArrowheads="1"/>
            </p:cNvSpPr>
            <p:nvPr/>
          </p:nvSpPr>
          <p:spPr bwMode="auto">
            <a:xfrm>
              <a:off x="3360" y="3324"/>
              <a:ext cx="426" cy="19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&lt;= ws</a:t>
              </a:r>
              <a:endParaRPr lang="en-US" sz="1600">
                <a:latin typeface="Times New Roman" panose="02020603050405020304" pitchFamily="18" charset="0"/>
              </a:endParaRPr>
            </a:p>
          </p:txBody>
        </p:sp>
        <p:sp>
          <p:nvSpPr>
            <p:cNvPr id="119824" name="Line 11"/>
            <p:cNvSpPr>
              <a:spLocks noChangeShapeType="1"/>
            </p:cNvSpPr>
            <p:nvPr/>
          </p:nvSpPr>
          <p:spPr bwMode="auto">
            <a:xfrm>
              <a:off x="1824" y="3817"/>
              <a:ext cx="206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5" name="Line 12"/>
            <p:cNvSpPr>
              <a:spLocks noChangeShapeType="1"/>
            </p:cNvSpPr>
            <p:nvPr/>
          </p:nvSpPr>
          <p:spPr bwMode="auto">
            <a:xfrm>
              <a:off x="1824" y="3500"/>
              <a:ext cx="1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6" name="Line 13"/>
            <p:cNvSpPr>
              <a:spLocks noChangeShapeType="1"/>
            </p:cNvSpPr>
            <p:nvPr/>
          </p:nvSpPr>
          <p:spPr bwMode="auto">
            <a:xfrm>
              <a:off x="3024" y="3500"/>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7" name="Line 14"/>
            <p:cNvSpPr>
              <a:spLocks noChangeShapeType="1"/>
            </p:cNvSpPr>
            <p:nvPr/>
          </p:nvSpPr>
          <p:spPr bwMode="auto">
            <a:xfrm>
              <a:off x="3312" y="3500"/>
              <a:ext cx="57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8" name="Line 15"/>
            <p:cNvSpPr>
              <a:spLocks noChangeShapeType="1"/>
            </p:cNvSpPr>
            <p:nvPr/>
          </p:nvSpPr>
          <p:spPr bwMode="auto">
            <a:xfrm>
              <a:off x="1824" y="3264"/>
              <a:ext cx="0" cy="7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19829" name="Line 16"/>
            <p:cNvSpPr>
              <a:spLocks noChangeShapeType="1"/>
            </p:cNvSpPr>
            <p:nvPr/>
          </p:nvSpPr>
          <p:spPr bwMode="auto">
            <a:xfrm flipV="1">
              <a:off x="3024" y="3319"/>
              <a:ext cx="0" cy="3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19830" name="Line 17"/>
            <p:cNvSpPr>
              <a:spLocks noChangeShapeType="1"/>
            </p:cNvSpPr>
            <p:nvPr/>
          </p:nvSpPr>
          <p:spPr bwMode="auto">
            <a:xfrm flipV="1">
              <a:off x="3312" y="3319"/>
              <a:ext cx="0" cy="3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19831" name="Line 18"/>
            <p:cNvSpPr>
              <a:spLocks noChangeShapeType="1"/>
            </p:cNvSpPr>
            <p:nvPr/>
          </p:nvSpPr>
          <p:spPr bwMode="auto">
            <a:xfrm>
              <a:off x="3888" y="3264"/>
              <a:ext cx="0" cy="7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9813" name="Group 19"/>
          <p:cNvGrpSpPr/>
          <p:nvPr/>
        </p:nvGrpSpPr>
        <p:grpSpPr bwMode="auto">
          <a:xfrm>
            <a:off x="3967163" y="3849688"/>
            <a:ext cx="4038600" cy="685800"/>
            <a:chOff x="1632" y="1728"/>
            <a:chExt cx="2304" cy="432"/>
          </a:xfrm>
        </p:grpSpPr>
        <p:sp>
          <p:nvSpPr>
            <p:cNvPr id="119816" name="Rectangle 20"/>
            <p:cNvSpPr>
              <a:spLocks noChangeArrowheads="1"/>
            </p:cNvSpPr>
            <p:nvPr/>
          </p:nvSpPr>
          <p:spPr bwMode="auto">
            <a:xfrm>
              <a:off x="1632" y="1728"/>
              <a:ext cx="2304" cy="432"/>
            </a:xfrm>
            <a:prstGeom prst="rect">
              <a:avLst/>
            </a:prstGeom>
            <a:solidFill>
              <a:srgbClr val="FFFFCC"/>
            </a:solidFill>
            <a:ln w="9525">
              <a:solidFill>
                <a:schemeClr val="tx1"/>
              </a:solidFill>
              <a:miter lim="800000"/>
            </a:ln>
            <a:effectLst>
              <a:outerShdw dist="107763" dir="2700000" algn="ctr" rotWithShape="0">
                <a:srgbClr val="80808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19817" name="Text Box 21"/>
            <p:cNvSpPr txBox="1">
              <a:spLocks noChangeArrowheads="1"/>
            </p:cNvSpPr>
            <p:nvPr/>
          </p:nvSpPr>
          <p:spPr bwMode="auto">
            <a:xfrm>
              <a:off x="1680" y="1783"/>
              <a:ext cx="2186" cy="3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800">
                  <a:latin typeface="Times New Roman" panose="02020603050405020304" pitchFamily="18" charset="0"/>
                </a:rPr>
                <a:t>(A   B)     (C)        (D   E)</a:t>
              </a:r>
              <a:endParaRPr lang="en-US" sz="2800">
                <a:latin typeface="Times New Roman" panose="02020603050405020304" pitchFamily="18" charset="0"/>
              </a:endParaRPr>
            </a:p>
          </p:txBody>
        </p:sp>
      </p:grpSp>
      <p:sp>
        <p:nvSpPr>
          <p:cNvPr id="119814" name="Line 22"/>
          <p:cNvSpPr>
            <a:spLocks noChangeShapeType="1"/>
          </p:cNvSpPr>
          <p:nvPr/>
        </p:nvSpPr>
        <p:spPr bwMode="auto">
          <a:xfrm>
            <a:off x="6248400" y="4267200"/>
            <a:ext cx="457200"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DC0BC8-8C76-4341-BE29-24ED94A0DDDE}"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b="1" smtClean="0"/>
              <a:t>Regression</a:t>
            </a:r>
            <a:endParaRPr lang="en-US" b="1" smtClean="0"/>
          </a:p>
        </p:txBody>
      </p:sp>
      <p:sp>
        <p:nvSpPr>
          <p:cNvPr id="120835" name="Rectangle 3"/>
          <p:cNvSpPr>
            <a:spLocks noGrp="1" noChangeArrowheads="1"/>
          </p:cNvSpPr>
          <p:nvPr>
            <p:ph idx="1"/>
          </p:nvPr>
        </p:nvSpPr>
        <p:spPr>
          <a:xfrm>
            <a:off x="1905000" y="1219200"/>
            <a:ext cx="8229600" cy="4286250"/>
          </a:xfrm>
        </p:spPr>
        <p:txBody>
          <a:bodyPr/>
          <a:lstStyle/>
          <a:p>
            <a:pPr algn="just" eaLnBrk="1" hangingPunct="1"/>
            <a:r>
              <a:rPr lang="en-US" sz="2400"/>
              <a:t>Predict a value of a given continuous valued variable based on the values of other variables, assuming a linear or nonlinear model of dependency.</a:t>
            </a:r>
            <a:endParaRPr lang="en-US" sz="2400"/>
          </a:p>
          <a:p>
            <a:pPr algn="just" eaLnBrk="1" hangingPunct="1"/>
            <a:r>
              <a:rPr lang="en-US" sz="2400"/>
              <a:t>Greatly studied in statistics, neural network fields.</a:t>
            </a:r>
            <a:endParaRPr lang="en-US" sz="2400"/>
          </a:p>
          <a:p>
            <a:pPr algn="just" eaLnBrk="1" hangingPunct="1"/>
            <a:r>
              <a:rPr lang="en-US" sz="2400"/>
              <a:t>Examples:</a:t>
            </a:r>
            <a:endParaRPr lang="en-US" sz="2400"/>
          </a:p>
          <a:p>
            <a:pPr lvl="1" algn="just" eaLnBrk="1" hangingPunct="1"/>
            <a:r>
              <a:rPr lang="en-US"/>
              <a:t>Predicting sales amounts of new product based on advertising expenditure.</a:t>
            </a:r>
            <a:endParaRPr lang="en-US"/>
          </a:p>
          <a:p>
            <a:pPr lvl="1" algn="just" eaLnBrk="1" hangingPunct="1"/>
            <a:r>
              <a:rPr lang="en-US"/>
              <a:t>Predicting wind velocities as a function of temperature, humidity, air pressure, etc.</a:t>
            </a:r>
            <a:endParaRPr lang="en-US"/>
          </a:p>
          <a:p>
            <a:pPr lvl="1" algn="just" eaLnBrk="1" hangingPunct="1"/>
            <a:r>
              <a:rPr lang="en-US"/>
              <a:t>Time series prediction of stock market indices.</a:t>
            </a:r>
            <a:endParaRPr lang="en-US" sz="3200"/>
          </a:p>
        </p:txBody>
      </p:sp>
      <p:sp>
        <p:nvSpPr>
          <p:cNvPr id="1208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8C8CDC-DCDC-4B0C-99C9-022B7E159C09}"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52600" y="228600"/>
            <a:ext cx="8763000" cy="533400"/>
          </a:xfrm>
        </p:spPr>
        <p:txBody>
          <a:bodyPr>
            <a:normAutofit fontScale="90000"/>
          </a:bodyPr>
          <a:lstStyle/>
          <a:p>
            <a:pPr eaLnBrk="1" hangingPunct="1">
              <a:defRPr/>
            </a:pPr>
            <a:r>
              <a:rPr lang="en-US" b="1" dirty="0" smtClean="0"/>
              <a:t>Deviation/Anomaly Detection</a:t>
            </a:r>
            <a:endParaRPr lang="en-US" b="1" dirty="0" smtClean="0"/>
          </a:p>
        </p:txBody>
      </p:sp>
      <p:sp>
        <p:nvSpPr>
          <p:cNvPr id="122883" name="Rectangle 3"/>
          <p:cNvSpPr>
            <a:spLocks noGrp="1" noChangeArrowheads="1"/>
          </p:cNvSpPr>
          <p:nvPr>
            <p:ph idx="1"/>
          </p:nvPr>
        </p:nvSpPr>
        <p:spPr>
          <a:xfrm>
            <a:off x="1752600" y="1066800"/>
            <a:ext cx="8915400" cy="5105400"/>
          </a:xfrm>
        </p:spPr>
        <p:txBody>
          <a:bodyPr/>
          <a:lstStyle/>
          <a:p>
            <a:pPr eaLnBrk="1" hangingPunct="1"/>
            <a:r>
              <a:rPr lang="en-US" sz="2400"/>
              <a:t>Detect significant deviations from normal behavior</a:t>
            </a:r>
            <a:endParaRPr lang="en-US" sz="2400"/>
          </a:p>
          <a:p>
            <a:pPr eaLnBrk="1" hangingPunct="1"/>
            <a:endParaRPr lang="en-US" sz="2400"/>
          </a:p>
          <a:p>
            <a:pPr eaLnBrk="1" hangingPunct="1"/>
            <a:r>
              <a:rPr lang="en-US" sz="2400"/>
              <a:t>Applications:</a:t>
            </a:r>
            <a:endParaRPr lang="en-US" sz="2400"/>
          </a:p>
          <a:p>
            <a:pPr lvl="1" eaLnBrk="1" hangingPunct="1"/>
            <a:r>
              <a:rPr lang="en-US"/>
              <a:t>Credit Card Fraud Detection</a:t>
            </a:r>
            <a:endParaRPr lang="en-US"/>
          </a:p>
          <a:p>
            <a:pPr lvl="1" eaLnBrk="1" hangingPunct="1"/>
            <a:r>
              <a:rPr lang="en-US"/>
              <a:t>Network Intrusion </a:t>
            </a:r>
            <a:br>
              <a:rPr lang="en-US"/>
            </a:br>
            <a:r>
              <a:rPr lang="en-US"/>
              <a:t>Detection</a:t>
            </a:r>
            <a:endParaRPr lang="en-US"/>
          </a:p>
          <a:p>
            <a:pPr lvl="1" eaLnBrk="1" hangingPunct="1"/>
            <a:endParaRPr lang="en-US" smtClean="0"/>
          </a:p>
        </p:txBody>
      </p:sp>
      <p:pic>
        <p:nvPicPr>
          <p:cNvPr id="12288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05700" y="3922714"/>
            <a:ext cx="31623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563" y="3886201"/>
            <a:ext cx="1922462"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6" name="Text Box 12"/>
          <p:cNvSpPr txBox="1">
            <a:spLocks noChangeArrowheads="1"/>
          </p:cNvSpPr>
          <p:nvPr/>
        </p:nvSpPr>
        <p:spPr bwMode="auto">
          <a:xfrm>
            <a:off x="1752600" y="5715001"/>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i="1">
                <a:latin typeface="Helvetica" panose="020B0604020202020204" pitchFamily="34" charset="0"/>
              </a:rPr>
              <a:t>						</a:t>
            </a:r>
            <a:br>
              <a:rPr lang="en-US" sz="1600" i="1">
                <a:latin typeface="Helvetica" panose="020B0604020202020204" pitchFamily="34" charset="0"/>
              </a:rPr>
            </a:br>
            <a:endParaRPr lang="en-US" sz="2400">
              <a:latin typeface="Times New Roman" panose="02020603050405020304" pitchFamily="18" charset="0"/>
            </a:endParaRPr>
          </a:p>
        </p:txBody>
      </p:sp>
      <p:sp>
        <p:nvSpPr>
          <p:cNvPr id="1228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30DEBA-10DD-4779-A670-E9ABE3CB3961}"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2"/>
          <p:cNvSpPr>
            <a:spLocks noGrp="1"/>
          </p:cNvSpPr>
          <p:nvPr>
            <p:ph type="title"/>
          </p:nvPr>
        </p:nvSpPr>
        <p:spPr/>
        <p:txBody>
          <a:bodyPr/>
          <a:lstStyle/>
          <a:p>
            <a:pPr eaLnBrk="1" hangingPunct="1"/>
            <a:r>
              <a:rPr lang="en-US" b="1" smtClean="0"/>
              <a:t>Outlier Analysis</a:t>
            </a:r>
            <a:endParaRPr lang="en-US" b="1" smtClean="0"/>
          </a:p>
        </p:txBody>
      </p:sp>
      <p:sp>
        <p:nvSpPr>
          <p:cNvPr id="2" name="Content Placeholder 1"/>
          <p:cNvSpPr>
            <a:spLocks noGrp="1"/>
          </p:cNvSpPr>
          <p:nvPr>
            <p:ph idx="1"/>
          </p:nvPr>
        </p:nvSpPr>
        <p:spPr/>
        <p:txBody>
          <a:bodyPr/>
          <a:lstStyle/>
          <a:p>
            <a:pPr eaLnBrk="1" hangingPunct="1">
              <a:defRPr/>
            </a:pPr>
            <a:r>
              <a:rPr lang="en-US" sz="2400" dirty="0"/>
              <a:t>A database may contain data objects that do not comply with the general behavior or model of the data. </a:t>
            </a:r>
            <a:endParaRPr lang="en-US" sz="2400" dirty="0"/>
          </a:p>
          <a:p>
            <a:pPr eaLnBrk="1" hangingPunct="1">
              <a:defRPr/>
            </a:pPr>
            <a:r>
              <a:rPr lang="en-US" sz="2400" dirty="0"/>
              <a:t>These data objects are outliers. </a:t>
            </a:r>
            <a:endParaRPr lang="en-US" sz="2400" dirty="0"/>
          </a:p>
          <a:p>
            <a:pPr marL="0" indent="0">
              <a:buNone/>
              <a:defRPr/>
            </a:pPr>
            <a:r>
              <a:rPr lang="en-US" sz="2400" dirty="0"/>
              <a:t>	</a:t>
            </a:r>
            <a:endParaRPr lang="en-US" sz="2400" dirty="0"/>
          </a:p>
          <a:p>
            <a:pPr marL="0" indent="0">
              <a:buNone/>
              <a:defRPr/>
            </a:pPr>
            <a:r>
              <a:rPr lang="en-US" sz="2400" dirty="0"/>
              <a:t>	Example: fraudulent usage of credit cards</a:t>
            </a:r>
            <a:endParaRPr lang="en-US" sz="2400" dirty="0"/>
          </a:p>
        </p:txBody>
      </p:sp>
      <p:sp>
        <p:nvSpPr>
          <p:cNvPr id="12493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B536B2-43C9-4806-B202-B4A35F10F7DA}"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2"/>
          <p:cNvSpPr>
            <a:spLocks noGrp="1"/>
          </p:cNvSpPr>
          <p:nvPr>
            <p:ph type="title"/>
          </p:nvPr>
        </p:nvSpPr>
        <p:spPr/>
        <p:txBody>
          <a:bodyPr/>
          <a:lstStyle/>
          <a:p>
            <a:pPr eaLnBrk="1" hangingPunct="1"/>
            <a:r>
              <a:rPr lang="en-US" b="1" smtClean="0"/>
              <a:t>Evolution Analysis</a:t>
            </a:r>
            <a:endParaRPr lang="en-US" b="1" smtClean="0"/>
          </a:p>
        </p:txBody>
      </p:sp>
      <p:sp>
        <p:nvSpPr>
          <p:cNvPr id="2" name="Content Placeholder 1"/>
          <p:cNvSpPr>
            <a:spLocks noGrp="1"/>
          </p:cNvSpPr>
          <p:nvPr>
            <p:ph idx="1"/>
          </p:nvPr>
        </p:nvSpPr>
        <p:spPr>
          <a:xfrm>
            <a:off x="1958975" y="1295401"/>
            <a:ext cx="8229600" cy="4525963"/>
          </a:xfrm>
        </p:spPr>
        <p:txBody>
          <a:bodyPr/>
          <a:lstStyle/>
          <a:p>
            <a:pPr algn="just" eaLnBrk="1" hangingPunct="1">
              <a:defRPr/>
            </a:pPr>
            <a:r>
              <a:rPr lang="en-US" sz="2400" dirty="0"/>
              <a:t>Data evolution analysis describes and models regularities or trends for objects whose behavior changes over time. </a:t>
            </a:r>
            <a:endParaRPr lang="en-US" sz="2400" dirty="0"/>
          </a:p>
          <a:p>
            <a:pPr marL="0" indent="0" algn="just">
              <a:buNone/>
              <a:defRPr/>
            </a:pPr>
            <a:r>
              <a:rPr lang="en-US" sz="2400" dirty="0"/>
              <a:t>	Example: stock market (time-series) data</a:t>
            </a:r>
            <a:endParaRPr lang="en-US" sz="2400" dirty="0"/>
          </a:p>
        </p:txBody>
      </p:sp>
      <p:sp>
        <p:nvSpPr>
          <p:cNvPr id="1259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E000D2-540F-419C-9B04-C4EF116ED70D}"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2"/>
          <p:cNvSpPr>
            <a:spLocks noGrp="1"/>
          </p:cNvSpPr>
          <p:nvPr>
            <p:ph type="title"/>
          </p:nvPr>
        </p:nvSpPr>
        <p:spPr>
          <a:xfrm>
            <a:off x="1981200" y="-76200"/>
            <a:ext cx="8229600" cy="1143000"/>
          </a:xfrm>
        </p:spPr>
        <p:txBody>
          <a:bodyPr/>
          <a:lstStyle/>
          <a:p>
            <a:pPr eaLnBrk="1" hangingPunct="1"/>
            <a:r>
              <a:rPr lang="en-US" b="1" smtClean="0"/>
              <a:t>Architecture of Data Mining System</a:t>
            </a:r>
            <a:endParaRPr lang="en-US" b="1" smtClean="0"/>
          </a:p>
        </p:txBody>
      </p:sp>
      <p:pic>
        <p:nvPicPr>
          <p:cNvPr id="130051"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a:xfrm>
            <a:off x="2667000" y="838200"/>
            <a:ext cx="6477000" cy="5410200"/>
          </a:xfrm>
        </p:spPr>
      </p:pic>
      <p:sp>
        <p:nvSpPr>
          <p:cNvPr id="1300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E4AA8E-6138-46D0-9B8F-1960A1711DF0}"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hangingPunct="1">
              <a:defRPr/>
            </a:pPr>
            <a:br>
              <a:rPr lang="en-US" b="1" dirty="0" smtClean="0"/>
            </a:br>
            <a:r>
              <a:rPr lang="en-US" b="1" dirty="0" smtClean="0"/>
              <a:t>Application of Data Mining</a:t>
            </a:r>
            <a:endParaRPr lang="en-US" b="1" dirty="0"/>
          </a:p>
        </p:txBody>
      </p:sp>
      <p:sp>
        <p:nvSpPr>
          <p:cNvPr id="2" name="Content Placeholder 1"/>
          <p:cNvSpPr>
            <a:spLocks noGrp="1"/>
          </p:cNvSpPr>
          <p:nvPr>
            <p:ph idx="1"/>
          </p:nvPr>
        </p:nvSpPr>
        <p:spPr/>
        <p:txBody>
          <a:bodyPr>
            <a:normAutofit/>
          </a:bodyPr>
          <a:lstStyle/>
          <a:p>
            <a:pPr algn="just" eaLnBrk="1" hangingPunct="1">
              <a:defRPr/>
            </a:pPr>
            <a:r>
              <a:rPr lang="en-US" sz="2400" b="1" dirty="0">
                <a:solidFill>
                  <a:srgbClr val="C00000"/>
                </a:solidFill>
              </a:rPr>
              <a:t>Market Analysis and Management: </a:t>
            </a:r>
            <a:r>
              <a:rPr lang="en-US" sz="2400" dirty="0"/>
              <a:t>Target marketing, customer relation management, market basket analysis, cross selling, market segmentation, Find clusters of customers who share the same characteristics: interest, income level, spending habits, etc. Determine customer purchasing patterns over time</a:t>
            </a:r>
            <a:endParaRPr lang="en-US" sz="2400" dirty="0"/>
          </a:p>
          <a:p>
            <a:pPr marL="0" indent="0" algn="just">
              <a:buNone/>
              <a:defRPr/>
            </a:pPr>
            <a:endParaRPr lang="en-US" sz="2400" dirty="0"/>
          </a:p>
          <a:p>
            <a:pPr algn="just" eaLnBrk="1" hangingPunct="1">
              <a:defRPr/>
            </a:pPr>
            <a:r>
              <a:rPr lang="en-US" sz="2400" b="1" dirty="0">
                <a:solidFill>
                  <a:srgbClr val="C00000"/>
                </a:solidFill>
              </a:rPr>
              <a:t>Risk Analysis and Management: </a:t>
            </a:r>
            <a:r>
              <a:rPr lang="en-US" sz="2400" dirty="0"/>
              <a:t>Forecasting, customer retention, improved underwriting, quality control, competitive analysis, credit scoring.</a:t>
            </a:r>
            <a:endParaRPr lang="en-US" sz="2400" dirty="0"/>
          </a:p>
          <a:p>
            <a:pPr eaLnBrk="1" hangingPunct="1">
              <a:defRPr/>
            </a:pPr>
            <a:endParaRPr lang="en-US" dirty="0"/>
          </a:p>
        </p:txBody>
      </p:sp>
      <p:sp>
        <p:nvSpPr>
          <p:cNvPr id="138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B4D350-A6A7-4FB9-934A-534E4B55BFDD}"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52600" y="0"/>
            <a:ext cx="8585200" cy="685800"/>
          </a:xfrm>
        </p:spPr>
        <p:txBody>
          <a:bodyPr>
            <a:normAutofit fontScale="90000"/>
          </a:bodyPr>
          <a:lstStyle/>
          <a:p>
            <a:pPr eaLnBrk="1" hangingPunct="1">
              <a:defRPr/>
            </a:pPr>
            <a:r>
              <a:rPr lang="en-US" b="1" dirty="0" smtClean="0"/>
              <a:t>What is (not) Data Mining?</a:t>
            </a:r>
            <a:endParaRPr lang="en-US" b="1" dirty="0" smtClean="0"/>
          </a:p>
        </p:txBody>
      </p:sp>
      <p:sp>
        <p:nvSpPr>
          <p:cNvPr id="87043" name="Text Box 6"/>
          <p:cNvSpPr txBox="1">
            <a:spLocks noChangeArrowheads="1"/>
          </p:cNvSpPr>
          <p:nvPr/>
        </p:nvSpPr>
        <p:spPr bwMode="auto">
          <a:xfrm>
            <a:off x="5486400" y="1233489"/>
            <a:ext cx="5029200" cy="40354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5000"/>
              </a:lnSpc>
              <a:spcAft>
                <a:spcPts val="400"/>
              </a:spcAft>
              <a:buClr>
                <a:srgbClr val="0C7B9C"/>
              </a:buClr>
              <a:buSzPct val="75000"/>
              <a:buFont typeface="Monotype Sorts" pitchFamily="2" charset="2"/>
              <a:buChar char="l"/>
            </a:pPr>
            <a:r>
              <a:rPr lang="en-US" sz="2800" dirty="0">
                <a:latin typeface="Arial" panose="020B0604020202020204" pitchFamily="34" charset="0"/>
              </a:rPr>
              <a:t> </a:t>
            </a:r>
            <a:r>
              <a:rPr lang="en-US" sz="2400" dirty="0">
                <a:latin typeface="Arial" panose="020B0604020202020204" pitchFamily="34" charset="0"/>
              </a:rPr>
              <a:t>What is Data Mining</a:t>
            </a:r>
            <a:r>
              <a:rPr lang="en-US" sz="2400" dirty="0" smtClean="0">
                <a:latin typeface="Arial" panose="020B0604020202020204" pitchFamily="34" charset="0"/>
              </a:rPr>
              <a:t>? (Non Trivial)</a:t>
            </a:r>
            <a:endParaRPr lang="en-US" sz="2400" dirty="0">
              <a:latin typeface="Arial" panose="020B0604020202020204" pitchFamily="34" charset="0"/>
            </a:endParaRPr>
          </a:p>
          <a:p>
            <a:pPr lvl="1">
              <a:lnSpc>
                <a:spcPct val="95000"/>
              </a:lnSpc>
              <a:spcAft>
                <a:spcPts val="400"/>
              </a:spcAft>
              <a:buClr>
                <a:srgbClr val="0C7B9C"/>
              </a:buClr>
              <a:buNone/>
            </a:pPr>
            <a:r>
              <a:rPr lang="en-US" sz="2400" dirty="0">
                <a:latin typeface="Arial" panose="020B0604020202020204" pitchFamily="34" charset="0"/>
              </a:rPr>
              <a:t> </a:t>
            </a:r>
            <a:endParaRPr lang="en-US" sz="2400" dirty="0">
              <a:latin typeface="Arial" panose="020B0604020202020204" pitchFamily="34" charset="0"/>
            </a:endParaRPr>
          </a:p>
          <a:p>
            <a:pPr lvl="1">
              <a:lnSpc>
                <a:spcPct val="95000"/>
              </a:lnSpc>
              <a:spcAft>
                <a:spcPts val="400"/>
              </a:spcAft>
              <a:buClr>
                <a:srgbClr val="0C7B9C"/>
              </a:buClr>
            </a:pPr>
            <a:r>
              <a:rPr lang="en-US" sz="2400" dirty="0">
                <a:latin typeface="Arial" panose="020B0604020202020204" pitchFamily="34" charset="0"/>
              </a:rPr>
              <a:t> Certain names are more prevalent in certain New Road locations [</a:t>
            </a:r>
            <a:r>
              <a:rPr lang="en-US" sz="2400" dirty="0" smtClean="0">
                <a:latin typeface="Arial" panose="020B0604020202020204" pitchFamily="34" charset="0"/>
              </a:rPr>
              <a:t>classification</a:t>
            </a:r>
            <a:r>
              <a:rPr lang="en-US" sz="2400" dirty="0">
                <a:latin typeface="Arial" panose="020B0604020202020204" pitchFamily="34" charset="0"/>
              </a:rPr>
              <a:t>]</a:t>
            </a:r>
            <a:endParaRPr lang="en-US" sz="2400" dirty="0">
              <a:latin typeface="Arial" panose="020B0604020202020204" pitchFamily="34" charset="0"/>
            </a:endParaRPr>
          </a:p>
          <a:p>
            <a:pPr lvl="1">
              <a:lnSpc>
                <a:spcPct val="95000"/>
              </a:lnSpc>
              <a:spcAft>
                <a:spcPts val="400"/>
              </a:spcAft>
              <a:buClr>
                <a:srgbClr val="0C7B9C"/>
              </a:buClr>
            </a:pPr>
            <a:r>
              <a:rPr lang="en-US" sz="2400" dirty="0">
                <a:latin typeface="Arial" panose="020B0604020202020204" pitchFamily="34" charset="0"/>
              </a:rPr>
              <a:t>Group together similar documents returned by search engine according to their context (e.g. Amazon rainforest, Amazon.com</a:t>
            </a:r>
            <a:r>
              <a:rPr lang="en-US" sz="2400" dirty="0" smtClean="0">
                <a:latin typeface="Arial" panose="020B0604020202020204" pitchFamily="34" charset="0"/>
              </a:rPr>
              <a:t>) [clustering]</a:t>
            </a:r>
            <a:endParaRPr lang="en-US" sz="2400" dirty="0">
              <a:latin typeface="Arial" panose="020B0604020202020204" pitchFamily="34" charset="0"/>
            </a:endParaRPr>
          </a:p>
        </p:txBody>
      </p:sp>
      <p:sp>
        <p:nvSpPr>
          <p:cNvPr id="87044" name="Text Box 7"/>
          <p:cNvSpPr txBox="1">
            <a:spLocks noChangeArrowheads="1"/>
          </p:cNvSpPr>
          <p:nvPr/>
        </p:nvSpPr>
        <p:spPr bwMode="auto">
          <a:xfrm>
            <a:off x="1828800" y="1231900"/>
            <a:ext cx="3429000" cy="44831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5000"/>
              </a:lnSpc>
              <a:spcAft>
                <a:spcPts val="400"/>
              </a:spcAft>
              <a:buClr>
                <a:srgbClr val="0C7B9C"/>
              </a:buClr>
              <a:buSzPct val="75000"/>
              <a:buFont typeface="Monotype Sorts" pitchFamily="2" charset="2"/>
              <a:buChar char="l"/>
            </a:pPr>
            <a:r>
              <a:rPr lang="en-US" sz="2800" dirty="0">
                <a:latin typeface="Arial" panose="020B0604020202020204" pitchFamily="34" charset="0"/>
              </a:rPr>
              <a:t> </a:t>
            </a:r>
            <a:r>
              <a:rPr lang="en-US" sz="2400" dirty="0">
                <a:latin typeface="Arial" panose="020B0604020202020204" pitchFamily="34" charset="0"/>
              </a:rPr>
              <a:t>What is not Data Mining</a:t>
            </a:r>
            <a:r>
              <a:rPr lang="en-US" sz="2400" dirty="0" smtClean="0">
                <a:latin typeface="Arial" panose="020B0604020202020204" pitchFamily="34" charset="0"/>
              </a:rPr>
              <a:t>? (Trivial)</a:t>
            </a:r>
            <a:endParaRPr lang="en-US" sz="2400" dirty="0">
              <a:latin typeface="Arial" panose="020B0604020202020204" pitchFamily="34" charset="0"/>
            </a:endParaRPr>
          </a:p>
          <a:p>
            <a:pPr lvl="1">
              <a:lnSpc>
                <a:spcPct val="95000"/>
              </a:lnSpc>
              <a:spcBef>
                <a:spcPct val="60000"/>
              </a:spcBef>
              <a:spcAft>
                <a:spcPts val="400"/>
              </a:spcAft>
              <a:buClr>
                <a:srgbClr val="0C7B9C"/>
              </a:buClr>
            </a:pPr>
            <a:r>
              <a:rPr lang="en-US" sz="2400" dirty="0">
                <a:latin typeface="Arial" panose="020B0604020202020204" pitchFamily="34" charset="0"/>
              </a:rPr>
              <a:t> Look up phone number in phone directory</a:t>
            </a:r>
            <a:endParaRPr lang="en-US" sz="2400" dirty="0">
              <a:latin typeface="Arial" panose="020B0604020202020204" pitchFamily="34" charset="0"/>
            </a:endParaRPr>
          </a:p>
          <a:p>
            <a:pPr lvl="1">
              <a:lnSpc>
                <a:spcPct val="95000"/>
              </a:lnSpc>
              <a:spcAft>
                <a:spcPts val="400"/>
              </a:spcAft>
              <a:buClr>
                <a:srgbClr val="0C7B9C"/>
              </a:buClr>
              <a:buNone/>
            </a:pPr>
            <a:r>
              <a:rPr lang="en-US" sz="2400" dirty="0">
                <a:latin typeface="Arial" panose="020B0604020202020204" pitchFamily="34" charset="0"/>
              </a:rPr>
              <a:t> </a:t>
            </a:r>
            <a:endParaRPr lang="en-US" sz="2400" dirty="0">
              <a:latin typeface="Arial" panose="020B0604020202020204" pitchFamily="34" charset="0"/>
            </a:endParaRPr>
          </a:p>
          <a:p>
            <a:pPr lvl="1">
              <a:lnSpc>
                <a:spcPct val="95000"/>
              </a:lnSpc>
              <a:spcBef>
                <a:spcPct val="0"/>
              </a:spcBef>
              <a:spcAft>
                <a:spcPts val="400"/>
              </a:spcAft>
              <a:buClr>
                <a:srgbClr val="0C7B9C"/>
              </a:buClr>
            </a:pPr>
            <a:r>
              <a:rPr lang="en-US" sz="2400" dirty="0">
                <a:latin typeface="Arial" panose="020B0604020202020204" pitchFamily="34" charset="0"/>
              </a:rPr>
              <a:t> Query a Web search engine for information about “Amazon”</a:t>
            </a:r>
            <a:endParaRPr lang="en-US" sz="2400" dirty="0">
              <a:latin typeface="Arial" panose="020B0604020202020204" pitchFamily="34" charset="0"/>
            </a:endParaRPr>
          </a:p>
          <a:p>
            <a:pPr>
              <a:spcBef>
                <a:spcPct val="50000"/>
              </a:spcBef>
              <a:buFontTx/>
              <a:buNone/>
            </a:pPr>
            <a:endParaRPr lang="en-US" sz="1400" dirty="0">
              <a:latin typeface="Arial" panose="020B0604020202020204" pitchFamily="34" charset="0"/>
            </a:endParaRPr>
          </a:p>
        </p:txBody>
      </p:sp>
      <p:sp>
        <p:nvSpPr>
          <p:cNvPr id="8704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71FE14-F094-4803-A6C2-26825D673A89}"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22463" y="1295400"/>
            <a:ext cx="8318500" cy="4800600"/>
          </a:xfrm>
        </p:spPr>
        <p:txBody>
          <a:bodyPr>
            <a:normAutofit/>
          </a:bodyPr>
          <a:lstStyle/>
          <a:p>
            <a:pPr algn="just" eaLnBrk="1" hangingPunct="1">
              <a:defRPr/>
            </a:pPr>
            <a:r>
              <a:rPr lang="en-US" sz="2400" b="1" dirty="0">
                <a:solidFill>
                  <a:srgbClr val="C00000"/>
                </a:solidFill>
              </a:rPr>
              <a:t>Internet Web Surf-Aid:</a:t>
            </a:r>
            <a:r>
              <a:rPr lang="en-US" sz="2400" dirty="0">
                <a:solidFill>
                  <a:srgbClr val="C00000"/>
                </a:solidFill>
              </a:rPr>
              <a:t> </a:t>
            </a:r>
            <a:r>
              <a:rPr lang="en-US" sz="2400" dirty="0"/>
              <a:t>Surf-Aid applies data mining algorithms to Web access logs for market-related pages to discover customer preference and behavior pages, analyzing effectiveness of Web marketing, improving Web site organization.</a:t>
            </a:r>
            <a:endParaRPr lang="en-US" sz="2400" dirty="0"/>
          </a:p>
          <a:p>
            <a:pPr marL="0" indent="0" algn="just">
              <a:buNone/>
              <a:defRPr/>
            </a:pPr>
            <a:endParaRPr lang="en-US" sz="2400" dirty="0"/>
          </a:p>
          <a:p>
            <a:pPr algn="just" eaLnBrk="1" hangingPunct="1">
              <a:defRPr/>
            </a:pPr>
            <a:r>
              <a:rPr lang="en-US" sz="2400" b="1" dirty="0">
                <a:solidFill>
                  <a:srgbClr val="C00000"/>
                </a:solidFill>
              </a:rPr>
              <a:t>Social Web and Networks:</a:t>
            </a:r>
            <a:r>
              <a:rPr lang="en-US" sz="2400" dirty="0"/>
              <a:t> User-centric applications like blogs, wikis and Web communities generate a lot of structured and semi-structured information where data mining can be used to explain and predict the evolution of social networks, personalized search for social interaction, user behavior prediction etc.</a:t>
            </a:r>
            <a:endParaRPr lang="en-US" sz="2400" dirty="0"/>
          </a:p>
          <a:p>
            <a:pPr eaLnBrk="1" hangingPunct="1">
              <a:defRPr/>
            </a:pPr>
            <a:endParaRPr lang="en-US" dirty="0"/>
          </a:p>
        </p:txBody>
      </p:sp>
      <p:sp>
        <p:nvSpPr>
          <p:cNvPr id="4" name="Title 2"/>
          <p:cNvSpPr>
            <a:spLocks noGrp="1"/>
          </p:cNvSpPr>
          <p:nvPr>
            <p:ph type="title"/>
          </p:nvPr>
        </p:nvSpPr>
        <p:spPr>
          <a:xfrm>
            <a:off x="1524000" y="0"/>
            <a:ext cx="8229600" cy="1143000"/>
          </a:xfrm>
        </p:spPr>
        <p:txBody>
          <a:bodyPr>
            <a:normAutofit fontScale="90000"/>
          </a:bodyPr>
          <a:lstStyle/>
          <a:p>
            <a:pPr eaLnBrk="1" hangingPunct="1">
              <a:defRPr/>
            </a:pPr>
            <a:br>
              <a:rPr lang="en-US" b="1" dirty="0" smtClean="0"/>
            </a:br>
            <a:r>
              <a:rPr lang="en-US" b="1" dirty="0" smtClean="0"/>
              <a:t>Application of Data Mining…</a:t>
            </a:r>
            <a:endParaRPr lang="en-US" b="1" dirty="0"/>
          </a:p>
        </p:txBody>
      </p:sp>
      <p:sp>
        <p:nvSpPr>
          <p:cNvPr id="13926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35223F-F614-458A-96A0-C2F4E14C8572}"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1"/>
          <p:cNvSpPr>
            <a:spLocks noGrp="1"/>
          </p:cNvSpPr>
          <p:nvPr>
            <p:ph idx="1"/>
          </p:nvPr>
        </p:nvSpPr>
        <p:spPr>
          <a:xfrm>
            <a:off x="1905000" y="1371600"/>
            <a:ext cx="8318500" cy="4800600"/>
          </a:xfrm>
        </p:spPr>
        <p:txBody>
          <a:bodyPr/>
          <a:lstStyle/>
          <a:p>
            <a:pPr algn="just" eaLnBrk="1" hangingPunct="1"/>
            <a:r>
              <a:rPr lang="en-US" sz="2400" b="1">
                <a:solidFill>
                  <a:srgbClr val="C00000"/>
                </a:solidFill>
              </a:rPr>
              <a:t>Fraud Detection and Management: </a:t>
            </a:r>
            <a:r>
              <a:rPr lang="en-US" sz="2400"/>
              <a:t>Use historical data to build models of fraudulent behavior and use data mining to help identify similar instances. For example, detect suspicious money transactions. </a:t>
            </a:r>
            <a:endParaRPr lang="en-US" sz="2400"/>
          </a:p>
          <a:p>
            <a:pPr algn="just" eaLnBrk="1" hangingPunct="1"/>
            <a:endParaRPr lang="en-US" sz="2400"/>
          </a:p>
          <a:p>
            <a:pPr algn="just" eaLnBrk="1" hangingPunct="1"/>
            <a:r>
              <a:rPr lang="en-US" sz="2400" b="1">
                <a:solidFill>
                  <a:srgbClr val="C00000"/>
                </a:solidFill>
              </a:rPr>
              <a:t>Sports:</a:t>
            </a:r>
            <a:r>
              <a:rPr lang="en-US" sz="2400"/>
              <a:t> Data mining can be used to analyze shots &amp; fouls of different athletes, their weaknesses and helps athletes to assist in improving their games.</a:t>
            </a:r>
            <a:endParaRPr lang="en-US" sz="2400"/>
          </a:p>
          <a:p>
            <a:pPr algn="just" eaLnBrk="1" hangingPunct="1"/>
            <a:endParaRPr lang="en-US" sz="2400"/>
          </a:p>
          <a:p>
            <a:pPr algn="just" eaLnBrk="1" hangingPunct="1"/>
            <a:r>
              <a:rPr lang="en-US" sz="2400" b="1">
                <a:solidFill>
                  <a:srgbClr val="C00000"/>
                </a:solidFill>
              </a:rPr>
              <a:t>Space Science:</a:t>
            </a:r>
            <a:r>
              <a:rPr lang="en-US" sz="2400">
                <a:solidFill>
                  <a:srgbClr val="C00000"/>
                </a:solidFill>
              </a:rPr>
              <a:t> </a:t>
            </a:r>
            <a:r>
              <a:rPr lang="en-US" sz="2400"/>
              <a:t>Data mining can be used to automate the analysis image data collected from sky survey with better accuracy.</a:t>
            </a:r>
            <a:endParaRPr lang="en-US" sz="2400"/>
          </a:p>
          <a:p>
            <a:pPr eaLnBrk="1" hangingPunct="1"/>
            <a:endParaRPr lang="en-US" sz="2400"/>
          </a:p>
        </p:txBody>
      </p:sp>
      <p:sp>
        <p:nvSpPr>
          <p:cNvPr id="3" name="Title 2"/>
          <p:cNvSpPr>
            <a:spLocks noGrp="1"/>
          </p:cNvSpPr>
          <p:nvPr>
            <p:ph type="title"/>
          </p:nvPr>
        </p:nvSpPr>
        <p:spPr>
          <a:xfrm>
            <a:off x="1530350" y="0"/>
            <a:ext cx="8229600" cy="1143000"/>
          </a:xfrm>
        </p:spPr>
        <p:txBody>
          <a:bodyPr>
            <a:normAutofit fontScale="90000"/>
          </a:bodyPr>
          <a:lstStyle/>
          <a:p>
            <a:pPr eaLnBrk="1" hangingPunct="1">
              <a:defRPr/>
            </a:pPr>
            <a:br>
              <a:rPr lang="en-US" b="1" dirty="0" smtClean="0"/>
            </a:br>
            <a:r>
              <a:rPr lang="en-US" b="1" dirty="0" smtClean="0"/>
              <a:t>Application of Data Mining…</a:t>
            </a:r>
            <a:endParaRPr lang="en-US" b="1" dirty="0"/>
          </a:p>
        </p:txBody>
      </p:sp>
      <p:sp>
        <p:nvSpPr>
          <p:cNvPr id="1402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6FDAD1-B15C-4079-89FF-A9EBDDFBAA60}"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a:xfrm>
            <a:off x="1676400" y="152400"/>
            <a:ext cx="8763000" cy="609600"/>
          </a:xfrm>
        </p:spPr>
        <p:txBody>
          <a:bodyPr vert="horz" lIns="0" tIns="45720" rIns="0" bIns="45720" rtlCol="0" anchor="ctr">
            <a:normAutofit fontScale="90000"/>
          </a:bodyPr>
          <a:lstStyle/>
          <a:p>
            <a:pPr eaLnBrk="1" hangingPunct="1">
              <a:defRPr/>
            </a:pPr>
            <a:r>
              <a:rPr lang="en-US" b="1" dirty="0" smtClean="0"/>
              <a:t>Why Mine Data? Commercial Viewpoint</a:t>
            </a:r>
            <a:endParaRPr lang="en-US" b="1" dirty="0" smtClean="0"/>
          </a:p>
        </p:txBody>
      </p:sp>
      <p:sp>
        <p:nvSpPr>
          <p:cNvPr id="653314" name="Rectangle 2"/>
          <p:cNvSpPr>
            <a:spLocks noGrp="1" noChangeArrowheads="1"/>
          </p:cNvSpPr>
          <p:nvPr>
            <p:ph idx="1"/>
          </p:nvPr>
        </p:nvSpPr>
        <p:spPr>
          <a:xfrm>
            <a:off x="1676400" y="1143000"/>
            <a:ext cx="8763000" cy="5334000"/>
          </a:xfrm>
        </p:spPr>
        <p:txBody>
          <a:bodyPr/>
          <a:lstStyle/>
          <a:p>
            <a:pPr algn="just" eaLnBrk="1" hangingPunct="1">
              <a:defRPr/>
            </a:pPr>
            <a:r>
              <a:rPr lang="en-US" sz="2400" dirty="0"/>
              <a:t>Lots of data is being collected and warehoused </a:t>
            </a:r>
            <a:endParaRPr lang="en-US" sz="2400" dirty="0"/>
          </a:p>
          <a:p>
            <a:pPr algn="just" eaLnBrk="1" hangingPunct="1">
              <a:buFont typeface="Monotype Sorts" pitchFamily="2" charset="2"/>
              <a:buNone/>
              <a:defRPr/>
            </a:pPr>
            <a:endParaRPr lang="en-US" sz="2400" dirty="0"/>
          </a:p>
          <a:p>
            <a:pPr lvl="1" algn="just" eaLnBrk="1" hangingPunct="1">
              <a:buFont typeface="Arial" panose="020B0604020202020204" pitchFamily="34" charset="0"/>
              <a:buChar char="–"/>
              <a:defRPr/>
            </a:pPr>
            <a:r>
              <a:rPr lang="en-US" dirty="0"/>
              <a:t>Web data, e-commerce</a:t>
            </a:r>
            <a:endParaRPr lang="en-US" dirty="0"/>
          </a:p>
          <a:p>
            <a:pPr lvl="1" algn="just" eaLnBrk="1" hangingPunct="1">
              <a:buFont typeface="Arial" panose="020B0604020202020204" pitchFamily="34" charset="0"/>
              <a:buChar char="–"/>
              <a:defRPr/>
            </a:pPr>
            <a:r>
              <a:rPr lang="en-US" dirty="0"/>
              <a:t>purchases at department/ grocery stores</a:t>
            </a:r>
            <a:endParaRPr lang="en-US" dirty="0"/>
          </a:p>
          <a:p>
            <a:pPr lvl="1" algn="just" eaLnBrk="1" hangingPunct="1">
              <a:buFont typeface="Arial" panose="020B0604020202020204" pitchFamily="34" charset="0"/>
              <a:buChar char="–"/>
              <a:defRPr/>
            </a:pPr>
            <a:r>
              <a:rPr lang="en-US" dirty="0"/>
              <a:t>Bank/Credit Card transactions</a:t>
            </a:r>
            <a:endParaRPr lang="en-US" dirty="0"/>
          </a:p>
          <a:p>
            <a:pPr lvl="1" algn="just" eaLnBrk="1" hangingPunct="1">
              <a:buFont typeface="Arial" panose="020B0604020202020204" pitchFamily="34" charset="0"/>
              <a:buNone/>
              <a:defRPr/>
            </a:pPr>
            <a:endParaRPr lang="en-US" dirty="0"/>
          </a:p>
          <a:p>
            <a:pPr marL="284480" indent="-284480" algn="just">
              <a:defRPr/>
            </a:pPr>
            <a:r>
              <a:rPr lang="en-US" sz="2400" dirty="0"/>
              <a:t>There is often information “hidden” in the data that is </a:t>
            </a:r>
            <a:br>
              <a:rPr lang="en-US" sz="2400" dirty="0"/>
            </a:br>
            <a:r>
              <a:rPr lang="en-US" sz="2400" dirty="0"/>
              <a:t>not readily evident</a:t>
            </a:r>
            <a:endParaRPr lang="en-US" sz="2400" dirty="0"/>
          </a:p>
          <a:p>
            <a:pPr marL="284480" indent="-284480" algn="just">
              <a:defRPr/>
            </a:pPr>
            <a:r>
              <a:rPr lang="en-US" sz="2400" dirty="0"/>
              <a:t>Human analysts may take weeks to discover useful information</a:t>
            </a:r>
            <a:endParaRPr lang="en-US" sz="2400" dirty="0"/>
          </a:p>
          <a:p>
            <a:pPr marL="284480" indent="-284480" algn="just">
              <a:defRPr/>
            </a:pPr>
            <a:r>
              <a:rPr lang="en-US" sz="2400" dirty="0"/>
              <a:t>Much of the data is never analyzed at all</a:t>
            </a:r>
            <a:endParaRPr lang="en-US" sz="2400" dirty="0"/>
          </a:p>
          <a:p>
            <a:pPr lvl="1" eaLnBrk="1" hangingPunct="1">
              <a:buFont typeface="Arial" panose="020B0604020202020204" pitchFamily="34" charset="0"/>
              <a:buNone/>
              <a:defRPr/>
            </a:pPr>
            <a:endParaRPr lang="en-US" dirty="0"/>
          </a:p>
        </p:txBody>
      </p:sp>
      <p:sp>
        <p:nvSpPr>
          <p:cNvPr id="890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B05045-72A7-4932-B731-8F803DA96EED}"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2"/>
          <p:cNvSpPr>
            <a:spLocks noGrp="1" noChangeArrowheads="1"/>
          </p:cNvSpPr>
          <p:nvPr>
            <p:ph type="title"/>
          </p:nvPr>
        </p:nvSpPr>
        <p:spPr>
          <a:xfrm>
            <a:off x="1676400" y="76200"/>
            <a:ext cx="8915400" cy="609600"/>
          </a:xfrm>
        </p:spPr>
        <p:txBody>
          <a:bodyPr vert="horz" lIns="0" tIns="45720" rIns="0" bIns="45720" rtlCol="0" anchor="ctr">
            <a:normAutofit fontScale="90000"/>
          </a:bodyPr>
          <a:lstStyle/>
          <a:p>
            <a:pPr eaLnBrk="1" hangingPunct="1"/>
            <a:r>
              <a:rPr lang="en-US" b="1" smtClean="0"/>
              <a:t>Why Mine Data? Scientific Viewpoint</a:t>
            </a:r>
            <a:endParaRPr lang="en-US" b="1" smtClean="0"/>
          </a:p>
        </p:txBody>
      </p:sp>
      <p:sp>
        <p:nvSpPr>
          <p:cNvPr id="91139" name="Rectangle 13"/>
          <p:cNvSpPr>
            <a:spLocks noGrp="1" noChangeArrowheads="1"/>
          </p:cNvSpPr>
          <p:nvPr>
            <p:ph idx="1"/>
          </p:nvPr>
        </p:nvSpPr>
        <p:spPr>
          <a:xfrm>
            <a:off x="1652588" y="685800"/>
            <a:ext cx="7588250" cy="5791200"/>
          </a:xfrm>
        </p:spPr>
        <p:txBody>
          <a:bodyPr/>
          <a:lstStyle/>
          <a:p>
            <a:pPr eaLnBrk="1" hangingPunct="1"/>
            <a:endParaRPr lang="en-US" sz="2400"/>
          </a:p>
          <a:p>
            <a:pPr eaLnBrk="1" hangingPunct="1"/>
            <a:endParaRPr lang="en-US" sz="2400"/>
          </a:p>
          <a:p>
            <a:pPr algn="just" eaLnBrk="1" hangingPunct="1"/>
            <a:r>
              <a:rPr lang="en-US" sz="2400"/>
              <a:t>Data collected and stored at enormous speeds (GB/hour)</a:t>
            </a:r>
            <a:endParaRPr lang="en-US" sz="2400"/>
          </a:p>
          <a:p>
            <a:pPr algn="just" eaLnBrk="1" hangingPunct="1">
              <a:spcBef>
                <a:spcPct val="40000"/>
              </a:spcBef>
            </a:pPr>
            <a:r>
              <a:rPr lang="en-US" sz="2400"/>
              <a:t>Traditional techniques infeasible for raw data</a:t>
            </a:r>
            <a:endParaRPr lang="en-US" sz="2400"/>
          </a:p>
          <a:p>
            <a:pPr algn="just" eaLnBrk="1" hangingPunct="1"/>
            <a:r>
              <a:rPr lang="en-US" sz="2400"/>
              <a:t>Data mining may help scientists </a:t>
            </a:r>
            <a:endParaRPr lang="en-US" sz="2400"/>
          </a:p>
          <a:p>
            <a:pPr lvl="1" algn="just" eaLnBrk="1" hangingPunct="1"/>
            <a:r>
              <a:rPr lang="en-US"/>
              <a:t>in classifying and segmenting data</a:t>
            </a:r>
            <a:endParaRPr lang="en-US"/>
          </a:p>
          <a:p>
            <a:pPr lvl="1" algn="just" eaLnBrk="1" hangingPunct="1"/>
            <a:r>
              <a:rPr lang="en-US"/>
              <a:t>in Hypothesis Formation</a:t>
            </a:r>
            <a:endParaRPr lang="en-US" smtClean="0"/>
          </a:p>
        </p:txBody>
      </p:sp>
      <p:graphicFrame>
        <p:nvGraphicFramePr>
          <p:cNvPr id="91140" name="Object 18"/>
          <p:cNvGraphicFramePr>
            <a:graphicFrameLocks noChangeAspect="1"/>
          </p:cNvGraphicFramePr>
          <p:nvPr/>
        </p:nvGraphicFramePr>
        <p:xfrm>
          <a:off x="7010400" y="3429001"/>
          <a:ext cx="2560638" cy="1990725"/>
        </p:xfrm>
        <a:graphic>
          <a:graphicData uri="http://schemas.openxmlformats.org/presentationml/2006/ole">
            <mc:AlternateContent xmlns:mc="http://schemas.openxmlformats.org/markup-compatibility/2006">
              <mc:Choice xmlns:v="urn:schemas-microsoft-com:vml" Requires="v">
                <p:oleObj spid="_x0000_s1031" name="VISIO" r:id="rId1" imgW="2557145" imgH="1991995" progId="Visio.Drawing.6">
                  <p:embed/>
                </p:oleObj>
              </mc:Choice>
              <mc:Fallback>
                <p:oleObj name="VISIO" r:id="rId1" imgW="2557145" imgH="1991995" progId="Visio.Drawing.6">
                  <p:embed/>
                  <p:pic>
                    <p:nvPicPr>
                      <p:cNvPr id="0"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429001"/>
                        <a:ext cx="25606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210805-9284-4B06-90A1-ABE6B194F37D}"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a:xfrm>
            <a:off x="1828800" y="228600"/>
            <a:ext cx="8280400" cy="533400"/>
          </a:xfrm>
        </p:spPr>
        <p:txBody>
          <a:bodyPr vert="horz" lIns="0" tIns="45720" rIns="0" bIns="45720" rtlCol="0" anchor="ctr">
            <a:normAutofit fontScale="90000"/>
          </a:bodyPr>
          <a:lstStyle/>
          <a:p>
            <a:pPr eaLnBrk="1" hangingPunct="1">
              <a:defRPr/>
            </a:pPr>
            <a:r>
              <a:rPr lang="en-US" b="1" dirty="0" smtClean="0"/>
              <a:t>Origins of Data Mining</a:t>
            </a:r>
            <a:endParaRPr lang="en-US" b="1" dirty="0" smtClean="0"/>
          </a:p>
        </p:txBody>
      </p:sp>
      <p:sp>
        <p:nvSpPr>
          <p:cNvPr id="93187" name="Rectangle 2"/>
          <p:cNvSpPr>
            <a:spLocks noGrp="1" noChangeArrowheads="1"/>
          </p:cNvSpPr>
          <p:nvPr>
            <p:ph idx="1"/>
          </p:nvPr>
        </p:nvSpPr>
        <p:spPr>
          <a:xfrm>
            <a:off x="1676400" y="1066800"/>
            <a:ext cx="8839200" cy="5486400"/>
          </a:xfrm>
        </p:spPr>
        <p:txBody>
          <a:bodyPr/>
          <a:lstStyle/>
          <a:p>
            <a:pPr eaLnBrk="1" hangingPunct="1"/>
            <a:r>
              <a:rPr lang="en-US" sz="2400" b="1" dirty="0"/>
              <a:t>Draws ideas from machine learning/AI, pattern recognition, statistics, and database systems</a:t>
            </a:r>
            <a:endParaRPr lang="en-US" sz="2400" b="1" dirty="0"/>
          </a:p>
          <a:p>
            <a:pPr eaLnBrk="1" hangingPunct="1"/>
            <a:r>
              <a:rPr lang="en-US" sz="2400" b="1" dirty="0"/>
              <a:t>Traditional Techniques</a:t>
            </a:r>
            <a:br>
              <a:rPr lang="en-US" sz="2400" b="1" dirty="0"/>
            </a:br>
            <a:r>
              <a:rPr lang="en-US" sz="2400" b="1" dirty="0"/>
              <a:t>may be unsuitable due to </a:t>
            </a:r>
            <a:endParaRPr lang="en-US" sz="2400" b="1" dirty="0"/>
          </a:p>
          <a:p>
            <a:pPr lvl="1" eaLnBrk="1" hangingPunct="1"/>
            <a:r>
              <a:rPr lang="en-US" b="1" dirty="0"/>
              <a:t>Enormity of data</a:t>
            </a:r>
            <a:endParaRPr lang="en-US" b="1" dirty="0"/>
          </a:p>
          <a:p>
            <a:pPr lvl="1" eaLnBrk="1" hangingPunct="1"/>
            <a:r>
              <a:rPr lang="en-US" b="1" dirty="0"/>
              <a:t>High dimensionality </a:t>
            </a:r>
            <a:br>
              <a:rPr lang="en-US" b="1" dirty="0"/>
            </a:br>
            <a:r>
              <a:rPr lang="en-US" b="1" dirty="0"/>
              <a:t>of data</a:t>
            </a:r>
            <a:endParaRPr lang="en-US" b="1" dirty="0"/>
          </a:p>
          <a:p>
            <a:pPr lvl="1" eaLnBrk="1" hangingPunct="1"/>
            <a:r>
              <a:rPr lang="en-US" b="1" dirty="0"/>
              <a:t>Heterogeneous, </a:t>
            </a:r>
            <a:br>
              <a:rPr lang="en-US" b="1" dirty="0"/>
            </a:br>
            <a:r>
              <a:rPr lang="en-US" b="1" dirty="0"/>
              <a:t>distributed nature </a:t>
            </a:r>
            <a:br>
              <a:rPr lang="en-US" b="1" dirty="0"/>
            </a:br>
            <a:r>
              <a:rPr lang="en-US" b="1" dirty="0"/>
              <a:t>of </a:t>
            </a:r>
            <a:r>
              <a:rPr lang="en-US" b="1" dirty="0" smtClean="0"/>
              <a:t>data</a:t>
            </a:r>
            <a:endParaRPr lang="en-US" b="1" dirty="0" smtClean="0"/>
          </a:p>
          <a:p>
            <a:pPr lvl="1" eaLnBrk="1" hangingPunct="1"/>
            <a:r>
              <a:rPr lang="en-US" b="1" dirty="0" smtClean="0"/>
              <a:t>Velocity (faster generation of </a:t>
            </a:r>
            <a:endParaRPr lang="en-US" b="1" dirty="0" smtClean="0"/>
          </a:p>
          <a:p>
            <a:pPr marL="457200" lvl="1" indent="0" eaLnBrk="1" hangingPunct="1">
              <a:buNone/>
            </a:pPr>
            <a:r>
              <a:rPr lang="en-US" b="1" dirty="0" smtClean="0"/>
              <a:t>                             data)</a:t>
            </a:r>
            <a:endParaRPr lang="en-US" b="1" dirty="0"/>
          </a:p>
        </p:txBody>
      </p:sp>
      <p:sp>
        <p:nvSpPr>
          <p:cNvPr id="93188" name="Oval 3"/>
          <p:cNvSpPr>
            <a:spLocks noChangeArrowheads="1"/>
          </p:cNvSpPr>
          <p:nvPr/>
        </p:nvSpPr>
        <p:spPr bwMode="auto">
          <a:xfrm>
            <a:off x="7162800" y="3962400"/>
            <a:ext cx="2057400" cy="2108200"/>
          </a:xfrm>
          <a:prstGeom prst="ellipse">
            <a:avLst/>
          </a:prstGeom>
          <a:solidFill>
            <a:schemeClr val="accent2"/>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93189" name="Oval 4"/>
          <p:cNvSpPr>
            <a:spLocks noChangeArrowheads="1"/>
          </p:cNvSpPr>
          <p:nvPr/>
        </p:nvSpPr>
        <p:spPr bwMode="auto">
          <a:xfrm>
            <a:off x="6477000" y="2286000"/>
            <a:ext cx="2057400" cy="2108200"/>
          </a:xfrm>
          <a:prstGeom prst="ellipse">
            <a:avLst/>
          </a:prstGeom>
          <a:solidFill>
            <a:srgbClr val="CC3300"/>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93190" name="Oval 9"/>
          <p:cNvSpPr>
            <a:spLocks noChangeArrowheads="1"/>
          </p:cNvSpPr>
          <p:nvPr/>
        </p:nvSpPr>
        <p:spPr bwMode="auto">
          <a:xfrm>
            <a:off x="8153400" y="2362200"/>
            <a:ext cx="2057400" cy="21082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93191" name="Text Box 10"/>
          <p:cNvSpPr txBox="1">
            <a:spLocks noChangeArrowheads="1"/>
          </p:cNvSpPr>
          <p:nvPr/>
        </p:nvSpPr>
        <p:spPr bwMode="auto">
          <a:xfrm>
            <a:off x="8242300" y="2894013"/>
            <a:ext cx="21336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1800">
                <a:latin typeface="Arial" panose="020B0604020202020204" pitchFamily="34" charset="0"/>
              </a:rPr>
              <a:t>Machine Learning/</a:t>
            </a:r>
            <a:endParaRPr lang="en-US" sz="1800">
              <a:latin typeface="Arial" panose="020B0604020202020204" pitchFamily="34" charset="0"/>
            </a:endParaRPr>
          </a:p>
          <a:p>
            <a:pPr algn="ctr">
              <a:spcBef>
                <a:spcPct val="15000"/>
              </a:spcBef>
              <a:buFontTx/>
              <a:buNone/>
            </a:pPr>
            <a:r>
              <a:rPr lang="en-US" sz="1800">
                <a:latin typeface="Arial" panose="020B0604020202020204" pitchFamily="34" charset="0"/>
              </a:rPr>
              <a:t>Pattern </a:t>
            </a:r>
            <a:br>
              <a:rPr lang="en-US" sz="1800">
                <a:latin typeface="Arial" panose="020B0604020202020204" pitchFamily="34" charset="0"/>
              </a:rPr>
            </a:br>
            <a:r>
              <a:rPr lang="en-US" sz="1800">
                <a:latin typeface="Arial" panose="020B0604020202020204" pitchFamily="34" charset="0"/>
              </a:rPr>
              <a:t> Recognition</a:t>
            </a:r>
            <a:endParaRPr lang="en-US" sz="1800">
              <a:latin typeface="Arial" panose="020B0604020202020204" pitchFamily="34" charset="0"/>
            </a:endParaRPr>
          </a:p>
        </p:txBody>
      </p:sp>
      <p:sp>
        <p:nvSpPr>
          <p:cNvPr id="93192" name="Text Box 11"/>
          <p:cNvSpPr txBox="1">
            <a:spLocks noChangeArrowheads="1"/>
          </p:cNvSpPr>
          <p:nvPr/>
        </p:nvSpPr>
        <p:spPr bwMode="auto">
          <a:xfrm>
            <a:off x="6705600" y="2879725"/>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sz="1800">
                <a:latin typeface="Arial" panose="020B0604020202020204" pitchFamily="34" charset="0"/>
              </a:rPr>
              <a:t>Statistics/</a:t>
            </a:r>
            <a:br>
              <a:rPr lang="en-US" sz="1800">
                <a:latin typeface="Arial" panose="020B0604020202020204" pitchFamily="34" charset="0"/>
              </a:rPr>
            </a:br>
            <a:r>
              <a:rPr lang="en-US" sz="1800">
                <a:latin typeface="Arial" panose="020B0604020202020204" pitchFamily="34" charset="0"/>
              </a:rPr>
              <a:t>AI</a:t>
            </a:r>
            <a:endParaRPr lang="en-US" sz="1800">
              <a:latin typeface="Arial" panose="020B0604020202020204" pitchFamily="34" charset="0"/>
            </a:endParaRPr>
          </a:p>
        </p:txBody>
      </p:sp>
      <p:sp>
        <p:nvSpPr>
          <p:cNvPr id="93193" name="Oval 12"/>
          <p:cNvSpPr>
            <a:spLocks noChangeArrowheads="1"/>
          </p:cNvSpPr>
          <p:nvPr/>
        </p:nvSpPr>
        <p:spPr bwMode="auto">
          <a:xfrm>
            <a:off x="7467600" y="3505200"/>
            <a:ext cx="1504950" cy="1543050"/>
          </a:xfrm>
          <a:prstGeom prst="ellipse">
            <a:avLst/>
          </a:prstGeom>
          <a:solidFill>
            <a:srgbClr val="66CCFF"/>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1800">
                <a:latin typeface="Arial" panose="020B0604020202020204" pitchFamily="34" charset="0"/>
              </a:rPr>
              <a:t>Data Mining</a:t>
            </a:r>
            <a:endParaRPr lang="en-US" sz="1800">
              <a:latin typeface="Arial" panose="020B0604020202020204" pitchFamily="34" charset="0"/>
            </a:endParaRPr>
          </a:p>
        </p:txBody>
      </p:sp>
      <p:sp>
        <p:nvSpPr>
          <p:cNvPr id="93194" name="Text Box 13"/>
          <p:cNvSpPr txBox="1">
            <a:spLocks noChangeArrowheads="1"/>
          </p:cNvSpPr>
          <p:nvPr/>
        </p:nvSpPr>
        <p:spPr bwMode="auto">
          <a:xfrm>
            <a:off x="7620000" y="510540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1800">
                <a:latin typeface="Arial" panose="020B0604020202020204" pitchFamily="34" charset="0"/>
              </a:rPr>
              <a:t>Database systems</a:t>
            </a:r>
            <a:endParaRPr lang="en-US" sz="1800">
              <a:latin typeface="Arial" panose="020B0604020202020204" pitchFamily="34" charset="0"/>
            </a:endParaRPr>
          </a:p>
        </p:txBody>
      </p:sp>
      <p:sp>
        <p:nvSpPr>
          <p:cNvPr id="931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A9D491-0533-419C-9A30-E58D04F83780}"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b="1" smtClean="0"/>
              <a:t>Data Mining Tasks (Functionalities)</a:t>
            </a:r>
            <a:endParaRPr lang="en-US" b="1" smtClean="0"/>
          </a:p>
        </p:txBody>
      </p:sp>
      <p:sp>
        <p:nvSpPr>
          <p:cNvPr id="95235" name="Rectangle 3"/>
          <p:cNvSpPr>
            <a:spLocks noGrp="1" noChangeArrowheads="1"/>
          </p:cNvSpPr>
          <p:nvPr>
            <p:ph idx="1"/>
          </p:nvPr>
        </p:nvSpPr>
        <p:spPr>
          <a:xfrm>
            <a:off x="1981200" y="1295400"/>
            <a:ext cx="8178800" cy="4876800"/>
          </a:xfrm>
        </p:spPr>
        <p:txBody>
          <a:bodyPr/>
          <a:lstStyle/>
          <a:p>
            <a:pPr lvl="2" eaLnBrk="1" hangingPunct="1"/>
            <a:r>
              <a:rPr lang="en-US" dirty="0" smtClean="0"/>
              <a:t>Concept/Class Description</a:t>
            </a:r>
            <a:endParaRPr lang="en-US" dirty="0" smtClean="0"/>
          </a:p>
          <a:p>
            <a:pPr lvl="2" eaLnBrk="1" hangingPunct="1"/>
            <a:r>
              <a:rPr lang="en-US" dirty="0" smtClean="0"/>
              <a:t>Mining Frequent Patterns, Associations, and Correlations</a:t>
            </a:r>
            <a:endParaRPr lang="en-US" dirty="0" smtClean="0"/>
          </a:p>
          <a:p>
            <a:pPr lvl="2" eaLnBrk="1" hangingPunct="1"/>
            <a:r>
              <a:rPr lang="en-US" dirty="0" smtClean="0"/>
              <a:t>Classification </a:t>
            </a:r>
            <a:endParaRPr lang="en-US" dirty="0" smtClean="0"/>
          </a:p>
          <a:p>
            <a:pPr lvl="2" eaLnBrk="1" hangingPunct="1"/>
            <a:r>
              <a:rPr lang="en-US" dirty="0" smtClean="0"/>
              <a:t>Prediction</a:t>
            </a:r>
            <a:endParaRPr lang="en-US" dirty="0" smtClean="0"/>
          </a:p>
          <a:p>
            <a:pPr lvl="2" eaLnBrk="1" hangingPunct="1"/>
            <a:r>
              <a:rPr lang="en-US" dirty="0" smtClean="0"/>
              <a:t>Cluster Analysis</a:t>
            </a:r>
            <a:endParaRPr lang="en-US" dirty="0" smtClean="0"/>
          </a:p>
          <a:p>
            <a:pPr lvl="2" eaLnBrk="1" hangingPunct="1"/>
            <a:r>
              <a:rPr lang="en-US" dirty="0" smtClean="0"/>
              <a:t>Outlier Analysis</a:t>
            </a:r>
            <a:endParaRPr lang="en-US" dirty="0" smtClean="0"/>
          </a:p>
          <a:p>
            <a:pPr lvl="2" eaLnBrk="1" hangingPunct="1"/>
            <a:r>
              <a:rPr lang="en-US" dirty="0" smtClean="0"/>
              <a:t>Evolution Analysis</a:t>
            </a:r>
            <a:endParaRPr lang="en-US" dirty="0" smtClean="0"/>
          </a:p>
          <a:p>
            <a:pPr lvl="2" eaLnBrk="1" hangingPunct="1"/>
            <a:endParaRPr lang="en-US" dirty="0" smtClean="0"/>
          </a:p>
          <a:p>
            <a:pPr lvl="2" eaLnBrk="1" hangingPunct="1">
              <a:buFont typeface="Wingdings" panose="05000000000000000000" pitchFamily="2" charset="2"/>
              <a:buNone/>
            </a:pPr>
            <a:endParaRPr lang="en-US" dirty="0" smtClean="0"/>
          </a:p>
        </p:txBody>
      </p:sp>
      <p:sp>
        <p:nvSpPr>
          <p:cNvPr id="952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8D0AF5-5284-4CED-B9AE-E23C60EDF82E}"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b="1" smtClean="0"/>
              <a:t>Data Mining Tasks (Functionalities)...</a:t>
            </a:r>
            <a:endParaRPr lang="en-US" b="1" smtClean="0"/>
          </a:p>
        </p:txBody>
      </p:sp>
      <p:sp>
        <p:nvSpPr>
          <p:cNvPr id="26627" name="Rectangle 3"/>
          <p:cNvSpPr>
            <a:spLocks noGrp="1" noChangeArrowheads="1"/>
          </p:cNvSpPr>
          <p:nvPr>
            <p:ph idx="1"/>
          </p:nvPr>
        </p:nvSpPr>
        <p:spPr>
          <a:xfrm>
            <a:off x="1981200" y="1295400"/>
            <a:ext cx="8229600" cy="5029200"/>
          </a:xfrm>
        </p:spPr>
        <p:txBody>
          <a:bodyPr>
            <a:normAutofit/>
          </a:bodyPr>
          <a:lstStyle/>
          <a:p>
            <a:pPr marL="342900" lvl="2" indent="-342900" algn="just">
              <a:defRPr/>
            </a:pPr>
            <a:r>
              <a:rPr lang="en-US" b="1" dirty="0">
                <a:solidFill>
                  <a:srgbClr val="C00000"/>
                </a:solidFill>
              </a:rPr>
              <a:t>Concept/Class Description</a:t>
            </a:r>
            <a:endParaRPr lang="en-US" b="1" dirty="0">
              <a:solidFill>
                <a:srgbClr val="C00000"/>
              </a:solidFill>
            </a:endParaRPr>
          </a:p>
          <a:p>
            <a:pPr lvl="1" algn="just" eaLnBrk="1" hangingPunct="1">
              <a:defRPr/>
            </a:pPr>
            <a:r>
              <a:rPr lang="en-US" dirty="0"/>
              <a:t>These descriptions can be derived via data characterization or data discrimination.</a:t>
            </a:r>
            <a:endParaRPr lang="en-US" dirty="0"/>
          </a:p>
          <a:p>
            <a:pPr lvl="2" algn="just" eaLnBrk="1" hangingPunct="1">
              <a:defRPr/>
            </a:pPr>
            <a:r>
              <a:rPr lang="en-US" dirty="0" smtClean="0"/>
              <a:t>Data characterization: It is </a:t>
            </a:r>
            <a:r>
              <a:rPr lang="en-US" dirty="0"/>
              <a:t>a summarization of the general characteristics or features of a target class of data. </a:t>
            </a:r>
            <a:r>
              <a:rPr lang="en-US" dirty="0" smtClean="0"/>
              <a:t>Example: </a:t>
            </a:r>
            <a:r>
              <a:rPr lang="en-US" dirty="0"/>
              <a:t>summarizing the characteristics of customers who spend more than </a:t>
            </a:r>
            <a:r>
              <a:rPr lang="en-US" dirty="0" smtClean="0"/>
              <a:t>$5,000 </a:t>
            </a:r>
            <a:r>
              <a:rPr lang="en-US" dirty="0"/>
              <a:t>in a </a:t>
            </a:r>
            <a:r>
              <a:rPr lang="en-US" dirty="0" smtClean="0"/>
              <a:t>month.</a:t>
            </a:r>
            <a:endParaRPr lang="en-US" dirty="0" smtClean="0"/>
          </a:p>
          <a:p>
            <a:pPr lvl="2" algn="just" eaLnBrk="1" hangingPunct="1">
              <a:defRPr/>
            </a:pPr>
            <a:r>
              <a:rPr lang="en-US" dirty="0" smtClean="0"/>
              <a:t>Data discrimination: It is </a:t>
            </a:r>
            <a:r>
              <a:rPr lang="en-US" dirty="0"/>
              <a:t>a comparison of the general features of target class data objects with the general features of objects from one or a set of contrasting </a:t>
            </a:r>
            <a:r>
              <a:rPr lang="en-US" dirty="0" smtClean="0"/>
              <a:t>classes. Example:  Buying Customer Vs. Non Buying Customer.</a:t>
            </a:r>
            <a:endParaRPr lang="en-US" dirty="0"/>
          </a:p>
        </p:txBody>
      </p:sp>
      <p:sp>
        <p:nvSpPr>
          <p:cNvPr id="962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E09155-574A-45A7-974B-6CBEEE0A6361}"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b="1" smtClean="0"/>
              <a:t>Classification: Definition</a:t>
            </a:r>
            <a:endParaRPr lang="en-US" b="1" smtClean="0"/>
          </a:p>
        </p:txBody>
      </p:sp>
      <p:sp>
        <p:nvSpPr>
          <p:cNvPr id="98307" name="Rectangle 3"/>
          <p:cNvSpPr>
            <a:spLocks noGrp="1" noChangeArrowheads="1"/>
          </p:cNvSpPr>
          <p:nvPr>
            <p:ph idx="1"/>
          </p:nvPr>
        </p:nvSpPr>
        <p:spPr>
          <a:xfrm>
            <a:off x="2209800" y="1295400"/>
            <a:ext cx="7924800" cy="4419600"/>
          </a:xfrm>
        </p:spPr>
        <p:txBody>
          <a:bodyPr/>
          <a:lstStyle/>
          <a:p>
            <a:pPr algn="just" eaLnBrk="1" hangingPunct="1">
              <a:lnSpc>
                <a:spcPct val="90000"/>
              </a:lnSpc>
            </a:pPr>
            <a:r>
              <a:rPr lang="en-US" sz="2400"/>
              <a:t>Given a collection of records (</a:t>
            </a:r>
            <a:r>
              <a:rPr lang="en-US" sz="2400" i="1">
                <a:solidFill>
                  <a:srgbClr val="CC0000"/>
                </a:solidFill>
              </a:rPr>
              <a:t>training set </a:t>
            </a:r>
            <a:r>
              <a:rPr lang="en-US" sz="2400"/>
              <a:t>), each record containing a set of </a:t>
            </a:r>
            <a:r>
              <a:rPr lang="en-US" sz="2400" i="1">
                <a:solidFill>
                  <a:srgbClr val="CC0000"/>
                </a:solidFill>
              </a:rPr>
              <a:t>attributes</a:t>
            </a:r>
            <a:r>
              <a:rPr lang="en-US" sz="2400"/>
              <a:t> where one of the attributes is the </a:t>
            </a:r>
            <a:r>
              <a:rPr lang="en-US" sz="2400" i="1">
                <a:solidFill>
                  <a:srgbClr val="CC0000"/>
                </a:solidFill>
              </a:rPr>
              <a:t>class</a:t>
            </a:r>
            <a:r>
              <a:rPr lang="en-US" sz="2400"/>
              <a:t>, find a </a:t>
            </a:r>
            <a:r>
              <a:rPr lang="en-US" sz="2400" i="1">
                <a:solidFill>
                  <a:srgbClr val="CC0000"/>
                </a:solidFill>
              </a:rPr>
              <a:t>model</a:t>
            </a:r>
            <a:r>
              <a:rPr lang="en-US" sz="2400"/>
              <a:t>  for class attribute as a function of the values of other attributes.</a:t>
            </a:r>
            <a:endParaRPr lang="en-US" sz="2400"/>
          </a:p>
          <a:p>
            <a:pPr algn="just" eaLnBrk="1" hangingPunct="1">
              <a:lnSpc>
                <a:spcPct val="90000"/>
              </a:lnSpc>
            </a:pPr>
            <a:r>
              <a:rPr lang="en-US" sz="2400"/>
              <a:t>Goal: </a:t>
            </a:r>
            <a:r>
              <a:rPr lang="en-US" sz="2400" u="sng"/>
              <a:t>previously unseen</a:t>
            </a:r>
            <a:r>
              <a:rPr lang="en-US" sz="2400"/>
              <a:t> records should be assigned a class as accurately as possible.</a:t>
            </a:r>
            <a:endParaRPr lang="en-US" sz="2400"/>
          </a:p>
          <a:p>
            <a:pPr lvl="1" algn="just" eaLnBrk="1" hangingPunct="1">
              <a:lnSpc>
                <a:spcPct val="90000"/>
              </a:lnSpc>
            </a:pPr>
            <a:r>
              <a:rPr lang="en-US"/>
              <a:t>A </a:t>
            </a:r>
            <a:r>
              <a:rPr lang="en-US" i="1">
                <a:solidFill>
                  <a:srgbClr val="CC0000"/>
                </a:solidFill>
              </a:rPr>
              <a:t>test set</a:t>
            </a:r>
            <a:r>
              <a:rPr lang="en-US"/>
              <a:t> is used to determine the accuracy of the model. Usually, the given data set is divided into training and test sets, with training set used to build the model and test set used to validate it.</a:t>
            </a:r>
            <a:endParaRPr lang="en-US"/>
          </a:p>
        </p:txBody>
      </p:sp>
      <p:sp>
        <p:nvSpPr>
          <p:cNvPr id="983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2DFACC-7584-4EE0-8B9A-F3B99E40AFDE}" type="slidenum">
              <a:rPr lang="en-US" sz="1200">
                <a:solidFill>
                  <a:srgbClr val="898989"/>
                </a:solidFill>
                <a:latin typeface="Arial" panose="020B0604020202020204" pitchFamily="34" charset="0"/>
              </a:rPr>
            </a:fld>
            <a:endParaRPr 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10081</Words>
  <Application>WPS Presentation</Application>
  <PresentationFormat>Widescreen</PresentationFormat>
  <Paragraphs>359</Paragraphs>
  <Slides>31</Slides>
  <Notes>15</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5</vt:i4>
      </vt:variant>
      <vt:variant>
        <vt:lpstr>幻灯片标题</vt:lpstr>
      </vt:variant>
      <vt:variant>
        <vt:i4>31</vt:i4>
      </vt:variant>
    </vt:vector>
  </HeadingPairs>
  <TitlesOfParts>
    <vt:vector size="50" baseType="lpstr">
      <vt:lpstr>Arial</vt:lpstr>
      <vt:lpstr>SimSun</vt:lpstr>
      <vt:lpstr>Wingdings</vt:lpstr>
      <vt:lpstr>Calibri</vt:lpstr>
      <vt:lpstr>Monotype Sorts</vt:lpstr>
      <vt:lpstr>Wingdings</vt:lpstr>
      <vt:lpstr>Microsoft YaHei</vt:lpstr>
      <vt:lpstr>Arial Unicode MS</vt:lpstr>
      <vt:lpstr>Calibri Light</vt:lpstr>
      <vt:lpstr>Tahoma</vt:lpstr>
      <vt:lpstr>Times New Roman</vt:lpstr>
      <vt:lpstr>Helvetica</vt:lpstr>
      <vt:lpstr>Office Theme</vt:lpstr>
      <vt:lpstr>2_Office Theme</vt:lpstr>
      <vt:lpstr>Visio.Drawing.6</vt:lpstr>
      <vt:lpstr>Word.Document.8</vt:lpstr>
      <vt:lpstr>Word.Document.8</vt:lpstr>
      <vt:lpstr>Word.Document.8</vt:lpstr>
      <vt:lpstr>Word.Document.8</vt:lpstr>
      <vt:lpstr>PowerPoint 演示文稿</vt:lpstr>
      <vt:lpstr>What is Data Mining?</vt:lpstr>
      <vt:lpstr>What is (not) Data Mining?</vt:lpstr>
      <vt:lpstr>Why Mine Data? Commercial Viewpoint</vt:lpstr>
      <vt:lpstr>Why Mine Data? Scientific Viewpoint</vt:lpstr>
      <vt:lpstr>Origins of Data Mining</vt:lpstr>
      <vt:lpstr>Data Mining Tasks (Functionalities)</vt:lpstr>
      <vt:lpstr>Data Mining Tasks (Functionalities)...</vt:lpstr>
      <vt:lpstr>Classification: Definition</vt:lpstr>
      <vt:lpstr>Classification Example</vt:lpstr>
      <vt:lpstr>Classification: Application 1</vt:lpstr>
      <vt:lpstr>Classification: Application 2</vt:lpstr>
      <vt:lpstr>PowerPoint 演示文稿</vt:lpstr>
      <vt:lpstr>Clustering Definition</vt:lpstr>
      <vt:lpstr>Illustrating Clustering</vt:lpstr>
      <vt:lpstr>Clustering: Application 1</vt:lpstr>
      <vt:lpstr>Clustering: Application 2</vt:lpstr>
      <vt:lpstr>Illustrating Document Clustering</vt:lpstr>
      <vt:lpstr>Clustering of Stock Data</vt:lpstr>
      <vt:lpstr>Association Rule Discovery: Definition</vt:lpstr>
      <vt:lpstr>Association Rule Discovery: Application 1</vt:lpstr>
      <vt:lpstr>Association Rule Discovery: Application 2</vt:lpstr>
      <vt:lpstr>Sequential Pattern Discovery: Definition</vt:lpstr>
      <vt:lpstr>Regression</vt:lpstr>
      <vt:lpstr>Deviation/Anomaly Detection</vt:lpstr>
      <vt:lpstr>Outlier Analysis</vt:lpstr>
      <vt:lpstr>Evolution Analysis</vt:lpstr>
      <vt:lpstr>Architecture of Data Mining System</vt:lpstr>
      <vt:lpstr> Application of Data Mining</vt:lpstr>
      <vt:lpstr> Application of Data Mining…</vt:lpstr>
      <vt:lpstr> Application of Data Mining…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and  Data Mining CSC 410</dc:title>
  <dc:creator>Sarbin</dc:creator>
  <cp:lastModifiedBy>Durga Pokharel</cp:lastModifiedBy>
  <cp:revision>8</cp:revision>
  <dcterms:created xsi:type="dcterms:W3CDTF">2021-06-22T09:36:00Z</dcterms:created>
  <dcterms:modified xsi:type="dcterms:W3CDTF">2022-03-15T12:20:43Z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46ED06266E1F4F15913CCED463592313</vt:lpwstr>
  </property>
  <property fmtid="{D5CDD505-2E9C-101B-9397-08002B2CF9AE}" pid="3" name="KSOProductBuildVer">
    <vt:lpwstr>1033-11.2.0.11029</vt:lpwstr>
  </property>
</Properties>
</file>