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3"/>
    <p:sldId id="257" r:id="rId4"/>
    <p:sldId id="312" r:id="rId5"/>
    <p:sldId id="416" r:id="rId6"/>
    <p:sldId id="414" r:id="rId7"/>
    <p:sldId id="415" r:id="rId8"/>
    <p:sldId id="417" r:id="rId9"/>
    <p:sldId id="356" r:id="rId10"/>
    <p:sldId id="357" r:id="rId11"/>
    <p:sldId id="358" r:id="rId12"/>
    <p:sldId id="359" r:id="rId13"/>
    <p:sldId id="360" r:id="rId14"/>
    <p:sldId id="361" r:id="rId15"/>
    <p:sldId id="388" r:id="rId16"/>
    <p:sldId id="362" r:id="rId17"/>
    <p:sldId id="363" r:id="rId18"/>
    <p:sldId id="369" r:id="rId19"/>
    <p:sldId id="370" r:id="rId20"/>
    <p:sldId id="389" r:id="rId21"/>
    <p:sldId id="418" r:id="rId22"/>
    <p:sldId id="419" r:id="rId23"/>
    <p:sldId id="420" r:id="rId24"/>
    <p:sldId id="421" r:id="rId25"/>
    <p:sldId id="422" r:id="rId26"/>
    <p:sldId id="423" r:id="rId27"/>
    <p:sldId id="424" r:id="rId28"/>
    <p:sldId id="425" r:id="rId29"/>
    <p:sldId id="266" r:id="rId30"/>
    <p:sldId id="381" r:id="rId31"/>
    <p:sldId id="382" r:id="rId33"/>
    <p:sldId id="383" r:id="rId34"/>
    <p:sldId id="395" r:id="rId35"/>
    <p:sldId id="396" r:id="rId36"/>
    <p:sldId id="448" r:id="rId37"/>
    <p:sldId id="450" r:id="rId38"/>
    <p:sldId id="451" r:id="rId39"/>
    <p:sldId id="452" r:id="rId40"/>
    <p:sldId id="453" r:id="rId41"/>
    <p:sldId id="454" r:id="rId42"/>
    <p:sldId id="426" r:id="rId43"/>
    <p:sldId id="427" r:id="rId44"/>
    <p:sldId id="428" r:id="rId45"/>
    <p:sldId id="429" r:id="rId46"/>
    <p:sldId id="430" r:id="rId47"/>
    <p:sldId id="431" r:id="rId48"/>
    <p:sldId id="432" r:id="rId49"/>
    <p:sldId id="434" r:id="rId50"/>
    <p:sldId id="435" r:id="rId51"/>
    <p:sldId id="436" r:id="rId52"/>
    <p:sldId id="437" r:id="rId53"/>
    <p:sldId id="438" r:id="rId54"/>
    <p:sldId id="439" r:id="rId55"/>
    <p:sldId id="440" r:id="rId56"/>
    <p:sldId id="441" r:id="rId57"/>
    <p:sldId id="442" r:id="rId58"/>
    <p:sldId id="443" r:id="rId59"/>
    <p:sldId id="444" r:id="rId60"/>
    <p:sldId id="445" r:id="rId61"/>
    <p:sldId id="446" r:id="rId62"/>
    <p:sldId id="447"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67" r:id="rId76"/>
    <p:sldId id="468" r:id="rId77"/>
    <p:sldId id="469" r:id="rId78"/>
    <p:sldId id="470" r:id="rId79"/>
    <p:sldId id="472" r:id="rId80"/>
    <p:sldId id="471" r:id="rId81"/>
    <p:sldId id="473" r:id="rId82"/>
    <p:sldId id="474" r:id="rId83"/>
    <p:sldId id="475" r:id="rId84"/>
    <p:sldId id="476" r:id="rId85"/>
    <p:sldId id="477" r:id="rId86"/>
    <p:sldId id="478" r:id="rId87"/>
    <p:sldId id="479" r:id="rId88"/>
    <p:sldId id="480" r:id="rId89"/>
    <p:sldId id="481" r:id="rId90"/>
    <p:sldId id="483" r:id="rId91"/>
    <p:sldId id="484" r:id="rId92"/>
    <p:sldId id="485" r:id="rId93"/>
    <p:sldId id="486" r:id="rId94"/>
    <p:sldId id="509" r:id="rId95"/>
    <p:sldId id="489" r:id="rId96"/>
    <p:sldId id="490" r:id="rId97"/>
    <p:sldId id="491" r:id="rId98"/>
    <p:sldId id="492" r:id="rId99"/>
    <p:sldId id="493" r:id="rId100"/>
    <p:sldId id="494" r:id="rId101"/>
    <p:sldId id="495" r:id="rId102"/>
    <p:sldId id="496" r:id="rId103"/>
    <p:sldId id="497" r:id="rId104"/>
    <p:sldId id="498" r:id="rId105"/>
    <p:sldId id="499" r:id="rId106"/>
    <p:sldId id="500" r:id="rId107"/>
    <p:sldId id="503" r:id="rId108"/>
    <p:sldId id="504" r:id="rId109"/>
    <p:sldId id="505" r:id="rId110"/>
    <p:sldId id="506" r:id="rId111"/>
    <p:sldId id="507" r:id="rId112"/>
    <p:sldId id="508" r:id="rId113"/>
    <p:sldId id="510" r:id="rId114"/>
    <p:sldId id="511" r:id="rId115"/>
    <p:sldId id="512" r:id="rId116"/>
    <p:sldId id="513" r:id="rId117"/>
    <p:sldId id="514" r:id="rId118"/>
    <p:sldId id="515" r:id="rId119"/>
    <p:sldId id="516" r:id="rId120"/>
    <p:sldId id="517" r:id="rId121"/>
    <p:sldId id="518"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7" d="100"/>
          <a:sy n="67" d="100"/>
        </p:scale>
        <p:origin x="528" y="66"/>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5.vml.rels><?xml version="1.0" encoding="UTF-8" standalone="yes"?>
<Relationships xmlns="http://schemas.openxmlformats.org/package/2006/relationships"><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1.wmf"/><Relationship Id="rId2" Type="http://schemas.openxmlformats.org/officeDocument/2006/relationships/image" Target="../media/image104.wmf"/><Relationship Id="rId1" Type="http://schemas.openxmlformats.org/officeDocument/2006/relationships/image" Target="../media/image10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48.vml.rels><?xml version="1.0" encoding="UTF-8" standalone="yes"?>
<Relationships xmlns="http://schemas.openxmlformats.org/package/2006/relationships"><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0973A45-E808-4DE1-B5F5-5C474A96C3AF}"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E5252F6-ABD8-458E-8EA7-0DD4FE700704}"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FBFB6F-5DD8-444A-BDEF-1B92E2203776}"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CED0CC9-D3BB-411A-A928-EEDC6ACC32EA}"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C85315-E6F0-43E1-8D75-22B2F33F2E50}"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6BEE8EF-B5D5-4C89-B4F6-E2A9E7D54FD5}" type="datetime1">
              <a:rPr lang="en-US" smtClean="0"/>
            </a:fld>
            <a:endParaRPr lang="en-US"/>
          </a:p>
        </p:txBody>
      </p:sp>
      <p:sp>
        <p:nvSpPr>
          <p:cNvPr id="6" name="Footer Placeholder 5"/>
          <p:cNvSpPr>
            <a:spLocks noGrp="1"/>
          </p:cNvSpPr>
          <p:nvPr>
            <p:ph type="ftr" sz="quarter" idx="11"/>
          </p:nvPr>
        </p:nvSpPr>
        <p:spPr/>
        <p:txBody>
          <a:bodyPr/>
          <a:lstStyle/>
          <a:p>
            <a:r>
              <a:rPr lang="en-US"/>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4A31B42-D524-434E-90CE-74FA6F624DA7}" type="datetime1">
              <a:rPr lang="en-US" smtClean="0"/>
            </a:fld>
            <a:endParaRPr lang="en-US"/>
          </a:p>
        </p:txBody>
      </p:sp>
      <p:sp>
        <p:nvSpPr>
          <p:cNvPr id="8" name="Footer Placeholder 7"/>
          <p:cNvSpPr>
            <a:spLocks noGrp="1"/>
          </p:cNvSpPr>
          <p:nvPr>
            <p:ph type="ftr" sz="quarter" idx="11"/>
          </p:nvPr>
        </p:nvSpPr>
        <p:spPr/>
        <p:txBody>
          <a:bodyPr/>
          <a:lstStyle/>
          <a:p>
            <a:r>
              <a:rPr lang="en-US"/>
              <a:t>Prepared By: Arjun Saud        Neural Network:M.Sc. CSIT I</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8A12CBF-1D4B-447D-95C5-3E69D9EDDF94}" type="datetime1">
              <a:rPr lang="en-US" smtClean="0"/>
            </a:fld>
            <a:endParaRPr lang="en-US"/>
          </a:p>
        </p:txBody>
      </p:sp>
      <p:sp>
        <p:nvSpPr>
          <p:cNvPr id="4" name="Footer Placeholder 3"/>
          <p:cNvSpPr>
            <a:spLocks noGrp="1"/>
          </p:cNvSpPr>
          <p:nvPr>
            <p:ph type="ftr" sz="quarter" idx="11"/>
          </p:nvPr>
        </p:nvSpPr>
        <p:spPr/>
        <p:txBody>
          <a:bodyPr/>
          <a:lstStyle/>
          <a:p>
            <a:r>
              <a:rPr lang="en-US"/>
              <a:t>Prepared By: Arjun Saud        Neural Network:M.Sc. CSIT I</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1663F-CFD7-4A29-9E7C-FEA62B0F3FF4}" type="datetime1">
              <a:rPr lang="en-US" smtClean="0"/>
            </a:fld>
            <a:endParaRPr lang="en-US"/>
          </a:p>
        </p:txBody>
      </p:sp>
      <p:sp>
        <p:nvSpPr>
          <p:cNvPr id="3" name="Footer Placeholder 2"/>
          <p:cNvSpPr>
            <a:spLocks noGrp="1"/>
          </p:cNvSpPr>
          <p:nvPr>
            <p:ph type="ftr" sz="quarter" idx="11"/>
          </p:nvPr>
        </p:nvSpPr>
        <p:spPr/>
        <p:txBody>
          <a:bodyPr/>
          <a:lstStyle/>
          <a:p>
            <a:r>
              <a:rPr lang="en-US"/>
              <a:t>Prepared By: Arjun Saud        Neural Network:M.Sc. CSIT I</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A4DC412-ECFC-4DE3-9D2E-55184920634B}" type="datetime1">
              <a:rPr lang="en-US" smtClean="0"/>
            </a:fld>
            <a:endParaRPr lang="en-US"/>
          </a:p>
        </p:txBody>
      </p:sp>
      <p:sp>
        <p:nvSpPr>
          <p:cNvPr id="6" name="Footer Placeholder 5"/>
          <p:cNvSpPr>
            <a:spLocks noGrp="1"/>
          </p:cNvSpPr>
          <p:nvPr>
            <p:ph type="ftr" sz="quarter" idx="11"/>
          </p:nvPr>
        </p:nvSpPr>
        <p:spPr/>
        <p:txBody>
          <a:bodyPr/>
          <a:lstStyle/>
          <a:p>
            <a:r>
              <a:rPr lang="en-US"/>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3C72E79-9B25-44C7-BBAB-7D259F23E352}" type="datetime1">
              <a:rPr lang="en-US" smtClean="0"/>
            </a:fld>
            <a:endParaRPr lang="en-US"/>
          </a:p>
        </p:txBody>
      </p:sp>
      <p:sp>
        <p:nvSpPr>
          <p:cNvPr id="6" name="Footer Placeholder 5"/>
          <p:cNvSpPr>
            <a:spLocks noGrp="1"/>
          </p:cNvSpPr>
          <p:nvPr>
            <p:ph type="ftr" sz="quarter" idx="11"/>
          </p:nvPr>
        </p:nvSpPr>
        <p:spPr/>
        <p:txBody>
          <a:bodyPr/>
          <a:lstStyle/>
          <a:p>
            <a:r>
              <a:rPr lang="en-US"/>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4AFE3-6763-450B-8B86-061CCC9B9A00}"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Arjun Saud        Neural Network:M.Sc. CSIT 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6" Type="http://schemas.openxmlformats.org/officeDocument/2006/relationships/vmlDrawing" Target="../drawings/vmlDrawing49.vml"/><Relationship Id="rId5" Type="http://schemas.openxmlformats.org/officeDocument/2006/relationships/slideLayout" Target="../slideLayouts/slideLayout2.xml"/><Relationship Id="rId4" Type="http://schemas.openxmlformats.org/officeDocument/2006/relationships/image" Target="../media/image118.wmf"/><Relationship Id="rId3" Type="http://schemas.openxmlformats.org/officeDocument/2006/relationships/oleObject" Target="../embeddings/oleObject101.bin"/><Relationship Id="rId2" Type="http://schemas.openxmlformats.org/officeDocument/2006/relationships/image" Target="../media/image117.wmf"/><Relationship Id="rId1" Type="http://schemas.openxmlformats.org/officeDocument/2006/relationships/oleObject" Target="../embeddings/oleObject100.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9.png"/></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20.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21.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22.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8.bin"/><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wmf"/><Relationship Id="rId1"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14.bin"/></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17.bin"/><Relationship Id="rId4" Type="http://schemas.openxmlformats.org/officeDocument/2006/relationships/image" Target="../media/image30.wmf"/><Relationship Id="rId3" Type="http://schemas.openxmlformats.org/officeDocument/2006/relationships/oleObject" Target="../embeddings/oleObject16.bin"/><Relationship Id="rId2" Type="http://schemas.openxmlformats.org/officeDocument/2006/relationships/image" Target="../media/image29.wmf"/><Relationship Id="rId1" Type="http://schemas.openxmlformats.org/officeDocument/2006/relationships/oleObject" Target="../embeddings/oleObject15.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19.bin"/><Relationship Id="rId2" Type="http://schemas.openxmlformats.org/officeDocument/2006/relationships/image" Target="../media/image32.wmf"/><Relationship Id="rId1"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21.bin"/><Relationship Id="rId2" Type="http://schemas.openxmlformats.org/officeDocument/2006/relationships/image" Target="../media/image32.wmf"/><Relationship Id="rId1"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emf"/><Relationship Id="rId1" Type="http://schemas.openxmlformats.org/officeDocument/2006/relationships/image" Target="../media/image3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38.wmf"/><Relationship Id="rId2" Type="http://schemas.openxmlformats.org/officeDocument/2006/relationships/oleObject" Target="../embeddings/oleObject22.bin"/><Relationship Id="rId1" Type="http://schemas.openxmlformats.org/officeDocument/2006/relationships/image" Target="../media/image37.png"/></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0.wmf"/><Relationship Id="rId3" Type="http://schemas.openxmlformats.org/officeDocument/2006/relationships/oleObject" Target="../embeddings/oleObject24.bin"/><Relationship Id="rId2" Type="http://schemas.openxmlformats.org/officeDocument/2006/relationships/image" Target="../media/image39.wmf"/><Relationship Id="rId1" Type="http://schemas.openxmlformats.org/officeDocument/2006/relationships/oleObject" Target="../embeddings/oleObject23.bin"/></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42.wmf"/><Relationship Id="rId3" Type="http://schemas.openxmlformats.org/officeDocument/2006/relationships/oleObject" Target="../embeddings/oleObject26.bin"/><Relationship Id="rId2" Type="http://schemas.openxmlformats.org/officeDocument/2006/relationships/image" Target="../media/image41.wmf"/><Relationship Id="rId1"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43.wmf"/><Relationship Id="rId1" Type="http://schemas.openxmlformats.org/officeDocument/2006/relationships/oleObject" Target="../embeddings/oleObject27.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7.wmf"/><Relationship Id="rId7" Type="http://schemas.openxmlformats.org/officeDocument/2006/relationships/oleObject" Target="../embeddings/oleObject32.bin"/><Relationship Id="rId6" Type="http://schemas.openxmlformats.org/officeDocument/2006/relationships/image" Target="../media/image46.wmf"/><Relationship Id="rId5" Type="http://schemas.openxmlformats.org/officeDocument/2006/relationships/oleObject" Target="../embeddings/oleObject31.bin"/><Relationship Id="rId4" Type="http://schemas.openxmlformats.org/officeDocument/2006/relationships/image" Target="../media/image45.wmf"/><Relationship Id="rId3" Type="http://schemas.openxmlformats.org/officeDocument/2006/relationships/oleObject" Target="../embeddings/oleObject30.bin"/><Relationship Id="rId2" Type="http://schemas.openxmlformats.org/officeDocument/2006/relationships/image" Target="../media/image29.wmf"/><Relationship Id="rId10" Type="http://schemas.openxmlformats.org/officeDocument/2006/relationships/vmlDrawing" Target="../drawings/vmlDrawing19.vml"/><Relationship Id="rId1"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34.bin"/><Relationship Id="rId2" Type="http://schemas.openxmlformats.org/officeDocument/2006/relationships/image" Target="../media/image32.wmf"/><Relationship Id="rId1" Type="http://schemas.openxmlformats.org/officeDocument/2006/relationships/oleObject" Target="../embeddings/oleObject33.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oleObject" Target="../embeddings/oleObject35.bin"/></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37.bin"/><Relationship Id="rId2" Type="http://schemas.openxmlformats.org/officeDocument/2006/relationships/image" Target="../media/image32.wmf"/><Relationship Id="rId1" Type="http://schemas.openxmlformats.org/officeDocument/2006/relationships/oleObject" Target="../embeddings/oleObject36.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39.bin"/><Relationship Id="rId2" Type="http://schemas.openxmlformats.org/officeDocument/2006/relationships/image" Target="../media/image32.wmf"/><Relationship Id="rId1" Type="http://schemas.openxmlformats.org/officeDocument/2006/relationships/oleObject" Target="../embeddings/oleObject3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40.bin"/><Relationship Id="rId1" Type="http://schemas.openxmlformats.org/officeDocument/2006/relationships/image" Target="../media/image49.png"/></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2.xml"/><Relationship Id="rId4" Type="http://schemas.openxmlformats.org/officeDocument/2006/relationships/image" Target="../media/image56.wmf"/><Relationship Id="rId3" Type="http://schemas.openxmlformats.org/officeDocument/2006/relationships/oleObject" Target="../embeddings/oleObject42.bin"/><Relationship Id="rId2" Type="http://schemas.openxmlformats.org/officeDocument/2006/relationships/image" Target="../media/image55.wmf"/><Relationship Id="rId1" Type="http://schemas.openxmlformats.org/officeDocument/2006/relationships/oleObject" Target="../embeddings/oleObject41.bin"/></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58.wmf"/><Relationship Id="rId3" Type="http://schemas.openxmlformats.org/officeDocument/2006/relationships/oleObject" Target="../embeddings/oleObject44.bin"/><Relationship Id="rId2" Type="http://schemas.openxmlformats.org/officeDocument/2006/relationships/image" Target="../media/image57.wmf"/><Relationship Id="rId1" Type="http://schemas.openxmlformats.org/officeDocument/2006/relationships/oleObject" Target="../embeddings/oleObject4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63.wmf"/><Relationship Id="rId7" Type="http://schemas.openxmlformats.org/officeDocument/2006/relationships/oleObject" Target="../embeddings/oleObject48.bin"/><Relationship Id="rId6" Type="http://schemas.openxmlformats.org/officeDocument/2006/relationships/image" Target="../media/image62.wmf"/><Relationship Id="rId5" Type="http://schemas.openxmlformats.org/officeDocument/2006/relationships/oleObject" Target="../embeddings/oleObject47.bin"/><Relationship Id="rId4" Type="http://schemas.openxmlformats.org/officeDocument/2006/relationships/image" Target="../media/image61.wmf"/><Relationship Id="rId3" Type="http://schemas.openxmlformats.org/officeDocument/2006/relationships/oleObject" Target="../embeddings/oleObject46.bin"/><Relationship Id="rId2" Type="http://schemas.openxmlformats.org/officeDocument/2006/relationships/image" Target="../media/image60.wmf"/><Relationship Id="rId14" Type="http://schemas.openxmlformats.org/officeDocument/2006/relationships/vmlDrawing" Target="../drawings/vmlDrawing27.vml"/><Relationship Id="rId13" Type="http://schemas.openxmlformats.org/officeDocument/2006/relationships/slideLayout" Target="../slideLayouts/slideLayout2.xml"/><Relationship Id="rId12" Type="http://schemas.openxmlformats.org/officeDocument/2006/relationships/image" Target="../media/image65.wmf"/><Relationship Id="rId11" Type="http://schemas.openxmlformats.org/officeDocument/2006/relationships/oleObject" Target="../embeddings/oleObject50.bin"/><Relationship Id="rId10" Type="http://schemas.openxmlformats.org/officeDocument/2006/relationships/image" Target="../media/image64.wmf"/><Relationship Id="rId1" Type="http://schemas.openxmlformats.org/officeDocument/2006/relationships/oleObject" Target="../embeddings/oleObject45.bin"/></Relationships>
</file>

<file path=ppt/slides/_rels/slide72.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2.xml"/><Relationship Id="rId6" Type="http://schemas.openxmlformats.org/officeDocument/2006/relationships/image" Target="../media/image68.wmf"/><Relationship Id="rId5" Type="http://schemas.openxmlformats.org/officeDocument/2006/relationships/oleObject" Target="../embeddings/oleObject53.bin"/><Relationship Id="rId4" Type="http://schemas.openxmlformats.org/officeDocument/2006/relationships/image" Target="../media/image67.wmf"/><Relationship Id="rId3" Type="http://schemas.openxmlformats.org/officeDocument/2006/relationships/oleObject" Target="../embeddings/oleObject52.bin"/><Relationship Id="rId2" Type="http://schemas.openxmlformats.org/officeDocument/2006/relationships/image" Target="../media/image66.wmf"/><Relationship Id="rId1" Type="http://schemas.openxmlformats.org/officeDocument/2006/relationships/oleObject" Target="../embeddings/oleObject51.bin"/></Relationships>
</file>

<file path=ppt/slides/_rels/slide73.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2.xml"/><Relationship Id="rId4" Type="http://schemas.openxmlformats.org/officeDocument/2006/relationships/image" Target="../media/image70.wmf"/><Relationship Id="rId3" Type="http://schemas.openxmlformats.org/officeDocument/2006/relationships/oleObject" Target="../embeddings/oleObject55.bin"/><Relationship Id="rId2" Type="http://schemas.openxmlformats.org/officeDocument/2006/relationships/image" Target="../media/image69.wmf"/><Relationship Id="rId1" Type="http://schemas.openxmlformats.org/officeDocument/2006/relationships/oleObject" Target="../embeddings/oleObject54.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oleObject" Target="../embeddings/oleObject56.bin"/></Relationships>
</file>

<file path=ppt/slides/_rels/slide75.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2.xml"/><Relationship Id="rId4" Type="http://schemas.openxmlformats.org/officeDocument/2006/relationships/image" Target="../media/image73.wmf"/><Relationship Id="rId3" Type="http://schemas.openxmlformats.org/officeDocument/2006/relationships/oleObject" Target="../embeddings/oleObject58.bin"/><Relationship Id="rId2" Type="http://schemas.openxmlformats.org/officeDocument/2006/relationships/image" Target="../media/image72.wmf"/><Relationship Id="rId1" Type="http://schemas.openxmlformats.org/officeDocument/2006/relationships/oleObject" Target="../embeddings/oleObject57.bin"/></Relationships>
</file>

<file path=ppt/slides/_rels/slide76.xml.rels><?xml version="1.0" encoding="UTF-8" standalone="yes"?>
<Relationships xmlns="http://schemas.openxmlformats.org/package/2006/relationships"><Relationship Id="rId8" Type="http://schemas.openxmlformats.org/officeDocument/2006/relationships/vmlDrawing" Target="../drawings/vmlDrawing32.vml"/><Relationship Id="rId7"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oleObject" Target="../embeddings/oleObject61.bin"/><Relationship Id="rId4" Type="http://schemas.openxmlformats.org/officeDocument/2006/relationships/image" Target="../media/image75.wmf"/><Relationship Id="rId3" Type="http://schemas.openxmlformats.org/officeDocument/2006/relationships/oleObject" Target="../embeddings/oleObject60.bin"/><Relationship Id="rId2" Type="http://schemas.openxmlformats.org/officeDocument/2006/relationships/image" Target="../media/image74.wmf"/><Relationship Id="rId1" Type="http://schemas.openxmlformats.org/officeDocument/2006/relationships/oleObject" Target="../embeddings/oleObject59.bin"/></Relationships>
</file>

<file path=ppt/slides/_rels/slide77.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2.xml"/><Relationship Id="rId4" Type="http://schemas.openxmlformats.org/officeDocument/2006/relationships/image" Target="../media/image78.wmf"/><Relationship Id="rId3" Type="http://schemas.openxmlformats.org/officeDocument/2006/relationships/oleObject" Target="../embeddings/oleObject63.bin"/><Relationship Id="rId2" Type="http://schemas.openxmlformats.org/officeDocument/2006/relationships/image" Target="../media/image77.wmf"/><Relationship Id="rId1" Type="http://schemas.openxmlformats.org/officeDocument/2006/relationships/oleObject" Target="../embeddings/oleObject62.bin"/></Relationships>
</file>

<file path=ppt/slides/_rels/slide7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2.wmf"/><Relationship Id="rId7" Type="http://schemas.openxmlformats.org/officeDocument/2006/relationships/oleObject" Target="../embeddings/oleObject67.bin"/><Relationship Id="rId6" Type="http://schemas.openxmlformats.org/officeDocument/2006/relationships/image" Target="../media/image81.wmf"/><Relationship Id="rId5" Type="http://schemas.openxmlformats.org/officeDocument/2006/relationships/oleObject" Target="../embeddings/oleObject66.bin"/><Relationship Id="rId4" Type="http://schemas.openxmlformats.org/officeDocument/2006/relationships/image" Target="../media/image80.wmf"/><Relationship Id="rId3" Type="http://schemas.openxmlformats.org/officeDocument/2006/relationships/oleObject" Target="../embeddings/oleObject65.bin"/><Relationship Id="rId2" Type="http://schemas.openxmlformats.org/officeDocument/2006/relationships/image" Target="../media/image79.wmf"/><Relationship Id="rId10" Type="http://schemas.openxmlformats.org/officeDocument/2006/relationships/vmlDrawing" Target="../drawings/vmlDrawing34.vml"/><Relationship Id="rId1" Type="http://schemas.openxmlformats.org/officeDocument/2006/relationships/oleObject" Target="../embeddings/oleObject64.bin"/></Relationships>
</file>

<file path=ppt/slides/_rels/slide79.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image" Target="../media/image84.wmf"/><Relationship Id="rId2" Type="http://schemas.openxmlformats.org/officeDocument/2006/relationships/oleObject" Target="../embeddings/oleObject68.bin"/><Relationship Id="rId1" Type="http://schemas.openxmlformats.org/officeDocument/2006/relationships/image" Target="../media/image8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2.xml"/><Relationship Id="rId2" Type="http://schemas.openxmlformats.org/officeDocument/2006/relationships/image" Target="../media/image85.wmf"/><Relationship Id="rId1" Type="http://schemas.openxmlformats.org/officeDocument/2006/relationships/oleObject" Target="../embeddings/oleObject69.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86.wmf"/><Relationship Id="rId1" Type="http://schemas.openxmlformats.org/officeDocument/2006/relationships/oleObject" Target="../embeddings/oleObject70.bin"/></Relationships>
</file>

<file path=ppt/slides/_rels/slide83.xml.rels><?xml version="1.0" encoding="UTF-8" standalone="yes"?>
<Relationships xmlns="http://schemas.openxmlformats.org/package/2006/relationships"><Relationship Id="rId5" Type="http://schemas.openxmlformats.org/officeDocument/2006/relationships/vmlDrawing" Target="../drawings/vmlDrawing38.vml"/><Relationship Id="rId4" Type="http://schemas.openxmlformats.org/officeDocument/2006/relationships/slideLayout" Target="../slideLayouts/slideLayout2.xml"/><Relationship Id="rId3" Type="http://schemas.openxmlformats.org/officeDocument/2006/relationships/image" Target="../media/image87.wmf"/><Relationship Id="rId2" Type="http://schemas.openxmlformats.org/officeDocument/2006/relationships/oleObject" Target="../embeddings/oleObject71.bin"/><Relationship Id="rId1" Type="http://schemas.openxmlformats.org/officeDocument/2006/relationships/image" Target="../media/image8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7" Type="http://schemas.openxmlformats.org/officeDocument/2006/relationships/vmlDrawing" Target="../drawings/vmlDrawing39.vml"/><Relationship Id="rId6" Type="http://schemas.openxmlformats.org/officeDocument/2006/relationships/slideLayout" Target="../slideLayouts/slideLayout2.xml"/><Relationship Id="rId5" Type="http://schemas.openxmlformats.org/officeDocument/2006/relationships/image" Target="../media/image90.wmf"/><Relationship Id="rId4" Type="http://schemas.openxmlformats.org/officeDocument/2006/relationships/oleObject" Target="../embeddings/oleObject73.bin"/><Relationship Id="rId3" Type="http://schemas.openxmlformats.org/officeDocument/2006/relationships/image" Target="../media/image89.wmf"/><Relationship Id="rId2" Type="http://schemas.openxmlformats.org/officeDocument/2006/relationships/oleObject" Target="../embeddings/oleObject72.bin"/><Relationship Id="rId1" Type="http://schemas.openxmlformats.org/officeDocument/2006/relationships/image" Target="../media/image8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4.wmf"/><Relationship Id="rId7" Type="http://schemas.openxmlformats.org/officeDocument/2006/relationships/oleObject" Target="../embeddings/oleObject77.bin"/><Relationship Id="rId6" Type="http://schemas.openxmlformats.org/officeDocument/2006/relationships/image" Target="../media/image93.wmf"/><Relationship Id="rId5" Type="http://schemas.openxmlformats.org/officeDocument/2006/relationships/oleObject" Target="../embeddings/oleObject76.bin"/><Relationship Id="rId4" Type="http://schemas.openxmlformats.org/officeDocument/2006/relationships/image" Target="../media/image92.wmf"/><Relationship Id="rId3" Type="http://schemas.openxmlformats.org/officeDocument/2006/relationships/oleObject" Target="../embeddings/oleObject75.bin"/><Relationship Id="rId2" Type="http://schemas.openxmlformats.org/officeDocument/2006/relationships/image" Target="../media/image91.wmf"/><Relationship Id="rId10" Type="http://schemas.openxmlformats.org/officeDocument/2006/relationships/vmlDrawing" Target="../drawings/vmlDrawing40.vml"/><Relationship Id="rId1" Type="http://schemas.openxmlformats.org/officeDocument/2006/relationships/oleObject" Target="../embeddings/oleObject74.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90.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2.xml"/><Relationship Id="rId4" Type="http://schemas.openxmlformats.org/officeDocument/2006/relationships/image" Target="../media/image96.wmf"/><Relationship Id="rId3" Type="http://schemas.openxmlformats.org/officeDocument/2006/relationships/oleObject" Target="../embeddings/oleObject79.bin"/><Relationship Id="rId2" Type="http://schemas.openxmlformats.org/officeDocument/2006/relationships/image" Target="../media/image95.wmf"/><Relationship Id="rId1" Type="http://schemas.openxmlformats.org/officeDocument/2006/relationships/oleObject" Target="../embeddings/oleObject78.bin"/></Relationships>
</file>

<file path=ppt/slides/_rels/slide91.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2.xml"/><Relationship Id="rId4" Type="http://schemas.openxmlformats.org/officeDocument/2006/relationships/image" Target="../media/image98.wmf"/><Relationship Id="rId3" Type="http://schemas.openxmlformats.org/officeDocument/2006/relationships/oleObject" Target="../embeddings/oleObject81.bin"/><Relationship Id="rId2" Type="http://schemas.openxmlformats.org/officeDocument/2006/relationships/image" Target="../media/image97.wmf"/><Relationship Id="rId1" Type="http://schemas.openxmlformats.org/officeDocument/2006/relationships/oleObject" Target="../embeddings/oleObject80.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9.png"/></Relationships>
</file>

<file path=ppt/slides/_rels/slide94.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2.xml"/><Relationship Id="rId4" Type="http://schemas.openxmlformats.org/officeDocument/2006/relationships/image" Target="../media/image101.wmf"/><Relationship Id="rId3" Type="http://schemas.openxmlformats.org/officeDocument/2006/relationships/oleObject" Target="../embeddings/oleObject83.bin"/><Relationship Id="rId2" Type="http://schemas.openxmlformats.org/officeDocument/2006/relationships/image" Target="../media/image100.wmf"/><Relationship Id="rId1" Type="http://schemas.openxmlformats.org/officeDocument/2006/relationships/oleObject" Target="../embeddings/oleObject82.bin"/></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2.xml"/><Relationship Id="rId2" Type="http://schemas.openxmlformats.org/officeDocument/2006/relationships/image" Target="../media/image102.wmf"/><Relationship Id="rId1" Type="http://schemas.openxmlformats.org/officeDocument/2006/relationships/oleObject" Target="../embeddings/oleObject84.bin"/></Relationships>
</file>

<file path=ppt/slides/_rels/slide96.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105.wmf"/><Relationship Id="rId7" Type="http://schemas.openxmlformats.org/officeDocument/2006/relationships/oleObject" Target="../embeddings/oleObject88.bin"/><Relationship Id="rId6" Type="http://schemas.openxmlformats.org/officeDocument/2006/relationships/image" Target="../media/image101.wmf"/><Relationship Id="rId5" Type="http://schemas.openxmlformats.org/officeDocument/2006/relationships/oleObject" Target="../embeddings/oleObject87.bin"/><Relationship Id="rId4" Type="http://schemas.openxmlformats.org/officeDocument/2006/relationships/image" Target="../media/image104.wmf"/><Relationship Id="rId3" Type="http://schemas.openxmlformats.org/officeDocument/2006/relationships/oleObject" Target="../embeddings/oleObject86.bin"/><Relationship Id="rId2" Type="http://schemas.openxmlformats.org/officeDocument/2006/relationships/image" Target="../media/image103.wmf"/><Relationship Id="rId14" Type="http://schemas.openxmlformats.org/officeDocument/2006/relationships/vmlDrawing" Target="../drawings/vmlDrawing45.vml"/><Relationship Id="rId13" Type="http://schemas.openxmlformats.org/officeDocument/2006/relationships/slideLayout" Target="../slideLayouts/slideLayout2.xml"/><Relationship Id="rId12" Type="http://schemas.openxmlformats.org/officeDocument/2006/relationships/image" Target="../media/image107.wmf"/><Relationship Id="rId11" Type="http://schemas.openxmlformats.org/officeDocument/2006/relationships/oleObject" Target="../embeddings/oleObject90.bin"/><Relationship Id="rId10" Type="http://schemas.openxmlformats.org/officeDocument/2006/relationships/image" Target="../media/image106.wmf"/><Relationship Id="rId1" Type="http://schemas.openxmlformats.org/officeDocument/2006/relationships/oleObject" Target="../embeddings/oleObject85.bin"/></Relationships>
</file>

<file path=ppt/slides/_rels/slide97.xml.rels><?xml version="1.0" encoding="UTF-8" standalone="yes"?>
<Relationships xmlns="http://schemas.openxmlformats.org/package/2006/relationships"><Relationship Id="rId8" Type="http://schemas.openxmlformats.org/officeDocument/2006/relationships/vmlDrawing" Target="../drawings/vmlDrawing46.vml"/><Relationship Id="rId7" Type="http://schemas.openxmlformats.org/officeDocument/2006/relationships/slideLayout" Target="../slideLayouts/slideLayout2.xml"/><Relationship Id="rId6" Type="http://schemas.openxmlformats.org/officeDocument/2006/relationships/image" Target="../media/image110.wmf"/><Relationship Id="rId5" Type="http://schemas.openxmlformats.org/officeDocument/2006/relationships/oleObject" Target="../embeddings/oleObject93.bin"/><Relationship Id="rId4" Type="http://schemas.openxmlformats.org/officeDocument/2006/relationships/image" Target="../media/image109.wmf"/><Relationship Id="rId3" Type="http://schemas.openxmlformats.org/officeDocument/2006/relationships/oleObject" Target="../embeddings/oleObject92.bin"/><Relationship Id="rId2" Type="http://schemas.openxmlformats.org/officeDocument/2006/relationships/image" Target="../media/image108.wmf"/><Relationship Id="rId1" Type="http://schemas.openxmlformats.org/officeDocument/2006/relationships/oleObject" Target="../embeddings/oleObject91.bin"/></Relationships>
</file>

<file path=ppt/slides/_rels/slide98.xml.rels><?xml version="1.0" encoding="UTF-8" standalone="yes"?>
<Relationships xmlns="http://schemas.openxmlformats.org/package/2006/relationships"><Relationship Id="rId6" Type="http://schemas.openxmlformats.org/officeDocument/2006/relationships/vmlDrawing" Target="../drawings/vmlDrawing47.vml"/><Relationship Id="rId5" Type="http://schemas.openxmlformats.org/officeDocument/2006/relationships/slideLayout" Target="../slideLayouts/slideLayout2.xml"/><Relationship Id="rId4" Type="http://schemas.openxmlformats.org/officeDocument/2006/relationships/image" Target="../media/image112.wmf"/><Relationship Id="rId3" Type="http://schemas.openxmlformats.org/officeDocument/2006/relationships/oleObject" Target="../embeddings/oleObject95.bin"/><Relationship Id="rId2" Type="http://schemas.openxmlformats.org/officeDocument/2006/relationships/image" Target="../media/image111.wmf"/><Relationship Id="rId1" Type="http://schemas.openxmlformats.org/officeDocument/2006/relationships/oleObject" Target="../embeddings/oleObject94.bin"/></Relationships>
</file>

<file path=ppt/slides/_rels/slide9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6.wmf"/><Relationship Id="rId7" Type="http://schemas.openxmlformats.org/officeDocument/2006/relationships/oleObject" Target="../embeddings/oleObject99.bin"/><Relationship Id="rId6" Type="http://schemas.openxmlformats.org/officeDocument/2006/relationships/image" Target="../media/image115.wmf"/><Relationship Id="rId5" Type="http://schemas.openxmlformats.org/officeDocument/2006/relationships/oleObject" Target="../embeddings/oleObject98.bin"/><Relationship Id="rId4" Type="http://schemas.openxmlformats.org/officeDocument/2006/relationships/image" Target="../media/image114.wmf"/><Relationship Id="rId3" Type="http://schemas.openxmlformats.org/officeDocument/2006/relationships/oleObject" Target="../embeddings/oleObject97.bin"/><Relationship Id="rId2" Type="http://schemas.openxmlformats.org/officeDocument/2006/relationships/image" Target="../media/image113.wmf"/><Relationship Id="rId10" Type="http://schemas.openxmlformats.org/officeDocument/2006/relationships/vmlDrawing" Target="../drawings/vmlDrawing48.vml"/><Relationship Id="rId1" Type="http://schemas.openxmlformats.org/officeDocument/2006/relationships/oleObject" Target="../embeddings/oleObject9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lgn="ctr">
              <a:buNone/>
            </a:pPr>
            <a:endParaRPr lang="en-US" sz="3600" b="1" dirty="0">
              <a:latin typeface="Book Antiqua" panose="02040602050305030304" pitchFamily="18" charset="0"/>
            </a:endParaRPr>
          </a:p>
          <a:p>
            <a:pPr algn="ctr">
              <a:buNone/>
            </a:pPr>
            <a:r>
              <a:rPr lang="en-US" sz="3600" b="1" dirty="0">
                <a:latin typeface="Book Antiqua" panose="02040602050305030304" pitchFamily="18" charset="0"/>
              </a:rPr>
              <a:t>Unit-6</a:t>
            </a:r>
            <a:endParaRPr lang="en-US" sz="3600" b="1" dirty="0">
              <a:latin typeface="Book Antiqua" panose="02040602050305030304" pitchFamily="18" charset="0"/>
            </a:endParaRPr>
          </a:p>
          <a:p>
            <a:pPr algn="ctr">
              <a:buNone/>
            </a:pPr>
            <a:r>
              <a:rPr lang="en-US" sz="3600" b="1" u="sng" dirty="0">
                <a:latin typeface="Book Antiqua" panose="02040602050305030304" pitchFamily="18" charset="0"/>
              </a:rPr>
              <a:t>Neural Networks</a:t>
            </a:r>
            <a:endParaRPr lang="en-US" sz="3600" b="1" u="sng" dirty="0">
              <a:latin typeface="Book Antiqua" panose="02040602050305030304" pitchFamily="18" charset="0"/>
            </a:endParaRPr>
          </a:p>
          <a:p>
            <a:pPr algn="ctr">
              <a:buNone/>
            </a:pPr>
            <a:endParaRPr lang="en-US" sz="3600" b="1" u="sng" dirty="0">
              <a:latin typeface="Book Antiqua" panose="02040602050305030304" pitchFamily="18" charset="0"/>
            </a:endParaRPr>
          </a:p>
          <a:p>
            <a:pPr algn="ctr">
              <a:buNone/>
            </a:pPr>
            <a:r>
              <a:rPr lang="en-US" sz="3600" b="1" dirty="0">
                <a:latin typeface="Book Antiqua" panose="02040602050305030304" pitchFamily="18" charset="0"/>
              </a:rPr>
              <a:t>Prepared By: Arjun Sing Saud</a:t>
            </a:r>
            <a:endParaRPr lang="en-US" sz="3600" b="1" dirty="0">
              <a:latin typeface="Book Antiqua" panose="02040602050305030304" pitchFamily="18" charset="0"/>
            </a:endParaRPr>
          </a:p>
          <a:p>
            <a:pPr algn="ctr">
              <a:buNone/>
            </a:pPr>
            <a:r>
              <a:rPr lang="en-US" sz="3600" b="1" dirty="0">
                <a:latin typeface="Book Antiqua" panose="02040602050305030304" pitchFamily="18" charset="0"/>
              </a:rPr>
              <a:t>Asst. Prof. CSCSIT, TU</a:t>
            </a:r>
            <a:endParaRPr lang="en-US" sz="3600" b="1" dirty="0">
              <a:latin typeface="Book Antiqua" panose="02040602050305030304" pitchFamily="18" charset="0"/>
            </a:endParaRPr>
          </a:p>
          <a:p>
            <a:pPr algn="ctr">
              <a:buNone/>
            </a:pPr>
            <a:endParaRPr lang="en-US" sz="3600" b="1" dirty="0">
              <a:latin typeface="Book Antiqua" panose="02040602050305030304" pitchFamily="18" charset="0"/>
            </a:endParaRPr>
          </a:p>
          <a:p>
            <a:pPr algn="ctr">
              <a:buNone/>
            </a:pPr>
            <a:r>
              <a:rPr lang="en-US" sz="3600" b="1" dirty="0">
                <a:latin typeface="Book Antiqua" panose="02040602050305030304" pitchFamily="18" charset="0"/>
              </a:rPr>
              <a:t>						   		</a:t>
            </a:r>
            <a:endParaRPr lang="en-US" sz="3600" b="1" dirty="0">
              <a:latin typeface="Book Antiqua" panose="02040602050305030304" pitchFamily="18" charset="0"/>
            </a:endParaRPr>
          </a:p>
        </p:txBody>
      </p:sp>
      <p:sp>
        <p:nvSpPr>
          <p:cNvPr id="3" name="Slide Number Placeholder 2"/>
          <p:cNvSpPr>
            <a:spLocks noGrp="1"/>
          </p:cNvSpPr>
          <p:nvPr>
            <p:ph type="sldNum" sz="quarter" idx="12"/>
          </p:nvPr>
        </p:nvSpPr>
        <p:spPr/>
        <p:txBody>
          <a:bodyPr/>
          <a:lstStyle/>
          <a:p>
            <a:fld id="{3F22444B-AD59-459C-8316-D24326876BE4}" type="slidenum">
              <a:rPr lang="en-US" smtClean="0"/>
            </a:fld>
            <a:endParaRPr lang="en-US"/>
          </a:p>
        </p:txBody>
      </p:sp>
      <p:sp>
        <p:nvSpPr>
          <p:cNvPr id="4" name="Footer Placeholder 3"/>
          <p:cNvSpPr>
            <a:spLocks noGrp="1"/>
          </p:cNvSpPr>
          <p:nvPr>
            <p:ph type="ftr" sz="quarter" idx="11"/>
          </p:nvPr>
        </p:nvSpPr>
        <p:spPr/>
        <p:txBody>
          <a:bodyPr/>
          <a:lstStyle/>
          <a:p>
            <a:r>
              <a:rPr lang="en-US"/>
              <a:t>Prepared By: Arjun Saud        Neural Network:M.Sc. CSIT I</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a:p>
            <a:pPr algn="just"/>
            <a:r>
              <a:rPr lang="en-US" sz="2800" dirty="0">
                <a:latin typeface="Book Antiqua" panose="02040602050305030304" pitchFamily="18" charset="0"/>
              </a:rPr>
              <a:t>The block diagram this </a:t>
            </a:r>
            <a:r>
              <a:rPr lang="en-US" sz="2800" i="1" dirty="0">
                <a:latin typeface="Book Antiqua" panose="02040602050305030304" pitchFamily="18" charset="0"/>
              </a:rPr>
              <a:t>model </a:t>
            </a:r>
            <a:r>
              <a:rPr lang="en-US" sz="2800" dirty="0">
                <a:latin typeface="Book Antiqua" panose="02040602050305030304" pitchFamily="18" charset="0"/>
              </a:rPr>
              <a:t>of a neuron is presented in previous slide. Three basic elements of this neural model are: </a:t>
            </a:r>
            <a:r>
              <a:rPr lang="en-US" sz="2800" i="1" dirty="0">
                <a:latin typeface="Book Antiqua" panose="02040602050305030304" pitchFamily="18" charset="0"/>
              </a:rPr>
              <a:t>Synapses or connecting links, Adder, and Activation Function.</a:t>
            </a:r>
            <a:endParaRPr lang="en-US" sz="2800" i="1" dirty="0">
              <a:latin typeface="Book Antiqua" panose="02040602050305030304" pitchFamily="18" charset="0"/>
            </a:endParaRPr>
          </a:p>
          <a:p>
            <a:pPr lvl="1" algn="just"/>
            <a:r>
              <a:rPr lang="en-US" sz="2400" b="1" dirty="0">
                <a:latin typeface="Book Antiqua" panose="02040602050305030304" pitchFamily="18" charset="0"/>
              </a:rPr>
              <a:t>Synapses: </a:t>
            </a:r>
            <a:r>
              <a:rPr lang="en-US" sz="2400" dirty="0">
                <a:latin typeface="Book Antiqua" panose="02040602050305030304" pitchFamily="18" charset="0"/>
              </a:rPr>
              <a:t>These are the connecting links that are used to collect input for the neuron. Each link is characterized by weight that defines strength of the link.</a:t>
            </a:r>
            <a:endParaRPr lang="en-US" sz="2400" dirty="0">
              <a:latin typeface="Book Antiqua" panose="02040602050305030304" pitchFamily="18" charset="0"/>
            </a:endParaRPr>
          </a:p>
          <a:p>
            <a:pPr lvl="1" algn="just"/>
            <a:r>
              <a:rPr lang="en-US" sz="2400" b="1" dirty="0">
                <a:latin typeface="Book Antiqua" panose="02040602050305030304" pitchFamily="18" charset="0"/>
              </a:rPr>
              <a:t>Adder:</a:t>
            </a:r>
            <a:r>
              <a:rPr lang="en-US" sz="2400" dirty="0">
                <a:latin typeface="Book Antiqua" panose="02040602050305030304" pitchFamily="18" charset="0"/>
              </a:rPr>
              <a:t> It is responsible for finding weighted sum of inputs to the neuron.</a:t>
            </a:r>
            <a:endParaRPr lang="en-US" sz="2400" dirty="0">
              <a:latin typeface="Book Antiqua" panose="02040602050305030304" pitchFamily="18" charset="0"/>
            </a:endParaRPr>
          </a:p>
          <a:p>
            <a:pPr lvl="1" algn="just"/>
            <a:r>
              <a:rPr lang="en-US" sz="2400" b="1" dirty="0">
                <a:latin typeface="Book Antiqua" panose="02040602050305030304" pitchFamily="18" charset="0"/>
              </a:rPr>
              <a:t>Activation Function: </a:t>
            </a:r>
            <a:r>
              <a:rPr lang="en-US" sz="2400" dirty="0">
                <a:latin typeface="Book Antiqua" panose="02040602050305030304" pitchFamily="18" charset="0"/>
              </a:rPr>
              <a:t>It is responsible for finding output of the neuron. It is also referred as squashing function.</a:t>
            </a:r>
            <a:endParaRPr lang="en-US" sz="2400" dirty="0">
              <a:latin typeface="Book Antiqua" panose="02040602050305030304" pitchFamily="18" charset="0"/>
            </a:endParaRPr>
          </a:p>
          <a:p>
            <a:pPr lvl="1" algn="just"/>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Two main problems associated with Recurrent Neural networks are:</a:t>
            </a:r>
            <a:endParaRPr lang="en-US" sz="2400" dirty="0">
              <a:latin typeface="Book Antiqua" panose="02040602050305030304" pitchFamily="18" charset="0"/>
            </a:endParaRPr>
          </a:p>
          <a:p>
            <a:pPr marL="857250" lvl="1" indent="-457200" algn="just">
              <a:buFont typeface="+mj-lt"/>
              <a:buAutoNum type="arabicPeriod"/>
            </a:pPr>
            <a:r>
              <a:rPr lang="en-US" sz="2000" dirty="0">
                <a:latin typeface="Book Antiqua" panose="02040602050305030304" pitchFamily="18" charset="0"/>
              </a:rPr>
              <a:t>Gradient calculations either vanish or explode</a:t>
            </a:r>
            <a:endParaRPr lang="en-US" sz="2000" dirty="0">
              <a:latin typeface="Book Antiqua" panose="02040602050305030304" pitchFamily="18" charset="0"/>
            </a:endParaRPr>
          </a:p>
          <a:p>
            <a:pPr marL="857250" lvl="1" indent="-457200" algn="just">
              <a:buFont typeface="+mj-lt"/>
              <a:buAutoNum type="arabicPeriod"/>
            </a:pPr>
            <a:r>
              <a:rPr lang="en-US" sz="2000" dirty="0">
                <a:latin typeface="Book Antiqua" panose="02040602050305030304" pitchFamily="18" charset="0"/>
              </a:rPr>
              <a:t>Gradient calculations are expensive</a:t>
            </a:r>
            <a:endParaRPr lang="en-US" sz="2000" dirty="0">
              <a:latin typeface="Book Antiqua" panose="02040602050305030304" pitchFamily="18" charset="0"/>
            </a:endParaRPr>
          </a:p>
          <a:p>
            <a:pPr algn="just"/>
            <a:r>
              <a:rPr lang="en-US" sz="2400" dirty="0">
                <a:latin typeface="Book Antiqua" panose="02040602050305030304" pitchFamily="18" charset="0"/>
              </a:rPr>
              <a:t> Solution to exploding gradient is gradient clipping and solution to vanishing gradient problem is to use alternate architectures like gated recurrent unit (GRU) network and Long Short-term Memory (LSTM) network. Both, GRU and LSTM are variants of RNN architecture.</a:t>
            </a:r>
            <a:endParaRPr lang="en-US" sz="2400" dirty="0">
              <a:latin typeface="Book Antiqua" panose="02040602050305030304" pitchFamily="18" charset="0"/>
            </a:endParaRPr>
          </a:p>
          <a:p>
            <a:pPr algn="just"/>
            <a:r>
              <a:rPr lang="en-US" sz="2400" dirty="0">
                <a:latin typeface="Book Antiqua" panose="02040602050305030304" pitchFamily="18" charset="0"/>
              </a:rPr>
              <a:t>Solution to second problem is to used truncated BPTT algorithm</a:t>
            </a:r>
            <a:endParaRPr lang="en-US" sz="2400" dirty="0">
              <a:latin typeface="Book Antiqua" panose="02040602050305030304" pitchFamily="18" charset="0"/>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RNNs might have a difficulty in learning long range dependencies. For instance if we have a sentence like “The man who ate my pizza has purple hair”. In this case, the description purple hair is for the man and not for the pizza. So this is a long dependency.</a:t>
            </a:r>
            <a:endParaRPr lang="en-US" sz="2400" dirty="0">
              <a:latin typeface="Book Antiqua" panose="02040602050305030304" pitchFamily="18" charset="0"/>
            </a:endParaRPr>
          </a:p>
          <a:p>
            <a:pPr algn="just"/>
            <a:r>
              <a:rPr lang="en-US" sz="2400" dirty="0">
                <a:latin typeface="Book Antiqua" panose="02040602050305030304" pitchFamily="18" charset="0"/>
              </a:rPr>
              <a:t>In BPTT algorithm, we need to compute gradient of loss to update weights.</a:t>
            </a:r>
            <a:endParaRPr lang="en-US" sz="2400" dirty="0">
              <a:latin typeface="Book Antiqua" panose="02040602050305030304" pitchFamily="18" charset="0"/>
            </a:endParaRPr>
          </a:p>
          <a:p>
            <a:pPr algn="just"/>
            <a:r>
              <a:rPr lang="en-US" sz="2400" dirty="0">
                <a:latin typeface="Book Antiqua" panose="02040602050305030304" pitchFamily="18" charset="0"/>
              </a:rPr>
              <a:t>In order to compute loss we need to use recursive computation.</a:t>
            </a:r>
            <a:endParaRPr lang="en-US" sz="2400" dirty="0">
              <a:latin typeface="Book Antiqua" panose="02040602050305030304" pitchFamily="18" charset="0"/>
            </a:endParaRPr>
          </a:p>
          <a:p>
            <a:pPr algn="just"/>
            <a:r>
              <a:rPr lang="en-US" sz="2400" dirty="0">
                <a:latin typeface="Book Antiqua" panose="02040602050305030304" pitchFamily="18" charset="0"/>
              </a:rPr>
              <a:t>For instance following two gradients can be computed as below.</a:t>
            </a:r>
            <a:endParaRPr lang="en-US" sz="2400" dirty="0">
              <a:latin typeface="Book Antiqua" panose="02040602050305030304" pitchFamily="18" charset="0"/>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In the above equations gradient of h</a:t>
            </a:r>
            <a:r>
              <a:rPr lang="en-US" sz="2400" baseline="-25000" dirty="0">
                <a:latin typeface="Book Antiqua" panose="02040602050305030304" pitchFamily="18" charset="0"/>
              </a:rPr>
              <a:t>t-1</a:t>
            </a:r>
            <a:r>
              <a:rPr lang="en-US" sz="2400" dirty="0">
                <a:latin typeface="Book Antiqua" panose="02040602050305030304" pitchFamily="18" charset="0"/>
              </a:rPr>
              <a:t> needs to be computed recursively in terms of h</a:t>
            </a:r>
            <a:r>
              <a:rPr lang="en-US" sz="2400" baseline="-25000" dirty="0">
                <a:latin typeface="Book Antiqua" panose="02040602050305030304" pitchFamily="18" charset="0"/>
              </a:rPr>
              <a:t>t-2</a:t>
            </a:r>
            <a:r>
              <a:rPr lang="en-US" sz="2400" dirty="0">
                <a:latin typeface="Book Antiqua" panose="02040602050305030304" pitchFamily="18" charset="0"/>
              </a:rPr>
              <a:t> . Thus, the weight matrix w is multiplied by many times while computing the gradients.</a:t>
            </a:r>
            <a:endParaRPr lang="en-US" sz="2400" dirty="0">
              <a:latin typeface="Book Antiqua" panose="02040602050305030304" pitchFamily="18" charset="0"/>
            </a:endParaRPr>
          </a:p>
        </p:txBody>
      </p:sp>
      <p:graphicFrame>
        <p:nvGraphicFramePr>
          <p:cNvPr id="331778" name="Object 2"/>
          <p:cNvGraphicFramePr>
            <a:graphicFrameLocks noChangeAspect="1"/>
          </p:cNvGraphicFramePr>
          <p:nvPr/>
        </p:nvGraphicFramePr>
        <p:xfrm>
          <a:off x="912813" y="1981200"/>
          <a:ext cx="4487862" cy="831850"/>
        </p:xfrm>
        <a:graphic>
          <a:graphicData uri="http://schemas.openxmlformats.org/presentationml/2006/ole">
            <mc:AlternateContent xmlns:mc="http://schemas.openxmlformats.org/markup-compatibility/2006">
              <mc:Choice xmlns:v="urn:schemas-microsoft-com:vml" Requires="v">
                <p:oleObj spid="_x0000_s118785" name="Equation" r:id="rId1" imgW="2578100" imgH="495300" progId="Equation.3">
                  <p:embed/>
                </p:oleObj>
              </mc:Choice>
              <mc:Fallback>
                <p:oleObj name="Equation" r:id="rId1" imgW="2578100" imgH="495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1981200"/>
                        <a:ext cx="4487862"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79" name="Object 3"/>
          <p:cNvGraphicFramePr>
            <a:graphicFrameLocks noChangeAspect="1"/>
          </p:cNvGraphicFramePr>
          <p:nvPr/>
        </p:nvGraphicFramePr>
        <p:xfrm>
          <a:off x="1431925" y="2947988"/>
          <a:ext cx="3911600" cy="727075"/>
        </p:xfrm>
        <a:graphic>
          <a:graphicData uri="http://schemas.openxmlformats.org/presentationml/2006/ole">
            <mc:AlternateContent xmlns:mc="http://schemas.openxmlformats.org/markup-compatibility/2006">
              <mc:Choice xmlns:v="urn:schemas-microsoft-com:vml" Requires="v">
                <p:oleObj spid="_x0000_s118786" name="Equation" r:id="rId3" imgW="53949600" imgH="10363200" progId="Equation.3">
                  <p:embed/>
                </p:oleObj>
              </mc:Choice>
              <mc:Fallback>
                <p:oleObj name="Equation" r:id="rId3" imgW="53949600" imgH="10363200" progId="Equation.3">
                  <p:embed/>
                  <p:pic>
                    <p:nvPicPr>
                      <p:cNvPr id="0" name="Object 3"/>
                      <p:cNvPicPr>
                        <a:picLocks noChangeAspect="1" noChangeArrowheads="1"/>
                      </p:cNvPicPr>
                      <p:nvPr/>
                    </p:nvPicPr>
                    <p:blipFill>
                      <a:blip r:embed="rId4"/>
                      <a:srcRect/>
                      <a:stretch>
                        <a:fillRect/>
                      </a:stretch>
                    </p:blipFill>
                    <p:spPr bwMode="auto">
                      <a:xfrm>
                        <a:off x="1431925" y="2947988"/>
                        <a:ext cx="39116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fontAlgn="base"/>
            <a:r>
              <a:rPr lang="en-US" sz="2400" dirty="0">
                <a:latin typeface="Book Antiqua" panose="02040602050305030304" pitchFamily="18" charset="0"/>
              </a:rPr>
              <a:t>If w is small, we experience a vanishing gradient problem. And if w is large, we experience an exploding gradient problem.</a:t>
            </a:r>
            <a:endParaRPr lang="en-US" sz="2400" dirty="0">
              <a:latin typeface="Book Antiqua" panose="02040602050305030304" pitchFamily="18" charset="0"/>
            </a:endParaRPr>
          </a:p>
          <a:p>
            <a:pPr algn="just" fontAlgn="base"/>
            <a:r>
              <a:rPr lang="en-US" sz="2400" dirty="0">
                <a:latin typeface="Book Antiqua" panose="02040602050305030304" pitchFamily="18" charset="0"/>
              </a:rPr>
              <a:t>The lower the gradient is, the harder it is for the network to update the weights and the longer it takes to get to the final result.</a:t>
            </a:r>
            <a:endParaRPr lang="en-US" sz="2400" dirty="0">
              <a:latin typeface="Book Antiqua" panose="02040602050305030304" pitchFamily="18" charset="0"/>
            </a:endParaRPr>
          </a:p>
          <a:p>
            <a:pPr algn="just" fontAlgn="base"/>
            <a:r>
              <a:rPr lang="en-US" sz="2400" dirty="0">
                <a:latin typeface="Book Antiqua" panose="02040602050305030304" pitchFamily="18" charset="0"/>
              </a:rPr>
              <a:t>Exploding gradients are a problem where large error gradients accumulate and result in very large updates to neural network model weights during training. This has the effect of our model being unstable and unable to learn from your training data.</a:t>
            </a:r>
            <a:endParaRPr lang="en-US" sz="2400" dirty="0">
              <a:latin typeface="Book Antiqua" panose="02040602050305030304" pitchFamily="18" charset="0"/>
            </a:endParaRPr>
          </a:p>
          <a:p>
            <a:pPr algn="just" fontAlgn="base"/>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In BPTT algorithm we need to back propagate through entire sequence in order to compute gradient of local loss. Thus, computation of gradient of loss is time consuming process.</a:t>
            </a:r>
            <a:endParaRPr lang="en-US" sz="2400" dirty="0">
              <a:latin typeface="Book Antiqua" panose="02040602050305030304" pitchFamily="18" charset="0"/>
            </a:endParaRPr>
          </a:p>
          <a:p>
            <a:pPr algn="just"/>
            <a:r>
              <a:rPr lang="en-US" sz="2400" dirty="0">
                <a:latin typeface="Book Antiqua" panose="02040602050305030304" pitchFamily="18" charset="0"/>
              </a:rPr>
              <a:t>The practical solution is limit the backpropagation to a maximum of window of M steps. The forward pass should still be performed over the entire sequence, but the backward pass is truncated to windows of size M.</a:t>
            </a:r>
            <a:endParaRPr lang="en-US" sz="2400" dirty="0">
              <a:latin typeface="Book Antiqua" panose="02040602050305030304" pitchFamily="18" charset="0"/>
            </a:endParaRPr>
          </a:p>
          <a:p>
            <a:pPr algn="just"/>
            <a:r>
              <a:rPr lang="en-US" sz="2400" dirty="0">
                <a:latin typeface="Book Antiqua" panose="02040602050305030304" pitchFamily="18" charset="0"/>
              </a:rPr>
              <a:t>This modified  version of BPTT algorithm is called Truncated BPTT or TBPTT.</a:t>
            </a:r>
            <a:endParaRPr lang="en-US" sz="2400" dirty="0">
              <a:latin typeface="Book Antiqua" panose="02040602050305030304" pitchFamily="18"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600" dirty="0">
                <a:latin typeface="Book Antiqua" panose="02040602050305030304" pitchFamily="18" charset="0"/>
              </a:rPr>
              <a:t>Because of the vanishing gradient problem, RNNs cannot remember long-term dependencies in time series data. </a:t>
            </a:r>
            <a:endParaRPr lang="en-US" sz="2600" dirty="0">
              <a:latin typeface="Book Antiqua" panose="02040602050305030304" pitchFamily="18" charset="0"/>
            </a:endParaRPr>
          </a:p>
          <a:p>
            <a:pPr algn="just"/>
            <a:r>
              <a:rPr lang="en-US" sz="2600" dirty="0">
                <a:latin typeface="Book Antiqua" panose="02040602050305030304" pitchFamily="18" charset="0"/>
              </a:rPr>
              <a:t>LSTM is an RNN variant designed to address this issue. LSTM, like RNN, has a hidden state that serves as short-term memory.</a:t>
            </a:r>
            <a:endParaRPr lang="en-US" sz="2600" dirty="0">
              <a:latin typeface="Book Antiqua" panose="02040602050305030304" pitchFamily="18" charset="0"/>
            </a:endParaRPr>
          </a:p>
          <a:p>
            <a:pPr algn="just"/>
            <a:r>
              <a:rPr lang="en-US" sz="2600" dirty="0">
                <a:latin typeface="Book Antiqua" panose="02040602050305030304" pitchFamily="18" charset="0"/>
              </a:rPr>
              <a:t>Furthermore, it maintains cell state, which serves as long-term memory. </a:t>
            </a:r>
            <a:endParaRPr lang="en-US" sz="2600" dirty="0">
              <a:latin typeface="Book Antiqua" panose="02040602050305030304" pitchFamily="18" charset="0"/>
            </a:endParaRPr>
          </a:p>
          <a:p>
            <a:pPr marL="0" indent="0" algn="just">
              <a:buNone/>
            </a:pPr>
            <a:r>
              <a:rPr lang="en-US" sz="2400" dirty="0">
                <a:latin typeface="Book Antiqua" panose="02040602050305030304" pitchFamily="18" charset="0"/>
              </a:rPr>
              <a:t> </a:t>
            </a:r>
            <a:endParaRPr lang="en-US" sz="2400" dirty="0">
              <a:latin typeface="Book Antiqua" panose="02040602050305030304" pitchFamily="18"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800" dirty="0">
                <a:latin typeface="Book Antiqua" panose="02040602050305030304" pitchFamily="18" charset="0"/>
              </a:rPr>
              <a:t>The LSTM architecture is made up of three gates: </a:t>
            </a:r>
            <a:r>
              <a:rPr lang="en-US" sz="2800" i="1" dirty="0">
                <a:latin typeface="Book Antiqua" panose="02040602050305030304" pitchFamily="18" charset="0"/>
              </a:rPr>
              <a:t>a forget gate, an input gate, and an output gate</a:t>
            </a:r>
            <a:r>
              <a:rPr lang="en-US" sz="2800" dirty="0">
                <a:latin typeface="Book Antiqua" panose="02040602050305030304" pitchFamily="18" charset="0"/>
              </a:rPr>
              <a:t>.</a:t>
            </a:r>
            <a:endParaRPr lang="en-US" sz="2800" dirty="0">
              <a:latin typeface="Book Antiqua" panose="02040602050305030304" pitchFamily="18" charset="0"/>
            </a:endParaRPr>
          </a:p>
          <a:p>
            <a:pPr algn="just"/>
            <a:r>
              <a:rPr lang="en-US" sz="2800" dirty="0">
                <a:latin typeface="Book Antiqua" panose="02040602050305030304" pitchFamily="18" charset="0"/>
              </a:rPr>
              <a:t>The forget gate is in charge of determining what information must be remembered and what can be forgotten from the previous state. </a:t>
            </a:r>
            <a:endParaRPr lang="en-US" sz="2800" dirty="0">
              <a:latin typeface="Book Antiqua" panose="02040602050305030304" pitchFamily="18" charset="0"/>
            </a:endParaRPr>
          </a:p>
          <a:p>
            <a:pPr algn="just"/>
            <a:r>
              <a:rPr lang="en-US" sz="2800" dirty="0">
                <a:latin typeface="Book Antiqua" panose="02040602050305030304" pitchFamily="18" charset="0"/>
              </a:rPr>
              <a:t>The input gate determines which information from the current input is stored in the cell state. </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 </a:t>
            </a:r>
            <a:endParaRPr lang="en-US" sz="2800" dirty="0">
              <a:latin typeface="Book Antiqua" panose="02040602050305030304" pitchFamily="18" charset="0"/>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800" dirty="0">
                <a:latin typeface="Book Antiqua" panose="02040602050305030304" pitchFamily="18" charset="0"/>
              </a:rPr>
              <a:t>Finally, the output gate determines the next hidden state value. </a:t>
            </a:r>
            <a:endParaRPr lang="en-US" sz="2800" dirty="0">
              <a:latin typeface="Book Antiqua" panose="02040602050305030304" pitchFamily="18" charset="0"/>
            </a:endParaRPr>
          </a:p>
          <a:p>
            <a:pPr algn="just"/>
            <a:r>
              <a:rPr lang="en-US" sz="2800" dirty="0">
                <a:latin typeface="Book Antiqua" panose="02040602050305030304" pitchFamily="18" charset="0"/>
              </a:rPr>
              <a:t>The LSTM network's architecture is depicted in the Figure  and mathematical formulation is given in Equation given in next slide..</a:t>
            </a:r>
            <a:endParaRPr lang="en-US" sz="2800" dirty="0">
              <a:latin typeface="Book Antiqua" panose="02040602050305030304" pitchFamily="18" charset="0"/>
            </a:endParaRPr>
          </a:p>
          <a:p>
            <a:pPr algn="just"/>
            <a:endParaRPr lang="en-US" sz="2600" dirty="0">
              <a:latin typeface="Book Antiqua" panose="02040602050305030304" pitchFamily="18" charset="0"/>
            </a:endParaRPr>
          </a:p>
          <a:p>
            <a:pPr marL="0" indent="0" algn="just">
              <a:buNone/>
            </a:pPr>
            <a:r>
              <a:rPr lang="en-US" sz="2400" dirty="0">
                <a:latin typeface="Book Antiqua" panose="02040602050305030304" pitchFamily="18" charset="0"/>
              </a:rPr>
              <a:t> </a:t>
            </a:r>
            <a:endParaRPr lang="en-US" sz="2400" dirty="0">
              <a:latin typeface="Book Antiqua" panose="02040602050305030304" pitchFamily="18" charset="0"/>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grpSp>
        <p:nvGrpSpPr>
          <p:cNvPr id="6" name="Group 5"/>
          <p:cNvGrpSpPr/>
          <p:nvPr/>
        </p:nvGrpSpPr>
        <p:grpSpPr>
          <a:xfrm>
            <a:off x="838200" y="1905000"/>
            <a:ext cx="7467600" cy="3657600"/>
            <a:chOff x="0" y="0"/>
            <a:chExt cx="5610861" cy="2744951"/>
          </a:xfrm>
        </p:grpSpPr>
        <p:grpSp>
          <p:nvGrpSpPr>
            <p:cNvPr id="7" name="Group 6"/>
            <p:cNvGrpSpPr/>
            <p:nvPr/>
          </p:nvGrpSpPr>
          <p:grpSpPr bwMode="auto">
            <a:xfrm>
              <a:off x="0" y="0"/>
              <a:ext cx="5610861" cy="2744951"/>
              <a:chOff x="2296" y="8515"/>
              <a:chExt cx="6894" cy="3479"/>
            </a:xfrm>
          </p:grpSpPr>
          <p:grpSp>
            <p:nvGrpSpPr>
              <p:cNvPr id="10" name="Group 9"/>
              <p:cNvGrpSpPr/>
              <p:nvPr/>
            </p:nvGrpSpPr>
            <p:grpSpPr bwMode="auto">
              <a:xfrm>
                <a:off x="2296" y="8515"/>
                <a:ext cx="6894" cy="3479"/>
                <a:chOff x="1830" y="1847"/>
                <a:chExt cx="9180" cy="4201"/>
              </a:xfrm>
            </p:grpSpPr>
            <p:grpSp>
              <p:nvGrpSpPr>
                <p:cNvPr id="12" name="Group 11"/>
                <p:cNvGrpSpPr/>
                <p:nvPr/>
              </p:nvGrpSpPr>
              <p:grpSpPr bwMode="auto">
                <a:xfrm>
                  <a:off x="3120" y="1847"/>
                  <a:ext cx="7134" cy="3540"/>
                  <a:chOff x="3120" y="1847"/>
                  <a:chExt cx="7134" cy="3540"/>
                </a:xfrm>
              </p:grpSpPr>
              <p:sp>
                <p:nvSpPr>
                  <p:cNvPr id="24" name="AutoShape 172"/>
                  <p:cNvSpPr>
                    <a:spLocks noChangeArrowheads="1"/>
                  </p:cNvSpPr>
                  <p:nvPr/>
                </p:nvSpPr>
                <p:spPr bwMode="auto">
                  <a:xfrm>
                    <a:off x="3120" y="1847"/>
                    <a:ext cx="6345" cy="3540"/>
                  </a:xfrm>
                  <a:prstGeom prst="roundRect">
                    <a:avLst>
                      <a:gd name="adj" fmla="val 16667"/>
                    </a:avLst>
                  </a:prstGeom>
                  <a:noFill/>
                  <a:ln w="9525">
                    <a:solidFill>
                      <a:srgbClr val="000000"/>
                    </a:solidFill>
                    <a:round/>
                  </a:ln>
                </p:spPr>
                <p:txBody>
                  <a:bodyPr rot="0" vert="horz" wrap="square" lIns="91440" tIns="45720" rIns="91440" bIns="45720" anchor="t" anchorCtr="0" upright="1">
                    <a:noAutofit/>
                  </a:bodyPr>
                  <a:lstStyle/>
                  <a:p>
                    <a:endParaRPr lang="en-US"/>
                  </a:p>
                </p:txBody>
              </p:sp>
              <p:sp>
                <p:nvSpPr>
                  <p:cNvPr id="25" name="Rectangle 24"/>
                  <p:cNvSpPr>
                    <a:spLocks noChangeArrowheads="1"/>
                  </p:cNvSpPr>
                  <p:nvPr/>
                </p:nvSpPr>
                <p:spPr bwMode="auto">
                  <a:xfrm>
                    <a:off x="3735" y="3693"/>
                    <a:ext cx="735" cy="465"/>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r>
                      <a:rPr lang="en-US" sz="1000">
                        <a:effectLst/>
                        <a:latin typeface="Times New Roman" panose="02020603050405020304" pitchFamily="18" charset="0"/>
                      </a:rPr>
                      <a:t> </a:t>
                    </a:r>
                    <a:endParaRPr lang="en-US">
                      <a:effectLst/>
                    </a:endParaRPr>
                  </a:p>
                </p:txBody>
              </p:sp>
              <p:sp>
                <p:nvSpPr>
                  <p:cNvPr id="26" name="Rectangle 25"/>
                  <p:cNvSpPr>
                    <a:spLocks noChangeArrowheads="1"/>
                  </p:cNvSpPr>
                  <p:nvPr/>
                </p:nvSpPr>
                <p:spPr bwMode="auto">
                  <a:xfrm>
                    <a:off x="4905" y="3693"/>
                    <a:ext cx="735" cy="465"/>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27" name="Rectangle 26"/>
                  <p:cNvSpPr>
                    <a:spLocks noChangeArrowheads="1"/>
                  </p:cNvSpPr>
                  <p:nvPr/>
                </p:nvSpPr>
                <p:spPr bwMode="auto">
                  <a:xfrm>
                    <a:off x="6075" y="3768"/>
                    <a:ext cx="870" cy="390"/>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tanh</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28" name="Rectangle 27"/>
                  <p:cNvSpPr>
                    <a:spLocks noChangeArrowheads="1"/>
                  </p:cNvSpPr>
                  <p:nvPr/>
                </p:nvSpPr>
                <p:spPr bwMode="auto">
                  <a:xfrm>
                    <a:off x="7290" y="4548"/>
                    <a:ext cx="735" cy="435"/>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29" name="Rectangle 28"/>
                  <p:cNvSpPr>
                    <a:spLocks noChangeArrowheads="1"/>
                  </p:cNvSpPr>
                  <p:nvPr/>
                </p:nvSpPr>
                <p:spPr bwMode="auto">
                  <a:xfrm>
                    <a:off x="8400" y="3723"/>
                    <a:ext cx="870" cy="390"/>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tanh</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30" name="Oval 29"/>
                  <p:cNvSpPr>
                    <a:spLocks noChangeArrowheads="1"/>
                  </p:cNvSpPr>
                  <p:nvPr/>
                </p:nvSpPr>
                <p:spPr bwMode="auto">
                  <a:xfrm>
                    <a:off x="8640" y="4548"/>
                    <a:ext cx="480" cy="465"/>
                  </a:xfrm>
                  <a:prstGeom prst="ellipse">
                    <a:avLst/>
                  </a:prstGeom>
                  <a:solidFill>
                    <a:srgbClr val="B8CCE4"/>
                  </a:solidFill>
                  <a:ln w="9525">
                    <a:solidFill>
                      <a:srgbClr val="000000"/>
                    </a:solidFill>
                    <a:rou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31" name="Oval 30"/>
                  <p:cNvSpPr>
                    <a:spLocks noChangeArrowheads="1"/>
                  </p:cNvSpPr>
                  <p:nvPr/>
                </p:nvSpPr>
                <p:spPr bwMode="auto">
                  <a:xfrm>
                    <a:off x="3840" y="2207"/>
                    <a:ext cx="524" cy="465"/>
                  </a:xfrm>
                  <a:prstGeom prst="ellipse">
                    <a:avLst/>
                  </a:prstGeom>
                  <a:solidFill>
                    <a:srgbClr val="B8CCE4"/>
                  </a:solidFill>
                  <a:ln w="9525">
                    <a:solidFill>
                      <a:srgbClr val="000000"/>
                    </a:solidFill>
                    <a:round/>
                  </a:ln>
                </p:spPr>
                <p:txBody>
                  <a:bodyPr rot="0" vert="horz" wrap="square" lIns="91440" tIns="45720" rIns="91440" bIns="45720" anchor="t" anchorCtr="0" upright="1">
                    <a:noAutofit/>
                  </a:bodyPr>
                  <a:lstStyle/>
                  <a:p>
                    <a:pPr marL="0" marR="0">
                      <a:lnSpc>
                        <a:spcPct val="107000"/>
                      </a:lnSpc>
                      <a:spcBef>
                        <a:spcPts val="0"/>
                      </a:spcBef>
                      <a:spcAft>
                        <a:spcPts val="0"/>
                      </a:spcAft>
                    </a:pPr>
                    <a:r>
                      <a:rPr lang="en-US" sz="1000">
                        <a:effectLst/>
                        <a:latin typeface="Times New Roman" panose="02020603050405020304" pitchFamily="18" charset="0"/>
                        <a:ea typeface="Calibri" panose="020F0502020204030204" charset="0"/>
                        <a:cs typeface="Times New Roman" panose="02020603050405020304" pitchFamily="18" charset="0"/>
                      </a:rPr>
                      <a:t>×</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32" name="Oval 31"/>
                  <p:cNvSpPr>
                    <a:spLocks noChangeArrowheads="1"/>
                  </p:cNvSpPr>
                  <p:nvPr/>
                </p:nvSpPr>
                <p:spPr bwMode="auto">
                  <a:xfrm>
                    <a:off x="6285" y="2207"/>
                    <a:ext cx="524" cy="465"/>
                  </a:xfrm>
                  <a:prstGeom prst="ellipse">
                    <a:avLst/>
                  </a:prstGeom>
                  <a:solidFill>
                    <a:srgbClr val="B8CCE4"/>
                  </a:solidFill>
                  <a:ln w="9525">
                    <a:solidFill>
                      <a:srgbClr val="000000"/>
                    </a:solidFill>
                    <a:rou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a:t>
                    </a:r>
                    <a:endParaRPr lang="en-US" sz="11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33" name="Oval 32"/>
                  <p:cNvSpPr>
                    <a:spLocks noChangeArrowheads="1"/>
                  </p:cNvSpPr>
                  <p:nvPr/>
                </p:nvSpPr>
                <p:spPr bwMode="auto">
                  <a:xfrm>
                    <a:off x="6285" y="2943"/>
                    <a:ext cx="524" cy="465"/>
                  </a:xfrm>
                  <a:prstGeom prst="ellipse">
                    <a:avLst/>
                  </a:prstGeom>
                  <a:solidFill>
                    <a:srgbClr val="B8CCE4"/>
                  </a:solidFill>
                  <a:ln w="9525">
                    <a:solidFill>
                      <a:srgbClr val="000000"/>
                    </a:solidFill>
                    <a:rou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a:t>
                    </a:r>
                    <a:endParaRPr lang="en-US" sz="11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cxnSp>
                <p:nvCxnSpPr>
                  <p:cNvPr id="34" name="AutoShape 182"/>
                  <p:cNvCxnSpPr>
                    <a:cxnSpLocks noChangeShapeType="1"/>
                  </p:cNvCxnSpPr>
                  <p:nvPr/>
                </p:nvCxnSpPr>
                <p:spPr bwMode="auto">
                  <a:xfrm>
                    <a:off x="8025" y="4773"/>
                    <a:ext cx="615"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35" name="AutoShape 183"/>
                  <p:cNvCxnSpPr>
                    <a:cxnSpLocks noChangeShapeType="1"/>
                  </p:cNvCxnSpPr>
                  <p:nvPr/>
                </p:nvCxnSpPr>
                <p:spPr bwMode="auto">
                  <a:xfrm flipV="1">
                    <a:off x="8865" y="4113"/>
                    <a:ext cx="0" cy="435"/>
                  </a:xfrm>
                  <a:prstGeom prst="straightConnector1">
                    <a:avLst/>
                  </a:prstGeom>
                  <a:noFill/>
                  <a:ln w="9525">
                    <a:solidFill>
                      <a:srgbClr val="000000"/>
                    </a:solidFill>
                    <a:round/>
                    <a:tailEnd type="none" w="lg" len="sm"/>
                  </a:ln>
                  <a:extLst>
                    <a:ext uri="{909E8E84-426E-40DD-AFC4-6F175D3DCCD1}">
                      <a14:hiddenFill xmlns:a14="http://schemas.microsoft.com/office/drawing/2010/main">
                        <a:noFill/>
                      </a14:hiddenFill>
                    </a:ext>
                  </a:extLst>
                </p:spPr>
              </p:cxnSp>
              <p:cxnSp>
                <p:nvCxnSpPr>
                  <p:cNvPr id="36" name="AutoShape 184"/>
                  <p:cNvCxnSpPr>
                    <a:cxnSpLocks noChangeShapeType="1"/>
                  </p:cNvCxnSpPr>
                  <p:nvPr/>
                </p:nvCxnSpPr>
                <p:spPr bwMode="auto">
                  <a:xfrm flipV="1">
                    <a:off x="4110" y="4158"/>
                    <a:ext cx="0" cy="61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37" name="AutoShape 185"/>
                  <p:cNvCxnSpPr>
                    <a:cxnSpLocks noChangeShapeType="1"/>
                  </p:cNvCxnSpPr>
                  <p:nvPr/>
                </p:nvCxnSpPr>
                <p:spPr bwMode="auto">
                  <a:xfrm flipV="1">
                    <a:off x="5235" y="4158"/>
                    <a:ext cx="0" cy="61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38" name="AutoShape 186"/>
                  <p:cNvCxnSpPr>
                    <a:cxnSpLocks noChangeShapeType="1"/>
                  </p:cNvCxnSpPr>
                  <p:nvPr/>
                </p:nvCxnSpPr>
                <p:spPr bwMode="auto">
                  <a:xfrm flipV="1">
                    <a:off x="6525" y="4158"/>
                    <a:ext cx="0" cy="61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39" name="AutoShape 187"/>
                  <p:cNvCxnSpPr>
                    <a:cxnSpLocks noChangeShapeType="1"/>
                  </p:cNvCxnSpPr>
                  <p:nvPr/>
                </p:nvCxnSpPr>
                <p:spPr bwMode="auto">
                  <a:xfrm flipV="1">
                    <a:off x="4081" y="2673"/>
                    <a:ext cx="0" cy="102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0" name="AutoShape 188"/>
                  <p:cNvCxnSpPr>
                    <a:cxnSpLocks noChangeShapeType="1"/>
                  </p:cNvCxnSpPr>
                  <p:nvPr/>
                </p:nvCxnSpPr>
                <p:spPr bwMode="auto">
                  <a:xfrm>
                    <a:off x="4368" y="2433"/>
                    <a:ext cx="1915"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1" name="AutoShape 189"/>
                  <p:cNvCxnSpPr>
                    <a:cxnSpLocks noChangeShapeType="1"/>
                  </p:cNvCxnSpPr>
                  <p:nvPr/>
                </p:nvCxnSpPr>
                <p:spPr bwMode="auto">
                  <a:xfrm flipV="1">
                    <a:off x="6525" y="3408"/>
                    <a:ext cx="0" cy="36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2" name="AutoShape 190"/>
                  <p:cNvCxnSpPr>
                    <a:cxnSpLocks noChangeShapeType="1"/>
                  </p:cNvCxnSpPr>
                  <p:nvPr/>
                </p:nvCxnSpPr>
                <p:spPr bwMode="auto">
                  <a:xfrm flipV="1">
                    <a:off x="6525" y="2673"/>
                    <a:ext cx="0" cy="27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3" name="AutoShape 191"/>
                  <p:cNvCxnSpPr>
                    <a:cxnSpLocks noChangeShapeType="1"/>
                  </p:cNvCxnSpPr>
                  <p:nvPr/>
                </p:nvCxnSpPr>
                <p:spPr bwMode="auto">
                  <a:xfrm>
                    <a:off x="5235" y="3183"/>
                    <a:ext cx="1050"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4" name="AutoShape 192"/>
                  <p:cNvCxnSpPr>
                    <a:cxnSpLocks noChangeShapeType="1"/>
                  </p:cNvCxnSpPr>
                  <p:nvPr/>
                </p:nvCxnSpPr>
                <p:spPr bwMode="auto">
                  <a:xfrm>
                    <a:off x="6813" y="2433"/>
                    <a:ext cx="3441"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5" name="AutoShape 193"/>
                  <p:cNvCxnSpPr>
                    <a:cxnSpLocks noChangeShapeType="1"/>
                  </p:cNvCxnSpPr>
                  <p:nvPr/>
                </p:nvCxnSpPr>
                <p:spPr bwMode="auto">
                  <a:xfrm>
                    <a:off x="8865" y="2433"/>
                    <a:ext cx="0" cy="126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grpSp>
              <p:nvGrpSpPr>
                <p:cNvPr id="13" name="Group 12"/>
                <p:cNvGrpSpPr/>
                <p:nvPr/>
              </p:nvGrpSpPr>
              <p:grpSpPr bwMode="auto">
                <a:xfrm>
                  <a:off x="1830" y="2433"/>
                  <a:ext cx="5460" cy="3615"/>
                  <a:chOff x="1830" y="2433"/>
                  <a:chExt cx="5460" cy="3615"/>
                </a:xfrm>
              </p:grpSpPr>
              <p:sp>
                <p:nvSpPr>
                  <p:cNvPr id="18" name="Text Box 195"/>
                  <p:cNvSpPr txBox="1">
                    <a:spLocks noChangeArrowheads="1"/>
                  </p:cNvSpPr>
                  <p:nvPr/>
                </p:nvSpPr>
                <p:spPr bwMode="auto">
                  <a:xfrm>
                    <a:off x="1830" y="2433"/>
                    <a:ext cx="70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C</a:t>
                    </a:r>
                    <a:r>
                      <a:rPr lang="en-US" sz="1000" baseline="-25000">
                        <a:effectLst/>
                        <a:latin typeface="Times New Roman" panose="02020603050405020304" pitchFamily="18" charset="0"/>
                        <a:ea typeface="Calibri" panose="020F0502020204030204" charset="0"/>
                        <a:cs typeface="Times New Roman" panose="02020603050405020304" pitchFamily="18" charset="0"/>
                      </a:rPr>
                      <a:t>t-1</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19" name="Text Box 196"/>
                  <p:cNvSpPr txBox="1">
                    <a:spLocks noChangeArrowheads="1"/>
                  </p:cNvSpPr>
                  <p:nvPr/>
                </p:nvSpPr>
                <p:spPr bwMode="auto">
                  <a:xfrm>
                    <a:off x="1830" y="4755"/>
                    <a:ext cx="70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charset="0"/>
                        <a:cs typeface="Times New Roman" panose="02020603050405020304" pitchFamily="18" charset="0"/>
                      </a:rPr>
                      <a:t>t-1</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20" name="Text Box 197"/>
                  <p:cNvSpPr txBox="1">
                    <a:spLocks noChangeArrowheads="1"/>
                  </p:cNvSpPr>
                  <p:nvPr/>
                </p:nvSpPr>
                <p:spPr bwMode="auto">
                  <a:xfrm>
                    <a:off x="2535" y="5598"/>
                    <a:ext cx="570"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i="1">
                        <a:effectLst/>
                        <a:latin typeface="Times New Roman" panose="02020603050405020304" pitchFamily="18" charset="0"/>
                        <a:ea typeface="Calibri" panose="020F0502020204030204" charset="0"/>
                        <a:cs typeface="Times New Roman" panose="02020603050405020304" pitchFamily="18" charset="0"/>
                      </a:rPr>
                      <a:t>x</a:t>
                    </a:r>
                    <a:r>
                      <a:rPr lang="en-US" sz="1000" baseline="-25000">
                        <a:effectLst/>
                        <a:latin typeface="Times New Roman" panose="02020603050405020304" pitchFamily="18" charset="0"/>
                        <a:ea typeface="Calibri" panose="020F0502020204030204" charset="0"/>
                        <a:cs typeface="Times New Roman" panose="02020603050405020304" pitchFamily="18" charset="0"/>
                      </a:rPr>
                      <a:t>t</a:t>
                    </a:r>
                    <a:endParaRPr lang="en-US" sz="1100">
                      <a:effectLst/>
                      <a:latin typeface="Calibri" panose="020F0502020204030204" charset="0"/>
                      <a:ea typeface="Calibri" panose="020F0502020204030204" charset="0"/>
                      <a:cs typeface="Times New Roman" panose="02020603050405020304" pitchFamily="18" charset="0"/>
                    </a:endParaRPr>
                  </a:p>
                </p:txBody>
              </p:sp>
              <p:cxnSp>
                <p:nvCxnSpPr>
                  <p:cNvPr id="21" name="AutoShape 198"/>
                  <p:cNvCxnSpPr>
                    <a:cxnSpLocks noChangeShapeType="1"/>
                  </p:cNvCxnSpPr>
                  <p:nvPr/>
                </p:nvCxnSpPr>
                <p:spPr bwMode="auto">
                  <a:xfrm>
                    <a:off x="1950" y="4773"/>
                    <a:ext cx="5340"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2" name="AutoShape 199"/>
                  <p:cNvCxnSpPr>
                    <a:cxnSpLocks noChangeShapeType="1"/>
                  </p:cNvCxnSpPr>
                  <p:nvPr/>
                </p:nvCxnSpPr>
                <p:spPr bwMode="auto">
                  <a:xfrm flipV="1">
                    <a:off x="2775" y="4773"/>
                    <a:ext cx="0" cy="94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3" name="AutoShape 200"/>
                  <p:cNvCxnSpPr>
                    <a:cxnSpLocks noChangeShapeType="1"/>
                  </p:cNvCxnSpPr>
                  <p:nvPr/>
                </p:nvCxnSpPr>
                <p:spPr bwMode="auto">
                  <a:xfrm>
                    <a:off x="1950" y="2433"/>
                    <a:ext cx="1890"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grpSp>
              <p:nvGrpSpPr>
                <p:cNvPr id="14" name="Group 13"/>
                <p:cNvGrpSpPr/>
                <p:nvPr/>
              </p:nvGrpSpPr>
              <p:grpSpPr bwMode="auto">
                <a:xfrm>
                  <a:off x="9120" y="2223"/>
                  <a:ext cx="1890" cy="2760"/>
                  <a:chOff x="9120" y="2223"/>
                  <a:chExt cx="1890" cy="2760"/>
                </a:xfrm>
              </p:grpSpPr>
              <p:sp>
                <p:nvSpPr>
                  <p:cNvPr id="15" name="Text Box 203"/>
                  <p:cNvSpPr txBox="1">
                    <a:spLocks noChangeArrowheads="1"/>
                  </p:cNvSpPr>
                  <p:nvPr/>
                </p:nvSpPr>
                <p:spPr bwMode="auto">
                  <a:xfrm>
                    <a:off x="10275" y="2223"/>
                    <a:ext cx="73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C</a:t>
                    </a:r>
                    <a:r>
                      <a:rPr lang="en-US" sz="1000" baseline="-25000">
                        <a:effectLst/>
                        <a:latin typeface="Times New Roman" panose="02020603050405020304" pitchFamily="18" charset="0"/>
                        <a:ea typeface="Calibri" panose="020F0502020204030204" charset="0"/>
                        <a:cs typeface="Times New Roman" panose="02020603050405020304" pitchFamily="18" charset="0"/>
                      </a:rPr>
                      <a:t>t</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16" name="Text Box 204"/>
                  <p:cNvSpPr txBox="1">
                    <a:spLocks noChangeArrowheads="1"/>
                  </p:cNvSpPr>
                  <p:nvPr/>
                </p:nvSpPr>
                <p:spPr bwMode="auto">
                  <a:xfrm>
                    <a:off x="10275" y="4533"/>
                    <a:ext cx="73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charset="0"/>
                        <a:cs typeface="Times New Roman" panose="02020603050405020304" pitchFamily="18" charset="0"/>
                      </a:rPr>
                      <a:t>t</a:t>
                    </a:r>
                    <a:endParaRPr lang="en-US" sz="1100">
                      <a:effectLst/>
                      <a:latin typeface="Calibri" panose="020F0502020204030204" charset="0"/>
                      <a:ea typeface="Calibri" panose="020F0502020204030204" charset="0"/>
                      <a:cs typeface="Times New Roman" panose="02020603050405020304" pitchFamily="18" charset="0"/>
                    </a:endParaRPr>
                  </a:p>
                </p:txBody>
              </p:sp>
              <p:cxnSp>
                <p:nvCxnSpPr>
                  <p:cNvPr id="17" name="AutoShape 208"/>
                  <p:cNvCxnSpPr>
                    <a:cxnSpLocks noChangeShapeType="1"/>
                  </p:cNvCxnSpPr>
                  <p:nvPr/>
                </p:nvCxnSpPr>
                <p:spPr bwMode="auto">
                  <a:xfrm>
                    <a:off x="9120" y="4773"/>
                    <a:ext cx="1290"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grpSp>
          <p:cxnSp>
            <p:nvCxnSpPr>
              <p:cNvPr id="11" name="AutoShape 209"/>
              <p:cNvCxnSpPr>
                <a:cxnSpLocks noChangeShapeType="1"/>
              </p:cNvCxnSpPr>
              <p:nvPr/>
            </p:nvCxnSpPr>
            <p:spPr bwMode="auto">
              <a:xfrm flipV="1">
                <a:off x="4853" y="9623"/>
                <a:ext cx="0" cy="413"/>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cxnSp>
          <p:nvCxnSpPr>
            <p:cNvPr id="8" name="Straight Connector 7"/>
            <p:cNvCxnSpPr/>
            <p:nvPr/>
          </p:nvCxnSpPr>
          <p:spPr>
            <a:xfrm flipH="1">
              <a:off x="1743075" y="0"/>
              <a:ext cx="0" cy="2313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38500" y="0"/>
              <a:ext cx="0" cy="2313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600200"/>
                <a:ext cx="8382000" cy="4525963"/>
              </a:xfrm>
            </p:spPr>
            <p:txBody>
              <a:bodyPr>
                <a:normAutofit fontScale="92500"/>
              </a:bodyPr>
              <a:lstStyle/>
              <a:p>
                <a:pPr marL="0" indent="0">
                  <a:buNone/>
                </a:pPr>
                <a:r>
                  <a:rPr lang="en-US" sz="2800" b="1" dirty="0">
                    <a:latin typeface="Book Antiqua" panose="02040602050305030304" pitchFamily="18" charset="0"/>
                  </a:rPr>
                  <a:t>Forget Gate</a:t>
                </a:r>
                <a:endParaRPr lang="en-US" sz="2800" b="1" dirty="0">
                  <a:latin typeface="Book Antiqua" panose="02040602050305030304" pitchFamily="18" charset="0"/>
                </a:endParaRPr>
              </a:p>
              <a:p>
                <a:pPr marL="571500" indent="0">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𝑓</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𝑓</m:t>
                              </m:r>
                            </m:sub>
                          </m:sSub>
                        </m:e>
                      </m:d>
                    </m:oMath>
                  </m:oMathPara>
                </a14:m>
                <a:endParaRPr lang="en-US" sz="2800" dirty="0">
                  <a:latin typeface="Book Antiqua" panose="02040602050305030304" pitchFamily="18" charset="0"/>
                </a:endParaRPr>
              </a:p>
              <a:p>
                <a:pPr marL="0" indent="0">
                  <a:buNone/>
                </a:pPr>
                <a:r>
                  <a:rPr lang="en-US" sz="2800" b="1" dirty="0">
                    <a:latin typeface="Book Antiqua" panose="02040602050305030304" pitchFamily="18" charset="0"/>
                  </a:rPr>
                  <a:t>Input Gate</a:t>
                </a:r>
                <a:endParaRPr lang="en-US" sz="2800" b="1" dirty="0">
                  <a:latin typeface="Book Antiqua" panose="02040602050305030304" pitchFamily="18" charset="0"/>
                </a:endParaRPr>
              </a:p>
              <a:p>
                <a:pPr marL="57150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𝑖</m:t>
                            </m:r>
                          </m:sub>
                        </m:sSub>
                      </m:e>
                    </m:d>
                  </m:oMath>
                </a14:m>
                <a:r>
                  <a:rPr lang="en-US" sz="2800" dirty="0">
                    <a:latin typeface="Book Antiqua" panose="02040602050305030304" pitchFamily="18" charset="0"/>
                  </a:rPr>
                  <a:t>  (</a:t>
                </a:r>
                <a:r>
                  <a:rPr lang="en-US" sz="2800" i="1" dirty="0">
                    <a:latin typeface="Book Antiqua" panose="02040602050305030304" pitchFamily="18" charset="0"/>
                  </a:rPr>
                  <a:t>Input gate</a:t>
                </a:r>
                <a:r>
                  <a:rPr lang="en-US" sz="2800" dirty="0">
                    <a:latin typeface="Book Antiqua" panose="02040602050305030304" pitchFamily="18" charset="0"/>
                  </a:rPr>
                  <a:t>)</a:t>
                </a:r>
                <a:endParaRPr lang="en-US" sz="2800" dirty="0">
                  <a:latin typeface="Book Antiqua" panose="02040602050305030304" pitchFamily="18" charset="0"/>
                </a:endParaRPr>
              </a:p>
              <a:p>
                <a:pPr marL="571500" indent="0">
                  <a:buNone/>
                </a:pP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𝑡𝑎𝑛ℎ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𝑐</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𝑐</m:t>
                            </m:r>
                          </m:sub>
                        </m:sSub>
                      </m:e>
                    </m:d>
                  </m:oMath>
                </a14:m>
                <a:r>
                  <a:rPr lang="en-US" sz="2800" dirty="0">
                    <a:latin typeface="Book Antiqua" panose="02040602050305030304" pitchFamily="18" charset="0"/>
                  </a:rPr>
                  <a:t>	(</a:t>
                </a:r>
                <a:r>
                  <a:rPr lang="en-US" sz="2800" i="1" dirty="0">
                    <a:latin typeface="Book Antiqua" panose="02040602050305030304" pitchFamily="18" charset="0"/>
                  </a:rPr>
                  <a:t>New Information</a:t>
                </a:r>
                <a:r>
                  <a:rPr lang="en-US" sz="2800" dirty="0">
                    <a:latin typeface="Book Antiqua" panose="02040602050305030304" pitchFamily="18" charset="0"/>
                  </a:rPr>
                  <a:t>)</a:t>
                </a:r>
                <a:endParaRPr lang="en-US" sz="2800" dirty="0">
                  <a:latin typeface="Book Antiqua" panose="02040602050305030304" pitchFamily="18" charset="0"/>
                </a:endParaRPr>
              </a:p>
              <a:p>
                <a:pPr marL="57150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sub>
                    </m:sSub>
                    <m:r>
                      <a:rPr lang="en-US" sz="2800" i="1">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e>
                    </m:d>
                  </m:oMath>
                </a14:m>
                <a:r>
                  <a:rPr lang="en-US" sz="2800" dirty="0">
                    <a:latin typeface="Book Antiqua" panose="02040602050305030304" pitchFamily="18" charset="0"/>
                  </a:rPr>
                  <a:t>      (</a:t>
                </a:r>
                <a:r>
                  <a:rPr lang="en-US" sz="2800" i="1" dirty="0">
                    <a:latin typeface="Book Antiqua" panose="02040602050305030304" pitchFamily="18" charset="0"/>
                  </a:rPr>
                  <a:t>New Cell State</a:t>
                </a:r>
                <a:r>
                  <a:rPr lang="en-US" sz="2800" dirty="0">
                    <a:latin typeface="Book Antiqua" panose="02040602050305030304" pitchFamily="18" charset="0"/>
                  </a:rPr>
                  <a:t>)</a:t>
                </a:r>
                <a:endParaRPr lang="en-US" sz="2800" dirty="0">
                  <a:latin typeface="Book Antiqua" panose="02040602050305030304" pitchFamily="18" charset="0"/>
                </a:endParaRPr>
              </a:p>
              <a:p>
                <a:pPr marL="0" indent="0">
                  <a:buNone/>
                </a:pPr>
                <a:r>
                  <a:rPr lang="en-US" sz="2800" b="1" dirty="0">
                    <a:latin typeface="Book Antiqua" panose="02040602050305030304" pitchFamily="18" charset="0"/>
                  </a:rPr>
                  <a:t>Output Gate</a:t>
                </a:r>
                <a:endParaRPr lang="en-US" sz="2800" b="1" dirty="0">
                  <a:latin typeface="Book Antiqua" panose="02040602050305030304" pitchFamily="18" charset="0"/>
                </a:endParaRPr>
              </a:p>
              <a:p>
                <a:pPr marL="0" indent="0">
                  <a:buNone/>
                  <a:tabLst>
                    <a:tab pos="514350" algn="l"/>
                  </a:tabLst>
                </a:pPr>
                <a:r>
                  <a:rPr lang="en-US" sz="2800" dirty="0">
                    <a:latin typeface="Book Antiqua" panose="0204060205030503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𝑜</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𝑜</m:t>
                            </m:r>
                          </m:sub>
                        </m:sSub>
                      </m:e>
                    </m:d>
                  </m:oMath>
                </a14:m>
                <a:endParaRPr lang="en-US" sz="2800" dirty="0">
                  <a:latin typeface="Book Antiqua" panose="02040602050305030304" pitchFamily="18" charset="0"/>
                </a:endParaRPr>
              </a:p>
              <a:p>
                <a:pPr marL="0" indent="0">
                  <a:buNone/>
                  <a:tabLst>
                    <a:tab pos="514350" algn="l"/>
                  </a:tabLst>
                </a:pPr>
                <a:r>
                  <a:rPr lang="en-US" sz="2800" dirty="0">
                    <a:latin typeface="Book Antiqua" panose="0204060205030503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𝑡𝑎𝑛ℎ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𝑡</m:t>
                            </m:r>
                          </m:sub>
                        </m:sSub>
                      </m:e>
                    </m:d>
                  </m:oMath>
                </a14:m>
                <a:endParaRPr lang="en-US" sz="2800" dirty="0">
                  <a:latin typeface="Book Antiqua" panose="02040602050305030304" pitchFamily="18" charset="0"/>
                </a:endParaRPr>
              </a:p>
              <a:p>
                <a:pPr marL="0" indent="0">
                  <a:buNone/>
                </a:pPr>
                <a:endParaRPr lang="en-US" sz="2800" dirty="0">
                  <a:latin typeface="Book Antiqua" panose="02040602050305030304" pitchFamily="18" charset="0"/>
                </a:endParaRPr>
              </a:p>
              <a:p>
                <a:pPr marL="0" indent="0">
                  <a:buNone/>
                </a:pPr>
                <a:endParaRPr lang="en-US" sz="2800" dirty="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304800" y="1600200"/>
                <a:ext cx="8382000" cy="4525963"/>
              </a:xfrm>
              <a:blipFill rotWithShape="1">
                <a:blip r:embed="rId1"/>
                <a:stretch>
                  <a:fillRect b="-14374"/>
                </a:stretch>
              </a:blipFill>
            </p:spPr>
            <p:txBody>
              <a:bodyPr/>
              <a:lstStyle/>
              <a:p>
                <a:r>
                  <a:rPr lang="en-US" altLang="en-US">
                    <a:noFill/>
                  </a:rPr>
                  <a:t> </a:t>
                </a:r>
              </a:p>
            </p:txBody>
          </p:sp>
        </mc:Fallback>
      </mc:AlternateContent>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400" b="1" u="sng" dirty="0">
                <a:latin typeface="Book Antiqua" panose="02040602050305030304" pitchFamily="18" charset="0"/>
              </a:rPr>
              <a:t>Deterministic Model of Neuron</a:t>
            </a:r>
            <a:endParaRPr lang="en-US" sz="2400" dirty="0">
              <a:latin typeface="Book Antiqua" panose="02040602050305030304" pitchFamily="18" charset="0"/>
            </a:endParaRPr>
          </a:p>
          <a:p>
            <a:pPr algn="just"/>
            <a:r>
              <a:rPr lang="en-US" sz="2400" dirty="0">
                <a:latin typeface="Book Antiqua" panose="02040602050305030304" pitchFamily="18" charset="0"/>
              </a:rPr>
              <a:t>The neural model also includes an externally applied </a:t>
            </a:r>
            <a:r>
              <a:rPr lang="en-US" sz="2400" i="1" dirty="0">
                <a:latin typeface="Book Antiqua" panose="02040602050305030304" pitchFamily="18" charset="0"/>
              </a:rPr>
              <a:t>bias</a:t>
            </a:r>
            <a:r>
              <a:rPr lang="en-US" sz="2400" dirty="0">
                <a:latin typeface="Book Antiqua" panose="02040602050305030304" pitchFamily="18" charset="0"/>
              </a:rPr>
              <a:t>, denoted by </a:t>
            </a:r>
            <a:r>
              <a:rPr lang="en-US" sz="2400" i="1" dirty="0">
                <a:latin typeface="Book Antiqua" panose="02040602050305030304" pitchFamily="18" charset="0"/>
              </a:rPr>
              <a:t>b</a:t>
            </a:r>
            <a:r>
              <a:rPr lang="en-US" sz="2400" i="1" baseline="-25000" dirty="0">
                <a:latin typeface="Book Antiqua" panose="02040602050305030304" pitchFamily="18" charset="0"/>
              </a:rPr>
              <a:t>k</a:t>
            </a:r>
            <a:r>
              <a:rPr lang="en-US" sz="2400" i="1" dirty="0">
                <a:latin typeface="Book Antiqua" panose="02040602050305030304" pitchFamily="18" charset="0"/>
              </a:rPr>
              <a:t>. </a:t>
            </a:r>
            <a:r>
              <a:rPr lang="en-US" sz="2400" dirty="0">
                <a:latin typeface="Book Antiqua" panose="02040602050305030304" pitchFamily="18" charset="0"/>
              </a:rPr>
              <a:t>The bias </a:t>
            </a:r>
            <a:r>
              <a:rPr lang="en-US" sz="2400" i="1" dirty="0">
                <a:latin typeface="Book Antiqua" panose="02040602050305030304" pitchFamily="18" charset="0"/>
              </a:rPr>
              <a:t>b</a:t>
            </a:r>
            <a:r>
              <a:rPr lang="en-US" sz="2400" i="1" baseline="-25000" dirty="0">
                <a:latin typeface="Book Antiqua" panose="02040602050305030304" pitchFamily="18" charset="0"/>
              </a:rPr>
              <a:t>k</a:t>
            </a:r>
            <a:r>
              <a:rPr lang="en-US" sz="2400" i="1" dirty="0">
                <a:latin typeface="Book Antiqua" panose="02040602050305030304" pitchFamily="18" charset="0"/>
              </a:rPr>
              <a:t> </a:t>
            </a:r>
            <a:r>
              <a:rPr lang="en-US" sz="2400" dirty="0">
                <a:latin typeface="Book Antiqua" panose="02040602050305030304" pitchFamily="18" charset="0"/>
              </a:rPr>
              <a:t>has the effect of increasing or lowering the net input. In mathematical terms, we may describe the neural model by writing the set of equations: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marL="0" indent="0" algn="just">
              <a:buNone/>
            </a:pPr>
            <a:r>
              <a:rPr lang="en-US" sz="2400" i="1" dirty="0">
                <a:latin typeface="Book Antiqua" panose="02040602050305030304" pitchFamily="18" charset="0"/>
              </a:rPr>
              <a:t>Where, x</a:t>
            </a:r>
            <a:r>
              <a:rPr lang="en-US" sz="2400" i="1" baseline="-25000" dirty="0">
                <a:latin typeface="Book Antiqua" panose="02040602050305030304" pitchFamily="18" charset="0"/>
              </a:rPr>
              <a:t>1</a:t>
            </a:r>
            <a:r>
              <a:rPr lang="en-US" sz="2400" i="1" dirty="0">
                <a:latin typeface="Book Antiqua" panose="02040602050305030304" pitchFamily="18" charset="0"/>
              </a:rPr>
              <a:t>, x</a:t>
            </a:r>
            <a:r>
              <a:rPr lang="en-US" sz="2400" i="1" baseline="-25000" dirty="0">
                <a:latin typeface="Book Antiqua" panose="02040602050305030304" pitchFamily="18" charset="0"/>
              </a:rPr>
              <a:t>2</a:t>
            </a:r>
            <a:r>
              <a:rPr lang="en-US" sz="2400" i="1" dirty="0">
                <a:latin typeface="Book Antiqua" panose="02040602050305030304" pitchFamily="18" charset="0"/>
              </a:rPr>
              <a:t>,….,</a:t>
            </a:r>
            <a:r>
              <a:rPr lang="en-US" sz="2400" i="1" dirty="0" err="1">
                <a:latin typeface="Book Antiqua" panose="02040602050305030304" pitchFamily="18" charset="0"/>
              </a:rPr>
              <a:t>x</a:t>
            </a:r>
            <a:r>
              <a:rPr lang="en-US" sz="2400" i="1" baseline="-25000" dirty="0" err="1">
                <a:latin typeface="Book Antiqua" panose="02040602050305030304" pitchFamily="18" charset="0"/>
              </a:rPr>
              <a:t>n</a:t>
            </a:r>
            <a:r>
              <a:rPr lang="en-US" sz="2400" i="1" dirty="0">
                <a:latin typeface="Book Antiqua" panose="02040602050305030304" pitchFamily="18" charset="0"/>
              </a:rPr>
              <a:t> are input signals, w</a:t>
            </a:r>
            <a:r>
              <a:rPr lang="en-US" sz="2400" i="1" baseline="-25000" dirty="0">
                <a:latin typeface="Book Antiqua" panose="02040602050305030304" pitchFamily="18" charset="0"/>
              </a:rPr>
              <a:t>k1</a:t>
            </a:r>
            <a:r>
              <a:rPr lang="en-US" sz="2400" i="1" dirty="0">
                <a:latin typeface="Book Antiqua" panose="02040602050305030304" pitchFamily="18" charset="0"/>
              </a:rPr>
              <a:t>,w</a:t>
            </a:r>
            <a:r>
              <a:rPr lang="en-US" sz="2400" i="1" baseline="-25000" dirty="0">
                <a:latin typeface="Book Antiqua" panose="02040602050305030304" pitchFamily="18" charset="0"/>
              </a:rPr>
              <a:t>k2</a:t>
            </a:r>
            <a:r>
              <a:rPr lang="en-US" sz="2400" i="1" dirty="0">
                <a:latin typeface="Book Antiqua" panose="02040602050305030304" pitchFamily="18" charset="0"/>
              </a:rPr>
              <a:t>,….,</a:t>
            </a:r>
            <a:r>
              <a:rPr lang="en-US" sz="2400" i="1" dirty="0" err="1">
                <a:latin typeface="Book Antiqua" panose="02040602050305030304" pitchFamily="18" charset="0"/>
              </a:rPr>
              <a:t>w</a:t>
            </a:r>
            <a:r>
              <a:rPr lang="en-US" sz="2400" i="1" baseline="-25000" dirty="0" err="1">
                <a:latin typeface="Book Antiqua" panose="02040602050305030304" pitchFamily="18" charset="0"/>
              </a:rPr>
              <a:t>kn</a:t>
            </a:r>
            <a:r>
              <a:rPr lang="en-US" sz="2400" i="1" dirty="0">
                <a:latin typeface="Book Antiqua" panose="02040602050305030304" pitchFamily="18" charset="0"/>
              </a:rPr>
              <a:t> are weights, </a:t>
            </a:r>
            <a:r>
              <a:rPr lang="en-US" sz="2400" i="1" dirty="0" err="1">
                <a:latin typeface="Book Antiqua" panose="02040602050305030304" pitchFamily="18" charset="0"/>
              </a:rPr>
              <a:t>u</a:t>
            </a:r>
            <a:r>
              <a:rPr lang="en-US" sz="2400" i="1" baseline="-25000" dirty="0" err="1">
                <a:latin typeface="Book Antiqua" panose="02040602050305030304" pitchFamily="18" charset="0"/>
              </a:rPr>
              <a:t>k</a:t>
            </a:r>
            <a:r>
              <a:rPr lang="en-US" sz="2400" i="1" dirty="0">
                <a:latin typeface="Book Antiqua" panose="02040602050305030304" pitchFamily="18" charset="0"/>
              </a:rPr>
              <a:t> is weighted sum of inputs, </a:t>
            </a:r>
            <a:r>
              <a:rPr lang="el-GR" sz="2400" i="1" dirty="0">
                <a:latin typeface="Book Antiqua" panose="02040602050305030304" pitchFamily="18" charset="0"/>
              </a:rPr>
              <a:t>φ</a:t>
            </a:r>
            <a:r>
              <a:rPr lang="en-US" sz="2400" i="1" dirty="0">
                <a:latin typeface="Book Antiqua" panose="02040602050305030304" pitchFamily="18" charset="0"/>
              </a:rPr>
              <a:t> is activation function, and </a:t>
            </a:r>
            <a:r>
              <a:rPr lang="en-US" sz="2400" i="1" dirty="0" err="1">
                <a:latin typeface="Book Antiqua" panose="02040602050305030304" pitchFamily="18" charset="0"/>
              </a:rPr>
              <a:t>y</a:t>
            </a:r>
            <a:r>
              <a:rPr lang="en-US" sz="2400" i="1" baseline="-25000" dirty="0" err="1">
                <a:latin typeface="Book Antiqua" panose="02040602050305030304" pitchFamily="18" charset="0"/>
              </a:rPr>
              <a:t>k</a:t>
            </a:r>
            <a:r>
              <a:rPr lang="en-US" sz="2400" i="1" dirty="0">
                <a:latin typeface="Book Antiqua" panose="02040602050305030304" pitchFamily="18" charset="0"/>
              </a:rPr>
              <a:t> is output signal</a:t>
            </a:r>
            <a:endParaRPr lang="en-US" sz="2400" i="1"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6" name="Object 3"/>
          <p:cNvGraphicFramePr>
            <a:graphicFrameLocks noChangeAspect="1"/>
          </p:cNvGraphicFramePr>
          <p:nvPr/>
        </p:nvGraphicFramePr>
        <p:xfrm>
          <a:off x="1062037" y="3346725"/>
          <a:ext cx="2286000" cy="1072806"/>
        </p:xfrm>
        <a:graphic>
          <a:graphicData uri="http://schemas.openxmlformats.org/presentationml/2006/ole">
            <mc:AlternateContent xmlns:mc="http://schemas.openxmlformats.org/markup-compatibility/2006">
              <mc:Choice xmlns:v="urn:schemas-microsoft-com:vml" Requires="v">
                <p:oleObj spid="_x0000_s24577" name="Equation" r:id="rId1" imgW="951865" imgH="444500" progId="Equation.3">
                  <p:embed/>
                </p:oleObj>
              </mc:Choice>
              <mc:Fallback>
                <p:oleObj name="Equation" r:id="rId1" imgW="951865" imgH="4445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7" y="3346725"/>
                        <a:ext cx="2286000" cy="10728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4181474" y="3519143"/>
          <a:ext cx="1736725" cy="552450"/>
        </p:xfrm>
        <a:graphic>
          <a:graphicData uri="http://schemas.openxmlformats.org/presentationml/2006/ole">
            <mc:AlternateContent xmlns:mc="http://schemas.openxmlformats.org/markup-compatibility/2006">
              <mc:Choice xmlns:v="urn:schemas-microsoft-com:vml" Requires="v">
                <p:oleObj spid="_x0000_s24578" name="Equation" r:id="rId3" imgW="723900" imgH="228600" progId="Equation.3">
                  <p:embed/>
                </p:oleObj>
              </mc:Choice>
              <mc:Fallback>
                <p:oleObj name="Equation" r:id="rId3" imgW="7239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474" y="3519143"/>
                        <a:ext cx="173672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nvGraphicFramePr>
        <p:xfrm>
          <a:off x="1062037" y="4398721"/>
          <a:ext cx="3443287" cy="552450"/>
        </p:xfrm>
        <a:graphic>
          <a:graphicData uri="http://schemas.openxmlformats.org/presentationml/2006/ole">
            <mc:AlternateContent xmlns:mc="http://schemas.openxmlformats.org/markup-compatibility/2006">
              <mc:Choice xmlns:v="urn:schemas-microsoft-com:vml" Requires="v">
                <p:oleObj spid="_x0000_s24579" name="Equation" r:id="rId5" imgW="1435100" imgH="228600" progId="Equation.3">
                  <p:embed/>
                </p:oleObj>
              </mc:Choice>
              <mc:Fallback>
                <p:oleObj name="Equation" r:id="rId5" imgW="14351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2037" y="4398721"/>
                        <a:ext cx="344328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
        <p:nvSpPr>
          <p:cNvPr id="10" name="Footer Placeholder 9"/>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Here, </a:t>
            </a:r>
            <a:r>
              <a:rPr lang="en-US" sz="2400" dirty="0" err="1">
                <a:latin typeface="Book Antiqua" panose="02040602050305030304" pitchFamily="18" charset="0"/>
              </a:rPr>
              <a:t>W</a:t>
            </a:r>
            <a:r>
              <a:rPr lang="en-US" sz="2400" i="1" baseline="-25000" dirty="0" err="1">
                <a:latin typeface="Book Antiqua" panose="02040602050305030304" pitchFamily="18" charset="0"/>
              </a:rPr>
              <a:t>f</a:t>
            </a:r>
            <a:r>
              <a:rPr lang="en-US" sz="2400" dirty="0">
                <a:latin typeface="Book Antiqua" panose="02040602050305030304" pitchFamily="18" charset="0"/>
              </a:rPr>
              <a:t> , W</a:t>
            </a:r>
            <a:r>
              <a:rPr lang="en-US" sz="2400" baseline="-25000" dirty="0">
                <a:latin typeface="Book Antiqua" panose="02040602050305030304" pitchFamily="18" charset="0"/>
              </a:rPr>
              <a:t>i</a:t>
            </a:r>
            <a:r>
              <a:rPr lang="en-US" sz="2400" dirty="0">
                <a:latin typeface="Book Antiqua" panose="02040602050305030304" pitchFamily="18" charset="0"/>
              </a:rPr>
              <a:t>, </a:t>
            </a:r>
            <a:r>
              <a:rPr lang="en-US" sz="2400" dirty="0" err="1">
                <a:latin typeface="Book Antiqua" panose="02040602050305030304" pitchFamily="18" charset="0"/>
              </a:rPr>
              <a:t>W</a:t>
            </a:r>
            <a:r>
              <a:rPr lang="en-US" sz="2400" baseline="-25000" dirty="0" err="1">
                <a:latin typeface="Book Antiqua" panose="02040602050305030304" pitchFamily="18" charset="0"/>
              </a:rPr>
              <a:t>o</a:t>
            </a:r>
            <a:r>
              <a:rPr lang="en-US" sz="2400" dirty="0">
                <a:latin typeface="Book Antiqua" panose="02040602050305030304" pitchFamily="18" charset="0"/>
              </a:rPr>
              <a:t>, </a:t>
            </a:r>
            <a:r>
              <a:rPr lang="en-US" sz="2400" dirty="0" err="1">
                <a:latin typeface="Book Antiqua" panose="02040602050305030304" pitchFamily="18" charset="0"/>
              </a:rPr>
              <a:t>U</a:t>
            </a:r>
            <a:r>
              <a:rPr lang="en-US" sz="2400" i="1" baseline="-25000" dirty="0" err="1">
                <a:latin typeface="Book Antiqua" panose="02040602050305030304" pitchFamily="18" charset="0"/>
              </a:rPr>
              <a:t>f</a:t>
            </a:r>
            <a:r>
              <a:rPr lang="en-US" sz="2400" dirty="0">
                <a:latin typeface="Book Antiqua" panose="02040602050305030304" pitchFamily="18" charset="0"/>
              </a:rPr>
              <a:t>, </a:t>
            </a:r>
            <a:r>
              <a:rPr lang="en-US" sz="2400" dirty="0" err="1">
                <a:latin typeface="Book Antiqua" panose="02040602050305030304" pitchFamily="18" charset="0"/>
              </a:rPr>
              <a:t>U</a:t>
            </a:r>
            <a:r>
              <a:rPr lang="en-US" sz="2400" baseline="-25000" dirty="0" err="1">
                <a:latin typeface="Book Antiqua" panose="02040602050305030304" pitchFamily="18" charset="0"/>
              </a:rPr>
              <a:t>i</a:t>
            </a:r>
            <a:r>
              <a:rPr lang="en-US" sz="2400" dirty="0">
                <a:latin typeface="Book Antiqua" panose="02040602050305030304" pitchFamily="18" charset="0"/>
              </a:rPr>
              <a:t>, and </a:t>
            </a:r>
            <a:r>
              <a:rPr lang="en-US" sz="2400" dirty="0" err="1">
                <a:latin typeface="Book Antiqua" panose="02040602050305030304" pitchFamily="18" charset="0"/>
              </a:rPr>
              <a:t>U</a:t>
            </a:r>
            <a:r>
              <a:rPr lang="en-US" sz="2400" baseline="-25000" dirty="0" err="1">
                <a:latin typeface="Book Antiqua" panose="02040602050305030304" pitchFamily="18" charset="0"/>
              </a:rPr>
              <a:t>o</a:t>
            </a:r>
            <a:r>
              <a:rPr lang="en-US" sz="2400" dirty="0">
                <a:latin typeface="Book Antiqua" panose="02040602050305030304" pitchFamily="18" charset="0"/>
              </a:rPr>
              <a:t> are weight matrices. </a:t>
            </a:r>
            <a:r>
              <a:rPr lang="en-US" sz="2400" i="1" dirty="0" err="1">
                <a:latin typeface="Book Antiqua" panose="02040602050305030304" pitchFamily="18" charset="0"/>
              </a:rPr>
              <a:t>x</a:t>
            </a:r>
            <a:r>
              <a:rPr lang="en-US" sz="2400" baseline="-25000" dirty="0" err="1">
                <a:latin typeface="Book Antiqua" panose="02040602050305030304" pitchFamily="18" charset="0"/>
              </a:rPr>
              <a:t>t</a:t>
            </a:r>
            <a:r>
              <a:rPr lang="en-US" sz="2400" dirty="0">
                <a:latin typeface="Book Antiqua" panose="02040602050305030304" pitchFamily="18" charset="0"/>
              </a:rPr>
              <a:t> is input at time step t, </a:t>
            </a:r>
            <a:r>
              <a:rPr lang="en-US" sz="2400" dirty="0" err="1">
                <a:latin typeface="Book Antiqua" panose="02040602050305030304" pitchFamily="18" charset="0"/>
              </a:rPr>
              <a:t>H</a:t>
            </a:r>
            <a:r>
              <a:rPr lang="en-US" sz="2400" baseline="-25000" dirty="0" err="1">
                <a:latin typeface="Book Antiqua" panose="02040602050305030304" pitchFamily="18" charset="0"/>
              </a:rPr>
              <a:t>t</a:t>
            </a:r>
            <a:r>
              <a:rPr lang="en-US" sz="2400" dirty="0">
                <a:latin typeface="Book Antiqua" panose="02040602050305030304" pitchFamily="18" charset="0"/>
              </a:rPr>
              <a:t> is hidden state at time t, C</a:t>
            </a:r>
            <a:r>
              <a:rPr lang="en-US" sz="2400" baseline="-25000" dirty="0">
                <a:latin typeface="Book Antiqua" panose="02040602050305030304" pitchFamily="18" charset="0"/>
              </a:rPr>
              <a:t>t</a:t>
            </a:r>
            <a:r>
              <a:rPr lang="en-US" sz="2400" dirty="0">
                <a:latin typeface="Book Antiqua" panose="02040602050305030304" pitchFamily="18" charset="0"/>
              </a:rPr>
              <a:t> is cell state at time t, </a:t>
            </a:r>
            <a:r>
              <a:rPr lang="en-US" sz="2400" dirty="0" err="1">
                <a:latin typeface="Book Antiqua" panose="02040602050305030304" pitchFamily="18" charset="0"/>
              </a:rPr>
              <a:t>O</a:t>
            </a:r>
            <a:r>
              <a:rPr lang="en-US" sz="2400" baseline="-25000" dirty="0" err="1">
                <a:latin typeface="Book Antiqua" panose="02040602050305030304" pitchFamily="18" charset="0"/>
              </a:rPr>
              <a:t>t</a:t>
            </a:r>
            <a:r>
              <a:rPr lang="en-US" sz="2400" dirty="0">
                <a:latin typeface="Book Antiqua" panose="02040602050305030304" pitchFamily="18" charset="0"/>
              </a:rPr>
              <a:t> is output at time t, and </a:t>
            </a:r>
            <a:r>
              <a:rPr lang="en-US" sz="2400" dirty="0" err="1">
                <a:latin typeface="Book Antiqua" panose="02040602050305030304" pitchFamily="18" charset="0"/>
              </a:rPr>
              <a:t>H’</a:t>
            </a:r>
            <a:r>
              <a:rPr lang="en-US" sz="2400" baseline="-25000" dirty="0" err="1">
                <a:latin typeface="Book Antiqua" panose="02040602050305030304" pitchFamily="18" charset="0"/>
              </a:rPr>
              <a:t>t</a:t>
            </a:r>
            <a:r>
              <a:rPr lang="en-US" sz="2400" dirty="0">
                <a:latin typeface="Book Antiqua" panose="02040602050305030304" pitchFamily="18" charset="0"/>
              </a:rPr>
              <a:t> is candidate hidden state at time t. × is point-wise multiplication and + is point-wise addition.</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600" dirty="0">
                <a:latin typeface="Book Antiqua" panose="02040602050305030304" pitchFamily="18" charset="0"/>
              </a:rPr>
              <a:t>CNN is a type of multilayer neural network  specially designed for detecting, recognizing, and classifying images.</a:t>
            </a:r>
            <a:endParaRPr lang="en-US" sz="2600" dirty="0">
              <a:latin typeface="Book Antiqua" panose="02040602050305030304" pitchFamily="18" charset="0"/>
            </a:endParaRPr>
          </a:p>
          <a:p>
            <a:pPr algn="just"/>
            <a:r>
              <a:rPr lang="en-US" sz="2600" dirty="0">
                <a:latin typeface="Book Antiqua" panose="02040602050305030304" pitchFamily="18" charset="0"/>
              </a:rPr>
              <a:t>Every CNN consist following three types of layers: </a:t>
            </a:r>
            <a:r>
              <a:rPr lang="en-US" sz="2600" i="1" dirty="0">
                <a:latin typeface="Book Antiqua" panose="02040602050305030304" pitchFamily="18" charset="0"/>
              </a:rPr>
              <a:t>Convolution Layer, Pooling layer, and Fully-connected Layer. Typical a</a:t>
            </a:r>
            <a:r>
              <a:rPr lang="en-US" sz="2600" dirty="0">
                <a:latin typeface="Book Antiqua" panose="02040602050305030304" pitchFamily="18" charset="0"/>
              </a:rPr>
              <a:t>rchitecture of CNN is shown below:</a:t>
            </a:r>
            <a:endParaRPr lang="en-US" sz="2600" dirty="0">
              <a:latin typeface="Book Antiqua" panose="02040602050305030304" pitchFamily="18" charset="0"/>
            </a:endParaRPr>
          </a:p>
          <a:p>
            <a:pPr algn="just">
              <a:buNone/>
            </a:pP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pic>
        <p:nvPicPr>
          <p:cNvPr id="198659" name="Picture 3"/>
          <p:cNvPicPr>
            <a:picLocks noChangeAspect="1" noChangeArrowheads="1"/>
          </p:cNvPicPr>
          <p:nvPr/>
        </p:nvPicPr>
        <p:blipFill>
          <a:blip r:embed="rId1"/>
          <a:srcRect/>
          <a:stretch>
            <a:fillRect/>
          </a:stretch>
        </p:blipFill>
        <p:spPr bwMode="auto">
          <a:xfrm>
            <a:off x="1371600" y="3962400"/>
            <a:ext cx="5715000" cy="2203923"/>
          </a:xfrm>
          <a:prstGeom prst="rect">
            <a:avLst/>
          </a:prstGeom>
          <a:noFill/>
          <a:ln w="9525">
            <a:noFill/>
            <a:miter lim="800000"/>
            <a:headEnd/>
            <a:tailEnd/>
          </a:ln>
          <a:effectLst/>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Convolution Layer</a:t>
            </a:r>
            <a:endParaRPr lang="en-US" sz="2600" b="1" u="sng" dirty="0">
              <a:latin typeface="Book Antiqua" panose="02040602050305030304" pitchFamily="18" charset="0"/>
            </a:endParaRPr>
          </a:p>
          <a:p>
            <a:pPr algn="just"/>
            <a:r>
              <a:rPr lang="en-US" sz="2600" dirty="0">
                <a:latin typeface="Book Antiqua" panose="02040602050305030304" pitchFamily="18" charset="0"/>
              </a:rPr>
              <a:t>Convolution layer  extracts features from an input image. It preserves the relationship between pixels by learning image features using small squares of input data. It is a mathematical operation that takes two inputs such as image matrix and a filter or kernel and produces an image with convolved features.</a:t>
            </a:r>
            <a:endParaRPr lang="en-US" sz="2600" dirty="0">
              <a:latin typeface="Book Antiqua" panose="02040602050305030304" pitchFamily="18" charset="0"/>
            </a:endParaRPr>
          </a:p>
          <a:p>
            <a:pPr algn="just"/>
            <a:r>
              <a:rPr lang="en-US" sz="2600" dirty="0">
                <a:latin typeface="Book Antiqua" panose="02040602050305030304" pitchFamily="18" charset="0"/>
              </a:rPr>
              <a:t>Consider a 5 x 5 image whose pixel values are 0, 1 and filter matrix 3 x 3 as shown in below.</a:t>
            </a:r>
            <a:endParaRPr lang="en-US" sz="2600" dirty="0">
              <a:latin typeface="Book Antiqua" panose="02040602050305030304" pitchFamily="18" charset="0"/>
            </a:endParaRPr>
          </a:p>
          <a:p>
            <a:pPr algn="just"/>
            <a:r>
              <a:rPr lang="en-US" sz="2600" dirty="0">
                <a:latin typeface="Book Antiqua" panose="02040602050305030304" pitchFamily="18" charset="0"/>
              </a:rPr>
              <a:t>The matrix formed by sliding the filter over the image and computing the dot product is called Feature Map or Convolved Feature. </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br>
              <a:rPr lang="en-US" sz="2600" dirty="0">
                <a:latin typeface="Book Antiqua" panose="02040602050305030304" pitchFamily="18" charset="0"/>
              </a:rPr>
            </a:b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Convolution Layer</a:t>
            </a: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r>
              <a:rPr lang="en-US" sz="2600" dirty="0">
                <a:latin typeface="Book Antiqua" panose="02040602050305030304" pitchFamily="18" charset="0"/>
              </a:rPr>
              <a:t>Convolution of an image with different filters can perform operations such as edge detection, blur and sharpen by applying filters. </a:t>
            </a:r>
            <a:endParaRPr lang="en-US" sz="2600" b="1" u="sng" dirty="0">
              <a:latin typeface="Book Antiqua" panose="02040602050305030304" pitchFamily="18" charset="0"/>
            </a:endParaRPr>
          </a:p>
          <a:p>
            <a:pPr algn="just">
              <a:buNone/>
            </a:pPr>
            <a:br>
              <a:rPr lang="en-US" sz="2800" dirty="0"/>
            </a:b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00708" name="Picture 4"/>
          <p:cNvPicPr>
            <a:picLocks noChangeAspect="1" noChangeArrowheads="1"/>
          </p:cNvPicPr>
          <p:nvPr/>
        </p:nvPicPr>
        <p:blipFill>
          <a:blip r:embed="rId1"/>
          <a:srcRect/>
          <a:stretch>
            <a:fillRect/>
          </a:stretch>
        </p:blipFill>
        <p:spPr bwMode="auto">
          <a:xfrm>
            <a:off x="457200" y="1905000"/>
            <a:ext cx="3886200" cy="2438926"/>
          </a:xfrm>
          <a:prstGeom prst="rect">
            <a:avLst/>
          </a:prstGeom>
          <a:noFill/>
          <a:ln w="9525">
            <a:noFill/>
            <a:miter lim="800000"/>
            <a:headEnd/>
            <a:tailEnd/>
          </a:ln>
          <a:effectLst/>
        </p:spPr>
      </p:pic>
      <p:graphicFrame>
        <p:nvGraphicFramePr>
          <p:cNvPr id="16" name="Table 15"/>
          <p:cNvGraphicFramePr>
            <a:graphicFrameLocks noGrp="1"/>
          </p:cNvGraphicFramePr>
          <p:nvPr/>
        </p:nvGraphicFramePr>
        <p:xfrm>
          <a:off x="5562600" y="2209800"/>
          <a:ext cx="1752599" cy="1112520"/>
        </p:xfrm>
        <a:graphic>
          <a:graphicData uri="http://schemas.openxmlformats.org/drawingml/2006/table">
            <a:tbl>
              <a:tblPr firstRow="1" bandRow="1">
                <a:tableStyleId>{5C22544A-7EE6-4342-B048-85BDC9FD1C3A}</a:tableStyleId>
              </a:tblPr>
              <a:tblGrid>
                <a:gridCol w="533399"/>
                <a:gridCol w="540774"/>
                <a:gridCol w="678426"/>
              </a:tblGrid>
              <a:tr h="370840">
                <a:tc>
                  <a:txBody>
                    <a:bodyPr/>
                    <a:lstStyle/>
                    <a:p>
                      <a:r>
                        <a:rPr lang="en-US" dirty="0">
                          <a:latin typeface="Book Antiqua" panose="02040602050305030304" pitchFamily="18" charset="0"/>
                        </a:rPr>
                        <a:t>4</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3</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4</a:t>
                      </a:r>
                      <a:endParaRPr lang="en-US" dirty="0">
                        <a:latin typeface="Book Antiqua" panose="02040602050305030304" pitchFamily="18" charset="0"/>
                      </a:endParaRPr>
                    </a:p>
                  </a:txBody>
                  <a:tcPr>
                    <a:solidFill>
                      <a:schemeClr val="accent6"/>
                    </a:solidFill>
                  </a:tcPr>
                </a:tc>
              </a:tr>
              <a:tr h="370840">
                <a:tc>
                  <a:txBody>
                    <a:bodyPr/>
                    <a:lstStyle/>
                    <a:p>
                      <a:r>
                        <a:rPr lang="en-US" dirty="0">
                          <a:latin typeface="Book Antiqua" panose="02040602050305030304" pitchFamily="18" charset="0"/>
                        </a:rPr>
                        <a:t>2</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4</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3</a:t>
                      </a:r>
                      <a:endParaRPr lang="en-US" dirty="0">
                        <a:latin typeface="Book Antiqua" panose="02040602050305030304" pitchFamily="18" charset="0"/>
                      </a:endParaRPr>
                    </a:p>
                  </a:txBody>
                  <a:tcPr>
                    <a:solidFill>
                      <a:schemeClr val="accent6"/>
                    </a:solidFill>
                  </a:tcPr>
                </a:tc>
              </a:tr>
              <a:tr h="370840">
                <a:tc>
                  <a:txBody>
                    <a:bodyPr/>
                    <a:lstStyle/>
                    <a:p>
                      <a:r>
                        <a:rPr lang="en-US" dirty="0">
                          <a:latin typeface="Book Antiqua" panose="02040602050305030304" pitchFamily="18" charset="0"/>
                        </a:rPr>
                        <a:t>2</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3</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4</a:t>
                      </a:r>
                      <a:endParaRPr lang="en-US" dirty="0">
                        <a:latin typeface="Book Antiqua" panose="02040602050305030304" pitchFamily="18" charset="0"/>
                      </a:endParaRPr>
                    </a:p>
                  </a:txBody>
                  <a:tcPr>
                    <a:solidFill>
                      <a:schemeClr val="accent6"/>
                    </a:solidFill>
                  </a:tcPr>
                </a:tc>
              </a:tr>
            </a:tbl>
          </a:graphicData>
        </a:graphic>
      </p:graphicFrame>
      <p:sp>
        <p:nvSpPr>
          <p:cNvPr id="18" name="Right Arrow 17"/>
          <p:cNvSpPr/>
          <p:nvPr/>
        </p:nvSpPr>
        <p:spPr>
          <a:xfrm>
            <a:off x="4343400" y="27432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91200" y="3505200"/>
            <a:ext cx="1828800" cy="381000"/>
          </a:xfrm>
          <a:prstGeom prst="rect">
            <a:avLst/>
          </a:prstGeom>
          <a:noFill/>
        </p:spPr>
        <p:txBody>
          <a:bodyPr wrap="square" rtlCol="0">
            <a:spAutoFit/>
          </a:bodyPr>
          <a:lstStyle/>
          <a:p>
            <a:r>
              <a:rPr lang="en-US" dirty="0">
                <a:latin typeface="Book Antiqua" panose="02040602050305030304" pitchFamily="18" charset="0"/>
              </a:rPr>
              <a:t>Feature Map</a:t>
            </a:r>
            <a:endParaRPr lang="en-US" dirty="0">
              <a:latin typeface="Book Antiqua" panose="02040602050305030304" pitchFamily="18" charset="0"/>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Pooling Layer</a:t>
            </a:r>
            <a:endParaRPr lang="en-US" sz="2600" b="1" u="sng" dirty="0">
              <a:latin typeface="Book Antiqua" panose="02040602050305030304" pitchFamily="18" charset="0"/>
            </a:endParaRPr>
          </a:p>
          <a:p>
            <a:pPr algn="just"/>
            <a:r>
              <a:rPr lang="en-US" sz="2800" dirty="0">
                <a:latin typeface="Book Antiqua" panose="02040602050305030304" pitchFamily="18" charset="0"/>
              </a:rPr>
              <a:t>Spatial Pooling or simply Pooling reduces the dimensionality of each feature map but retains the most important information. </a:t>
            </a:r>
            <a:endParaRPr lang="en-US" sz="2800" dirty="0">
              <a:latin typeface="Book Antiqua" panose="02040602050305030304" pitchFamily="18" charset="0"/>
            </a:endParaRPr>
          </a:p>
          <a:p>
            <a:pPr algn="just"/>
            <a:r>
              <a:rPr lang="en-US" sz="2800" dirty="0">
                <a:latin typeface="Book Antiqua" panose="02040602050305030304" pitchFamily="18" charset="0"/>
              </a:rPr>
              <a:t>It is also called sub-sampling or down-sampling. Spatial Pooling can be of different types: </a:t>
            </a:r>
            <a:r>
              <a:rPr lang="en-US" sz="2800" i="1" dirty="0">
                <a:latin typeface="Book Antiqua" panose="02040602050305030304" pitchFamily="18" charset="0"/>
              </a:rPr>
              <a:t>Max, Average, Sum etc.</a:t>
            </a:r>
            <a:endParaRPr lang="en-US" sz="2800" i="1" dirty="0">
              <a:latin typeface="Book Antiqua" panose="02040602050305030304" pitchFamily="18" charset="0"/>
            </a:endParaRPr>
          </a:p>
          <a:p>
            <a:pPr algn="just"/>
            <a:r>
              <a:rPr lang="en-US" sz="2800" dirty="0">
                <a:latin typeface="Book Antiqua" panose="02040602050305030304" pitchFamily="18" charset="0"/>
              </a:rPr>
              <a:t>In case of Max Pooling, we define a spatial neighborhood (for example, a 3×3 window) and take the largest element from the rectified feature map within that window. </a:t>
            </a: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Pooling Layer</a:t>
            </a:r>
            <a:endParaRPr lang="en-US" sz="2600" b="1" u="sng" dirty="0">
              <a:latin typeface="Book Antiqua" panose="02040602050305030304" pitchFamily="18" charset="0"/>
            </a:endParaRPr>
          </a:p>
          <a:p>
            <a:pPr algn="just"/>
            <a:r>
              <a:rPr lang="en-US" sz="2800" dirty="0">
                <a:latin typeface="Book Antiqua" panose="02040602050305030304" pitchFamily="18" charset="0"/>
              </a:rPr>
              <a:t>Instead of taking the largest element we could also take the average (Average Pooling) or sum of all elements in that window. In practice, Max Pooling has been shown to work better.</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buNone/>
            </a:pPr>
            <a:endParaRPr lang="en-US" sz="2600"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800" dirty="0">
              <a:latin typeface="Book Antiqua" panose="02040602050305030304" pitchFamily="18" charset="0"/>
            </a:endParaRPr>
          </a:p>
          <a:p>
            <a:pPr algn="just"/>
            <a:endParaRPr lang="en-US" sz="2600" b="1" u="sng" dirty="0">
              <a:latin typeface="Book Antiqua" panose="02040602050305030304" pitchFamily="18" charset="0"/>
            </a:endParaRPr>
          </a:p>
          <a:p>
            <a:pPr algn="just">
              <a:buNone/>
            </a:pPr>
            <a:br>
              <a:rPr lang="en-US" sz="2800" dirty="0"/>
            </a:b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10946" name="Picture 2"/>
          <p:cNvPicPr>
            <a:picLocks noChangeAspect="1" noChangeArrowheads="1"/>
          </p:cNvPicPr>
          <p:nvPr/>
        </p:nvPicPr>
        <p:blipFill>
          <a:blip r:embed="rId1"/>
          <a:srcRect/>
          <a:stretch>
            <a:fillRect/>
          </a:stretch>
        </p:blipFill>
        <p:spPr bwMode="auto">
          <a:xfrm>
            <a:off x="2057400" y="3657600"/>
            <a:ext cx="4343400" cy="1936619"/>
          </a:xfrm>
          <a:prstGeom prst="rect">
            <a:avLst/>
          </a:prstGeom>
          <a:noFill/>
          <a:ln w="9525">
            <a:noFill/>
            <a:miter lim="800000"/>
            <a:headEnd/>
            <a:tailEnd/>
          </a:ln>
          <a:effectLst/>
        </p:spPr>
      </p:pic>
      <p:sp>
        <p:nvSpPr>
          <p:cNvPr id="15" name="TextBox 14"/>
          <p:cNvSpPr txBox="1"/>
          <p:nvPr/>
        </p:nvSpPr>
        <p:spPr>
          <a:xfrm>
            <a:off x="1905000" y="5638800"/>
            <a:ext cx="5596404" cy="369332"/>
          </a:xfrm>
          <a:prstGeom prst="rect">
            <a:avLst/>
          </a:prstGeom>
          <a:noFill/>
        </p:spPr>
        <p:txBody>
          <a:bodyPr wrap="none" rtlCol="0">
            <a:spAutoFit/>
          </a:bodyPr>
          <a:lstStyle/>
          <a:p>
            <a:r>
              <a:rPr lang="en-US" b="1" dirty="0">
                <a:latin typeface="Book Antiqua" panose="02040602050305030304" pitchFamily="18" charset="0"/>
              </a:rPr>
              <a:t>Figure: 3x3 Max Pooling over 5x5 convolved feature</a:t>
            </a:r>
            <a:endParaRPr lang="en-US" b="1" dirty="0">
              <a:latin typeface="Book Antiqua" panose="02040602050305030304" pitchFamily="18" charset="0"/>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Fully Connected Layer</a:t>
            </a:r>
            <a:endParaRPr lang="en-US" sz="2600" b="1" u="sng" dirty="0">
              <a:latin typeface="Book Antiqua" panose="02040602050305030304" pitchFamily="18" charset="0"/>
            </a:endParaRPr>
          </a:p>
          <a:p>
            <a:pPr algn="just"/>
            <a:r>
              <a:rPr lang="en-US" sz="2600" dirty="0">
                <a:latin typeface="Book Antiqua" panose="02040602050305030304" pitchFamily="18" charset="0"/>
              </a:rPr>
              <a:t>The Fully Connected layer is a traditional Multi Layer Perceptron that uses a softmax activation function in the output layer. The term “</a:t>
            </a:r>
            <a:r>
              <a:rPr lang="en-US" sz="2600" i="1" dirty="0">
                <a:latin typeface="Book Antiqua" panose="02040602050305030304" pitchFamily="18" charset="0"/>
              </a:rPr>
              <a:t>Fully Connected”</a:t>
            </a:r>
            <a:r>
              <a:rPr lang="en-US" sz="2600" dirty="0">
                <a:latin typeface="Book Antiqua" panose="02040602050305030304" pitchFamily="18" charset="0"/>
              </a:rPr>
              <a:t> implies that every neuron in the previous layer is connected to every neuron on the next layer. </a:t>
            </a:r>
            <a:endParaRPr lang="en-US" sz="2600" dirty="0">
              <a:latin typeface="Book Antiqua" panose="02040602050305030304" pitchFamily="18" charset="0"/>
            </a:endParaRPr>
          </a:p>
          <a:p>
            <a:pPr algn="just"/>
            <a:r>
              <a:rPr lang="en-US" sz="2600" dirty="0">
                <a:latin typeface="Book Antiqua" panose="02040602050305030304" pitchFamily="18" charset="0"/>
              </a:rPr>
              <a:t>The output from the Convolutional and Pooling layers represent high-level features of the input image. The purpose of the Fully Connected layer is to use these features for classifying the input image into various classes based on the training dataset. </a:t>
            </a: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Fully Connected Layer</a:t>
            </a:r>
            <a:endParaRPr lang="en-US" sz="2600" b="1" u="sng" dirty="0">
              <a:latin typeface="Book Antiqua" panose="02040602050305030304" pitchFamily="18" charset="0"/>
            </a:endParaRPr>
          </a:p>
          <a:p>
            <a:pPr algn="just"/>
            <a:r>
              <a:rPr lang="en-US" sz="2600" dirty="0">
                <a:latin typeface="Book Antiqua" panose="02040602050305030304" pitchFamily="18" charset="0"/>
              </a:rPr>
              <a:t>The Softmax function takes a vector of arbitrary real-valued scores and squashes it to a vector of values between zero and one that sum to one.  </a:t>
            </a:r>
            <a:endParaRPr lang="en-US" sz="2600" dirty="0">
              <a:latin typeface="Book Antiqua" panose="02040602050305030304" pitchFamily="18" charset="0"/>
            </a:endParaRPr>
          </a:p>
          <a:p>
            <a:pPr algn="just"/>
            <a:r>
              <a:rPr lang="en-US" sz="2600" dirty="0">
                <a:latin typeface="Book Antiqua" panose="02040602050305030304" pitchFamily="18" charset="0"/>
              </a:rPr>
              <a:t>The Fully-Connected layer learns non-linear function in output produced by Convolutional and Pooling Layer.</a:t>
            </a:r>
            <a:endParaRPr lang="en-US" sz="2600" dirty="0">
              <a:latin typeface="Book Antiqua" panose="02040602050305030304" pitchFamily="18" charset="0"/>
            </a:endParaRPr>
          </a:p>
          <a:p>
            <a:pPr algn="just"/>
            <a:r>
              <a:rPr lang="en-US" sz="2600" dirty="0">
                <a:latin typeface="Book Antiqua" panose="02040602050305030304" pitchFamily="18" charset="0"/>
              </a:rPr>
              <a:t>We should flatten the image into a column vector. The flattened output is fed to the Fully Connected Layer and backpropagation can be applied to train the network. </a:t>
            </a: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dirty="0">
                <a:latin typeface="Book Antiqua" panose="02040602050305030304" pitchFamily="18" charset="0"/>
              </a:rPr>
              <a:t>Example</a:t>
            </a:r>
            <a:endParaRPr lang="en-US" sz="2600" b="1" dirty="0">
              <a:latin typeface="Book Antiqua" panose="02040602050305030304" pitchFamily="18" charset="0"/>
            </a:endParaRPr>
          </a:p>
          <a:p>
            <a:pPr algn="just">
              <a:buNone/>
            </a:pPr>
            <a:r>
              <a:rPr lang="en-US" sz="2600" dirty="0">
                <a:latin typeface="Book Antiqua" panose="02040602050305030304" pitchFamily="18" charset="0"/>
              </a:rPr>
              <a:t>	Consider following 6x6 image and 3x3 filter as below. Compute feature </a:t>
            </a:r>
            <a:r>
              <a:rPr lang="en-US" sz="2600">
                <a:latin typeface="Book Antiqua" panose="02040602050305030304" pitchFamily="18" charset="0"/>
              </a:rPr>
              <a:t>map and </a:t>
            </a:r>
            <a:r>
              <a:rPr lang="en-US" sz="2600" dirty="0">
                <a:latin typeface="Book Antiqua" panose="02040602050305030304" pitchFamily="18" charset="0"/>
              </a:rPr>
              <a:t>pooled feature map using 2x2 window. Use Max pooling.</a:t>
            </a: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15" name="Table 14"/>
          <p:cNvGraphicFramePr>
            <a:graphicFrameLocks noGrp="1"/>
          </p:cNvGraphicFramePr>
          <p:nvPr/>
        </p:nvGraphicFramePr>
        <p:xfrm>
          <a:off x="685800" y="3581400"/>
          <a:ext cx="3429000" cy="2225040"/>
        </p:xfrm>
        <a:graphic>
          <a:graphicData uri="http://schemas.openxmlformats.org/drawingml/2006/table">
            <a:tbl>
              <a:tblPr firstRow="1" bandRow="1">
                <a:tableStyleId>{5C22544A-7EE6-4342-B048-85BDC9FD1C3A}</a:tableStyleId>
              </a:tblPr>
              <a:tblGrid>
                <a:gridCol w="571500"/>
                <a:gridCol w="571500"/>
                <a:gridCol w="571500"/>
                <a:gridCol w="571500"/>
                <a:gridCol w="571500"/>
                <a:gridCol w="571500"/>
              </a:tblGrid>
              <a:tr h="370840">
                <a:tc>
                  <a:txBody>
                    <a:bodyPr/>
                    <a:lstStyle/>
                    <a:p>
                      <a:r>
                        <a:rPr lang="en-US" dirty="0">
                          <a:latin typeface="Book Antiqua" panose="02040602050305030304" pitchFamily="18" charset="0"/>
                        </a:rPr>
                        <a:t>255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200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120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89</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180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210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230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170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165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87</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76</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49</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120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115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125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165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140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20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35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32</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42</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37</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78</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55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65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75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45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35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69</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190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180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160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150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155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165</a:t>
                      </a:r>
                      <a:endParaRPr lang="en-US" dirty="0">
                        <a:latin typeface="Book Antiqua" panose="02040602050305030304" pitchFamily="18" charset="0"/>
                      </a:endParaRPr>
                    </a:p>
                  </a:txBody>
                  <a:tcPr/>
                </a:tc>
              </a:tr>
            </a:tbl>
          </a:graphicData>
        </a:graphic>
      </p:graphicFrame>
      <p:graphicFrame>
        <p:nvGraphicFramePr>
          <p:cNvPr id="16" name="Table 15"/>
          <p:cNvGraphicFramePr>
            <a:graphicFrameLocks noGrp="1"/>
          </p:cNvGraphicFramePr>
          <p:nvPr/>
        </p:nvGraphicFramePr>
        <p:xfrm>
          <a:off x="4419600" y="4038600"/>
          <a:ext cx="1752600" cy="1112520"/>
        </p:xfrm>
        <a:graphic>
          <a:graphicData uri="http://schemas.openxmlformats.org/drawingml/2006/table">
            <a:tbl>
              <a:tblPr firstRow="1" bandRow="1">
                <a:tableStyleId>{5C22544A-7EE6-4342-B048-85BDC9FD1C3A}</a:tableStyleId>
              </a:tblPr>
              <a:tblGrid>
                <a:gridCol w="584200"/>
                <a:gridCol w="584200"/>
                <a:gridCol w="584200"/>
              </a:tblGrid>
              <a:tr h="370840">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r>
            </a:tbl>
          </a:graphicData>
        </a:graphic>
      </p:graphicFrame>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dirty="0">
                <a:latin typeface="Book Antiqua" panose="02040602050305030304" pitchFamily="18" charset="0"/>
              </a:rPr>
              <a:t>Example</a:t>
            </a:r>
            <a:endParaRPr lang="en-US" sz="2600" b="1" dirty="0">
              <a:latin typeface="Book Antiqua" panose="02040602050305030304" pitchFamily="18" charset="0"/>
            </a:endParaRPr>
          </a:p>
          <a:p>
            <a:pPr algn="just">
              <a:buNone/>
            </a:pPr>
            <a:r>
              <a:rPr lang="en-US" sz="2600" dirty="0">
                <a:latin typeface="Book Antiqua" panose="02040602050305030304" pitchFamily="18" charset="0"/>
              </a:rPr>
              <a:t>	Consider a 4 bit grey level image with resolution 6x6  and </a:t>
            </a:r>
            <a:r>
              <a:rPr lang="en-US" sz="2600">
                <a:latin typeface="Book Antiqua" panose="02040602050305030304" pitchFamily="18" charset="0"/>
              </a:rPr>
              <a:t>a 3x 3 filter </a:t>
            </a:r>
            <a:r>
              <a:rPr lang="en-US" sz="2600" dirty="0">
                <a:latin typeface="Book Antiqua" panose="02040602050305030304" pitchFamily="18" charset="0"/>
              </a:rPr>
              <a:t>whose all diagonal elements are 1 and non-diagonal elements are zero. Compute feature map and the compute pooled feature map using 3x3 window. Use average pooling.</a:t>
            </a: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a:p>
            <a:pPr algn="just"/>
            <a:r>
              <a:rPr lang="en-US" sz="2400" dirty="0">
                <a:latin typeface="Book Antiqua" panose="02040602050305030304" pitchFamily="18" charset="0"/>
              </a:rPr>
              <a:t>The use of bias b</a:t>
            </a:r>
            <a:r>
              <a:rPr lang="en-US" sz="2400" baseline="-25000" dirty="0">
                <a:latin typeface="Book Antiqua" panose="02040602050305030304" pitchFamily="18" charset="0"/>
              </a:rPr>
              <a:t>k</a:t>
            </a:r>
            <a:r>
              <a:rPr lang="en-US" sz="2400" dirty="0">
                <a:latin typeface="Book Antiqua" panose="02040602050305030304" pitchFamily="18" charset="0"/>
              </a:rPr>
              <a:t> has the effect of applying an affine transformation to the output </a:t>
            </a:r>
            <a:r>
              <a:rPr lang="en-US" sz="2400" dirty="0" err="1">
                <a:latin typeface="Book Antiqua" panose="02040602050305030304" pitchFamily="18" charset="0"/>
              </a:rPr>
              <a:t>u</a:t>
            </a:r>
            <a:r>
              <a:rPr lang="en-US" sz="2400" baseline="-25000" dirty="0" err="1">
                <a:latin typeface="Book Antiqua" panose="02040602050305030304" pitchFamily="18" charset="0"/>
              </a:rPr>
              <a:t>k</a:t>
            </a:r>
            <a:r>
              <a:rPr lang="en-US" sz="2400" dirty="0">
                <a:latin typeface="Book Antiqua" panose="02040602050305030304" pitchFamily="18" charset="0"/>
              </a:rPr>
              <a:t> of the linear combiner in the neural model.</a:t>
            </a:r>
            <a:endParaRPr lang="en-US" sz="2400" dirty="0">
              <a:latin typeface="Book Antiqua" panose="02040602050305030304" pitchFamily="18" charset="0"/>
            </a:endParaRPr>
          </a:p>
          <a:p>
            <a:pPr algn="just"/>
            <a:r>
              <a:rPr lang="en-US" sz="2400" dirty="0">
                <a:latin typeface="Book Antiqua" panose="02040602050305030304" pitchFamily="18" charset="0"/>
              </a:rPr>
              <a:t>Depending on whether the bias b</a:t>
            </a:r>
            <a:r>
              <a:rPr lang="en-US" sz="2400" baseline="-25000" dirty="0">
                <a:latin typeface="Book Antiqua" panose="02040602050305030304" pitchFamily="18" charset="0"/>
              </a:rPr>
              <a:t>k</a:t>
            </a:r>
            <a:r>
              <a:rPr lang="en-US" sz="2400" i="1" dirty="0">
                <a:latin typeface="Book Antiqua" panose="02040602050305030304" pitchFamily="18" charset="0"/>
              </a:rPr>
              <a:t> </a:t>
            </a:r>
            <a:r>
              <a:rPr lang="en-US" sz="2400" dirty="0">
                <a:latin typeface="Book Antiqua" panose="02040602050305030304" pitchFamily="18" charset="0"/>
              </a:rPr>
              <a:t>is positive or negative, the relationship between the </a:t>
            </a:r>
            <a:r>
              <a:rPr lang="en-US" sz="2400" i="1" dirty="0">
                <a:latin typeface="Book Antiqua" panose="02040602050305030304" pitchFamily="18" charset="0"/>
              </a:rPr>
              <a:t>activation potential</a:t>
            </a:r>
            <a:r>
              <a:rPr lang="en-US" sz="2400" dirty="0">
                <a:latin typeface="Book Antiqua" panose="02040602050305030304" pitchFamily="18" charset="0"/>
              </a:rPr>
              <a:t> (</a:t>
            </a:r>
            <a:r>
              <a:rPr lang="en-US" sz="2400" dirty="0" err="1">
                <a:latin typeface="Book Antiqua" panose="02040602050305030304" pitchFamily="18" charset="0"/>
              </a:rPr>
              <a:t>v</a:t>
            </a:r>
            <a:r>
              <a:rPr lang="en-US" sz="2400" baseline="-25000" dirty="0" err="1">
                <a:latin typeface="Book Antiqua" panose="02040602050305030304" pitchFamily="18" charset="0"/>
              </a:rPr>
              <a:t>k</a:t>
            </a:r>
            <a:r>
              <a:rPr lang="en-US" sz="2400" dirty="0">
                <a:latin typeface="Book Antiqua" panose="02040602050305030304" pitchFamily="18" charset="0"/>
              </a:rPr>
              <a:t>)</a:t>
            </a:r>
            <a:r>
              <a:rPr lang="en-US" sz="2400" i="1" dirty="0">
                <a:latin typeface="Book Antiqua" panose="02040602050305030304" pitchFamily="18" charset="0"/>
              </a:rPr>
              <a:t> </a:t>
            </a:r>
            <a:r>
              <a:rPr lang="en-US" sz="2400" dirty="0">
                <a:latin typeface="Book Antiqua" panose="02040602050305030304" pitchFamily="18" charset="0"/>
              </a:rPr>
              <a:t>and the linear combiner output (</a:t>
            </a:r>
            <a:r>
              <a:rPr lang="en-US" sz="2400" dirty="0" err="1">
                <a:latin typeface="Book Antiqua" panose="02040602050305030304" pitchFamily="18" charset="0"/>
              </a:rPr>
              <a:t>u</a:t>
            </a:r>
            <a:r>
              <a:rPr lang="en-US" sz="2400" baseline="-25000" dirty="0" err="1">
                <a:latin typeface="Book Antiqua" panose="02040602050305030304" pitchFamily="18" charset="0"/>
              </a:rPr>
              <a:t>k</a:t>
            </a:r>
            <a:r>
              <a:rPr lang="en-US" sz="2400" dirty="0">
                <a:latin typeface="Book Antiqua" panose="02040602050305030304" pitchFamily="18" charset="0"/>
              </a:rPr>
              <a:t>) is modified as below.</a:t>
            </a: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1"/>
          <a:stretch>
            <a:fillRect/>
          </a:stretch>
        </p:blipFill>
        <p:spPr>
          <a:xfrm>
            <a:off x="1676400" y="2320940"/>
            <a:ext cx="3657600" cy="3805223"/>
          </a:xfrm>
          <a:prstGeom prst="rect">
            <a:avLst/>
          </a:prstGeom>
        </p:spPr>
      </p:pic>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009248" y="2857500"/>
            <a:ext cx="2020105" cy="307777"/>
          </a:xfrm>
          <a:prstGeom prst="rect">
            <a:avLst/>
          </a:prstGeom>
          <a:noFill/>
        </p:spPr>
        <p:txBody>
          <a:bodyPr wrap="none" rtlCol="0">
            <a:spAutoFit/>
          </a:bodyPr>
          <a:lstStyle/>
          <a:p>
            <a:r>
              <a:rPr lang="en-US" sz="1400" dirty="0">
                <a:latin typeface="Book Antiqua" panose="02040602050305030304" pitchFamily="18" charset="0"/>
              </a:rPr>
              <a:t>Activation Potential </a:t>
            </a:r>
            <a:r>
              <a:rPr lang="en-US" sz="1400" dirty="0" err="1">
                <a:latin typeface="Book Antiqua" panose="02040602050305030304" pitchFamily="18" charset="0"/>
              </a:rPr>
              <a:t>V</a:t>
            </a:r>
            <a:r>
              <a:rPr lang="en-US" sz="1400" baseline="-25000" dirty="0" err="1">
                <a:latin typeface="Book Antiqua" panose="02040602050305030304" pitchFamily="18" charset="0"/>
              </a:rPr>
              <a:t>k</a:t>
            </a:r>
            <a:endParaRPr lang="en-US" sz="1400" baseline="-25000" dirty="0">
              <a:latin typeface="Book Antiqua" panose="02040602050305030304" pitchFamily="18" charset="0"/>
            </a:endParaRPr>
          </a:p>
        </p:txBody>
      </p:sp>
      <p:sp>
        <p:nvSpPr>
          <p:cNvPr id="8" name="Slide Number Placeholder 7"/>
          <p:cNvSpPr>
            <a:spLocks noGrp="1"/>
          </p:cNvSpPr>
          <p:nvPr>
            <p:ph type="sldNum" sz="quarter" idx="12"/>
          </p:nvPr>
        </p:nvSpPr>
        <p:spPr/>
        <p:txBody>
          <a:bodyPr/>
          <a:lstStyle/>
          <a:p>
            <a:fld id="{3F22444B-AD59-459C-8316-D24326876BE4}" type="slidenum">
              <a:rPr lang="en-US" smtClean="0"/>
            </a:fld>
            <a:endParaRPr lang="en-US"/>
          </a:p>
        </p:txBody>
      </p:sp>
      <p:sp>
        <p:nvSpPr>
          <p:cNvPr id="9" name="Footer Placeholder 8"/>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Example: </a:t>
            </a:r>
            <a:r>
              <a:rPr lang="en-US" sz="2000" i="1" dirty="0">
                <a:latin typeface="Book Antiqua" panose="02040602050305030304" pitchFamily="18" charset="0"/>
              </a:rPr>
              <a:t>Consider following neuron and compute its output by assume activation function F(x)=1 if x&gt;5 and F(x)=0, otherwise</a:t>
            </a:r>
            <a:endParaRPr lang="en-US" sz="2000" i="1" dirty="0">
              <a:latin typeface="Book Antiqua" panose="02040602050305030304" pitchFamily="18" charset="0"/>
            </a:endParaRPr>
          </a:p>
          <a:p>
            <a:pPr marL="0" indent="0" algn="just">
              <a:buNone/>
            </a:pP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p:cNvGrpSpPr/>
          <p:nvPr/>
        </p:nvGrpSpPr>
        <p:grpSpPr>
          <a:xfrm>
            <a:off x="4041894" y="2467768"/>
            <a:ext cx="4695825" cy="2790825"/>
            <a:chOff x="0" y="0"/>
            <a:chExt cx="4819650" cy="2381250"/>
          </a:xfrm>
        </p:grpSpPr>
        <p:sp>
          <p:nvSpPr>
            <p:cNvPr id="1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3</a:t>
              </a:r>
              <a:r>
                <a:rPr lang="en-US" sz="1000">
                  <a:effectLst/>
                  <a:latin typeface="Book Antiqua" panose="02040602050305030304" pitchFamily="18" charset="0"/>
                  <a:ea typeface="Calibri" panose="020F0502020204030204" charset="0"/>
                  <a:cs typeface="Arial" panose="020B0604020202020204" pitchFamily="34" charset="0"/>
                </a:rPr>
                <a:t>=0.5</a:t>
              </a:r>
              <a:endParaRPr lang="en-US" sz="1100">
                <a:effectLst/>
                <a:ea typeface="Calibri" panose="020F0502020204030204" charset="0"/>
                <a:cs typeface="Times New Roman" panose="02020603050405020304" pitchFamily="18" charset="0"/>
              </a:endParaRPr>
            </a:p>
          </p:txBody>
        </p:sp>
        <p:sp>
          <p:nvSpPr>
            <p:cNvPr id="1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2</a:t>
              </a:r>
              <a:r>
                <a:rPr lang="en-US" sz="1000">
                  <a:effectLst/>
                  <a:latin typeface="Book Antiqua" panose="02040602050305030304" pitchFamily="18" charset="0"/>
                  <a:ea typeface="Calibri" panose="020F0502020204030204" charset="0"/>
                  <a:cs typeface="Arial" panose="020B0604020202020204" pitchFamily="34" charset="0"/>
                </a:rPr>
                <a:t>=2</a:t>
              </a:r>
              <a:endParaRPr lang="en-US" sz="1100">
                <a:effectLst/>
                <a:ea typeface="Calibri" panose="020F0502020204030204" charset="0"/>
                <a:cs typeface="Times New Roman" panose="02020603050405020304" pitchFamily="18" charset="0"/>
              </a:endParaRPr>
            </a:p>
          </p:txBody>
        </p:sp>
        <p:sp>
          <p:nvSpPr>
            <p:cNvPr id="1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1</a:t>
              </a:r>
              <a:r>
                <a:rPr lang="en-US" sz="1000">
                  <a:effectLst/>
                  <a:latin typeface="Book Antiqua" panose="02040602050305030304" pitchFamily="18" charset="0"/>
                  <a:ea typeface="Calibri" panose="020F0502020204030204" charset="0"/>
                  <a:cs typeface="Arial" panose="020B0604020202020204" pitchFamily="34" charset="0"/>
                </a:rPr>
                <a:t>=1.5</a:t>
              </a:r>
              <a:endParaRPr lang="en-US" sz="1100">
                <a:effectLst/>
                <a:ea typeface="Calibri" panose="020F0502020204030204" charset="0"/>
                <a:cs typeface="Times New Roman" panose="02020603050405020304" pitchFamily="18" charset="0"/>
              </a:endParaRPr>
            </a:p>
          </p:txBody>
        </p:sp>
        <p:grpSp>
          <p:nvGrpSpPr>
            <p:cNvPr id="18" name="Group 17"/>
            <p:cNvGrpSpPr/>
            <p:nvPr/>
          </p:nvGrpSpPr>
          <p:grpSpPr>
            <a:xfrm>
              <a:off x="523875" y="352425"/>
              <a:ext cx="3695700" cy="1838325"/>
              <a:chOff x="0" y="0"/>
              <a:chExt cx="3695700" cy="1838325"/>
            </a:xfrm>
          </p:grpSpPr>
          <p:sp>
            <p:nvSpPr>
              <p:cNvPr id="24" name="Oval 2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cxnSp>
            <p:nvCxnSpPr>
              <p:cNvPr id="25" name="Straight Arrow Connector 2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1</a:t>
              </a:r>
              <a:r>
                <a:rPr lang="en-US" sz="1000">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2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2</a:t>
              </a:r>
              <a:r>
                <a:rPr lang="en-US" sz="1000">
                  <a:effectLst/>
                  <a:latin typeface="Book Antiqua" panose="02040602050305030304" pitchFamily="18" charset="0"/>
                  <a:ea typeface="Calibri" panose="020F0502020204030204" charset="0"/>
                  <a:cs typeface="Times New Roman" panose="02020603050405020304" pitchFamily="18" charset="0"/>
                </a:rPr>
                <a:t>=1</a:t>
              </a:r>
              <a:endParaRPr lang="en-US" sz="1100">
                <a:effectLst/>
                <a:ea typeface="Calibri" panose="020F0502020204030204" charset="0"/>
                <a:cs typeface="Times New Roman" panose="02020603050405020304" pitchFamily="18" charset="0"/>
              </a:endParaRPr>
            </a:p>
          </p:txBody>
        </p:sp>
        <p:sp>
          <p:nvSpPr>
            <p:cNvPr id="2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3</a:t>
              </a:r>
              <a:r>
                <a:rPr lang="en-US" sz="1000">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2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b=1</a:t>
              </a:r>
              <a:endParaRPr lang="en-US" sz="1100">
                <a:effectLst/>
                <a:ea typeface="Calibri" panose="020F0502020204030204" charset="0"/>
                <a:cs typeface="Times New Roman" panose="02020603050405020304" pitchFamily="18" charset="0"/>
              </a:endParaRPr>
            </a:p>
          </p:txBody>
        </p:sp>
        <p:sp>
          <p:nvSpPr>
            <p:cNvPr id="2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y</a:t>
              </a:r>
              <a:endParaRPr lang="en-US" sz="1100">
                <a:effectLst/>
                <a:ea typeface="Calibri" panose="020F0502020204030204" charset="0"/>
                <a:cs typeface="Times New Roman" panose="02020603050405020304" pitchFamily="18" charset="0"/>
              </a:endParaRPr>
            </a:p>
          </p:txBody>
        </p:sp>
      </p:grpSp>
      <p:sp>
        <p:nvSpPr>
          <p:cNvPr id="30" name="TextBox 29"/>
          <p:cNvSpPr txBox="1"/>
          <p:nvPr/>
        </p:nvSpPr>
        <p:spPr>
          <a:xfrm>
            <a:off x="228600" y="2971800"/>
            <a:ext cx="3729772" cy="3139321"/>
          </a:xfrm>
          <a:prstGeom prst="rect">
            <a:avLst/>
          </a:prstGeom>
          <a:noFill/>
        </p:spPr>
        <p:txBody>
          <a:bodyPr wrap="square" rtlCol="0">
            <a:spAutoFit/>
          </a:bodyPr>
          <a:lstStyle/>
          <a:p>
            <a:pPr>
              <a:lnSpc>
                <a:spcPct val="150000"/>
              </a:lnSpc>
            </a:pPr>
            <a:r>
              <a:rPr lang="en-US" sz="2400" dirty="0">
                <a:latin typeface="Book Antiqua" panose="02040602050305030304" pitchFamily="18" charset="0"/>
              </a:rPr>
              <a:t>u=x</a:t>
            </a:r>
            <a:r>
              <a:rPr lang="en-US" sz="2400" baseline="-25000" dirty="0">
                <a:latin typeface="Book Antiqua" panose="02040602050305030304" pitchFamily="18" charset="0"/>
              </a:rPr>
              <a:t>1</a:t>
            </a:r>
            <a:r>
              <a:rPr lang="en-US" sz="2400" dirty="0">
                <a:latin typeface="Book Antiqua" panose="02040602050305030304" pitchFamily="18" charset="0"/>
              </a:rPr>
              <a:t>*w</a:t>
            </a:r>
            <a:r>
              <a:rPr lang="en-US" sz="2400" baseline="-25000" dirty="0">
                <a:latin typeface="Book Antiqua" panose="02040602050305030304" pitchFamily="18" charset="0"/>
              </a:rPr>
              <a:t>1</a:t>
            </a:r>
            <a:r>
              <a:rPr lang="en-US" sz="2400" dirty="0">
                <a:latin typeface="Book Antiqua" panose="02040602050305030304" pitchFamily="18" charset="0"/>
              </a:rPr>
              <a:t>+x</a:t>
            </a:r>
            <a:r>
              <a:rPr lang="en-US" sz="2400" baseline="-25000" dirty="0">
                <a:latin typeface="Book Antiqua" panose="02040602050305030304" pitchFamily="18" charset="0"/>
              </a:rPr>
              <a:t>2</a:t>
            </a:r>
            <a:r>
              <a:rPr lang="en-US" sz="2400" dirty="0">
                <a:latin typeface="Book Antiqua" panose="02040602050305030304" pitchFamily="18" charset="0"/>
              </a:rPr>
              <a:t>*w</a:t>
            </a:r>
            <a:r>
              <a:rPr lang="en-US" sz="2400" baseline="-25000" dirty="0">
                <a:latin typeface="Book Antiqua" panose="02040602050305030304" pitchFamily="18" charset="0"/>
              </a:rPr>
              <a:t>2</a:t>
            </a:r>
            <a:r>
              <a:rPr lang="en-US" sz="2400" dirty="0">
                <a:latin typeface="Book Antiqua" panose="02040602050305030304" pitchFamily="18" charset="0"/>
              </a:rPr>
              <a:t>+x</a:t>
            </a:r>
            <a:r>
              <a:rPr lang="en-US" sz="2400" baseline="-25000" dirty="0">
                <a:latin typeface="Book Antiqua" panose="02040602050305030304" pitchFamily="18" charset="0"/>
              </a:rPr>
              <a:t>3</a:t>
            </a:r>
            <a:r>
              <a:rPr lang="en-US" sz="2400" dirty="0">
                <a:latin typeface="Book Antiqua" panose="02040602050305030304" pitchFamily="18" charset="0"/>
              </a:rPr>
              <a:t>*w</a:t>
            </a:r>
            <a:r>
              <a:rPr lang="en-US" sz="2400" baseline="-25000" dirty="0">
                <a:latin typeface="Book Antiqua" panose="02040602050305030304" pitchFamily="18" charset="0"/>
              </a:rPr>
              <a:t>3</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   =2*1.5+1*2+2*0.5=6</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v=</a:t>
            </a:r>
            <a:r>
              <a:rPr lang="en-US" sz="2400" dirty="0" err="1">
                <a:latin typeface="Book Antiqua" panose="02040602050305030304" pitchFamily="18" charset="0"/>
              </a:rPr>
              <a:t>u+b</a:t>
            </a:r>
            <a:r>
              <a:rPr lang="en-US" sz="2400" dirty="0">
                <a:latin typeface="Book Antiqua" panose="02040602050305030304" pitchFamily="18" charset="0"/>
              </a:rPr>
              <a:t>=6+1=7</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Now,</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y=f(v)=1</a:t>
            </a:r>
            <a:endParaRPr lang="en-US" sz="2400" dirty="0">
              <a:latin typeface="Book Antiqua" panose="02040602050305030304" pitchFamily="18" charset="0"/>
            </a:endParaRPr>
          </a:p>
          <a:p>
            <a:endParaRPr lang="en-US" dirty="0">
              <a:latin typeface="Book Antiqua" panose="02040602050305030304" pitchFamily="18" charset="0"/>
            </a:endParaRPr>
          </a:p>
        </p:txBody>
      </p:sp>
      <p:sp>
        <p:nvSpPr>
          <p:cNvPr id="31" name="Slide Number Placeholder 30"/>
          <p:cNvSpPr>
            <a:spLocks noGrp="1"/>
          </p:cNvSpPr>
          <p:nvPr>
            <p:ph type="sldNum" sz="quarter" idx="12"/>
          </p:nvPr>
        </p:nvSpPr>
        <p:spPr/>
        <p:txBody>
          <a:bodyPr/>
          <a:lstStyle/>
          <a:p>
            <a:fld id="{3F22444B-AD59-459C-8316-D24326876BE4}" type="slidenum">
              <a:rPr lang="en-US" smtClean="0"/>
            </a:fld>
            <a:endParaRPr lang="en-US"/>
          </a:p>
        </p:txBody>
      </p:sp>
      <p:sp>
        <p:nvSpPr>
          <p:cNvPr id="32" name="Footer Placeholder 31"/>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a:p>
            <a:pPr algn="just"/>
            <a:r>
              <a:rPr lang="en-US" sz="2400" dirty="0">
                <a:latin typeface="Book Antiqua" panose="02040602050305030304" pitchFamily="18" charset="0"/>
              </a:rPr>
              <a:t>We can reformulate the model of neuron by doing two things: </a:t>
            </a:r>
            <a:endParaRPr lang="en-US" sz="2400" dirty="0">
              <a:latin typeface="Book Antiqua" panose="02040602050305030304" pitchFamily="18" charset="0"/>
            </a:endParaRPr>
          </a:p>
          <a:p>
            <a:pPr marL="857250" lvl="1" indent="-457200" algn="just">
              <a:buFont typeface="+mj-lt"/>
              <a:buAutoNum type="arabicPeriod"/>
            </a:pPr>
            <a:r>
              <a:rPr lang="en-US" sz="2200" dirty="0">
                <a:latin typeface="Book Antiqua" panose="02040602050305030304" pitchFamily="18" charset="0"/>
              </a:rPr>
              <a:t>Adding a new input signal fixed at 1, and  </a:t>
            </a:r>
            <a:endParaRPr lang="en-US" sz="2200" dirty="0">
              <a:latin typeface="Book Antiqua" panose="02040602050305030304" pitchFamily="18" charset="0"/>
            </a:endParaRPr>
          </a:p>
          <a:p>
            <a:pPr marL="857250" lvl="1" indent="-457200" algn="just">
              <a:buFont typeface="+mj-lt"/>
              <a:buAutoNum type="arabicPeriod"/>
            </a:pPr>
            <a:r>
              <a:rPr lang="en-US" sz="2200" dirty="0">
                <a:latin typeface="Book Antiqua" panose="02040602050305030304" pitchFamily="18" charset="0"/>
              </a:rPr>
              <a:t>Adding a new synaptic weight equal to the bias </a:t>
            </a:r>
            <a:r>
              <a:rPr lang="en-US" sz="2200" i="1" dirty="0">
                <a:latin typeface="Book Antiqua" panose="02040602050305030304" pitchFamily="18" charset="0"/>
              </a:rPr>
              <a:t>bk. </a:t>
            </a:r>
            <a:endParaRPr lang="en-US" sz="2200" i="1" dirty="0">
              <a:latin typeface="Book Antiqua" panose="02040602050305030304" pitchFamily="18" charset="0"/>
            </a:endParaRPr>
          </a:p>
          <a:p>
            <a:pPr algn="just"/>
            <a:r>
              <a:rPr lang="en-US" sz="2400" dirty="0">
                <a:latin typeface="Book Antiqua" panose="02040602050305030304" pitchFamily="18" charset="0"/>
              </a:rPr>
              <a:t>Although the two models are different in appearance, they are mathematically equivalent.</a:t>
            </a: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1"/>
          <a:stretch>
            <a:fillRect/>
          </a:stretch>
        </p:blipFill>
        <p:spPr>
          <a:xfrm>
            <a:off x="914400" y="2286000"/>
            <a:ext cx="7010400" cy="4132057"/>
          </a:xfrm>
          <a:prstGeom prst="rect">
            <a:avLst/>
          </a:prstGeom>
        </p:spPr>
      </p:pic>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 Contd…</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724400"/>
          </a:xfrm>
        </p:spPr>
        <p:txBody>
          <a:bodyPr>
            <a:normAutofit/>
          </a:bodyPr>
          <a:lstStyle/>
          <a:p>
            <a:pPr marL="0" indent="0" algn="just">
              <a:buNone/>
            </a:pPr>
            <a:r>
              <a:rPr lang="en-US" sz="2400" b="1" u="sng" dirty="0">
                <a:latin typeface="Book Antiqua" panose="02040602050305030304" pitchFamily="18" charset="0"/>
              </a:rPr>
              <a:t>Stochastic Model of Neuron</a:t>
            </a:r>
            <a:endParaRPr lang="en-US" sz="2400" b="1" u="sng" dirty="0">
              <a:latin typeface="Book Antiqua" panose="02040602050305030304" pitchFamily="18" charset="0"/>
            </a:endParaRPr>
          </a:p>
          <a:p>
            <a:pPr algn="just"/>
            <a:r>
              <a:rPr lang="en-US" sz="2400" dirty="0">
                <a:latin typeface="Book Antiqua" panose="02040602050305030304" pitchFamily="18" charset="0"/>
              </a:rPr>
              <a:t>The deterministic neural model defines input–output behavior precisely for all inputs. However, stochastic model of neuron makes input-output behavior non-deterministic. </a:t>
            </a:r>
            <a:endParaRPr lang="en-US" sz="2400" dirty="0">
              <a:latin typeface="Book Antiqua" panose="02040602050305030304" pitchFamily="18" charset="0"/>
            </a:endParaRPr>
          </a:p>
          <a:p>
            <a:pPr algn="just"/>
            <a:r>
              <a:rPr lang="en-US" sz="2400" dirty="0">
                <a:latin typeface="Book Antiqua" panose="02040602050305030304" pitchFamily="18" charset="0"/>
              </a:rPr>
              <a:t>Stochastic neural model achieves this by giving probabilistic interpretation to the activation function used in deterministic neural model.</a:t>
            </a:r>
            <a:endParaRPr lang="en-US" sz="2400" dirty="0">
              <a:latin typeface="Book Antiqua" panose="02040602050305030304" pitchFamily="18" charset="0"/>
            </a:endParaRPr>
          </a:p>
          <a:p>
            <a:pPr algn="just"/>
            <a:r>
              <a:rPr lang="en-US" sz="2400" dirty="0">
                <a:latin typeface="Book Antiqua" panose="02040602050305030304" pitchFamily="18" charset="0"/>
              </a:rPr>
              <a:t>Specifically, a neuron is permitted to reside in only one of two states:+1 (ON) or -1 (OFF). The decision for a neuron to </a:t>
            </a:r>
            <a:r>
              <a:rPr lang="en-US" sz="2400" i="1" dirty="0">
                <a:latin typeface="Book Antiqua" panose="02040602050305030304" pitchFamily="18" charset="0"/>
              </a:rPr>
              <a:t>fire </a:t>
            </a:r>
            <a:r>
              <a:rPr lang="en-US" sz="2400" dirty="0">
                <a:latin typeface="Book Antiqua" panose="02040602050305030304" pitchFamily="18" charset="0"/>
              </a:rPr>
              <a:t>is probabilistic. Let </a:t>
            </a:r>
            <a:r>
              <a:rPr lang="en-US" sz="2400" i="1" dirty="0">
                <a:latin typeface="Book Antiqua" panose="02040602050305030304" pitchFamily="18" charset="0"/>
              </a:rPr>
              <a:t>x </a:t>
            </a:r>
            <a:r>
              <a:rPr lang="en-US" sz="2400" dirty="0">
                <a:latin typeface="Book Antiqua" panose="02040602050305030304" pitchFamily="18" charset="0"/>
              </a:rPr>
              <a:t>denote the state of the neuron and </a:t>
            </a:r>
            <a:r>
              <a:rPr lang="en-US" sz="2400" i="1" dirty="0">
                <a:latin typeface="Book Antiqua" panose="02040602050305030304" pitchFamily="18" charset="0"/>
              </a:rPr>
              <a:t>P</a:t>
            </a:r>
            <a:r>
              <a:rPr lang="en-US" sz="2400" dirty="0">
                <a:latin typeface="Book Antiqua" panose="02040602050305030304" pitchFamily="18" charset="0"/>
              </a:rPr>
              <a:t>(v) denote the </a:t>
            </a:r>
            <a:r>
              <a:rPr lang="en-US" sz="2400" i="1" dirty="0">
                <a:latin typeface="Book Antiqua" panose="02040602050305030304" pitchFamily="18" charset="0"/>
              </a:rPr>
              <a:t>probability </a:t>
            </a:r>
            <a:r>
              <a:rPr lang="en-US" sz="2400" dirty="0">
                <a:latin typeface="Book Antiqua" panose="02040602050305030304" pitchFamily="18" charset="0"/>
              </a:rPr>
              <a:t>of firing, where v is the activation potential of the neuron.</a:t>
            </a:r>
            <a:endParaRPr lang="en-US" sz="2400" dirty="0">
              <a:latin typeface="Book Antiqua" panose="02040602050305030304" pitchFamily="18" charset="0"/>
            </a:endParaRPr>
          </a:p>
          <a:p>
            <a:endParaRPr lang="en-US" sz="2400" b="1" u="sng"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 Contd…</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724400"/>
          </a:xfrm>
        </p:spPr>
        <p:txBody>
          <a:bodyPr>
            <a:normAutofit lnSpcReduction="10000"/>
          </a:bodyPr>
          <a:lstStyle/>
          <a:p>
            <a:pPr marL="0" indent="0" algn="just">
              <a:buNone/>
            </a:pPr>
            <a:r>
              <a:rPr lang="en-US" sz="2400" b="1" u="sng" dirty="0">
                <a:latin typeface="Book Antiqua" panose="02040602050305030304" pitchFamily="18" charset="0"/>
              </a:rPr>
              <a:t>Stochastic Model of Neuron</a:t>
            </a:r>
            <a:endParaRPr lang="en-US" sz="2400" b="1" u="sng"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algn="just"/>
            <a:r>
              <a:rPr lang="en-US" sz="2400" dirty="0">
                <a:latin typeface="Book Antiqua" panose="02040602050305030304" pitchFamily="18" charset="0"/>
              </a:rPr>
              <a:t>This adds uncertainty to firing of neuron and hence makes the input-output behavior stochastic. Rest of things in stochastic model of neuron is similar to the deterministic model.</a:t>
            </a:r>
            <a:endParaRPr lang="en-US" sz="2400" dirty="0">
              <a:latin typeface="Book Antiqua" panose="02040602050305030304" pitchFamily="18" charset="0"/>
            </a:endParaRPr>
          </a:p>
          <a:p>
            <a:pPr marL="0" indent="0" algn="just">
              <a:buNone/>
            </a:pPr>
            <a:r>
              <a:rPr lang="en-US" sz="2400" dirty="0">
                <a:latin typeface="Book Antiqua" panose="02040602050305030304" pitchFamily="18" charset="0"/>
              </a:rPr>
              <a:t> </a:t>
            </a: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2" name="Object 1"/>
          <p:cNvGraphicFramePr>
            <a:graphicFrameLocks noChangeAspect="1"/>
          </p:cNvGraphicFramePr>
          <p:nvPr/>
        </p:nvGraphicFramePr>
        <p:xfrm>
          <a:off x="1066799" y="2457450"/>
          <a:ext cx="4029075" cy="895350"/>
        </p:xfrm>
        <a:graphic>
          <a:graphicData uri="http://schemas.openxmlformats.org/presentationml/2006/ole">
            <mc:AlternateContent xmlns:mc="http://schemas.openxmlformats.org/markup-compatibility/2006">
              <mc:Choice xmlns:v="urn:schemas-microsoft-com:vml" Requires="v">
                <p:oleObj spid="_x0000_s31745" name="Equation" r:id="rId1" imgW="2057400" imgH="457200" progId="Equation.3">
                  <p:embed/>
                </p:oleObj>
              </mc:Choice>
              <mc:Fallback>
                <p:oleObj name="Equation" r:id="rId1" imgW="2057400" imgH="4572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2457450"/>
                        <a:ext cx="402907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900113" y="3535363"/>
          <a:ext cx="7037387" cy="1243012"/>
        </p:xfrm>
        <a:graphic>
          <a:graphicData uri="http://schemas.openxmlformats.org/presentationml/2006/ole">
            <mc:AlternateContent xmlns:mc="http://schemas.openxmlformats.org/markup-compatibility/2006">
              <mc:Choice xmlns:v="urn:schemas-microsoft-com:vml" Requires="v">
                <p:oleObj spid="_x0000_s31746" name="Equation" r:id="rId3" imgW="3594100" imgH="635000" progId="Equation.3">
                  <p:embed/>
                </p:oleObj>
              </mc:Choice>
              <mc:Fallback>
                <p:oleObj name="Equation" r:id="rId3" imgW="3594100" imgH="635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535363"/>
                        <a:ext cx="7037387" cy="124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
        <p:nvSpPr>
          <p:cNvPr id="8" name="Footer Placeholder 7"/>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 Contd..</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Example: </a:t>
            </a:r>
            <a:r>
              <a:rPr lang="en-US" sz="2000" i="1" dirty="0">
                <a:latin typeface="Book Antiqua" panose="02040602050305030304" pitchFamily="18" charset="0"/>
              </a:rPr>
              <a:t>Consider following stochastic neuron and compute its probability of firing by assuming T=5</a:t>
            </a:r>
            <a:endParaRPr lang="en-US" sz="2000" i="1" dirty="0">
              <a:latin typeface="Book Antiqua" panose="02040602050305030304" pitchFamily="18" charset="0"/>
            </a:endParaRPr>
          </a:p>
          <a:p>
            <a:pPr marL="0" indent="0" algn="just">
              <a:buNone/>
            </a:pP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p:cNvGrpSpPr/>
          <p:nvPr/>
        </p:nvGrpSpPr>
        <p:grpSpPr>
          <a:xfrm>
            <a:off x="4041894" y="2467768"/>
            <a:ext cx="4695825" cy="2790825"/>
            <a:chOff x="0" y="0"/>
            <a:chExt cx="4819650" cy="2381250"/>
          </a:xfrm>
        </p:grpSpPr>
        <p:sp>
          <p:nvSpPr>
            <p:cNvPr id="1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3</a:t>
              </a:r>
              <a:r>
                <a:rPr lang="en-US" sz="1000">
                  <a:effectLst/>
                  <a:latin typeface="Book Antiqua" panose="02040602050305030304" pitchFamily="18" charset="0"/>
                  <a:ea typeface="Calibri" panose="020F0502020204030204" charset="0"/>
                  <a:cs typeface="Arial" panose="020B0604020202020204" pitchFamily="34" charset="0"/>
                </a:rPr>
                <a:t>=0.5</a:t>
              </a:r>
              <a:endParaRPr lang="en-US" sz="1100">
                <a:effectLst/>
                <a:ea typeface="Calibri" panose="020F0502020204030204" charset="0"/>
                <a:cs typeface="Times New Roman" panose="02020603050405020304" pitchFamily="18" charset="0"/>
              </a:endParaRPr>
            </a:p>
          </p:txBody>
        </p:sp>
        <p:sp>
          <p:nvSpPr>
            <p:cNvPr id="1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2</a:t>
              </a:r>
              <a:r>
                <a:rPr lang="en-US" sz="1000">
                  <a:effectLst/>
                  <a:latin typeface="Book Antiqua" panose="02040602050305030304" pitchFamily="18" charset="0"/>
                  <a:ea typeface="Calibri" panose="020F0502020204030204" charset="0"/>
                  <a:cs typeface="Arial" panose="020B0604020202020204" pitchFamily="34" charset="0"/>
                </a:rPr>
                <a:t>=2</a:t>
              </a:r>
              <a:endParaRPr lang="en-US" sz="1100">
                <a:effectLst/>
                <a:ea typeface="Calibri" panose="020F0502020204030204" charset="0"/>
                <a:cs typeface="Times New Roman" panose="02020603050405020304" pitchFamily="18" charset="0"/>
              </a:endParaRPr>
            </a:p>
          </p:txBody>
        </p:sp>
        <p:sp>
          <p:nvSpPr>
            <p:cNvPr id="1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1</a:t>
              </a:r>
              <a:r>
                <a:rPr lang="en-US" sz="1000">
                  <a:effectLst/>
                  <a:latin typeface="Book Antiqua" panose="02040602050305030304" pitchFamily="18" charset="0"/>
                  <a:ea typeface="Calibri" panose="020F0502020204030204" charset="0"/>
                  <a:cs typeface="Arial" panose="020B0604020202020204" pitchFamily="34" charset="0"/>
                </a:rPr>
                <a:t>=1.5</a:t>
              </a:r>
              <a:endParaRPr lang="en-US" sz="1100">
                <a:effectLst/>
                <a:ea typeface="Calibri" panose="020F0502020204030204" charset="0"/>
                <a:cs typeface="Times New Roman" panose="02020603050405020304" pitchFamily="18" charset="0"/>
              </a:endParaRPr>
            </a:p>
          </p:txBody>
        </p:sp>
        <p:grpSp>
          <p:nvGrpSpPr>
            <p:cNvPr id="18" name="Group 17"/>
            <p:cNvGrpSpPr/>
            <p:nvPr/>
          </p:nvGrpSpPr>
          <p:grpSpPr>
            <a:xfrm>
              <a:off x="523875" y="352425"/>
              <a:ext cx="3695700" cy="1838325"/>
              <a:chOff x="0" y="0"/>
              <a:chExt cx="3695700" cy="1838325"/>
            </a:xfrm>
          </p:grpSpPr>
          <p:sp>
            <p:nvSpPr>
              <p:cNvPr id="24" name="Oval 2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cxnSp>
            <p:nvCxnSpPr>
              <p:cNvPr id="25" name="Straight Arrow Connector 2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1</a:t>
              </a:r>
              <a:r>
                <a:rPr lang="en-US" sz="1000">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2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2</a:t>
              </a:r>
              <a:r>
                <a:rPr lang="en-US" sz="1000">
                  <a:effectLst/>
                  <a:latin typeface="Book Antiqua" panose="02040602050305030304" pitchFamily="18" charset="0"/>
                  <a:ea typeface="Calibri" panose="020F0502020204030204" charset="0"/>
                  <a:cs typeface="Times New Roman" panose="02020603050405020304" pitchFamily="18" charset="0"/>
                </a:rPr>
                <a:t>=1</a:t>
              </a:r>
              <a:endParaRPr lang="en-US" sz="1100">
                <a:effectLst/>
                <a:ea typeface="Calibri" panose="020F0502020204030204" charset="0"/>
                <a:cs typeface="Times New Roman" panose="02020603050405020304" pitchFamily="18" charset="0"/>
              </a:endParaRPr>
            </a:p>
          </p:txBody>
        </p:sp>
        <p:sp>
          <p:nvSpPr>
            <p:cNvPr id="2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3</a:t>
              </a:r>
              <a:r>
                <a:rPr lang="en-US" sz="1000">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2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b=1</a:t>
              </a:r>
              <a:endParaRPr lang="en-US" sz="1100">
                <a:effectLst/>
                <a:ea typeface="Calibri" panose="020F0502020204030204" charset="0"/>
                <a:cs typeface="Times New Roman" panose="02020603050405020304" pitchFamily="18" charset="0"/>
              </a:endParaRPr>
            </a:p>
          </p:txBody>
        </p:sp>
        <p:sp>
          <p:nvSpPr>
            <p:cNvPr id="2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y</a:t>
              </a:r>
              <a:endParaRPr lang="en-US" sz="1100">
                <a:effectLst/>
                <a:ea typeface="Calibri" panose="020F0502020204030204" charset="0"/>
                <a:cs typeface="Times New Roman" panose="02020603050405020304" pitchFamily="18" charset="0"/>
              </a:endParaRPr>
            </a:p>
          </p:txBody>
        </p:sp>
      </p:grpSp>
      <p:sp>
        <p:nvSpPr>
          <p:cNvPr id="30" name="TextBox 29"/>
          <p:cNvSpPr txBox="1"/>
          <p:nvPr/>
        </p:nvSpPr>
        <p:spPr>
          <a:xfrm>
            <a:off x="191557" y="2405353"/>
            <a:ext cx="6810747" cy="4247317"/>
          </a:xfrm>
          <a:prstGeom prst="rect">
            <a:avLst/>
          </a:prstGeom>
          <a:noFill/>
        </p:spPr>
        <p:txBody>
          <a:bodyPr wrap="square" rtlCol="0">
            <a:spAutoFit/>
          </a:bodyPr>
          <a:lstStyle/>
          <a:p>
            <a:pPr>
              <a:lnSpc>
                <a:spcPct val="150000"/>
              </a:lnSpc>
            </a:pPr>
            <a:r>
              <a:rPr lang="en-US" sz="2400" dirty="0">
                <a:latin typeface="Book Antiqua" panose="02040602050305030304" pitchFamily="18" charset="0"/>
              </a:rPr>
              <a:t>u=x</a:t>
            </a:r>
            <a:r>
              <a:rPr lang="en-US" sz="2400" baseline="-25000" dirty="0">
                <a:latin typeface="Book Antiqua" panose="02040602050305030304" pitchFamily="18" charset="0"/>
              </a:rPr>
              <a:t>1</a:t>
            </a:r>
            <a:r>
              <a:rPr lang="en-US" sz="2400" dirty="0">
                <a:latin typeface="Book Antiqua" panose="02040602050305030304" pitchFamily="18" charset="0"/>
              </a:rPr>
              <a:t>*w</a:t>
            </a:r>
            <a:r>
              <a:rPr lang="en-US" sz="2400" baseline="-25000" dirty="0">
                <a:latin typeface="Book Antiqua" panose="02040602050305030304" pitchFamily="18" charset="0"/>
              </a:rPr>
              <a:t>1</a:t>
            </a:r>
            <a:r>
              <a:rPr lang="en-US" sz="2400" dirty="0">
                <a:latin typeface="Book Antiqua" panose="02040602050305030304" pitchFamily="18" charset="0"/>
              </a:rPr>
              <a:t>+x</a:t>
            </a:r>
            <a:r>
              <a:rPr lang="en-US" sz="2400" baseline="-25000" dirty="0">
                <a:latin typeface="Book Antiqua" panose="02040602050305030304" pitchFamily="18" charset="0"/>
              </a:rPr>
              <a:t>2</a:t>
            </a:r>
            <a:r>
              <a:rPr lang="en-US" sz="2400" dirty="0">
                <a:latin typeface="Book Antiqua" panose="02040602050305030304" pitchFamily="18" charset="0"/>
              </a:rPr>
              <a:t>*w</a:t>
            </a:r>
            <a:r>
              <a:rPr lang="en-US" sz="2400" baseline="-25000" dirty="0">
                <a:latin typeface="Book Antiqua" panose="02040602050305030304" pitchFamily="18" charset="0"/>
              </a:rPr>
              <a:t>2</a:t>
            </a:r>
            <a:r>
              <a:rPr lang="en-US" sz="2400" dirty="0">
                <a:latin typeface="Book Antiqua" panose="02040602050305030304" pitchFamily="18" charset="0"/>
              </a:rPr>
              <a:t>+x</a:t>
            </a:r>
            <a:r>
              <a:rPr lang="en-US" sz="2400" baseline="-25000" dirty="0">
                <a:latin typeface="Book Antiqua" panose="02040602050305030304" pitchFamily="18" charset="0"/>
              </a:rPr>
              <a:t>3</a:t>
            </a:r>
            <a:r>
              <a:rPr lang="en-US" sz="2400" dirty="0">
                <a:latin typeface="Book Antiqua" panose="02040602050305030304" pitchFamily="18" charset="0"/>
              </a:rPr>
              <a:t>*w</a:t>
            </a:r>
            <a:r>
              <a:rPr lang="en-US" sz="2400" baseline="-25000" dirty="0">
                <a:latin typeface="Book Antiqua" panose="02040602050305030304" pitchFamily="18" charset="0"/>
              </a:rPr>
              <a:t>3</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   =2*1.5+1*2+2*0.5=6</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v=</a:t>
            </a:r>
            <a:r>
              <a:rPr lang="en-US" sz="2400" dirty="0" err="1">
                <a:latin typeface="Book Antiqua" panose="02040602050305030304" pitchFamily="18" charset="0"/>
              </a:rPr>
              <a:t>u+b</a:t>
            </a:r>
            <a:r>
              <a:rPr lang="en-US" sz="2400" dirty="0">
                <a:latin typeface="Book Antiqua" panose="02040602050305030304" pitchFamily="18" charset="0"/>
              </a:rPr>
              <a:t>=6+1=7</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Now,</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P(v)=1/(1+e</a:t>
            </a:r>
            <a:r>
              <a:rPr lang="en-US" sz="2400" baseline="30000" dirty="0">
                <a:latin typeface="Book Antiqua" panose="02040602050305030304" pitchFamily="18" charset="0"/>
              </a:rPr>
              <a:t>-v/T</a:t>
            </a:r>
            <a:r>
              <a:rPr lang="en-US" sz="2400" dirty="0">
                <a:latin typeface="Book Antiqua" panose="02040602050305030304" pitchFamily="18" charset="0"/>
              </a:rPr>
              <a:t>)</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       =1/(1+e</a:t>
            </a:r>
            <a:r>
              <a:rPr lang="en-US" sz="2400" baseline="30000" dirty="0">
                <a:latin typeface="Book Antiqua" panose="02040602050305030304" pitchFamily="18" charset="0"/>
              </a:rPr>
              <a:t>-7/5</a:t>
            </a:r>
            <a:r>
              <a:rPr lang="en-US" sz="2400" dirty="0">
                <a:latin typeface="Book Antiqua" panose="02040602050305030304" pitchFamily="18" charset="0"/>
              </a:rPr>
              <a:t>)=0.802</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Thus, the probability of firing the neuron is 0.802</a:t>
            </a:r>
            <a:endParaRPr lang="en-US" sz="2400" dirty="0">
              <a:latin typeface="Book Antiqua" panose="02040602050305030304" pitchFamily="18" charset="0"/>
            </a:endParaRPr>
          </a:p>
          <a:p>
            <a:endParaRPr lang="en-US" dirty="0">
              <a:latin typeface="Book Antiqua" panose="02040602050305030304" pitchFamily="18" charset="0"/>
            </a:endParaRPr>
          </a:p>
        </p:txBody>
      </p:sp>
      <p:sp>
        <p:nvSpPr>
          <p:cNvPr id="31" name="Slide Number Placeholder 30"/>
          <p:cNvSpPr>
            <a:spLocks noGrp="1"/>
          </p:cNvSpPr>
          <p:nvPr>
            <p:ph type="sldNum" sz="quarter" idx="12"/>
          </p:nvPr>
        </p:nvSpPr>
        <p:spPr/>
        <p:txBody>
          <a:bodyPr/>
          <a:lstStyle/>
          <a:p>
            <a:fld id="{3F22444B-AD59-459C-8316-D24326876BE4}" type="slidenum">
              <a:rPr lang="en-US" smtClean="0"/>
            </a:fld>
            <a:endParaRPr lang="en-US"/>
          </a:p>
        </p:txBody>
      </p:sp>
      <p:sp>
        <p:nvSpPr>
          <p:cNvPr id="32" name="Footer Placeholder 31"/>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What is ANN?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Artificial Neural Network (ANN) is commonly referred as Neural Network (NN). It is the computational paradigm that is motivated from the way the computation is performed by human brain or nervous system.</a:t>
            </a:r>
            <a:endParaRPr lang="en-US" sz="2400" dirty="0">
              <a:latin typeface="Book Antiqua" panose="02040602050305030304" pitchFamily="18" charset="0"/>
            </a:endParaRPr>
          </a:p>
          <a:p>
            <a:pPr algn="just"/>
            <a:r>
              <a:rPr lang="en-US" sz="2400" dirty="0">
                <a:latin typeface="Book Antiqua" panose="02040602050305030304" pitchFamily="18" charset="0"/>
              </a:rPr>
              <a:t>Brain is a highly complex, non-linear, and parallel computation system that can perform computations like perception, pattern recognition, motor control etc. Neuron or nerve cell is the basic structural unit of brain.</a:t>
            </a:r>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Activation Functions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Activation functions are the functions responsible to convert a input signal of a node in a ANN to an output signal. </a:t>
            </a:r>
            <a:endParaRPr lang="en-US" sz="2800" dirty="0">
              <a:latin typeface="Book Antiqua" panose="02040602050305030304" pitchFamily="18" charset="0"/>
            </a:endParaRPr>
          </a:p>
          <a:p>
            <a:pPr algn="just"/>
            <a:r>
              <a:rPr lang="en-US" sz="2800" dirty="0">
                <a:latin typeface="Book Antiqua" panose="02040602050305030304" pitchFamily="18" charset="0"/>
              </a:rPr>
              <a:t>The activation function is the non linear transformation that we do over the input signal. This transformed output is then sent to the next layer of neurons as input.</a:t>
            </a:r>
            <a:endParaRPr lang="en-US" sz="2800" dirty="0">
              <a:latin typeface="Book Antiqua" panose="02040602050305030304" pitchFamily="18" charset="0"/>
            </a:endParaRPr>
          </a:p>
          <a:p>
            <a:pPr algn="just"/>
            <a:r>
              <a:rPr lang="en-US" sz="2800" dirty="0">
                <a:latin typeface="Book Antiqua" panose="02040602050305030304" pitchFamily="18" charset="0"/>
              </a:rPr>
              <a:t>Some widely used activation functions are: </a:t>
            </a:r>
            <a:r>
              <a:rPr lang="en-US" sz="2800" i="1" dirty="0">
                <a:latin typeface="Book Antiqua" panose="02040602050305030304" pitchFamily="18" charset="0"/>
              </a:rPr>
              <a:t>Threshold, linear, sigmoid, </a:t>
            </a:r>
            <a:r>
              <a:rPr lang="en-US" sz="2800" i="1" dirty="0" err="1">
                <a:latin typeface="Book Antiqua" panose="02040602050305030304" pitchFamily="18" charset="0"/>
              </a:rPr>
              <a:t>tanh</a:t>
            </a:r>
            <a:r>
              <a:rPr lang="en-US" sz="2800" i="1" dirty="0">
                <a:latin typeface="Book Antiqua" panose="02040602050305030304" pitchFamily="18" charset="0"/>
              </a:rPr>
              <a:t>, </a:t>
            </a:r>
            <a:r>
              <a:rPr lang="en-US" sz="2800" dirty="0">
                <a:latin typeface="Book Antiqua" panose="02040602050305030304" pitchFamily="18" charset="0"/>
              </a:rPr>
              <a:t>etc.</a:t>
            </a:r>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 </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4906963"/>
          </a:xfrm>
        </p:spPr>
        <p:txBody>
          <a:bodyPr>
            <a:noAutofit/>
          </a:bodyPr>
          <a:lstStyle/>
          <a:p>
            <a:pPr marL="284480" indent="-284480" algn="just">
              <a:buNone/>
            </a:pPr>
            <a:r>
              <a:rPr lang="en-US" sz="2400" b="1" u="sng" dirty="0">
                <a:latin typeface="Book Antiqua" panose="02040602050305030304" pitchFamily="18" charset="0"/>
              </a:rPr>
              <a:t>Threshold Function</a:t>
            </a:r>
            <a:endParaRPr lang="en-US" sz="2400" b="1" u="sng"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r>
              <a:rPr lang="en-US" sz="2400" dirty="0">
                <a:latin typeface="Book Antiqua" panose="02040602050305030304" pitchFamily="18" charset="0"/>
              </a:rPr>
              <a:t>It is also referred as Healviside function. The non-linear neural model that use threshold function as activation function is referred as the </a:t>
            </a:r>
            <a:r>
              <a:rPr lang="en-US" sz="2400" i="1" dirty="0">
                <a:latin typeface="Book Antiqua" panose="02040602050305030304" pitchFamily="18" charset="0"/>
              </a:rPr>
              <a:t>McCulloch–Pitts model.</a:t>
            </a: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83971" name="Object 3"/>
          <p:cNvGraphicFramePr>
            <a:graphicFrameLocks noChangeAspect="1"/>
          </p:cNvGraphicFramePr>
          <p:nvPr/>
        </p:nvGraphicFramePr>
        <p:xfrm>
          <a:off x="722313" y="2438400"/>
          <a:ext cx="1874837" cy="911225"/>
        </p:xfrm>
        <a:graphic>
          <a:graphicData uri="http://schemas.openxmlformats.org/presentationml/2006/ole">
            <mc:AlternateContent xmlns:mc="http://schemas.openxmlformats.org/markup-compatibility/2006">
              <mc:Choice xmlns:v="urn:schemas-microsoft-com:vml" Requires="v">
                <p:oleObj spid="_x0000_s34817" name="Equation" r:id="rId1" imgW="1257300" imgH="457200" progId="Equation.3">
                  <p:embed/>
                </p:oleObj>
              </mc:Choice>
              <mc:Fallback>
                <p:oleObj name="Equation" r:id="rId1" imgW="1257300" imgH="457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3" y="2438400"/>
                        <a:ext cx="187483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 name="Picture 2"/>
          <p:cNvPicPr>
            <a:picLocks noChangeAspect="1"/>
          </p:cNvPicPr>
          <p:nvPr/>
        </p:nvPicPr>
        <p:blipFill>
          <a:blip r:embed="rId3"/>
          <a:stretch>
            <a:fillRect/>
          </a:stretch>
        </p:blipFill>
        <p:spPr>
          <a:xfrm>
            <a:off x="3505200" y="1720850"/>
            <a:ext cx="3812167" cy="1992593"/>
          </a:xfrm>
          <a:prstGeom prst="rect">
            <a:avLst/>
          </a:prstGeom>
        </p:spPr>
      </p:pic>
      <p:sp>
        <p:nvSpPr>
          <p:cNvPr id="4" name="Rectangle 3"/>
          <p:cNvSpPr/>
          <p:nvPr/>
        </p:nvSpPr>
        <p:spPr>
          <a:xfrm>
            <a:off x="5000624" y="2438400"/>
            <a:ext cx="381000"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4830395" y="2347814"/>
            <a:ext cx="609462" cy="369332"/>
          </a:xfrm>
          <a:prstGeom prst="rect">
            <a:avLst/>
          </a:prstGeom>
          <a:noFill/>
        </p:spPr>
        <p:txBody>
          <a:bodyPr wrap="none" rtlCol="0">
            <a:spAutoFit/>
          </a:bodyPr>
          <a:lstStyle/>
          <a:p>
            <a:r>
              <a:rPr lang="el-GR" dirty="0">
                <a:latin typeface="Book Antiqua" panose="02040602050305030304" pitchFamily="18" charset="0"/>
              </a:rPr>
              <a:t>φ</a:t>
            </a:r>
            <a:r>
              <a:rPr lang="en-US" dirty="0">
                <a:latin typeface="Book Antiqua" panose="02040602050305030304" pitchFamily="18" charset="0"/>
              </a:rPr>
              <a:t>(x)</a:t>
            </a:r>
            <a:endParaRPr lang="en-US" dirty="0">
              <a:latin typeface="Book Antiqua" panose="0204060205030503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 </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Linear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84995" name="Object 3"/>
          <p:cNvGraphicFramePr>
            <a:graphicFrameLocks noChangeAspect="1"/>
          </p:cNvGraphicFramePr>
          <p:nvPr/>
        </p:nvGraphicFramePr>
        <p:xfrm>
          <a:off x="609600" y="2057400"/>
          <a:ext cx="1752600" cy="434975"/>
        </p:xfrm>
        <a:graphic>
          <a:graphicData uri="http://schemas.openxmlformats.org/presentationml/2006/ole">
            <mc:AlternateContent xmlns:mc="http://schemas.openxmlformats.org/markup-compatibility/2006">
              <mc:Choice xmlns:v="urn:schemas-microsoft-com:vml" Requires="v">
                <p:oleObj spid="_x0000_s35841" name="Equation" r:id="rId1" imgW="862965" imgH="203200" progId="Equation.3">
                  <p:embed/>
                </p:oleObj>
              </mc:Choice>
              <mc:Fallback>
                <p:oleObj name="Equation" r:id="rId1" imgW="862965" imgH="203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17526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4996" name="Picture 4"/>
          <p:cNvPicPr>
            <a:picLocks noChangeAspect="1" noChangeArrowheads="1"/>
          </p:cNvPicPr>
          <p:nvPr/>
        </p:nvPicPr>
        <p:blipFill>
          <a:blip r:embed="rId3"/>
          <a:srcRect/>
          <a:stretch>
            <a:fillRect/>
          </a:stretch>
        </p:blipFill>
        <p:spPr bwMode="auto">
          <a:xfrm>
            <a:off x="3209925" y="2506662"/>
            <a:ext cx="4191000" cy="3048000"/>
          </a:xfrm>
          <a:prstGeom prst="rect">
            <a:avLst/>
          </a:prstGeom>
          <a:noFill/>
          <a:ln w="9525">
            <a:noFill/>
            <a:miter lim="800000"/>
            <a:headEnd/>
            <a:tailEnd/>
          </a:ln>
          <a:effectLst/>
        </p:spPr>
      </p:pic>
      <p:graphicFrame>
        <p:nvGraphicFramePr>
          <p:cNvPr id="84997" name="Object 5"/>
          <p:cNvGraphicFramePr>
            <a:graphicFrameLocks noChangeAspect="1"/>
          </p:cNvGraphicFramePr>
          <p:nvPr/>
        </p:nvGraphicFramePr>
        <p:xfrm>
          <a:off x="5727700" y="2947988"/>
          <a:ext cx="1289050" cy="434975"/>
        </p:xfrm>
        <a:graphic>
          <a:graphicData uri="http://schemas.openxmlformats.org/presentationml/2006/ole">
            <mc:AlternateContent xmlns:mc="http://schemas.openxmlformats.org/markup-compatibility/2006">
              <mc:Choice xmlns:v="urn:schemas-microsoft-com:vml" Requires="v">
                <p:oleObj spid="_x0000_s35842" name="Equation" r:id="rId4" imgW="635000" imgH="203200" progId="Equation.3">
                  <p:embed/>
                </p:oleObj>
              </mc:Choice>
              <mc:Fallback>
                <p:oleObj name="Equation" r:id="rId4" imgW="635000" imgH="203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7700" y="2947988"/>
                        <a:ext cx="12890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 </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Sigmoid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algn="just"/>
            <a:r>
              <a:rPr lang="en-US" sz="2400" dirty="0">
                <a:latin typeface="Book Antiqua" panose="02040602050305030304" pitchFamily="18" charset="0"/>
              </a:rPr>
              <a:t>By varying the parameter </a:t>
            </a:r>
            <a:r>
              <a:rPr lang="en-US" sz="2400" i="1" dirty="0">
                <a:latin typeface="Book Antiqua" panose="02040602050305030304" pitchFamily="18" charset="0"/>
              </a:rPr>
              <a:t>a (slope)</a:t>
            </a:r>
            <a:r>
              <a:rPr lang="en-US" sz="2400" dirty="0">
                <a:latin typeface="Book Antiqua" panose="02040602050305030304" pitchFamily="18" charset="0"/>
              </a:rPr>
              <a:t>, we obtain sigmoid functions of different slopes. The sigmoid function is the class of functions whose graph is S-shaped curve. It is the most common form of activation function used in the construction of neural networks. An example of the sigmoid function is the </a:t>
            </a:r>
            <a:r>
              <a:rPr lang="en-US" sz="2400" i="1" dirty="0">
                <a:latin typeface="Book Antiqua" panose="02040602050305030304" pitchFamily="18" charset="0"/>
              </a:rPr>
              <a:t>logistic function</a:t>
            </a:r>
            <a:r>
              <a:rPr lang="en-US" sz="2400" dirty="0">
                <a:latin typeface="Book Antiqua" panose="02040602050305030304" pitchFamily="18" charset="0"/>
              </a:rPr>
              <a:t>, </a:t>
            </a:r>
            <a:r>
              <a:rPr lang="en-US" sz="2400" i="1" dirty="0">
                <a:latin typeface="Book Antiqua" panose="02040602050305030304" pitchFamily="18" charset="0"/>
              </a:rPr>
              <a:t>where a=1</a:t>
            </a:r>
            <a:r>
              <a:rPr lang="en-US" sz="2400" dirty="0">
                <a:latin typeface="Book Antiqua" panose="02040602050305030304" pitchFamily="18" charset="0"/>
              </a:rPr>
              <a:t>. It squashes the output in the range(0,1).</a:t>
            </a:r>
            <a:endParaRPr lang="en-US" sz="24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86020" name="Object 4"/>
          <p:cNvGraphicFramePr>
            <a:graphicFrameLocks noChangeAspect="1"/>
          </p:cNvGraphicFramePr>
          <p:nvPr/>
        </p:nvGraphicFramePr>
        <p:xfrm>
          <a:off x="596900" y="1752600"/>
          <a:ext cx="1792288" cy="754063"/>
        </p:xfrm>
        <a:graphic>
          <a:graphicData uri="http://schemas.openxmlformats.org/presentationml/2006/ole">
            <mc:AlternateContent xmlns:mc="http://schemas.openxmlformats.org/markup-compatibility/2006">
              <mc:Choice xmlns:v="urn:schemas-microsoft-com:vml" Requires="v">
                <p:oleObj spid="_x0000_s36865" name="Equation" r:id="rId1" imgW="914400" imgH="393700" progId="Equation.3">
                  <p:embed/>
                </p:oleObj>
              </mc:Choice>
              <mc:Fallback>
                <p:oleObj name="Equation" r:id="rId1" imgW="914400" imgH="393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1752600"/>
                        <a:ext cx="1792288"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3"/>
          <a:stretch>
            <a:fillRect/>
          </a:stretch>
        </p:blipFill>
        <p:spPr>
          <a:xfrm>
            <a:off x="3385389" y="1310819"/>
            <a:ext cx="4201273" cy="2209125"/>
          </a:xfrm>
          <a:prstGeom prst="rect">
            <a:avLst/>
          </a:prstGeom>
        </p:spPr>
      </p:pic>
      <p:sp>
        <p:nvSpPr>
          <p:cNvPr id="4" name="Rectangle 3"/>
          <p:cNvSpPr/>
          <p:nvPr/>
        </p:nvSpPr>
        <p:spPr>
          <a:xfrm>
            <a:off x="5029200" y="1600200"/>
            <a:ext cx="457200" cy="304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4876563" y="1720334"/>
            <a:ext cx="609462" cy="369332"/>
          </a:xfrm>
          <a:prstGeom prst="rect">
            <a:avLst/>
          </a:prstGeom>
          <a:noFill/>
        </p:spPr>
        <p:txBody>
          <a:bodyPr wrap="none" rtlCol="0">
            <a:spAutoFit/>
          </a:bodyPr>
          <a:lstStyle/>
          <a:p>
            <a:r>
              <a:rPr lang="el-GR" dirty="0">
                <a:latin typeface="Book Antiqua" panose="02040602050305030304" pitchFamily="18" charset="0"/>
              </a:rPr>
              <a:t>φ</a:t>
            </a:r>
            <a:r>
              <a:rPr lang="en-US" dirty="0">
                <a:latin typeface="Book Antiqua" panose="02040602050305030304" pitchFamily="18" charset="0"/>
              </a:rPr>
              <a:t>(x)</a:t>
            </a:r>
            <a:endParaRPr lang="en-US" dirty="0">
              <a:latin typeface="Book Antiqua" panose="0204060205030503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Tanh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r>
              <a:rPr lang="en-US" sz="2400" dirty="0">
                <a:latin typeface="Book Antiqua" panose="02040602050305030304" pitchFamily="18" charset="0"/>
              </a:rPr>
              <a:t>It has characteristics similar to sigmoid that we discussed above. But, it squashes the output between (-1,1). Tanh is also a very popular and widely used activation function. It is special case of sigmoid function.</a:t>
            </a:r>
            <a:endParaRPr lang="en-US" sz="2400" dirty="0">
              <a:latin typeface="Book Antiqua" panose="02040602050305030304" pitchFamily="18" charset="0"/>
            </a:endParaRPr>
          </a:p>
          <a:p>
            <a:pPr marL="284480" indent="-284480" algn="just"/>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87044" name="Object 4"/>
          <p:cNvGraphicFramePr>
            <a:graphicFrameLocks noChangeAspect="1"/>
          </p:cNvGraphicFramePr>
          <p:nvPr/>
        </p:nvGraphicFramePr>
        <p:xfrm>
          <a:off x="592138" y="1800225"/>
          <a:ext cx="3979862" cy="762000"/>
        </p:xfrm>
        <a:graphic>
          <a:graphicData uri="http://schemas.openxmlformats.org/presentationml/2006/ole">
            <mc:AlternateContent xmlns:mc="http://schemas.openxmlformats.org/markup-compatibility/2006">
              <mc:Choice xmlns:v="urn:schemas-microsoft-com:vml" Requires="v">
                <p:oleObj spid="_x0000_s37889" name="Equation" r:id="rId1" imgW="2387600" imgH="419100" progId="Equation.3">
                  <p:embed/>
                </p:oleObj>
              </mc:Choice>
              <mc:Fallback>
                <p:oleObj name="Equation" r:id="rId1" imgW="2387600" imgH="4191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1800225"/>
                        <a:ext cx="397986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8978" name="Picture 18" descr="What are the benefits of a tanh activation function over 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938" y="1244600"/>
            <a:ext cx="4114800" cy="26352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019800" y="1763712"/>
            <a:ext cx="609462" cy="369332"/>
          </a:xfrm>
          <a:prstGeom prst="rect">
            <a:avLst/>
          </a:prstGeom>
          <a:noFill/>
        </p:spPr>
        <p:txBody>
          <a:bodyPr wrap="none" rtlCol="0">
            <a:spAutoFit/>
          </a:bodyPr>
          <a:lstStyle/>
          <a:p>
            <a:r>
              <a:rPr lang="el-GR" dirty="0">
                <a:latin typeface="Book Antiqua" panose="02040602050305030304" pitchFamily="18" charset="0"/>
              </a:rPr>
              <a:t>φ</a:t>
            </a:r>
            <a:r>
              <a:rPr lang="en-US" dirty="0">
                <a:latin typeface="Book Antiqua" panose="02040602050305030304" pitchFamily="18" charset="0"/>
              </a:rPr>
              <a:t>(x)</a:t>
            </a:r>
            <a:endParaRPr lang="en-US" dirty="0">
              <a:latin typeface="Book Antiqua" panose="0204060205030503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ReLU Activation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r>
              <a:rPr lang="en-US" sz="2400" dirty="0">
                <a:latin typeface="Book Antiqua" panose="02040602050305030304" pitchFamily="18" charset="0"/>
              </a:rPr>
              <a:t>ReLU is less computationally expensive than </a:t>
            </a:r>
            <a:r>
              <a:rPr lang="en-US" sz="2400" dirty="0" err="1">
                <a:latin typeface="Book Antiqua" panose="02040602050305030304" pitchFamily="18" charset="0"/>
              </a:rPr>
              <a:t>tanh</a:t>
            </a:r>
            <a:r>
              <a:rPr lang="en-US" sz="2400" dirty="0">
                <a:latin typeface="Book Antiqua" panose="02040602050305030304" pitchFamily="18" charset="0"/>
              </a:rPr>
              <a:t> and sigmoid because it involves simpler mathematical operations. This function is also non-linear.</a:t>
            </a:r>
            <a:endParaRPr lang="en-US" sz="2400" dirty="0">
              <a:latin typeface="Book Antiqua" panose="02040602050305030304" pitchFamily="18" charset="0"/>
            </a:endParaRPr>
          </a:p>
          <a:p>
            <a:pPr marL="284480" indent="-284480" algn="just"/>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24" name="Object 4"/>
          <p:cNvGraphicFramePr>
            <a:graphicFrameLocks noChangeAspect="1"/>
          </p:cNvGraphicFramePr>
          <p:nvPr/>
        </p:nvGraphicFramePr>
        <p:xfrm>
          <a:off x="813436" y="2362200"/>
          <a:ext cx="2310764" cy="457200"/>
        </p:xfrm>
        <a:graphic>
          <a:graphicData uri="http://schemas.openxmlformats.org/presentationml/2006/ole">
            <mc:AlternateContent xmlns:mc="http://schemas.openxmlformats.org/markup-compatibility/2006">
              <mc:Choice xmlns:v="urn:schemas-microsoft-com:vml" Requires="v">
                <p:oleObj spid="_x0000_s38913" name="Equation" r:id="rId1" imgW="1104900" imgH="203200" progId="Equation.3">
                  <p:embed/>
                </p:oleObj>
              </mc:Choice>
              <mc:Fallback>
                <p:oleObj name="Equation" r:id="rId1" imgW="11049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36" y="2362200"/>
                        <a:ext cx="2310764"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3"/>
          <a:stretch>
            <a:fillRect/>
          </a:stretch>
        </p:blipFill>
        <p:spPr>
          <a:xfrm>
            <a:off x="4495800" y="1525588"/>
            <a:ext cx="3398565" cy="1914525"/>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Leaky ReLU Activation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endParaRPr lang="en-US" sz="2600" dirty="0">
              <a:latin typeface="Book Antiqua" panose="02040602050305030304" pitchFamily="18" charset="0"/>
            </a:endParaRPr>
          </a:p>
          <a:p>
            <a:pPr marL="284480" indent="-284480" algn="just"/>
            <a:r>
              <a:rPr lang="en-US" sz="2600" dirty="0">
                <a:latin typeface="Book Antiqua" panose="02040602050305030304" pitchFamily="18" charset="0"/>
              </a:rPr>
              <a:t>Leaky ReLU, is a type of activation function based on a ReLU, but it has a small slope for negative values instead of a flat slope.</a:t>
            </a:r>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24" name="Object 4"/>
          <p:cNvGraphicFramePr>
            <a:graphicFrameLocks noChangeAspect="1"/>
          </p:cNvGraphicFramePr>
          <p:nvPr/>
        </p:nvGraphicFramePr>
        <p:xfrm>
          <a:off x="455613" y="2133600"/>
          <a:ext cx="3278187" cy="914400"/>
        </p:xfrm>
        <a:graphic>
          <a:graphicData uri="http://schemas.openxmlformats.org/presentationml/2006/ole">
            <mc:AlternateContent xmlns:mc="http://schemas.openxmlformats.org/markup-compatibility/2006">
              <mc:Choice xmlns:v="urn:schemas-microsoft-com:vml" Requires="v">
                <p:oleObj spid="_x0000_s39937" name="Equation" r:id="rId1" imgW="34747200" imgH="9753600" progId="Equation.3">
                  <p:embed/>
                </p:oleObj>
              </mc:Choice>
              <mc:Fallback>
                <p:oleObj name="Equation" r:id="rId1" imgW="34747200" imgH="9753600" progId="Equation.3">
                  <p:embed/>
                  <p:pic>
                    <p:nvPicPr>
                      <p:cNvPr id="0" name="Object 4"/>
                      <p:cNvPicPr>
                        <a:picLocks noChangeAspect="1" noChangeArrowheads="1"/>
                      </p:cNvPicPr>
                      <p:nvPr/>
                    </p:nvPicPr>
                    <p:blipFill>
                      <a:blip r:embed="rId2"/>
                      <a:srcRect/>
                      <a:stretch>
                        <a:fillRect/>
                      </a:stretch>
                    </p:blipFill>
                    <p:spPr bwMode="auto">
                      <a:xfrm>
                        <a:off x="455613" y="2133600"/>
                        <a:ext cx="3278187" cy="914400"/>
                      </a:xfrm>
                      <a:prstGeom prst="rect">
                        <a:avLst/>
                      </a:prstGeom>
                      <a:noFill/>
                    </p:spPr>
                  </p:pic>
                </p:oleObj>
              </mc:Fallback>
            </mc:AlternateContent>
          </a:graphicData>
        </a:graphic>
      </p:graphicFrame>
      <p:pic>
        <p:nvPicPr>
          <p:cNvPr id="23" name="Picture 6" descr="Image result for Leaky ReLU Function and Derivative"/>
          <p:cNvPicPr>
            <a:picLocks noChangeAspect="1" noChangeArrowheads="1"/>
          </p:cNvPicPr>
          <p:nvPr/>
        </p:nvPicPr>
        <p:blipFill>
          <a:blip r:embed="rId3"/>
          <a:srcRect/>
          <a:stretch>
            <a:fillRect/>
          </a:stretch>
        </p:blipFill>
        <p:spPr bwMode="auto">
          <a:xfrm>
            <a:off x="4324350" y="1654175"/>
            <a:ext cx="3614976" cy="2536825"/>
          </a:xfrm>
          <a:prstGeom prst="rect">
            <a:avLst/>
          </a:prstGeom>
          <a:noFill/>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Softmax Activation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r>
              <a:rPr lang="en-US" sz="2600" dirty="0">
                <a:latin typeface="Book Antiqua" panose="02040602050305030304" pitchFamily="18" charset="0"/>
              </a:rPr>
              <a:t>Softmax is fundamentally a vector function. It takes a vector as input and produces a vector as output.</a:t>
            </a:r>
            <a:endParaRPr lang="en-US" sz="2600" dirty="0">
              <a:latin typeface="Book Antiqua" panose="02040602050305030304" pitchFamily="18" charset="0"/>
            </a:endParaRPr>
          </a:p>
          <a:p>
            <a:pPr marL="284480" indent="-284480" algn="just"/>
            <a:r>
              <a:rPr lang="en-US" sz="2400" dirty="0">
                <a:latin typeface="Book Antiqua" panose="02040602050305030304" pitchFamily="18" charset="0"/>
              </a:rPr>
              <a:t>The Softmax function also squashes the outputs of each unit to be between 0 and 1. But it also divides each output such that the total sum of the outputs is equal to 1. The output of the Softmax function tells you the probability that any of the classes are true</a:t>
            </a:r>
            <a:r>
              <a:rPr lang="en-US" sz="2400" dirty="0"/>
              <a:t>.</a:t>
            </a:r>
            <a:endParaRPr lang="en-US" sz="2400" dirty="0">
              <a:latin typeface="Book Antiqua" panose="02040602050305030304" pitchFamily="18" charset="0"/>
            </a:endParaRPr>
          </a:p>
          <a:p>
            <a:pPr marL="284480" indent="-284480" algn="just"/>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25" name="Object 4"/>
          <p:cNvGraphicFramePr>
            <a:graphicFrameLocks noChangeAspect="1"/>
          </p:cNvGraphicFramePr>
          <p:nvPr/>
        </p:nvGraphicFramePr>
        <p:xfrm>
          <a:off x="762000" y="1828800"/>
          <a:ext cx="3630613" cy="1211263"/>
        </p:xfrm>
        <a:graphic>
          <a:graphicData uri="http://schemas.openxmlformats.org/presentationml/2006/ole">
            <mc:AlternateContent xmlns:mc="http://schemas.openxmlformats.org/markup-compatibility/2006">
              <mc:Choice xmlns:v="urn:schemas-microsoft-com:vml" Requires="v">
                <p:oleObj spid="_x0000_s40961" name="Equation" r:id="rId1" imgW="2006600" imgH="647700" progId="Equation.3">
                  <p:embed/>
                </p:oleObj>
              </mc:Choice>
              <mc:Fallback>
                <p:oleObj name="Equation" r:id="rId1" imgW="2006600" imgH="647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3630613" cy="121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Picture 6" descr="How does a softmax function work"/>
          <p:cNvPicPr>
            <a:picLocks noChangeAspect="1" noChangeArrowheads="1"/>
          </p:cNvPicPr>
          <p:nvPr/>
        </p:nvPicPr>
        <p:blipFill>
          <a:blip r:embed="rId3"/>
          <a:srcRect/>
          <a:stretch>
            <a:fillRect/>
          </a:stretch>
        </p:blipFill>
        <p:spPr bwMode="auto">
          <a:xfrm>
            <a:off x="4914900" y="1701800"/>
            <a:ext cx="3276600" cy="1254647"/>
          </a:xfrm>
          <a:prstGeom prst="rect">
            <a:avLst/>
          </a:prstGeom>
          <a:noFill/>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Structures of Neural Network</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The manner in which neurons of a neural network are structured is called neural network architecture. Broadly, we can divide neural network architectures or structures into three categories. </a:t>
            </a:r>
            <a:endParaRPr lang="en-US" sz="2400" dirty="0">
              <a:latin typeface="Book Antiqua" panose="02040602050305030304" pitchFamily="18" charset="0"/>
            </a:endParaRPr>
          </a:p>
          <a:p>
            <a:pPr lvl="1" algn="just"/>
            <a:r>
              <a:rPr lang="en-US" sz="2200" dirty="0">
                <a:latin typeface="Book Antiqua" panose="02040602050305030304" pitchFamily="18" charset="0"/>
              </a:rPr>
              <a:t>Single-Layer Feedforward Networks</a:t>
            </a:r>
            <a:endParaRPr lang="en-US" sz="2200" dirty="0">
              <a:latin typeface="Book Antiqua" panose="02040602050305030304" pitchFamily="18" charset="0"/>
            </a:endParaRPr>
          </a:p>
          <a:p>
            <a:pPr lvl="1" algn="just"/>
            <a:r>
              <a:rPr lang="en-US" sz="2200" dirty="0">
                <a:latin typeface="Book Antiqua" panose="02040602050305030304" pitchFamily="18" charset="0"/>
              </a:rPr>
              <a:t>Multi-Layer Feedforward Networks</a:t>
            </a:r>
            <a:endParaRPr lang="en-US" sz="2200" dirty="0">
              <a:latin typeface="Book Antiqua" panose="02040602050305030304" pitchFamily="18" charset="0"/>
            </a:endParaRPr>
          </a:p>
          <a:p>
            <a:pPr lvl="1" algn="just"/>
            <a:r>
              <a:rPr lang="en-US" sz="2200" dirty="0">
                <a:latin typeface="Book Antiqua" panose="02040602050305030304" pitchFamily="18" charset="0"/>
              </a:rPr>
              <a:t>Recurrent Networks</a:t>
            </a:r>
            <a:endParaRPr lang="en-US" sz="22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905000" y="3364200"/>
            <a:ext cx="2514600" cy="2944525"/>
          </a:xfrm>
          <a:prstGeom prst="rect">
            <a:avLst/>
          </a:prstGeom>
        </p:spPr>
      </p:pic>
      <p:sp>
        <p:nvSpPr>
          <p:cNvPr id="4" name="Title 3"/>
          <p:cNvSpPr>
            <a:spLocks noGrp="1"/>
          </p:cNvSpPr>
          <p:nvPr>
            <p:ph type="title"/>
          </p:nvPr>
        </p:nvSpPr>
        <p:spPr/>
        <p:txBody>
          <a:bodyPr/>
          <a:lstStyle/>
          <a:p>
            <a:r>
              <a:rPr lang="en-US" b="1" dirty="0">
                <a:latin typeface="Book Antiqua" panose="02040602050305030304" pitchFamily="18" charset="0"/>
              </a:rPr>
              <a:t>Structures of Neural Network</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57150" indent="0" algn="just">
              <a:buNone/>
            </a:pPr>
            <a:r>
              <a:rPr lang="en-US" sz="2600" b="1" u="sng" dirty="0">
                <a:latin typeface="Book Antiqua" panose="02040602050305030304" pitchFamily="18" charset="0"/>
              </a:rPr>
              <a:t>Single-Layer Feedforward Networks</a:t>
            </a:r>
            <a:endParaRPr lang="en-US" sz="2600" b="1" u="sng" dirty="0">
              <a:latin typeface="Book Antiqua" panose="02040602050305030304" pitchFamily="18" charset="0"/>
            </a:endParaRPr>
          </a:p>
          <a:p>
            <a:pPr algn="just"/>
            <a:r>
              <a:rPr lang="en-US" sz="2400" dirty="0">
                <a:latin typeface="Book Antiqua" panose="02040602050305030304" pitchFamily="18" charset="0"/>
              </a:rPr>
              <a:t>It is the simplest form of a network architecture. In this architecture we have an </a:t>
            </a:r>
            <a:r>
              <a:rPr lang="en-US" sz="2400" i="1" dirty="0">
                <a:latin typeface="Book Antiqua" panose="02040602050305030304" pitchFamily="18" charset="0"/>
              </a:rPr>
              <a:t>input layer </a:t>
            </a:r>
            <a:r>
              <a:rPr lang="en-US" sz="2400" dirty="0">
                <a:latin typeface="Book Antiqua" panose="02040602050305030304" pitchFamily="18" charset="0"/>
              </a:rPr>
              <a:t>of source nodes that are connected directly with an </a:t>
            </a:r>
            <a:r>
              <a:rPr lang="en-US" sz="2400" i="1" dirty="0">
                <a:latin typeface="Book Antiqua" panose="02040602050305030304" pitchFamily="18" charset="0"/>
              </a:rPr>
              <a:t>output layer </a:t>
            </a:r>
            <a:r>
              <a:rPr lang="en-US" sz="2400" dirty="0">
                <a:latin typeface="Book Antiqua" panose="02040602050305030304" pitchFamily="18" charset="0"/>
              </a:rPr>
              <a:t>of neurons (computation nodes), but not vice versa.</a:t>
            </a:r>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dirty="0"/>
              <a:t>Prepared By: Arjun Saud        Neural Network: M.Sc. CSIT I</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What is ANN?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Human can perform the task much faster than the fastest digital computers that exists todays. This is possible due to parallel computation of neurons interconnected with each other.</a:t>
            </a:r>
            <a:endParaRPr lang="en-US" sz="2400" dirty="0">
              <a:latin typeface="Book Antiqua" panose="02040602050305030304" pitchFamily="18" charset="0"/>
            </a:endParaRPr>
          </a:p>
          <a:p>
            <a:pPr algn="just"/>
            <a:r>
              <a:rPr lang="en-US" sz="2400" dirty="0">
                <a:latin typeface="Book Antiqua" panose="02040602050305030304" pitchFamily="18" charset="0"/>
              </a:rPr>
              <a:t>Thus we can define ANN as </a:t>
            </a:r>
            <a:r>
              <a:rPr lang="en-US" sz="2400" i="1" dirty="0">
                <a:latin typeface="Book Antiqua" panose="02040602050305030304" pitchFamily="18" charset="0"/>
              </a:rPr>
              <a:t>“It is a massively parallel distributed processing system made up of simple processing units that has capability of storing knowledge and making it available for use.” </a:t>
            </a:r>
            <a:endParaRPr lang="en-US" sz="2400" i="1" dirty="0">
              <a:latin typeface="Book Antiqua" panose="02040602050305030304" pitchFamily="18" charset="0"/>
            </a:endParaRPr>
          </a:p>
          <a:p>
            <a:pPr algn="just"/>
            <a:r>
              <a:rPr lang="en-US" sz="2400" dirty="0">
                <a:latin typeface="Book Antiqua" panose="02040602050305030304" pitchFamily="18" charset="0"/>
              </a:rPr>
              <a:t>ANNs perform useful computations through the process of learning by using some algorithm.</a:t>
            </a:r>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200400" y="3522663"/>
            <a:ext cx="2819400" cy="2805112"/>
          </a:xfrm>
          <a:prstGeom prst="rect">
            <a:avLst/>
          </a:prstGeom>
        </p:spPr>
      </p:pic>
      <p:sp>
        <p:nvSpPr>
          <p:cNvPr id="4" name="Title 3"/>
          <p:cNvSpPr>
            <a:spLocks noGrp="1"/>
          </p:cNvSpPr>
          <p:nvPr>
            <p:ph type="title"/>
          </p:nvPr>
        </p:nvSpPr>
        <p:spPr/>
        <p:txBody>
          <a:bodyPr/>
          <a:lstStyle/>
          <a:p>
            <a:r>
              <a:rPr lang="en-US" b="1" dirty="0">
                <a:latin typeface="Book Antiqua" panose="02040602050305030304" pitchFamily="18" charset="0"/>
              </a:rPr>
              <a:t>Neural Network Architectures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a:latin typeface="Book Antiqua" panose="02040602050305030304" pitchFamily="18" charset="0"/>
              </a:rPr>
              <a:t>Multi-Layer Feedforward Networks</a:t>
            </a:r>
            <a:endParaRPr lang="en-US" sz="2600" b="1" u="sng" dirty="0">
              <a:latin typeface="Book Antiqua" panose="02040602050305030304" pitchFamily="18" charset="0"/>
            </a:endParaRPr>
          </a:p>
          <a:p>
            <a:pPr algn="just"/>
            <a:r>
              <a:rPr lang="en-US" sz="2200" dirty="0">
                <a:latin typeface="Book Antiqua" panose="02040602050305030304" pitchFamily="18" charset="0"/>
              </a:rPr>
              <a:t>In this type of network architecture, one or more hidden layers are present between input and output layers. These layers are not directly visible and information only flows in the direction of input to output layer. This type of network is designed to extract higher order statistics from input.</a:t>
            </a:r>
            <a:endParaRPr lang="en-US" sz="22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667000" y="3200400"/>
            <a:ext cx="5181600" cy="2819400"/>
          </a:xfrm>
          <a:prstGeom prst="rect">
            <a:avLst/>
          </a:prstGeom>
        </p:spPr>
      </p:pic>
      <p:sp>
        <p:nvSpPr>
          <p:cNvPr id="4" name="Title 3"/>
          <p:cNvSpPr>
            <a:spLocks noGrp="1"/>
          </p:cNvSpPr>
          <p:nvPr>
            <p:ph type="title"/>
          </p:nvPr>
        </p:nvSpPr>
        <p:spPr/>
        <p:txBody>
          <a:bodyPr/>
          <a:lstStyle/>
          <a:p>
            <a:r>
              <a:rPr lang="en-US" b="1" dirty="0">
                <a:latin typeface="Book Antiqua" panose="02040602050305030304" pitchFamily="18" charset="0"/>
              </a:rPr>
              <a:t>Neural Network Architectures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a:latin typeface="Book Antiqua" panose="02040602050305030304" pitchFamily="18" charset="0"/>
              </a:rPr>
              <a:t>Recurrent Networks</a:t>
            </a:r>
            <a:endParaRPr lang="en-US" sz="2600" b="1" u="sng" dirty="0">
              <a:latin typeface="Book Antiqua" panose="02040602050305030304" pitchFamily="18" charset="0"/>
            </a:endParaRPr>
          </a:p>
          <a:p>
            <a:pPr algn="just"/>
            <a:r>
              <a:rPr lang="en-US" sz="2200" dirty="0">
                <a:latin typeface="Book Antiqua" panose="02040602050305030304" pitchFamily="18" charset="0"/>
              </a:rPr>
              <a:t>This class of networks are also referred ad feedback neural networks. This type of network architecture may contain feedback loop that can feed output of neuron as input to neurons of previous layers.</a:t>
            </a:r>
            <a:endParaRPr lang="en-US" sz="2200" dirty="0">
              <a:latin typeface="Book Antiqua" panose="02040602050305030304" pitchFamily="18" charset="0"/>
            </a:endParaRPr>
          </a:p>
          <a:p>
            <a:pPr algn="just"/>
            <a:endParaRPr lang="en-US" sz="22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41"/>
          <p:cNvSpPr txBox="1"/>
          <p:nvPr/>
        </p:nvSpPr>
        <p:spPr>
          <a:xfrm>
            <a:off x="2324824" y="3765535"/>
            <a:ext cx="474961" cy="3946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dirty="0">
                <a:latin typeface="Book Antiqua" panose="02040602050305030304" pitchFamily="18" charset="0"/>
                <a:ea typeface="Calibri" panose="020F0502020204030204" charset="0"/>
                <a:cs typeface="Times New Roman" panose="02020603050405020304" pitchFamily="18" charset="0"/>
              </a:rPr>
              <a:t>1</a:t>
            </a:r>
            <a:endParaRPr lang="en-US" sz="1100" dirty="0">
              <a:effectLst/>
              <a:ea typeface="Calibri" panose="020F0502020204030204" charset="0"/>
              <a:cs typeface="Times New Roman" panose="02020603050405020304" pitchFamily="18" charset="0"/>
            </a:endParaRPr>
          </a:p>
        </p:txBody>
      </p:sp>
      <p:sp>
        <p:nvSpPr>
          <p:cNvPr id="34" name="Text Box 41"/>
          <p:cNvSpPr txBox="1"/>
          <p:nvPr/>
        </p:nvSpPr>
        <p:spPr>
          <a:xfrm>
            <a:off x="2190848" y="3477124"/>
            <a:ext cx="545944" cy="3946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dirty="0">
                <a:effectLst/>
                <a:latin typeface="Book Antiqua" panose="02040602050305030304" pitchFamily="18" charset="0"/>
                <a:ea typeface="Calibri" panose="020F0502020204030204" charset="0"/>
                <a:cs typeface="Times New Roman" panose="02020603050405020304" pitchFamily="18" charset="0"/>
              </a:rPr>
              <a:t>0.4</a:t>
            </a:r>
            <a:endParaRPr lang="en-US" sz="1100" dirty="0">
              <a:effectLst/>
              <a:ea typeface="Calibri" panose="020F0502020204030204" charset="0"/>
              <a:cs typeface="Times New Roman" panose="02020603050405020304" pitchFamily="18" charset="0"/>
            </a:endParaRPr>
          </a:p>
        </p:txBody>
      </p:sp>
      <p:sp>
        <p:nvSpPr>
          <p:cNvPr id="4" name="Title 3"/>
          <p:cNvSpPr>
            <a:spLocks noGrp="1"/>
          </p:cNvSpPr>
          <p:nvPr>
            <p:ph type="title"/>
          </p:nvPr>
        </p:nvSpPr>
        <p:spPr/>
        <p:txBody>
          <a:bodyPr/>
          <a:lstStyle/>
          <a:p>
            <a:r>
              <a:rPr lang="en-US" b="1" dirty="0">
                <a:latin typeface="Book Antiqua" panose="02040602050305030304" pitchFamily="18" charset="0"/>
              </a:rPr>
              <a:t>Neural Network Architectures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Example:</a:t>
            </a:r>
            <a:r>
              <a:rPr lang="en-US" sz="2400" dirty="0">
                <a:latin typeface="Book Antiqua" panose="02040602050305030304" pitchFamily="18" charset="0"/>
              </a:rPr>
              <a:t> </a:t>
            </a:r>
            <a:r>
              <a:rPr lang="en-US" sz="2400" i="1" dirty="0">
                <a:latin typeface="Book Antiqua" panose="02040602050305030304" pitchFamily="18" charset="0"/>
              </a:rPr>
              <a:t>Consider following Neural Network and compute its output using activation function F(x)=2x-1. Weights of synaptic links  are provided above each link.</a:t>
            </a: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r>
              <a:rPr lang="en-US" sz="2400" b="1" i="1" u="sng" dirty="0">
                <a:latin typeface="Book Antiqua" panose="02040602050305030304" pitchFamily="18" charset="0"/>
              </a:rPr>
              <a:t>For Node 1</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u1=2*0.8+3*1=4.6	=&gt;	y1=f(u1)=2*4.6-1=8.2</a:t>
            </a:r>
            <a:endParaRPr lang="en-US" sz="2400" b="1" i="1" dirty="0">
              <a:latin typeface="Book Antiqua" panose="02040602050305030304" pitchFamily="18" charset="0"/>
            </a:endParaRPr>
          </a:p>
          <a:p>
            <a:pPr marL="0" indent="0" algn="just">
              <a:buNone/>
            </a:pPr>
            <a:r>
              <a:rPr lang="en-US" sz="2400" b="1" i="1" u="sng" dirty="0">
                <a:latin typeface="Book Antiqua" panose="02040602050305030304" pitchFamily="18" charset="0"/>
              </a:rPr>
              <a:t>For Node 2</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u2=2*0.4+3*0.6=2.6	=&gt;	y2=f(u2)=4.2</a:t>
            </a:r>
            <a:endParaRPr lang="en-US" sz="2400" b="1" i="1" dirty="0">
              <a:latin typeface="Book Antiqua" panose="02040602050305030304" pitchFamily="18" charset="0"/>
            </a:endParaRPr>
          </a:p>
          <a:p>
            <a:pPr marL="0" indent="0" algn="just">
              <a:buNone/>
            </a:pPr>
            <a:endParaRPr lang="en-US" sz="2400" b="1" i="1" dirty="0">
              <a:latin typeface="Book Antiqua" panose="02040602050305030304" pitchFamily="18" charset="0"/>
            </a:endParaRPr>
          </a:p>
        </p:txBody>
      </p:sp>
      <p:grpSp>
        <p:nvGrpSpPr>
          <p:cNvPr id="7" name="Group 6"/>
          <p:cNvGrpSpPr/>
          <p:nvPr/>
        </p:nvGrpSpPr>
        <p:grpSpPr>
          <a:xfrm>
            <a:off x="1676400" y="2797969"/>
            <a:ext cx="5160009" cy="1947862"/>
            <a:chOff x="0" y="0"/>
            <a:chExt cx="4681347" cy="1457325"/>
          </a:xfrm>
        </p:grpSpPr>
        <p:sp>
          <p:nvSpPr>
            <p:cNvPr id="8" name="Text Box 46"/>
            <p:cNvSpPr txBox="1"/>
            <p:nvPr/>
          </p:nvSpPr>
          <p:spPr>
            <a:xfrm>
              <a:off x="1885950" y="809625"/>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0.7</a:t>
              </a:r>
              <a:endParaRPr lang="en-US" sz="1100">
                <a:effectLst/>
                <a:ea typeface="Calibri" panose="020F0502020204030204" charset="0"/>
                <a:cs typeface="Times New Roman" panose="02020603050405020304" pitchFamily="18" charset="0"/>
              </a:endParaRPr>
            </a:p>
          </p:txBody>
        </p:sp>
        <p:grpSp>
          <p:nvGrpSpPr>
            <p:cNvPr id="9" name="Group 8"/>
            <p:cNvGrpSpPr/>
            <p:nvPr/>
          </p:nvGrpSpPr>
          <p:grpSpPr>
            <a:xfrm>
              <a:off x="0" y="0"/>
              <a:ext cx="4681347" cy="1457325"/>
              <a:chOff x="0" y="0"/>
              <a:chExt cx="4681347" cy="1457325"/>
            </a:xfrm>
          </p:grpSpPr>
          <p:sp>
            <p:nvSpPr>
              <p:cNvPr id="10" name="Text Box 48"/>
              <p:cNvSpPr txBox="1"/>
              <p:nvPr/>
            </p:nvSpPr>
            <p:spPr>
              <a:xfrm>
                <a:off x="3019425" y="95250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0.5</a:t>
                </a:r>
                <a:endParaRPr lang="en-US" sz="1100">
                  <a:effectLst/>
                  <a:ea typeface="Calibri" panose="020F0502020204030204" charset="0"/>
                  <a:cs typeface="Times New Roman" panose="02020603050405020304" pitchFamily="18" charset="0"/>
                </a:endParaRPr>
              </a:p>
            </p:txBody>
          </p:sp>
          <p:sp>
            <p:nvSpPr>
              <p:cNvPr id="11" name="Text Box 47"/>
              <p:cNvSpPr txBox="1"/>
              <p:nvPr/>
            </p:nvSpPr>
            <p:spPr>
              <a:xfrm>
                <a:off x="3019425" y="2476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1.5</a:t>
                </a:r>
                <a:endParaRPr lang="en-US" sz="1100">
                  <a:effectLst/>
                  <a:ea typeface="Calibri" panose="020F0502020204030204" charset="0"/>
                  <a:cs typeface="Times New Roman" panose="02020603050405020304" pitchFamily="18" charset="0"/>
                </a:endParaRPr>
              </a:p>
            </p:txBody>
          </p:sp>
          <p:sp>
            <p:nvSpPr>
              <p:cNvPr id="12" name="Text Box 45"/>
              <p:cNvSpPr txBox="1"/>
              <p:nvPr/>
            </p:nvSpPr>
            <p:spPr>
              <a:xfrm>
                <a:off x="1943100" y="4381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0.4</a:t>
                </a:r>
                <a:endParaRPr lang="en-US" sz="1100">
                  <a:effectLst/>
                  <a:ea typeface="Calibri" panose="020F0502020204030204" charset="0"/>
                  <a:cs typeface="Times New Roman" panose="02020603050405020304" pitchFamily="18" charset="0"/>
                </a:endParaRPr>
              </a:p>
            </p:txBody>
          </p:sp>
          <p:sp>
            <p:nvSpPr>
              <p:cNvPr id="13" name="Oval 12"/>
              <p:cNvSpPr/>
              <p:nvPr/>
            </p:nvSpPr>
            <p:spPr>
              <a:xfrm>
                <a:off x="1285875" y="1238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1</a:t>
                </a:r>
                <a:endParaRPr lang="en-US" sz="1100">
                  <a:effectLst/>
                  <a:ea typeface="Calibri" panose="020F0502020204030204" charset="0"/>
                  <a:cs typeface="Times New Roman" panose="02020603050405020304" pitchFamily="18" charset="0"/>
                </a:endParaRPr>
              </a:p>
            </p:txBody>
          </p:sp>
          <p:sp>
            <p:nvSpPr>
              <p:cNvPr id="14" name="Oval 13"/>
              <p:cNvSpPr/>
              <p:nvPr/>
            </p:nvSpPr>
            <p:spPr>
              <a:xfrm>
                <a:off x="1285875" y="94297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15" name="Oval 14"/>
              <p:cNvSpPr/>
              <p:nvPr/>
            </p:nvSpPr>
            <p:spPr>
              <a:xfrm>
                <a:off x="2447925" y="1238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3</a:t>
                </a:r>
                <a:endParaRPr lang="en-US" sz="1100">
                  <a:effectLst/>
                  <a:ea typeface="Calibri" panose="020F0502020204030204" charset="0"/>
                  <a:cs typeface="Times New Roman" panose="02020603050405020304" pitchFamily="18" charset="0"/>
                </a:endParaRPr>
              </a:p>
            </p:txBody>
          </p:sp>
          <p:sp>
            <p:nvSpPr>
              <p:cNvPr id="16" name="Oval 15"/>
              <p:cNvSpPr/>
              <p:nvPr/>
            </p:nvSpPr>
            <p:spPr>
              <a:xfrm>
                <a:off x="2438400" y="952500"/>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4</a:t>
                </a:r>
                <a:endParaRPr lang="en-US" sz="1100">
                  <a:effectLst/>
                  <a:ea typeface="Calibri" panose="020F0502020204030204" charset="0"/>
                  <a:cs typeface="Times New Roman" panose="02020603050405020304" pitchFamily="18" charset="0"/>
                </a:endParaRPr>
              </a:p>
            </p:txBody>
          </p:sp>
          <p:sp>
            <p:nvSpPr>
              <p:cNvPr id="17" name="Oval 16"/>
              <p:cNvSpPr/>
              <p:nvPr/>
            </p:nvSpPr>
            <p:spPr>
              <a:xfrm>
                <a:off x="3514725" y="5429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5</a:t>
                </a:r>
                <a:endParaRPr lang="en-US" sz="1100">
                  <a:effectLst/>
                  <a:ea typeface="Calibri" panose="020F0502020204030204" charset="0"/>
                  <a:cs typeface="Times New Roman" panose="02020603050405020304" pitchFamily="18" charset="0"/>
                </a:endParaRPr>
              </a:p>
            </p:txBody>
          </p:sp>
          <p:sp>
            <p:nvSpPr>
              <p:cNvPr id="18" name="Text Box 27"/>
              <p:cNvSpPr txBox="1"/>
              <p:nvPr/>
            </p:nvSpPr>
            <p:spPr>
              <a:xfrm>
                <a:off x="0" y="1714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X1=2</a:t>
                </a:r>
                <a:endParaRPr lang="en-US" sz="1100">
                  <a:effectLst/>
                  <a:ea typeface="Calibri" panose="020F0502020204030204" charset="0"/>
                  <a:cs typeface="Times New Roman" panose="02020603050405020304" pitchFamily="18" charset="0"/>
                </a:endParaRPr>
              </a:p>
            </p:txBody>
          </p:sp>
          <p:sp>
            <p:nvSpPr>
              <p:cNvPr id="19" name="Text Box 29"/>
              <p:cNvSpPr txBox="1"/>
              <p:nvPr/>
            </p:nvSpPr>
            <p:spPr>
              <a:xfrm>
                <a:off x="0" y="9715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X2=3</a:t>
                </a:r>
                <a:endParaRPr lang="en-US" sz="1100">
                  <a:effectLst/>
                  <a:ea typeface="Calibri" panose="020F0502020204030204" charset="0"/>
                  <a:cs typeface="Times New Roman" panose="02020603050405020304" pitchFamily="18" charset="0"/>
                </a:endParaRPr>
              </a:p>
            </p:txBody>
          </p:sp>
          <p:cxnSp>
            <p:nvCxnSpPr>
              <p:cNvPr id="20" name="Straight Arrow Connector 19"/>
              <p:cNvCxnSpPr/>
              <p:nvPr/>
            </p:nvCxnSpPr>
            <p:spPr>
              <a:xfrm>
                <a:off x="495300" y="314325"/>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5300" y="112395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47825" y="30480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647825" y="1133475"/>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600200" y="438150"/>
                <a:ext cx="939165" cy="58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00200" y="438150"/>
                <a:ext cx="85217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0350" y="323850"/>
                <a:ext cx="742950"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800350" y="828675"/>
                <a:ext cx="742950" cy="276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76675" y="70485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41"/>
              <p:cNvSpPr txBox="1"/>
              <p:nvPr/>
            </p:nvSpPr>
            <p:spPr>
              <a:xfrm>
                <a:off x="619125" y="9525"/>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dirty="0">
                    <a:effectLst/>
                    <a:latin typeface="Book Antiqua" panose="02040602050305030304" pitchFamily="18" charset="0"/>
                    <a:ea typeface="Calibri" panose="020F0502020204030204" charset="0"/>
                    <a:cs typeface="Times New Roman" panose="02020603050405020304" pitchFamily="18" charset="0"/>
                  </a:rPr>
                  <a:t>0.8</a:t>
                </a:r>
                <a:endParaRPr lang="en-US" sz="1100" dirty="0">
                  <a:effectLst/>
                  <a:ea typeface="Calibri" panose="020F0502020204030204" charset="0"/>
                  <a:cs typeface="Times New Roman" panose="02020603050405020304" pitchFamily="18" charset="0"/>
                </a:endParaRPr>
              </a:p>
            </p:txBody>
          </p:sp>
          <p:sp>
            <p:nvSpPr>
              <p:cNvPr id="30" name="Text Box 42"/>
              <p:cNvSpPr txBox="1"/>
              <p:nvPr/>
            </p:nvSpPr>
            <p:spPr>
              <a:xfrm>
                <a:off x="619125" y="114300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0.6</a:t>
                </a:r>
                <a:endParaRPr lang="en-US" sz="1100">
                  <a:effectLst/>
                  <a:ea typeface="Calibri" panose="020F0502020204030204" charset="0"/>
                  <a:cs typeface="Times New Roman" panose="02020603050405020304" pitchFamily="18" charset="0"/>
                </a:endParaRPr>
              </a:p>
            </p:txBody>
          </p:sp>
          <p:sp>
            <p:nvSpPr>
              <p:cNvPr id="31" name="Text Box 43"/>
              <p:cNvSpPr txBox="1"/>
              <p:nvPr/>
            </p:nvSpPr>
            <p:spPr>
              <a:xfrm>
                <a:off x="1781175" y="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1.2</a:t>
                </a:r>
                <a:endParaRPr lang="en-US" sz="1100">
                  <a:effectLst/>
                  <a:ea typeface="Calibri" panose="020F0502020204030204" charset="0"/>
                  <a:cs typeface="Times New Roman" panose="02020603050405020304" pitchFamily="18" charset="0"/>
                </a:endParaRPr>
              </a:p>
            </p:txBody>
          </p:sp>
          <p:sp>
            <p:nvSpPr>
              <p:cNvPr id="32" name="Text Box 44"/>
              <p:cNvSpPr txBox="1"/>
              <p:nvPr/>
            </p:nvSpPr>
            <p:spPr>
              <a:xfrm>
                <a:off x="1781175" y="11620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0.5</a:t>
                </a:r>
                <a:endParaRPr lang="en-US" sz="1100">
                  <a:effectLst/>
                  <a:ea typeface="Calibri" panose="020F0502020204030204" charset="0"/>
                  <a:cs typeface="Times New Roman" panose="02020603050405020304" pitchFamily="18" charset="0"/>
                </a:endParaRPr>
              </a:p>
            </p:txBody>
          </p:sp>
        </p:grpSp>
      </p:grpSp>
      <p:cxnSp>
        <p:nvCxnSpPr>
          <p:cNvPr id="3" name="Straight Arrow Connector 2"/>
          <p:cNvCxnSpPr>
            <a:stCxn id="19" idx="3"/>
            <a:endCxn id="13" idx="3"/>
          </p:cNvCxnSpPr>
          <p:nvPr/>
        </p:nvCxnSpPr>
        <p:spPr>
          <a:xfrm flipV="1">
            <a:off x="2222344" y="3365542"/>
            <a:ext cx="929836" cy="928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222344" y="3230827"/>
            <a:ext cx="886949" cy="929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Slide Number Placeholder 35"/>
          <p:cNvSpPr>
            <a:spLocks noGrp="1"/>
          </p:cNvSpPr>
          <p:nvPr>
            <p:ph type="sldNum" sz="quarter" idx="12"/>
          </p:nvPr>
        </p:nvSpPr>
        <p:spPr/>
        <p:txBody>
          <a:bodyPr/>
          <a:lstStyle/>
          <a:p>
            <a:fld id="{3F22444B-AD59-459C-8316-D24326876BE4}" type="slidenum">
              <a:rPr lang="en-US" smtClean="0"/>
            </a:fld>
            <a:endParaRPr lang="en-US"/>
          </a:p>
        </p:txBody>
      </p:sp>
      <p:sp>
        <p:nvSpPr>
          <p:cNvPr id="37" name="Footer Placeholder 3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Neural Network Architectures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417638"/>
            <a:ext cx="8763000" cy="4983162"/>
          </a:xfrm>
        </p:spPr>
        <p:txBody>
          <a:bodyPr>
            <a:normAutofit/>
          </a:bodyPr>
          <a:lstStyle/>
          <a:p>
            <a:pPr marL="0" indent="0" algn="just">
              <a:buNone/>
            </a:pPr>
            <a:r>
              <a:rPr lang="en-US" sz="2400" b="1" i="1" u="sng" dirty="0">
                <a:latin typeface="Book Antiqua" panose="02040602050305030304" pitchFamily="18" charset="0"/>
              </a:rPr>
              <a:t>For Node 3</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u3=8.2*1.2+4.2*0.4=11.51			=&gt;y3=f(u3)=22.04</a:t>
            </a:r>
            <a:endParaRPr lang="en-US" sz="2400" b="1" i="1" dirty="0">
              <a:latin typeface="Book Antiqua" panose="02040602050305030304" pitchFamily="18" charset="0"/>
            </a:endParaRPr>
          </a:p>
          <a:p>
            <a:pPr marL="0" indent="0" algn="just">
              <a:buNone/>
            </a:pPr>
            <a:r>
              <a:rPr lang="en-US" sz="2400" b="1" i="1" u="sng" dirty="0">
                <a:latin typeface="Book Antiqua" panose="02040602050305030304" pitchFamily="18" charset="0"/>
              </a:rPr>
              <a:t>For Node 4</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u4=8.2*0.7+4.2*0.5=7.84			=&gt;y4=f(u4)=14.68</a:t>
            </a:r>
            <a:endParaRPr lang="en-US" sz="2400" b="1" i="1" dirty="0">
              <a:latin typeface="Book Antiqua" panose="02040602050305030304" pitchFamily="18" charset="0"/>
            </a:endParaRPr>
          </a:p>
          <a:p>
            <a:pPr marL="0" indent="0" algn="just">
              <a:buNone/>
            </a:pPr>
            <a:r>
              <a:rPr lang="en-US" sz="2400" b="1" i="1" u="sng" dirty="0">
                <a:latin typeface="Book Antiqua" panose="02040602050305030304" pitchFamily="18" charset="0"/>
              </a:rPr>
              <a:t>For Node 5</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u5=22.04*1.5+14.68*0.5=40.4		=&gt; y5=f(u5)=79.8</a:t>
            </a:r>
            <a:endParaRPr lang="en-US" sz="2400" b="1" i="1" dirty="0">
              <a:latin typeface="Book Antiqua" panose="02040602050305030304" pitchFamily="18" charset="0"/>
            </a:endParaRPr>
          </a:p>
          <a:p>
            <a:pPr marL="0" indent="0" algn="just">
              <a:buNone/>
            </a:pPr>
            <a:endParaRPr lang="en-US" sz="2400" b="1" i="1" dirty="0">
              <a:latin typeface="Book Antiqua" panose="02040602050305030304" pitchFamily="18" charset="0"/>
            </a:endParaRPr>
          </a:p>
          <a:p>
            <a:pPr marL="0" indent="0" algn="just">
              <a:buNone/>
            </a:pPr>
            <a:r>
              <a:rPr lang="en-US" sz="2400" b="1" u="sng" dirty="0">
                <a:latin typeface="Book Antiqua" panose="02040602050305030304" pitchFamily="18" charset="0"/>
              </a:rPr>
              <a:t>Thus,</a:t>
            </a:r>
            <a:endParaRPr lang="en-US" sz="2400" b="1" u="sng" dirty="0">
              <a:latin typeface="Book Antiqua" panose="02040602050305030304" pitchFamily="18" charset="0"/>
            </a:endParaRPr>
          </a:p>
          <a:p>
            <a:pPr marL="0" indent="0" algn="just">
              <a:buNone/>
            </a:pPr>
            <a:r>
              <a:rPr lang="en-US" sz="2400" b="1" dirty="0">
                <a:latin typeface="Book Antiqua" panose="02040602050305030304" pitchFamily="18" charset="0"/>
              </a:rPr>
              <a:t>	Final output of the neural network (y)=79.8 </a:t>
            </a:r>
            <a:endParaRPr lang="en-US" sz="2400" b="1" dirty="0">
              <a:latin typeface="Book Antiqua" panose="02040602050305030304" pitchFamily="18" charset="0"/>
            </a:endParaRPr>
          </a:p>
          <a:p>
            <a:pPr marL="0" indent="0" algn="just">
              <a:buNone/>
            </a:pPr>
            <a:endParaRPr lang="en-US" sz="2400" b="1" i="1" dirty="0">
              <a:latin typeface="Book Antiqua" panose="02040602050305030304" pitchFamily="18" charset="0"/>
            </a:endParaRPr>
          </a:p>
          <a:p>
            <a:pPr marL="0" indent="0" algn="just">
              <a:buNone/>
            </a:pPr>
            <a:endParaRPr lang="en-US" sz="2400" b="1" i="1"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fontScale="92500"/>
          </a:bodyPr>
          <a:lstStyle/>
          <a:p>
            <a:pPr algn="just"/>
            <a:r>
              <a:rPr lang="en-US" sz="3000" dirty="0">
                <a:latin typeface="Book Antiqua" panose="02040602050305030304" pitchFamily="18" charset="0"/>
              </a:rPr>
              <a:t>One of the most impressive features of artificial neural networks is their ability to learn. Artificial neural networks learns by adjusting the weighted connections found between neurons in the network. </a:t>
            </a:r>
            <a:endParaRPr lang="en-US" sz="3000" dirty="0">
              <a:latin typeface="Book Antiqua" panose="02040602050305030304" pitchFamily="18" charset="0"/>
            </a:endParaRPr>
          </a:p>
          <a:p>
            <a:pPr algn="just"/>
            <a:r>
              <a:rPr lang="en-US" sz="3000" dirty="0">
                <a:latin typeface="Book Antiqua" panose="02040602050305030304" pitchFamily="18" charset="0"/>
              </a:rPr>
              <a:t>Hence, a method is required with the help of which the weights can be modified. Following are some learning rules for the neural network:</a:t>
            </a:r>
            <a:endParaRPr lang="en-US" sz="3000" dirty="0">
              <a:latin typeface="Book Antiqua" panose="02040602050305030304" pitchFamily="18" charset="0"/>
            </a:endParaRPr>
          </a:p>
          <a:p>
            <a:pPr lvl="1" algn="just"/>
            <a:r>
              <a:rPr lang="en-US" sz="2600" i="1" dirty="0">
                <a:latin typeface="Book Antiqua" panose="02040602050305030304" pitchFamily="18" charset="0"/>
              </a:rPr>
              <a:t>Hebbian Learning Rule</a:t>
            </a:r>
            <a:endParaRPr lang="en-US" sz="2600" i="1" dirty="0">
              <a:latin typeface="Book Antiqua" panose="02040602050305030304" pitchFamily="18" charset="0"/>
            </a:endParaRPr>
          </a:p>
          <a:p>
            <a:pPr lvl="1" algn="just"/>
            <a:r>
              <a:rPr lang="en-US" sz="2600" i="1" dirty="0">
                <a:latin typeface="Book Antiqua" panose="02040602050305030304" pitchFamily="18" charset="0"/>
              </a:rPr>
              <a:t>Perceptron Learning Rule</a:t>
            </a:r>
            <a:endParaRPr lang="en-US" sz="2600" i="1" dirty="0">
              <a:latin typeface="Book Antiqua" panose="02040602050305030304" pitchFamily="18" charset="0"/>
            </a:endParaRPr>
          </a:p>
          <a:p>
            <a:pPr lvl="1" algn="just"/>
            <a:r>
              <a:rPr lang="en-US" sz="2600" i="1" dirty="0">
                <a:latin typeface="Book Antiqua" panose="02040602050305030304" pitchFamily="18" charset="0"/>
              </a:rPr>
              <a:t>Backpropagation Learning etc.</a:t>
            </a:r>
            <a:endParaRPr lang="en-US" sz="2600" i="1" dirty="0">
              <a:latin typeface="Book Antiqua" panose="02040602050305030304" pitchFamily="18" charset="0"/>
            </a:endParaRPr>
          </a:p>
          <a:p>
            <a:pPr algn="just"/>
            <a:endParaRPr lang="en-US" sz="3000" dirty="0">
              <a:latin typeface="Book Antiqua" panose="02040602050305030304" pitchFamily="18" charset="0"/>
            </a:endParaRPr>
          </a:p>
          <a:p>
            <a:pPr algn="just"/>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EAC56E11-6B92-4542-A8A4-085CB2104B84}" type="slidenum">
              <a:rPr lang="en-US" smtClean="0"/>
            </a:fld>
            <a:endParaRPr lang="en-US"/>
          </a:p>
        </p:txBody>
      </p:sp>
      <p:sp>
        <p:nvSpPr>
          <p:cNvPr id="14" name="Footer Placeholder 13"/>
          <p:cNvSpPr>
            <a:spLocks noGrp="1"/>
          </p:cNvSpPr>
          <p:nvPr>
            <p:ph type="ftr" sz="quarter" idx="11"/>
          </p:nvPr>
        </p:nvSpPr>
        <p:spPr/>
        <p:txBody>
          <a:bodyPr/>
          <a:lstStyle/>
          <a:p>
            <a:r>
              <a:rPr lang="en-US"/>
              <a:t>Prepared By: Arjun Singh Saud</a:t>
            </a:r>
            <a:endParaRPr lang="en-US"/>
          </a:p>
        </p:txBody>
      </p:sp>
    </p:spTree>
  </p:cSld>
  <p:clrMapOvr>
    <a:masterClrMapping/>
  </p:clrMapOvr>
  <p:transition advTm="1467"/>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lnSpcReduction="10000"/>
          </a:bodyPr>
          <a:lstStyle/>
          <a:p>
            <a:pPr algn="just">
              <a:buNone/>
            </a:pPr>
            <a:r>
              <a:rPr lang="en-US" sz="3000" b="1" u="sng" dirty="0">
                <a:latin typeface="Book Antiqua" panose="02040602050305030304" pitchFamily="18" charset="0"/>
              </a:rPr>
              <a:t>Hebbian Learning Rule</a:t>
            </a:r>
            <a:endParaRPr lang="en-US" sz="3000" b="1" u="sng" dirty="0">
              <a:latin typeface="Book Antiqua" panose="02040602050305030304" pitchFamily="18" charset="0"/>
            </a:endParaRPr>
          </a:p>
          <a:p>
            <a:pPr algn="just"/>
            <a:r>
              <a:rPr lang="en-US" sz="2800" dirty="0">
                <a:latin typeface="Book Antiqua" panose="02040602050305030304" pitchFamily="18" charset="0"/>
              </a:rPr>
              <a:t>Hebbian Learning Rule was proposed by Donald Hebb in 1949.</a:t>
            </a:r>
            <a:endParaRPr lang="en-US" sz="2800" dirty="0">
              <a:latin typeface="Book Antiqua" panose="02040602050305030304" pitchFamily="18" charset="0"/>
            </a:endParaRPr>
          </a:p>
          <a:p>
            <a:pPr algn="just"/>
            <a:r>
              <a:rPr lang="en-US" sz="2800" dirty="0">
                <a:latin typeface="Book Antiqua" panose="02040602050305030304" pitchFamily="18" charset="0"/>
              </a:rPr>
              <a:t>The rule is based  on the assumption that if two neighbor neurons activated and deactivated at the same time. Then the weight connecting these neurons should increase. </a:t>
            </a:r>
            <a:endParaRPr lang="en-US" sz="2800" dirty="0">
              <a:latin typeface="Book Antiqua" panose="02040602050305030304" pitchFamily="18" charset="0"/>
            </a:endParaRPr>
          </a:p>
          <a:p>
            <a:pPr algn="just"/>
            <a:r>
              <a:rPr lang="en-US" sz="2800" dirty="0">
                <a:latin typeface="Book Antiqua" panose="02040602050305030304" pitchFamily="18" charset="0"/>
              </a:rPr>
              <a:t>For neurons operating in the opposite phase, the weight between them should decrease. If there is no signal correlation, the weight should not change.</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EAC56E11-6B92-4542-A8A4-085CB2104B84}" type="slidenum">
              <a:rPr lang="en-US" smtClean="0"/>
            </a:fld>
            <a:endParaRPr lang="en-US"/>
          </a:p>
        </p:txBody>
      </p:sp>
      <p:sp>
        <p:nvSpPr>
          <p:cNvPr id="14" name="Footer Placeholder 13"/>
          <p:cNvSpPr>
            <a:spLocks noGrp="1"/>
          </p:cNvSpPr>
          <p:nvPr>
            <p:ph type="ftr" sz="quarter" idx="11"/>
          </p:nvPr>
        </p:nvSpPr>
        <p:spPr/>
        <p:txBody>
          <a:bodyPr/>
          <a:lstStyle/>
          <a:p>
            <a:r>
              <a:rPr lang="en-US"/>
              <a:t>Prepared By: Arjun Singh Saud</a:t>
            </a:r>
            <a:endParaRPr lang="en-US"/>
          </a:p>
        </p:txBody>
      </p:sp>
    </p:spTree>
  </p:cSld>
  <p:clrMapOvr>
    <a:masterClrMapping/>
  </p:clrMapOvr>
  <p:transition advTm="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3000" b="1" u="sng" dirty="0">
                <a:latin typeface="Book Antiqua" panose="02040602050305030304" pitchFamily="18" charset="0"/>
              </a:rPr>
              <a:t>Hebbian Learning Rule</a:t>
            </a:r>
            <a:endParaRPr lang="en-US" sz="3000" b="1" u="sng" dirty="0">
              <a:latin typeface="Book Antiqua" panose="02040602050305030304" pitchFamily="18" charset="0"/>
            </a:endParaRPr>
          </a:p>
          <a:p>
            <a:pPr algn="just"/>
            <a:r>
              <a:rPr lang="en-US" sz="2800" dirty="0">
                <a:latin typeface="Book Antiqua" panose="02040602050305030304" pitchFamily="18" charset="0"/>
              </a:rPr>
              <a:t>This assumption can be described by using following formula.</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buNone/>
            </a:pPr>
            <a:r>
              <a:rPr lang="en-US" sz="2800" dirty="0">
                <a:latin typeface="Book Antiqua" panose="02040602050305030304" pitchFamily="18" charset="0"/>
              </a:rPr>
              <a:t>	</a:t>
            </a:r>
            <a:endParaRPr lang="en-US" sz="2800" dirty="0">
              <a:latin typeface="Book Antiqua" panose="02040602050305030304" pitchFamily="18" charset="0"/>
            </a:endParaRPr>
          </a:p>
          <a:p>
            <a:pPr lvl="1" algn="just">
              <a:buNone/>
            </a:pPr>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 name="Object 10"/>
          <p:cNvGraphicFramePr>
            <a:graphicFrameLocks noChangeAspect="1"/>
          </p:cNvGraphicFramePr>
          <p:nvPr/>
        </p:nvGraphicFramePr>
        <p:xfrm>
          <a:off x="1065213" y="2971800"/>
          <a:ext cx="5705475" cy="2481263"/>
        </p:xfrm>
        <a:graphic>
          <a:graphicData uri="http://schemas.openxmlformats.org/presentationml/2006/ole">
            <mc:AlternateContent xmlns:mc="http://schemas.openxmlformats.org/markup-compatibility/2006">
              <mc:Choice xmlns:v="urn:schemas-microsoft-com:vml" Requires="v">
                <p:oleObj spid="_x0000_s51201" name="Equation" r:id="rId1" imgW="2743200" imgH="1193800" progId="Equation.3">
                  <p:embed/>
                </p:oleObj>
              </mc:Choice>
              <mc:Fallback>
                <p:oleObj name="Equation" r:id="rId1" imgW="2743200" imgH="11938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2971800"/>
                        <a:ext cx="5705475" cy="248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EAC56E11-6B92-4542-A8A4-085CB2104B84}" type="slidenum">
              <a:rPr lang="en-US" smtClean="0"/>
            </a:fld>
            <a:endParaRPr lang="en-US"/>
          </a:p>
        </p:txBody>
      </p:sp>
      <p:sp>
        <p:nvSpPr>
          <p:cNvPr id="15" name="Footer Placeholder 14"/>
          <p:cNvSpPr>
            <a:spLocks noGrp="1"/>
          </p:cNvSpPr>
          <p:nvPr>
            <p:ph type="ftr" sz="quarter" idx="11"/>
          </p:nvPr>
        </p:nvSpPr>
        <p:spPr/>
        <p:txBody>
          <a:bodyPr/>
          <a:lstStyle/>
          <a:p>
            <a:r>
              <a:rPr lang="en-US"/>
              <a:t>Prepared By: Arjun Singh Saud</a:t>
            </a:r>
            <a:endParaRPr lang="en-US"/>
          </a:p>
        </p:txBody>
      </p:sp>
    </p:spTree>
  </p:cSld>
  <p:clrMapOvr>
    <a:masterClrMapping/>
  </p:clrMapOvr>
  <p:transition advTm="115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u="sng" dirty="0">
                <a:latin typeface="Book Antiqua" panose="02040602050305030304" pitchFamily="18" charset="0"/>
              </a:rPr>
              <a:t>Hebbian Learning Algorithm</a:t>
            </a:r>
            <a:endParaRPr lang="en-US" sz="2800" b="1" u="sng"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Initialize all weights and bias to zero</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For each training vector s and target t perform steps </a:t>
            </a:r>
            <a:r>
              <a:rPr lang="en-US" sz="2800" i="1" dirty="0">
                <a:latin typeface="Book Antiqua" panose="02040602050305030304" pitchFamily="18" charset="0"/>
              </a:rPr>
              <a:t>3 to 6</a:t>
            </a:r>
            <a:endParaRPr lang="en-US" sz="2800" i="1"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Set </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Set </a:t>
            </a:r>
            <a:r>
              <a:rPr lang="en-US" sz="2800" i="1" dirty="0">
                <a:latin typeface="Book Antiqua" panose="02040602050305030304" pitchFamily="18" charset="0"/>
              </a:rPr>
              <a:t>y=t</a:t>
            </a:r>
            <a:endParaRPr lang="en-US" sz="2800" i="1"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Adapt weights as:</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Adapt bias as:</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Test for stopping criteria</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49155" name="Object 3"/>
          <p:cNvGraphicFramePr>
            <a:graphicFrameLocks noChangeAspect="1"/>
          </p:cNvGraphicFramePr>
          <p:nvPr/>
        </p:nvGraphicFramePr>
        <p:xfrm>
          <a:off x="1600200" y="3352800"/>
          <a:ext cx="2743200" cy="457200"/>
        </p:xfrm>
        <a:graphic>
          <a:graphicData uri="http://schemas.openxmlformats.org/presentationml/2006/ole">
            <mc:AlternateContent xmlns:mc="http://schemas.openxmlformats.org/markup-compatibility/2006">
              <mc:Choice xmlns:v="urn:schemas-microsoft-com:vml" Requires="v">
                <p:oleObj spid="_x0000_s52225" name="Equation" r:id="rId1" imgW="1320800" imgH="228600" progId="Equation.3">
                  <p:embed/>
                </p:oleObj>
              </mc:Choice>
              <mc:Fallback>
                <p:oleObj name="Equation" r:id="rId1" imgW="1320800" imgH="228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352800"/>
                        <a:ext cx="274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4"/>
          <p:cNvGraphicFramePr>
            <a:graphicFrameLocks noChangeAspect="1"/>
          </p:cNvGraphicFramePr>
          <p:nvPr/>
        </p:nvGraphicFramePr>
        <p:xfrm>
          <a:off x="4002088" y="4419600"/>
          <a:ext cx="3883025" cy="457200"/>
        </p:xfrm>
        <a:graphic>
          <a:graphicData uri="http://schemas.openxmlformats.org/presentationml/2006/ole">
            <mc:AlternateContent xmlns:mc="http://schemas.openxmlformats.org/markup-compatibility/2006">
              <mc:Choice xmlns:v="urn:schemas-microsoft-com:vml" Requires="v">
                <p:oleObj spid="_x0000_s52226" name="Equation" r:id="rId3" imgW="1866900" imgH="228600" progId="Equation.3">
                  <p:embed/>
                </p:oleObj>
              </mc:Choice>
              <mc:Fallback>
                <p:oleObj name="Equation" r:id="rId3" imgW="1866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88" y="4419600"/>
                        <a:ext cx="38830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5"/>
          <p:cNvGraphicFramePr>
            <a:graphicFrameLocks noChangeAspect="1"/>
          </p:cNvGraphicFramePr>
          <p:nvPr/>
        </p:nvGraphicFramePr>
        <p:xfrm>
          <a:off x="3332163" y="5003800"/>
          <a:ext cx="1204912" cy="339725"/>
        </p:xfrm>
        <a:graphic>
          <a:graphicData uri="http://schemas.openxmlformats.org/presentationml/2006/ole">
            <mc:AlternateContent xmlns:mc="http://schemas.openxmlformats.org/markup-compatibility/2006">
              <mc:Choice xmlns:v="urn:schemas-microsoft-com:vml" Requires="v">
                <p:oleObj spid="_x0000_s52227" name="Equation" r:id="rId5" imgW="698500" imgH="203200" progId="Equation.3">
                  <p:embed/>
                </p:oleObj>
              </mc:Choice>
              <mc:Fallback>
                <p:oleObj name="Equation" r:id="rId5" imgW="6985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2163" y="5003800"/>
                        <a:ext cx="1204912"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EAC56E11-6B92-4542-A8A4-085CB2104B84}" type="slidenum">
              <a:rPr lang="en-US" smtClean="0"/>
            </a:fld>
            <a:endParaRPr lang="en-US"/>
          </a:p>
        </p:txBody>
      </p:sp>
      <p:sp>
        <p:nvSpPr>
          <p:cNvPr id="15" name="Footer Placeholder 14"/>
          <p:cNvSpPr>
            <a:spLocks noGrp="1"/>
          </p:cNvSpPr>
          <p:nvPr>
            <p:ph type="ftr" sz="quarter" idx="11"/>
          </p:nvPr>
        </p:nvSpPr>
        <p:spPr/>
        <p:txBody>
          <a:bodyPr/>
          <a:lstStyle/>
          <a:p>
            <a:r>
              <a:rPr lang="en-US"/>
              <a:t>Prepared By: Arjun Singh Saud</a:t>
            </a:r>
            <a:endParaRPr lang="en-US"/>
          </a:p>
        </p:txBody>
      </p:sp>
    </p:spTree>
  </p:cSld>
  <p:clrMapOvr>
    <a:masterClrMapping/>
  </p:clrMapOvr>
  <p:transition advTm="1108"/>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dirty="0">
                <a:latin typeface="Book Antiqua" panose="02040602050305030304" pitchFamily="18" charset="0"/>
              </a:rPr>
              <a:t> </a:t>
            </a:r>
            <a:r>
              <a:rPr lang="en-US" sz="2800" b="1" u="sng" dirty="0">
                <a:latin typeface="Book Antiqua" panose="02040602050305030304" pitchFamily="18" charset="0"/>
              </a:rPr>
              <a:t>Hebbian Learning</a:t>
            </a:r>
            <a:endParaRPr lang="en-US" sz="2800" dirty="0">
              <a:latin typeface="Book Antiqua" panose="02040602050305030304" pitchFamily="18" charset="0"/>
            </a:endParaRPr>
          </a:p>
          <a:p>
            <a:pPr algn="just">
              <a:buNone/>
            </a:pPr>
            <a:r>
              <a:rPr lang="en-US" sz="2800" b="1" i="1" dirty="0">
                <a:latin typeface="Book Antiqua" panose="02040602050305030304" pitchFamily="18" charset="0"/>
              </a:rPr>
              <a:t>	</a:t>
            </a:r>
            <a:r>
              <a:rPr lang="en-US" sz="2800" b="1" i="1" u="sng" dirty="0">
                <a:latin typeface="Book Antiqua" panose="02040602050305030304" pitchFamily="18" charset="0"/>
              </a:rPr>
              <a:t>Example</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	Train the following NN by using given training set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5029200" y="3886200"/>
          <a:ext cx="3886200" cy="1854200"/>
        </p:xfrm>
        <a:graphic>
          <a:graphicData uri="http://schemas.openxmlformats.org/drawingml/2006/table">
            <a:tbl>
              <a:tblPr firstRow="1" bandRow="1">
                <a:tableStyleId>{5C22544A-7EE6-4342-B048-85BDC9FD1C3A}</a:tableStyleId>
              </a:tblPr>
              <a:tblGrid>
                <a:gridCol w="1447800"/>
                <a:gridCol w="1143000"/>
                <a:gridCol w="1295400"/>
              </a:tblGrid>
              <a:tr h="370840">
                <a:tc>
                  <a:txBody>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a:txBody>
                  <a:tcPr/>
                </a:tc>
                <a:tc>
                  <a:txBody>
                    <a:bodyPr/>
                    <a:lstStyle/>
                    <a:p>
                      <a:r>
                        <a:rPr lang="en-US" i="1" dirty="0">
                          <a:latin typeface="Book Antiqua" panose="02040602050305030304" pitchFamily="18" charset="0"/>
                        </a:rPr>
                        <a:t>t</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r>
            </a:tbl>
          </a:graphicData>
        </a:graphic>
      </p:graphicFrame>
      <p:grpSp>
        <p:nvGrpSpPr>
          <p:cNvPr id="4" name="Group 40"/>
          <p:cNvGrpSpPr/>
          <p:nvPr/>
        </p:nvGrpSpPr>
        <p:grpSpPr>
          <a:xfrm>
            <a:off x="914400" y="3886200"/>
            <a:ext cx="3957682" cy="1969532"/>
            <a:chOff x="1447800" y="2590800"/>
            <a:chExt cx="3957682" cy="1969532"/>
          </a:xfrm>
        </p:grpSpPr>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4" name="Oval 1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29"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1" idx="3"/>
            </p:cNvCxnSpPr>
            <p:nvPr/>
          </p:nvCxnSpPr>
          <p:spPr>
            <a:xfrm flipV="1">
              <a:off x="2044668" y="3657600"/>
              <a:ext cx="1200702"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0" name="TextBox 29"/>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31" name="TextBox 30"/>
            <p:cNvSpPr txBox="1"/>
            <p:nvPr/>
          </p:nvSpPr>
          <p:spPr>
            <a:xfrm>
              <a:off x="1752600" y="4191000"/>
              <a:ext cx="292068" cy="369332"/>
            </a:xfrm>
            <a:prstGeom prst="rect">
              <a:avLst/>
            </a:prstGeom>
            <a:noFill/>
          </p:spPr>
          <p:txBody>
            <a:bodyPr wrap="none" rtlCol="0">
              <a:spAutoFit/>
            </a:bodyPr>
            <a:lstStyle/>
            <a:p>
              <a:r>
                <a:rPr lang="en-US" i="1" dirty="0">
                  <a:latin typeface="Book Antiqua" panose="02040602050305030304" pitchFamily="18" charset="0"/>
                </a:rPr>
                <a:t>b</a:t>
              </a:r>
              <a:endParaRPr lang="en-US" i="1" baseline="-25000" dirty="0">
                <a:latin typeface="Book Antiqua" panose="02040602050305030304" pitchFamily="18" charset="0"/>
              </a:endParaRPr>
            </a:p>
          </p:txBody>
        </p:sp>
        <p:sp>
          <p:nvSpPr>
            <p:cNvPr id="33" name="TextBox 32"/>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36" name="TextBox 35"/>
            <p:cNvSpPr txBox="1"/>
            <p:nvPr/>
          </p:nvSpPr>
          <p:spPr>
            <a:xfrm>
              <a:off x="2209800" y="2590800"/>
              <a:ext cx="428322"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7" name="TextBox 36"/>
            <p:cNvSpPr txBox="1"/>
            <p:nvPr/>
          </p:nvSpPr>
          <p:spPr>
            <a:xfrm>
              <a:off x="2057400" y="3200400"/>
              <a:ext cx="428322"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cxnSp>
          <p:nvCxnSpPr>
            <p:cNvPr id="39" name="Straight Connector 38"/>
            <p:cNvCxnSpPr>
              <a:stCxn id="14" idx="0"/>
              <a:endCxn id="1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181"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53249"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53250"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 name="Slide Number Placeholder 26"/>
          <p:cNvSpPr>
            <a:spLocks noGrp="1"/>
          </p:cNvSpPr>
          <p:nvPr>
            <p:ph type="sldNum" sz="quarter" idx="12"/>
          </p:nvPr>
        </p:nvSpPr>
        <p:spPr/>
        <p:txBody>
          <a:bodyPr/>
          <a:lstStyle/>
          <a:p>
            <a:fld id="{EAC56E11-6B92-4542-A8A4-085CB2104B84}" type="slidenum">
              <a:rPr lang="en-US" smtClean="0"/>
            </a:fld>
            <a:endParaRPr lang="en-US"/>
          </a:p>
        </p:txBody>
      </p:sp>
      <p:sp>
        <p:nvSpPr>
          <p:cNvPr id="32" name="Footer Placeholder 31"/>
          <p:cNvSpPr>
            <a:spLocks noGrp="1"/>
          </p:cNvSpPr>
          <p:nvPr>
            <p:ph type="ftr" sz="quarter" idx="11"/>
          </p:nvPr>
        </p:nvSpPr>
        <p:spPr/>
        <p:txBody>
          <a:bodyPr/>
          <a:lstStyle/>
          <a:p>
            <a:r>
              <a:rPr lang="en-US"/>
              <a:t>Prepared By: Arjun Singh Saud</a:t>
            </a:r>
            <a:endParaRPr lang="en-US"/>
          </a:p>
        </p:txBody>
      </p:sp>
    </p:spTree>
  </p:cSld>
  <p:clrMapOvr>
    <a:masterClrMapping/>
  </p:clrMapOvr>
  <p:transition advTm="1279"/>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a:t>
            </a:r>
            <a:r>
              <a:rPr lang="en-US" sz="2800" b="1" i="1" dirty="0">
                <a:latin typeface="Book Antiqua" panose="02040602050305030304" pitchFamily="18" charset="0"/>
              </a:rPr>
              <a:t> =1</a:t>
            </a:r>
            <a:endParaRPr lang="en-US" sz="2800" b="1" i="1" dirty="0">
              <a:latin typeface="Book Antiqua" panose="02040602050305030304" pitchFamily="18" charset="0"/>
            </a:endParaRPr>
          </a:p>
          <a:p>
            <a:pPr algn="just">
              <a:buNone/>
            </a:pPr>
            <a:r>
              <a:rPr lang="en-US" sz="2800" dirty="0">
                <a:latin typeface="Book Antiqua" panose="02040602050305030304" pitchFamily="18" charset="0"/>
              </a:rPr>
              <a:t>	</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r>
              <a:rPr lang="en-US" sz="2800" dirty="0">
                <a:latin typeface="Book Antiqua" panose="02040602050305030304" pitchFamily="18" charset="0"/>
              </a:rPr>
              <a:t>Thus, Final Neuron is</a:t>
            </a: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838200" y="1905000"/>
          <a:ext cx="8093637" cy="1854200"/>
        </p:xfrm>
        <a:graphic>
          <a:graphicData uri="http://schemas.openxmlformats.org/drawingml/2006/table">
            <a:tbl>
              <a:tblPr firstRow="1" bandRow="1">
                <a:tableStyleId>{5C22544A-7EE6-4342-B048-85BDC9FD1C3A}</a:tableStyleId>
              </a:tblPr>
              <a:tblGrid>
                <a:gridCol w="1232425"/>
                <a:gridCol w="1062355"/>
                <a:gridCol w="1062355"/>
                <a:gridCol w="1102696"/>
                <a:gridCol w="1265555"/>
                <a:gridCol w="1265555"/>
                <a:gridCol w="1102696"/>
              </a:tblGrid>
              <a:tr h="370840">
                <a:tc>
                  <a:txBody>
                    <a:bodyPr/>
                    <a:lstStyle/>
                    <a:p>
                      <a:pPr algn="ctr"/>
                      <a:r>
                        <a:rPr lang="en-US" i="1" baseline="0" dirty="0">
                          <a:latin typeface="Book Antiqua" panose="02040602050305030304" pitchFamily="18" charset="0"/>
                        </a:rPr>
                        <a:t>Input</a:t>
                      </a:r>
                      <a:endParaRPr lang="en-US" i="1" baseline="0"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(old)</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(new)</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0+1*1*1=1</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0+1*1*1=1</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0+1*1=1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(1,0,0)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1+1*1*0=1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(0,1,0)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1+1*1*0=1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(0,0,0)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bl>
          </a:graphicData>
        </a:graphic>
      </p:graphicFrame>
      <p:grpSp>
        <p:nvGrpSpPr>
          <p:cNvPr id="4" name="Group 20"/>
          <p:cNvGrpSpPr/>
          <p:nvPr/>
        </p:nvGrpSpPr>
        <p:grpSpPr>
          <a:xfrm>
            <a:off x="4267200" y="4038600"/>
            <a:ext cx="3957682" cy="1969532"/>
            <a:chOff x="1447800" y="2590800"/>
            <a:chExt cx="3957682" cy="1969532"/>
          </a:xfrm>
        </p:grpSpPr>
        <p:sp>
          <p:nvSpPr>
            <p:cNvPr id="23"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4" name="Oval 2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35"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7" idx="3"/>
            </p:cNvCxnSpPr>
            <p:nvPr/>
          </p:nvCxnSpPr>
          <p:spPr>
            <a:xfrm flipV="1">
              <a:off x="2299545" y="3657600"/>
              <a:ext cx="945825"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6" name="TextBox 35"/>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37" name="TextBox 36"/>
            <p:cNvSpPr txBox="1"/>
            <p:nvPr/>
          </p:nvSpPr>
          <p:spPr>
            <a:xfrm>
              <a:off x="1752600" y="4191000"/>
              <a:ext cx="546945" cy="369332"/>
            </a:xfrm>
            <a:prstGeom prst="rect">
              <a:avLst/>
            </a:prstGeom>
            <a:noFill/>
          </p:spPr>
          <p:txBody>
            <a:bodyPr wrap="none" rtlCol="0">
              <a:spAutoFit/>
            </a:bodyPr>
            <a:lstStyle/>
            <a:p>
              <a:r>
                <a:rPr lang="en-US" i="1" dirty="0">
                  <a:latin typeface="Book Antiqua" panose="02040602050305030304" pitchFamily="18" charset="0"/>
                </a:rPr>
                <a:t>b=1</a:t>
              </a:r>
              <a:endParaRPr lang="en-US" i="1" baseline="-25000" dirty="0">
                <a:latin typeface="Book Antiqua" panose="02040602050305030304" pitchFamily="18" charset="0"/>
              </a:endParaRPr>
            </a:p>
          </p:txBody>
        </p:sp>
        <p:sp>
          <p:nvSpPr>
            <p:cNvPr id="38" name="TextBox 37"/>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39" name="TextBox 38"/>
            <p:cNvSpPr txBox="1"/>
            <p:nvPr/>
          </p:nvSpPr>
          <p:spPr>
            <a:xfrm>
              <a:off x="2209800" y="2590800"/>
              <a:ext cx="683200"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r>
                <a:rPr lang="en-US" i="1" dirty="0">
                  <a:latin typeface="Book Antiqua" panose="02040602050305030304" pitchFamily="18" charset="0"/>
                </a:rPr>
                <a:t>=1</a:t>
              </a:r>
              <a:endParaRPr lang="en-US" i="1" baseline="-25000" dirty="0">
                <a:latin typeface="Book Antiqua" panose="02040602050305030304" pitchFamily="18" charset="0"/>
              </a:endParaRPr>
            </a:p>
          </p:txBody>
        </p:sp>
        <p:sp>
          <p:nvSpPr>
            <p:cNvPr id="40" name="TextBox 39"/>
            <p:cNvSpPr txBox="1"/>
            <p:nvPr/>
          </p:nvSpPr>
          <p:spPr>
            <a:xfrm>
              <a:off x="2057400" y="3200400"/>
              <a:ext cx="683200"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r>
                <a:rPr lang="en-US" i="1" dirty="0">
                  <a:latin typeface="Book Antiqua" panose="02040602050305030304" pitchFamily="18" charset="0"/>
                </a:rPr>
                <a:t>=1</a:t>
              </a:r>
              <a:endParaRPr lang="en-US" i="1" baseline="-25000" dirty="0">
                <a:latin typeface="Book Antiqua" panose="02040602050305030304" pitchFamily="18" charset="0"/>
              </a:endParaRPr>
            </a:p>
          </p:txBody>
        </p:sp>
        <p:cxnSp>
          <p:nvCxnSpPr>
            <p:cNvPr id="41" name="Straight Connector 40"/>
            <p:cNvCxnSpPr>
              <a:stCxn id="24" idx="0"/>
              <a:endCxn id="2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2"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54273"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54274"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Slide Number Placeholder 27"/>
          <p:cNvSpPr>
            <a:spLocks noGrp="1"/>
          </p:cNvSpPr>
          <p:nvPr>
            <p:ph type="sldNum" sz="quarter" idx="12"/>
          </p:nvPr>
        </p:nvSpPr>
        <p:spPr/>
        <p:txBody>
          <a:bodyPr/>
          <a:lstStyle/>
          <a:p>
            <a:fld id="{EAC56E11-6B92-4542-A8A4-085CB2104B84}" type="slidenum">
              <a:rPr lang="en-US" smtClean="0"/>
            </a:fld>
            <a:endParaRPr lang="en-US"/>
          </a:p>
        </p:txBody>
      </p:sp>
      <p:sp>
        <p:nvSpPr>
          <p:cNvPr id="29" name="Footer Placeholder 28"/>
          <p:cNvSpPr>
            <a:spLocks noGrp="1"/>
          </p:cNvSpPr>
          <p:nvPr>
            <p:ph type="ftr" sz="quarter" idx="11"/>
          </p:nvPr>
        </p:nvSpPr>
        <p:spPr/>
        <p:txBody>
          <a:bodyPr/>
          <a:lstStyle/>
          <a:p>
            <a:r>
              <a:rPr lang="en-US"/>
              <a:t>Prepared By: Arjun Singh Saud</a:t>
            </a:r>
            <a:endParaRPr lang="en-US"/>
          </a:p>
        </p:txBody>
      </p:sp>
    </p:spTree>
  </p:cSld>
  <p:clrMapOvr>
    <a:masterClrMapping/>
  </p:clrMapOvr>
  <p:transition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Biological Neural Networks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fontScale="92500"/>
          </a:bodyPr>
          <a:lstStyle/>
          <a:p>
            <a:pPr algn="just"/>
            <a:r>
              <a:rPr lang="en-US" sz="2400" dirty="0">
                <a:latin typeface="Book Antiqua" panose="02040602050305030304" pitchFamily="18" charset="0"/>
              </a:rPr>
              <a:t>Most living creatures, which have the ability to adapt to a changing environment, need a controlling unit which is able to learn. </a:t>
            </a:r>
            <a:endParaRPr lang="en-US" sz="2400" dirty="0">
              <a:latin typeface="Book Antiqua" panose="02040602050305030304" pitchFamily="18" charset="0"/>
            </a:endParaRPr>
          </a:p>
          <a:p>
            <a:pPr algn="just"/>
            <a:r>
              <a:rPr lang="en-US" sz="2400" dirty="0">
                <a:latin typeface="Book Antiqua" panose="02040602050305030304" pitchFamily="18" charset="0"/>
              </a:rPr>
              <a:t>Humans have very complex networks of highly specialized neurons to perform this task.</a:t>
            </a:r>
            <a:endParaRPr lang="en-US" sz="2400" dirty="0">
              <a:latin typeface="Book Antiqua" panose="02040602050305030304" pitchFamily="18" charset="0"/>
            </a:endParaRPr>
          </a:p>
          <a:p>
            <a:pPr algn="just"/>
            <a:r>
              <a:rPr lang="en-US" sz="2400" dirty="0">
                <a:latin typeface="Book Antiqua" panose="02040602050305030304" pitchFamily="18" charset="0"/>
              </a:rPr>
              <a:t>Human brain consists of a very large number of neurons, about 10</a:t>
            </a:r>
            <a:r>
              <a:rPr lang="en-US" sz="2400" baseline="30000" dirty="0">
                <a:latin typeface="Book Antiqua" panose="02040602050305030304" pitchFamily="18" charset="0"/>
              </a:rPr>
              <a:t>11</a:t>
            </a:r>
            <a:r>
              <a:rPr lang="en-US" sz="2400" dirty="0">
                <a:latin typeface="Book Antiqua" panose="02040602050305030304" pitchFamily="18" charset="0"/>
              </a:rPr>
              <a:t> in average. These can be seen as the basic building bricks for the central nervous system. </a:t>
            </a:r>
            <a:endParaRPr lang="en-US" sz="2400" dirty="0">
              <a:latin typeface="Book Antiqua" panose="02040602050305030304" pitchFamily="18" charset="0"/>
            </a:endParaRPr>
          </a:p>
          <a:p>
            <a:pPr algn="just"/>
            <a:r>
              <a:rPr lang="en-US" sz="2400" dirty="0">
                <a:latin typeface="Book Antiqua" panose="02040602050305030304" pitchFamily="18" charset="0"/>
              </a:rPr>
              <a:t>The neurons are interconnected at points called synapses. The complexity of the brain is due to the massive number of highly interconnected simple units working in parallel, with an individual neuron receiving input from up to 10000 others.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800" dirty="0">
                <a:latin typeface="Book Antiqua" panose="02040602050305030304" pitchFamily="18" charset="0"/>
              </a:rPr>
              <a:t>The perceptron is the simplest form of a neural network used for the classifying linearly separable patterns. Patterns that can be separated by a hyperplane are called linearly separable patterns. </a:t>
            </a:r>
            <a:endParaRPr lang="en-US" sz="2800" dirty="0">
              <a:latin typeface="Book Antiqua" panose="02040602050305030304" pitchFamily="18" charset="0"/>
            </a:endParaRPr>
          </a:p>
          <a:p>
            <a:pPr algn="just"/>
            <a:r>
              <a:rPr lang="en-US" sz="2800" dirty="0">
                <a:latin typeface="Book Antiqua" panose="02040602050305030304" pitchFamily="18" charset="0"/>
              </a:rPr>
              <a:t>Basically, perceptron consists of a single neuron with adjustable synaptic weights and bias. The algorithm used to adjust the free parameters of this neural network is developed by Rosenblatt.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algn="just"/>
            <a:r>
              <a:rPr lang="en-US" sz="2800" dirty="0">
                <a:latin typeface="Book Antiqua" panose="02040602050305030304" pitchFamily="18" charset="0"/>
              </a:rPr>
              <a:t>Rosenblatt proved that if the patterns (vectors) used to train the perceptron are drawn from two linearly separable classes, then the perceptron algorithm converges and positions the decision surface in the form of a hyperplane between the two classes. </a:t>
            </a:r>
            <a:endParaRPr lang="en-US" sz="2800" dirty="0">
              <a:latin typeface="Book Antiqua" panose="02040602050305030304" pitchFamily="18" charset="0"/>
            </a:endParaRPr>
          </a:p>
          <a:p>
            <a:pPr algn="just"/>
            <a:r>
              <a:rPr lang="en-US" sz="2800" dirty="0">
                <a:latin typeface="Book Antiqua" panose="02040602050305030304" pitchFamily="18" charset="0"/>
              </a:rPr>
              <a:t>The perceptron built around a </a:t>
            </a:r>
            <a:r>
              <a:rPr lang="en-US" sz="2800" i="1" dirty="0">
                <a:latin typeface="Book Antiqua" panose="02040602050305030304" pitchFamily="18" charset="0"/>
              </a:rPr>
              <a:t>single neuron </a:t>
            </a:r>
            <a:r>
              <a:rPr lang="en-US" sz="2800" dirty="0">
                <a:latin typeface="Book Antiqua" panose="02040602050305030304" pitchFamily="18" charset="0"/>
              </a:rPr>
              <a:t>is limited to performing pattern classification with only two classes. By expanding the output layer of the perceptron to include more than one neuron, we may correspondingly perform classification with more than two classes. However, the classes have to be linearly separable for the perceptron to work properly.</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Rosenblatt’s perceptron is built around the </a:t>
            </a:r>
            <a:r>
              <a:rPr lang="en-US" sz="2800" i="1" dirty="0">
                <a:latin typeface="Book Antiqua" panose="02040602050305030304" pitchFamily="18" charset="0"/>
              </a:rPr>
              <a:t>McCulloch–Pitts model </a:t>
            </a:r>
            <a:r>
              <a:rPr lang="en-US" sz="2800" dirty="0">
                <a:latin typeface="Book Antiqua" panose="02040602050305030304" pitchFamily="18" charset="0"/>
              </a:rPr>
              <a:t>of a neuron.</a:t>
            </a:r>
            <a:endParaRPr lang="en-US" sz="2800" dirty="0">
              <a:latin typeface="Book Antiqua" panose="02040602050305030304" pitchFamily="18" charset="0"/>
            </a:endParaRPr>
          </a:p>
          <a:p>
            <a:pPr algn="just"/>
            <a:r>
              <a:rPr lang="en-US" sz="2800" dirty="0">
                <a:latin typeface="Book Antiqua" panose="02040602050305030304" pitchFamily="18" charset="0"/>
              </a:rPr>
              <a:t>The summing node of the neural model computes a linear combination of the input. The resulting sum is applied to a hard limit activation function. </a:t>
            </a:r>
            <a:endParaRPr lang="en-US" sz="2800" dirty="0">
              <a:latin typeface="Book Antiqua" panose="02040602050305030304" pitchFamily="18" charset="0"/>
            </a:endParaRPr>
          </a:p>
          <a:p>
            <a:pPr algn="just"/>
            <a:r>
              <a:rPr lang="en-US" sz="2800" dirty="0">
                <a:latin typeface="Book Antiqua" panose="02040602050305030304" pitchFamily="18" charset="0"/>
              </a:rPr>
              <a:t>The neuron produces an output equal to 1 if the hard limiter input is positive, and -1 if it is negative.</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The hard limiter input (or induced local field) of the neuron is.</a:t>
            </a: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Picture 3"/>
          <p:cNvPicPr>
            <a:picLocks noChangeAspect="1"/>
          </p:cNvPicPr>
          <p:nvPr/>
        </p:nvPicPr>
        <p:blipFill>
          <a:blip r:embed="rId1"/>
          <a:stretch>
            <a:fillRect/>
          </a:stretch>
        </p:blipFill>
        <p:spPr>
          <a:xfrm>
            <a:off x="2438400" y="1714085"/>
            <a:ext cx="4766415" cy="2283163"/>
          </a:xfrm>
          <a:prstGeom prst="rect">
            <a:avLst/>
          </a:prstGeom>
        </p:spPr>
      </p:pic>
      <p:pic>
        <p:nvPicPr>
          <p:cNvPr id="6" name="Picture 5"/>
          <p:cNvPicPr>
            <a:picLocks noChangeAspect="1"/>
          </p:cNvPicPr>
          <p:nvPr/>
        </p:nvPicPr>
        <p:blipFill>
          <a:blip r:embed="rId2"/>
          <a:stretch>
            <a:fillRect/>
          </a:stretch>
        </p:blipFill>
        <p:spPr>
          <a:xfrm>
            <a:off x="1562896" y="4985051"/>
            <a:ext cx="1834780" cy="577549"/>
          </a:xfrm>
          <a:prstGeom prst="rect">
            <a:avLst/>
          </a:prstGeom>
        </p:spPr>
      </p:pic>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The goal of the perceptron is to correctly classify the set of externally applied stimuli </a:t>
            </a:r>
            <a:r>
              <a:rPr lang="en-US" sz="2800" i="1" dirty="0">
                <a:latin typeface="Book Antiqua" panose="02040602050305030304" pitchFamily="18" charset="0"/>
              </a:rPr>
              <a:t>x</a:t>
            </a:r>
            <a:r>
              <a:rPr lang="en-US" sz="2800" baseline="-25000" dirty="0">
                <a:latin typeface="Book Antiqua" panose="02040602050305030304" pitchFamily="18" charset="0"/>
              </a:rPr>
              <a:t>1</a:t>
            </a:r>
            <a:r>
              <a:rPr lang="en-US" sz="2800" dirty="0">
                <a:latin typeface="Book Antiqua" panose="02040602050305030304" pitchFamily="18" charset="0"/>
              </a:rPr>
              <a:t>, </a:t>
            </a:r>
            <a:r>
              <a:rPr lang="en-US" sz="2800" i="1" dirty="0">
                <a:latin typeface="Book Antiqua" panose="02040602050305030304" pitchFamily="18" charset="0"/>
              </a:rPr>
              <a:t>x</a:t>
            </a:r>
            <a:r>
              <a:rPr lang="en-US" sz="2800" baseline="-25000" dirty="0">
                <a:latin typeface="Book Antiqua" panose="02040602050305030304" pitchFamily="18" charset="0"/>
              </a:rPr>
              <a:t>2</a:t>
            </a:r>
            <a:r>
              <a:rPr lang="en-US" sz="2800" dirty="0">
                <a:latin typeface="Book Antiqua" panose="02040602050305030304" pitchFamily="18" charset="0"/>
              </a:rPr>
              <a:t>, ..., </a:t>
            </a:r>
            <a:r>
              <a:rPr lang="en-US" sz="2800" i="1" dirty="0" err="1">
                <a:latin typeface="Book Antiqua" panose="02040602050305030304" pitchFamily="18" charset="0"/>
              </a:rPr>
              <a:t>x</a:t>
            </a:r>
            <a:r>
              <a:rPr lang="en-US" sz="2800" i="1" baseline="-25000" dirty="0" err="1">
                <a:latin typeface="Book Antiqua" panose="02040602050305030304" pitchFamily="18" charset="0"/>
              </a:rPr>
              <a:t>m</a:t>
            </a:r>
            <a:r>
              <a:rPr lang="en-US" sz="2800" i="1" dirty="0">
                <a:latin typeface="Book Antiqua" panose="02040602050305030304" pitchFamily="18" charset="0"/>
              </a:rPr>
              <a:t> </a:t>
            </a:r>
            <a:r>
              <a:rPr lang="en-US" sz="2800" dirty="0">
                <a:latin typeface="Book Antiqua" panose="02040602050305030304" pitchFamily="18" charset="0"/>
              </a:rPr>
              <a:t>into one of two classes,c1 or c2.The decision rule for the classification is to assign the point represented by the inputs </a:t>
            </a:r>
            <a:r>
              <a:rPr lang="en-US" sz="2800" i="1" dirty="0">
                <a:latin typeface="Book Antiqua" panose="02040602050305030304" pitchFamily="18" charset="0"/>
              </a:rPr>
              <a:t>x</a:t>
            </a:r>
            <a:r>
              <a:rPr lang="en-US" sz="2800" baseline="-25000" dirty="0">
                <a:latin typeface="Book Antiqua" panose="02040602050305030304" pitchFamily="18" charset="0"/>
              </a:rPr>
              <a:t>1</a:t>
            </a:r>
            <a:r>
              <a:rPr lang="en-US" sz="2800" dirty="0">
                <a:latin typeface="Book Antiqua" panose="02040602050305030304" pitchFamily="18" charset="0"/>
              </a:rPr>
              <a:t>, </a:t>
            </a:r>
            <a:r>
              <a:rPr lang="en-US" sz="2800" i="1" dirty="0">
                <a:latin typeface="Book Antiqua" panose="02040602050305030304" pitchFamily="18" charset="0"/>
              </a:rPr>
              <a:t>x</a:t>
            </a:r>
            <a:r>
              <a:rPr lang="en-US" sz="2800" baseline="-25000" dirty="0">
                <a:latin typeface="Book Antiqua" panose="02040602050305030304" pitchFamily="18" charset="0"/>
              </a:rPr>
              <a:t>2</a:t>
            </a:r>
            <a:r>
              <a:rPr lang="en-US" sz="2800" dirty="0">
                <a:latin typeface="Book Antiqua" panose="02040602050305030304" pitchFamily="18" charset="0"/>
              </a:rPr>
              <a:t>, ..., </a:t>
            </a:r>
            <a:r>
              <a:rPr lang="en-US" sz="2800" i="1" dirty="0" err="1">
                <a:latin typeface="Book Antiqua" panose="02040602050305030304" pitchFamily="18" charset="0"/>
              </a:rPr>
              <a:t>x</a:t>
            </a:r>
            <a:r>
              <a:rPr lang="en-US" sz="2800" i="1" baseline="-25000" dirty="0" err="1">
                <a:latin typeface="Book Antiqua" panose="02040602050305030304" pitchFamily="18" charset="0"/>
              </a:rPr>
              <a:t>m</a:t>
            </a:r>
            <a:r>
              <a:rPr lang="en-US" sz="2800" i="1" dirty="0">
                <a:latin typeface="Book Antiqua" panose="02040602050305030304" pitchFamily="18" charset="0"/>
              </a:rPr>
              <a:t> </a:t>
            </a:r>
            <a:r>
              <a:rPr lang="en-US" sz="2800" dirty="0">
                <a:latin typeface="Book Antiqua" panose="02040602050305030304" pitchFamily="18" charset="0"/>
              </a:rPr>
              <a:t>to class c</a:t>
            </a:r>
            <a:r>
              <a:rPr lang="en-US" sz="2800" baseline="-25000" dirty="0">
                <a:latin typeface="Book Antiqua" panose="02040602050305030304" pitchFamily="18" charset="0"/>
              </a:rPr>
              <a:t>1</a:t>
            </a:r>
            <a:r>
              <a:rPr lang="en-US" sz="2800" dirty="0">
                <a:latin typeface="Book Antiqua" panose="02040602050305030304" pitchFamily="18" charset="0"/>
              </a:rPr>
              <a:t> if the perceptron output </a:t>
            </a:r>
            <a:r>
              <a:rPr lang="en-US" sz="2800" i="1" dirty="0">
                <a:latin typeface="Book Antiqua" panose="02040602050305030304" pitchFamily="18" charset="0"/>
              </a:rPr>
              <a:t>y </a:t>
            </a:r>
            <a:r>
              <a:rPr lang="en-US" sz="2800" dirty="0">
                <a:latin typeface="Book Antiqua" panose="02040602050305030304" pitchFamily="18" charset="0"/>
              </a:rPr>
              <a:t>is +1 and to class c</a:t>
            </a:r>
            <a:r>
              <a:rPr lang="en-US" sz="2800" baseline="-25000" dirty="0">
                <a:latin typeface="Book Antiqua" panose="02040602050305030304" pitchFamily="18" charset="0"/>
              </a:rPr>
              <a:t>2</a:t>
            </a:r>
            <a:r>
              <a:rPr lang="en-US" sz="2800" dirty="0">
                <a:latin typeface="Book Antiqua" panose="02040602050305030304" pitchFamily="18" charset="0"/>
              </a:rPr>
              <a:t> if it is -1.</a:t>
            </a:r>
            <a:endParaRPr lang="en-US" sz="2800" dirty="0">
              <a:latin typeface="Book Antiqua" panose="02040602050305030304" pitchFamily="18" charset="0"/>
            </a:endParaRPr>
          </a:p>
          <a:p>
            <a:pPr algn="just"/>
            <a:r>
              <a:rPr lang="en-US" sz="2800" dirty="0">
                <a:latin typeface="Book Antiqua" panose="02040602050305030304" pitchFamily="18" charset="0"/>
              </a:rPr>
              <a:t>In the simplest form of the perceptron, there are two decision regions separated by a </a:t>
            </a:r>
            <a:r>
              <a:rPr lang="en-US" sz="2800" i="1" dirty="0">
                <a:latin typeface="Book Antiqua" panose="02040602050305030304" pitchFamily="18" charset="0"/>
              </a:rPr>
              <a:t>hyperplane</a:t>
            </a:r>
            <a:r>
              <a:rPr lang="en-US" sz="2800" dirty="0">
                <a:latin typeface="Book Antiqua" panose="02040602050305030304" pitchFamily="18" charset="0"/>
              </a:rPr>
              <a: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pic>
        <p:nvPicPr>
          <p:cNvPr id="4" name="Content Placeholder 3"/>
          <p:cNvPicPr>
            <a:picLocks noGrp="1" noChangeAspect="1"/>
          </p:cNvPicPr>
          <p:nvPr>
            <p:ph idx="1"/>
          </p:nvPr>
        </p:nvPicPr>
        <p:blipFill>
          <a:blip r:embed="rId1"/>
          <a:stretch>
            <a:fillRect/>
          </a:stretch>
        </p:blipFill>
        <p:spPr>
          <a:xfrm>
            <a:off x="1966266" y="1613711"/>
            <a:ext cx="4586934" cy="4068514"/>
          </a:xfrm>
          <a:prstGeom prst="rect">
            <a:avLst/>
          </a:prstGeom>
        </p:spPr>
      </p:pic>
      <p:sp>
        <p:nvSpPr>
          <p:cNvPr id="9" name="Rectangle 6"/>
          <p:cNvSpPr>
            <a:spLocks noChangeArrowheads="1"/>
          </p:cNvSpPr>
          <p:nvPr/>
        </p:nvSpPr>
        <p:spPr bwMode="auto">
          <a:xfrm>
            <a:off x="5220922" y="364796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Perceptron can be trained to show </a:t>
            </a:r>
            <a:r>
              <a:rPr lang="en-US" sz="2800">
                <a:latin typeface="Book Antiqua" panose="02040602050305030304" pitchFamily="18" charset="0"/>
              </a:rPr>
              <a:t>behavior of </a:t>
            </a:r>
            <a:r>
              <a:rPr lang="en-US" sz="2800" dirty="0">
                <a:latin typeface="Book Antiqua" panose="02040602050305030304" pitchFamily="18" charset="0"/>
              </a:rPr>
              <a:t>AND function and OR function because both are linearly separable. But, perceptron can not be trained to learn behavior of XOR function because it is not linearly separable.</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pSp>
        <p:nvGrpSpPr>
          <p:cNvPr id="11" name="Group 10"/>
          <p:cNvGrpSpPr/>
          <p:nvPr/>
        </p:nvGrpSpPr>
        <p:grpSpPr>
          <a:xfrm>
            <a:off x="330994" y="3607832"/>
            <a:ext cx="2590800" cy="2362200"/>
            <a:chOff x="762000" y="1524000"/>
            <a:chExt cx="2590800" cy="2362200"/>
          </a:xfrm>
        </p:grpSpPr>
        <p:sp>
          <p:nvSpPr>
            <p:cNvPr id="14" name="Line 3"/>
            <p:cNvSpPr>
              <a:spLocks noChangeShapeType="1"/>
            </p:cNvSpPr>
            <p:nvPr/>
          </p:nvSpPr>
          <p:spPr bwMode="auto">
            <a:xfrm>
              <a:off x="1676400" y="1676400"/>
              <a:ext cx="0" cy="220980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4"/>
            <p:cNvSpPr>
              <a:spLocks noChangeShapeType="1"/>
            </p:cNvSpPr>
            <p:nvPr/>
          </p:nvSpPr>
          <p:spPr bwMode="auto">
            <a:xfrm flipH="1">
              <a:off x="762000" y="3048000"/>
              <a:ext cx="2438400" cy="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Text Box 5"/>
            <p:cNvSpPr txBox="1">
              <a:spLocks noChangeArrowheads="1"/>
            </p:cNvSpPr>
            <p:nvPr/>
          </p:nvSpPr>
          <p:spPr bwMode="auto">
            <a:xfrm>
              <a:off x="2895600" y="2514600"/>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PMingLiU" pitchFamily="18" charset="-120"/>
              </a:endParaRPr>
            </a:p>
          </p:txBody>
        </p:sp>
        <p:sp>
          <p:nvSpPr>
            <p:cNvPr id="18" name="Text Box 6"/>
            <p:cNvSpPr txBox="1">
              <a:spLocks noChangeArrowheads="1"/>
            </p:cNvSpPr>
            <p:nvPr/>
          </p:nvSpPr>
          <p:spPr bwMode="auto">
            <a:xfrm>
              <a:off x="1752600" y="1524000"/>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2</a:t>
              </a:r>
              <a:endParaRPr lang="en-US" altLang="zh-TW" baseline="-25000">
                <a:ea typeface="PMingLiU" pitchFamily="18" charset="-120"/>
              </a:endParaRPr>
            </a:p>
          </p:txBody>
        </p:sp>
        <p:sp>
          <p:nvSpPr>
            <p:cNvPr id="19" name="Line 7"/>
            <p:cNvSpPr>
              <a:spLocks noChangeShapeType="1"/>
            </p:cNvSpPr>
            <p:nvPr/>
          </p:nvSpPr>
          <p:spPr bwMode="auto">
            <a:xfrm>
              <a:off x="1295400" y="1676400"/>
              <a:ext cx="2057400" cy="182880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Oval 8"/>
            <p:cNvSpPr>
              <a:spLocks noChangeArrowheads="1"/>
            </p:cNvSpPr>
            <p:nvPr/>
          </p:nvSpPr>
          <p:spPr bwMode="auto">
            <a:xfrm>
              <a:off x="2286000" y="2209800"/>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1</a:t>
              </a:r>
              <a:endParaRPr lang="en-US" altLang="zh-TW">
                <a:ea typeface="PMingLiU" pitchFamily="18" charset="-120"/>
              </a:endParaRPr>
            </a:p>
          </p:txBody>
        </p:sp>
        <p:sp>
          <p:nvSpPr>
            <p:cNvPr id="21" name="Oval 9"/>
            <p:cNvSpPr>
              <a:spLocks noChangeArrowheads="1"/>
            </p:cNvSpPr>
            <p:nvPr/>
          </p:nvSpPr>
          <p:spPr bwMode="auto">
            <a:xfrm>
              <a:off x="1524000" y="2209800"/>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0</a:t>
              </a:r>
              <a:endParaRPr lang="en-US" altLang="zh-TW" dirty="0">
                <a:ea typeface="PMingLiU" pitchFamily="18" charset="-120"/>
              </a:endParaRPr>
            </a:p>
          </p:txBody>
        </p:sp>
        <p:sp>
          <p:nvSpPr>
            <p:cNvPr id="22" name="Oval 10"/>
            <p:cNvSpPr>
              <a:spLocks noChangeArrowheads="1"/>
            </p:cNvSpPr>
            <p:nvPr/>
          </p:nvSpPr>
          <p:spPr bwMode="auto">
            <a:xfrm>
              <a:off x="1524000" y="2819400"/>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sp>
          <p:nvSpPr>
            <p:cNvPr id="23" name="Oval 11"/>
            <p:cNvSpPr>
              <a:spLocks noChangeArrowheads="1"/>
            </p:cNvSpPr>
            <p:nvPr/>
          </p:nvSpPr>
          <p:spPr bwMode="auto">
            <a:xfrm>
              <a:off x="2286000" y="2819400"/>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grpSp>
      <p:grpSp>
        <p:nvGrpSpPr>
          <p:cNvPr id="4" name="Group 3"/>
          <p:cNvGrpSpPr/>
          <p:nvPr/>
        </p:nvGrpSpPr>
        <p:grpSpPr>
          <a:xfrm>
            <a:off x="3112691" y="3560802"/>
            <a:ext cx="2579688" cy="2362200"/>
            <a:chOff x="4991100" y="3502672"/>
            <a:chExt cx="2579688" cy="2362200"/>
          </a:xfrm>
        </p:grpSpPr>
        <p:sp>
          <p:nvSpPr>
            <p:cNvPr id="25" name="Line 3"/>
            <p:cNvSpPr>
              <a:spLocks noChangeShapeType="1"/>
            </p:cNvSpPr>
            <p:nvPr/>
          </p:nvSpPr>
          <p:spPr bwMode="auto">
            <a:xfrm>
              <a:off x="5905500" y="3655072"/>
              <a:ext cx="0" cy="220980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Line 4"/>
            <p:cNvSpPr>
              <a:spLocks noChangeShapeType="1"/>
            </p:cNvSpPr>
            <p:nvPr/>
          </p:nvSpPr>
          <p:spPr bwMode="auto">
            <a:xfrm flipH="1">
              <a:off x="4991100" y="5026672"/>
              <a:ext cx="2438400" cy="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5"/>
            <p:cNvSpPr txBox="1">
              <a:spLocks noChangeArrowheads="1"/>
            </p:cNvSpPr>
            <p:nvPr/>
          </p:nvSpPr>
          <p:spPr bwMode="auto">
            <a:xfrm>
              <a:off x="7124700" y="449327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PMingLiU" pitchFamily="18" charset="-120"/>
              </a:endParaRPr>
            </a:p>
          </p:txBody>
        </p:sp>
        <p:sp>
          <p:nvSpPr>
            <p:cNvPr id="28" name="Text Box 6"/>
            <p:cNvSpPr txBox="1">
              <a:spLocks noChangeArrowheads="1"/>
            </p:cNvSpPr>
            <p:nvPr/>
          </p:nvSpPr>
          <p:spPr bwMode="auto">
            <a:xfrm>
              <a:off x="5981700" y="350267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2</a:t>
              </a:r>
              <a:endParaRPr lang="en-US" altLang="zh-TW" baseline="-25000">
                <a:ea typeface="PMingLiU" pitchFamily="18" charset="-120"/>
              </a:endParaRPr>
            </a:p>
          </p:txBody>
        </p:sp>
        <p:sp>
          <p:nvSpPr>
            <p:cNvPr id="29" name="Line 7"/>
            <p:cNvSpPr>
              <a:spLocks noChangeShapeType="1"/>
            </p:cNvSpPr>
            <p:nvPr/>
          </p:nvSpPr>
          <p:spPr bwMode="auto">
            <a:xfrm>
              <a:off x="5181600" y="3974153"/>
              <a:ext cx="2057400" cy="182880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Oval 8"/>
            <p:cNvSpPr>
              <a:spLocks noChangeArrowheads="1"/>
            </p:cNvSpPr>
            <p:nvPr/>
          </p:nvSpPr>
          <p:spPr bwMode="auto">
            <a:xfrm>
              <a:off x="6515100" y="413132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31" name="Oval 9"/>
            <p:cNvSpPr>
              <a:spLocks noChangeArrowheads="1"/>
            </p:cNvSpPr>
            <p:nvPr/>
          </p:nvSpPr>
          <p:spPr bwMode="auto">
            <a:xfrm>
              <a:off x="5753100" y="407417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32" name="Oval 10"/>
            <p:cNvSpPr>
              <a:spLocks noChangeArrowheads="1"/>
            </p:cNvSpPr>
            <p:nvPr/>
          </p:nvSpPr>
          <p:spPr bwMode="auto">
            <a:xfrm>
              <a:off x="5753100" y="479807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sp>
          <p:nvSpPr>
            <p:cNvPr id="33" name="Oval 11"/>
            <p:cNvSpPr>
              <a:spLocks noChangeArrowheads="1"/>
            </p:cNvSpPr>
            <p:nvPr/>
          </p:nvSpPr>
          <p:spPr bwMode="auto">
            <a:xfrm>
              <a:off x="6515100" y="479807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grpSp>
      <p:sp>
        <p:nvSpPr>
          <p:cNvPr id="6" name="TextBox 5"/>
          <p:cNvSpPr txBox="1"/>
          <p:nvPr/>
        </p:nvSpPr>
        <p:spPr>
          <a:xfrm>
            <a:off x="441034" y="5970032"/>
            <a:ext cx="2207208" cy="369332"/>
          </a:xfrm>
          <a:prstGeom prst="rect">
            <a:avLst/>
          </a:prstGeom>
          <a:noFill/>
        </p:spPr>
        <p:txBody>
          <a:bodyPr wrap="square" rtlCol="0">
            <a:spAutoFit/>
          </a:bodyPr>
          <a:lstStyle/>
          <a:p>
            <a:r>
              <a:rPr lang="en-US" b="1" dirty="0">
                <a:latin typeface="Book Antiqua" panose="02040602050305030304" pitchFamily="18" charset="0"/>
              </a:rPr>
              <a:t>Fig: AND Function</a:t>
            </a:r>
            <a:endParaRPr lang="en-US" b="1" dirty="0">
              <a:latin typeface="Book Antiqua" panose="02040602050305030304" pitchFamily="18" charset="0"/>
            </a:endParaRPr>
          </a:p>
        </p:txBody>
      </p:sp>
      <p:sp>
        <p:nvSpPr>
          <p:cNvPr id="34" name="TextBox 33"/>
          <p:cNvSpPr txBox="1"/>
          <p:nvPr/>
        </p:nvSpPr>
        <p:spPr>
          <a:xfrm>
            <a:off x="3460313" y="6123288"/>
            <a:ext cx="2207208" cy="369332"/>
          </a:xfrm>
          <a:prstGeom prst="rect">
            <a:avLst/>
          </a:prstGeom>
          <a:noFill/>
        </p:spPr>
        <p:txBody>
          <a:bodyPr wrap="square" rtlCol="0">
            <a:spAutoFit/>
          </a:bodyPr>
          <a:lstStyle/>
          <a:p>
            <a:r>
              <a:rPr lang="en-US" b="1" dirty="0">
                <a:latin typeface="Book Antiqua" panose="02040602050305030304" pitchFamily="18" charset="0"/>
              </a:rPr>
              <a:t>Fig: OR Function</a:t>
            </a:r>
            <a:endParaRPr lang="en-US" b="1" dirty="0">
              <a:latin typeface="Book Antiqua" panose="02040602050305030304" pitchFamily="18" charset="0"/>
            </a:endParaRPr>
          </a:p>
        </p:txBody>
      </p:sp>
      <p:sp>
        <p:nvSpPr>
          <p:cNvPr id="36" name="Line 3"/>
          <p:cNvSpPr>
            <a:spLocks noChangeShapeType="1"/>
          </p:cNvSpPr>
          <p:nvPr/>
        </p:nvSpPr>
        <p:spPr bwMode="auto">
          <a:xfrm>
            <a:off x="6732985" y="3713202"/>
            <a:ext cx="0" cy="220980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4"/>
          <p:cNvSpPr>
            <a:spLocks noChangeShapeType="1"/>
          </p:cNvSpPr>
          <p:nvPr/>
        </p:nvSpPr>
        <p:spPr bwMode="auto">
          <a:xfrm flipH="1">
            <a:off x="5818585" y="5084802"/>
            <a:ext cx="2438400" cy="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Text Box 5"/>
          <p:cNvSpPr txBox="1">
            <a:spLocks noChangeArrowheads="1"/>
          </p:cNvSpPr>
          <p:nvPr/>
        </p:nvSpPr>
        <p:spPr bwMode="auto">
          <a:xfrm>
            <a:off x="7952185" y="455140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PMingLiU" pitchFamily="18" charset="-120"/>
            </a:endParaRPr>
          </a:p>
        </p:txBody>
      </p:sp>
      <p:sp>
        <p:nvSpPr>
          <p:cNvPr id="39" name="Text Box 6"/>
          <p:cNvSpPr txBox="1">
            <a:spLocks noChangeArrowheads="1"/>
          </p:cNvSpPr>
          <p:nvPr/>
        </p:nvSpPr>
        <p:spPr bwMode="auto">
          <a:xfrm>
            <a:off x="6809185" y="356080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2</a:t>
            </a:r>
            <a:endParaRPr lang="en-US" altLang="zh-TW" baseline="-25000">
              <a:ea typeface="PMingLiU" pitchFamily="18" charset="-120"/>
            </a:endParaRPr>
          </a:p>
        </p:txBody>
      </p:sp>
      <p:sp>
        <p:nvSpPr>
          <p:cNvPr id="41" name="Oval 8"/>
          <p:cNvSpPr>
            <a:spLocks noChangeArrowheads="1"/>
          </p:cNvSpPr>
          <p:nvPr/>
        </p:nvSpPr>
        <p:spPr bwMode="auto">
          <a:xfrm>
            <a:off x="7342585" y="42466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0</a:t>
            </a:r>
            <a:endParaRPr lang="en-US" altLang="zh-TW" dirty="0">
              <a:ea typeface="PMingLiU" pitchFamily="18" charset="-120"/>
            </a:endParaRPr>
          </a:p>
        </p:txBody>
      </p:sp>
      <p:sp>
        <p:nvSpPr>
          <p:cNvPr id="42" name="Oval 9"/>
          <p:cNvSpPr>
            <a:spLocks noChangeArrowheads="1"/>
          </p:cNvSpPr>
          <p:nvPr/>
        </p:nvSpPr>
        <p:spPr bwMode="auto">
          <a:xfrm>
            <a:off x="6580585" y="42466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43" name="Oval 10"/>
          <p:cNvSpPr>
            <a:spLocks noChangeArrowheads="1"/>
          </p:cNvSpPr>
          <p:nvPr/>
        </p:nvSpPr>
        <p:spPr bwMode="auto">
          <a:xfrm>
            <a:off x="6580585" y="48562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sp>
        <p:nvSpPr>
          <p:cNvPr id="44" name="Oval 11"/>
          <p:cNvSpPr>
            <a:spLocks noChangeArrowheads="1"/>
          </p:cNvSpPr>
          <p:nvPr/>
        </p:nvSpPr>
        <p:spPr bwMode="auto">
          <a:xfrm>
            <a:off x="7342585" y="48562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55" name="TextBox 54"/>
          <p:cNvSpPr txBox="1"/>
          <p:nvPr/>
        </p:nvSpPr>
        <p:spPr>
          <a:xfrm>
            <a:off x="6238981" y="6089175"/>
            <a:ext cx="2207208" cy="369332"/>
          </a:xfrm>
          <a:prstGeom prst="rect">
            <a:avLst/>
          </a:prstGeom>
          <a:noFill/>
        </p:spPr>
        <p:txBody>
          <a:bodyPr wrap="square" rtlCol="0">
            <a:spAutoFit/>
          </a:bodyPr>
          <a:lstStyle/>
          <a:p>
            <a:r>
              <a:rPr lang="en-US" b="1" dirty="0">
                <a:latin typeface="Book Antiqua" panose="02040602050305030304" pitchFamily="18" charset="0"/>
              </a:rPr>
              <a:t>Fig: XOR Function</a:t>
            </a:r>
            <a:endParaRPr lang="en-US" b="1" dirty="0">
              <a:latin typeface="Book Antiqua" panose="02040602050305030304" pitchFamily="18" charset="0"/>
            </a:endParaRPr>
          </a:p>
        </p:txBody>
      </p:sp>
      <p:sp>
        <p:nvSpPr>
          <p:cNvPr id="45" name="Slide Number Placeholder 44"/>
          <p:cNvSpPr>
            <a:spLocks noGrp="1"/>
          </p:cNvSpPr>
          <p:nvPr>
            <p:ph type="sldNum" sz="quarter" idx="12"/>
          </p:nvPr>
        </p:nvSpPr>
        <p:spPr/>
        <p:txBody>
          <a:bodyPr/>
          <a:lstStyle/>
          <a:p>
            <a:fld id="{3F22444B-AD59-459C-8316-D24326876BE4}" type="slidenum">
              <a:rPr lang="en-US" smtClean="0"/>
            </a:fld>
            <a:endParaRPr lang="en-US"/>
          </a:p>
        </p:txBody>
      </p:sp>
      <p:sp>
        <p:nvSpPr>
          <p:cNvPr id="46" name="Footer Placeholder 45"/>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023" name="Picture 79"/>
          <p:cNvPicPr>
            <a:picLocks noChangeAspect="1" noChangeArrowheads="1"/>
          </p:cNvPicPr>
          <p:nvPr/>
        </p:nvPicPr>
        <p:blipFill>
          <a:blip r:embed="rId1"/>
          <a:srcRect/>
          <a:stretch>
            <a:fillRect/>
          </a:stretch>
        </p:blipFill>
        <p:spPr bwMode="auto">
          <a:xfrm>
            <a:off x="1981200" y="2133600"/>
            <a:ext cx="5181600" cy="2518024"/>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We can derive error correction rule for perceptron. Model of perceptron is given below, </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For this model, we can write</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Let </a:t>
            </a:r>
            <a:r>
              <a:rPr lang="en-US" sz="2800" i="1" dirty="0">
                <a:latin typeface="Book Antiqua" panose="02040602050305030304" pitchFamily="18" charset="0"/>
              </a:rPr>
              <a:t>x</a:t>
            </a:r>
            <a:r>
              <a:rPr lang="en-US" sz="2800" dirty="0">
                <a:latin typeface="Book Antiqua" panose="02040602050305030304" pitchFamily="18" charset="0"/>
              </a:rPr>
              <a:t>=[</a:t>
            </a:r>
            <a:r>
              <a:rPr lang="en-US" sz="2800" i="1" dirty="0">
                <a:latin typeface="Book Antiqua" panose="02040602050305030304" pitchFamily="18" charset="0"/>
              </a:rPr>
              <a:t>x</a:t>
            </a:r>
            <a:r>
              <a:rPr lang="en-US" sz="2800" baseline="-25000" dirty="0">
                <a:latin typeface="Book Antiqua" panose="02040602050305030304" pitchFamily="18" charset="0"/>
              </a:rPr>
              <a:t>0,</a:t>
            </a:r>
            <a:r>
              <a:rPr lang="en-US" sz="2800" i="1" dirty="0">
                <a:latin typeface="Book Antiqua" panose="02040602050305030304" pitchFamily="18" charset="0"/>
              </a:rPr>
              <a:t> x</a:t>
            </a:r>
            <a:r>
              <a:rPr lang="en-US" sz="2800" baseline="-25000" dirty="0">
                <a:latin typeface="Book Antiqua" panose="02040602050305030304" pitchFamily="18" charset="0"/>
              </a:rPr>
              <a:t>1,</a:t>
            </a:r>
            <a:r>
              <a:rPr lang="en-US" sz="2800" i="1" dirty="0">
                <a:latin typeface="Book Antiqua" panose="02040602050305030304" pitchFamily="18" charset="0"/>
              </a:rPr>
              <a:t> x</a:t>
            </a:r>
            <a:r>
              <a:rPr lang="en-US" sz="2800" baseline="-25000" dirty="0">
                <a:latin typeface="Book Antiqua" panose="02040602050305030304" pitchFamily="18" charset="0"/>
              </a:rPr>
              <a:t>2,……….</a:t>
            </a:r>
            <a:r>
              <a:rPr lang="en-US" sz="2800" i="1" dirty="0">
                <a:latin typeface="Book Antiqua" panose="02040602050305030304" pitchFamily="18" charset="0"/>
              </a:rPr>
              <a:t> </a:t>
            </a:r>
            <a:r>
              <a:rPr lang="en-US" sz="2800" i="1" dirty="0" err="1">
                <a:latin typeface="Book Antiqua" panose="02040602050305030304" pitchFamily="18" charset="0"/>
              </a:rPr>
              <a:t>x</a:t>
            </a:r>
            <a:r>
              <a:rPr lang="en-US" sz="2800" baseline="-25000" dirty="0" err="1">
                <a:latin typeface="Book Antiqua" panose="02040602050305030304" pitchFamily="18" charset="0"/>
              </a:rPr>
              <a:t>m</a:t>
            </a:r>
            <a:r>
              <a:rPr lang="en-US" sz="2800" dirty="0">
                <a:latin typeface="Book Antiqua" panose="02040602050305030304" pitchFamily="18" charset="0"/>
              </a:rPr>
              <a:t>] and </a:t>
            </a:r>
            <a:r>
              <a:rPr lang="en-US" sz="2800" i="1" dirty="0">
                <a:latin typeface="Book Antiqua" panose="02040602050305030304" pitchFamily="18" charset="0"/>
              </a:rPr>
              <a:t>w</a:t>
            </a:r>
            <a:r>
              <a:rPr lang="en-US" sz="2800" dirty="0">
                <a:latin typeface="Book Antiqua" panose="02040602050305030304" pitchFamily="18" charset="0"/>
              </a:rPr>
              <a:t>=[</a:t>
            </a:r>
            <a:r>
              <a:rPr lang="en-US" sz="2800" i="1" dirty="0">
                <a:latin typeface="Book Antiqua" panose="02040602050305030304" pitchFamily="18" charset="0"/>
              </a:rPr>
              <a:t>w</a:t>
            </a:r>
            <a:r>
              <a:rPr lang="en-US" sz="2800" baseline="-25000" dirty="0">
                <a:latin typeface="Book Antiqua" panose="02040602050305030304" pitchFamily="18" charset="0"/>
              </a:rPr>
              <a:t>0,</a:t>
            </a:r>
            <a:r>
              <a:rPr lang="en-US" sz="2800" i="1" dirty="0">
                <a:latin typeface="Book Antiqua" panose="02040602050305030304" pitchFamily="18" charset="0"/>
              </a:rPr>
              <a:t> w</a:t>
            </a:r>
            <a:r>
              <a:rPr lang="en-US" sz="2800" baseline="-25000" dirty="0">
                <a:latin typeface="Book Antiqua" panose="02040602050305030304" pitchFamily="18" charset="0"/>
              </a:rPr>
              <a:t>1,……….</a:t>
            </a:r>
            <a:r>
              <a:rPr lang="en-US" sz="2800" i="1" dirty="0">
                <a:latin typeface="Book Antiqua" panose="02040602050305030304" pitchFamily="18" charset="0"/>
              </a:rPr>
              <a:t> w</a:t>
            </a:r>
            <a:r>
              <a:rPr lang="en-US" sz="2800" baseline="-25000" dirty="0">
                <a:latin typeface="Book Antiqua" panose="02040602050305030304" pitchFamily="18" charset="0"/>
              </a:rPr>
              <a:t>m</a:t>
            </a:r>
            <a:r>
              <a:rPr lang="en-US" sz="2800" dirty="0">
                <a:latin typeface="Book Antiqua" panose="02040602050305030304" pitchFamily="18" charset="0"/>
              </a:rPr>
              <a: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83024" name="Object 80"/>
          <p:cNvGraphicFramePr>
            <a:graphicFrameLocks noChangeAspect="1"/>
          </p:cNvGraphicFramePr>
          <p:nvPr/>
        </p:nvGraphicFramePr>
        <p:xfrm>
          <a:off x="1600200" y="4724400"/>
          <a:ext cx="1449388" cy="898525"/>
        </p:xfrm>
        <a:graphic>
          <a:graphicData uri="http://schemas.openxmlformats.org/presentationml/2006/ole">
            <mc:AlternateContent xmlns:mc="http://schemas.openxmlformats.org/markup-compatibility/2006">
              <mc:Choice xmlns:v="urn:schemas-microsoft-com:vml" Requires="v">
                <p:oleObj spid="_x0000_s62465" name="Equation" r:id="rId2" imgW="698500" imgH="431800" progId="Equation.3">
                  <p:embed/>
                </p:oleObj>
              </mc:Choice>
              <mc:Fallback>
                <p:oleObj name="Equation" r:id="rId2" imgW="698500" imgH="431800" progId="Equation.3">
                  <p:embed/>
                  <p:pic>
                    <p:nvPicPr>
                      <p:cNvPr id="0" name="Object 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724400"/>
                        <a:ext cx="1449388"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lnSpcReduction="10000"/>
          </a:bodyPr>
          <a:lstStyle/>
          <a:p>
            <a:pPr algn="just"/>
            <a:r>
              <a:rPr lang="en-US" sz="2800" dirty="0">
                <a:latin typeface="Book Antiqua" panose="02040602050305030304" pitchFamily="18" charset="0"/>
              </a:rPr>
              <a:t>Now, above equation can be written as:</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Let us consider for n</a:t>
            </a:r>
            <a:r>
              <a:rPr lang="en-US" sz="2800" baseline="30000" dirty="0">
                <a:latin typeface="Book Antiqua" panose="02040602050305030304" pitchFamily="18" charset="0"/>
              </a:rPr>
              <a:t>th</a:t>
            </a:r>
            <a:r>
              <a:rPr lang="en-US" sz="2800" dirty="0">
                <a:latin typeface="Book Antiqua" panose="02040602050305030304" pitchFamily="18" charset="0"/>
              </a:rPr>
              <a:t> step input vector and weight vector is:</a:t>
            </a:r>
            <a:endParaRPr lang="en-US" sz="2800" dirty="0">
              <a:latin typeface="Book Antiqua" panose="02040602050305030304" pitchFamily="18" charset="0"/>
            </a:endParaRPr>
          </a:p>
          <a:p>
            <a:pPr algn="just">
              <a:buNone/>
            </a:pPr>
            <a:r>
              <a:rPr lang="en-US" sz="2800" i="1" dirty="0">
                <a:latin typeface="Book Antiqua" panose="02040602050305030304" pitchFamily="18" charset="0"/>
              </a:rPr>
              <a:t>	x</a:t>
            </a:r>
            <a:r>
              <a:rPr lang="en-US" sz="2800" dirty="0">
                <a:latin typeface="Book Antiqua" panose="02040602050305030304" pitchFamily="18" charset="0"/>
              </a:rPr>
              <a:t>=[</a:t>
            </a:r>
            <a:r>
              <a:rPr lang="en-US" sz="2800" i="1" dirty="0">
                <a:latin typeface="Book Antiqua" panose="02040602050305030304" pitchFamily="18" charset="0"/>
              </a:rPr>
              <a:t>x</a:t>
            </a:r>
            <a:r>
              <a:rPr lang="en-US" sz="2800" baseline="-25000" dirty="0">
                <a:latin typeface="Book Antiqua" panose="02040602050305030304" pitchFamily="18" charset="0"/>
              </a:rPr>
              <a:t>0</a:t>
            </a:r>
            <a:r>
              <a:rPr lang="en-US" sz="2800" dirty="0">
                <a:latin typeface="Book Antiqua" panose="02040602050305030304" pitchFamily="18" charset="0"/>
              </a:rPr>
              <a:t>(n)</a:t>
            </a:r>
            <a:r>
              <a:rPr lang="en-US" sz="2800" baseline="-25000" dirty="0">
                <a:latin typeface="Book Antiqua" panose="02040602050305030304" pitchFamily="18" charset="0"/>
              </a:rPr>
              <a:t>,</a:t>
            </a:r>
            <a:r>
              <a:rPr lang="en-US" sz="2800" i="1" dirty="0">
                <a:latin typeface="Book Antiqua" panose="02040602050305030304" pitchFamily="18" charset="0"/>
              </a:rPr>
              <a:t>x</a:t>
            </a:r>
            <a:r>
              <a:rPr lang="en-US" sz="2800" baseline="-25000" dirty="0">
                <a:latin typeface="Book Antiqua" panose="02040602050305030304" pitchFamily="18" charset="0"/>
              </a:rPr>
              <a:t>1</a:t>
            </a:r>
            <a:r>
              <a:rPr lang="en-US" sz="2800" dirty="0">
                <a:latin typeface="Book Antiqua" panose="02040602050305030304" pitchFamily="18" charset="0"/>
              </a:rPr>
              <a:t>(n)</a:t>
            </a:r>
            <a:r>
              <a:rPr lang="en-US" sz="2800" baseline="-25000" dirty="0">
                <a:latin typeface="Book Antiqua" panose="02040602050305030304" pitchFamily="18" charset="0"/>
              </a:rPr>
              <a:t>,…</a:t>
            </a:r>
            <a:r>
              <a:rPr lang="en-US" sz="2800" i="1" dirty="0" err="1">
                <a:latin typeface="Book Antiqua" panose="02040602050305030304" pitchFamily="18" charset="0"/>
              </a:rPr>
              <a:t>x</a:t>
            </a:r>
            <a:r>
              <a:rPr lang="en-US" sz="2800" baseline="-25000" dirty="0" err="1">
                <a:latin typeface="Book Antiqua" panose="02040602050305030304" pitchFamily="18" charset="0"/>
              </a:rPr>
              <a:t>m</a:t>
            </a:r>
            <a:r>
              <a:rPr lang="en-US" sz="2800" dirty="0">
                <a:latin typeface="Book Antiqua" panose="02040602050305030304" pitchFamily="18" charset="0"/>
              </a:rPr>
              <a:t>(n)] and </a:t>
            </a:r>
            <a:r>
              <a:rPr lang="en-US" sz="2800" i="1" dirty="0">
                <a:latin typeface="Book Antiqua" panose="02040602050305030304" pitchFamily="18" charset="0"/>
              </a:rPr>
              <a:t>w</a:t>
            </a:r>
            <a:r>
              <a:rPr lang="en-US" sz="2800" dirty="0">
                <a:latin typeface="Book Antiqua" panose="02040602050305030304" pitchFamily="18" charset="0"/>
              </a:rPr>
              <a:t>=[</a:t>
            </a:r>
            <a:r>
              <a:rPr lang="en-US" sz="2800" i="1" dirty="0">
                <a:latin typeface="Book Antiqua" panose="02040602050305030304" pitchFamily="18" charset="0"/>
              </a:rPr>
              <a:t>w</a:t>
            </a:r>
            <a:r>
              <a:rPr lang="en-US" sz="2800" baseline="-25000" dirty="0">
                <a:latin typeface="Book Antiqua" panose="02040602050305030304" pitchFamily="18" charset="0"/>
              </a:rPr>
              <a:t>0</a:t>
            </a:r>
            <a:r>
              <a:rPr lang="en-US" sz="2800" dirty="0">
                <a:latin typeface="Book Antiqua" panose="02040602050305030304" pitchFamily="18" charset="0"/>
              </a:rPr>
              <a:t>(n)</a:t>
            </a:r>
            <a:r>
              <a:rPr lang="en-US" sz="2800" baseline="-25000" dirty="0">
                <a:latin typeface="Book Antiqua" panose="02040602050305030304" pitchFamily="18" charset="0"/>
              </a:rPr>
              <a:t>,</a:t>
            </a:r>
            <a:r>
              <a:rPr lang="en-US" sz="2800" i="1" dirty="0">
                <a:latin typeface="Book Antiqua" panose="02040602050305030304" pitchFamily="18" charset="0"/>
              </a:rPr>
              <a:t>w</a:t>
            </a:r>
            <a:r>
              <a:rPr lang="en-US" sz="2800" baseline="-25000" dirty="0">
                <a:latin typeface="Book Antiqua" panose="02040602050305030304" pitchFamily="18" charset="0"/>
              </a:rPr>
              <a:t>1</a:t>
            </a:r>
            <a:r>
              <a:rPr lang="en-US" sz="2800" dirty="0">
                <a:latin typeface="Book Antiqua" panose="02040602050305030304" pitchFamily="18" charset="0"/>
              </a:rPr>
              <a:t>(n)</a:t>
            </a:r>
            <a:r>
              <a:rPr lang="en-US" sz="2800" baseline="-25000" dirty="0">
                <a:latin typeface="Book Antiqua" panose="02040602050305030304" pitchFamily="18" charset="0"/>
              </a:rPr>
              <a:t>,…</a:t>
            </a:r>
            <a:r>
              <a:rPr lang="en-US" sz="2800" i="1" dirty="0">
                <a:latin typeface="Book Antiqua" panose="02040602050305030304" pitchFamily="18" charset="0"/>
              </a:rPr>
              <a:t>w</a:t>
            </a:r>
            <a:r>
              <a:rPr lang="en-US" sz="2800" baseline="-25000" dirty="0">
                <a:latin typeface="Book Antiqua" panose="02040602050305030304" pitchFamily="18" charset="0"/>
              </a:rPr>
              <a:t>m</a:t>
            </a:r>
            <a:r>
              <a:rPr lang="en-US" sz="2800" dirty="0">
                <a:latin typeface="Book Antiqua" panose="02040602050305030304" pitchFamily="18" charset="0"/>
              </a:rPr>
              <a:t>(n)]</a:t>
            </a:r>
            <a:endParaRPr lang="en-US" sz="2800" dirty="0">
              <a:latin typeface="Book Antiqua" panose="02040602050305030304" pitchFamily="18" charset="0"/>
            </a:endParaRPr>
          </a:p>
          <a:p>
            <a:pPr algn="just"/>
            <a:r>
              <a:rPr lang="en-US" sz="2800" dirty="0">
                <a:latin typeface="Book Antiqua" panose="02040602050305030304" pitchFamily="18" charset="0"/>
              </a:rPr>
              <a:t>Now, for n</a:t>
            </a:r>
            <a:r>
              <a:rPr lang="en-US" sz="2800" baseline="30000" dirty="0">
                <a:latin typeface="Book Antiqua" panose="02040602050305030304" pitchFamily="18" charset="0"/>
              </a:rPr>
              <a:t>th</a:t>
            </a:r>
            <a:r>
              <a:rPr lang="en-US" sz="2800" dirty="0">
                <a:latin typeface="Book Antiqua" panose="02040602050305030304" pitchFamily="18" charset="0"/>
              </a:rPr>
              <a:t> step, above equation becomes</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Suppose and C</a:t>
            </a:r>
            <a:r>
              <a:rPr lang="en-US" sz="2800" baseline="-25000" dirty="0">
                <a:latin typeface="Book Antiqua" panose="02040602050305030304" pitchFamily="18" charset="0"/>
              </a:rPr>
              <a:t>1</a:t>
            </a:r>
            <a:r>
              <a:rPr lang="en-US" sz="2800" dirty="0">
                <a:latin typeface="Book Antiqua" panose="02040602050305030304" pitchFamily="18" charset="0"/>
              </a:rPr>
              <a:t> and C</a:t>
            </a:r>
            <a:r>
              <a:rPr lang="en-US" sz="2800" baseline="-25000" dirty="0">
                <a:latin typeface="Book Antiqua" panose="02040602050305030304" pitchFamily="18" charset="0"/>
              </a:rPr>
              <a:t>2</a:t>
            </a:r>
            <a:r>
              <a:rPr lang="en-US" sz="2800" dirty="0">
                <a:latin typeface="Book Antiqua" panose="02040602050305030304" pitchFamily="18" charset="0"/>
              </a:rPr>
              <a:t> are two classes for which perceptron needs to be trained. So, training set must include sufficient examples from both classes.</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1619" name="Object 3"/>
          <p:cNvGraphicFramePr>
            <a:graphicFrameLocks noChangeAspect="1"/>
          </p:cNvGraphicFramePr>
          <p:nvPr/>
        </p:nvGraphicFramePr>
        <p:xfrm>
          <a:off x="1752600" y="1905000"/>
          <a:ext cx="1081088" cy="422275"/>
        </p:xfrm>
        <a:graphic>
          <a:graphicData uri="http://schemas.openxmlformats.org/presentationml/2006/ole">
            <mc:AlternateContent xmlns:mc="http://schemas.openxmlformats.org/markup-compatibility/2006">
              <mc:Choice xmlns:v="urn:schemas-microsoft-com:vml" Requires="v">
                <p:oleObj spid="_x0000_s63489" name="Equation" r:id="rId1" imgW="520700" imgH="203200" progId="Equation.3">
                  <p:embed/>
                </p:oleObj>
              </mc:Choice>
              <mc:Fallback>
                <p:oleObj name="Equation" r:id="rId1" imgW="520700" imgH="203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1081088"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 name="Object 4"/>
          <p:cNvGraphicFramePr>
            <a:graphicFrameLocks noChangeAspect="1"/>
          </p:cNvGraphicFramePr>
          <p:nvPr/>
        </p:nvGraphicFramePr>
        <p:xfrm>
          <a:off x="1143000" y="4114800"/>
          <a:ext cx="1871662" cy="474663"/>
        </p:xfrm>
        <a:graphic>
          <a:graphicData uri="http://schemas.openxmlformats.org/presentationml/2006/ole">
            <mc:AlternateContent xmlns:mc="http://schemas.openxmlformats.org/markup-compatibility/2006">
              <mc:Choice xmlns:v="urn:schemas-microsoft-com:vml" Requires="v">
                <p:oleObj spid="_x0000_s63490" name="Equation" r:id="rId3" imgW="901065" imgH="228600" progId="Equation.3">
                  <p:embed/>
                </p:oleObj>
              </mc:Choice>
              <mc:Fallback>
                <p:oleObj name="Equation" r:id="rId3" imgW="901065"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14800"/>
                        <a:ext cx="1871662"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Let H</a:t>
            </a:r>
            <a:r>
              <a:rPr lang="en-US" sz="2800" baseline="-25000" dirty="0">
                <a:latin typeface="Book Antiqua" panose="02040602050305030304" pitchFamily="18" charset="0"/>
              </a:rPr>
              <a:t>1</a:t>
            </a:r>
            <a:r>
              <a:rPr lang="en-US" sz="2800" dirty="0">
                <a:latin typeface="Book Antiqua" panose="02040602050305030304" pitchFamily="18" charset="0"/>
              </a:rPr>
              <a:t> and H</a:t>
            </a:r>
            <a:r>
              <a:rPr lang="en-US" sz="2800" baseline="-25000" dirty="0">
                <a:latin typeface="Book Antiqua" panose="02040602050305030304" pitchFamily="18" charset="0"/>
              </a:rPr>
              <a:t>2</a:t>
            </a:r>
            <a:r>
              <a:rPr lang="en-US" sz="2800" dirty="0">
                <a:latin typeface="Book Antiqua" panose="02040602050305030304" pitchFamily="18" charset="0"/>
              </a:rPr>
              <a:t> are set of training examples such that H</a:t>
            </a:r>
            <a:r>
              <a:rPr lang="en-US" sz="2800" baseline="-25000" dirty="0">
                <a:latin typeface="Book Antiqua" panose="02040602050305030304" pitchFamily="18" charset="0"/>
              </a:rPr>
              <a:t>1</a:t>
            </a:r>
            <a:r>
              <a:rPr lang="en-US" sz="2800" dirty="0">
                <a:latin typeface="Book Antiqua" panose="02040602050305030304" pitchFamily="18" charset="0"/>
                <a:sym typeface="Symbol" panose="05050102010706020507"/>
              </a:rPr>
              <a:t>C</a:t>
            </a:r>
            <a:r>
              <a:rPr lang="en-US" sz="2800" baseline="-25000" dirty="0">
                <a:latin typeface="Book Antiqua" panose="02040602050305030304" pitchFamily="18" charset="0"/>
                <a:sym typeface="Symbol" panose="05050102010706020507"/>
              </a:rPr>
              <a:t>1</a:t>
            </a:r>
            <a:r>
              <a:rPr lang="en-US" sz="2800" dirty="0">
                <a:latin typeface="Book Antiqua" panose="02040602050305030304" pitchFamily="18" charset="0"/>
                <a:sym typeface="Symbol" panose="05050102010706020507"/>
              </a:rPr>
              <a:t> and </a:t>
            </a:r>
            <a:r>
              <a:rPr lang="en-US" sz="2800" dirty="0">
                <a:latin typeface="Book Antiqua" panose="02040602050305030304" pitchFamily="18" charset="0"/>
              </a:rPr>
              <a:t>H</a:t>
            </a:r>
            <a:r>
              <a:rPr lang="en-US" sz="2800" baseline="-25000" dirty="0">
                <a:latin typeface="Book Antiqua" panose="02040602050305030304" pitchFamily="18" charset="0"/>
              </a:rPr>
              <a:t>2</a:t>
            </a:r>
            <a:r>
              <a:rPr lang="en-US" sz="2800" dirty="0">
                <a:latin typeface="Book Antiqua" panose="02040602050305030304" pitchFamily="18" charset="0"/>
                <a:sym typeface="Symbol" panose="05050102010706020507"/>
              </a:rPr>
              <a:t>C</a:t>
            </a:r>
            <a:r>
              <a:rPr lang="en-US" sz="2800" baseline="-25000" dirty="0">
                <a:latin typeface="Book Antiqua" panose="02040602050305030304" pitchFamily="18" charset="0"/>
                <a:sym typeface="Symbol" panose="05050102010706020507"/>
              </a:rPr>
              <a:t>2</a:t>
            </a:r>
            <a:r>
              <a:rPr lang="en-US" sz="2800" dirty="0">
                <a:latin typeface="Book Antiqua" panose="02040602050305030304" pitchFamily="18" charset="0"/>
                <a:sym typeface="Symbol" panose="05050102010706020507"/>
              </a:rPr>
              <a:t>. Thus, Training Set(H)=</a:t>
            </a:r>
            <a:r>
              <a:rPr lang="en-US" sz="2800" dirty="0">
                <a:latin typeface="Book Antiqua" panose="02040602050305030304" pitchFamily="18" charset="0"/>
              </a:rPr>
              <a:t> H</a:t>
            </a:r>
            <a:r>
              <a:rPr lang="en-US" sz="2800" baseline="-25000" dirty="0">
                <a:latin typeface="Book Antiqua" panose="02040602050305030304" pitchFamily="18" charset="0"/>
              </a:rPr>
              <a:t>1 </a:t>
            </a:r>
            <a:r>
              <a:rPr lang="en-US" sz="2800" dirty="0">
                <a:latin typeface="Book Antiqua" panose="02040602050305030304" pitchFamily="18" charset="0"/>
                <a:sym typeface="Symbol" panose="05050102010706020507"/>
              </a:rPr>
              <a:t></a:t>
            </a:r>
            <a:r>
              <a:rPr lang="en-US" sz="2800" dirty="0">
                <a:latin typeface="Book Antiqua" panose="02040602050305030304" pitchFamily="18" charset="0"/>
              </a:rPr>
              <a:t> H</a:t>
            </a:r>
            <a:r>
              <a:rPr lang="en-US" sz="2800" baseline="-25000" dirty="0">
                <a:latin typeface="Book Antiqua" panose="02040602050305030304" pitchFamily="18" charset="0"/>
              </a:rPr>
              <a:t>2</a:t>
            </a:r>
            <a:r>
              <a:rPr lang="en-US" sz="2800" dirty="0">
                <a:latin typeface="Book Antiqua" panose="02040602050305030304" pitchFamily="18" charset="0"/>
              </a:rPr>
              <a:t>.</a:t>
            </a:r>
            <a:endParaRPr lang="en-US" sz="2800" dirty="0">
              <a:latin typeface="Book Antiqua" panose="02040602050305030304" pitchFamily="18" charset="0"/>
              <a:sym typeface="Symbol" panose="05050102010706020507"/>
            </a:endParaRPr>
          </a:p>
          <a:p>
            <a:pPr algn="just"/>
            <a:r>
              <a:rPr lang="en-US" sz="2800" dirty="0">
                <a:latin typeface="Book Antiqua" panose="02040602050305030304" pitchFamily="18" charset="0"/>
                <a:sym typeface="Symbol" panose="05050102010706020507"/>
              </a:rPr>
              <a:t> We know that perceptron puts data point in class C</a:t>
            </a:r>
            <a:r>
              <a:rPr lang="en-US" sz="2800" baseline="-25000" dirty="0">
                <a:latin typeface="Book Antiqua" panose="02040602050305030304" pitchFamily="18" charset="0"/>
                <a:sym typeface="Symbol" panose="05050102010706020507"/>
              </a:rPr>
              <a:t>1 </a:t>
            </a:r>
            <a:r>
              <a:rPr lang="en-US" sz="2800" dirty="0">
                <a:latin typeface="Book Antiqua" panose="02040602050305030304" pitchFamily="18" charset="0"/>
                <a:sym typeface="Symbol" panose="05050102010706020507"/>
              </a:rPr>
              <a:t>if output is positive and in class C</a:t>
            </a:r>
            <a:r>
              <a:rPr lang="en-US" sz="2800" baseline="-25000" dirty="0">
                <a:latin typeface="Book Antiqua" panose="02040602050305030304" pitchFamily="18" charset="0"/>
                <a:sym typeface="Symbol" panose="05050102010706020507"/>
              </a:rPr>
              <a:t>2 </a:t>
            </a:r>
            <a:r>
              <a:rPr lang="en-US" sz="2800" dirty="0">
                <a:latin typeface="Book Antiqua" panose="02040602050305030304" pitchFamily="18" charset="0"/>
                <a:sym typeface="Symbol" panose="05050102010706020507"/>
              </a:rPr>
              <a:t>if output is negative.</a:t>
            </a:r>
            <a:endParaRPr lang="en-US" sz="2800" dirty="0">
              <a:latin typeface="Book Antiqua" panose="02040602050305030304" pitchFamily="18" charset="0"/>
              <a:sym typeface="Symbol" panose="05050102010706020507"/>
            </a:endParaRPr>
          </a:p>
          <a:p>
            <a:pPr algn="just"/>
            <a:r>
              <a:rPr lang="en-US" sz="2800" dirty="0">
                <a:latin typeface="Book Antiqua" panose="02040602050305030304" pitchFamily="18" charset="0"/>
                <a:sym typeface="Symbol" panose="05050102010706020507"/>
              </a:rPr>
              <a:t>This means, data point lies in class C</a:t>
            </a:r>
            <a:r>
              <a:rPr lang="en-US" sz="2800" baseline="-25000" dirty="0">
                <a:latin typeface="Book Antiqua" panose="02040602050305030304" pitchFamily="18" charset="0"/>
                <a:sym typeface="Symbol" panose="05050102010706020507"/>
              </a:rPr>
              <a:t>1 </a:t>
            </a:r>
            <a:r>
              <a:rPr lang="en-US" sz="2800" dirty="0">
                <a:latin typeface="Book Antiqua" panose="02040602050305030304" pitchFamily="18" charset="0"/>
                <a:sym typeface="Symbol" panose="05050102010706020507"/>
              </a:rPr>
              <a:t>if v&gt;0 and in class C</a:t>
            </a:r>
            <a:r>
              <a:rPr lang="en-US" sz="2800" baseline="-25000" dirty="0">
                <a:latin typeface="Book Antiqua" panose="02040602050305030304" pitchFamily="18" charset="0"/>
                <a:sym typeface="Symbol" panose="05050102010706020507"/>
              </a:rPr>
              <a:t>2</a:t>
            </a:r>
            <a:r>
              <a:rPr lang="en-US" sz="2800" dirty="0">
                <a:latin typeface="Book Antiqua" panose="02040602050305030304" pitchFamily="18" charset="0"/>
                <a:sym typeface="Symbol" panose="05050102010706020507"/>
              </a:rPr>
              <a:t> if v≤0. Thus,</a:t>
            </a:r>
            <a:endParaRPr lang="en-US" sz="2800" dirty="0">
              <a:latin typeface="Book Antiqua" panose="02040602050305030304" pitchFamily="18" charset="0"/>
              <a:sym typeface="Symbol" panose="05050102010706020507"/>
            </a:endParaRPr>
          </a:p>
          <a:p>
            <a:pPr algn="just"/>
            <a:r>
              <a:rPr lang="en-US" sz="2800" dirty="0">
                <a:latin typeface="Book Antiqua" panose="02040602050305030304" pitchFamily="18" charset="0"/>
                <a:sym typeface="Symbol" panose="05050102010706020507"/>
              </a:rPr>
              <a:t>For each </a:t>
            </a:r>
            <a:r>
              <a:rPr lang="en-US" sz="2800" i="1" dirty="0">
                <a:latin typeface="Book Antiqua" panose="02040602050305030304" pitchFamily="18" charset="0"/>
                <a:sym typeface="Symbol" panose="05050102010706020507"/>
              </a:rPr>
              <a:t>x</a:t>
            </a:r>
            <a:r>
              <a:rPr lang="en-US" sz="2800" dirty="0">
                <a:latin typeface="Book Antiqua" panose="02040602050305030304" pitchFamily="18" charset="0"/>
              </a:rPr>
              <a:t> H</a:t>
            </a:r>
            <a:r>
              <a:rPr lang="en-US" sz="2800" baseline="-25000" dirty="0">
                <a:latin typeface="Book Antiqua" panose="02040602050305030304" pitchFamily="18" charset="0"/>
              </a:rPr>
              <a:t>1,                      </a:t>
            </a:r>
            <a:r>
              <a:rPr lang="en-US" sz="2800" dirty="0">
                <a:latin typeface="Book Antiqua" panose="02040602050305030304" pitchFamily="18" charset="0"/>
              </a:rPr>
              <a:t>and</a:t>
            </a:r>
            <a:endParaRPr lang="en-US" sz="2800" dirty="0">
              <a:latin typeface="Book Antiqua" panose="02040602050305030304" pitchFamily="18" charset="0"/>
            </a:endParaRPr>
          </a:p>
          <a:p>
            <a:pPr algn="just"/>
            <a:r>
              <a:rPr lang="en-US" sz="2800" dirty="0">
                <a:latin typeface="Book Antiqua" panose="02040602050305030304" pitchFamily="18" charset="0"/>
                <a:sym typeface="Symbol" panose="05050102010706020507"/>
              </a:rPr>
              <a:t>For each </a:t>
            </a:r>
            <a:r>
              <a:rPr lang="en-US" sz="2800" i="1" dirty="0">
                <a:latin typeface="Book Antiqua" panose="02040602050305030304" pitchFamily="18" charset="0"/>
                <a:sym typeface="Symbol" panose="05050102010706020507"/>
              </a:rPr>
              <a:t>x</a:t>
            </a:r>
            <a:r>
              <a:rPr lang="en-US" sz="2800" dirty="0">
                <a:latin typeface="Book Antiqua" panose="02040602050305030304" pitchFamily="18" charset="0"/>
              </a:rPr>
              <a:t> H</a:t>
            </a:r>
            <a:r>
              <a:rPr lang="en-US" sz="2800" baseline="-25000" dirty="0">
                <a:latin typeface="Book Antiqua" panose="02040602050305030304" pitchFamily="18" charset="0"/>
              </a:rPr>
              <a:t>2,                      </a:t>
            </a:r>
            <a:endParaRPr lang="en-US" sz="2800" dirty="0">
              <a:latin typeface="Book Antiqua" panose="02040602050305030304" pitchFamily="18" charset="0"/>
            </a:endParaRPr>
          </a:p>
          <a:p>
            <a:pPr algn="just"/>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2644" name="Object 4"/>
          <p:cNvGraphicFramePr>
            <a:graphicFrameLocks noChangeAspect="1"/>
          </p:cNvGraphicFramePr>
          <p:nvPr/>
        </p:nvGraphicFramePr>
        <p:xfrm>
          <a:off x="3429000" y="5105400"/>
          <a:ext cx="1082675" cy="422275"/>
        </p:xfrm>
        <a:graphic>
          <a:graphicData uri="http://schemas.openxmlformats.org/presentationml/2006/ole">
            <mc:AlternateContent xmlns:mc="http://schemas.openxmlformats.org/markup-compatibility/2006">
              <mc:Choice xmlns:v="urn:schemas-microsoft-com:vml" Requires="v">
                <p:oleObj spid="_x0000_s64513" name="Equation" r:id="rId1" imgW="520700" imgH="203200" progId="Equation.3">
                  <p:embed/>
                </p:oleObj>
              </mc:Choice>
              <mc:Fallback>
                <p:oleObj name="Equation" r:id="rId1" imgW="5207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105400"/>
                        <a:ext cx="10826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6" name="Object 6"/>
          <p:cNvGraphicFramePr>
            <a:graphicFrameLocks noChangeAspect="1"/>
          </p:cNvGraphicFramePr>
          <p:nvPr/>
        </p:nvGraphicFramePr>
        <p:xfrm>
          <a:off x="3352800" y="5638800"/>
          <a:ext cx="1082675" cy="422275"/>
        </p:xfrm>
        <a:graphic>
          <a:graphicData uri="http://schemas.openxmlformats.org/presentationml/2006/ole">
            <mc:AlternateContent xmlns:mc="http://schemas.openxmlformats.org/markup-compatibility/2006">
              <mc:Choice xmlns:v="urn:schemas-microsoft-com:vml" Requires="v">
                <p:oleObj spid="_x0000_s64514" name="Equation" r:id="rId3" imgW="520700" imgH="203200" progId="Equation.3">
                  <p:embed/>
                </p:oleObj>
              </mc:Choice>
              <mc:Fallback>
                <p:oleObj name="Equation" r:id="rId3" imgW="5207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638800"/>
                        <a:ext cx="10826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Biological Neural Networks</a:t>
            </a:r>
            <a:endParaRPr lang="en-US" b="1"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pic>
        <p:nvPicPr>
          <p:cNvPr id="3" name="Picture 2"/>
          <p:cNvPicPr>
            <a:picLocks noChangeAspect="1"/>
          </p:cNvPicPr>
          <p:nvPr/>
        </p:nvPicPr>
        <p:blipFill>
          <a:blip r:embed="rId1"/>
          <a:stretch>
            <a:fillRect/>
          </a:stretch>
        </p:blipFill>
        <p:spPr>
          <a:xfrm>
            <a:off x="1524000" y="1408113"/>
            <a:ext cx="6096000" cy="3828486"/>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Now, we can write weight update rule for n</a:t>
            </a:r>
            <a:r>
              <a:rPr lang="en-US" sz="2800" baseline="30000" dirty="0">
                <a:latin typeface="Book Antiqua" panose="02040602050305030304" pitchFamily="18" charset="0"/>
              </a:rPr>
              <a:t>th</a:t>
            </a:r>
            <a:r>
              <a:rPr lang="en-US" sz="2800" dirty="0">
                <a:latin typeface="Book Antiqua" panose="02040602050305030304" pitchFamily="18" charset="0"/>
              </a:rPr>
              <a:t> step as below.</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4" name="Object 13"/>
          <p:cNvGraphicFramePr>
            <a:graphicFrameLocks noChangeAspect="1"/>
          </p:cNvGraphicFramePr>
          <p:nvPr/>
        </p:nvGraphicFramePr>
        <p:xfrm>
          <a:off x="914400" y="2298700"/>
          <a:ext cx="7239000" cy="3327400"/>
        </p:xfrm>
        <a:graphic>
          <a:graphicData uri="http://schemas.openxmlformats.org/presentationml/2006/ole">
            <mc:AlternateContent xmlns:mc="http://schemas.openxmlformats.org/markup-compatibility/2006">
              <mc:Choice xmlns:v="urn:schemas-microsoft-com:vml" Requires="v">
                <p:oleObj spid="_x0000_s65537" name="Equation" r:id="rId1" imgW="3619500" imgH="1663700" progId="Equation.3">
                  <p:embed/>
                </p:oleObj>
              </mc:Choice>
              <mc:Fallback>
                <p:oleObj name="Equation" r:id="rId1" imgW="3619500" imgH="16637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98700"/>
                        <a:ext cx="7239000" cy="332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lide Number Placeholder 14"/>
          <p:cNvSpPr>
            <a:spLocks noGrp="1"/>
          </p:cNvSpPr>
          <p:nvPr>
            <p:ph type="sldNum" sz="quarter" idx="12"/>
          </p:nvPr>
        </p:nvSpPr>
        <p:spPr/>
        <p:txBody>
          <a:bodyPr/>
          <a:lstStyle/>
          <a:p>
            <a:fld id="{3F22444B-AD59-459C-8316-D24326876BE4}" type="slidenum">
              <a:rPr lang="en-US" smtClean="0"/>
            </a:fld>
            <a:endParaRPr lang="en-US"/>
          </a:p>
        </p:txBody>
      </p:sp>
      <p:sp>
        <p:nvSpPr>
          <p:cNvPr id="16" name="Footer Placeholder 15"/>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The main theme of above weight change rule is:</a:t>
            </a:r>
            <a:endParaRPr lang="en-US" sz="2800" dirty="0">
              <a:latin typeface="Book Antiqua" panose="02040602050305030304" pitchFamily="18" charset="0"/>
            </a:endParaRPr>
          </a:p>
          <a:p>
            <a:pPr lvl="1" algn="just"/>
            <a:r>
              <a:rPr lang="en-US" sz="2400" dirty="0">
                <a:latin typeface="Book Antiqua" panose="02040602050305030304" pitchFamily="18" charset="0"/>
              </a:rPr>
              <a:t>Do not change weights in case of correct classification</a:t>
            </a:r>
            <a:endParaRPr lang="en-US" sz="2400" dirty="0">
              <a:latin typeface="Book Antiqua" panose="02040602050305030304" pitchFamily="18" charset="0"/>
            </a:endParaRPr>
          </a:p>
          <a:p>
            <a:pPr lvl="1" algn="just"/>
            <a:r>
              <a:rPr lang="en-US" sz="2400" dirty="0">
                <a:latin typeface="Book Antiqua" panose="02040602050305030304" pitchFamily="18" charset="0"/>
              </a:rPr>
              <a:t>Increase weights when perceptron output is smaller than actual target</a:t>
            </a:r>
            <a:endParaRPr lang="en-US" sz="2400" dirty="0">
              <a:latin typeface="Book Antiqua" panose="02040602050305030304" pitchFamily="18" charset="0"/>
            </a:endParaRPr>
          </a:p>
          <a:p>
            <a:pPr lvl="1" algn="just"/>
            <a:r>
              <a:rPr lang="en-US" sz="2400" dirty="0">
                <a:latin typeface="Book Antiqua" panose="02040602050305030304" pitchFamily="18" charset="0"/>
              </a:rPr>
              <a:t>Decrease weights when perceptron output is larger than actual target</a:t>
            </a:r>
            <a:endParaRPr lang="en-US" sz="2400" dirty="0">
              <a:latin typeface="Book Antiqua" panose="02040602050305030304" pitchFamily="18" charset="0"/>
            </a:endParaRPr>
          </a:p>
          <a:p>
            <a:pPr algn="just"/>
            <a:r>
              <a:rPr lang="en-US" sz="2800" dirty="0">
                <a:latin typeface="Book Antiqua" panose="02040602050305030304" pitchFamily="18" charset="0"/>
              </a:rPr>
              <a:t>Thus, we can represent weight change rule using single equation as below:</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82949" name="Object 5"/>
          <p:cNvGraphicFramePr>
            <a:graphicFrameLocks noChangeAspect="1"/>
          </p:cNvGraphicFramePr>
          <p:nvPr/>
        </p:nvGraphicFramePr>
        <p:xfrm>
          <a:off x="1295400" y="4876800"/>
          <a:ext cx="6523037" cy="898525"/>
        </p:xfrm>
        <a:graphic>
          <a:graphicData uri="http://schemas.openxmlformats.org/presentationml/2006/ole">
            <mc:AlternateContent xmlns:mc="http://schemas.openxmlformats.org/markup-compatibility/2006">
              <mc:Choice xmlns:v="urn:schemas-microsoft-com:vml" Requires="v">
                <p:oleObj spid="_x0000_s66561" name="Equation" r:id="rId1" imgW="3136900" imgH="431800" progId="Equation.3">
                  <p:embed/>
                </p:oleObj>
              </mc:Choice>
              <mc:Fallback>
                <p:oleObj name="Equation" r:id="rId1" imgW="31369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876800"/>
                        <a:ext cx="6523037"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pPr algn="just">
              <a:buNone/>
            </a:pPr>
            <a:r>
              <a:rPr lang="en-US" sz="2800" b="1" u="sng" dirty="0">
                <a:latin typeface="Book Antiqua" panose="02040602050305030304" pitchFamily="18" charset="0"/>
              </a:rPr>
              <a:t>Perceptron Learning Algorithm</a:t>
            </a:r>
            <a:endParaRPr lang="en-US" sz="2800" b="1" u="sng"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Initialize all weights and bias to zero</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For each training vector s and target t perform steps </a:t>
            </a:r>
            <a:r>
              <a:rPr lang="en-US" sz="2800" i="1" dirty="0">
                <a:latin typeface="Book Antiqua" panose="02040602050305030304" pitchFamily="18" charset="0"/>
              </a:rPr>
              <a:t>3 to 6</a:t>
            </a:r>
            <a:endParaRPr lang="en-US" sz="2800" i="1"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Set </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Compute output using Hard limiter activation function as below</a:t>
            </a:r>
            <a:endParaRPr lang="en-US" sz="2800" dirty="0">
              <a:latin typeface="Book Antiqua" panose="02040602050305030304" pitchFamily="18" charset="0"/>
            </a:endParaRPr>
          </a:p>
          <a:p>
            <a:pPr marL="514350" indent="-514350" algn="just">
              <a:buFont typeface="+mj-lt"/>
              <a:buAutoNum type="arabicPeriod"/>
            </a:pPr>
            <a:endParaRPr lang="en-US" sz="2800" i="1" dirty="0">
              <a:latin typeface="Book Antiqua" panose="02040602050305030304" pitchFamily="18" charset="0"/>
            </a:endParaRPr>
          </a:p>
          <a:p>
            <a:pPr marL="514350" indent="-514350" algn="just">
              <a:buFont typeface="+mj-lt"/>
              <a:buAutoNum type="arabicPeriod"/>
            </a:pPr>
            <a:endParaRPr lang="en-US" sz="2800" i="1"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Adapt weights as:</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Adapt bias as:</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Test for Stopping Criteria</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49155" name="Object 3"/>
          <p:cNvGraphicFramePr>
            <a:graphicFrameLocks noChangeAspect="1"/>
          </p:cNvGraphicFramePr>
          <p:nvPr/>
        </p:nvGraphicFramePr>
        <p:xfrm>
          <a:off x="1600200" y="2819400"/>
          <a:ext cx="2743200" cy="457200"/>
        </p:xfrm>
        <a:graphic>
          <a:graphicData uri="http://schemas.openxmlformats.org/presentationml/2006/ole">
            <mc:AlternateContent xmlns:mc="http://schemas.openxmlformats.org/markup-compatibility/2006">
              <mc:Choice xmlns:v="urn:schemas-microsoft-com:vml" Requires="v">
                <p:oleObj spid="_x0000_s67585" name="Equation" r:id="rId1" imgW="1320800" imgH="228600" progId="Equation.3">
                  <p:embed/>
                </p:oleObj>
              </mc:Choice>
              <mc:Fallback>
                <p:oleObj name="Equation" r:id="rId1" imgW="1320800" imgH="228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19400"/>
                        <a:ext cx="274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4"/>
          <p:cNvGraphicFramePr>
            <a:graphicFrameLocks noChangeAspect="1"/>
          </p:cNvGraphicFramePr>
          <p:nvPr/>
        </p:nvGraphicFramePr>
        <p:xfrm>
          <a:off x="3808180" y="4725993"/>
          <a:ext cx="4410075" cy="457200"/>
        </p:xfrm>
        <a:graphic>
          <a:graphicData uri="http://schemas.openxmlformats.org/presentationml/2006/ole">
            <mc:AlternateContent xmlns:mc="http://schemas.openxmlformats.org/markup-compatibility/2006">
              <mc:Choice xmlns:v="urn:schemas-microsoft-com:vml" Requires="v">
                <p:oleObj spid="_x0000_s67586" name="Equation" r:id="rId3" imgW="2120900" imgH="228600" progId="Equation.3">
                  <p:embed/>
                </p:oleObj>
              </mc:Choice>
              <mc:Fallback>
                <p:oleObj name="Equation" r:id="rId3" imgW="2120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8180" y="4725993"/>
                        <a:ext cx="44100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5"/>
          <p:cNvGraphicFramePr>
            <a:graphicFrameLocks noChangeAspect="1"/>
          </p:cNvGraphicFramePr>
          <p:nvPr/>
        </p:nvGraphicFramePr>
        <p:xfrm>
          <a:off x="3122613" y="5202238"/>
          <a:ext cx="1687512" cy="339725"/>
        </p:xfrm>
        <a:graphic>
          <a:graphicData uri="http://schemas.openxmlformats.org/presentationml/2006/ole">
            <mc:AlternateContent xmlns:mc="http://schemas.openxmlformats.org/markup-compatibility/2006">
              <mc:Choice xmlns:v="urn:schemas-microsoft-com:vml" Requires="v">
                <p:oleObj spid="_x0000_s67587" name="Equation" r:id="rId5" imgW="977265" imgH="203200" progId="Equation.3">
                  <p:embed/>
                </p:oleObj>
              </mc:Choice>
              <mc:Fallback>
                <p:oleObj name="Equation" r:id="rId5" imgW="977265"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2613" y="5202238"/>
                        <a:ext cx="1687512"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7" name="Object 5"/>
          <p:cNvGraphicFramePr>
            <a:graphicFrameLocks noChangeAspect="1"/>
          </p:cNvGraphicFramePr>
          <p:nvPr/>
        </p:nvGraphicFramePr>
        <p:xfrm>
          <a:off x="1371600" y="3886200"/>
          <a:ext cx="4016375" cy="863600"/>
        </p:xfrm>
        <a:graphic>
          <a:graphicData uri="http://schemas.openxmlformats.org/presentationml/2006/ole">
            <mc:AlternateContent xmlns:mc="http://schemas.openxmlformats.org/markup-compatibility/2006">
              <mc:Choice xmlns:v="urn:schemas-microsoft-com:vml" Requires="v">
                <p:oleObj spid="_x0000_s67588" name="Equation" r:id="rId7" imgW="1930400" imgH="431800" progId="Equation.3">
                  <p:embed/>
                </p:oleObj>
              </mc:Choice>
              <mc:Fallback>
                <p:oleObj name="Equation" r:id="rId7" imgW="19304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886200"/>
                        <a:ext cx="40163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lide Number Placeholder 14"/>
          <p:cNvSpPr>
            <a:spLocks noGrp="1"/>
          </p:cNvSpPr>
          <p:nvPr>
            <p:ph type="sldNum" sz="quarter" idx="12"/>
          </p:nvPr>
        </p:nvSpPr>
        <p:spPr/>
        <p:txBody>
          <a:bodyPr/>
          <a:lstStyle/>
          <a:p>
            <a:fld id="{3F22444B-AD59-459C-8316-D24326876BE4}" type="slidenum">
              <a:rPr lang="en-US" smtClean="0"/>
            </a:fld>
            <a:endParaRPr lang="en-US"/>
          </a:p>
        </p:txBody>
      </p:sp>
      <p:sp>
        <p:nvSpPr>
          <p:cNvPr id="16" name="Footer Placeholder 15"/>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Perceptron Training</a:t>
            </a:r>
            <a:endParaRPr lang="en-US" sz="2800" b="1" i="1" u="sng" dirty="0">
              <a:latin typeface="Book Antiqua" panose="02040602050305030304" pitchFamily="18" charset="0"/>
            </a:endParaRPr>
          </a:p>
          <a:p>
            <a:pPr algn="just">
              <a:buNone/>
            </a:pPr>
            <a:r>
              <a:rPr lang="en-US" sz="2800" b="1" i="1" u="sng" dirty="0">
                <a:latin typeface="Book Antiqua" panose="02040602050305030304" pitchFamily="18" charset="0"/>
              </a:rPr>
              <a:t>Example</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Train the following perceptron  by using given training set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5029200" y="3276600"/>
          <a:ext cx="3886200" cy="1854200"/>
        </p:xfrm>
        <a:graphic>
          <a:graphicData uri="http://schemas.openxmlformats.org/drawingml/2006/table">
            <a:tbl>
              <a:tblPr firstRow="1" bandRow="1">
                <a:tableStyleId>{5C22544A-7EE6-4342-B048-85BDC9FD1C3A}</a:tableStyleId>
              </a:tblPr>
              <a:tblGrid>
                <a:gridCol w="1447800"/>
                <a:gridCol w="1143000"/>
                <a:gridCol w="1295400"/>
              </a:tblGrid>
              <a:tr h="370840">
                <a:tc>
                  <a:txBody>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a:txBody>
                  <a:tcPr/>
                </a:tc>
                <a:tc>
                  <a:txBody>
                    <a:bodyPr/>
                    <a:lstStyle/>
                    <a:p>
                      <a:r>
                        <a:rPr lang="en-US" i="1" dirty="0">
                          <a:latin typeface="Book Antiqua" panose="02040602050305030304" pitchFamily="18" charset="0"/>
                        </a:rPr>
                        <a:t>t</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bl>
          </a:graphicData>
        </a:graphic>
      </p:graphicFrame>
      <p:grpSp>
        <p:nvGrpSpPr>
          <p:cNvPr id="4" name="Group 40"/>
          <p:cNvGrpSpPr/>
          <p:nvPr/>
        </p:nvGrpSpPr>
        <p:grpSpPr>
          <a:xfrm>
            <a:off x="838200" y="3276600"/>
            <a:ext cx="3957682" cy="1969532"/>
            <a:chOff x="1447800" y="2590800"/>
            <a:chExt cx="3957682" cy="1969532"/>
          </a:xfrm>
        </p:grpSpPr>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4" name="Oval 1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29"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1" idx="3"/>
            </p:cNvCxnSpPr>
            <p:nvPr/>
          </p:nvCxnSpPr>
          <p:spPr>
            <a:xfrm flipV="1">
              <a:off x="2044668" y="3657600"/>
              <a:ext cx="1200702"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0" name="TextBox 29"/>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31" name="TextBox 30"/>
            <p:cNvSpPr txBox="1"/>
            <p:nvPr/>
          </p:nvSpPr>
          <p:spPr>
            <a:xfrm>
              <a:off x="1752600" y="4191000"/>
              <a:ext cx="292068" cy="369332"/>
            </a:xfrm>
            <a:prstGeom prst="rect">
              <a:avLst/>
            </a:prstGeom>
            <a:noFill/>
          </p:spPr>
          <p:txBody>
            <a:bodyPr wrap="none" rtlCol="0">
              <a:spAutoFit/>
            </a:bodyPr>
            <a:lstStyle/>
            <a:p>
              <a:r>
                <a:rPr lang="en-US" i="1" dirty="0">
                  <a:latin typeface="Book Antiqua" panose="02040602050305030304" pitchFamily="18" charset="0"/>
                </a:rPr>
                <a:t>b</a:t>
              </a:r>
              <a:endParaRPr lang="en-US" i="1" baseline="-25000" dirty="0">
                <a:latin typeface="Book Antiqua" panose="02040602050305030304" pitchFamily="18" charset="0"/>
              </a:endParaRPr>
            </a:p>
          </p:txBody>
        </p:sp>
        <p:sp>
          <p:nvSpPr>
            <p:cNvPr id="33" name="TextBox 32"/>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36" name="TextBox 35"/>
            <p:cNvSpPr txBox="1"/>
            <p:nvPr/>
          </p:nvSpPr>
          <p:spPr>
            <a:xfrm>
              <a:off x="2209800" y="2590800"/>
              <a:ext cx="428322"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7" name="TextBox 36"/>
            <p:cNvSpPr txBox="1"/>
            <p:nvPr/>
          </p:nvSpPr>
          <p:spPr>
            <a:xfrm>
              <a:off x="2057400" y="3200400"/>
              <a:ext cx="428322"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cxnSp>
          <p:nvCxnSpPr>
            <p:cNvPr id="39" name="Straight Connector 38"/>
            <p:cNvCxnSpPr>
              <a:stCxn id="14" idx="0"/>
              <a:endCxn id="1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181"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68609"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68610"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 name="Slide Number Placeholder 26"/>
          <p:cNvSpPr>
            <a:spLocks noGrp="1"/>
          </p:cNvSpPr>
          <p:nvPr>
            <p:ph type="sldNum" sz="quarter" idx="12"/>
          </p:nvPr>
        </p:nvSpPr>
        <p:spPr/>
        <p:txBody>
          <a:bodyPr/>
          <a:lstStyle/>
          <a:p>
            <a:fld id="{3F22444B-AD59-459C-8316-D24326876BE4}" type="slidenum">
              <a:rPr lang="en-US" smtClean="0"/>
            </a:fld>
            <a:endParaRPr lang="en-US"/>
          </a:p>
        </p:txBody>
      </p:sp>
      <p:sp>
        <p:nvSpPr>
          <p:cNvPr id="32" name="Footer Placeholder 31"/>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a:t>
            </a:r>
            <a:r>
              <a:rPr lang="en-US" sz="2800" b="1" i="1" dirty="0">
                <a:latin typeface="Book Antiqua" panose="02040602050305030304" pitchFamily="18" charset="0"/>
              </a:rPr>
              <a:t>  =1</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Epoch #1</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28" name="Table 27"/>
          <p:cNvGraphicFramePr>
            <a:graphicFrameLocks noGrp="1"/>
          </p:cNvGraphicFramePr>
          <p:nvPr/>
        </p:nvGraphicFramePr>
        <p:xfrm>
          <a:off x="461023" y="2668396"/>
          <a:ext cx="8296334" cy="2123440"/>
        </p:xfrm>
        <a:graphic>
          <a:graphicData uri="http://schemas.openxmlformats.org/drawingml/2006/table">
            <a:tbl>
              <a:tblPr firstRow="1" bandRow="1">
                <a:tableStyleId>{5C22544A-7EE6-4342-B048-85BDC9FD1C3A}</a:tableStyleId>
              </a:tblPr>
              <a:tblGrid>
                <a:gridCol w="1052038"/>
                <a:gridCol w="723629"/>
                <a:gridCol w="723629"/>
                <a:gridCol w="743222"/>
                <a:gridCol w="496678"/>
                <a:gridCol w="377489"/>
                <a:gridCol w="1457859"/>
                <a:gridCol w="1383510"/>
                <a:gridCol w="1338280"/>
              </a:tblGrid>
              <a:tr h="370840">
                <a:tc>
                  <a:txBody>
                    <a:bodyPr/>
                    <a:lstStyle/>
                    <a:p>
                      <a:pPr algn="ctr"/>
                      <a:r>
                        <a:rPr lang="en-US" i="1" baseline="0" dirty="0">
                          <a:latin typeface="Book Antiqua" panose="02040602050305030304" pitchFamily="18" charset="0"/>
                        </a:rPr>
                        <a:t>Input</a:t>
                      </a:r>
                      <a:endParaRPr lang="en-US" i="1" baseline="0"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endParaRPr lang="en-US" i="1" baseline="-25000" dirty="0">
                        <a:latin typeface="Book Antiqua" panose="02040602050305030304" pitchFamily="18" charset="0"/>
                      </a:endParaRPr>
                    </a:p>
                    <a:p>
                      <a:pPr algn="ct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endParaRPr lang="en-US" i="1" dirty="0">
                        <a:latin typeface="Book Antiqua" panose="02040602050305030304" pitchFamily="18" charset="0"/>
                      </a:endParaRPr>
                    </a:p>
                    <a:p>
                      <a:pPr algn="ctr"/>
                      <a:r>
                        <a:rPr lang="en-US" i="1" baseline="0" dirty="0">
                          <a:latin typeface="Book Antiqua" panose="02040602050305030304" pitchFamily="18" charset="0"/>
                        </a:rPr>
                        <a:t>(old)</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v</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y</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(new)</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3+1*-2*1=1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-1+1*-2=-3</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-5</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1+1*0*-1=1</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1+1*0*-1=1</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-3+1*0=-3</a:t>
                      </a:r>
                      <a:endParaRPr lang="en-US" i="0" dirty="0">
                        <a:latin typeface="Book Antiqua" panose="02040602050305030304" pitchFamily="18" charset="0"/>
                      </a:endParaRPr>
                    </a:p>
                  </a:txBody>
                  <a:tcPr/>
                </a:tc>
              </a:tr>
            </a:tbl>
          </a:graphicData>
        </a:graphic>
      </p:graphicFrame>
      <p:sp>
        <p:nvSpPr>
          <p:cNvPr id="10" name="Slide Number Placeholder 9"/>
          <p:cNvSpPr>
            <a:spLocks noGrp="1"/>
          </p:cNvSpPr>
          <p:nvPr>
            <p:ph type="sldNum" sz="quarter" idx="12"/>
          </p:nvPr>
        </p:nvSpPr>
        <p:spPr/>
        <p:txBody>
          <a:bodyPr/>
          <a:lstStyle/>
          <a:p>
            <a:fld id="{3F22444B-AD59-459C-8316-D24326876BE4}" type="slidenum">
              <a:rPr lang="en-US" smtClean="0"/>
            </a:fld>
            <a:endParaRPr lang="en-US"/>
          </a:p>
        </p:txBody>
      </p:sp>
      <p:sp>
        <p:nvSpPr>
          <p:cNvPr id="11" name="Footer Placeholder 10"/>
          <p:cNvSpPr>
            <a:spLocks noGrp="1"/>
          </p:cNvSpPr>
          <p:nvPr>
            <p:ph type="ftr" sz="quarter" idx="11"/>
          </p:nvPr>
        </p:nvSpPr>
        <p:spPr/>
        <p:txBody>
          <a:bodyPr/>
          <a:lstStyle/>
          <a:p>
            <a:r>
              <a:rPr lang="en-US"/>
              <a:t>ANN-CSIT               By: Arjun Saud</a:t>
            </a:r>
            <a:endParaRPr lang="en-US"/>
          </a:p>
        </p:txBody>
      </p:sp>
      <p:graphicFrame>
        <p:nvGraphicFramePr>
          <p:cNvPr id="116737" name="Object 1"/>
          <p:cNvGraphicFramePr>
            <a:graphicFrameLocks noChangeAspect="1"/>
          </p:cNvGraphicFramePr>
          <p:nvPr/>
        </p:nvGraphicFramePr>
        <p:xfrm>
          <a:off x="533400" y="4953000"/>
          <a:ext cx="8305800" cy="1199389"/>
        </p:xfrm>
        <a:graphic>
          <a:graphicData uri="http://schemas.openxmlformats.org/presentationml/2006/ole">
            <mc:AlternateContent xmlns:mc="http://schemas.openxmlformats.org/markup-compatibility/2006">
              <mc:Choice xmlns:v="urn:schemas-microsoft-com:vml" Requires="v">
                <p:oleObj spid="_x0000_s69633" name="Equation" r:id="rId1" imgW="5003800" imgH="800100" progId="Equation.3">
                  <p:embed/>
                </p:oleObj>
              </mc:Choice>
              <mc:Fallback>
                <p:oleObj name="Equation" r:id="rId1" imgW="5003800" imgH="8001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953000"/>
                        <a:ext cx="8305800" cy="1199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dirty="0">
                <a:latin typeface="Book Antiqua" panose="02040602050305030304" pitchFamily="18" charset="0"/>
              </a:rPr>
              <a:t>	Epoch #2</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r>
              <a:rPr lang="en-US" sz="2800" dirty="0">
                <a:latin typeface="Book Antiqua" panose="02040602050305030304" pitchFamily="18" charset="0"/>
              </a:rPr>
              <a:t>Thus, Final Neuron is</a:t>
            </a: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pSp>
        <p:nvGrpSpPr>
          <p:cNvPr id="4" name="Group 20"/>
          <p:cNvGrpSpPr/>
          <p:nvPr/>
        </p:nvGrpSpPr>
        <p:grpSpPr>
          <a:xfrm>
            <a:off x="3886200" y="4267200"/>
            <a:ext cx="3957682" cy="1969532"/>
            <a:chOff x="1447800" y="2590800"/>
            <a:chExt cx="3957682" cy="1969532"/>
          </a:xfrm>
        </p:grpSpPr>
        <p:sp>
          <p:nvSpPr>
            <p:cNvPr id="23"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4" name="Oval 2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35"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7" idx="3"/>
            </p:cNvCxnSpPr>
            <p:nvPr/>
          </p:nvCxnSpPr>
          <p:spPr>
            <a:xfrm flipV="1">
              <a:off x="2376489" y="3657600"/>
              <a:ext cx="868881"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6" name="TextBox 35"/>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37" name="TextBox 36"/>
            <p:cNvSpPr txBox="1"/>
            <p:nvPr/>
          </p:nvSpPr>
          <p:spPr>
            <a:xfrm>
              <a:off x="1752600" y="4191000"/>
              <a:ext cx="623889" cy="369332"/>
            </a:xfrm>
            <a:prstGeom prst="rect">
              <a:avLst/>
            </a:prstGeom>
            <a:noFill/>
          </p:spPr>
          <p:txBody>
            <a:bodyPr wrap="none" rtlCol="0">
              <a:spAutoFit/>
            </a:bodyPr>
            <a:lstStyle/>
            <a:p>
              <a:r>
                <a:rPr lang="en-US" i="1" dirty="0">
                  <a:latin typeface="Book Antiqua" panose="02040602050305030304" pitchFamily="18" charset="0"/>
                </a:rPr>
                <a:t>b=-1</a:t>
              </a:r>
              <a:endParaRPr lang="en-US" i="1" baseline="-25000" dirty="0">
                <a:latin typeface="Book Antiqua" panose="02040602050305030304" pitchFamily="18" charset="0"/>
              </a:endParaRPr>
            </a:p>
          </p:txBody>
        </p:sp>
        <p:sp>
          <p:nvSpPr>
            <p:cNvPr id="38" name="TextBox 37"/>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39" name="TextBox 38"/>
            <p:cNvSpPr txBox="1"/>
            <p:nvPr/>
          </p:nvSpPr>
          <p:spPr>
            <a:xfrm>
              <a:off x="2209800" y="2590800"/>
              <a:ext cx="683200"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r>
                <a:rPr lang="en-US" i="1" dirty="0">
                  <a:latin typeface="Book Antiqua" panose="02040602050305030304" pitchFamily="18" charset="0"/>
                </a:rPr>
                <a:t>=3</a:t>
              </a:r>
              <a:endParaRPr lang="en-US" i="1" baseline="-25000" dirty="0">
                <a:latin typeface="Book Antiqua" panose="02040602050305030304" pitchFamily="18" charset="0"/>
              </a:endParaRPr>
            </a:p>
          </p:txBody>
        </p:sp>
        <p:sp>
          <p:nvSpPr>
            <p:cNvPr id="40" name="TextBox 39"/>
            <p:cNvSpPr txBox="1"/>
            <p:nvPr/>
          </p:nvSpPr>
          <p:spPr>
            <a:xfrm>
              <a:off x="2057400" y="3200400"/>
              <a:ext cx="683200"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r>
                <a:rPr lang="en-US" i="1" dirty="0">
                  <a:latin typeface="Book Antiqua" panose="02040602050305030304" pitchFamily="18" charset="0"/>
                </a:rPr>
                <a:t>=3</a:t>
              </a:r>
              <a:endParaRPr lang="en-US" i="1" baseline="-25000" dirty="0">
                <a:latin typeface="Book Antiqua" panose="02040602050305030304" pitchFamily="18" charset="0"/>
              </a:endParaRPr>
            </a:p>
          </p:txBody>
        </p:sp>
        <p:cxnSp>
          <p:nvCxnSpPr>
            <p:cNvPr id="41" name="Straight Connector 40"/>
            <p:cNvCxnSpPr>
              <a:stCxn id="24" idx="0"/>
              <a:endCxn id="2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2"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70657"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70658"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8" name="Table 27"/>
          <p:cNvGraphicFramePr>
            <a:graphicFrameLocks noGrp="1"/>
          </p:cNvGraphicFramePr>
          <p:nvPr/>
        </p:nvGraphicFramePr>
        <p:xfrm>
          <a:off x="485775" y="1853766"/>
          <a:ext cx="8296334" cy="2123440"/>
        </p:xfrm>
        <a:graphic>
          <a:graphicData uri="http://schemas.openxmlformats.org/drawingml/2006/table">
            <a:tbl>
              <a:tblPr firstRow="1" bandRow="1">
                <a:tableStyleId>{5C22544A-7EE6-4342-B048-85BDC9FD1C3A}</a:tableStyleId>
              </a:tblPr>
              <a:tblGrid>
                <a:gridCol w="1052038"/>
                <a:gridCol w="723629"/>
                <a:gridCol w="723629"/>
                <a:gridCol w="743222"/>
                <a:gridCol w="496678"/>
                <a:gridCol w="377489"/>
                <a:gridCol w="1457859"/>
                <a:gridCol w="1383510"/>
                <a:gridCol w="1338280"/>
              </a:tblGrid>
              <a:tr h="370840">
                <a:tc>
                  <a:txBody>
                    <a:bodyPr/>
                    <a:lstStyle/>
                    <a:p>
                      <a:pPr algn="ctr"/>
                      <a:r>
                        <a:rPr lang="en-US" i="1" baseline="0" dirty="0">
                          <a:latin typeface="Book Antiqua" panose="02040602050305030304" pitchFamily="18" charset="0"/>
                        </a:rPr>
                        <a:t>Input</a:t>
                      </a:r>
                      <a:endParaRPr lang="en-US" i="1" baseline="0"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endParaRPr lang="en-US" i="1" baseline="-25000" dirty="0">
                        <a:latin typeface="Book Antiqua" panose="02040602050305030304" pitchFamily="18" charset="0"/>
                      </a:endParaRPr>
                    </a:p>
                    <a:p>
                      <a:pPr algn="ct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endParaRPr lang="en-US" i="1" dirty="0">
                        <a:latin typeface="Book Antiqua" panose="02040602050305030304" pitchFamily="18" charset="0"/>
                      </a:endParaRPr>
                    </a:p>
                    <a:p>
                      <a:pPr algn="ctr"/>
                      <a:r>
                        <a:rPr lang="en-US" i="1" baseline="0" dirty="0">
                          <a:latin typeface="Book Antiqua" panose="02040602050305030304" pitchFamily="18" charset="0"/>
                        </a:rPr>
                        <a:t>(old)</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v</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y</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(new)</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-3+1*2=-1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2+1*0*-1=3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-7</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-1+1*0=-1</a:t>
                      </a:r>
                      <a:endParaRPr lang="en-US" i="0" dirty="0">
                        <a:latin typeface="Book Antiqua" panose="02040602050305030304" pitchFamily="18" charset="0"/>
                      </a:endParaRPr>
                    </a:p>
                  </a:txBody>
                  <a:tcPr/>
                </a:tc>
              </a:tr>
            </a:tbl>
          </a:graphicData>
        </a:graphic>
      </p:graphicFrame>
      <p:sp>
        <p:nvSpPr>
          <p:cNvPr id="29" name="Slide Number Placeholder 28"/>
          <p:cNvSpPr>
            <a:spLocks noGrp="1"/>
          </p:cNvSpPr>
          <p:nvPr>
            <p:ph type="sldNum" sz="quarter" idx="12"/>
          </p:nvPr>
        </p:nvSpPr>
        <p:spPr/>
        <p:txBody>
          <a:bodyPr/>
          <a:lstStyle/>
          <a:p>
            <a:fld id="{3F22444B-AD59-459C-8316-D24326876BE4}" type="slidenum">
              <a:rPr lang="en-US" smtClean="0"/>
            </a:fld>
            <a:endParaRPr lang="en-US"/>
          </a:p>
        </p:txBody>
      </p:sp>
      <p:sp>
        <p:nvSpPr>
          <p:cNvPr id="30" name="Footer Placeholder 29"/>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400" b="1" i="1" u="sng" dirty="0">
                <a:latin typeface="Book Antiqua" panose="02040602050305030304" pitchFamily="18" charset="0"/>
              </a:rPr>
              <a:t>Example 2</a:t>
            </a:r>
            <a:endParaRPr lang="en-US" sz="2400" b="1" i="1" u="sng" dirty="0">
              <a:latin typeface="Book Antiqua" panose="02040602050305030304" pitchFamily="18" charset="0"/>
            </a:endParaRPr>
          </a:p>
          <a:p>
            <a:pPr algn="just">
              <a:buNone/>
            </a:pPr>
            <a:r>
              <a:rPr lang="en-US" sz="2400" dirty="0">
                <a:latin typeface="Book Antiqua" panose="02040602050305030304" pitchFamily="18" charset="0"/>
              </a:rPr>
              <a:t>Train perceptron using given training set and predict class for the input (6,82) and (5.3,52)</a:t>
            </a:r>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1905000" y="2743200"/>
          <a:ext cx="3883660" cy="2595880"/>
        </p:xfrm>
        <a:graphic>
          <a:graphicData uri="http://schemas.openxmlformats.org/drawingml/2006/table">
            <a:tbl>
              <a:tblPr firstRow="1" bandRow="1">
                <a:tableStyleId>{5C22544A-7EE6-4342-B048-85BDC9FD1C3A}</a:tableStyleId>
              </a:tblPr>
              <a:tblGrid>
                <a:gridCol w="1268730"/>
                <a:gridCol w="1319530"/>
                <a:gridCol w="1295400"/>
              </a:tblGrid>
              <a:tr h="370840">
                <a:tc>
                  <a:txBody>
                    <a:bodyPr/>
                    <a:lstStyle/>
                    <a:p>
                      <a:r>
                        <a:rPr lang="en-US" i="1" dirty="0">
                          <a:latin typeface="Book Antiqua" panose="02040602050305030304" pitchFamily="18" charset="0"/>
                        </a:rPr>
                        <a:t>Height(x</a:t>
                      </a:r>
                      <a:r>
                        <a:rPr lang="en-US" i="1" baseline="-25000" dirty="0">
                          <a:latin typeface="Book Antiqua" panose="02040602050305030304" pitchFamily="18" charset="0"/>
                        </a:rPr>
                        <a:t>1</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Weight(x</a:t>
                      </a:r>
                      <a:r>
                        <a:rPr lang="en-US" i="1" baseline="-25000" dirty="0">
                          <a:latin typeface="Book Antiqua" panose="02040602050305030304" pitchFamily="18" charset="0"/>
                        </a:rPr>
                        <a:t>2</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r>
                        <a:rPr lang="en-US" i="1" dirty="0">
                          <a:latin typeface="Book Antiqua" panose="02040602050305030304" pitchFamily="18" charset="0"/>
                        </a:rPr>
                        <a:t>Class(t)</a:t>
                      </a:r>
                      <a:endParaRPr lang="en-US" i="1" dirty="0">
                        <a:latin typeface="Book Antiqua" panose="02040602050305030304" pitchFamily="18" charset="0"/>
                      </a:endParaRPr>
                    </a:p>
                  </a:txBody>
                  <a:tcPr/>
                </a:tc>
              </a:tr>
              <a:tr h="370840">
                <a:tc>
                  <a:txBody>
                    <a:bodyPr/>
                    <a:lstStyle/>
                    <a:p>
                      <a:pPr algn="ctr" fontAlgn="b"/>
                      <a:r>
                        <a:rPr lang="en-US" sz="1800" b="0" i="0" u="none" strike="noStrike" dirty="0">
                          <a:solidFill>
                            <a:srgbClr val="000000"/>
                          </a:solidFill>
                          <a:latin typeface="Book Antiqua" panose="02040602050305030304"/>
                        </a:rPr>
                        <a:t>5.9</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75</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Male</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5.8</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86</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Male</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5.2</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50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5.4</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55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6.1</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85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62</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bl>
          </a:graphicData>
        </a:graphic>
      </p:graphicFrame>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400" b="1" i="1" u="sng" dirty="0">
                <a:latin typeface="Book Antiqua" panose="02040602050305030304" pitchFamily="18" charset="0"/>
              </a:rPr>
              <a:t>Solution</a:t>
            </a:r>
            <a:endParaRPr lang="en-US" sz="2400" b="1" i="1" u="sng" dirty="0">
              <a:latin typeface="Book Antiqua" panose="02040602050305030304" pitchFamily="18" charset="0"/>
            </a:endParaRPr>
          </a:p>
          <a:p>
            <a:pPr algn="just">
              <a:buNone/>
            </a:pPr>
            <a:r>
              <a:rPr lang="en-US" sz="2400" i="1" dirty="0">
                <a:latin typeface="Book Antiqua" panose="02040602050305030304" pitchFamily="18" charset="0"/>
              </a:rPr>
              <a:t>Normalize the input and encode target</a:t>
            </a: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Use min-max scaling y=(x-min)/(max-min)</a:t>
            </a:r>
            <a:endParaRPr lang="en-US" sz="2400" i="1" dirty="0">
              <a:latin typeface="Book Antiqua" panose="02040602050305030304" pitchFamily="18" charset="0"/>
            </a:endParaRPr>
          </a:p>
          <a:p>
            <a:pPr algn="just">
              <a:buNone/>
            </a:pPr>
            <a:r>
              <a:rPr lang="en-US" sz="2400" b="1" i="1" u="sng" dirty="0">
                <a:latin typeface="Book Antiqua" panose="02040602050305030304" pitchFamily="18" charset="0"/>
              </a:rPr>
              <a:t>Scaling of 5.9</a:t>
            </a:r>
            <a:r>
              <a:rPr lang="en-US" sz="2400" i="1" dirty="0">
                <a:latin typeface="Book Antiqua" panose="02040602050305030304" pitchFamily="18" charset="0"/>
              </a:rPr>
              <a:t> :- (5.9-5.2)/(6.1-5.2)=0.7/0.9=0.778</a:t>
            </a: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Similarly normalize other values</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304800" y="3581400"/>
          <a:ext cx="3883660" cy="2595880"/>
        </p:xfrm>
        <a:graphic>
          <a:graphicData uri="http://schemas.openxmlformats.org/drawingml/2006/table">
            <a:tbl>
              <a:tblPr firstRow="1" bandRow="1">
                <a:tableStyleId>{5C22544A-7EE6-4342-B048-85BDC9FD1C3A}</a:tableStyleId>
              </a:tblPr>
              <a:tblGrid>
                <a:gridCol w="1268730"/>
                <a:gridCol w="1319530"/>
                <a:gridCol w="1295400"/>
              </a:tblGrid>
              <a:tr h="370840">
                <a:tc>
                  <a:txBody>
                    <a:bodyPr/>
                    <a:lstStyle/>
                    <a:p>
                      <a:r>
                        <a:rPr lang="en-US" i="1" dirty="0">
                          <a:latin typeface="Book Antiqua" panose="02040602050305030304" pitchFamily="18" charset="0"/>
                        </a:rPr>
                        <a:t>Height(x</a:t>
                      </a:r>
                      <a:r>
                        <a:rPr lang="en-US" i="1" baseline="-25000" dirty="0">
                          <a:latin typeface="Book Antiqua" panose="02040602050305030304" pitchFamily="18" charset="0"/>
                        </a:rPr>
                        <a:t>1</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Weight(x</a:t>
                      </a:r>
                      <a:r>
                        <a:rPr lang="en-US" i="1" baseline="-25000" dirty="0">
                          <a:latin typeface="Book Antiqua" panose="02040602050305030304" pitchFamily="18" charset="0"/>
                        </a:rPr>
                        <a:t>2</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r>
                        <a:rPr lang="en-US" i="1" dirty="0">
                          <a:latin typeface="Book Antiqua" panose="02040602050305030304" pitchFamily="18" charset="0"/>
                        </a:rPr>
                        <a:t>Class(t)</a:t>
                      </a:r>
                      <a:endParaRPr lang="en-US" i="1" dirty="0">
                        <a:latin typeface="Book Antiqua" panose="02040602050305030304" pitchFamily="18" charset="0"/>
                      </a:endParaRPr>
                    </a:p>
                  </a:txBody>
                  <a:tcPr/>
                </a:tc>
              </a:tr>
              <a:tr h="370840">
                <a:tc>
                  <a:txBody>
                    <a:bodyPr/>
                    <a:lstStyle/>
                    <a:p>
                      <a:pPr algn="ctr" fontAlgn="b"/>
                      <a:r>
                        <a:rPr lang="en-US" sz="1800" b="0" i="0" u="none" strike="noStrike" dirty="0">
                          <a:solidFill>
                            <a:srgbClr val="000000"/>
                          </a:solidFill>
                          <a:latin typeface="Book Antiqua" panose="02040602050305030304"/>
                        </a:rPr>
                        <a:t>5.9</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75</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Male</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5.8</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86</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Male</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5.2</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50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5.4</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55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6.1</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85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62</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bl>
          </a:graphicData>
        </a:graphic>
      </p:graphicFrame>
      <p:graphicFrame>
        <p:nvGraphicFramePr>
          <p:cNvPr id="11" name="Table 10"/>
          <p:cNvGraphicFramePr>
            <a:graphicFrameLocks noGrp="1"/>
          </p:cNvGraphicFramePr>
          <p:nvPr/>
        </p:nvGraphicFramePr>
        <p:xfrm>
          <a:off x="4800600" y="3581400"/>
          <a:ext cx="3883660" cy="2595880"/>
        </p:xfrm>
        <a:graphic>
          <a:graphicData uri="http://schemas.openxmlformats.org/drawingml/2006/table">
            <a:tbl>
              <a:tblPr firstRow="1" bandRow="1">
                <a:tableStyleId>{5C22544A-7EE6-4342-B048-85BDC9FD1C3A}</a:tableStyleId>
              </a:tblPr>
              <a:tblGrid>
                <a:gridCol w="1268730"/>
                <a:gridCol w="1319530"/>
                <a:gridCol w="1295400"/>
              </a:tblGrid>
              <a:tr h="370840">
                <a:tc>
                  <a:txBody>
                    <a:bodyPr/>
                    <a:lstStyle/>
                    <a:p>
                      <a:r>
                        <a:rPr lang="en-US" i="1" dirty="0">
                          <a:latin typeface="Book Antiqua" panose="02040602050305030304" pitchFamily="18" charset="0"/>
                        </a:rPr>
                        <a:t>Height(x</a:t>
                      </a:r>
                      <a:r>
                        <a:rPr lang="en-US" i="1" baseline="-25000" dirty="0">
                          <a:latin typeface="Book Antiqua" panose="02040602050305030304" pitchFamily="18" charset="0"/>
                        </a:rPr>
                        <a:t>1</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Weight(x</a:t>
                      </a:r>
                      <a:r>
                        <a:rPr lang="en-US" i="1" baseline="-25000" dirty="0">
                          <a:latin typeface="Book Antiqua" panose="02040602050305030304" pitchFamily="18" charset="0"/>
                        </a:rPr>
                        <a:t>2</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r>
                        <a:rPr lang="en-US" i="1" dirty="0">
                          <a:latin typeface="Book Antiqua" panose="02040602050305030304" pitchFamily="18" charset="0"/>
                        </a:rPr>
                        <a:t>Class(t)</a:t>
                      </a:r>
                      <a:endParaRPr lang="en-US" i="1" dirty="0">
                        <a:latin typeface="Book Antiqua" panose="02040602050305030304" pitchFamily="18" charset="0"/>
                      </a:endParaRPr>
                    </a:p>
                  </a:txBody>
                  <a:tcPr/>
                </a:tc>
              </a:tr>
              <a:tr h="370840">
                <a:tc>
                  <a:txBody>
                    <a:bodyPr/>
                    <a:lstStyle/>
                    <a:p>
                      <a:pPr algn="ctr" fontAlgn="b"/>
                      <a:r>
                        <a:rPr lang="en-US" sz="1800" b="0" i="0" u="none" strike="noStrike" dirty="0">
                          <a:solidFill>
                            <a:srgbClr val="000000"/>
                          </a:solidFill>
                          <a:latin typeface="Book Antiqua" panose="02040602050305030304"/>
                        </a:rPr>
                        <a:t>0.778</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0.694</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0.667</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1.000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0.000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0.000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0.222</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0.139</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1.000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0.972</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0.333</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0.333</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bl>
          </a:graphicData>
        </a:graphic>
      </p:graphicFrame>
      <p:sp>
        <p:nvSpPr>
          <p:cNvPr id="14" name="Right Arrow 13"/>
          <p:cNvSpPr/>
          <p:nvPr/>
        </p:nvSpPr>
        <p:spPr>
          <a:xfrm>
            <a:off x="4267200" y="4724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3F22444B-AD59-459C-8316-D24326876BE4}" type="slidenum">
              <a:rPr lang="en-US" smtClean="0"/>
            </a:fld>
            <a:endParaRPr lang="en-US"/>
          </a:p>
        </p:txBody>
      </p:sp>
      <p:sp>
        <p:nvSpPr>
          <p:cNvPr id="16" name="Footer Placeholder 15"/>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a:t>
            </a:r>
            <a:r>
              <a:rPr lang="en-US" sz="2800" b="1" i="1" dirty="0">
                <a:latin typeface="Book Antiqua" panose="02040602050305030304" pitchFamily="18" charset="0"/>
              </a:rPr>
              <a:t>  =1</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Epoch #1</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28" name="Table 27"/>
          <p:cNvGraphicFramePr>
            <a:graphicFrameLocks noGrp="1"/>
          </p:cNvGraphicFramePr>
          <p:nvPr/>
        </p:nvGraphicFramePr>
        <p:xfrm>
          <a:off x="457200" y="2438400"/>
          <a:ext cx="8205769" cy="3403600"/>
        </p:xfrm>
        <a:graphic>
          <a:graphicData uri="http://schemas.openxmlformats.org/drawingml/2006/table">
            <a:tbl>
              <a:tblPr firstRow="1" bandRow="1">
                <a:tableStyleId>{5C22544A-7EE6-4342-B048-85BDC9FD1C3A}</a:tableStyleId>
              </a:tblPr>
              <a:tblGrid>
                <a:gridCol w="1371600"/>
                <a:gridCol w="762000"/>
                <a:gridCol w="685800"/>
                <a:gridCol w="685800"/>
                <a:gridCol w="685800"/>
                <a:gridCol w="381000"/>
                <a:gridCol w="1066800"/>
                <a:gridCol w="1295400"/>
                <a:gridCol w="1271569"/>
              </a:tblGrid>
              <a:tr h="370840">
                <a:tc>
                  <a:txBody>
                    <a:bodyPr/>
                    <a:lstStyle/>
                    <a:p>
                      <a:pPr algn="ctr"/>
                      <a:r>
                        <a:rPr lang="en-US" i="1" baseline="0" dirty="0">
                          <a:latin typeface="Book Antiqua" panose="02040602050305030304" pitchFamily="18" charset="0"/>
                        </a:rPr>
                        <a:t>Input</a:t>
                      </a:r>
                      <a:endParaRPr lang="en-US" i="1" baseline="0"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endParaRPr lang="en-US" i="1" baseline="-25000" dirty="0">
                        <a:latin typeface="Book Antiqua" panose="02040602050305030304" pitchFamily="18" charset="0"/>
                      </a:endParaRPr>
                    </a:p>
                    <a:p>
                      <a:pPr algn="ct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endParaRPr lang="en-US" i="1" dirty="0">
                        <a:latin typeface="Book Antiqua" panose="02040602050305030304" pitchFamily="18" charset="0"/>
                      </a:endParaRPr>
                    </a:p>
                    <a:p>
                      <a:pPr algn="ctr"/>
                      <a:r>
                        <a:rPr lang="en-US" i="1" baseline="0" dirty="0">
                          <a:latin typeface="Book Antiqua" panose="02040602050305030304" pitchFamily="18" charset="0"/>
                        </a:rPr>
                        <a:t>(old)</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v</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y</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(new)</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0.78,0.69,1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0+1*1*0.78=0.78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0+1*1*0.69=0.69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0.67,1,1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2.21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0.78+1*-2*0=0.78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0.69+1*-2*0=0.69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0.22,0.14,-1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1,0.97,1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0.45</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0.33,0.33,1-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-0.51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a:t>
                      </a:r>
                      <a:endParaRPr lang="en-US" i="0" dirty="0">
                        <a:latin typeface="Book Antiqua" panose="02040602050305030304" pitchFamily="18" charset="0"/>
                      </a:endParaRPr>
                    </a:p>
                  </a:txBody>
                  <a:tcPr/>
                </a:tc>
              </a:tr>
            </a:tbl>
          </a:graphicData>
        </a:graphic>
      </p:graphicFrame>
      <p:sp>
        <p:nvSpPr>
          <p:cNvPr id="10" name="Slide Number Placeholder 9"/>
          <p:cNvSpPr>
            <a:spLocks noGrp="1"/>
          </p:cNvSpPr>
          <p:nvPr>
            <p:ph type="sldNum" sz="quarter" idx="12"/>
          </p:nvPr>
        </p:nvSpPr>
        <p:spPr/>
        <p:txBody>
          <a:bodyPr/>
          <a:lstStyle/>
          <a:p>
            <a:fld id="{3F22444B-AD59-459C-8316-D24326876BE4}" type="slidenum">
              <a:rPr lang="en-US" smtClean="0"/>
            </a:fld>
            <a:endParaRPr lang="en-US"/>
          </a:p>
        </p:txBody>
      </p:sp>
      <p:sp>
        <p:nvSpPr>
          <p:cNvPr id="11" name="Footer Placeholder 10"/>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 Contd..</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Thus, Final perceptron is as below:</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r>
              <a:rPr lang="en-US" sz="2800" b="1" u="sng" dirty="0">
                <a:latin typeface="Book Antiqua" panose="02040602050305030304" pitchFamily="18" charset="0"/>
              </a:rPr>
              <a:t>For (6,82)</a:t>
            </a:r>
            <a:endParaRPr lang="en-US" sz="2800" b="1" u="sng" dirty="0">
              <a:latin typeface="Book Antiqua" panose="02040602050305030304" pitchFamily="18" charset="0"/>
            </a:endParaRPr>
          </a:p>
          <a:p>
            <a:pPr algn="just">
              <a:buNone/>
            </a:pPr>
            <a:r>
              <a:rPr lang="en-US" sz="2800" i="1" dirty="0">
                <a:latin typeface="Book Antiqua" panose="02040602050305030304" pitchFamily="18" charset="0"/>
              </a:rPr>
              <a:t>Normalized value of 6=(6-5.2)/(6.1-5.2)=0.8/0.9=0.89</a:t>
            </a:r>
            <a:endParaRPr lang="en-US" sz="2800" i="1" dirty="0">
              <a:latin typeface="Book Antiqua" panose="02040602050305030304" pitchFamily="18" charset="0"/>
            </a:endParaRPr>
          </a:p>
          <a:p>
            <a:pPr algn="just">
              <a:buNone/>
            </a:pPr>
            <a:r>
              <a:rPr lang="en-US" sz="2800" i="1" dirty="0">
                <a:latin typeface="Book Antiqua" panose="02040602050305030304" pitchFamily="18" charset="0"/>
              </a:rPr>
              <a:t>Normalized value of 82=(82-50)/(86-50)=32/36=0.89</a:t>
            </a:r>
            <a:endParaRPr lang="en-US" sz="2800" b="1" u="sng" dirty="0">
              <a:latin typeface="Book Antiqua" panose="02040602050305030304" pitchFamily="18" charset="0"/>
            </a:endParaRPr>
          </a:p>
          <a:p>
            <a:pPr algn="just">
              <a:buNone/>
            </a:pPr>
            <a:endParaRPr lang="en-US" sz="2800" b="1" u="sng"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pSp>
        <p:nvGrpSpPr>
          <p:cNvPr id="10" name="Group 20"/>
          <p:cNvGrpSpPr/>
          <p:nvPr/>
        </p:nvGrpSpPr>
        <p:grpSpPr>
          <a:xfrm>
            <a:off x="1600200" y="2514600"/>
            <a:ext cx="3957682" cy="1969532"/>
            <a:chOff x="1447800" y="2590800"/>
            <a:chExt cx="3957682" cy="1969532"/>
          </a:xfrm>
        </p:grpSpPr>
        <p:sp>
          <p:nvSpPr>
            <p:cNvPr id="11"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4" name="Oval 1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20"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2" idx="3"/>
            </p:cNvCxnSpPr>
            <p:nvPr/>
          </p:nvCxnSpPr>
          <p:spPr>
            <a:xfrm flipV="1">
              <a:off x="2376489" y="3657600"/>
              <a:ext cx="868881"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21" name="TextBox 20"/>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22" name="TextBox 21"/>
            <p:cNvSpPr txBox="1"/>
            <p:nvPr/>
          </p:nvSpPr>
          <p:spPr>
            <a:xfrm>
              <a:off x="1752600" y="4191000"/>
              <a:ext cx="623889" cy="369332"/>
            </a:xfrm>
            <a:prstGeom prst="rect">
              <a:avLst/>
            </a:prstGeom>
            <a:noFill/>
          </p:spPr>
          <p:txBody>
            <a:bodyPr wrap="none" rtlCol="0">
              <a:spAutoFit/>
            </a:bodyPr>
            <a:lstStyle/>
            <a:p>
              <a:r>
                <a:rPr lang="en-US" i="1" dirty="0">
                  <a:latin typeface="Book Antiqua" panose="02040602050305030304" pitchFamily="18" charset="0"/>
                </a:rPr>
                <a:t>b=-1</a:t>
              </a:r>
              <a:endParaRPr lang="en-US" i="1" baseline="-25000" dirty="0">
                <a:latin typeface="Book Antiqua" panose="02040602050305030304" pitchFamily="18" charset="0"/>
              </a:endParaRPr>
            </a:p>
          </p:txBody>
        </p:sp>
        <p:sp>
          <p:nvSpPr>
            <p:cNvPr id="23" name="TextBox 22"/>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24" name="TextBox 23"/>
            <p:cNvSpPr txBox="1"/>
            <p:nvPr/>
          </p:nvSpPr>
          <p:spPr>
            <a:xfrm>
              <a:off x="2209800" y="2590800"/>
              <a:ext cx="971741"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r>
                <a:rPr lang="en-US" i="1" dirty="0">
                  <a:latin typeface="Book Antiqua" panose="02040602050305030304" pitchFamily="18" charset="0"/>
                </a:rPr>
                <a:t>=0.78</a:t>
              </a:r>
              <a:endParaRPr lang="en-US" i="1" baseline="-25000" dirty="0">
                <a:latin typeface="Book Antiqua" panose="02040602050305030304" pitchFamily="18" charset="0"/>
              </a:endParaRPr>
            </a:p>
          </p:txBody>
        </p:sp>
        <p:sp>
          <p:nvSpPr>
            <p:cNvPr id="25" name="TextBox 24"/>
            <p:cNvSpPr txBox="1"/>
            <p:nvPr/>
          </p:nvSpPr>
          <p:spPr>
            <a:xfrm>
              <a:off x="2057400" y="3200400"/>
              <a:ext cx="971741"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r>
                <a:rPr lang="en-US" i="1" dirty="0">
                  <a:latin typeface="Book Antiqua" panose="02040602050305030304" pitchFamily="18" charset="0"/>
                </a:rPr>
                <a:t>=0.69</a:t>
              </a:r>
              <a:endParaRPr lang="en-US" i="1" baseline="-25000" dirty="0">
                <a:latin typeface="Book Antiqua" panose="02040602050305030304" pitchFamily="18" charset="0"/>
              </a:endParaRPr>
            </a:p>
          </p:txBody>
        </p:sp>
        <p:cxnSp>
          <p:nvCxnSpPr>
            <p:cNvPr id="26" name="Straight Connector 25"/>
            <p:cNvCxnSpPr>
              <a:stCxn id="14" idx="0"/>
              <a:endCxn id="1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74753"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74754"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Slide Number Placeholder 27"/>
          <p:cNvSpPr>
            <a:spLocks noGrp="1"/>
          </p:cNvSpPr>
          <p:nvPr>
            <p:ph type="sldNum" sz="quarter" idx="12"/>
          </p:nvPr>
        </p:nvSpPr>
        <p:spPr/>
        <p:txBody>
          <a:bodyPr/>
          <a:lstStyle/>
          <a:p>
            <a:fld id="{3F22444B-AD59-459C-8316-D24326876BE4}" type="slidenum">
              <a:rPr lang="en-US" smtClean="0"/>
            </a:fld>
            <a:endParaRPr lang="en-US"/>
          </a:p>
        </p:txBody>
      </p:sp>
      <p:sp>
        <p:nvSpPr>
          <p:cNvPr id="30" name="Footer Placeholder 29"/>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Biological Neural Networks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A human neuron contains:</a:t>
            </a:r>
            <a:endParaRPr lang="en-US" sz="2800" dirty="0">
              <a:latin typeface="Book Antiqua" panose="02040602050305030304" pitchFamily="18" charset="0"/>
            </a:endParaRPr>
          </a:p>
          <a:p>
            <a:pPr lvl="1" algn="just">
              <a:buFont typeface="Arial" panose="020B0604020202020204" pitchFamily="34" charset="0"/>
              <a:buChar char="•"/>
            </a:pPr>
            <a:r>
              <a:rPr lang="en-US" sz="2400" dirty="0">
                <a:latin typeface="Book Antiqua" panose="02040602050305030304" pitchFamily="18" charset="0"/>
              </a:rPr>
              <a:t>a cell body for signal processing,</a:t>
            </a:r>
            <a:endParaRPr lang="en-US" sz="2400" dirty="0">
              <a:latin typeface="Book Antiqua" panose="02040602050305030304" pitchFamily="18" charset="0"/>
            </a:endParaRPr>
          </a:p>
          <a:p>
            <a:pPr lvl="1" algn="just">
              <a:buFont typeface="Arial" panose="020B0604020202020204" pitchFamily="34" charset="0"/>
              <a:buChar char="•"/>
            </a:pPr>
            <a:r>
              <a:rPr lang="en-US" sz="2400" dirty="0">
                <a:latin typeface="Book Antiqua" panose="02040602050305030304" pitchFamily="18" charset="0"/>
              </a:rPr>
              <a:t>many dendrites to receive signals,</a:t>
            </a:r>
            <a:endParaRPr lang="en-US" sz="2400" dirty="0">
              <a:latin typeface="Book Antiqua" panose="02040602050305030304" pitchFamily="18" charset="0"/>
            </a:endParaRPr>
          </a:p>
          <a:p>
            <a:pPr lvl="1" algn="just">
              <a:buFont typeface="Arial" panose="020B0604020202020204" pitchFamily="34" charset="0"/>
              <a:buChar char="•"/>
            </a:pPr>
            <a:r>
              <a:rPr lang="en-US" sz="2400" dirty="0">
                <a:latin typeface="Book Antiqua" panose="02040602050305030304" pitchFamily="18" charset="0"/>
              </a:rPr>
              <a:t>an axon for outputting the result, and</a:t>
            </a:r>
            <a:endParaRPr lang="en-US" sz="2400" dirty="0">
              <a:latin typeface="Book Antiqua" panose="02040602050305030304" pitchFamily="18" charset="0"/>
            </a:endParaRPr>
          </a:p>
          <a:p>
            <a:pPr lvl="1" algn="just">
              <a:buFont typeface="Arial" panose="020B0604020202020204" pitchFamily="34" charset="0"/>
              <a:buChar char="•"/>
            </a:pPr>
            <a:r>
              <a:rPr lang="en-US" sz="2400" dirty="0">
                <a:latin typeface="Book Antiqua" panose="02040602050305030304" pitchFamily="18" charset="0"/>
              </a:rPr>
              <a:t>synapses between the axon and dendrites of other cells.</a:t>
            </a:r>
            <a:endParaRPr lang="en-US" sz="2400" dirty="0">
              <a:latin typeface="Book Antiqua" panose="02040602050305030304" pitchFamily="18" charset="0"/>
            </a:endParaRPr>
          </a:p>
          <a:p>
            <a:pPr algn="just">
              <a:buNone/>
            </a:pP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 Contd..</a:t>
            </a:r>
            <a:endParaRPr lang="en-US" sz="2800" b="1" i="1" u="sng" dirty="0">
              <a:latin typeface="Book Antiqua" panose="02040602050305030304" pitchFamily="18" charset="0"/>
            </a:endParaRPr>
          </a:p>
          <a:p>
            <a:pPr algn="just">
              <a:buNone/>
            </a:pPr>
            <a:r>
              <a:rPr lang="en-US" sz="2800" i="1" dirty="0">
                <a:latin typeface="Book Antiqua" panose="02040602050305030304" pitchFamily="18" charset="0"/>
              </a:rPr>
              <a:t>v=w</a:t>
            </a:r>
            <a:r>
              <a:rPr lang="en-US" sz="2800" i="1" baseline="-25000" dirty="0">
                <a:latin typeface="Book Antiqua" panose="02040602050305030304" pitchFamily="18" charset="0"/>
              </a:rPr>
              <a:t>1</a:t>
            </a:r>
            <a:r>
              <a:rPr lang="en-US" sz="2800" i="1" dirty="0">
                <a:latin typeface="Book Antiqua" panose="02040602050305030304" pitchFamily="18" charset="0"/>
              </a:rPr>
              <a:t>x</a:t>
            </a:r>
            <a:r>
              <a:rPr lang="en-US" sz="2800" i="1" baseline="-25000" dirty="0">
                <a:latin typeface="Book Antiqua" panose="02040602050305030304" pitchFamily="18" charset="0"/>
              </a:rPr>
              <a:t>1</a:t>
            </a:r>
            <a:r>
              <a:rPr lang="en-US" sz="2800" i="1" dirty="0">
                <a:latin typeface="Book Antiqua" panose="02040602050305030304" pitchFamily="18" charset="0"/>
              </a:rPr>
              <a:t>+w</a:t>
            </a:r>
            <a:r>
              <a:rPr lang="en-US" sz="2800" i="1" baseline="-25000" dirty="0">
                <a:latin typeface="Book Antiqua" panose="02040602050305030304" pitchFamily="18" charset="0"/>
              </a:rPr>
              <a:t>2</a:t>
            </a:r>
            <a:r>
              <a:rPr lang="en-US" sz="2800" i="1" dirty="0">
                <a:latin typeface="Book Antiqua" panose="02040602050305030304" pitchFamily="18" charset="0"/>
              </a:rPr>
              <a:t>x</a:t>
            </a:r>
            <a:r>
              <a:rPr lang="en-US" sz="2800" i="1" baseline="-25000" dirty="0">
                <a:latin typeface="Book Antiqua" panose="02040602050305030304" pitchFamily="18" charset="0"/>
              </a:rPr>
              <a:t>2</a:t>
            </a:r>
            <a:r>
              <a:rPr lang="en-US" sz="2800" i="1" dirty="0">
                <a:latin typeface="Book Antiqua" panose="02040602050305030304" pitchFamily="18" charset="0"/>
              </a:rPr>
              <a:t>+b=0.78*0.89+0.69*0.89-1=0.31</a:t>
            </a:r>
            <a:endParaRPr lang="en-US" sz="2800" i="1" dirty="0">
              <a:latin typeface="Book Antiqua" panose="02040602050305030304" pitchFamily="18" charset="0"/>
            </a:endParaRPr>
          </a:p>
          <a:p>
            <a:pPr algn="just">
              <a:buNone/>
            </a:pPr>
            <a:r>
              <a:rPr lang="en-US" sz="2800" dirty="0">
                <a:latin typeface="Book Antiqua" panose="02040602050305030304" pitchFamily="18" charset="0"/>
              </a:rPr>
              <a:t>Thus, y=1</a:t>
            </a:r>
            <a:endParaRPr lang="en-US" sz="2800" dirty="0">
              <a:latin typeface="Book Antiqua" panose="02040602050305030304" pitchFamily="18" charset="0"/>
            </a:endParaRPr>
          </a:p>
          <a:p>
            <a:pPr algn="just">
              <a:buNone/>
            </a:pPr>
            <a:r>
              <a:rPr lang="en-US" sz="2800" dirty="0">
                <a:latin typeface="Book Antiqua" panose="02040602050305030304" pitchFamily="18" charset="0"/>
              </a:rPr>
              <a:t>Hence, Predicted class for (6,82) is Male.</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r>
              <a:rPr lang="en-US" sz="2800" dirty="0">
                <a:latin typeface="Book Antiqua" panose="02040602050305030304" pitchFamily="18" charset="0"/>
              </a:rPr>
              <a:t>Similarly, we can predict class for (5.3,52)</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
        <p:nvSpPr>
          <p:cNvPr id="10" name="Footer Placeholder 9"/>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a:latin typeface="Book Antiqua" panose="02040602050305030304" pitchFamily="18" charset="0"/>
              </a:rPr>
              <a:t>We know that single layer perceptron can be trained to classify patterns that is linearly separable.</a:t>
            </a:r>
            <a:endParaRPr lang="en-US" sz="2400" dirty="0">
              <a:latin typeface="Book Antiqua" panose="02040602050305030304" pitchFamily="18" charset="0"/>
            </a:endParaRPr>
          </a:p>
          <a:p>
            <a:pPr algn="just"/>
            <a:r>
              <a:rPr lang="en-US" sz="2400" dirty="0">
                <a:latin typeface="Book Antiqua" panose="02040602050305030304" pitchFamily="18" charset="0"/>
              </a:rPr>
              <a:t>However, </a:t>
            </a:r>
            <a:r>
              <a:rPr lang="en-US" sz="2400" dirty="0">
                <a:latin typeface="Times New Roman" panose="02020603050405020304" pitchFamily="18" charset="0"/>
                <a:ea typeface="Tahoma" panose="020B0604030504040204" pitchFamily="34" charset="0"/>
                <a:cs typeface="Times New Roman" panose="02020603050405020304" pitchFamily="18" charset="0"/>
              </a:rPr>
              <a:t>X</a:t>
            </a:r>
            <a:r>
              <a:rPr lang="en-US" sz="2400" dirty="0">
                <a:latin typeface="Book Antiqua" panose="02040602050305030304" pitchFamily="18" charset="0"/>
              </a:rPr>
              <a:t>OR function  is non-linearly separable as shown in the figure given below. Thus, we can not train single layer perceptron for </a:t>
            </a:r>
            <a:r>
              <a:rPr lang="en-US" sz="2400" dirty="0">
                <a:latin typeface="Times New Roman" panose="02020603050405020304" pitchFamily="18" charset="0"/>
                <a:ea typeface="Tahoma" panose="020B0604030504040204" pitchFamily="34" charset="0"/>
                <a:cs typeface="Times New Roman" panose="02020603050405020304" pitchFamily="18" charset="0"/>
              </a:rPr>
              <a:t>X</a:t>
            </a:r>
            <a:r>
              <a:rPr lang="en-US" sz="2400" dirty="0">
                <a:latin typeface="Book Antiqua" panose="02040602050305030304" pitchFamily="18" charset="0"/>
              </a:rPr>
              <a:t>OR function. This, problem is called </a:t>
            </a:r>
            <a:r>
              <a:rPr lang="en-US" sz="2400" dirty="0">
                <a:latin typeface="Times New Roman" panose="02020603050405020304" pitchFamily="18" charset="0"/>
                <a:ea typeface="Tahoma" panose="020B0604030504040204" pitchFamily="34" charset="0"/>
                <a:cs typeface="Times New Roman" panose="02020603050405020304" pitchFamily="18" charset="0"/>
              </a:rPr>
              <a:t>X</a:t>
            </a:r>
            <a:r>
              <a:rPr lang="en-US" sz="2400" dirty="0">
                <a:latin typeface="Book Antiqua" panose="02040602050305030304" pitchFamily="18" charset="0"/>
              </a:rPr>
              <a:t>OR Problem.</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pSp>
        <p:nvGrpSpPr>
          <p:cNvPr id="25" name="Group 24"/>
          <p:cNvGrpSpPr/>
          <p:nvPr/>
        </p:nvGrpSpPr>
        <p:grpSpPr>
          <a:xfrm>
            <a:off x="2541985" y="3713202"/>
            <a:ext cx="2639615" cy="2209800"/>
            <a:chOff x="2541985" y="3713202"/>
            <a:chExt cx="2639615" cy="2209800"/>
          </a:xfrm>
        </p:grpSpPr>
        <p:sp>
          <p:nvSpPr>
            <p:cNvPr id="15" name="Line 3"/>
            <p:cNvSpPr>
              <a:spLocks noChangeShapeType="1"/>
            </p:cNvSpPr>
            <p:nvPr/>
          </p:nvSpPr>
          <p:spPr bwMode="auto">
            <a:xfrm>
              <a:off x="3456385" y="3713202"/>
              <a:ext cx="0" cy="220980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4"/>
            <p:cNvSpPr>
              <a:spLocks noChangeShapeType="1"/>
            </p:cNvSpPr>
            <p:nvPr/>
          </p:nvSpPr>
          <p:spPr bwMode="auto">
            <a:xfrm flipH="1">
              <a:off x="2541985" y="5084802"/>
              <a:ext cx="2438400" cy="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Text Box 5"/>
            <p:cNvSpPr txBox="1">
              <a:spLocks noChangeArrowheads="1"/>
            </p:cNvSpPr>
            <p:nvPr/>
          </p:nvSpPr>
          <p:spPr bwMode="auto">
            <a:xfrm>
              <a:off x="4675585" y="455140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PMingLiU" pitchFamily="18" charset="-120"/>
              </a:endParaRPr>
            </a:p>
          </p:txBody>
        </p:sp>
        <p:sp>
          <p:nvSpPr>
            <p:cNvPr id="19" name="Oval 8"/>
            <p:cNvSpPr>
              <a:spLocks noChangeArrowheads="1"/>
            </p:cNvSpPr>
            <p:nvPr/>
          </p:nvSpPr>
          <p:spPr bwMode="auto">
            <a:xfrm>
              <a:off x="4065985" y="42466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0</a:t>
              </a:r>
              <a:endParaRPr lang="en-US" altLang="zh-TW" dirty="0">
                <a:ea typeface="PMingLiU" pitchFamily="18" charset="-120"/>
              </a:endParaRPr>
            </a:p>
          </p:txBody>
        </p:sp>
        <p:sp>
          <p:nvSpPr>
            <p:cNvPr id="20" name="Oval 9"/>
            <p:cNvSpPr>
              <a:spLocks noChangeArrowheads="1"/>
            </p:cNvSpPr>
            <p:nvPr/>
          </p:nvSpPr>
          <p:spPr bwMode="auto">
            <a:xfrm>
              <a:off x="3303985" y="42466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21" name="Oval 10"/>
            <p:cNvSpPr>
              <a:spLocks noChangeArrowheads="1"/>
            </p:cNvSpPr>
            <p:nvPr/>
          </p:nvSpPr>
          <p:spPr bwMode="auto">
            <a:xfrm>
              <a:off x="3303985" y="48562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sp>
          <p:nvSpPr>
            <p:cNvPr id="22" name="Oval 11"/>
            <p:cNvSpPr>
              <a:spLocks noChangeArrowheads="1"/>
            </p:cNvSpPr>
            <p:nvPr/>
          </p:nvSpPr>
          <p:spPr bwMode="auto">
            <a:xfrm>
              <a:off x="4065985" y="48562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23" name="Line 7"/>
            <p:cNvSpPr>
              <a:spLocks noChangeShapeType="1"/>
            </p:cNvSpPr>
            <p:nvPr/>
          </p:nvSpPr>
          <p:spPr bwMode="auto">
            <a:xfrm>
              <a:off x="2743200" y="4080165"/>
              <a:ext cx="2057400" cy="182880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7"/>
            <p:cNvSpPr>
              <a:spLocks noChangeShapeType="1"/>
            </p:cNvSpPr>
            <p:nvPr/>
          </p:nvSpPr>
          <p:spPr bwMode="auto">
            <a:xfrm>
              <a:off x="3124200" y="3733800"/>
              <a:ext cx="2057400" cy="182880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1"/>
          <a:srcRect/>
          <a:stretch>
            <a:fillRect/>
          </a:stretch>
        </p:blipFill>
        <p:spPr bwMode="auto">
          <a:xfrm>
            <a:off x="1676400" y="1905000"/>
            <a:ext cx="5225344" cy="35052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a:latin typeface="Book Antiqua" panose="02040602050305030304" pitchFamily="18" charset="0"/>
              </a:rPr>
              <a:t>We need to use multilayer perceptron that contains one hidden layer with two neurons  to achieve </a:t>
            </a:r>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OR functionality from it. </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300" dirty="0">
                <a:latin typeface="Book Antiqua" panose="02040602050305030304" pitchFamily="18" charset="0"/>
              </a:rPr>
              <a:t>Determine the weights of links for above MLP such that MLP functions as XOR. Assume that threshold activation function (as shown above) is used in each of the neuron.</a:t>
            </a:r>
            <a:endParaRPr lang="en-US" sz="23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45059" name="Object 3"/>
          <p:cNvGraphicFramePr>
            <a:graphicFrameLocks noChangeAspect="1"/>
          </p:cNvGraphicFramePr>
          <p:nvPr/>
        </p:nvGraphicFramePr>
        <p:xfrm>
          <a:off x="5645150" y="3900488"/>
          <a:ext cx="3187700" cy="1027112"/>
        </p:xfrm>
        <a:graphic>
          <a:graphicData uri="http://schemas.openxmlformats.org/presentationml/2006/ole">
            <mc:AlternateContent xmlns:mc="http://schemas.openxmlformats.org/markup-compatibility/2006">
              <mc:Choice xmlns:v="urn:schemas-microsoft-com:vml" Requires="v">
                <p:oleObj spid="_x0000_s77825" name="Equation" r:id="rId2" imgW="1459865" imgH="520700" progId="Equation.3">
                  <p:embed/>
                </p:oleObj>
              </mc:Choice>
              <mc:Fallback>
                <p:oleObj name="Equation" r:id="rId2" imgW="1459865" imgH="5207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150" y="3900488"/>
                        <a:ext cx="3187700"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a:latin typeface="Book Antiqua" panose="02040602050305030304" pitchFamily="18" charset="0"/>
              </a:rPr>
              <a:t>We can have following realization of AND, OR, and NOR gates using perceptron. </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pic>
        <p:nvPicPr>
          <p:cNvPr id="46082" name="Picture 2"/>
          <p:cNvPicPr>
            <a:picLocks noChangeAspect="1" noChangeArrowheads="1"/>
          </p:cNvPicPr>
          <p:nvPr/>
        </p:nvPicPr>
        <p:blipFill>
          <a:blip r:embed="rId1"/>
          <a:srcRect/>
          <a:stretch>
            <a:fillRect/>
          </a:stretch>
        </p:blipFill>
        <p:spPr bwMode="auto">
          <a:xfrm>
            <a:off x="457200" y="2057400"/>
            <a:ext cx="3514725" cy="2257425"/>
          </a:xfrm>
          <a:prstGeom prst="rect">
            <a:avLst/>
          </a:prstGeom>
          <a:noFill/>
          <a:ln w="9525">
            <a:noFill/>
            <a:miter lim="800000"/>
            <a:headEnd/>
            <a:tailEnd/>
          </a:ln>
          <a:effectLst/>
        </p:spPr>
      </p:pic>
      <p:pic>
        <p:nvPicPr>
          <p:cNvPr id="46083" name="Picture 3"/>
          <p:cNvPicPr>
            <a:picLocks noChangeAspect="1" noChangeArrowheads="1"/>
          </p:cNvPicPr>
          <p:nvPr/>
        </p:nvPicPr>
        <p:blipFill>
          <a:blip r:embed="rId2"/>
          <a:srcRect/>
          <a:stretch>
            <a:fillRect/>
          </a:stretch>
        </p:blipFill>
        <p:spPr bwMode="auto">
          <a:xfrm>
            <a:off x="4876800" y="2209800"/>
            <a:ext cx="3286125" cy="2162175"/>
          </a:xfrm>
          <a:prstGeom prst="rect">
            <a:avLst/>
          </a:prstGeom>
          <a:noFill/>
          <a:ln w="9525">
            <a:noFill/>
            <a:miter lim="800000"/>
            <a:headEnd/>
            <a:tailEnd/>
          </a:ln>
          <a:effectLst/>
        </p:spPr>
      </p:pic>
      <p:pic>
        <p:nvPicPr>
          <p:cNvPr id="46084" name="Picture 4"/>
          <p:cNvPicPr>
            <a:picLocks noChangeAspect="1" noChangeArrowheads="1"/>
          </p:cNvPicPr>
          <p:nvPr/>
        </p:nvPicPr>
        <p:blipFill>
          <a:blip r:embed="rId3"/>
          <a:srcRect/>
          <a:stretch>
            <a:fillRect/>
          </a:stretch>
        </p:blipFill>
        <p:spPr bwMode="auto">
          <a:xfrm>
            <a:off x="2209800" y="4191000"/>
            <a:ext cx="3648075" cy="2085975"/>
          </a:xfrm>
          <a:prstGeom prst="rect">
            <a:avLst/>
          </a:prstGeom>
          <a:noFill/>
          <a:ln w="9525">
            <a:noFill/>
            <a:miter lim="800000"/>
            <a:headEnd/>
            <a:tailEnd/>
          </a:ln>
          <a:effectLst/>
        </p:spPr>
      </p:pic>
      <p:sp>
        <p:nvSpPr>
          <p:cNvPr id="26" name="TextBox 25"/>
          <p:cNvSpPr txBox="1"/>
          <p:nvPr/>
        </p:nvSpPr>
        <p:spPr>
          <a:xfrm>
            <a:off x="1524000" y="4114800"/>
            <a:ext cx="2140330" cy="369332"/>
          </a:xfrm>
          <a:prstGeom prst="rect">
            <a:avLst/>
          </a:prstGeom>
          <a:noFill/>
        </p:spPr>
        <p:txBody>
          <a:bodyPr wrap="none" rtlCol="0">
            <a:spAutoFit/>
          </a:bodyPr>
          <a:lstStyle/>
          <a:p>
            <a:r>
              <a:rPr lang="en-US" dirty="0">
                <a:latin typeface="Book Antiqua" panose="02040602050305030304" pitchFamily="18" charset="0"/>
              </a:rPr>
              <a:t>Fig: AND Function</a:t>
            </a:r>
            <a:endParaRPr lang="en-US" dirty="0">
              <a:latin typeface="Book Antiqua" panose="02040602050305030304" pitchFamily="18" charset="0"/>
            </a:endParaRPr>
          </a:p>
        </p:txBody>
      </p:sp>
      <p:sp>
        <p:nvSpPr>
          <p:cNvPr id="27" name="TextBox 26"/>
          <p:cNvSpPr txBox="1"/>
          <p:nvPr/>
        </p:nvSpPr>
        <p:spPr>
          <a:xfrm>
            <a:off x="5410200" y="4114800"/>
            <a:ext cx="1925527" cy="369332"/>
          </a:xfrm>
          <a:prstGeom prst="rect">
            <a:avLst/>
          </a:prstGeom>
          <a:noFill/>
        </p:spPr>
        <p:txBody>
          <a:bodyPr wrap="none" rtlCol="0">
            <a:spAutoFit/>
          </a:bodyPr>
          <a:lstStyle/>
          <a:p>
            <a:r>
              <a:rPr lang="en-US" dirty="0">
                <a:latin typeface="Book Antiqua" panose="02040602050305030304" pitchFamily="18" charset="0"/>
              </a:rPr>
              <a:t>Fig: OR Function</a:t>
            </a:r>
            <a:endParaRPr lang="en-US" dirty="0">
              <a:latin typeface="Book Antiqua" panose="02040602050305030304" pitchFamily="18" charset="0"/>
            </a:endParaRPr>
          </a:p>
        </p:txBody>
      </p:sp>
      <p:sp>
        <p:nvSpPr>
          <p:cNvPr id="28" name="TextBox 27"/>
          <p:cNvSpPr txBox="1"/>
          <p:nvPr/>
        </p:nvSpPr>
        <p:spPr>
          <a:xfrm>
            <a:off x="3505200" y="5943600"/>
            <a:ext cx="2117887" cy="369332"/>
          </a:xfrm>
          <a:prstGeom prst="rect">
            <a:avLst/>
          </a:prstGeom>
          <a:noFill/>
        </p:spPr>
        <p:txBody>
          <a:bodyPr wrap="none" rtlCol="0">
            <a:spAutoFit/>
          </a:bodyPr>
          <a:lstStyle/>
          <a:p>
            <a:r>
              <a:rPr lang="en-US" dirty="0">
                <a:latin typeface="Book Antiqua" panose="02040602050305030304" pitchFamily="18" charset="0"/>
              </a:rPr>
              <a:t>Fig: NOR Function</a:t>
            </a:r>
            <a:endParaRPr lang="en-US" dirty="0">
              <a:latin typeface="Book Antiqua" panose="02040602050305030304" pitchFamily="18"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1"/>
          <a:srcRect/>
          <a:stretch>
            <a:fillRect/>
          </a:stretch>
        </p:blipFill>
        <p:spPr bwMode="auto">
          <a:xfrm>
            <a:off x="2057400" y="2971800"/>
            <a:ext cx="4705350" cy="337185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OR function can be represented in terms of function of AND and NOR functions as below.</a:t>
            </a:r>
            <a:endParaRPr lang="en-US" sz="2400" dirty="0">
              <a:latin typeface="Book Antiqua" panose="02040602050305030304" pitchFamily="18" charset="0"/>
            </a:endParaRPr>
          </a:p>
          <a:p>
            <a:pPr algn="just">
              <a:buNone/>
            </a:pPr>
            <a:r>
              <a:rPr lang="en-US" sz="2400" dirty="0">
                <a:latin typeface="Book Antiqua" panose="02040602050305030304" pitchFamily="18" charset="0"/>
              </a:rPr>
              <a:t>	</a:t>
            </a:r>
            <a:r>
              <a:rPr lang="en-US" sz="2400" i="1" dirty="0">
                <a:latin typeface="Book Antiqua" panose="02040602050305030304" pitchFamily="18" charset="0"/>
              </a:rPr>
              <a:t>NOR(AND(x</a:t>
            </a:r>
            <a:r>
              <a:rPr lang="en-US" sz="2400" i="1" baseline="-25000" dirty="0">
                <a:latin typeface="Book Antiqua" panose="02040602050305030304" pitchFamily="18" charset="0"/>
              </a:rPr>
              <a:t>1</a:t>
            </a:r>
            <a:r>
              <a:rPr lang="en-US" sz="2400" i="1" dirty="0">
                <a:latin typeface="Book Antiqua" panose="02040602050305030304" pitchFamily="18" charset="0"/>
              </a:rPr>
              <a:t>,x</a:t>
            </a:r>
            <a:r>
              <a:rPr lang="en-US" sz="2400" i="1" baseline="-25000" dirty="0">
                <a:latin typeface="Book Antiqua" panose="02040602050305030304" pitchFamily="18" charset="0"/>
              </a:rPr>
              <a:t>2</a:t>
            </a:r>
            <a:r>
              <a:rPr lang="en-US" sz="2400" i="1" dirty="0">
                <a:latin typeface="Book Antiqua" panose="02040602050305030304" pitchFamily="18" charset="0"/>
              </a:rPr>
              <a:t>),NOR(x</a:t>
            </a:r>
            <a:r>
              <a:rPr lang="en-US" sz="2400" i="1" baseline="-25000" dirty="0">
                <a:latin typeface="Book Antiqua" panose="02040602050305030304" pitchFamily="18" charset="0"/>
              </a:rPr>
              <a:t>1</a:t>
            </a:r>
            <a:r>
              <a:rPr lang="en-US" sz="2400" i="1" dirty="0">
                <a:latin typeface="Book Antiqua" panose="02040602050305030304" pitchFamily="18" charset="0"/>
              </a:rPr>
              <a:t>,x</a:t>
            </a:r>
            <a:r>
              <a:rPr lang="en-US" sz="2400" i="1" baseline="-25000" dirty="0">
                <a:latin typeface="Book Antiqua" panose="02040602050305030304" pitchFamily="18" charset="0"/>
              </a:rPr>
              <a:t>2</a:t>
            </a:r>
            <a:r>
              <a:rPr lang="en-US" sz="2400" i="1" dirty="0">
                <a:latin typeface="Book Antiqua" panose="02040602050305030304" pitchFamily="18" charset="0"/>
              </a:rPr>
              <a:t>))</a:t>
            </a:r>
            <a:endParaRPr lang="en-US" sz="2400" i="1" dirty="0">
              <a:latin typeface="Book Antiqua" panose="02040602050305030304" pitchFamily="18" charset="0"/>
            </a:endParaRPr>
          </a:p>
          <a:p>
            <a:pPr algn="just"/>
            <a:r>
              <a:rPr lang="en-US" sz="2400" dirty="0">
                <a:latin typeface="Book Antiqua" panose="02040602050305030304" pitchFamily="18" charset="0"/>
              </a:rPr>
              <a:t>Thus, Weights of MLP that acts as </a:t>
            </a:r>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OR function can be set as below</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buNone/>
            </a:pPr>
            <a:r>
              <a:rPr lang="en-US" sz="2400" b="1" u="sng" dirty="0">
                <a:latin typeface="Book Antiqua" panose="02040602050305030304" pitchFamily="18" charset="0"/>
              </a:rPr>
              <a:t>CW</a:t>
            </a:r>
            <a:endParaRPr lang="en-US" sz="2400" b="1" u="sng" dirty="0">
              <a:latin typeface="Book Antiqua" panose="02040602050305030304" pitchFamily="18" charset="0"/>
            </a:endParaRPr>
          </a:p>
          <a:p>
            <a:pPr algn="just"/>
            <a:r>
              <a:rPr lang="en-US" sz="2400" dirty="0">
                <a:latin typeface="Book Antiqua" panose="02040602050305030304" pitchFamily="18" charset="0"/>
              </a:rPr>
              <a:t>Realize NOT and NAND function using perceptron.</a:t>
            </a:r>
            <a:endParaRPr lang="en-US" sz="2400" dirty="0">
              <a:latin typeface="Book Antiqua" panose="02040602050305030304" pitchFamily="18" charset="0"/>
            </a:endParaRPr>
          </a:p>
          <a:p>
            <a:pPr algn="just"/>
            <a:r>
              <a:rPr lang="en-US" sz="2400" dirty="0">
                <a:latin typeface="Book Antiqua" panose="02040602050305030304" pitchFamily="18" charset="0"/>
              </a:rPr>
              <a:t>Can we realize </a:t>
            </a:r>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NOR function using perceptron? If yes, realize it using perceptron. Otherwise, realize </a:t>
            </a:r>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NOR function using MLP.</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A popular method for the training of multilayer perceptrons is the back-propagation algorithm. The training proceeds in two phases:</a:t>
            </a:r>
            <a:endParaRPr lang="en-US" sz="2600" dirty="0">
              <a:latin typeface="Book Antiqua" panose="02040602050305030304" pitchFamily="18" charset="0"/>
            </a:endParaRPr>
          </a:p>
          <a:p>
            <a:pPr lvl="1" algn="just"/>
            <a:r>
              <a:rPr lang="en-US" sz="2400" b="1" dirty="0">
                <a:latin typeface="Book Antiqua" panose="02040602050305030304" pitchFamily="18" charset="0"/>
              </a:rPr>
              <a:t>Forward Phase</a:t>
            </a:r>
            <a:r>
              <a:rPr lang="en-US" sz="2400" dirty="0">
                <a:latin typeface="Book Antiqua" panose="02040602050305030304" pitchFamily="18" charset="0"/>
              </a:rPr>
              <a:t>: In this phase, the synaptic weights of the network are fixed and the input signal is propagated through the network, layer by layer, until it reaches the output. Thus, in this phase, changes are confined to the activation potentials and outputs of the neurons in the network.</a:t>
            </a:r>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lvl="1" algn="just"/>
            <a:r>
              <a:rPr lang="en-US" sz="2400" b="1" dirty="0">
                <a:latin typeface="Book Antiqua" panose="02040602050305030304" pitchFamily="18" charset="0"/>
              </a:rPr>
              <a:t>Backward Phase</a:t>
            </a:r>
            <a:r>
              <a:rPr lang="en-US" sz="2400" dirty="0">
                <a:latin typeface="Book Antiqua" panose="02040602050305030304" pitchFamily="18" charset="0"/>
              </a:rPr>
              <a:t>: In this phase, an error signal is produced by comparing the output of the network with a desired response. The resulting error signal is propagated in backward direction through the network, again layer by layer. In this second phase, successive adjustments are made to the synaptic weights of the network</a:t>
            </a:r>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The error signal at the output of neuron j at iteration n is given by</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The total error energy E(n) for all the neurons in the output layer is therefore</a:t>
            </a:r>
            <a:endParaRPr lang="en-US" sz="2600" dirty="0">
              <a:latin typeface="Book Antiqua" panose="02040602050305030304" pitchFamily="18" charset="0"/>
            </a:endParaRPr>
          </a:p>
          <a:p>
            <a:pPr algn="just"/>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16" name="Object 15"/>
          <p:cNvGraphicFramePr>
            <a:graphicFrameLocks noChangeAspect="1"/>
          </p:cNvGraphicFramePr>
          <p:nvPr/>
        </p:nvGraphicFramePr>
        <p:xfrm>
          <a:off x="990600" y="2209800"/>
          <a:ext cx="7772400" cy="914400"/>
        </p:xfrm>
        <a:graphic>
          <a:graphicData uri="http://schemas.openxmlformats.org/presentationml/2006/ole">
            <mc:AlternateContent xmlns:mc="http://schemas.openxmlformats.org/markup-compatibility/2006">
              <mc:Choice xmlns:v="urn:schemas-microsoft-com:vml" Requires="v">
                <p:oleObj spid="_x0000_s83969" name="Equation" r:id="rId1" imgW="4102100" imgH="482600" progId="Equation.3">
                  <p:embed/>
                </p:oleObj>
              </mc:Choice>
              <mc:Fallback>
                <p:oleObj name="Equation" r:id="rId1" imgW="4102100" imgH="482600" progId="Equation.3">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7772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6"/>
          <p:cNvGraphicFramePr>
            <a:graphicFrameLocks noChangeAspect="1"/>
          </p:cNvGraphicFramePr>
          <p:nvPr/>
        </p:nvGraphicFramePr>
        <p:xfrm>
          <a:off x="1219200" y="4038600"/>
          <a:ext cx="5638800" cy="1382506"/>
        </p:xfrm>
        <a:graphic>
          <a:graphicData uri="http://schemas.openxmlformats.org/presentationml/2006/ole">
            <mc:AlternateContent xmlns:mc="http://schemas.openxmlformats.org/markup-compatibility/2006">
              <mc:Choice xmlns:v="urn:schemas-microsoft-com:vml" Requires="v">
                <p:oleObj spid="_x0000_s83970" name="Equation" r:id="rId3" imgW="2692400" imgH="660400" progId="Equation.3">
                  <p:embed/>
                </p:oleObj>
              </mc:Choice>
              <mc:Fallback>
                <p:oleObj name="Equation" r:id="rId3" imgW="2692400" imgH="660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038600"/>
                        <a:ext cx="5638800" cy="1382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Let N be the total number of training vectors (examples). Then the average squared error is: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Consider the neuron j as given in next slide. The local field </a:t>
            </a:r>
            <a:r>
              <a:rPr lang="en-US" sz="2600" i="1" dirty="0">
                <a:latin typeface="Book Antiqua" panose="02040602050305030304" pitchFamily="18" charset="0"/>
              </a:rPr>
              <a:t>v</a:t>
            </a:r>
            <a:r>
              <a:rPr lang="en-US" sz="2600" i="1" baseline="-25000" dirty="0">
                <a:latin typeface="Book Antiqua" panose="02040602050305030304" pitchFamily="18" charset="0"/>
              </a:rPr>
              <a:t>j</a:t>
            </a:r>
            <a:r>
              <a:rPr lang="en-US" sz="2600" i="1" dirty="0">
                <a:latin typeface="Book Antiqua" panose="02040602050305030304" pitchFamily="18" charset="0"/>
              </a:rPr>
              <a:t>(n) </a:t>
            </a:r>
            <a:r>
              <a:rPr lang="en-US" sz="2600" dirty="0">
                <a:latin typeface="Book Antiqua" panose="02040602050305030304" pitchFamily="18" charset="0"/>
              </a:rPr>
              <a:t>and output </a:t>
            </a:r>
            <a:r>
              <a:rPr lang="en-US" sz="2600" i="1" dirty="0" err="1">
                <a:latin typeface="Book Antiqua" panose="02040602050305030304" pitchFamily="18" charset="0"/>
              </a:rPr>
              <a:t>y</a:t>
            </a:r>
            <a:r>
              <a:rPr lang="en-US" sz="2600" i="1" baseline="-25000" dirty="0" err="1">
                <a:latin typeface="Book Antiqua" panose="02040602050305030304" pitchFamily="18" charset="0"/>
              </a:rPr>
              <a:t>j</a:t>
            </a:r>
            <a:r>
              <a:rPr lang="en-US" sz="2600" i="1" dirty="0">
                <a:latin typeface="Book Antiqua" panose="02040602050305030304" pitchFamily="18" charset="0"/>
              </a:rPr>
              <a:t>(n)</a:t>
            </a:r>
            <a:r>
              <a:rPr lang="en-US" sz="2600" dirty="0">
                <a:latin typeface="Book Antiqua" panose="02040602050305030304" pitchFamily="18" charset="0"/>
              </a:rPr>
              <a:t> of neuron j is given by:</a:t>
            </a: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5126" name="Object 6"/>
          <p:cNvGraphicFramePr>
            <a:graphicFrameLocks noChangeAspect="1"/>
          </p:cNvGraphicFramePr>
          <p:nvPr/>
        </p:nvGraphicFramePr>
        <p:xfrm>
          <a:off x="1143000" y="2286000"/>
          <a:ext cx="2287587" cy="903287"/>
        </p:xfrm>
        <a:graphic>
          <a:graphicData uri="http://schemas.openxmlformats.org/presentationml/2006/ole">
            <mc:AlternateContent xmlns:mc="http://schemas.openxmlformats.org/markup-compatibility/2006">
              <mc:Choice xmlns:v="urn:schemas-microsoft-com:vml" Requires="v">
                <p:oleObj spid="_x0000_s84993" name="Equation" r:id="rId1" imgW="1091565" imgH="431800" progId="Equation.3">
                  <p:embed/>
                </p:oleObj>
              </mc:Choice>
              <mc:Fallback>
                <p:oleObj name="Equation" r:id="rId1" imgW="1091565" imgH="431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2287587"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5"/>
          <p:cNvGraphicFramePr>
            <a:graphicFrameLocks noChangeAspect="1"/>
          </p:cNvGraphicFramePr>
          <p:nvPr/>
        </p:nvGraphicFramePr>
        <p:xfrm>
          <a:off x="762001" y="4343401"/>
          <a:ext cx="8382000" cy="1781355"/>
        </p:xfrm>
        <a:graphic>
          <a:graphicData uri="http://schemas.openxmlformats.org/presentationml/2006/ole">
            <mc:AlternateContent xmlns:mc="http://schemas.openxmlformats.org/markup-compatibility/2006">
              <mc:Choice xmlns:v="urn:schemas-microsoft-com:vml" Requires="v">
                <p:oleObj spid="_x0000_s84994" name="Equation" r:id="rId3" imgW="4419600" imgH="939800" progId="Equation.3">
                  <p:embed/>
                </p:oleObj>
              </mc:Choice>
              <mc:Fallback>
                <p:oleObj name="Equation" r:id="rId3" imgW="4419600" imgH="939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1" y="4343401"/>
                        <a:ext cx="8382000" cy="1781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Biological Neural Networks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342900" lvl="1" indent="-342900" algn="just">
              <a:buFont typeface="Arial" panose="020B0604020202020204" pitchFamily="34" charset="0"/>
              <a:buChar char="•"/>
            </a:pPr>
            <a:r>
              <a:rPr lang="en-US" sz="2400" dirty="0">
                <a:latin typeface="Book Antiqua" panose="02040602050305030304" pitchFamily="18" charset="0"/>
              </a:rPr>
              <a:t>Signals come into the dendrites through the synapses of other neurons.</a:t>
            </a:r>
            <a:endParaRPr lang="en-US" sz="2400" dirty="0">
              <a:latin typeface="Book Antiqua" panose="02040602050305030304" pitchFamily="18" charset="0"/>
            </a:endParaRPr>
          </a:p>
          <a:p>
            <a:pPr marL="342900" lvl="1" indent="-342900" algn="just">
              <a:buFont typeface="Arial" panose="020B0604020202020204" pitchFamily="34" charset="0"/>
              <a:buChar char="•"/>
            </a:pPr>
            <a:r>
              <a:rPr lang="en-US" sz="2400" dirty="0">
                <a:latin typeface="Book Antiqua" panose="02040602050305030304" pitchFamily="18" charset="0"/>
              </a:rPr>
              <a:t>All signals from all dendrites are summed up in the cell body.</a:t>
            </a:r>
            <a:endParaRPr lang="en-US" sz="2400" dirty="0">
              <a:latin typeface="Book Antiqua" panose="02040602050305030304" pitchFamily="18" charset="0"/>
            </a:endParaRPr>
          </a:p>
          <a:p>
            <a:pPr marL="342900" lvl="1" indent="-342900" algn="just">
              <a:buFont typeface="Arial" panose="020B0604020202020204" pitchFamily="34" charset="0"/>
              <a:buChar char="•"/>
            </a:pPr>
            <a:r>
              <a:rPr lang="en-US" sz="2400" dirty="0">
                <a:latin typeface="Book Antiqua" panose="02040602050305030304" pitchFamily="18" charset="0"/>
              </a:rPr>
              <a:t>When the sum is larger than a threshold, the neuron fires, and sends out an output signal to other neurons through the axon.</a:t>
            </a:r>
            <a:endParaRPr lang="en-US" sz="2400" dirty="0">
              <a:latin typeface="Book Antiqua" panose="02040602050305030304" pitchFamily="18" charset="0"/>
            </a:endParaRPr>
          </a:p>
          <a:p>
            <a:pPr marL="342900" lvl="1" indent="-342900" algn="just">
              <a:buFont typeface="Arial" panose="020B0604020202020204" pitchFamily="34" charset="0"/>
              <a:buChar char="•"/>
            </a:pPr>
            <a:r>
              <a:rPr lang="en-US" sz="2400" dirty="0">
                <a:latin typeface="Book Antiqua" panose="02040602050305030304" pitchFamily="18" charset="0"/>
              </a:rPr>
              <a:t>The end of the axon is divided in many branches, called synapses, which are then connected to other dendrites of other cells.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pic>
        <p:nvPicPr>
          <p:cNvPr id="6148" name="Picture 4"/>
          <p:cNvPicPr>
            <a:picLocks noChangeAspect="1" noChangeArrowheads="1"/>
          </p:cNvPicPr>
          <p:nvPr/>
        </p:nvPicPr>
        <p:blipFill>
          <a:blip r:embed="rId1"/>
          <a:srcRect/>
          <a:stretch>
            <a:fillRect/>
          </a:stretch>
        </p:blipFill>
        <p:spPr bwMode="auto">
          <a:xfrm>
            <a:off x="609600" y="1752600"/>
            <a:ext cx="8055866" cy="4114800"/>
          </a:xfrm>
          <a:prstGeom prst="rect">
            <a:avLst/>
          </a:prstGeom>
          <a:noFill/>
          <a:ln w="9525">
            <a:noFill/>
            <a:miter lim="800000"/>
            <a:headEnd/>
            <a:tailEnd/>
          </a:ln>
          <a:effectLst/>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The correction       made to the weight is proportional to the partial derivative                      of instantaneous error  </a:t>
            </a:r>
            <a:endParaRPr lang="en-US" sz="2600" dirty="0">
              <a:latin typeface="Book Antiqua" panose="02040602050305030304" pitchFamily="18" charset="0"/>
            </a:endParaRPr>
          </a:p>
          <a:p>
            <a:pPr algn="just"/>
            <a:r>
              <a:rPr lang="en-US" sz="2600" dirty="0">
                <a:latin typeface="Book Antiqua" panose="02040602050305030304" pitchFamily="18" charset="0"/>
              </a:rPr>
              <a:t>Using the chain rule of calculus, this gradient can be expressed as follows: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We can get following partial derivatives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8196" name="Object 4"/>
          <p:cNvGraphicFramePr>
            <a:graphicFrameLocks noChangeAspect="1"/>
          </p:cNvGraphicFramePr>
          <p:nvPr/>
        </p:nvGraphicFramePr>
        <p:xfrm>
          <a:off x="3429000" y="1371600"/>
          <a:ext cx="990600" cy="495300"/>
        </p:xfrm>
        <a:graphic>
          <a:graphicData uri="http://schemas.openxmlformats.org/presentationml/2006/ole">
            <mc:AlternateContent xmlns:mc="http://schemas.openxmlformats.org/markup-compatibility/2006">
              <mc:Choice xmlns:v="urn:schemas-microsoft-com:vml" Requires="v">
                <p:oleObj spid="_x0000_s87041" name="Equation" r:id="rId1" imgW="482600" imgH="241300" progId="Equation.3">
                  <p:embed/>
                </p:oleObj>
              </mc:Choice>
              <mc:Fallback>
                <p:oleObj name="Equation" r:id="rId1" imgW="482600" imgH="241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71600"/>
                        <a:ext cx="990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6553200" y="1828800"/>
          <a:ext cx="1428751" cy="381000"/>
        </p:xfrm>
        <a:graphic>
          <a:graphicData uri="http://schemas.openxmlformats.org/presentationml/2006/ole">
            <mc:AlternateContent xmlns:mc="http://schemas.openxmlformats.org/markup-compatibility/2006">
              <mc:Choice xmlns:v="urn:schemas-microsoft-com:vml" Requires="v">
                <p:oleObj spid="_x0000_s87042" name="Equation" r:id="rId3" imgW="876300" imgH="241300" progId="Equation.3">
                  <p:embed/>
                </p:oleObj>
              </mc:Choice>
              <mc:Fallback>
                <p:oleObj name="Equation" r:id="rId3" imgW="8763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828800"/>
                        <a:ext cx="1428751"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990600" y="3505200"/>
          <a:ext cx="6437312" cy="963613"/>
        </p:xfrm>
        <a:graphic>
          <a:graphicData uri="http://schemas.openxmlformats.org/presentationml/2006/ole">
            <mc:AlternateContent xmlns:mc="http://schemas.openxmlformats.org/markup-compatibility/2006">
              <mc:Choice xmlns:v="urn:schemas-microsoft-com:vml" Requires="v">
                <p:oleObj spid="_x0000_s87043" name="Equation" r:id="rId5" imgW="3136900" imgH="469900" progId="Equation.3">
                  <p:embed/>
                </p:oleObj>
              </mc:Choice>
              <mc:Fallback>
                <p:oleObj name="Equation" r:id="rId5" imgW="3136900" imgH="469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505200"/>
                        <a:ext cx="6437312"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7"/>
          <p:cNvGraphicFramePr>
            <a:graphicFrameLocks noChangeAspect="1"/>
          </p:cNvGraphicFramePr>
          <p:nvPr/>
        </p:nvGraphicFramePr>
        <p:xfrm>
          <a:off x="1066800" y="4953000"/>
          <a:ext cx="1903413" cy="912813"/>
        </p:xfrm>
        <a:graphic>
          <a:graphicData uri="http://schemas.openxmlformats.org/presentationml/2006/ole">
            <mc:AlternateContent xmlns:mc="http://schemas.openxmlformats.org/markup-compatibility/2006">
              <mc:Choice xmlns:v="urn:schemas-microsoft-com:vml" Requires="v">
                <p:oleObj spid="_x0000_s87044" name="Equation" r:id="rId7" imgW="926465" imgH="444500" progId="Equation.3">
                  <p:embed/>
                </p:oleObj>
              </mc:Choice>
              <mc:Fallback>
                <p:oleObj name="Equation" r:id="rId7" imgW="926465" imgH="4445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953000"/>
                        <a:ext cx="1903413"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0" name="Object 8"/>
          <p:cNvGraphicFramePr>
            <a:graphicFrameLocks noChangeAspect="1"/>
          </p:cNvGraphicFramePr>
          <p:nvPr/>
        </p:nvGraphicFramePr>
        <p:xfrm>
          <a:off x="3581400" y="4876800"/>
          <a:ext cx="1565275" cy="965200"/>
        </p:xfrm>
        <a:graphic>
          <a:graphicData uri="http://schemas.openxmlformats.org/presentationml/2006/ole">
            <mc:AlternateContent xmlns:mc="http://schemas.openxmlformats.org/markup-compatibility/2006">
              <mc:Choice xmlns:v="urn:schemas-microsoft-com:vml" Requires="v">
                <p:oleObj spid="_x0000_s87045" name="Equation" r:id="rId9" imgW="761365" imgH="469900" progId="Equation.3">
                  <p:embed/>
                </p:oleObj>
              </mc:Choice>
              <mc:Fallback>
                <p:oleObj name="Equation" r:id="rId9" imgW="761365" imgH="4699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4876800"/>
                        <a:ext cx="156527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1" name="Object 9"/>
          <p:cNvGraphicFramePr>
            <a:graphicFrameLocks noChangeAspect="1"/>
          </p:cNvGraphicFramePr>
          <p:nvPr/>
        </p:nvGraphicFramePr>
        <p:xfrm>
          <a:off x="5562600" y="4876800"/>
          <a:ext cx="2427287" cy="965200"/>
        </p:xfrm>
        <a:graphic>
          <a:graphicData uri="http://schemas.openxmlformats.org/presentationml/2006/ole">
            <mc:AlternateContent xmlns:mc="http://schemas.openxmlformats.org/markup-compatibility/2006">
              <mc:Choice xmlns:v="urn:schemas-microsoft-com:vml" Requires="v">
                <p:oleObj spid="_x0000_s87046" name="Equation" r:id="rId11" imgW="1180465" imgH="469900" progId="Equation.3">
                  <p:embed/>
                </p:oleObj>
              </mc:Choice>
              <mc:Fallback>
                <p:oleObj name="Equation" r:id="rId11" imgW="1180465" imgH="4699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4876800"/>
                        <a:ext cx="2427287"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Putting all partial derivatives in equation 1, we get</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800" dirty="0">
                <a:latin typeface="Book Antiqua" panose="02040602050305030304" pitchFamily="18" charset="0"/>
              </a:rPr>
              <a:t>The correction applied to the weight is defined by</a:t>
            </a: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8201" name="Object 9"/>
          <p:cNvGraphicFramePr>
            <a:graphicFrameLocks noChangeAspect="1"/>
          </p:cNvGraphicFramePr>
          <p:nvPr/>
        </p:nvGraphicFramePr>
        <p:xfrm>
          <a:off x="914400" y="1676400"/>
          <a:ext cx="2009775" cy="965200"/>
        </p:xfrm>
        <a:graphic>
          <a:graphicData uri="http://schemas.openxmlformats.org/presentationml/2006/ole">
            <mc:AlternateContent xmlns:mc="http://schemas.openxmlformats.org/markup-compatibility/2006">
              <mc:Choice xmlns:v="urn:schemas-microsoft-com:vml" Requires="v">
                <p:oleObj spid="_x0000_s88065" name="Equation" r:id="rId1" imgW="977900" imgH="469900" progId="Equation.3">
                  <p:embed/>
                </p:oleObj>
              </mc:Choice>
              <mc:Fallback>
                <p:oleObj name="Equation" r:id="rId1" imgW="977900" imgH="4699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200977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8"/>
          <p:cNvGraphicFramePr>
            <a:graphicFrameLocks noChangeAspect="1"/>
          </p:cNvGraphicFramePr>
          <p:nvPr/>
        </p:nvGraphicFramePr>
        <p:xfrm>
          <a:off x="990600" y="3429000"/>
          <a:ext cx="5368925" cy="912812"/>
        </p:xfrm>
        <a:graphic>
          <a:graphicData uri="http://schemas.openxmlformats.org/presentationml/2006/ole">
            <mc:AlternateContent xmlns:mc="http://schemas.openxmlformats.org/markup-compatibility/2006">
              <mc:Choice xmlns:v="urn:schemas-microsoft-com:vml" Requires="v">
                <p:oleObj spid="_x0000_s88066" name="Equation" r:id="rId3" imgW="2616200" imgH="444500" progId="Equation.3">
                  <p:embed/>
                </p:oleObj>
              </mc:Choice>
              <mc:Fallback>
                <p:oleObj name="Equation" r:id="rId3" imgW="2616200" imgH="4445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29000"/>
                        <a:ext cx="5368925"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9"/>
          <p:cNvGraphicFramePr>
            <a:graphicFrameLocks noChangeAspect="1"/>
          </p:cNvGraphicFramePr>
          <p:nvPr/>
        </p:nvGraphicFramePr>
        <p:xfrm>
          <a:off x="762000" y="5181600"/>
          <a:ext cx="4195763" cy="912813"/>
        </p:xfrm>
        <a:graphic>
          <a:graphicData uri="http://schemas.openxmlformats.org/presentationml/2006/ole">
            <mc:AlternateContent xmlns:mc="http://schemas.openxmlformats.org/markup-compatibility/2006">
              <mc:Choice xmlns:v="urn:schemas-microsoft-com:vml" Requires="v">
                <p:oleObj spid="_x0000_s88067" name="Equation" r:id="rId5" imgW="2044700" imgH="444500" progId="Equation.3">
                  <p:embed/>
                </p:oleObj>
              </mc:Choice>
              <mc:Fallback>
                <p:oleObj name="Equation" r:id="rId5" imgW="2044700" imgH="444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181600"/>
                        <a:ext cx="4195763"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Using equation (2), equation (3) can be written as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This can be written as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The error term in equation 4 and 5 depends upon location of neuron in the MLP. There can be two possible scenarios.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10249" name="Object 9"/>
          <p:cNvGraphicFramePr>
            <a:graphicFrameLocks noChangeAspect="1"/>
          </p:cNvGraphicFramePr>
          <p:nvPr/>
        </p:nvGraphicFramePr>
        <p:xfrm>
          <a:off x="990600" y="2057400"/>
          <a:ext cx="5562599" cy="582347"/>
        </p:xfrm>
        <a:graphic>
          <a:graphicData uri="http://schemas.openxmlformats.org/presentationml/2006/ole">
            <mc:AlternateContent xmlns:mc="http://schemas.openxmlformats.org/markup-compatibility/2006">
              <mc:Choice xmlns:v="urn:schemas-microsoft-com:vml" Requires="v">
                <p:oleObj spid="_x0000_s89089" name="Equation" r:id="rId1" imgW="2425700" imgH="254000" progId="Equation.3">
                  <p:embed/>
                </p:oleObj>
              </mc:Choice>
              <mc:Fallback>
                <p:oleObj name="Equation" r:id="rId1" imgW="2425700" imgH="2540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5562599" cy="582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5"/>
          <p:cNvGraphicFramePr>
            <a:graphicFrameLocks noChangeAspect="1"/>
          </p:cNvGraphicFramePr>
          <p:nvPr/>
        </p:nvGraphicFramePr>
        <p:xfrm>
          <a:off x="914400" y="3276600"/>
          <a:ext cx="5857875" cy="1165225"/>
        </p:xfrm>
        <a:graphic>
          <a:graphicData uri="http://schemas.openxmlformats.org/presentationml/2006/ole">
            <mc:AlternateContent xmlns:mc="http://schemas.openxmlformats.org/markup-compatibility/2006">
              <mc:Choice xmlns:v="urn:schemas-microsoft-com:vml" Requires="v">
                <p:oleObj spid="_x0000_s89090" name="Equation" r:id="rId3" imgW="2552700" imgH="508000" progId="Equation.3">
                  <p:embed/>
                </p:oleObj>
              </mc:Choice>
              <mc:Fallback>
                <p:oleObj name="Equation" r:id="rId3" imgW="2552700" imgH="508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76600"/>
                        <a:ext cx="585787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a:latin typeface="Book Antiqua" panose="02040602050305030304" pitchFamily="18" charset="0"/>
              </a:rPr>
              <a:t>Case I: Neuron j is output layer neuron</a:t>
            </a:r>
            <a:endParaRPr lang="en-US" sz="2600" b="1" u="sng" dirty="0">
              <a:latin typeface="Book Antiqua" panose="02040602050305030304" pitchFamily="18" charset="0"/>
            </a:endParaRPr>
          </a:p>
          <a:p>
            <a:pPr algn="just"/>
            <a:r>
              <a:rPr lang="en-US" sz="2600" dirty="0">
                <a:latin typeface="Book Antiqua" panose="02040602050305030304" pitchFamily="18" charset="0"/>
              </a:rPr>
              <a:t>The desired response </a:t>
            </a:r>
            <a:r>
              <a:rPr lang="en-US" sz="2600" dirty="0" err="1">
                <a:latin typeface="Book Antiqua" panose="02040602050305030304" pitchFamily="18" charset="0"/>
              </a:rPr>
              <a:t>d</a:t>
            </a:r>
            <a:r>
              <a:rPr lang="en-US" sz="2600" baseline="-25000" dirty="0" err="1">
                <a:latin typeface="Book Antiqua" panose="02040602050305030304" pitchFamily="18" charset="0"/>
              </a:rPr>
              <a:t>j</a:t>
            </a:r>
            <a:r>
              <a:rPr lang="en-US" sz="2600" dirty="0">
                <a:latin typeface="Book Antiqua" panose="02040602050305030304" pitchFamily="18" charset="0"/>
              </a:rPr>
              <a:t>(n) for the neuron j is directly available. Computation of the error </a:t>
            </a:r>
            <a:r>
              <a:rPr lang="en-US" sz="2600" dirty="0" err="1">
                <a:latin typeface="Book Antiqua" panose="02040602050305030304" pitchFamily="18" charset="0"/>
              </a:rPr>
              <a:t>e</a:t>
            </a:r>
            <a:r>
              <a:rPr lang="en-US" sz="2600" baseline="-25000" dirty="0" err="1">
                <a:latin typeface="Book Antiqua" panose="02040602050305030304" pitchFamily="18" charset="0"/>
              </a:rPr>
              <a:t>j</a:t>
            </a:r>
            <a:r>
              <a:rPr lang="en-US" sz="2600" dirty="0">
                <a:latin typeface="Book Antiqua" panose="02040602050305030304" pitchFamily="18" charset="0"/>
              </a:rPr>
              <a:t>(n) is straightforward in this case. We can use equation 4 or 5 to calculate weight update term.</a:t>
            </a:r>
            <a:endParaRPr lang="en-US" sz="2600" dirty="0">
              <a:latin typeface="Book Antiqua" panose="02040602050305030304" pitchFamily="18" charset="0"/>
            </a:endParaRPr>
          </a:p>
          <a:p>
            <a:pPr algn="just">
              <a:buNone/>
            </a:pPr>
            <a:r>
              <a:rPr lang="en-US" sz="2600" b="1" u="sng" dirty="0">
                <a:latin typeface="Book Antiqua" panose="02040602050305030304" pitchFamily="18" charset="0"/>
              </a:rPr>
              <a:t>Case II: Neuron j is hidden layer neuron</a:t>
            </a:r>
            <a:endParaRPr lang="en-US" sz="2600" b="1" u="sng" dirty="0">
              <a:latin typeface="Book Antiqua" panose="02040602050305030304" pitchFamily="18" charset="0"/>
            </a:endParaRPr>
          </a:p>
          <a:p>
            <a:pPr algn="just"/>
            <a:r>
              <a:rPr lang="en-US" sz="2600" dirty="0">
                <a:latin typeface="Book Antiqua" panose="02040602050305030304" pitchFamily="18" charset="0"/>
              </a:rPr>
              <a:t>There is no desired response available for neuron j. The error signal for a hidden neuron must be determined recursively in terms of the error signals of all neurons connected to it as below:</a:t>
            </a:r>
            <a:endParaRPr lang="en-US" sz="2600" dirty="0">
              <a:latin typeface="Book Antiqua" panose="02040602050305030304" pitchFamily="18" charset="0"/>
            </a:endParaRPr>
          </a:p>
          <a:p>
            <a:endParaRPr lang="en-US" sz="2600" dirty="0">
              <a:latin typeface="Book Antiqua" panose="02040602050305030304" pitchFamily="18" charset="0"/>
            </a:endParaRPr>
          </a:p>
          <a:p>
            <a:pPr algn="just"/>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35844" name="Object 4"/>
          <p:cNvGraphicFramePr>
            <a:graphicFrameLocks noChangeAspect="1"/>
          </p:cNvGraphicFramePr>
          <p:nvPr/>
        </p:nvGraphicFramePr>
        <p:xfrm>
          <a:off x="1012825" y="5675313"/>
          <a:ext cx="6119813" cy="785812"/>
        </p:xfrm>
        <a:graphic>
          <a:graphicData uri="http://schemas.openxmlformats.org/presentationml/2006/ole">
            <mc:AlternateContent xmlns:mc="http://schemas.openxmlformats.org/markup-compatibility/2006">
              <mc:Choice xmlns:v="urn:schemas-microsoft-com:vml" Requires="v">
                <p:oleObj spid="_x0000_s90113" name="Equation" r:id="rId1" imgW="2667000" imgH="342900" progId="Equation.3">
                  <p:embed/>
                </p:oleObj>
              </mc:Choice>
              <mc:Fallback>
                <p:oleObj name="Equation" r:id="rId1" imgW="2667000" imgH="342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5675313"/>
                        <a:ext cx="6119813"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b="1" dirty="0">
                <a:latin typeface="Book Antiqua" panose="02040602050305030304" pitchFamily="18" charset="0"/>
              </a:rPr>
              <a:t>Backpropagation Algorithm</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b="1" u="sng" dirty="0">
                <a:latin typeface="Book Antiqua" panose="02040602050305030304" pitchFamily="18" charset="0"/>
              </a:rPr>
              <a:t>Algorithm</a:t>
            </a:r>
            <a:endParaRPr lang="en-US" sz="2400" b="1" u="sng"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Initialize all weights and biases in </a:t>
            </a:r>
            <a:r>
              <a:rPr lang="en-US" sz="2400" i="1" dirty="0">
                <a:latin typeface="Book Antiqua" panose="02040602050305030304" pitchFamily="18" charset="0"/>
              </a:rPr>
              <a:t>network</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While terminating condition is not satisfied</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for each training tuple </a:t>
            </a:r>
            <a:r>
              <a:rPr lang="en-US" sz="2400" b="1" i="1" dirty="0">
                <a:latin typeface="Book Antiqua" panose="02040602050305030304" pitchFamily="18" charset="0"/>
              </a:rPr>
              <a:t>X </a:t>
            </a:r>
            <a:r>
              <a:rPr lang="en-US" sz="2400" dirty="0">
                <a:latin typeface="Book Antiqua" panose="02040602050305030304" pitchFamily="18" charset="0"/>
              </a:rPr>
              <a:t>in </a:t>
            </a:r>
            <a:r>
              <a:rPr lang="en-US" sz="2400" i="1" dirty="0">
                <a:latin typeface="Book Antiqua" panose="02040602050305030304" pitchFamily="18" charset="0"/>
              </a:rPr>
              <a:t>D </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for each input layer unit </a:t>
            </a:r>
            <a:r>
              <a:rPr lang="en-US" sz="2400" i="1" dirty="0">
                <a:latin typeface="Book Antiqua" panose="02040602050305030304" pitchFamily="18" charset="0"/>
              </a:rPr>
              <a:t>j: 	</a:t>
            </a:r>
            <a:r>
              <a:rPr lang="en-US" sz="2400" i="1" dirty="0" err="1">
                <a:latin typeface="Book Antiqua" panose="02040602050305030304" pitchFamily="18" charset="0"/>
              </a:rPr>
              <a:t>y</a:t>
            </a:r>
            <a:r>
              <a:rPr lang="en-US" sz="2400" i="1" baseline="-25000" dirty="0" err="1">
                <a:latin typeface="Book Antiqua" panose="02040602050305030304" pitchFamily="18" charset="0"/>
              </a:rPr>
              <a:t>j</a:t>
            </a:r>
            <a:r>
              <a:rPr lang="en-US" sz="2400" i="1" dirty="0">
                <a:latin typeface="Book Antiqua" panose="02040602050305030304" pitchFamily="18" charset="0"/>
              </a:rPr>
              <a:t> </a:t>
            </a:r>
            <a:r>
              <a:rPr lang="en-US" sz="2400" dirty="0">
                <a:latin typeface="Book Antiqua" panose="02040602050305030304" pitchFamily="18" charset="0"/>
              </a:rPr>
              <a:t>= </a:t>
            </a:r>
            <a:r>
              <a:rPr lang="en-US" sz="2400" dirty="0" err="1">
                <a:latin typeface="Book Antiqua" panose="02040602050305030304" pitchFamily="18" charset="0"/>
              </a:rPr>
              <a:t>x</a:t>
            </a:r>
            <a:r>
              <a:rPr lang="en-US" sz="2400" i="1" baseline="-25000" dirty="0" err="1">
                <a:latin typeface="Book Antiqua" panose="02040602050305030304" pitchFamily="18" charset="0"/>
              </a:rPr>
              <a:t>j</a:t>
            </a:r>
            <a:r>
              <a:rPr lang="en-US" sz="2400" dirty="0">
                <a:latin typeface="Book Antiqua" panose="02040602050305030304" pitchFamily="18" charset="0"/>
              </a:rPr>
              <a:t>; // output of an input unit is its actual input value</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for each hidden or output layer unit </a:t>
            </a:r>
            <a:r>
              <a:rPr lang="en-US" sz="2400" i="1" dirty="0">
                <a:latin typeface="Book Antiqua" panose="02040602050305030304" pitchFamily="18" charset="0"/>
              </a:rPr>
              <a:t>j </a:t>
            </a:r>
            <a:endParaRPr lang="en-US" sz="2400" i="1" dirty="0">
              <a:latin typeface="Book Antiqua" panose="02040602050305030304" pitchFamily="18" charset="0"/>
            </a:endParaRPr>
          </a:p>
          <a:p>
            <a:pPr marL="0" lvl="0" indent="0">
              <a:buNone/>
            </a:pPr>
            <a:r>
              <a:rPr lang="en-US" sz="2400" i="1" dirty="0">
                <a:latin typeface="Book Antiqua" panose="02040602050305030304" pitchFamily="18" charset="0"/>
                <a:ea typeface="Times New Roman" panose="02020603050405020304" pitchFamily="18" charset="0"/>
                <a:cs typeface="Times New Roman" panose="02020603050405020304" pitchFamily="18" charset="0"/>
              </a:rPr>
              <a:t>      </a:t>
            </a:r>
            <a:r>
              <a:rPr lang="en-US" sz="2200" i="1" dirty="0">
                <a:latin typeface="Book Antiqua" panose="02040602050305030304" pitchFamily="18" charset="0"/>
                <a:ea typeface="Times New Roman" panose="02020603050405020304" pitchFamily="18" charset="0"/>
                <a:cs typeface="Times New Roman" panose="02020603050405020304" pitchFamily="18" charset="0"/>
              </a:rPr>
              <a:t>compute the net input of unit j with respect to the previous     </a:t>
            </a:r>
            <a:endParaRPr lang="en-US" sz="2200" i="1" dirty="0">
              <a:latin typeface="Book Antiqua" panose="02040602050305030304" pitchFamily="18" charset="0"/>
              <a:ea typeface="Times New Roman" panose="02020603050405020304" pitchFamily="18" charset="0"/>
              <a:cs typeface="Times New Roman" panose="02020603050405020304" pitchFamily="18" charset="0"/>
            </a:endParaRPr>
          </a:p>
          <a:p>
            <a:pPr marL="0" lvl="0" indent="0">
              <a:buNone/>
            </a:pPr>
            <a:r>
              <a:rPr lang="en-US" sz="2200" i="1" dirty="0">
                <a:latin typeface="Book Antiqua" panose="02040602050305030304" pitchFamily="18" charset="0"/>
                <a:ea typeface="Times New Roman" panose="02020603050405020304" pitchFamily="18" charset="0"/>
                <a:cs typeface="Times New Roman" panose="02020603050405020304" pitchFamily="18" charset="0"/>
              </a:rPr>
              <a:t>       layer</a:t>
            </a:r>
            <a:r>
              <a:rPr lang="en-US" sz="2400" i="1" dirty="0">
                <a:latin typeface="Book Antiqua" panose="02040602050305030304" pitchFamily="18" charset="0"/>
                <a:ea typeface="Times New Roman" panose="02020603050405020304" pitchFamily="18" charset="0"/>
                <a:cs typeface="Times New Roman" panose="02020603050405020304" pitchFamily="18" charset="0"/>
              </a:rPr>
              <a:t>,</a:t>
            </a:r>
            <a:endParaRPr lang="en-US" sz="2400" i="1" dirty="0">
              <a:latin typeface="Book Antiqua" panose="02040602050305030304" pitchFamily="18" charset="0"/>
              <a:ea typeface="Times New Roman" panose="02020603050405020304" pitchFamily="18" charset="0"/>
              <a:cs typeface="Times New Roman" panose="02020603050405020304" pitchFamily="18" charset="0"/>
            </a:endParaRPr>
          </a:p>
          <a:p>
            <a:pPr marL="0" lvl="0" indent="0" algn="just">
              <a:buNone/>
            </a:pPr>
            <a:r>
              <a:rPr lang="en-US" sz="2400" dirty="0">
                <a:latin typeface="Book Antiqua" panose="02040602050305030304" pitchFamily="18" charset="0"/>
                <a:ea typeface="Times New Roman" panose="02020603050405020304" pitchFamily="18" charset="0"/>
                <a:cs typeface="Times New Roman" panose="02020603050405020304" pitchFamily="18" charset="0"/>
              </a:rPr>
              <a:t>      </a:t>
            </a:r>
            <a:r>
              <a:rPr lang="en-US" sz="2400" i="1" dirty="0">
                <a:latin typeface="Book Antiqua" panose="02040602050305030304" pitchFamily="18" charset="0"/>
                <a:ea typeface="Times New Roman" panose="02020603050405020304" pitchFamily="18" charset="0"/>
                <a:cs typeface="Times New Roman" panose="02020603050405020304" pitchFamily="18" charset="0"/>
              </a:rPr>
              <a:t>compute the output of each unit j</a:t>
            </a:r>
            <a:endParaRPr lang="en-US" sz="3600" i="1" dirty="0">
              <a:latin typeface="Arial" panose="020B0604020202020204" pitchFamily="34" charset="0"/>
            </a:endParaRPr>
          </a:p>
          <a:p>
            <a:pPr marL="0" indent="0" algn="just">
              <a:buNone/>
            </a:pPr>
            <a:r>
              <a:rPr lang="en-US" sz="2400" dirty="0">
                <a:latin typeface="Book Antiqua" panose="02040602050305030304" pitchFamily="18" charset="0"/>
                <a:ea typeface="Times New Roman" panose="02020603050405020304" pitchFamily="18" charset="0"/>
                <a:cs typeface="Times New Roman" panose="02020603050405020304" pitchFamily="18" charset="0"/>
              </a:rPr>
              <a:t> </a:t>
            </a:r>
            <a:endParaRPr lang="en-US" sz="2400" dirty="0">
              <a:latin typeface="Book Antiqua" panose="02040602050305030304" pitchFamily="18" charset="0"/>
            </a:endParaRPr>
          </a:p>
        </p:txBody>
      </p:sp>
      <p:graphicFrame>
        <p:nvGraphicFramePr>
          <p:cNvPr id="14" name="Object 13"/>
          <p:cNvGraphicFramePr>
            <a:graphicFrameLocks noChangeAspect="1"/>
          </p:cNvGraphicFramePr>
          <p:nvPr/>
        </p:nvGraphicFramePr>
        <p:xfrm>
          <a:off x="2859088" y="4954588"/>
          <a:ext cx="1497012" cy="481012"/>
        </p:xfrm>
        <a:graphic>
          <a:graphicData uri="http://schemas.openxmlformats.org/presentationml/2006/ole">
            <mc:AlternateContent xmlns:mc="http://schemas.openxmlformats.org/markup-compatibility/2006">
              <mc:Choice xmlns:v="urn:schemas-microsoft-com:vml" Requires="v">
                <p:oleObj spid="_x0000_s91137" name="Equation" r:id="rId1" imgW="837565" imgH="266700" progId="Equation.3">
                  <p:embed/>
                </p:oleObj>
              </mc:Choice>
              <mc:Fallback>
                <p:oleObj name="Equation" r:id="rId1" imgW="837565" imgH="2667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088" y="4954588"/>
                        <a:ext cx="1497012"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3"/>
          <p:cNvSpPr>
            <a:spLocks noChangeArrowheads="1"/>
          </p:cNvSpPr>
          <p:nvPr/>
        </p:nvSpPr>
        <p:spPr bwMode="auto">
          <a:xfrm>
            <a:off x="228600" y="-261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a:ln>
                  <a:noFill/>
                </a:ln>
                <a:solidFill>
                  <a:schemeClr val="tx1"/>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9" name="Object 18"/>
          <p:cNvGraphicFramePr>
            <a:graphicFrameLocks noChangeAspect="1"/>
          </p:cNvGraphicFramePr>
          <p:nvPr/>
        </p:nvGraphicFramePr>
        <p:xfrm>
          <a:off x="1933575" y="5883275"/>
          <a:ext cx="1428750" cy="731838"/>
        </p:xfrm>
        <a:graphic>
          <a:graphicData uri="http://schemas.openxmlformats.org/presentationml/2006/ole">
            <mc:AlternateContent xmlns:mc="http://schemas.openxmlformats.org/markup-compatibility/2006">
              <mc:Choice xmlns:v="urn:schemas-microsoft-com:vml" Requires="v">
                <p:oleObj spid="_x0000_s91138" name="Equation" r:id="rId3" imgW="786765" imgH="406400" progId="Equation.3">
                  <p:embed/>
                </p:oleObj>
              </mc:Choice>
              <mc:Fallback>
                <p:oleObj name="Equation" r:id="rId3" imgW="786765" imgH="4064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5883275"/>
                        <a:ext cx="1428750"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EAC56E11-6B92-4542-A8A4-085CB2104B84}" type="slidenum">
              <a:rPr lang="en-US" smtClean="0"/>
            </a:fld>
            <a:endParaRPr lang="en-US"/>
          </a:p>
        </p:txBody>
      </p:sp>
      <p:sp>
        <p:nvSpPr>
          <p:cNvPr id="8" name="Footer Placeholder 7"/>
          <p:cNvSpPr>
            <a:spLocks noGrp="1"/>
          </p:cNvSpPr>
          <p:nvPr>
            <p:ph type="ftr" sz="quarter" idx="11"/>
          </p:nvPr>
        </p:nvSpPr>
        <p:spPr/>
        <p:txBody>
          <a:bodyPr/>
          <a:lstStyle/>
          <a:p>
            <a:r>
              <a:rPr lang="en-US"/>
              <a:t>Prepared By: Arjun Singh Saud</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b="1" dirty="0">
                <a:latin typeface="Cambria" panose="02040503050406030204" pitchFamily="18" charset="0"/>
              </a:rPr>
              <a:t>Learning in ANN</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b="1" u="sng" dirty="0">
                <a:latin typeface="Book Antiqua" panose="02040602050305030304" pitchFamily="18" charset="0"/>
              </a:rPr>
              <a:t>Algorithm</a:t>
            </a:r>
            <a:endParaRPr lang="en-US" sz="2400" b="1" u="sng" dirty="0">
              <a:latin typeface="Book Antiqua" panose="02040602050305030304" pitchFamily="18" charset="0"/>
            </a:endParaRPr>
          </a:p>
          <a:p>
            <a:pPr marL="457200" lvl="0" indent="-457200">
              <a:buFont typeface="+mj-lt"/>
              <a:buAutoNum type="arabicPeriod" startAt="6"/>
            </a:pPr>
            <a:r>
              <a:rPr lang="en-US" sz="2200" dirty="0">
                <a:latin typeface="Book Antiqua" panose="02040602050305030304" pitchFamily="18" charset="0"/>
              </a:rPr>
              <a:t>for each unit </a:t>
            </a:r>
            <a:r>
              <a:rPr lang="en-US" sz="2200" i="1" dirty="0">
                <a:latin typeface="Book Antiqua" panose="02040602050305030304" pitchFamily="18" charset="0"/>
              </a:rPr>
              <a:t>j </a:t>
            </a:r>
            <a:r>
              <a:rPr lang="en-US" sz="2200" dirty="0">
                <a:latin typeface="Book Antiqua" panose="02040602050305030304" pitchFamily="18" charset="0"/>
              </a:rPr>
              <a:t>in the output layer</a:t>
            </a:r>
            <a:endParaRPr lang="en-US" sz="2200" dirty="0">
              <a:latin typeface="Book Antiqua" panose="02040602050305030304" pitchFamily="18" charset="0"/>
            </a:endParaRPr>
          </a:p>
          <a:p>
            <a:pPr marL="0" indent="0">
              <a:buNone/>
            </a:pPr>
            <a:r>
              <a:rPr lang="en-US" sz="2200" i="1" dirty="0">
                <a:latin typeface="Book Antiqua" panose="02040602050305030304" pitchFamily="18" charset="0"/>
              </a:rPr>
              <a:t>	</a:t>
            </a:r>
            <a:endParaRPr lang="en-US" sz="2200" dirty="0">
              <a:latin typeface="Book Antiqua" panose="02040602050305030304" pitchFamily="18" charset="0"/>
            </a:endParaRPr>
          </a:p>
          <a:p>
            <a:pPr marL="457200" lvl="0" indent="-457200">
              <a:buFont typeface="+mj-lt"/>
              <a:buAutoNum type="arabicPeriod" startAt="7"/>
            </a:pPr>
            <a:r>
              <a:rPr lang="en-US" sz="2200" dirty="0">
                <a:latin typeface="Book Antiqua" panose="02040602050305030304" pitchFamily="18" charset="0"/>
              </a:rPr>
              <a:t>for each unit </a:t>
            </a:r>
            <a:r>
              <a:rPr lang="en-US" sz="2200" i="1" dirty="0">
                <a:latin typeface="Book Antiqua" panose="02040602050305030304" pitchFamily="18" charset="0"/>
              </a:rPr>
              <a:t>j </a:t>
            </a:r>
            <a:r>
              <a:rPr lang="en-US" sz="2200" dirty="0">
                <a:latin typeface="Book Antiqua" panose="02040602050305030304" pitchFamily="18" charset="0"/>
              </a:rPr>
              <a:t>in the hidden layers, from the last to the first hidden layer</a:t>
            </a:r>
            <a:endParaRPr lang="en-US" sz="2200" dirty="0">
              <a:latin typeface="Book Antiqua" panose="02040602050305030304" pitchFamily="18" charset="0"/>
            </a:endParaRPr>
          </a:p>
          <a:p>
            <a:pPr marL="0" indent="0">
              <a:buNone/>
            </a:pPr>
            <a:r>
              <a:rPr lang="en-US" sz="2200" i="1" dirty="0">
                <a:latin typeface="Book Antiqua" panose="02040602050305030304" pitchFamily="18" charset="0"/>
              </a:rPr>
              <a:t>	</a:t>
            </a:r>
            <a:r>
              <a:rPr lang="en-US" sz="2200" dirty="0">
                <a:latin typeface="Book Antiqua" panose="02040602050305030304" pitchFamily="18" charset="0"/>
              </a:rPr>
              <a:t>	</a:t>
            </a:r>
            <a:endParaRPr lang="en-US" sz="2200" i="1" dirty="0">
              <a:latin typeface="Book Antiqua" panose="02040602050305030304" pitchFamily="18" charset="0"/>
            </a:endParaRPr>
          </a:p>
          <a:p>
            <a:pPr marL="457200" lvl="0" indent="-457200">
              <a:buFont typeface="+mj-lt"/>
              <a:buAutoNum type="arabicPeriod" startAt="8"/>
            </a:pPr>
            <a:endParaRPr lang="en-US" sz="2200" dirty="0">
              <a:latin typeface="Book Antiqua" panose="02040602050305030304" pitchFamily="18" charset="0"/>
            </a:endParaRPr>
          </a:p>
          <a:p>
            <a:pPr marL="457200" lvl="0" indent="-457200">
              <a:buFont typeface="+mj-lt"/>
              <a:buAutoNum type="arabicPeriod" startAt="8"/>
            </a:pPr>
            <a:r>
              <a:rPr lang="en-US" sz="2200" dirty="0">
                <a:latin typeface="Book Antiqua" panose="02040602050305030304" pitchFamily="18" charset="0"/>
              </a:rPr>
              <a:t>for each weight </a:t>
            </a:r>
            <a:r>
              <a:rPr lang="en-US" sz="2200" i="1" dirty="0" err="1">
                <a:latin typeface="Book Antiqua" panose="02040602050305030304" pitchFamily="18" charset="0"/>
              </a:rPr>
              <a:t>w</a:t>
            </a:r>
            <a:r>
              <a:rPr lang="en-US" sz="2200" i="1" baseline="-25000" dirty="0" err="1">
                <a:latin typeface="Book Antiqua" panose="02040602050305030304" pitchFamily="18" charset="0"/>
              </a:rPr>
              <a:t>ji</a:t>
            </a:r>
            <a:r>
              <a:rPr lang="en-US" sz="2200" i="1" dirty="0">
                <a:latin typeface="Book Antiqua" panose="02040602050305030304" pitchFamily="18" charset="0"/>
              </a:rPr>
              <a:t> </a:t>
            </a:r>
            <a:r>
              <a:rPr lang="en-US" sz="2200" dirty="0">
                <a:latin typeface="Book Antiqua" panose="02040602050305030304" pitchFamily="18" charset="0"/>
              </a:rPr>
              <a:t>in </a:t>
            </a:r>
            <a:r>
              <a:rPr lang="en-US" sz="2200" i="1" dirty="0">
                <a:latin typeface="Book Antiqua" panose="02040602050305030304" pitchFamily="18" charset="0"/>
              </a:rPr>
              <a:t>network</a:t>
            </a:r>
            <a:endParaRPr lang="en-US" sz="2200" i="1" dirty="0">
              <a:latin typeface="Book Antiqua" panose="02040602050305030304" pitchFamily="18" charset="0"/>
            </a:endParaRPr>
          </a:p>
          <a:p>
            <a:pPr marL="457200" lvl="0" indent="-457200">
              <a:buNone/>
            </a:pPr>
            <a:endParaRPr lang="en-US" sz="2200" i="1" dirty="0">
              <a:latin typeface="Book Antiqua" panose="02040602050305030304" pitchFamily="18" charset="0"/>
            </a:endParaRPr>
          </a:p>
          <a:p>
            <a:pPr marL="457200" lvl="0" indent="-457200">
              <a:buNone/>
            </a:pPr>
            <a:r>
              <a:rPr lang="en-US" sz="2200" i="1" dirty="0">
                <a:latin typeface="Book Antiqua" panose="02040602050305030304" pitchFamily="18" charset="0"/>
              </a:rPr>
              <a:t>					//Weight Update</a:t>
            </a:r>
            <a:endParaRPr lang="en-US" sz="2200" i="1" dirty="0">
              <a:latin typeface="Book Antiqua" panose="02040602050305030304" pitchFamily="18" charset="0"/>
            </a:endParaRPr>
          </a:p>
          <a:p>
            <a:pPr marL="0" indent="0">
              <a:buNone/>
            </a:pPr>
            <a:r>
              <a:rPr lang="en-US" sz="2200" dirty="0">
                <a:latin typeface="Book Antiqua" panose="02040602050305030304" pitchFamily="18" charset="0"/>
                <a:sym typeface="Symbol" panose="05050102010706020507" pitchFamily="18" charset="2"/>
              </a:rPr>
              <a:t>	</a:t>
            </a:r>
            <a:endParaRPr lang="en-US" sz="2200" dirty="0">
              <a:latin typeface="Book Antiqua" panose="02040602050305030304" pitchFamily="18" charset="0"/>
              <a:sym typeface="Symbol" panose="05050102010706020507" pitchFamily="18" charset="2"/>
            </a:endParaRPr>
          </a:p>
          <a:p>
            <a:pPr marL="0" indent="0">
              <a:buNone/>
            </a:pPr>
            <a:r>
              <a:rPr lang="en-US" sz="2200" i="1" dirty="0">
                <a:latin typeface="Book Antiqua" panose="02040602050305030304" pitchFamily="18" charset="0"/>
                <a:sym typeface="Symbol" panose="05050102010706020507" pitchFamily="18" charset="2"/>
              </a:rPr>
              <a:t>					</a:t>
            </a:r>
            <a:endParaRPr lang="en-US" sz="2200" i="1" dirty="0">
              <a:latin typeface="Book Antiqua" panose="02040602050305030304" pitchFamily="18" charset="0"/>
            </a:endParaRPr>
          </a:p>
        </p:txBody>
      </p:sp>
      <p:sp>
        <p:nvSpPr>
          <p:cNvPr id="16" name="Rectangle 13"/>
          <p:cNvSpPr>
            <a:spLocks noChangeArrowheads="1"/>
          </p:cNvSpPr>
          <p:nvPr/>
        </p:nvSpPr>
        <p:spPr bwMode="auto">
          <a:xfrm>
            <a:off x="228600" y="-261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a:ln>
                  <a:noFill/>
                </a:ln>
                <a:solidFill>
                  <a:schemeClr val="tx1"/>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2743200" y="3809999"/>
            <a:ext cx="115503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fld>
            <a:endParaRPr lang="en-US"/>
          </a:p>
        </p:txBody>
      </p:sp>
      <p:sp>
        <p:nvSpPr>
          <p:cNvPr id="8" name="Footer Placeholder 7"/>
          <p:cNvSpPr>
            <a:spLocks noGrp="1"/>
          </p:cNvSpPr>
          <p:nvPr>
            <p:ph type="ftr" sz="quarter" idx="11"/>
          </p:nvPr>
        </p:nvSpPr>
        <p:spPr/>
        <p:txBody>
          <a:bodyPr/>
          <a:lstStyle/>
          <a:p>
            <a:r>
              <a:rPr lang="en-US" dirty="0"/>
              <a:t>Prepared By: </a:t>
            </a:r>
            <a:r>
              <a:rPr lang="en-US" dirty="0" err="1"/>
              <a:t>Arjun</a:t>
            </a:r>
            <a:r>
              <a:rPr lang="en-US" dirty="0"/>
              <a:t> Singh Saud</a:t>
            </a:r>
            <a:endParaRPr lang="en-US" dirty="0"/>
          </a:p>
        </p:txBody>
      </p:sp>
      <p:graphicFrame>
        <p:nvGraphicFramePr>
          <p:cNvPr id="37891" name="Object 3"/>
          <p:cNvGraphicFramePr>
            <a:graphicFrameLocks noChangeAspect="1"/>
          </p:cNvGraphicFramePr>
          <p:nvPr/>
        </p:nvGraphicFramePr>
        <p:xfrm>
          <a:off x="1447800" y="2362200"/>
          <a:ext cx="4191000" cy="554869"/>
        </p:xfrm>
        <a:graphic>
          <a:graphicData uri="http://schemas.openxmlformats.org/presentationml/2006/ole">
            <mc:AlternateContent xmlns:mc="http://schemas.openxmlformats.org/markup-compatibility/2006">
              <mc:Choice xmlns:v="urn:schemas-microsoft-com:vml" Requires="v">
                <p:oleObj spid="_x0000_s92161" name="Equation" r:id="rId1" imgW="1917065" imgH="254000" progId="Equation.3">
                  <p:embed/>
                </p:oleObj>
              </mc:Choice>
              <mc:Fallback>
                <p:oleObj name="Equation" r:id="rId1" imgW="1917065" imgH="2540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362200"/>
                        <a:ext cx="4191000" cy="55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2" name="Object 4"/>
          <p:cNvGraphicFramePr>
            <a:graphicFrameLocks noChangeAspect="1"/>
          </p:cNvGraphicFramePr>
          <p:nvPr/>
        </p:nvGraphicFramePr>
        <p:xfrm>
          <a:off x="1371600" y="3581400"/>
          <a:ext cx="2973387" cy="785813"/>
        </p:xfrm>
        <a:graphic>
          <a:graphicData uri="http://schemas.openxmlformats.org/presentationml/2006/ole">
            <mc:AlternateContent xmlns:mc="http://schemas.openxmlformats.org/markup-compatibility/2006">
              <mc:Choice xmlns:v="urn:schemas-microsoft-com:vml" Requires="v">
                <p:oleObj spid="_x0000_s92162" name="Equation" r:id="rId3" imgW="1295400" imgH="342900" progId="Equation.3">
                  <p:embed/>
                </p:oleObj>
              </mc:Choice>
              <mc:Fallback>
                <p:oleObj name="Equation" r:id="rId3" imgW="12954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581400"/>
                        <a:ext cx="2973387"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5"/>
          <p:cNvGraphicFramePr>
            <a:graphicFrameLocks noChangeAspect="1"/>
          </p:cNvGraphicFramePr>
          <p:nvPr/>
        </p:nvGraphicFramePr>
        <p:xfrm>
          <a:off x="1604963" y="4724400"/>
          <a:ext cx="2047875" cy="1022350"/>
        </p:xfrm>
        <a:graphic>
          <a:graphicData uri="http://schemas.openxmlformats.org/presentationml/2006/ole">
            <mc:AlternateContent xmlns:mc="http://schemas.openxmlformats.org/markup-compatibility/2006">
              <mc:Choice xmlns:v="urn:schemas-microsoft-com:vml" Requires="v">
                <p:oleObj spid="_x0000_s92163" name="Equation" r:id="rId5" imgW="965200" imgH="482600" progId="Equation.3">
                  <p:embed/>
                </p:oleObj>
              </mc:Choice>
              <mc:Fallback>
                <p:oleObj name="Equation" r:id="rId5" imgW="965200" imgH="482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4963" y="4724400"/>
                        <a:ext cx="2047875"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dirty="0">
                <a:latin typeface="Book Antiqua" panose="02040602050305030304" pitchFamily="18" charset="0"/>
              </a:rPr>
              <a:t>Case II: Hyperbolic Tangent Function</a:t>
            </a:r>
            <a:endParaRPr lang="en-US" sz="2600" b="1" dirty="0">
              <a:latin typeface="Book Antiqua" panose="02040602050305030304" pitchFamily="18" charset="0"/>
            </a:endParaRPr>
          </a:p>
          <a:p>
            <a:pPr algn="just">
              <a:buNone/>
            </a:pPr>
            <a:endParaRPr lang="en-US" sz="2600" b="1" dirty="0">
              <a:latin typeface="Book Antiqua" panose="02040602050305030304" pitchFamily="18" charset="0"/>
            </a:endParaRPr>
          </a:p>
          <a:p>
            <a:pPr algn="just">
              <a:buNone/>
            </a:pPr>
            <a:endParaRPr lang="en-US" sz="2600" b="1" dirty="0">
              <a:latin typeface="Book Antiqua" panose="02040602050305030304" pitchFamily="18" charset="0"/>
            </a:endParaRPr>
          </a:p>
          <a:p>
            <a:pPr algn="just">
              <a:buNone/>
            </a:pPr>
            <a:r>
              <a:rPr lang="en-US" sz="2600" dirty="0">
                <a:latin typeface="Book Antiqua" panose="02040602050305030304" pitchFamily="18" charset="0"/>
              </a:rPr>
              <a:t>If we consider general </a:t>
            </a:r>
            <a:r>
              <a:rPr lang="en-US" sz="2600" dirty="0" err="1">
                <a:latin typeface="Book Antiqua" panose="02040602050305030304" pitchFamily="18" charset="0"/>
              </a:rPr>
              <a:t>Tanh</a:t>
            </a:r>
            <a:r>
              <a:rPr lang="en-US" sz="2600" dirty="0">
                <a:latin typeface="Book Antiqua" panose="02040602050305030304" pitchFamily="18" charset="0"/>
              </a:rPr>
              <a:t> function, then</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Note: Compute Derivatives of Hyperbolic Function.</a:t>
            </a:r>
            <a:endParaRPr lang="en-US" sz="2400" i="1" dirty="0">
              <a:latin typeface="Book Antiqua" panose="02040602050305030304" pitchFamily="18" charset="0"/>
            </a:endParaRPr>
          </a:p>
          <a:p>
            <a:pPr algn="just">
              <a:buNone/>
            </a:pP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38918" name="Object 6"/>
          <p:cNvGraphicFramePr>
            <a:graphicFrameLocks noChangeAspect="1"/>
          </p:cNvGraphicFramePr>
          <p:nvPr/>
        </p:nvGraphicFramePr>
        <p:xfrm>
          <a:off x="1174750" y="1933575"/>
          <a:ext cx="6135688" cy="973138"/>
        </p:xfrm>
        <a:graphic>
          <a:graphicData uri="http://schemas.openxmlformats.org/presentationml/2006/ole">
            <mc:AlternateContent xmlns:mc="http://schemas.openxmlformats.org/markup-compatibility/2006">
              <mc:Choice xmlns:v="urn:schemas-microsoft-com:vml" Requires="v">
                <p:oleObj spid="_x0000_s94209" name="Equation" r:id="rId1" imgW="2641600" imgH="419100" progId="Equation.3">
                  <p:embed/>
                </p:oleObj>
              </mc:Choice>
              <mc:Fallback>
                <p:oleObj name="Equation" r:id="rId1" imgW="2641600" imgH="4191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1933575"/>
                        <a:ext cx="6135688"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6" name="Object 6"/>
          <p:cNvGraphicFramePr>
            <a:graphicFrameLocks noChangeAspect="1"/>
          </p:cNvGraphicFramePr>
          <p:nvPr/>
        </p:nvGraphicFramePr>
        <p:xfrm>
          <a:off x="1066800" y="3352800"/>
          <a:ext cx="6872288" cy="914400"/>
        </p:xfrm>
        <a:graphic>
          <a:graphicData uri="http://schemas.openxmlformats.org/presentationml/2006/ole">
            <mc:AlternateContent xmlns:mc="http://schemas.openxmlformats.org/markup-compatibility/2006">
              <mc:Choice xmlns:v="urn:schemas-microsoft-com:vml" Requires="v">
                <p:oleObj spid="_x0000_s94210" name="Equation" r:id="rId3" imgW="2959100" imgH="393700" progId="Equation.3">
                  <p:embed/>
                </p:oleObj>
              </mc:Choice>
              <mc:Fallback>
                <p:oleObj name="Equation" r:id="rId3" imgW="2959100" imgH="393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352800"/>
                        <a:ext cx="68722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Backpropagation algorithm needs to compute          </a:t>
            </a:r>
            <a:endParaRPr lang="en-US" sz="2600" dirty="0">
              <a:latin typeface="Book Antiqua" panose="02040602050305030304" pitchFamily="18" charset="0"/>
            </a:endParaRPr>
          </a:p>
          <a:p>
            <a:pPr algn="just">
              <a:buNone/>
            </a:pPr>
            <a:r>
              <a:rPr lang="en-US" sz="2600" dirty="0">
                <a:latin typeface="Book Antiqua" panose="02040602050305030304" pitchFamily="18" charset="0"/>
              </a:rPr>
              <a:t>	to compute   . This depends upon choice of activation function.</a:t>
            </a:r>
            <a:endParaRPr lang="en-US" sz="2600" dirty="0">
              <a:latin typeface="Book Antiqua" panose="02040602050305030304" pitchFamily="18" charset="0"/>
            </a:endParaRPr>
          </a:p>
          <a:p>
            <a:pPr algn="just">
              <a:buNone/>
            </a:pPr>
            <a:r>
              <a:rPr lang="en-US" sz="2600" b="1" dirty="0">
                <a:latin typeface="Book Antiqua" panose="02040602050305030304" pitchFamily="18" charset="0"/>
              </a:rPr>
              <a:t>Case I: Logistic Activation Function</a:t>
            </a:r>
            <a:endParaRPr lang="en-US" sz="2600" b="1" dirty="0">
              <a:latin typeface="Book Antiqua" panose="02040602050305030304" pitchFamily="18" charset="0"/>
            </a:endParaRPr>
          </a:p>
          <a:p>
            <a:pPr algn="just">
              <a:buNone/>
            </a:pPr>
            <a:endParaRPr lang="en-US" sz="2600" dirty="0">
              <a:latin typeface="Book Antiqua" panose="02040602050305030304" pitchFamily="18" charset="0"/>
            </a:endParaRPr>
          </a:p>
          <a:p>
            <a:pPr algn="just">
              <a:buNone/>
            </a:pPr>
            <a:endParaRPr lang="en-US" sz="2600" dirty="0">
              <a:latin typeface="Book Antiqua" panose="02040602050305030304" pitchFamily="18" charset="0"/>
            </a:endParaRPr>
          </a:p>
          <a:p>
            <a:pPr algn="just">
              <a:buNone/>
            </a:pPr>
            <a:r>
              <a:rPr lang="en-US" sz="2600" dirty="0">
                <a:latin typeface="Book Antiqua" panose="02040602050305030304" pitchFamily="18" charset="0"/>
              </a:rPr>
              <a:t>If we consider general sigmoid function, then</a:t>
            </a:r>
            <a:endParaRPr lang="en-US" sz="2600"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Note: Compute Derivatives of Logistic activation function.</a:t>
            </a:r>
            <a:endParaRPr lang="en-US" sz="2400" i="1" dirty="0">
              <a:latin typeface="Book Antiqua" panose="02040602050305030304" pitchFamily="18" charset="0"/>
            </a:endParaRPr>
          </a:p>
          <a:p>
            <a:pPr algn="just">
              <a:buNone/>
            </a:pP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38915" name="Object 3"/>
          <p:cNvGraphicFramePr>
            <a:graphicFrameLocks noChangeAspect="1"/>
          </p:cNvGraphicFramePr>
          <p:nvPr/>
        </p:nvGraphicFramePr>
        <p:xfrm>
          <a:off x="7696200" y="1371600"/>
          <a:ext cx="738187" cy="434959"/>
        </p:xfrm>
        <a:graphic>
          <a:graphicData uri="http://schemas.openxmlformats.org/presentationml/2006/ole">
            <mc:AlternateContent xmlns:mc="http://schemas.openxmlformats.org/markup-compatibility/2006">
              <mc:Choice xmlns:v="urn:schemas-microsoft-com:vml" Requires="v">
                <p:oleObj spid="_x0000_s93185" name="Equation" r:id="rId1" imgW="431800" imgH="254000" progId="Equation.3">
                  <p:embed/>
                </p:oleObj>
              </mc:Choice>
              <mc:Fallback>
                <p:oleObj name="Equation" r:id="rId1" imgW="431800" imgH="2540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371600"/>
                        <a:ext cx="738187" cy="43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6" name="Object 4"/>
          <p:cNvGraphicFramePr>
            <a:graphicFrameLocks noChangeAspect="1"/>
          </p:cNvGraphicFramePr>
          <p:nvPr/>
        </p:nvGraphicFramePr>
        <p:xfrm>
          <a:off x="2895600" y="1905000"/>
          <a:ext cx="303212" cy="414338"/>
        </p:xfrm>
        <a:graphic>
          <a:graphicData uri="http://schemas.openxmlformats.org/presentationml/2006/ole">
            <mc:AlternateContent xmlns:mc="http://schemas.openxmlformats.org/markup-compatibility/2006">
              <mc:Choice xmlns:v="urn:schemas-microsoft-com:vml" Requires="v">
                <p:oleObj spid="_x0000_s93186" name="Equation" r:id="rId3" imgW="177800" imgH="241300" progId="Equation.3">
                  <p:embed/>
                </p:oleObj>
              </mc:Choice>
              <mc:Fallback>
                <p:oleObj name="Equation" r:id="rId3" imgW="1778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905000"/>
                        <a:ext cx="303212"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5"/>
          <p:cNvGraphicFramePr>
            <a:graphicFrameLocks noChangeAspect="1"/>
          </p:cNvGraphicFramePr>
          <p:nvPr/>
        </p:nvGraphicFramePr>
        <p:xfrm>
          <a:off x="1120775" y="3124200"/>
          <a:ext cx="5281613" cy="914400"/>
        </p:xfrm>
        <a:graphic>
          <a:graphicData uri="http://schemas.openxmlformats.org/presentationml/2006/ole">
            <mc:AlternateContent xmlns:mc="http://schemas.openxmlformats.org/markup-compatibility/2006">
              <mc:Choice xmlns:v="urn:schemas-microsoft-com:vml" Requires="v">
                <p:oleObj spid="_x0000_s93187" name="Equation" r:id="rId5" imgW="2273300" imgH="393700" progId="Equation.3">
                  <p:embed/>
                </p:oleObj>
              </mc:Choice>
              <mc:Fallback>
                <p:oleObj name="Equation" r:id="rId5" imgW="22733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775" y="3124200"/>
                        <a:ext cx="52816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9" name="Object 7"/>
          <p:cNvGraphicFramePr>
            <a:graphicFrameLocks noChangeAspect="1"/>
          </p:cNvGraphicFramePr>
          <p:nvPr/>
        </p:nvGraphicFramePr>
        <p:xfrm>
          <a:off x="1079500" y="4648200"/>
          <a:ext cx="5516563" cy="914400"/>
        </p:xfrm>
        <a:graphic>
          <a:graphicData uri="http://schemas.openxmlformats.org/presentationml/2006/ole">
            <mc:AlternateContent xmlns:mc="http://schemas.openxmlformats.org/markup-compatibility/2006">
              <mc:Choice xmlns:v="urn:schemas-microsoft-com:vml" Requires="v">
                <p:oleObj spid="_x0000_s93188" name="Equation" r:id="rId7" imgW="2374900" imgH="393700" progId="Equation.3">
                  <p:embed/>
                </p:oleObj>
              </mc:Choice>
              <mc:Fallback>
                <p:oleObj name="Equation" r:id="rId7" imgW="2374900" imgH="3937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500" y="4648200"/>
                        <a:ext cx="55165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2" name="Picture 6"/>
          <p:cNvPicPr>
            <a:picLocks noChangeAspect="1" noChangeArrowheads="1"/>
          </p:cNvPicPr>
          <p:nvPr/>
        </p:nvPicPr>
        <p:blipFill>
          <a:blip r:embed="rId1"/>
          <a:srcRect/>
          <a:stretch>
            <a:fillRect/>
          </a:stretch>
        </p:blipFill>
        <p:spPr bwMode="auto">
          <a:xfrm>
            <a:off x="1295400" y="3657600"/>
            <a:ext cx="5248275" cy="19812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a:latin typeface="Book Antiqua" panose="02040602050305030304" pitchFamily="18" charset="0"/>
              </a:rPr>
              <a:t>Example</a:t>
            </a:r>
            <a:endParaRPr lang="en-US" sz="2600" b="1" u="sng" dirty="0">
              <a:latin typeface="Book Antiqua" panose="02040602050305030304" pitchFamily="18" charset="0"/>
            </a:endParaRPr>
          </a:p>
          <a:p>
            <a:pPr algn="just"/>
            <a:r>
              <a:rPr lang="en-US" sz="2400" dirty="0">
                <a:latin typeface="Book Antiqua" panose="02040602050305030304" pitchFamily="18" charset="0"/>
              </a:rPr>
              <a:t>Consider a MLP given below. Let the learning rate be 1. The initial weights of the network are given in the table below. Assume that first training </a:t>
            </a:r>
            <a:r>
              <a:rPr lang="en-US" sz="2400" dirty="0" err="1">
                <a:latin typeface="Book Antiqua" panose="02040602050305030304" pitchFamily="18" charset="0"/>
              </a:rPr>
              <a:t>tuple</a:t>
            </a:r>
            <a:r>
              <a:rPr lang="en-US" sz="2400" dirty="0">
                <a:latin typeface="Book Antiqua" panose="02040602050305030304" pitchFamily="18" charset="0"/>
              </a:rPr>
              <a:t> is (1, 0, 1) and its target output is 1. Calculate weight updates by using back-propagation algorithm. Assume                    .</a:t>
            </a: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18" name="Table 17"/>
          <p:cNvGraphicFramePr>
            <a:graphicFrameLocks noGrp="1"/>
          </p:cNvGraphicFramePr>
          <p:nvPr/>
        </p:nvGraphicFramePr>
        <p:xfrm>
          <a:off x="1295400" y="5562600"/>
          <a:ext cx="6458586" cy="741680"/>
        </p:xfrm>
        <a:graphic>
          <a:graphicData uri="http://schemas.openxmlformats.org/drawingml/2006/table">
            <a:tbl>
              <a:tblPr firstRow="1" bandRow="1">
                <a:tableStyleId>{5C22544A-7EE6-4342-B048-85BDC9FD1C3A}</a:tableStyleId>
              </a:tblPr>
              <a:tblGrid>
                <a:gridCol w="527050"/>
                <a:gridCol w="527050"/>
                <a:gridCol w="527050"/>
                <a:gridCol w="594043"/>
                <a:gridCol w="527050"/>
                <a:gridCol w="594043"/>
                <a:gridCol w="527050"/>
                <a:gridCol w="527050"/>
                <a:gridCol w="527050"/>
                <a:gridCol w="527050"/>
                <a:gridCol w="527050"/>
                <a:gridCol w="527050"/>
              </a:tblGrid>
              <a:tr h="370840">
                <a:tc>
                  <a:txBody>
                    <a:bodyPr/>
                    <a:lstStyle/>
                    <a:p>
                      <a:r>
                        <a:rPr lang="en-US" dirty="0">
                          <a:latin typeface="Book Antiqua" panose="02040602050305030304" pitchFamily="18" charset="0"/>
                        </a:rPr>
                        <a:t>w</a:t>
                      </a:r>
                      <a:r>
                        <a:rPr lang="en-US" baseline="-25000" dirty="0">
                          <a:latin typeface="Book Antiqua" panose="02040602050305030304" pitchFamily="18" charset="0"/>
                        </a:rPr>
                        <a:t>14</a:t>
                      </a:r>
                      <a:endParaRPr lang="en-US"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24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34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35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46</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47</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56</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57</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68</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78</a:t>
                      </a:r>
                      <a:endParaRPr lang="en-US" dirty="0"/>
                    </a:p>
                  </a:txBody>
                  <a:tcPr/>
                </a:tc>
              </a:tr>
              <a:tr h="370840">
                <a:tc>
                  <a:txBody>
                    <a:bodyPr/>
                    <a:lstStyle/>
                    <a:p>
                      <a:r>
                        <a:rPr lang="en-US" dirty="0"/>
                        <a:t>0.6</a:t>
                      </a:r>
                      <a:endParaRPr lang="en-US" dirty="0"/>
                    </a:p>
                  </a:txBody>
                  <a:tcPr/>
                </a:tc>
                <a:tc>
                  <a:txBody>
                    <a:bodyPr/>
                    <a:lstStyle/>
                    <a:p>
                      <a:r>
                        <a:rPr lang="en-US" dirty="0"/>
                        <a:t>0.4</a:t>
                      </a:r>
                      <a:endParaRPr lang="en-US" dirty="0"/>
                    </a:p>
                  </a:txBody>
                  <a:tcPr/>
                </a:tc>
                <a:tc>
                  <a:txBody>
                    <a:bodyPr/>
                    <a:lstStyle/>
                    <a:p>
                      <a:r>
                        <a:rPr lang="en-US" dirty="0"/>
                        <a:t>0.2</a:t>
                      </a:r>
                      <a:endParaRPr lang="en-US" dirty="0"/>
                    </a:p>
                  </a:txBody>
                  <a:tcPr/>
                </a:tc>
                <a:tc>
                  <a:txBody>
                    <a:bodyPr/>
                    <a:lstStyle/>
                    <a:p>
                      <a:r>
                        <a:rPr lang="en-US" dirty="0"/>
                        <a:t>-0.3</a:t>
                      </a:r>
                      <a:endParaRPr lang="en-US" dirty="0"/>
                    </a:p>
                  </a:txBody>
                  <a:tcPr/>
                </a:tc>
                <a:tc>
                  <a:txBody>
                    <a:bodyPr/>
                    <a:lstStyle/>
                    <a:p>
                      <a:r>
                        <a:rPr lang="en-US" dirty="0"/>
                        <a:t>0.7</a:t>
                      </a:r>
                      <a:endParaRPr lang="en-US" dirty="0"/>
                    </a:p>
                  </a:txBody>
                  <a:tcPr/>
                </a:tc>
                <a:tc>
                  <a:txBody>
                    <a:bodyPr/>
                    <a:lstStyle/>
                    <a:p>
                      <a:r>
                        <a:rPr lang="en-US" dirty="0"/>
                        <a:t>-0.6</a:t>
                      </a:r>
                      <a:endParaRPr lang="en-US" dirty="0"/>
                    </a:p>
                  </a:txBody>
                  <a:tcPr/>
                </a:tc>
                <a:tc>
                  <a:txBody>
                    <a:bodyPr/>
                    <a:lstStyle/>
                    <a:p>
                      <a:r>
                        <a:rPr lang="en-US" dirty="0"/>
                        <a:t>0.4</a:t>
                      </a:r>
                      <a:endParaRPr lang="en-US" dirty="0"/>
                    </a:p>
                  </a:txBody>
                  <a:tcPr/>
                </a:tc>
                <a:tc>
                  <a:txBody>
                    <a:bodyPr/>
                    <a:lstStyle/>
                    <a:p>
                      <a:r>
                        <a:rPr lang="en-US" dirty="0"/>
                        <a:t>0.7</a:t>
                      </a:r>
                      <a:endParaRPr lang="en-US" dirty="0"/>
                    </a:p>
                  </a:txBody>
                  <a:tcPr/>
                </a:tc>
                <a:tc>
                  <a:txBody>
                    <a:bodyPr/>
                    <a:lstStyle/>
                    <a:p>
                      <a:r>
                        <a:rPr lang="en-US" dirty="0"/>
                        <a:t>0.1</a:t>
                      </a:r>
                      <a:endParaRPr lang="en-US" dirty="0"/>
                    </a:p>
                  </a:txBody>
                  <a:tcPr/>
                </a:tc>
                <a:tc>
                  <a:txBody>
                    <a:bodyPr/>
                    <a:lstStyle/>
                    <a:p>
                      <a:r>
                        <a:rPr lang="en-US" dirty="0"/>
                        <a:t>0.8</a:t>
                      </a:r>
                      <a:endParaRPr lang="en-US" dirty="0"/>
                    </a:p>
                  </a:txBody>
                  <a:tcPr/>
                </a:tc>
                <a:tc>
                  <a:txBody>
                    <a:bodyPr/>
                    <a:lstStyle/>
                    <a:p>
                      <a:r>
                        <a:rPr lang="en-US" dirty="0"/>
                        <a:t>0.2</a:t>
                      </a:r>
                      <a:endParaRPr lang="en-US" dirty="0"/>
                    </a:p>
                  </a:txBody>
                  <a:tcPr/>
                </a:tc>
                <a:tc>
                  <a:txBody>
                    <a:bodyPr/>
                    <a:lstStyle/>
                    <a:p>
                      <a:r>
                        <a:rPr lang="en-US" dirty="0"/>
                        <a:t>0.5</a:t>
                      </a:r>
                      <a:endParaRPr lang="en-US" dirty="0"/>
                    </a:p>
                  </a:txBody>
                  <a:tcPr/>
                </a:tc>
              </a:tr>
            </a:tbl>
          </a:graphicData>
        </a:graphic>
      </p:graphicFrame>
      <p:graphicFrame>
        <p:nvGraphicFramePr>
          <p:cNvPr id="39943" name="Object 7"/>
          <p:cNvGraphicFramePr>
            <a:graphicFrameLocks noChangeAspect="1"/>
          </p:cNvGraphicFramePr>
          <p:nvPr/>
        </p:nvGraphicFramePr>
        <p:xfrm>
          <a:off x="5943600" y="3200400"/>
          <a:ext cx="1466850" cy="659053"/>
        </p:xfrm>
        <a:graphic>
          <a:graphicData uri="http://schemas.openxmlformats.org/presentationml/2006/ole">
            <mc:AlternateContent xmlns:mc="http://schemas.openxmlformats.org/markup-compatibility/2006">
              <mc:Choice xmlns:v="urn:schemas-microsoft-com:vml" Requires="v">
                <p:oleObj spid="_x0000_s95233" name="Equation" r:id="rId2" imgW="875665" imgH="393700" progId="Equation.3">
                  <p:embed/>
                </p:oleObj>
              </mc:Choice>
              <mc:Fallback>
                <p:oleObj name="Equation" r:id="rId2" imgW="875665" imgH="3937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200400"/>
                        <a:ext cx="1466850" cy="659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A </a:t>
            </a:r>
            <a:r>
              <a:rPr lang="en-US" sz="2400" i="1" dirty="0">
                <a:latin typeface="Book Antiqua" panose="02040602050305030304" pitchFamily="18" charset="0"/>
              </a:rPr>
              <a:t>neuron </a:t>
            </a:r>
            <a:r>
              <a:rPr lang="en-US" sz="2400" dirty="0">
                <a:latin typeface="Book Antiqua" panose="02040602050305030304" pitchFamily="18" charset="0"/>
              </a:rPr>
              <a:t>is an information-processing unit that is fundamental to the operation of a neural network.</a:t>
            </a:r>
            <a:endParaRPr lang="en-US" sz="2400" dirty="0">
              <a:latin typeface="Book Antiqua" panose="02040602050305030304" pitchFamily="18" charset="0"/>
            </a:endParaRPr>
          </a:p>
          <a:p>
            <a:pPr algn="just"/>
            <a:r>
              <a:rPr lang="en-US" sz="2400" dirty="0">
                <a:latin typeface="Book Antiqua" panose="02040602050305030304" pitchFamily="18" charset="0"/>
              </a:rPr>
              <a:t>Basically, Models of neuron can be divided into two categories:</a:t>
            </a:r>
            <a:endParaRPr lang="en-US" sz="2400" dirty="0">
              <a:latin typeface="Book Antiqua" panose="02040602050305030304" pitchFamily="18" charset="0"/>
            </a:endParaRPr>
          </a:p>
          <a:p>
            <a:pPr lvl="1" algn="just"/>
            <a:r>
              <a:rPr lang="en-US" sz="2400" b="1" dirty="0">
                <a:latin typeface="Book Antiqua" panose="02040602050305030304" pitchFamily="18" charset="0"/>
              </a:rPr>
              <a:t>Deterministic model of Neuron</a:t>
            </a:r>
            <a:endParaRPr lang="en-US" sz="2400" b="1" dirty="0">
              <a:latin typeface="Book Antiqua" panose="02040602050305030304" pitchFamily="18" charset="0"/>
            </a:endParaRPr>
          </a:p>
          <a:p>
            <a:pPr lvl="1" algn="just"/>
            <a:r>
              <a:rPr lang="en-US" sz="2400" b="1" dirty="0">
                <a:latin typeface="Book Antiqua" panose="02040602050305030304" pitchFamily="18" charset="0"/>
              </a:rPr>
              <a:t>Stochastic model of Neuron</a:t>
            </a:r>
            <a:endParaRPr lang="en-US" sz="2400" b="1" dirty="0">
              <a:latin typeface="Book Antiqua" panose="02040602050305030304" pitchFamily="18" charset="0"/>
            </a:endParaRPr>
          </a:p>
          <a:p>
            <a:pPr marL="400050" lvl="1" indent="0" algn="just">
              <a:buNone/>
            </a:pPr>
            <a:r>
              <a:rPr lang="en-US" sz="2400" b="1" dirty="0">
                <a:latin typeface="Book Antiqua" panose="02040602050305030304" pitchFamily="18" charset="0"/>
              </a:rPr>
              <a:t> </a:t>
            </a:r>
            <a:endParaRPr lang="en-US" sz="2400" b="1"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400" b="1" u="sng" dirty="0">
                <a:latin typeface="Book Antiqua" panose="02040602050305030304" pitchFamily="18" charset="0"/>
              </a:rPr>
              <a:t>Solution</a:t>
            </a:r>
            <a:endParaRPr lang="en-US" sz="2400" b="1" u="sng" dirty="0">
              <a:latin typeface="Book Antiqua" panose="02040602050305030304" pitchFamily="18" charset="0"/>
            </a:endParaRPr>
          </a:p>
          <a:p>
            <a:pPr algn="just">
              <a:buNone/>
            </a:pPr>
            <a:r>
              <a:rPr lang="en-US" sz="2400" i="1" u="sng" dirty="0">
                <a:latin typeface="Book Antiqua" panose="02040602050305030304" pitchFamily="18" charset="0"/>
              </a:rPr>
              <a:t>Forward Pass</a:t>
            </a:r>
            <a:endParaRPr lang="en-US" sz="2400" i="1" u="sng"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4</a:t>
            </a:r>
            <a:r>
              <a:rPr lang="en-US" sz="2400" i="1" dirty="0">
                <a:latin typeface="Book Antiqua" panose="02040602050305030304" pitchFamily="18" charset="0"/>
              </a:rPr>
              <a:t>=1*0.6+0*0.2+1*0.7=1.3		y</a:t>
            </a:r>
            <a:r>
              <a:rPr lang="en-US" sz="2400" i="1" baseline="-25000" dirty="0">
                <a:latin typeface="Book Antiqua" panose="02040602050305030304" pitchFamily="18" charset="0"/>
              </a:rPr>
              <a:t>4</a:t>
            </a:r>
            <a:r>
              <a:rPr lang="en-US" sz="2400" i="1" dirty="0">
                <a:latin typeface="Book Antiqua" panose="02040602050305030304" pitchFamily="18" charset="0"/>
              </a:rPr>
              <a:t>=1/1+e</a:t>
            </a:r>
            <a:r>
              <a:rPr lang="en-US" sz="2400" i="1" baseline="30000" dirty="0">
                <a:latin typeface="Book Antiqua" panose="02040602050305030304" pitchFamily="18" charset="0"/>
              </a:rPr>
              <a:t>-1.3</a:t>
            </a:r>
            <a:r>
              <a:rPr lang="en-US" sz="2400" i="1" dirty="0">
                <a:latin typeface="Book Antiqua" panose="02040602050305030304" pitchFamily="18" charset="0"/>
              </a:rPr>
              <a:t>=0.786</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5</a:t>
            </a:r>
            <a:r>
              <a:rPr lang="en-US" sz="2400" i="1" dirty="0">
                <a:latin typeface="Book Antiqua" panose="02040602050305030304" pitchFamily="18" charset="0"/>
              </a:rPr>
              <a:t>=1*0.4+0*(-0.3)+1*(-0.6)=-0.2	y</a:t>
            </a:r>
            <a:r>
              <a:rPr lang="en-US" sz="2400" i="1" baseline="-25000" dirty="0">
                <a:latin typeface="Book Antiqua" panose="02040602050305030304" pitchFamily="18" charset="0"/>
              </a:rPr>
              <a:t>5</a:t>
            </a:r>
            <a:r>
              <a:rPr lang="en-US" sz="2400" i="1" dirty="0">
                <a:latin typeface="Book Antiqua" panose="02040602050305030304" pitchFamily="18" charset="0"/>
              </a:rPr>
              <a:t>=1/1+e</a:t>
            </a:r>
            <a:r>
              <a:rPr lang="en-US" sz="2400" i="1" baseline="30000" dirty="0">
                <a:latin typeface="Book Antiqua" panose="02040602050305030304" pitchFamily="18" charset="0"/>
              </a:rPr>
              <a:t>0.2</a:t>
            </a:r>
            <a:r>
              <a:rPr lang="en-US" sz="2400" i="1" dirty="0">
                <a:latin typeface="Book Antiqua" panose="02040602050305030304" pitchFamily="18" charset="0"/>
              </a:rPr>
              <a:t>=0.45</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6</a:t>
            </a:r>
            <a:r>
              <a:rPr lang="en-US" sz="2400" i="1" dirty="0">
                <a:latin typeface="Book Antiqua" panose="02040602050305030304" pitchFamily="18" charset="0"/>
              </a:rPr>
              <a:t>=0.786*0.4+0.45*0.1=0.36		y</a:t>
            </a:r>
            <a:r>
              <a:rPr lang="en-US" sz="2400" i="1" baseline="-25000" dirty="0">
                <a:latin typeface="Book Antiqua" panose="02040602050305030304" pitchFamily="18" charset="0"/>
              </a:rPr>
              <a:t>6</a:t>
            </a:r>
            <a:r>
              <a:rPr lang="en-US" sz="2400" i="1" dirty="0">
                <a:latin typeface="Book Antiqua" panose="02040602050305030304" pitchFamily="18" charset="0"/>
              </a:rPr>
              <a:t>=1/1+e</a:t>
            </a:r>
            <a:r>
              <a:rPr lang="en-US" sz="2400" i="1" baseline="30000" dirty="0">
                <a:latin typeface="Book Antiqua" panose="02040602050305030304" pitchFamily="18" charset="0"/>
              </a:rPr>
              <a:t>-0.36</a:t>
            </a:r>
            <a:r>
              <a:rPr lang="en-US" sz="2400" i="1" dirty="0">
                <a:latin typeface="Book Antiqua" panose="02040602050305030304" pitchFamily="18" charset="0"/>
              </a:rPr>
              <a:t>=0.59</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7</a:t>
            </a:r>
            <a:r>
              <a:rPr lang="en-US" sz="2400" i="1" dirty="0">
                <a:latin typeface="Book Antiqua" panose="02040602050305030304" pitchFamily="18" charset="0"/>
              </a:rPr>
              <a:t>=0.786*0.7+0.45*0.8=0.91		y</a:t>
            </a:r>
            <a:r>
              <a:rPr lang="en-US" sz="2400" i="1" baseline="-25000" dirty="0">
                <a:latin typeface="Book Antiqua" panose="02040602050305030304" pitchFamily="18" charset="0"/>
              </a:rPr>
              <a:t>7</a:t>
            </a:r>
            <a:r>
              <a:rPr lang="en-US" sz="2400" i="1" dirty="0">
                <a:latin typeface="Book Antiqua" panose="02040602050305030304" pitchFamily="18" charset="0"/>
              </a:rPr>
              <a:t>=1/1+e</a:t>
            </a:r>
            <a:r>
              <a:rPr lang="en-US" sz="2400" i="1" baseline="30000" dirty="0">
                <a:latin typeface="Book Antiqua" panose="02040602050305030304" pitchFamily="18" charset="0"/>
              </a:rPr>
              <a:t>-0.91</a:t>
            </a:r>
            <a:r>
              <a:rPr lang="en-US" sz="2400" i="1" dirty="0">
                <a:latin typeface="Book Antiqua" panose="02040602050305030304" pitchFamily="18" charset="0"/>
              </a:rPr>
              <a:t>=0.71</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8</a:t>
            </a:r>
            <a:r>
              <a:rPr lang="en-US" sz="2400" i="1" dirty="0">
                <a:latin typeface="Book Antiqua" panose="02040602050305030304" pitchFamily="18" charset="0"/>
              </a:rPr>
              <a:t>=0.59*0.2+0.71*0.5=0.47		y</a:t>
            </a:r>
            <a:r>
              <a:rPr lang="en-US" sz="2400" i="1" baseline="-25000" dirty="0">
                <a:latin typeface="Book Antiqua" panose="02040602050305030304" pitchFamily="18" charset="0"/>
              </a:rPr>
              <a:t>8</a:t>
            </a:r>
            <a:r>
              <a:rPr lang="en-US" sz="2400" i="1" dirty="0">
                <a:latin typeface="Book Antiqua" panose="02040602050305030304" pitchFamily="18" charset="0"/>
              </a:rPr>
              <a:t>=1/1+e</a:t>
            </a:r>
            <a:r>
              <a:rPr lang="en-US" sz="2400" i="1" baseline="30000" dirty="0">
                <a:latin typeface="Book Antiqua" panose="02040602050305030304" pitchFamily="18" charset="0"/>
              </a:rPr>
              <a:t>-0.47</a:t>
            </a:r>
            <a:r>
              <a:rPr lang="en-US" sz="2400" i="1" dirty="0">
                <a:latin typeface="Book Antiqua" panose="02040602050305030304" pitchFamily="18" charset="0"/>
              </a:rPr>
              <a:t>=0.61</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400" b="1" u="sng" dirty="0">
                <a:latin typeface="Book Antiqua" panose="02040602050305030304" pitchFamily="18" charset="0"/>
              </a:rPr>
              <a:t>Solution</a:t>
            </a:r>
            <a:endParaRPr lang="en-US" sz="2400" b="1" u="sng" dirty="0">
              <a:latin typeface="Book Antiqua" panose="02040602050305030304" pitchFamily="18" charset="0"/>
            </a:endParaRPr>
          </a:p>
          <a:p>
            <a:pPr algn="just">
              <a:buNone/>
            </a:pPr>
            <a:r>
              <a:rPr lang="en-US" sz="2400" i="1" dirty="0">
                <a:latin typeface="Book Antiqua" panose="02040602050305030304" pitchFamily="18" charset="0"/>
              </a:rPr>
              <a:t>Backward Pass</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41986" name="Object 2"/>
          <p:cNvGraphicFramePr>
            <a:graphicFrameLocks noChangeAspect="1"/>
          </p:cNvGraphicFramePr>
          <p:nvPr/>
        </p:nvGraphicFramePr>
        <p:xfrm>
          <a:off x="457200" y="2362200"/>
          <a:ext cx="8158163" cy="3527425"/>
        </p:xfrm>
        <a:graphic>
          <a:graphicData uri="http://schemas.openxmlformats.org/presentationml/2006/ole">
            <mc:AlternateContent xmlns:mc="http://schemas.openxmlformats.org/markup-compatibility/2006">
              <mc:Choice xmlns:v="urn:schemas-microsoft-com:vml" Requires="v">
                <p:oleObj spid="_x0000_s97281" name="Equation" r:id="rId1" imgW="3733800" imgH="1612900" progId="Equation.3">
                  <p:embed/>
                </p:oleObj>
              </mc:Choice>
              <mc:Fallback>
                <p:oleObj name="Equation" r:id="rId1" imgW="3733800" imgH="1612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158163"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buNone/>
            </a:pPr>
            <a:r>
              <a:rPr lang="en-US" sz="2400" b="1" u="sng" dirty="0">
                <a:latin typeface="Book Antiqua" panose="02040602050305030304" pitchFamily="18" charset="0"/>
              </a:rPr>
              <a:t>Solution</a:t>
            </a:r>
            <a:endParaRPr lang="en-US" sz="2400" b="1" u="sng" dirty="0">
              <a:latin typeface="Book Antiqua" panose="02040602050305030304" pitchFamily="18" charset="0"/>
            </a:endParaRPr>
          </a:p>
          <a:p>
            <a:pPr algn="just">
              <a:buNone/>
            </a:pPr>
            <a:r>
              <a:rPr lang="en-US" sz="2400" i="1" dirty="0">
                <a:latin typeface="Book Antiqua" panose="02040602050305030304" pitchFamily="18" charset="0"/>
              </a:rPr>
              <a:t>Update Weights</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43011" name="Object 3"/>
          <p:cNvGraphicFramePr>
            <a:graphicFrameLocks noChangeAspect="1"/>
          </p:cNvGraphicFramePr>
          <p:nvPr/>
        </p:nvGraphicFramePr>
        <p:xfrm>
          <a:off x="457200" y="2286000"/>
          <a:ext cx="7581900" cy="3851275"/>
        </p:xfrm>
        <a:graphic>
          <a:graphicData uri="http://schemas.openxmlformats.org/presentationml/2006/ole">
            <mc:AlternateContent xmlns:mc="http://schemas.openxmlformats.org/markup-compatibility/2006">
              <mc:Choice xmlns:v="urn:schemas-microsoft-com:vml" Requires="v">
                <p:oleObj spid="_x0000_s98305" name="Equation" r:id="rId1" imgW="3670300" imgH="1866900" progId="Equation.3">
                  <p:embed/>
                </p:oleObj>
              </mc:Choice>
              <mc:Fallback>
                <p:oleObj name="Equation" r:id="rId1" imgW="3670300" imgH="18669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7581900"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2" name="Picture 6"/>
          <p:cNvPicPr>
            <a:picLocks noChangeAspect="1" noChangeArrowheads="1"/>
          </p:cNvPicPr>
          <p:nvPr/>
        </p:nvPicPr>
        <p:blipFill>
          <a:blip r:embed="rId1"/>
          <a:srcRect/>
          <a:stretch>
            <a:fillRect/>
          </a:stretch>
        </p:blipFill>
        <p:spPr bwMode="auto">
          <a:xfrm>
            <a:off x="1295400" y="3657600"/>
            <a:ext cx="5248275" cy="19812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a:latin typeface="Book Antiqua" panose="02040602050305030304" pitchFamily="18" charset="0"/>
              </a:rPr>
              <a:t>HW</a:t>
            </a:r>
            <a:endParaRPr lang="en-US" sz="2600" b="1" u="sng" dirty="0">
              <a:latin typeface="Book Antiqua" panose="02040602050305030304" pitchFamily="18" charset="0"/>
            </a:endParaRPr>
          </a:p>
          <a:p>
            <a:pPr algn="just"/>
            <a:r>
              <a:rPr lang="en-US" sz="2400" dirty="0">
                <a:latin typeface="Book Antiqua" panose="02040602050305030304" pitchFamily="18" charset="0"/>
              </a:rPr>
              <a:t>Consider a MLP given below. Let the learning rate be 1. The initial weights of the network are given in the table below. Assume that first training </a:t>
            </a:r>
            <a:r>
              <a:rPr lang="en-US" sz="2400" dirty="0" err="1">
                <a:latin typeface="Book Antiqua" panose="02040602050305030304" pitchFamily="18" charset="0"/>
              </a:rPr>
              <a:t>tuple</a:t>
            </a:r>
            <a:r>
              <a:rPr lang="en-US" sz="2400" dirty="0">
                <a:latin typeface="Book Antiqua" panose="02040602050305030304" pitchFamily="18" charset="0"/>
              </a:rPr>
              <a:t> is (1, 0, 1) and its target output is 1. Calculate weight updates by using back-propagation algorithm. Assume                    .</a:t>
            </a: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18" name="Table 17"/>
          <p:cNvGraphicFramePr>
            <a:graphicFrameLocks noGrp="1"/>
          </p:cNvGraphicFramePr>
          <p:nvPr/>
        </p:nvGraphicFramePr>
        <p:xfrm>
          <a:off x="1295400" y="5562600"/>
          <a:ext cx="6458586" cy="741680"/>
        </p:xfrm>
        <a:graphic>
          <a:graphicData uri="http://schemas.openxmlformats.org/drawingml/2006/table">
            <a:tbl>
              <a:tblPr firstRow="1" bandRow="1">
                <a:tableStyleId>{5C22544A-7EE6-4342-B048-85BDC9FD1C3A}</a:tableStyleId>
              </a:tblPr>
              <a:tblGrid>
                <a:gridCol w="527050"/>
                <a:gridCol w="527050"/>
                <a:gridCol w="527050"/>
                <a:gridCol w="594043"/>
                <a:gridCol w="527050"/>
                <a:gridCol w="594043"/>
                <a:gridCol w="527050"/>
                <a:gridCol w="527050"/>
                <a:gridCol w="527050"/>
                <a:gridCol w="527050"/>
                <a:gridCol w="527050"/>
                <a:gridCol w="527050"/>
              </a:tblGrid>
              <a:tr h="370840">
                <a:tc>
                  <a:txBody>
                    <a:bodyPr/>
                    <a:lstStyle/>
                    <a:p>
                      <a:r>
                        <a:rPr lang="en-US" dirty="0">
                          <a:latin typeface="Book Antiqua" panose="02040602050305030304" pitchFamily="18" charset="0"/>
                        </a:rPr>
                        <a:t>w</a:t>
                      </a:r>
                      <a:r>
                        <a:rPr lang="en-US" baseline="-25000" dirty="0">
                          <a:latin typeface="Book Antiqua" panose="02040602050305030304" pitchFamily="18" charset="0"/>
                        </a:rPr>
                        <a:t>14</a:t>
                      </a:r>
                      <a:endParaRPr lang="en-US"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24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34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35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46</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47</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56</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57</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68</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78</a:t>
                      </a:r>
                      <a:endParaRPr lang="en-US" dirty="0"/>
                    </a:p>
                  </a:txBody>
                  <a:tcPr/>
                </a:tc>
              </a:tr>
              <a:tr h="370840">
                <a:tc>
                  <a:txBody>
                    <a:bodyPr/>
                    <a:lstStyle/>
                    <a:p>
                      <a:r>
                        <a:rPr lang="en-US" dirty="0"/>
                        <a:t>0.6</a:t>
                      </a:r>
                      <a:endParaRPr lang="en-US" dirty="0"/>
                    </a:p>
                  </a:txBody>
                  <a:tcPr/>
                </a:tc>
                <a:tc>
                  <a:txBody>
                    <a:bodyPr/>
                    <a:lstStyle/>
                    <a:p>
                      <a:r>
                        <a:rPr lang="en-US" dirty="0"/>
                        <a:t>0.4</a:t>
                      </a:r>
                      <a:endParaRPr lang="en-US" dirty="0"/>
                    </a:p>
                  </a:txBody>
                  <a:tcPr/>
                </a:tc>
                <a:tc>
                  <a:txBody>
                    <a:bodyPr/>
                    <a:lstStyle/>
                    <a:p>
                      <a:r>
                        <a:rPr lang="en-US" dirty="0"/>
                        <a:t>0.2</a:t>
                      </a:r>
                      <a:endParaRPr lang="en-US" dirty="0"/>
                    </a:p>
                  </a:txBody>
                  <a:tcPr/>
                </a:tc>
                <a:tc>
                  <a:txBody>
                    <a:bodyPr/>
                    <a:lstStyle/>
                    <a:p>
                      <a:r>
                        <a:rPr lang="en-US" dirty="0"/>
                        <a:t>-0.3</a:t>
                      </a:r>
                      <a:endParaRPr lang="en-US" dirty="0"/>
                    </a:p>
                  </a:txBody>
                  <a:tcPr/>
                </a:tc>
                <a:tc>
                  <a:txBody>
                    <a:bodyPr/>
                    <a:lstStyle/>
                    <a:p>
                      <a:r>
                        <a:rPr lang="en-US" dirty="0"/>
                        <a:t>0.7</a:t>
                      </a:r>
                      <a:endParaRPr lang="en-US" dirty="0"/>
                    </a:p>
                  </a:txBody>
                  <a:tcPr/>
                </a:tc>
                <a:tc>
                  <a:txBody>
                    <a:bodyPr/>
                    <a:lstStyle/>
                    <a:p>
                      <a:r>
                        <a:rPr lang="en-US" dirty="0"/>
                        <a:t>-0.6</a:t>
                      </a:r>
                      <a:endParaRPr lang="en-US" dirty="0"/>
                    </a:p>
                  </a:txBody>
                  <a:tcPr/>
                </a:tc>
                <a:tc>
                  <a:txBody>
                    <a:bodyPr/>
                    <a:lstStyle/>
                    <a:p>
                      <a:r>
                        <a:rPr lang="en-US" dirty="0"/>
                        <a:t>0.4</a:t>
                      </a:r>
                      <a:endParaRPr lang="en-US" dirty="0"/>
                    </a:p>
                  </a:txBody>
                  <a:tcPr/>
                </a:tc>
                <a:tc>
                  <a:txBody>
                    <a:bodyPr/>
                    <a:lstStyle/>
                    <a:p>
                      <a:r>
                        <a:rPr lang="en-US" dirty="0"/>
                        <a:t>0.7</a:t>
                      </a:r>
                      <a:endParaRPr lang="en-US" dirty="0"/>
                    </a:p>
                  </a:txBody>
                  <a:tcPr/>
                </a:tc>
                <a:tc>
                  <a:txBody>
                    <a:bodyPr/>
                    <a:lstStyle/>
                    <a:p>
                      <a:r>
                        <a:rPr lang="en-US" dirty="0"/>
                        <a:t>0.1</a:t>
                      </a:r>
                      <a:endParaRPr lang="en-US" dirty="0"/>
                    </a:p>
                  </a:txBody>
                  <a:tcPr/>
                </a:tc>
                <a:tc>
                  <a:txBody>
                    <a:bodyPr/>
                    <a:lstStyle/>
                    <a:p>
                      <a:r>
                        <a:rPr lang="en-US" dirty="0"/>
                        <a:t>0.8</a:t>
                      </a:r>
                      <a:endParaRPr lang="en-US" dirty="0"/>
                    </a:p>
                  </a:txBody>
                  <a:tcPr/>
                </a:tc>
                <a:tc>
                  <a:txBody>
                    <a:bodyPr/>
                    <a:lstStyle/>
                    <a:p>
                      <a:r>
                        <a:rPr lang="en-US" dirty="0"/>
                        <a:t>0.2</a:t>
                      </a:r>
                      <a:endParaRPr lang="en-US" dirty="0"/>
                    </a:p>
                  </a:txBody>
                  <a:tcPr/>
                </a:tc>
                <a:tc>
                  <a:txBody>
                    <a:bodyPr/>
                    <a:lstStyle/>
                    <a:p>
                      <a:r>
                        <a:rPr lang="en-US" dirty="0"/>
                        <a:t>0.5</a:t>
                      </a:r>
                      <a:endParaRPr lang="en-US" dirty="0"/>
                    </a:p>
                  </a:txBody>
                  <a:tcPr/>
                </a:tc>
              </a:tr>
            </a:tbl>
          </a:graphicData>
        </a:graphic>
      </p:graphicFrame>
      <p:graphicFrame>
        <p:nvGraphicFramePr>
          <p:cNvPr id="48131" name="Object 3"/>
          <p:cNvGraphicFramePr>
            <a:graphicFrameLocks noChangeAspect="1"/>
          </p:cNvGraphicFramePr>
          <p:nvPr/>
        </p:nvGraphicFramePr>
        <p:xfrm>
          <a:off x="6019800" y="3257552"/>
          <a:ext cx="2317750" cy="800953"/>
        </p:xfrm>
        <a:graphic>
          <a:graphicData uri="http://schemas.openxmlformats.org/presentationml/2006/ole">
            <mc:AlternateContent xmlns:mc="http://schemas.openxmlformats.org/markup-compatibility/2006">
              <mc:Choice xmlns:v="urn:schemas-microsoft-com:vml" Requires="v">
                <p:oleObj spid="_x0000_s99329" name="Equation" r:id="rId2" imgW="1358900" imgH="469900" progId="Equation.3">
                  <p:embed/>
                </p:oleObj>
              </mc:Choice>
              <mc:Fallback>
                <p:oleObj name="Equation" r:id="rId2" imgW="1358900" imgH="4699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257552"/>
                        <a:ext cx="2317750" cy="80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Introduction to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anose="02040602050305030304" pitchFamily="18" charset="0"/>
              </a:rPr>
              <a:t>Recurrent Neural Network(RNN) are a type of neural Network where the output from previous step are fed as input to the current step. </a:t>
            </a:r>
            <a:endParaRPr lang="en-US" sz="2600" dirty="0">
              <a:latin typeface="Book Antiqua" panose="02040602050305030304" pitchFamily="18" charset="0"/>
            </a:endParaRPr>
          </a:p>
          <a:p>
            <a:pPr algn="just" fontAlgn="base"/>
            <a:r>
              <a:rPr lang="en-US" sz="2600" dirty="0">
                <a:latin typeface="Book Antiqua" panose="02040602050305030304" pitchFamily="18" charset="0"/>
              </a:rPr>
              <a:t>In traditional neural networks, all the inputs and outputs are independent of each other, but in cases like when it is required to predict the next word of a sentence, the previous words are required and hence there is a need to remember the previous words.</a:t>
            </a:r>
            <a:endParaRPr lang="en-US" sz="2600" dirty="0">
              <a:latin typeface="Book Antiqua" panose="02040602050305030304" pitchFamily="18"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Introduction to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anose="02040602050305030304" pitchFamily="18" charset="0"/>
              </a:rPr>
              <a:t>Thus RNN came into existence, which solved this issue with the help of a Hidden Layer. The main and most important feature of RNN is Hidden state, which remembers some information about a sequence.</a:t>
            </a:r>
            <a:endParaRPr lang="en-US" sz="2600" dirty="0">
              <a:latin typeface="Book Antiqua" panose="02040602050305030304" pitchFamily="18" charset="0"/>
            </a:endParaRPr>
          </a:p>
          <a:p>
            <a:pPr algn="just" fontAlgn="base"/>
            <a:r>
              <a:rPr lang="en-US" sz="2600" dirty="0">
                <a:latin typeface="Book Antiqua" panose="02040602050305030304" pitchFamily="18" charset="0"/>
              </a:rPr>
              <a:t>It uses the same parameters for each input as it performs the same task on all the inputs or hidden states to produce the output. </a:t>
            </a:r>
            <a:endParaRPr lang="en-US" sz="2600" dirty="0">
              <a:latin typeface="Book Antiqua" panose="02040602050305030304" pitchFamily="18"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Introduction to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anose="02040602050305030304" pitchFamily="18" charset="0"/>
              </a:rPr>
              <a:t>Thus, reducing the complexity of increasing parameters and memorizing each previous outputs by giving each output as input to the next hidden layer (see right part of the figure in next slide).</a:t>
            </a:r>
            <a:endParaRPr lang="en-US" sz="2600" dirty="0">
              <a:latin typeface="Book Antiqua" panose="02040602050305030304" pitchFamily="18" charset="0"/>
            </a:endParaRPr>
          </a:p>
          <a:p>
            <a:pPr algn="just" fontAlgn="base"/>
            <a:r>
              <a:rPr lang="en-US" sz="2600" dirty="0">
                <a:latin typeface="Book Antiqua" panose="02040602050305030304" pitchFamily="18" charset="0"/>
              </a:rPr>
              <a:t>Hence layers of neural network in right side can be joined together such that the weights and bias of all the hidden layers is the same, into a single recurrent layer.</a:t>
            </a:r>
            <a:endParaRPr lang="en-US" sz="2600" dirty="0">
              <a:latin typeface="Book Antiqua" panose="02040602050305030304" pitchFamily="18" charset="0"/>
            </a:endParaRPr>
          </a:p>
          <a:p>
            <a:pPr algn="just" fontAlgn="base"/>
            <a:endParaRPr lang="en-US" sz="2600" dirty="0">
              <a:latin typeface="Book Antiqua" panose="02040602050305030304" pitchFamily="18" charset="0"/>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Introduction to RNN</a:t>
            </a:r>
            <a:endParaRPr lang="en-US" b="1" dirty="0">
              <a:latin typeface="Book Antiqua" panose="02040602050305030304" pitchFamily="18" charset="0"/>
            </a:endParaRPr>
          </a:p>
        </p:txBody>
      </p:sp>
      <p:pic>
        <p:nvPicPr>
          <p:cNvPr id="287746" name="Picture 2"/>
          <p:cNvPicPr>
            <a:picLocks noChangeAspect="1" noChangeArrowheads="1"/>
          </p:cNvPicPr>
          <p:nvPr/>
        </p:nvPicPr>
        <p:blipFill>
          <a:blip r:embed="rId1"/>
          <a:srcRect/>
          <a:stretch>
            <a:fillRect/>
          </a:stretch>
        </p:blipFill>
        <p:spPr bwMode="auto">
          <a:xfrm>
            <a:off x="457200" y="1295400"/>
            <a:ext cx="8248650" cy="3552825"/>
          </a:xfrm>
          <a:prstGeom prst="rect">
            <a:avLst/>
          </a:prstGeom>
          <a:noFill/>
          <a:ln w="9525">
            <a:noFill/>
            <a:miter lim="800000"/>
            <a:headEnd/>
            <a:tailEnd/>
          </a:ln>
          <a:effectLst/>
        </p:spPr>
      </p:pic>
      <p:sp>
        <p:nvSpPr>
          <p:cNvPr id="7" name="TextBox 6"/>
          <p:cNvSpPr txBox="1"/>
          <p:nvPr/>
        </p:nvSpPr>
        <p:spPr>
          <a:xfrm>
            <a:off x="1905000" y="3200400"/>
            <a:ext cx="762000" cy="461665"/>
          </a:xfrm>
          <a:prstGeom prst="rect">
            <a:avLst/>
          </a:prstGeom>
          <a:noFill/>
        </p:spPr>
        <p:txBody>
          <a:bodyPr wrap="square" rtlCol="0">
            <a:spAutoFit/>
          </a:bodyPr>
          <a:lstStyle/>
          <a:p>
            <a:r>
              <a:rPr lang="en-US" sz="2400" dirty="0">
                <a:latin typeface="Book Antiqua" panose="02040602050305030304" pitchFamily="18" charset="0"/>
              </a:rPr>
              <a:t>≡</a:t>
            </a:r>
            <a:endParaRPr lang="en-US" sz="2400" dirty="0">
              <a:latin typeface="Book Antiqua" panose="02040602050305030304" pitchFamily="18" charset="0"/>
            </a:endParaRPr>
          </a:p>
        </p:txBody>
      </p:sp>
      <p:graphicFrame>
        <p:nvGraphicFramePr>
          <p:cNvPr id="8" name="Object 7"/>
          <p:cNvGraphicFramePr>
            <a:graphicFrameLocks noChangeAspect="1"/>
          </p:cNvGraphicFramePr>
          <p:nvPr/>
        </p:nvGraphicFramePr>
        <p:xfrm>
          <a:off x="228600" y="5029200"/>
          <a:ext cx="4191000" cy="968516"/>
        </p:xfrm>
        <a:graphic>
          <a:graphicData uri="http://schemas.openxmlformats.org/presentationml/2006/ole">
            <mc:AlternateContent xmlns:mc="http://schemas.openxmlformats.org/markup-compatibility/2006">
              <mc:Choice xmlns:v="urn:schemas-microsoft-com:vml" Requires="v">
                <p:oleObj spid="_x0000_s103425" name="Equation" r:id="rId2" imgW="2070100" imgH="495300" progId="Equation.3">
                  <p:embed/>
                </p:oleObj>
              </mc:Choice>
              <mc:Fallback>
                <p:oleObj name="Equation" r:id="rId2" imgW="2070100" imgH="4953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029200"/>
                        <a:ext cx="4191000" cy="968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748" name="Object 4"/>
          <p:cNvGraphicFramePr>
            <a:graphicFrameLocks noChangeAspect="1"/>
          </p:cNvGraphicFramePr>
          <p:nvPr/>
        </p:nvGraphicFramePr>
        <p:xfrm>
          <a:off x="5334000" y="5105400"/>
          <a:ext cx="2971800" cy="914400"/>
        </p:xfrm>
        <a:graphic>
          <a:graphicData uri="http://schemas.openxmlformats.org/presentationml/2006/ole">
            <mc:AlternateContent xmlns:mc="http://schemas.openxmlformats.org/markup-compatibility/2006">
              <mc:Choice xmlns:v="urn:schemas-microsoft-com:vml" Requires="v">
                <p:oleObj spid="_x0000_s103426" name="Equation" r:id="rId4" imgW="1663700" imgH="520700" progId="Equation.3">
                  <p:embed/>
                </p:oleObj>
              </mc:Choice>
              <mc:Fallback>
                <p:oleObj name="Equation" r:id="rId4" imgW="1663700" imgH="520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105400"/>
                        <a:ext cx="2971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anose="02040602050305030304" pitchFamily="18" charset="0"/>
              </a:rPr>
              <a:t>Example:</a:t>
            </a:r>
            <a:r>
              <a:rPr lang="en-US" sz="2400" dirty="0">
                <a:latin typeface="Book Antiqua" panose="02040602050305030304" pitchFamily="18" charset="0"/>
              </a:rPr>
              <a:t> Consider the word ‘dogs’. Show forward propagation of RNN with three nodes in hidden layer to predict letter </a:t>
            </a:r>
            <a:r>
              <a:rPr lang="en-US" sz="2400" b="1" dirty="0">
                <a:latin typeface="Book Antiqua" panose="02040602050305030304" pitchFamily="18" charset="0"/>
              </a:rPr>
              <a:t>‘s’</a:t>
            </a:r>
            <a:r>
              <a:rPr lang="en-US" sz="2400" dirty="0">
                <a:latin typeface="Book Antiqua" panose="02040602050305030304" pitchFamily="18" charset="0"/>
              </a:rPr>
              <a:t> given the letters </a:t>
            </a:r>
            <a:r>
              <a:rPr lang="en-US" sz="2400" b="1" dirty="0">
                <a:latin typeface="Book Antiqua" panose="02040602050305030304" pitchFamily="18" charset="0"/>
              </a:rPr>
              <a:t>‘d’</a:t>
            </a:r>
            <a:r>
              <a:rPr lang="en-US" sz="2400" dirty="0">
                <a:latin typeface="Book Antiqua" panose="02040602050305030304" pitchFamily="18" charset="0"/>
              </a:rPr>
              <a:t>, </a:t>
            </a:r>
            <a:r>
              <a:rPr lang="en-US" sz="2400" b="1" dirty="0">
                <a:latin typeface="Book Antiqua" panose="02040602050305030304" pitchFamily="18" charset="0"/>
              </a:rPr>
              <a:t>‘o’</a:t>
            </a:r>
            <a:r>
              <a:rPr lang="en-US" sz="2400" dirty="0">
                <a:latin typeface="Book Antiqua" panose="02040602050305030304" pitchFamily="18" charset="0"/>
              </a:rPr>
              <a:t>, and </a:t>
            </a:r>
            <a:r>
              <a:rPr lang="en-US" sz="2400" b="1" dirty="0">
                <a:latin typeface="Book Antiqua" panose="02040602050305030304" pitchFamily="18" charset="0"/>
              </a:rPr>
              <a:t>‘g’</a:t>
            </a:r>
            <a:r>
              <a:rPr lang="en-US" sz="2400" dirty="0">
                <a:latin typeface="Book Antiqua" panose="02040602050305030304" pitchFamily="18" charset="0"/>
              </a:rPr>
              <a:t>. Assume that hidden layer activation function is </a:t>
            </a:r>
            <a:r>
              <a:rPr lang="en-US" sz="2400" dirty="0" err="1">
                <a:latin typeface="Book Antiqua" panose="02040602050305030304" pitchFamily="18" charset="0"/>
              </a:rPr>
              <a:t>Tanh</a:t>
            </a:r>
            <a:r>
              <a:rPr lang="en-US" sz="2400" dirty="0">
                <a:latin typeface="Book Antiqua" panose="02040602050305030304" pitchFamily="18" charset="0"/>
              </a:rPr>
              <a:t> and activation in output layer is </a:t>
            </a:r>
            <a:r>
              <a:rPr lang="en-US" sz="2400" dirty="0" err="1">
                <a:latin typeface="Book Antiqua" panose="02040602050305030304" pitchFamily="18" charset="0"/>
              </a:rPr>
              <a:t>softmax</a:t>
            </a:r>
            <a:r>
              <a:rPr lang="en-US" sz="2400" dirty="0">
                <a:latin typeface="Book Antiqua" panose="02040602050305030304" pitchFamily="18" charset="0"/>
              </a:rPr>
              <a:t>. </a:t>
            </a:r>
            <a:endParaRPr lang="en-US" sz="2400" dirty="0">
              <a:latin typeface="Book Antiqua" panose="02040602050305030304" pitchFamily="18" charset="0"/>
            </a:endParaRPr>
          </a:p>
          <a:p>
            <a:pPr algn="just" fontAlgn="base">
              <a:buNone/>
            </a:pPr>
            <a:r>
              <a:rPr lang="en-US" sz="2400" b="1" dirty="0">
                <a:latin typeface="Book Antiqua" panose="02040602050305030304" pitchFamily="18" charset="0"/>
              </a:rPr>
              <a:t>Solution</a:t>
            </a:r>
            <a:endParaRPr lang="en-US" sz="2400" b="1" dirty="0">
              <a:latin typeface="Book Antiqua" panose="02040602050305030304" pitchFamily="18" charset="0"/>
            </a:endParaRPr>
          </a:p>
          <a:p>
            <a:pPr algn="just" fontAlgn="base">
              <a:buNone/>
            </a:pPr>
            <a:r>
              <a:rPr lang="en-US" sz="2400" dirty="0">
                <a:latin typeface="Book Antiqua" panose="02040602050305030304" pitchFamily="18" charset="0"/>
              </a:rPr>
              <a:t>One hot encoding of the input: input vocabulary{d, o, g, s}</a:t>
            </a:r>
            <a:endParaRPr lang="en-US" sz="24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graphicFrame>
        <p:nvGraphicFramePr>
          <p:cNvPr id="7" name="Table 6"/>
          <p:cNvGraphicFramePr>
            <a:graphicFrameLocks noGrp="1"/>
          </p:cNvGraphicFramePr>
          <p:nvPr/>
        </p:nvGraphicFramePr>
        <p:xfrm>
          <a:off x="609600" y="4419600"/>
          <a:ext cx="2743200" cy="1854200"/>
        </p:xfrm>
        <a:graphic>
          <a:graphicData uri="http://schemas.openxmlformats.org/drawingml/2006/table">
            <a:tbl>
              <a:tblPr firstRow="1" bandRow="1">
                <a:tableStyleId>{5C22544A-7EE6-4342-B048-85BDC9FD1C3A}</a:tableStyleId>
              </a:tblPr>
              <a:tblGrid>
                <a:gridCol w="685800"/>
                <a:gridCol w="685800"/>
                <a:gridCol w="685800"/>
                <a:gridCol w="685800"/>
              </a:tblGrid>
              <a:tr h="370840">
                <a:tc>
                  <a:txBody>
                    <a:bodyPr/>
                    <a:lstStyle/>
                    <a:p>
                      <a:r>
                        <a:rPr lang="en-US" dirty="0">
                          <a:latin typeface="Book Antiqua" panose="02040602050305030304" pitchFamily="18" charset="0"/>
                        </a:rPr>
                        <a:t>d</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o</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g</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s</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r>
            </a:tbl>
          </a:graphicData>
        </a:graphic>
      </p:graphicFrame>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600" dirty="0">
                <a:latin typeface="Book Antiqua" panose="02040602050305030304" pitchFamily="18" charset="0"/>
              </a:rPr>
              <a:t>We know that:</a:t>
            </a: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r>
              <a:rPr lang="en-US" sz="2600" dirty="0">
                <a:latin typeface="Book Antiqua" panose="02040602050305030304" pitchFamily="18" charset="0"/>
              </a:rPr>
              <a:t>Here, dimension of </a:t>
            </a:r>
            <a:r>
              <a:rPr lang="en-US" sz="2600" i="1" dirty="0" err="1">
                <a:latin typeface="Book Antiqua" panose="02040602050305030304" pitchFamily="18" charset="0"/>
              </a:rPr>
              <a:t>w</a:t>
            </a:r>
            <a:r>
              <a:rPr lang="en-US" sz="2600" i="1" baseline="-25000" dirty="0" err="1">
                <a:latin typeface="Book Antiqua" panose="02040602050305030304" pitchFamily="18" charset="0"/>
              </a:rPr>
              <a:t>h</a:t>
            </a:r>
            <a:r>
              <a:rPr lang="en-US" sz="2600" dirty="0">
                <a:latin typeface="Book Antiqua" panose="02040602050305030304" pitchFamily="18" charset="0"/>
              </a:rPr>
              <a:t> is d × d, dimension of </a:t>
            </a:r>
            <a:r>
              <a:rPr lang="en-US" sz="2600" i="1" dirty="0" err="1">
                <a:latin typeface="Book Antiqua" panose="02040602050305030304" pitchFamily="18" charset="0"/>
              </a:rPr>
              <a:t>w</a:t>
            </a:r>
            <a:r>
              <a:rPr lang="en-US" sz="2600" i="1" baseline="-25000" dirty="0" err="1">
                <a:latin typeface="Book Antiqua" panose="02040602050305030304" pitchFamily="18" charset="0"/>
              </a:rPr>
              <a:t>x</a:t>
            </a:r>
            <a:r>
              <a:rPr lang="en-US" sz="2600" dirty="0">
                <a:latin typeface="Book Antiqua" panose="02040602050305030304" pitchFamily="18" charset="0"/>
              </a:rPr>
              <a:t> is d × k, and dimension of </a:t>
            </a:r>
            <a:r>
              <a:rPr lang="en-US" sz="2600" i="1" dirty="0" err="1">
                <a:latin typeface="Book Antiqua" panose="02040602050305030304" pitchFamily="18" charset="0"/>
              </a:rPr>
              <a:t>w</a:t>
            </a:r>
            <a:r>
              <a:rPr lang="en-US" sz="2600" i="1" baseline="-25000" dirty="0" err="1">
                <a:latin typeface="Book Antiqua" panose="02040602050305030304" pitchFamily="18" charset="0"/>
              </a:rPr>
              <a:t>y</a:t>
            </a:r>
            <a:r>
              <a:rPr lang="en-US" sz="2600" dirty="0">
                <a:latin typeface="Book Antiqua" panose="02040602050305030304" pitchFamily="18" charset="0"/>
              </a:rPr>
              <a:t> is k × d. Where, d is number of hidden nodes, and k is dimension of input vector.</a:t>
            </a:r>
            <a:endParaRPr lang="en-US" sz="2600" dirty="0">
              <a:latin typeface="Book Antiqua" panose="02040602050305030304" pitchFamily="18" charset="0"/>
            </a:endParaRPr>
          </a:p>
          <a:p>
            <a:pPr algn="just" fontAlgn="base">
              <a:buNone/>
            </a:pPr>
            <a:r>
              <a:rPr lang="en-US" sz="2600" dirty="0">
                <a:latin typeface="Book Antiqua" panose="02040602050305030304" pitchFamily="18" charset="0"/>
              </a:rPr>
              <a:t>Assume that:</a:t>
            </a: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graphicFrame>
        <p:nvGraphicFramePr>
          <p:cNvPr id="306178" name="Object 2"/>
          <p:cNvGraphicFramePr>
            <a:graphicFrameLocks noChangeAspect="1"/>
          </p:cNvGraphicFramePr>
          <p:nvPr/>
        </p:nvGraphicFramePr>
        <p:xfrm>
          <a:off x="381000" y="2133601"/>
          <a:ext cx="5181600" cy="420360"/>
        </p:xfrm>
        <a:graphic>
          <a:graphicData uri="http://schemas.openxmlformats.org/presentationml/2006/ole">
            <mc:AlternateContent xmlns:mc="http://schemas.openxmlformats.org/markup-compatibility/2006">
              <mc:Choice xmlns:v="urn:schemas-microsoft-com:vml" Requires="v">
                <p:oleObj spid="_x0000_s105473" name="Equation" r:id="rId1" imgW="2870200" imgH="241300" progId="Equation.3">
                  <p:embed/>
                </p:oleObj>
              </mc:Choice>
              <mc:Fallback>
                <p:oleObj name="Equation" r:id="rId1" imgW="2870200" imgH="241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1"/>
                        <a:ext cx="5181600" cy="420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79" name="Object 3"/>
          <p:cNvGraphicFramePr>
            <a:graphicFrameLocks noChangeAspect="1"/>
          </p:cNvGraphicFramePr>
          <p:nvPr/>
        </p:nvGraphicFramePr>
        <p:xfrm>
          <a:off x="381000" y="2667001"/>
          <a:ext cx="3352800" cy="424678"/>
        </p:xfrm>
        <a:graphic>
          <a:graphicData uri="http://schemas.openxmlformats.org/presentationml/2006/ole">
            <mc:AlternateContent xmlns:mc="http://schemas.openxmlformats.org/markup-compatibility/2006">
              <mc:Choice xmlns:v="urn:schemas-microsoft-com:vml" Requires="v">
                <p:oleObj spid="_x0000_s105474" name="Equation" r:id="rId3" imgW="2070100" imgH="266700" progId="Equation.3">
                  <p:embed/>
                </p:oleObj>
              </mc:Choice>
              <mc:Fallback>
                <p:oleObj name="Equation" r:id="rId3" imgW="2070100" imgH="266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667001"/>
                        <a:ext cx="3352800" cy="424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609600" y="4648200"/>
          <a:ext cx="8005590" cy="1524000"/>
        </p:xfrm>
        <a:graphic>
          <a:graphicData uri="http://schemas.openxmlformats.org/presentationml/2006/ole">
            <mc:AlternateContent xmlns:mc="http://schemas.openxmlformats.org/markup-compatibility/2006">
              <mc:Choice xmlns:v="urn:schemas-microsoft-com:vml" Requires="v">
                <p:oleObj spid="_x0000_s105475" name="Equation" r:id="rId5" imgW="5537200" imgH="1054100" progId="Equation.3">
                  <p:embed/>
                </p:oleObj>
              </mc:Choice>
              <mc:Fallback>
                <p:oleObj name="Equation" r:id="rId5" imgW="5537200" imgH="1054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648200"/>
                        <a:ext cx="800559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1" name="Object 5"/>
          <p:cNvGraphicFramePr>
            <a:graphicFrameLocks noChangeAspect="1"/>
          </p:cNvGraphicFramePr>
          <p:nvPr/>
        </p:nvGraphicFramePr>
        <p:xfrm>
          <a:off x="5791200" y="1905000"/>
          <a:ext cx="2881572" cy="1066800"/>
        </p:xfrm>
        <a:graphic>
          <a:graphicData uri="http://schemas.openxmlformats.org/presentationml/2006/ole">
            <mc:AlternateContent xmlns:mc="http://schemas.openxmlformats.org/markup-compatibility/2006">
              <mc:Choice xmlns:v="urn:schemas-microsoft-com:vml" Requires="v">
                <p:oleObj spid="_x0000_s105476" name="Equation" r:id="rId7" imgW="1879600" imgH="673100" progId="Equation.3">
                  <p:embed/>
                </p:oleObj>
              </mc:Choice>
              <mc:Fallback>
                <p:oleObj name="Equation" r:id="rId7" imgW="1879600" imgH="6731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905000"/>
                        <a:ext cx="2881572"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a:p>
            <a:pPr algn="just"/>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1"/>
          <a:stretch>
            <a:fillRect/>
          </a:stretch>
        </p:blipFill>
        <p:spPr>
          <a:xfrm>
            <a:off x="457200" y="2209800"/>
            <a:ext cx="6400800" cy="3724813"/>
          </a:xfrm>
          <a:prstGeom prst="rect">
            <a:avLst/>
          </a:prstGeom>
        </p:spPr>
      </p:pic>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algn="just" fontAlgn="base">
              <a:buNone/>
            </a:pPr>
            <a:r>
              <a:rPr lang="en-US" sz="2600" dirty="0">
                <a:latin typeface="Book Antiqua" panose="02040602050305030304" pitchFamily="18" charset="0"/>
              </a:rPr>
              <a:t>Thus, (for input </a:t>
            </a:r>
            <a:r>
              <a:rPr lang="en-US" sz="2600" b="1" dirty="0">
                <a:latin typeface="Book Antiqua" panose="02040602050305030304" pitchFamily="18" charset="0"/>
              </a:rPr>
              <a:t>‘d’</a:t>
            </a:r>
            <a:r>
              <a:rPr lang="en-US" sz="2600" dirty="0">
                <a:latin typeface="Book Antiqua" panose="02040602050305030304" pitchFamily="18" charset="0"/>
              </a:rPr>
              <a:t>)</a:t>
            </a: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r>
              <a:rPr lang="en-US" sz="2800" dirty="0">
                <a:latin typeface="Book Antiqua" panose="02040602050305030304" pitchFamily="18" charset="0"/>
              </a:rPr>
              <a:t>	At t=1, RNN predicts the letter “d” given the input “d”. This doesn’t make sense but it’s ok because we’ve used untrained random weights.</a:t>
            </a:r>
            <a:endParaRPr lang="en-US" sz="28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graphicFrame>
        <p:nvGraphicFramePr>
          <p:cNvPr id="306178" name="Object 2"/>
          <p:cNvGraphicFramePr>
            <a:graphicFrameLocks noChangeAspect="1"/>
          </p:cNvGraphicFramePr>
          <p:nvPr/>
        </p:nvGraphicFramePr>
        <p:xfrm>
          <a:off x="304800" y="1905000"/>
          <a:ext cx="8601599" cy="1524000"/>
        </p:xfrm>
        <a:graphic>
          <a:graphicData uri="http://schemas.openxmlformats.org/presentationml/2006/ole">
            <mc:AlternateContent xmlns:mc="http://schemas.openxmlformats.org/markup-compatibility/2006">
              <mc:Choice xmlns:v="urn:schemas-microsoft-com:vml" Requires="v">
                <p:oleObj spid="_x0000_s106497" name="Equation" r:id="rId1" imgW="5880100" imgH="1079500" progId="Equation.3">
                  <p:embed/>
                </p:oleObj>
              </mc:Choice>
              <mc:Fallback>
                <p:oleObj name="Equation" r:id="rId1" imgW="5880100" imgH="10795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601599"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79" name="Object 3"/>
          <p:cNvGraphicFramePr>
            <a:graphicFrameLocks noChangeAspect="1"/>
          </p:cNvGraphicFramePr>
          <p:nvPr/>
        </p:nvGraphicFramePr>
        <p:xfrm>
          <a:off x="228600" y="3365088"/>
          <a:ext cx="6553200" cy="1456538"/>
        </p:xfrm>
        <a:graphic>
          <a:graphicData uri="http://schemas.openxmlformats.org/presentationml/2006/ole">
            <mc:AlternateContent xmlns:mc="http://schemas.openxmlformats.org/markup-compatibility/2006">
              <mc:Choice xmlns:v="urn:schemas-microsoft-com:vml" Requires="v">
                <p:oleObj spid="_x0000_s106498" name="Equation" r:id="rId3" imgW="4775200" imgH="1079500" progId="Equation.3">
                  <p:embed/>
                </p:oleObj>
              </mc:Choice>
              <mc:Fallback>
                <p:oleObj name="Equation" r:id="rId3" imgW="4775200" imgH="1079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365088"/>
                        <a:ext cx="6553200" cy="145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anose="02040602050305030304" pitchFamily="18" charset="0"/>
              </a:rPr>
              <a:t>Example:</a:t>
            </a:r>
            <a:r>
              <a:rPr lang="en-US" sz="2400" dirty="0">
                <a:latin typeface="Book Antiqua" panose="02040602050305030304" pitchFamily="18" charset="0"/>
              </a:rPr>
              <a:t> Consider the input series {0.2,0.4,0.6, 0.8}. Show forward propagation of RNN with one node in hidden layer to predict next term in the series. Assume that activation function of hidden layer is sigmoid and activation in output layer is linear. </a:t>
            </a:r>
            <a:endParaRPr lang="en-US" sz="2400" dirty="0">
              <a:latin typeface="Book Antiqua" panose="02040602050305030304" pitchFamily="18" charset="0"/>
            </a:endParaRPr>
          </a:p>
          <a:p>
            <a:pPr algn="just" fontAlgn="base">
              <a:buNone/>
            </a:pPr>
            <a:r>
              <a:rPr lang="en-US" sz="2400" b="1" dirty="0">
                <a:latin typeface="Book Antiqua" panose="02040602050305030304" pitchFamily="18" charset="0"/>
              </a:rPr>
              <a:t>Solution {</a:t>
            </a:r>
            <a:r>
              <a:rPr lang="en-US" sz="2400" dirty="0">
                <a:latin typeface="Book Antiqua" panose="02040602050305030304" pitchFamily="18" charset="0"/>
              </a:rPr>
              <a:t>Input: 0.2 </a:t>
            </a:r>
            <a:r>
              <a:rPr lang="en-US" sz="2400" b="1" dirty="0">
                <a:latin typeface="Book Antiqua" panose="02040602050305030304" pitchFamily="18" charset="0"/>
              </a:rPr>
              <a:t>}</a:t>
            </a:r>
            <a:endParaRPr lang="en-US" sz="2400" b="1"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graphicFrame>
        <p:nvGraphicFramePr>
          <p:cNvPr id="311297" name="Object 1"/>
          <p:cNvGraphicFramePr>
            <a:graphicFrameLocks noChangeAspect="1"/>
          </p:cNvGraphicFramePr>
          <p:nvPr/>
        </p:nvGraphicFramePr>
        <p:xfrm>
          <a:off x="1138238" y="4114800"/>
          <a:ext cx="6188075" cy="771525"/>
        </p:xfrm>
        <a:graphic>
          <a:graphicData uri="http://schemas.openxmlformats.org/presentationml/2006/ole">
            <mc:AlternateContent xmlns:mc="http://schemas.openxmlformats.org/markup-compatibility/2006">
              <mc:Choice xmlns:v="urn:schemas-microsoft-com:vml" Requires="v">
                <p:oleObj spid="_x0000_s107521" name="Equation" r:id="rId1" imgW="4229100" imgH="546100" progId="Equation.3">
                  <p:embed/>
                </p:oleObj>
              </mc:Choice>
              <mc:Fallback>
                <p:oleObj name="Equation" r:id="rId1" imgW="4229100" imgH="5461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4114800"/>
                        <a:ext cx="61880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298" name="Object 2"/>
          <p:cNvGraphicFramePr>
            <a:graphicFrameLocks noChangeAspect="1"/>
          </p:cNvGraphicFramePr>
          <p:nvPr/>
        </p:nvGraphicFramePr>
        <p:xfrm>
          <a:off x="1397000" y="5334000"/>
          <a:ext cx="2736850" cy="703263"/>
        </p:xfrm>
        <a:graphic>
          <a:graphicData uri="http://schemas.openxmlformats.org/presentationml/2006/ole">
            <mc:AlternateContent xmlns:mc="http://schemas.openxmlformats.org/markup-compatibility/2006">
              <mc:Choice xmlns:v="urn:schemas-microsoft-com:vml" Requires="v">
                <p:oleObj spid="_x0000_s107522" name="Equation" r:id="rId3" imgW="1993900" imgH="520700" progId="Equation.3">
                  <p:embed/>
                </p:oleObj>
              </mc:Choice>
              <mc:Fallback>
                <p:oleObj name="Equation" r:id="rId3" imgW="1993900" imgH="520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5334000"/>
                        <a:ext cx="273685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anose="02040602050305030304" pitchFamily="18" charset="0"/>
              </a:rPr>
              <a:t>Example:</a:t>
            </a:r>
            <a:r>
              <a:rPr lang="en-US" sz="2400" dirty="0">
                <a:latin typeface="Book Antiqua" panose="02040602050305030304" pitchFamily="18" charset="0"/>
              </a:rPr>
              <a:t> Consider the input series {0.2,0.4,0.6, 0.8}. Show forward propagation of RNN with two nodes in hidden layer to predict next term in the series using previous two terms. Assume that activation function of hidden layer is sigmoid and activation in output layer is linear. </a:t>
            </a:r>
            <a:endParaRPr lang="en-US" sz="2400" dirty="0">
              <a:latin typeface="Book Antiqua" panose="02040602050305030304" pitchFamily="18" charset="0"/>
            </a:endParaRPr>
          </a:p>
          <a:p>
            <a:pPr algn="just" fontAlgn="base">
              <a:buNone/>
            </a:pPr>
            <a:r>
              <a:rPr lang="en-US" sz="2400" b="1" dirty="0">
                <a:latin typeface="Book Antiqua" panose="02040602050305030304" pitchFamily="18" charset="0"/>
              </a:rPr>
              <a:t>Solution {</a:t>
            </a:r>
            <a:r>
              <a:rPr lang="en-US" sz="2400" dirty="0">
                <a:latin typeface="Book Antiqua" panose="02040602050305030304" pitchFamily="18" charset="0"/>
              </a:rPr>
              <a:t>Input: [0.2,0.4] </a:t>
            </a:r>
            <a:r>
              <a:rPr lang="en-US" sz="2400" b="1" dirty="0">
                <a:latin typeface="Book Antiqua" panose="02040602050305030304" pitchFamily="18" charset="0"/>
              </a:rPr>
              <a:t>}</a:t>
            </a:r>
            <a:endParaRPr lang="en-US" sz="2400" b="1"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BPTT is gradient based algorithm for training recurrent neural networks.</a:t>
            </a:r>
            <a:endParaRPr lang="en-US" sz="2400" dirty="0">
              <a:latin typeface="Book Antiqua" panose="02040602050305030304" pitchFamily="18" charset="0"/>
            </a:endParaRPr>
          </a:p>
          <a:p>
            <a:pPr algn="just"/>
            <a:r>
              <a:rPr lang="en-US" sz="2400" dirty="0">
                <a:latin typeface="Book Antiqua" panose="02040602050305030304" pitchFamily="18" charset="0"/>
              </a:rPr>
              <a:t>Unrolling of RNN with T layers  looks like below, where w, u, v are weigh matrices.</a:t>
            </a:r>
            <a:endParaRPr lang="en-US" sz="2400" dirty="0">
              <a:latin typeface="Book Antiqua" panose="02040602050305030304" pitchFamily="18" charset="0"/>
            </a:endParaRPr>
          </a:p>
        </p:txBody>
      </p:sp>
      <p:pic>
        <p:nvPicPr>
          <p:cNvPr id="323586" name="Picture 2"/>
          <p:cNvPicPr>
            <a:picLocks noChangeAspect="1" noChangeArrowheads="1"/>
          </p:cNvPicPr>
          <p:nvPr/>
        </p:nvPicPr>
        <p:blipFill>
          <a:blip r:embed="rId1"/>
          <a:srcRect/>
          <a:stretch>
            <a:fillRect/>
          </a:stretch>
        </p:blipFill>
        <p:spPr bwMode="auto">
          <a:xfrm>
            <a:off x="1600200" y="3285328"/>
            <a:ext cx="5257800" cy="2840835"/>
          </a:xfrm>
          <a:prstGeom prst="rect">
            <a:avLst/>
          </a:prstGeom>
          <a:noFill/>
          <a:ln w="9525">
            <a:noFill/>
            <a:miter lim="800000"/>
            <a:headEnd/>
            <a:tailEnd/>
          </a:ln>
          <a:effectLst/>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Let L is total loss in the RNN. Then the weights w, u, v are updated as below.</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Thus, we need to compute                                   for updating weights.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graphicFrame>
        <p:nvGraphicFramePr>
          <p:cNvPr id="6" name="Object 5"/>
          <p:cNvGraphicFramePr>
            <a:graphicFrameLocks noChangeAspect="1"/>
          </p:cNvGraphicFramePr>
          <p:nvPr/>
        </p:nvGraphicFramePr>
        <p:xfrm>
          <a:off x="1981200" y="2438400"/>
          <a:ext cx="1784350" cy="2572245"/>
        </p:xfrm>
        <a:graphic>
          <a:graphicData uri="http://schemas.openxmlformats.org/presentationml/2006/ole">
            <mc:AlternateContent xmlns:mc="http://schemas.openxmlformats.org/markup-compatibility/2006">
              <mc:Choice xmlns:v="urn:schemas-microsoft-com:vml" Requires="v">
                <p:oleObj spid="_x0000_s110593" name="Equation" r:id="rId1" imgW="977900" imgH="1409700" progId="Equation.3">
                  <p:embed/>
                </p:oleObj>
              </mc:Choice>
              <mc:Fallback>
                <p:oleObj name="Equation" r:id="rId1" imgW="977900" imgH="14097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1784350" cy="2572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4612" name="Object 4"/>
          <p:cNvGraphicFramePr>
            <a:graphicFrameLocks noChangeAspect="1"/>
          </p:cNvGraphicFramePr>
          <p:nvPr/>
        </p:nvGraphicFramePr>
        <p:xfrm>
          <a:off x="4419600" y="5105400"/>
          <a:ext cx="2455862" cy="395048"/>
        </p:xfrm>
        <a:graphic>
          <a:graphicData uri="http://schemas.openxmlformats.org/presentationml/2006/ole">
            <mc:AlternateContent xmlns:mc="http://schemas.openxmlformats.org/markup-compatibility/2006">
              <mc:Choice xmlns:v="urn:schemas-microsoft-com:vml" Requires="v">
                <p:oleObj spid="_x0000_s110594" name="Equation" r:id="rId3" imgW="1497965" imgH="241300" progId="Equation.3">
                  <p:embed/>
                </p:oleObj>
              </mc:Choice>
              <mc:Fallback>
                <p:oleObj name="Equation" r:id="rId3" imgW="1497965"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105400"/>
                        <a:ext cx="2455862" cy="395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Let L</a:t>
            </a:r>
            <a:r>
              <a:rPr lang="en-US" sz="2400" baseline="-25000" dirty="0">
                <a:latin typeface="Book Antiqua" panose="02040602050305030304" pitchFamily="18" charset="0"/>
              </a:rPr>
              <a:t>t</a:t>
            </a:r>
            <a:r>
              <a:rPr lang="en-US" sz="2400" dirty="0">
                <a:latin typeface="Book Antiqua" panose="02040602050305030304" pitchFamily="18" charset="0"/>
              </a:rPr>
              <a:t> is the loss at </a:t>
            </a:r>
            <a:r>
              <a:rPr lang="en-US" sz="2400" dirty="0" err="1">
                <a:latin typeface="Book Antiqua" panose="02040602050305030304" pitchFamily="18" charset="0"/>
              </a:rPr>
              <a:t>t</a:t>
            </a:r>
            <a:r>
              <a:rPr lang="en-US" sz="2400" baseline="30000" dirty="0" err="1">
                <a:latin typeface="Book Antiqua" panose="02040602050305030304" pitchFamily="18" charset="0"/>
              </a:rPr>
              <a:t>th</a:t>
            </a:r>
            <a:r>
              <a:rPr lang="en-US" sz="2400" dirty="0">
                <a:latin typeface="Book Antiqua" panose="02040602050305030304" pitchFamily="18" charset="0"/>
              </a:rPr>
              <a:t> step of RNN. Then total loss of the RNN is given by.</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Loss function can be different according to need. Basically, cross-entropy or least square loss function is used. Normally, Cross-entropy loss function is used for classification problems whereas least square loss function is used for regression problems.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graphicFrame>
        <p:nvGraphicFramePr>
          <p:cNvPr id="7" name="Object 6"/>
          <p:cNvGraphicFramePr>
            <a:graphicFrameLocks noChangeAspect="1"/>
          </p:cNvGraphicFramePr>
          <p:nvPr/>
        </p:nvGraphicFramePr>
        <p:xfrm>
          <a:off x="685800" y="2514600"/>
          <a:ext cx="1221378" cy="838201"/>
        </p:xfrm>
        <a:graphic>
          <a:graphicData uri="http://schemas.openxmlformats.org/presentationml/2006/ole">
            <mc:AlternateContent xmlns:mc="http://schemas.openxmlformats.org/markup-compatibility/2006">
              <mc:Choice xmlns:v="urn:schemas-microsoft-com:vml" Requires="v">
                <p:oleObj spid="_x0000_s111617" name="Equation" r:id="rId1" imgW="647700" imgH="444500" progId="Equation.3">
                  <p:embed/>
                </p:oleObj>
              </mc:Choice>
              <mc:Fallback>
                <p:oleObj name="Equation" r:id="rId1" imgW="647700" imgH="4445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1221378" cy="838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Recall that computation of hidden state and output in RNN is performed as below:</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Recall that, we need to compute                                for BPTT. Assume that t=3</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Also, assume that</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graphicFrame>
        <p:nvGraphicFramePr>
          <p:cNvPr id="326659" name="Object 3"/>
          <p:cNvGraphicFramePr>
            <a:graphicFrameLocks noChangeAspect="1"/>
          </p:cNvGraphicFramePr>
          <p:nvPr/>
        </p:nvGraphicFramePr>
        <p:xfrm>
          <a:off x="533400" y="2362200"/>
          <a:ext cx="4191000" cy="968375"/>
        </p:xfrm>
        <a:graphic>
          <a:graphicData uri="http://schemas.openxmlformats.org/presentationml/2006/ole">
            <mc:AlternateContent xmlns:mc="http://schemas.openxmlformats.org/markup-compatibility/2006">
              <mc:Choice xmlns:v="urn:schemas-microsoft-com:vml" Requires="v">
                <p:oleObj spid="_x0000_s112641" name="Equation" r:id="rId1" imgW="2070100" imgH="495300" progId="Equation.3">
                  <p:embed/>
                </p:oleObj>
              </mc:Choice>
              <mc:Fallback>
                <p:oleObj name="Equation" r:id="rId1" imgW="2070100" imgH="4953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419100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0" name="Object 4"/>
          <p:cNvGraphicFramePr>
            <a:graphicFrameLocks noChangeAspect="1"/>
          </p:cNvGraphicFramePr>
          <p:nvPr/>
        </p:nvGraphicFramePr>
        <p:xfrm>
          <a:off x="5105400" y="2438400"/>
          <a:ext cx="2971800" cy="869950"/>
        </p:xfrm>
        <a:graphic>
          <a:graphicData uri="http://schemas.openxmlformats.org/presentationml/2006/ole">
            <mc:AlternateContent xmlns:mc="http://schemas.openxmlformats.org/markup-compatibility/2006">
              <mc:Choice xmlns:v="urn:schemas-microsoft-com:vml" Requires="v">
                <p:oleObj spid="_x0000_s112642" name="Equation" r:id="rId3" imgW="1663700" imgH="495300" progId="Equation.3">
                  <p:embed/>
                </p:oleObj>
              </mc:Choice>
              <mc:Fallback>
                <p:oleObj name="Equation" r:id="rId3" imgW="1663700" imgH="495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438400"/>
                        <a:ext cx="29718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1" name="Object 5"/>
          <p:cNvGraphicFramePr>
            <a:graphicFrameLocks noChangeAspect="1"/>
          </p:cNvGraphicFramePr>
          <p:nvPr/>
        </p:nvGraphicFramePr>
        <p:xfrm>
          <a:off x="5181600" y="3352800"/>
          <a:ext cx="2455863" cy="395288"/>
        </p:xfrm>
        <a:graphic>
          <a:graphicData uri="http://schemas.openxmlformats.org/presentationml/2006/ole">
            <mc:AlternateContent xmlns:mc="http://schemas.openxmlformats.org/markup-compatibility/2006">
              <mc:Choice xmlns:v="urn:schemas-microsoft-com:vml" Requires="v">
                <p:oleObj spid="_x0000_s112643" name="Equation" r:id="rId5" imgW="1497965" imgH="241300" progId="Equation.3">
                  <p:embed/>
                </p:oleObj>
              </mc:Choice>
              <mc:Fallback>
                <p:oleObj name="Equation" r:id="rId5" imgW="1497965"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352800"/>
                        <a:ext cx="24558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2" name="Object 6"/>
          <p:cNvGraphicFramePr>
            <a:graphicFrameLocks noChangeAspect="1"/>
          </p:cNvGraphicFramePr>
          <p:nvPr/>
        </p:nvGraphicFramePr>
        <p:xfrm>
          <a:off x="698500" y="4038600"/>
          <a:ext cx="2441575" cy="471488"/>
        </p:xfrm>
        <a:graphic>
          <a:graphicData uri="http://schemas.openxmlformats.org/presentationml/2006/ole">
            <mc:AlternateContent xmlns:mc="http://schemas.openxmlformats.org/markup-compatibility/2006">
              <mc:Choice xmlns:v="urn:schemas-microsoft-com:vml" Requires="v">
                <p:oleObj spid="_x0000_s112644" name="Equation" r:id="rId7" imgW="1206500" imgH="241300" progId="Equation.3">
                  <p:embed/>
                </p:oleObj>
              </mc:Choice>
              <mc:Fallback>
                <p:oleObj name="Equation" r:id="rId7" imgW="12065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500" y="4038600"/>
                        <a:ext cx="24415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3" name="Object 7"/>
          <p:cNvGraphicFramePr>
            <a:graphicFrameLocks noChangeAspect="1"/>
          </p:cNvGraphicFramePr>
          <p:nvPr/>
        </p:nvGraphicFramePr>
        <p:xfrm>
          <a:off x="4038600" y="4038600"/>
          <a:ext cx="1452563" cy="423863"/>
        </p:xfrm>
        <a:graphic>
          <a:graphicData uri="http://schemas.openxmlformats.org/presentationml/2006/ole">
            <mc:AlternateContent xmlns:mc="http://schemas.openxmlformats.org/markup-compatibility/2006">
              <mc:Choice xmlns:v="urn:schemas-microsoft-com:vml" Requires="v">
                <p:oleObj spid="_x0000_s112645" name="Equation" r:id="rId9" imgW="812165" imgH="241300" progId="Equation.3">
                  <p:embed/>
                </p:oleObj>
              </mc:Choice>
              <mc:Fallback>
                <p:oleObj name="Equation" r:id="rId9" imgW="812165"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4038600"/>
                        <a:ext cx="1452563"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4" name="Object 8"/>
          <p:cNvGraphicFramePr>
            <a:graphicFrameLocks noChangeAspect="1"/>
          </p:cNvGraphicFramePr>
          <p:nvPr/>
        </p:nvGraphicFramePr>
        <p:xfrm>
          <a:off x="685800" y="5029200"/>
          <a:ext cx="7510463" cy="1414463"/>
        </p:xfrm>
        <a:graphic>
          <a:graphicData uri="http://schemas.openxmlformats.org/presentationml/2006/ole">
            <mc:AlternateContent xmlns:mc="http://schemas.openxmlformats.org/markup-compatibility/2006">
              <mc:Choice xmlns:v="urn:schemas-microsoft-com:vml" Requires="v">
                <p:oleObj spid="_x0000_s112646" name="Equation" r:id="rId11" imgW="3708400" imgH="723900" progId="Equation.3">
                  <p:embed/>
                </p:oleObj>
              </mc:Choice>
              <mc:Fallback>
                <p:oleObj name="Equation" r:id="rId11" imgW="3708400" imgH="7239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5029200"/>
                        <a:ext cx="7510463" cy="141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Now,</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Here, </a:t>
            </a:r>
            <a:endParaRPr lang="en-US" sz="2400" dirty="0">
              <a:latin typeface="Book Antiqua" panose="02040602050305030304" pitchFamily="18" charset="0"/>
            </a:endParaRPr>
          </a:p>
          <a:p>
            <a:pPr algn="just"/>
            <a:r>
              <a:rPr lang="en-US" sz="2400" dirty="0">
                <a:latin typeface="Book Antiqua" panose="02040602050305030304" pitchFamily="18" charset="0"/>
              </a:rPr>
              <a:t>In the above relation derivative of h</a:t>
            </a:r>
            <a:r>
              <a:rPr lang="en-US" sz="2400" baseline="-25000" dirty="0">
                <a:latin typeface="Book Antiqua" panose="02040602050305030304" pitchFamily="18" charset="0"/>
              </a:rPr>
              <a:t>2</a:t>
            </a:r>
            <a:r>
              <a:rPr lang="en-US" sz="2400" dirty="0">
                <a:latin typeface="Book Antiqua" panose="02040602050305030304" pitchFamily="18" charset="0"/>
              </a:rPr>
              <a:t> needs to be computed recursively in terms of h</a:t>
            </a:r>
            <a:r>
              <a:rPr lang="en-US" sz="2400" baseline="-25000" dirty="0">
                <a:latin typeface="Book Antiqua" panose="02040602050305030304" pitchFamily="18" charset="0"/>
              </a:rPr>
              <a:t>1</a:t>
            </a:r>
            <a:r>
              <a:rPr lang="en-US" sz="2400" dirty="0">
                <a:latin typeface="Book Antiqua" panose="02040602050305030304" pitchFamily="18" charset="0"/>
              </a:rPr>
              <a:t>.</a:t>
            </a:r>
            <a:endParaRPr lang="en-US" sz="2400" dirty="0">
              <a:latin typeface="Book Antiqua" panose="02040602050305030304" pitchFamily="18" charset="0"/>
            </a:endParaRPr>
          </a:p>
        </p:txBody>
      </p:sp>
      <p:graphicFrame>
        <p:nvGraphicFramePr>
          <p:cNvPr id="327688" name="Object 8"/>
          <p:cNvGraphicFramePr>
            <a:graphicFrameLocks noChangeAspect="1"/>
          </p:cNvGraphicFramePr>
          <p:nvPr/>
        </p:nvGraphicFramePr>
        <p:xfrm>
          <a:off x="393700" y="2057400"/>
          <a:ext cx="4011613" cy="968375"/>
        </p:xfrm>
        <a:graphic>
          <a:graphicData uri="http://schemas.openxmlformats.org/presentationml/2006/ole">
            <mc:AlternateContent xmlns:mc="http://schemas.openxmlformats.org/markup-compatibility/2006">
              <mc:Choice xmlns:v="urn:schemas-microsoft-com:vml" Requires="v">
                <p:oleObj spid="_x0000_s113665" name="Equation" r:id="rId1" imgW="1981200" imgH="495300" progId="Equation.3">
                  <p:embed/>
                </p:oleObj>
              </mc:Choice>
              <mc:Fallback>
                <p:oleObj name="Equation" r:id="rId1" imgW="1981200" imgH="4953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2057400"/>
                        <a:ext cx="40116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89" name="Object 9"/>
          <p:cNvGraphicFramePr>
            <a:graphicFrameLocks noChangeAspect="1"/>
          </p:cNvGraphicFramePr>
          <p:nvPr/>
        </p:nvGraphicFramePr>
        <p:xfrm>
          <a:off x="533400" y="3048000"/>
          <a:ext cx="5989637" cy="1687513"/>
        </p:xfrm>
        <a:graphic>
          <a:graphicData uri="http://schemas.openxmlformats.org/presentationml/2006/ole">
            <mc:AlternateContent xmlns:mc="http://schemas.openxmlformats.org/markup-compatibility/2006">
              <mc:Choice xmlns:v="urn:schemas-microsoft-com:vml" Requires="v">
                <p:oleObj spid="_x0000_s113666" name="Equation" r:id="rId3" imgW="3441700" imgH="1003300" progId="Equation.3">
                  <p:embed/>
                </p:oleObj>
              </mc:Choice>
              <mc:Fallback>
                <p:oleObj name="Equation" r:id="rId3" imgW="3441700" imgH="10033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0"/>
                        <a:ext cx="5989637"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91" name="Object 11"/>
          <p:cNvGraphicFramePr>
            <a:graphicFrameLocks noChangeAspect="1"/>
          </p:cNvGraphicFramePr>
          <p:nvPr/>
        </p:nvGraphicFramePr>
        <p:xfrm>
          <a:off x="1676400" y="4648200"/>
          <a:ext cx="2003425" cy="471488"/>
        </p:xfrm>
        <a:graphic>
          <a:graphicData uri="http://schemas.openxmlformats.org/presentationml/2006/ole">
            <mc:AlternateContent xmlns:mc="http://schemas.openxmlformats.org/markup-compatibility/2006">
              <mc:Choice xmlns:v="urn:schemas-microsoft-com:vml" Requires="v">
                <p:oleObj spid="_x0000_s113667" name="Equation" r:id="rId5" imgW="989965" imgH="241300" progId="Equation.3">
                  <p:embed/>
                </p:oleObj>
              </mc:Choice>
              <mc:Fallback>
                <p:oleObj name="Equation" r:id="rId5" imgW="989965" imgH="2413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648200"/>
                        <a:ext cx="20034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Finally,</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Again, in the above relation, derivative of h</a:t>
            </a:r>
            <a:r>
              <a:rPr lang="en-US" sz="2400" baseline="-25000" dirty="0">
                <a:latin typeface="Book Antiqua" panose="02040602050305030304" pitchFamily="18" charset="0"/>
              </a:rPr>
              <a:t>2</a:t>
            </a:r>
            <a:r>
              <a:rPr lang="en-US" sz="2400" dirty="0">
                <a:latin typeface="Book Antiqua" panose="02040602050305030304" pitchFamily="18" charset="0"/>
              </a:rPr>
              <a:t> needs to be computed recursively in terms of h</a:t>
            </a:r>
            <a:r>
              <a:rPr lang="en-US" sz="2400" baseline="-25000" dirty="0">
                <a:latin typeface="Book Antiqua" panose="02040602050305030304" pitchFamily="18" charset="0"/>
              </a:rPr>
              <a:t>1</a:t>
            </a:r>
            <a:r>
              <a:rPr lang="en-US" sz="2400" dirty="0">
                <a:latin typeface="Book Antiqua" panose="02040602050305030304" pitchFamily="18" charset="0"/>
              </a:rPr>
              <a:t>.</a:t>
            </a:r>
            <a:endParaRPr lang="en-US" sz="2400" dirty="0">
              <a:latin typeface="Book Antiqua" panose="02040602050305030304" pitchFamily="18" charset="0"/>
            </a:endParaRPr>
          </a:p>
          <a:p>
            <a:pPr algn="just"/>
            <a:r>
              <a:rPr lang="en-US" sz="2400" dirty="0">
                <a:latin typeface="Book Antiqua" panose="02040602050305030304" pitchFamily="18" charset="0"/>
              </a:rPr>
              <a:t>Since the derivatives                              needs to be calculated recursively by back propagating through time the algorithm is named as BPTT.</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graphicFrame>
        <p:nvGraphicFramePr>
          <p:cNvPr id="327690" name="Object 10"/>
          <p:cNvGraphicFramePr>
            <a:graphicFrameLocks noChangeAspect="1"/>
          </p:cNvGraphicFramePr>
          <p:nvPr/>
        </p:nvGraphicFramePr>
        <p:xfrm>
          <a:off x="962025" y="2209800"/>
          <a:ext cx="5902325" cy="1687513"/>
        </p:xfrm>
        <a:graphic>
          <a:graphicData uri="http://schemas.openxmlformats.org/presentationml/2006/ole">
            <mc:AlternateContent xmlns:mc="http://schemas.openxmlformats.org/markup-compatibility/2006">
              <mc:Choice xmlns:v="urn:schemas-microsoft-com:vml" Requires="v">
                <p:oleObj spid="_x0000_s114689" name="Equation" r:id="rId1" imgW="3390900" imgH="1003300" progId="Equation.3">
                  <p:embed/>
                </p:oleObj>
              </mc:Choice>
              <mc:Fallback>
                <p:oleObj name="Equation" r:id="rId1" imgW="3390900" imgH="10033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2209800"/>
                        <a:ext cx="5902325"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09" name="Object 5"/>
          <p:cNvGraphicFramePr>
            <a:graphicFrameLocks noChangeAspect="1"/>
          </p:cNvGraphicFramePr>
          <p:nvPr/>
        </p:nvGraphicFramePr>
        <p:xfrm>
          <a:off x="4038600" y="4648200"/>
          <a:ext cx="2101850" cy="395288"/>
        </p:xfrm>
        <a:graphic>
          <a:graphicData uri="http://schemas.openxmlformats.org/presentationml/2006/ole">
            <mc:AlternateContent xmlns:mc="http://schemas.openxmlformats.org/markup-compatibility/2006">
              <mc:Choice xmlns:v="urn:schemas-microsoft-com:vml" Requires="v">
                <p:oleObj spid="_x0000_s114690" name="Equation" r:id="rId3" imgW="1282700" imgH="241300" progId="Equation.3">
                  <p:embed/>
                </p:oleObj>
              </mc:Choice>
              <mc:Fallback>
                <p:oleObj name="Equation" r:id="rId3" imgW="12827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48200"/>
                        <a:ext cx="2101850"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buNone/>
            </a:pPr>
            <a:r>
              <a:rPr lang="en-US" sz="2400" b="1" u="sng" dirty="0">
                <a:latin typeface="Book Antiqua" panose="02040602050305030304" pitchFamily="18" charset="0"/>
              </a:rPr>
              <a:t>Algorithm</a:t>
            </a:r>
            <a:endParaRPr lang="en-US" sz="2400" b="1" u="sng" dirty="0">
              <a:latin typeface="Book Antiqua" panose="02040602050305030304" pitchFamily="18" charset="0"/>
            </a:endParaRPr>
          </a:p>
          <a:p>
            <a:pPr marL="457200" indent="-457200" algn="just">
              <a:buFont typeface="+mj-lt"/>
              <a:buAutoNum type="arabicPeriod"/>
            </a:pPr>
            <a:r>
              <a:rPr lang="en-US" sz="2400" dirty="0">
                <a:latin typeface="Book Antiqua" panose="02040602050305030304" pitchFamily="18" charset="0"/>
              </a:rPr>
              <a:t>For </a:t>
            </a:r>
            <a:r>
              <a:rPr lang="en-US" sz="2400" dirty="0" err="1">
                <a:latin typeface="Book Antiqua" panose="02040602050305030304" pitchFamily="18" charset="0"/>
              </a:rPr>
              <a:t>i</a:t>
            </a:r>
            <a:r>
              <a:rPr lang="en-US" sz="2400" dirty="0">
                <a:latin typeface="Book Antiqua" panose="02040602050305030304" pitchFamily="18" charset="0"/>
              </a:rPr>
              <a:t>=1 to T Compute </a:t>
            </a:r>
            <a:r>
              <a:rPr lang="en-US" sz="2400" dirty="0" err="1">
                <a:latin typeface="Book Antiqua" panose="02040602050305030304" pitchFamily="18" charset="0"/>
              </a:rPr>
              <a:t>y</a:t>
            </a:r>
            <a:r>
              <a:rPr lang="en-US" sz="2400" baseline="-25000" dirty="0" err="1">
                <a:latin typeface="Book Antiqua" panose="02040602050305030304" pitchFamily="18" charset="0"/>
              </a:rPr>
              <a:t>i</a:t>
            </a:r>
            <a:r>
              <a:rPr lang="en-US" sz="2400" dirty="0">
                <a:latin typeface="Book Antiqua" panose="02040602050305030304" pitchFamily="18" charset="0"/>
              </a:rPr>
              <a:t> and L</a:t>
            </a:r>
            <a:r>
              <a:rPr lang="en-US" sz="2400" baseline="-25000" dirty="0">
                <a:latin typeface="Book Antiqua" panose="02040602050305030304" pitchFamily="18" charset="0"/>
              </a:rPr>
              <a:t>i </a:t>
            </a:r>
            <a:r>
              <a:rPr lang="en-US" sz="2400" dirty="0">
                <a:latin typeface="Book Antiqua" panose="02040602050305030304" pitchFamily="18" charset="0"/>
              </a:rPr>
              <a:t>as below</a:t>
            </a:r>
            <a:endParaRPr lang="en-US" sz="2400" dirty="0">
              <a:latin typeface="Book Antiqua" panose="02040602050305030304" pitchFamily="18" charset="0"/>
            </a:endParaRPr>
          </a:p>
          <a:p>
            <a:pPr marL="457200" indent="-457200" algn="just">
              <a:buFont typeface="+mj-lt"/>
              <a:buAutoNum type="arabicPeriod"/>
            </a:pPr>
            <a:endParaRPr lang="en-US" sz="2400" dirty="0">
              <a:latin typeface="Book Antiqua" panose="02040602050305030304" pitchFamily="18" charset="0"/>
            </a:endParaRPr>
          </a:p>
          <a:p>
            <a:pPr marL="457200" indent="-457200" algn="just">
              <a:buFont typeface="+mj-lt"/>
              <a:buAutoNum type="arabicPeriod"/>
            </a:pPr>
            <a:endParaRPr lang="en-US" sz="2400" dirty="0">
              <a:latin typeface="Book Antiqua" panose="02040602050305030304" pitchFamily="18" charset="0"/>
            </a:endParaRPr>
          </a:p>
          <a:p>
            <a:pPr marL="457200" indent="-457200" algn="just">
              <a:buFont typeface="+mj-lt"/>
              <a:buAutoNum type="arabicPeriod"/>
            </a:pPr>
            <a:r>
              <a:rPr lang="en-US" sz="2400" dirty="0">
                <a:latin typeface="Book Antiqua" panose="02040602050305030304" pitchFamily="18" charset="0"/>
              </a:rPr>
              <a:t>For </a:t>
            </a:r>
            <a:r>
              <a:rPr lang="en-US" sz="2400" dirty="0" err="1">
                <a:latin typeface="Book Antiqua" panose="02040602050305030304" pitchFamily="18" charset="0"/>
              </a:rPr>
              <a:t>i</a:t>
            </a:r>
            <a:r>
              <a:rPr lang="en-US" sz="2400" dirty="0">
                <a:latin typeface="Book Antiqua" panose="02040602050305030304" pitchFamily="18" charset="0"/>
              </a:rPr>
              <a:t>=1 to T Compute  following gradients</a:t>
            </a:r>
            <a:endParaRPr lang="en-US" sz="2400" dirty="0">
              <a:latin typeface="Book Antiqua" panose="02040602050305030304" pitchFamily="18" charset="0"/>
            </a:endParaRPr>
          </a:p>
          <a:p>
            <a:pPr marL="457200" indent="-457200" algn="just">
              <a:buFont typeface="+mj-lt"/>
              <a:buAutoNum type="arabicPeriod"/>
            </a:pPr>
            <a:endParaRPr lang="en-US" sz="2400" dirty="0">
              <a:latin typeface="Book Antiqua" panose="02040602050305030304" pitchFamily="18" charset="0"/>
            </a:endParaRPr>
          </a:p>
          <a:p>
            <a:pPr marL="457200" indent="-457200" algn="just">
              <a:buFont typeface="+mj-lt"/>
              <a:buAutoNum type="arabicPeriod"/>
            </a:pPr>
            <a:r>
              <a:rPr lang="en-US" sz="2400" dirty="0">
                <a:latin typeface="Book Antiqua" panose="02040602050305030304" pitchFamily="18" charset="0"/>
              </a:rPr>
              <a:t>Find total gradient by summing all local gradients</a:t>
            </a:r>
            <a:endParaRPr lang="en-US" sz="2400" dirty="0">
              <a:latin typeface="Book Antiqua" panose="02040602050305030304" pitchFamily="18" charset="0"/>
            </a:endParaRPr>
          </a:p>
          <a:p>
            <a:pPr marL="457200" indent="-457200" algn="just">
              <a:buFont typeface="+mj-lt"/>
              <a:buAutoNum type="arabicPeriod"/>
            </a:pPr>
            <a:r>
              <a:rPr lang="en-US" sz="2400" dirty="0">
                <a:latin typeface="Book Antiqua" panose="02040602050305030304" pitchFamily="18" charset="0"/>
              </a:rPr>
              <a:t>Update weights as below</a:t>
            </a: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aseline="-25000" dirty="0">
              <a:latin typeface="Book Antiqua" panose="02040602050305030304" pitchFamily="18" charset="0"/>
            </a:endParaRPr>
          </a:p>
          <a:p>
            <a:pPr algn="just">
              <a:buNone/>
            </a:pPr>
            <a:endParaRPr lang="en-US" sz="2400" dirty="0">
              <a:latin typeface="Book Antiqua" panose="02040602050305030304" pitchFamily="18" charset="0"/>
            </a:endParaRPr>
          </a:p>
        </p:txBody>
      </p:sp>
      <p:graphicFrame>
        <p:nvGraphicFramePr>
          <p:cNvPr id="329732" name="Object 4"/>
          <p:cNvGraphicFramePr>
            <a:graphicFrameLocks noChangeAspect="1"/>
          </p:cNvGraphicFramePr>
          <p:nvPr/>
        </p:nvGraphicFramePr>
        <p:xfrm>
          <a:off x="762000" y="2438400"/>
          <a:ext cx="4695825" cy="423863"/>
        </p:xfrm>
        <a:graphic>
          <a:graphicData uri="http://schemas.openxmlformats.org/presentationml/2006/ole">
            <mc:AlternateContent xmlns:mc="http://schemas.openxmlformats.org/markup-compatibility/2006">
              <mc:Choice xmlns:v="urn:schemas-microsoft-com:vml" Requires="v">
                <p:oleObj spid="_x0000_s115713" name="Equation" r:id="rId1" imgW="2628900" imgH="241300" progId="Equation.3">
                  <p:embed/>
                </p:oleObj>
              </mc:Choice>
              <mc:Fallback>
                <p:oleObj name="Equation" r:id="rId1" imgW="2628900" imgH="241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469582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3" name="Object 5"/>
          <p:cNvGraphicFramePr>
            <a:graphicFrameLocks noChangeAspect="1"/>
          </p:cNvGraphicFramePr>
          <p:nvPr/>
        </p:nvGraphicFramePr>
        <p:xfrm>
          <a:off x="762000" y="2819400"/>
          <a:ext cx="8013700" cy="719550"/>
        </p:xfrm>
        <a:graphic>
          <a:graphicData uri="http://schemas.openxmlformats.org/presentationml/2006/ole">
            <mc:AlternateContent xmlns:mc="http://schemas.openxmlformats.org/markup-compatibility/2006">
              <mc:Choice xmlns:v="urn:schemas-microsoft-com:vml" Requires="v">
                <p:oleObj spid="_x0000_s115714" name="Equation" r:id="rId3" imgW="4775200" imgH="444500" progId="Equation.3">
                  <p:embed/>
                </p:oleObj>
              </mc:Choice>
              <mc:Fallback>
                <p:oleObj name="Equation" r:id="rId3" imgW="4775200" imgH="444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19400"/>
                        <a:ext cx="8013700" cy="7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4" name="Object 6"/>
          <p:cNvGraphicFramePr>
            <a:graphicFrameLocks noChangeAspect="1"/>
          </p:cNvGraphicFramePr>
          <p:nvPr/>
        </p:nvGraphicFramePr>
        <p:xfrm>
          <a:off x="838200" y="3810000"/>
          <a:ext cx="2684463" cy="395288"/>
        </p:xfrm>
        <a:graphic>
          <a:graphicData uri="http://schemas.openxmlformats.org/presentationml/2006/ole">
            <mc:AlternateContent xmlns:mc="http://schemas.openxmlformats.org/markup-compatibility/2006">
              <mc:Choice xmlns:v="urn:schemas-microsoft-com:vml" Requires="v">
                <p:oleObj spid="_x0000_s115715" name="Equation" r:id="rId5" imgW="1638300" imgH="241300" progId="Equation.3">
                  <p:embed/>
                </p:oleObj>
              </mc:Choice>
              <mc:Fallback>
                <p:oleObj name="Equation" r:id="rId5" imgW="16383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810000"/>
                        <a:ext cx="26844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5" name="Object 7"/>
          <p:cNvGraphicFramePr>
            <a:graphicFrameLocks noChangeAspect="1"/>
          </p:cNvGraphicFramePr>
          <p:nvPr/>
        </p:nvGraphicFramePr>
        <p:xfrm>
          <a:off x="838200" y="5181600"/>
          <a:ext cx="6024563" cy="833437"/>
        </p:xfrm>
        <a:graphic>
          <a:graphicData uri="http://schemas.openxmlformats.org/presentationml/2006/ole">
            <mc:AlternateContent xmlns:mc="http://schemas.openxmlformats.org/markup-compatibility/2006">
              <mc:Choice xmlns:v="urn:schemas-microsoft-com:vml" Requires="v">
                <p:oleObj spid="_x0000_s115716" name="Equation" r:id="rId7" imgW="3302000" imgH="457200" progId="Equation.3">
                  <p:embed/>
                </p:oleObj>
              </mc:Choice>
              <mc:Fallback>
                <p:oleObj name="Equation" r:id="rId7" imgW="330200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5181600"/>
                        <a:ext cx="6024563"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38004</Words>
  <Application>WPS Presentation</Application>
  <PresentationFormat>On-screen Show (4:3)</PresentationFormat>
  <Paragraphs>2458</Paragraphs>
  <Slides>119</Slides>
  <Notes>10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101</vt:i4>
      </vt:variant>
      <vt:variant>
        <vt:lpstr>幻灯片标题</vt:lpstr>
      </vt:variant>
      <vt:variant>
        <vt:i4>119</vt:i4>
      </vt:variant>
    </vt:vector>
  </HeadingPairs>
  <TitlesOfParts>
    <vt:vector size="237" baseType="lpstr">
      <vt:lpstr>Arial</vt:lpstr>
      <vt:lpstr>SimSun</vt:lpstr>
      <vt:lpstr>Wingdings</vt:lpstr>
      <vt:lpstr>Book Antiqua</vt:lpstr>
      <vt:lpstr>Calibri</vt:lpstr>
      <vt:lpstr>Microsoft YaHei</vt:lpstr>
      <vt:lpstr>Arial Unicode MS</vt:lpstr>
      <vt:lpstr>Times New Roman</vt:lpstr>
      <vt:lpstr>PMingLiU</vt:lpstr>
      <vt:lpstr>MingLiU-ExtB</vt:lpstr>
      <vt:lpstr>Symbol</vt:lpstr>
      <vt:lpstr>Book Antiqua</vt:lpstr>
      <vt:lpstr>Tahoma</vt:lpstr>
      <vt:lpstr>Cambria</vt:lpstr>
      <vt:lpstr>Symbol</vt:lpstr>
      <vt:lpstr>Cambria Math</vt:lpstr>
      <vt:lpstr>Office Theme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What is ANN?</vt:lpstr>
      <vt:lpstr>What is ANN?</vt:lpstr>
      <vt:lpstr>Biological Neural Networks</vt:lpstr>
      <vt:lpstr>Biological Neural Networks</vt:lpstr>
      <vt:lpstr>Biological Neural Networks</vt:lpstr>
      <vt:lpstr>Biological Neural Networks</vt:lpstr>
      <vt:lpstr>Models of Neuron</vt:lpstr>
      <vt:lpstr>Models of Neuron</vt:lpstr>
      <vt:lpstr>Models of Neuron</vt:lpstr>
      <vt:lpstr>Models of Neuron</vt:lpstr>
      <vt:lpstr>Models of Neuron</vt:lpstr>
      <vt:lpstr>Models of Neuron</vt:lpstr>
      <vt:lpstr>Models of Neuron</vt:lpstr>
      <vt:lpstr>Models of Neuron</vt:lpstr>
      <vt:lpstr>Models of Neuron</vt:lpstr>
      <vt:lpstr>Models of Neuron Contd…</vt:lpstr>
      <vt:lpstr>Models of Neuron Contd…</vt:lpstr>
      <vt:lpstr>Models of Neuron Contd..</vt:lpstr>
      <vt:lpstr>Activation Functions</vt:lpstr>
      <vt:lpstr>Activation Functions </vt:lpstr>
      <vt:lpstr>Activation Functions </vt:lpstr>
      <vt:lpstr>Activation Functions </vt:lpstr>
      <vt:lpstr>Activation Functions</vt:lpstr>
      <vt:lpstr>Activation Functions</vt:lpstr>
      <vt:lpstr>Activation Functions</vt:lpstr>
      <vt:lpstr>Activation Functions</vt:lpstr>
      <vt:lpstr>Structures of Neural Network</vt:lpstr>
      <vt:lpstr>Structures of Neural Network</vt:lpstr>
      <vt:lpstr>Neural Network Architectures</vt:lpstr>
      <vt:lpstr>Neural Network Architectures</vt:lpstr>
      <vt:lpstr>Neural Network Architectures</vt:lpstr>
      <vt:lpstr>Neural Network Architectures</vt:lpstr>
      <vt:lpstr>Learning in ANN</vt:lpstr>
      <vt:lpstr>Learning in ANN</vt:lpstr>
      <vt:lpstr>Learning in ANN</vt:lpstr>
      <vt:lpstr>Learning in ANN</vt:lpstr>
      <vt:lpstr>Learning in ANN</vt:lpstr>
      <vt:lpstr>Learning in ANN</vt:lpstr>
      <vt:lpstr>Perceptron</vt:lpstr>
      <vt:lpstr>Perceptron</vt:lpstr>
      <vt:lpstr>Perceptron</vt:lpstr>
      <vt:lpstr>Perceptron</vt:lpstr>
      <vt:lpstr>Perceptron</vt:lpstr>
      <vt:lpstr>Perceptron</vt:lpstr>
      <vt:lpstr>Perceptron</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XOR Problem</vt:lpstr>
      <vt:lpstr>XOR Problem</vt:lpstr>
      <vt:lpstr>XOR Problem</vt:lpstr>
      <vt:lpstr>XOR Problem</vt:lpstr>
      <vt:lpstr>XOR Problem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Learning in ANN</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Introduction to RNN</vt:lpstr>
      <vt:lpstr>Introduction to RNN</vt:lpstr>
      <vt:lpstr>Introduction to RNN</vt:lpstr>
      <vt:lpstr>Introduction to RNN</vt:lpstr>
      <vt:lpstr>Forward Propagation in RNN</vt:lpstr>
      <vt:lpstr>Forward Propagation in RNN</vt:lpstr>
      <vt:lpstr>Forward Propagation in RNN</vt:lpstr>
      <vt:lpstr>Forward Propagation in RNN</vt:lpstr>
      <vt:lpstr>Forward Propagation in RNN</vt:lpstr>
      <vt:lpstr>Backpropagation Through Time (BPTT)</vt:lpstr>
      <vt:lpstr>Backpropagation Through Time (BPTT)</vt:lpstr>
      <vt:lpstr>Backpropagation Through Time (BPTT)</vt:lpstr>
      <vt:lpstr>Backpropagation Through Time (BPTT)</vt:lpstr>
      <vt:lpstr>Backpropagation Through Time (BPTT)</vt:lpstr>
      <vt:lpstr>Backpropagation Through Time (BPTT)</vt:lpstr>
      <vt:lpstr>Backpropagation Through Time (BPTT)</vt:lpstr>
      <vt:lpstr>Vanishing Gradient and Truncated BPTT</vt:lpstr>
      <vt:lpstr>Vanishing Gradient and Truncated BPTT</vt:lpstr>
      <vt:lpstr>Vanishing Gradient and Truncated BPTT</vt:lpstr>
      <vt:lpstr>Vanishing Gradient and Truncated BPTT</vt:lpstr>
      <vt:lpstr>Vanishing Gradient and Truncated BPTT</vt:lpstr>
      <vt:lpstr>Long Short-term Memory</vt:lpstr>
      <vt:lpstr>Long Short-term Memory</vt:lpstr>
      <vt:lpstr>Long Short-term Memory</vt:lpstr>
      <vt:lpstr>Long Short-term Memory</vt:lpstr>
      <vt:lpstr>Long Short-term Memory</vt:lpstr>
      <vt:lpstr>Long Short-term Memory</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Durga Pokharel</cp:lastModifiedBy>
  <cp:revision>287</cp:revision>
  <dcterms:created xsi:type="dcterms:W3CDTF">2018-12-09T05:19:00Z</dcterms:created>
  <dcterms:modified xsi:type="dcterms:W3CDTF">2022-11-28T12:03:50Z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0x0101006892BAB336DB7848856AFD65EED22058</vt:lpwstr>
  </property>
  <property fmtid="{D5CDD505-2E9C-101B-9397-08002B2CF9AE}" pid="3" name="ICV">
    <vt:lpwstr>A63C052DEF2548689C305E37B3D5B664</vt:lpwstr>
  </property>
  <property fmtid="{D5CDD505-2E9C-101B-9397-08002B2CF9AE}" pid="4" name="KSOProductBuildVer">
    <vt:lpwstr>1033-11.2.0.11388</vt:lpwstr>
  </property>
</Properties>
</file>