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78" r:id="rId3"/>
    <p:sldId id="279" r:id="rId4"/>
    <p:sldId id="280" r:id="rId5"/>
    <p:sldId id="281" r:id="rId6"/>
    <p:sldId id="282" r:id="rId7"/>
    <p:sldId id="283" r:id="rId8"/>
    <p:sldId id="284" r:id="rId9"/>
    <p:sldId id="285" r:id="rId10"/>
    <p:sldId id="256" r:id="rId11"/>
    <p:sldId id="257" r:id="rId12"/>
    <p:sldId id="258" r:id="rId13"/>
    <p:sldId id="259" r:id="rId14"/>
    <p:sldId id="260" r:id="rId15"/>
    <p:sldId id="262" r:id="rId16"/>
    <p:sldId id="263" r:id="rId17"/>
    <p:sldId id="261" r:id="rId18"/>
    <p:sldId id="264" r:id="rId19"/>
    <p:sldId id="265" r:id="rId20"/>
    <p:sldId id="266" r:id="rId21"/>
    <p:sldId id="268" r:id="rId22"/>
    <p:sldId id="275" r:id="rId23"/>
    <p:sldId id="276" r:id="rId24"/>
    <p:sldId id="267" r:id="rId25"/>
    <p:sldId id="269" r:id="rId26"/>
    <p:sldId id="270" r:id="rId27"/>
    <p:sldId id="271" r:id="rId28"/>
    <p:sldId id="272" r:id="rId29"/>
    <p:sldId id="273"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F58BA7-F7AB-49D1-85A1-6C0C4725CC75}"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EA958F-0F2A-4202-9383-22B6939078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8BA7-F7AB-49D1-85A1-6C0C4725CC75}" type="datetimeFigureOut">
              <a:rPr lang="en-US" smtClean="0"/>
              <a:pPr/>
              <a:t>11/21/2021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A958F-0F2A-4202-9383-22B6939078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85800"/>
            <a:ext cx="9144000" cy="4832092"/>
          </a:xfrm>
          <a:prstGeom prst="rect">
            <a:avLst/>
          </a:prstGeom>
          <a:noFill/>
        </p:spPr>
        <p:txBody>
          <a:bodyPr wrap="square" rtlCol="0">
            <a:spAutoFit/>
          </a:bodyPr>
          <a:lstStyle/>
          <a:p>
            <a:pPr algn="ctr"/>
            <a:r>
              <a:rPr lang="en-US" sz="2800" dirty="0" err="1" smtClean="0">
                <a:latin typeface="Times New Roman" pitchFamily="18" charset="0"/>
                <a:cs typeface="Times New Roman" pitchFamily="18" charset="0"/>
              </a:rPr>
              <a:t>Ramesh</a:t>
            </a:r>
            <a:r>
              <a:rPr lang="en-US" sz="2800" dirty="0" smtClean="0">
                <a:latin typeface="Times New Roman" pitchFamily="18" charset="0"/>
                <a:cs typeface="Times New Roman" pitchFamily="18" charset="0"/>
              </a:rPr>
              <a:t> Kumar Joshi </a:t>
            </a:r>
            <a:r>
              <a:rPr lang="en-US" sz="2800" b="1" dirty="0" smtClean="0">
                <a:latin typeface="Times New Roman" pitchFamily="18" charset="0"/>
                <a:cs typeface="Times New Roman" pitchFamily="18" charset="0"/>
              </a:rPr>
              <a:t>Ph.D.</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Associate Professor</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Subject: Statistics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Trichandra Multiple Campus </a:t>
            </a:r>
            <a:r>
              <a:rPr lang="en-US" sz="2800" dirty="0" err="1" smtClean="0">
                <a:latin typeface="Times New Roman" pitchFamily="18" charset="0"/>
                <a:cs typeface="Times New Roman" pitchFamily="18" charset="0"/>
              </a:rPr>
              <a:t>Saraswoti</a:t>
            </a:r>
            <a:r>
              <a:rPr lang="en-US" sz="2800" dirty="0" smtClean="0">
                <a:latin typeface="Times New Roman" pitchFamily="18" charset="0"/>
                <a:cs typeface="Times New Roman" pitchFamily="18" charset="0"/>
              </a:rPr>
              <a:t> Sadan, Kathmandu</a:t>
            </a:r>
          </a:p>
          <a:p>
            <a:pPr algn="ctr"/>
            <a:endParaRPr lang="en-US" sz="2800" dirty="0" smtClean="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Applied post: </a:t>
            </a:r>
            <a:r>
              <a:rPr lang="en-US" sz="2800" dirty="0" smtClean="0">
                <a:latin typeface="Times New Roman" pitchFamily="18" charset="0"/>
                <a:cs typeface="Times New Roman" pitchFamily="18" charset="0"/>
              </a:rPr>
              <a:t>Professor(Statistics)</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Advertisement No: </a:t>
            </a:r>
            <a:r>
              <a:rPr lang="en-US" sz="2800" dirty="0" smtClean="0">
                <a:latin typeface="Times New Roman" pitchFamily="18" charset="0"/>
                <a:cs typeface="Times New Roman" pitchFamily="18" charset="0"/>
              </a:rPr>
              <a:t>44/077/078</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Application I.D. </a:t>
            </a:r>
            <a:r>
              <a:rPr lang="en-US" sz="2800" dirty="0" smtClean="0">
                <a:latin typeface="Times New Roman" pitchFamily="18" charset="0"/>
                <a:cs typeface="Times New Roman" pitchFamily="18" charset="0"/>
              </a:rPr>
              <a:t>4667</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2133599"/>
          </a:xfrm>
        </p:spPr>
        <p:txBody>
          <a:bodyPr>
            <a:normAutofit fontScale="90000"/>
          </a:bodyPr>
          <a:lstStyle/>
          <a:p>
            <a:r>
              <a:rPr lang="en-US" b="1" dirty="0">
                <a:solidFill>
                  <a:srgbClr val="000099"/>
                </a:solidFill>
                <a:latin typeface="Times New Roman" pitchFamily="18" charset="0"/>
                <a:cs typeface="Times New Roman" pitchFamily="18" charset="0"/>
              </a:rPr>
              <a:t>Poisson Generalized Rayleigh </a:t>
            </a:r>
            <a:r>
              <a:rPr lang="en-US" b="1" dirty="0" smtClean="0">
                <a:solidFill>
                  <a:srgbClr val="000099"/>
                </a:solidFill>
                <a:latin typeface="Times New Roman" pitchFamily="18" charset="0"/>
                <a:cs typeface="Times New Roman" pitchFamily="18" charset="0"/>
              </a:rPr>
              <a:t>Distribution </a:t>
            </a:r>
            <a:r>
              <a:rPr lang="en-US" b="1" dirty="0">
                <a:solidFill>
                  <a:srgbClr val="000099"/>
                </a:solidFill>
                <a:latin typeface="Times New Roman" pitchFamily="18" charset="0"/>
                <a:cs typeface="Times New Roman" pitchFamily="18" charset="0"/>
              </a:rPr>
              <a:t>with Properties and Application</a:t>
            </a:r>
            <a:r>
              <a:rPr lang="en-US" dirty="0"/>
              <a:t/>
            </a:r>
            <a:br>
              <a:rPr lang="en-US" dirty="0"/>
            </a:br>
            <a:endParaRPr lang="en-US" dirty="0"/>
          </a:p>
        </p:txBody>
      </p:sp>
      <p:sp>
        <p:nvSpPr>
          <p:cNvPr id="3" name="Subtitle 2"/>
          <p:cNvSpPr>
            <a:spLocks noGrp="1"/>
          </p:cNvSpPr>
          <p:nvPr>
            <p:ph type="subTitle" idx="1"/>
          </p:nvPr>
        </p:nvSpPr>
        <p:spPr>
          <a:xfrm>
            <a:off x="1371600" y="3276600"/>
            <a:ext cx="6400800" cy="2057400"/>
          </a:xfrm>
        </p:spPr>
        <p:txBody>
          <a:bodyPr>
            <a:noAutofit/>
          </a:bodyPr>
          <a:lstStyle/>
          <a:p>
            <a:r>
              <a:rPr lang="en-US" sz="2000" b="1" dirty="0" err="1">
                <a:solidFill>
                  <a:srgbClr val="C00000"/>
                </a:solidFill>
                <a:latin typeface="Times New Roman" pitchFamily="18" charset="0"/>
                <a:cs typeface="Times New Roman" pitchFamily="18" charset="0"/>
              </a:rPr>
              <a:t>Ramesh</a:t>
            </a:r>
            <a:r>
              <a:rPr lang="en-US" sz="2000" b="1" dirty="0">
                <a:solidFill>
                  <a:srgbClr val="C00000"/>
                </a:solidFill>
                <a:latin typeface="Times New Roman" pitchFamily="18" charset="0"/>
                <a:cs typeface="Times New Roman" pitchFamily="18" charset="0"/>
              </a:rPr>
              <a:t> Kumar Joshi</a:t>
            </a:r>
            <a:r>
              <a:rPr lang="en-US" sz="2000" b="1" baseline="30000" dirty="0">
                <a:solidFill>
                  <a:srgbClr val="C00000"/>
                </a:solidFill>
                <a:latin typeface="Times New Roman" pitchFamily="18" charset="0"/>
                <a:cs typeface="Times New Roman" pitchFamily="18" charset="0"/>
              </a:rPr>
              <a:t>1</a:t>
            </a:r>
            <a:r>
              <a:rPr lang="en-US" sz="2000" b="1" dirty="0">
                <a:solidFill>
                  <a:srgbClr val="C00000"/>
                </a:solidFill>
                <a:latin typeface="Times New Roman" pitchFamily="18" charset="0"/>
                <a:cs typeface="Times New Roman" pitchFamily="18" charset="0"/>
              </a:rPr>
              <a:t>, Vijay Kumar</a:t>
            </a:r>
            <a:r>
              <a:rPr lang="en-US" sz="2000" b="1" baseline="30000" dirty="0">
                <a:solidFill>
                  <a:srgbClr val="C00000"/>
                </a:solidFill>
                <a:latin typeface="Times New Roman" pitchFamily="18" charset="0"/>
                <a:cs typeface="Times New Roman" pitchFamily="18" charset="0"/>
              </a:rPr>
              <a:t>2*</a:t>
            </a:r>
            <a:endParaRPr lang="en-US" sz="2000" dirty="0">
              <a:solidFill>
                <a:srgbClr val="C00000"/>
              </a:solidFill>
              <a:latin typeface="Times New Roman" pitchFamily="18" charset="0"/>
              <a:cs typeface="Times New Roman" pitchFamily="18" charset="0"/>
            </a:endParaRPr>
          </a:p>
          <a:p>
            <a:r>
              <a:rPr lang="en-US" sz="1600" i="1" baseline="30000" dirty="0">
                <a:solidFill>
                  <a:schemeClr val="tx1"/>
                </a:solidFill>
                <a:latin typeface="Times New Roman" pitchFamily="18" charset="0"/>
                <a:cs typeface="Times New Roman" pitchFamily="18" charset="0"/>
              </a:rPr>
              <a:t>1</a:t>
            </a:r>
            <a:r>
              <a:rPr lang="en-US" sz="1600" i="1" dirty="0">
                <a:solidFill>
                  <a:schemeClr val="tx1"/>
                </a:solidFill>
                <a:latin typeface="Times New Roman" pitchFamily="18" charset="0"/>
                <a:cs typeface="Times New Roman" pitchFamily="18" charset="0"/>
              </a:rPr>
              <a:t>Trichandra Multiple Campus, </a:t>
            </a:r>
            <a:r>
              <a:rPr lang="en-US" sz="1600" i="1" dirty="0" err="1">
                <a:solidFill>
                  <a:schemeClr val="tx1"/>
                </a:solidFill>
                <a:latin typeface="Times New Roman" pitchFamily="18" charset="0"/>
                <a:cs typeface="Times New Roman" pitchFamily="18" charset="0"/>
              </a:rPr>
              <a:t>Saraswoti</a:t>
            </a:r>
            <a:r>
              <a:rPr lang="en-US" sz="1600" i="1" dirty="0">
                <a:solidFill>
                  <a:schemeClr val="tx1"/>
                </a:solidFill>
                <a:latin typeface="Times New Roman" pitchFamily="18" charset="0"/>
                <a:cs typeface="Times New Roman" pitchFamily="18" charset="0"/>
              </a:rPr>
              <a:t> </a:t>
            </a:r>
            <a:r>
              <a:rPr lang="en-US" sz="1600" i="1" dirty="0" err="1">
                <a:solidFill>
                  <a:schemeClr val="tx1"/>
                </a:solidFill>
                <a:latin typeface="Times New Roman" pitchFamily="18" charset="0"/>
                <a:cs typeface="Times New Roman" pitchFamily="18" charset="0"/>
              </a:rPr>
              <a:t>Sadan</a:t>
            </a:r>
            <a:r>
              <a:rPr lang="en-US" sz="1600" i="1" dirty="0">
                <a:solidFill>
                  <a:schemeClr val="tx1"/>
                </a:solidFill>
                <a:latin typeface="Times New Roman" pitchFamily="18" charset="0"/>
                <a:cs typeface="Times New Roman" pitchFamily="18" charset="0"/>
              </a:rPr>
              <a:t>, Kathmandu, Nepal</a:t>
            </a:r>
            <a:endParaRPr lang="en-US" sz="1600" dirty="0">
              <a:solidFill>
                <a:schemeClr val="tx1"/>
              </a:solidFill>
              <a:latin typeface="Times New Roman" pitchFamily="18" charset="0"/>
              <a:cs typeface="Times New Roman" pitchFamily="18" charset="0"/>
            </a:endParaRPr>
          </a:p>
          <a:p>
            <a:r>
              <a:rPr lang="en-US" sz="1600" i="1" dirty="0">
                <a:solidFill>
                  <a:schemeClr val="tx1"/>
                </a:solidFill>
                <a:latin typeface="Times New Roman" pitchFamily="18" charset="0"/>
                <a:cs typeface="Times New Roman" pitchFamily="18" charset="0"/>
              </a:rPr>
              <a:t>rmshjoshi@gmail.com</a:t>
            </a:r>
            <a:endParaRPr lang="en-US" sz="1600" dirty="0">
              <a:solidFill>
                <a:schemeClr val="tx1"/>
              </a:solidFill>
              <a:latin typeface="Times New Roman" pitchFamily="18" charset="0"/>
              <a:cs typeface="Times New Roman" pitchFamily="18" charset="0"/>
            </a:endParaRPr>
          </a:p>
          <a:p>
            <a:r>
              <a:rPr lang="en-US" sz="1600" i="1" baseline="30000" dirty="0">
                <a:solidFill>
                  <a:schemeClr val="tx1"/>
                </a:solidFill>
                <a:latin typeface="Times New Roman" pitchFamily="18" charset="0"/>
                <a:cs typeface="Times New Roman" pitchFamily="18" charset="0"/>
              </a:rPr>
              <a:t>2*</a:t>
            </a:r>
            <a:r>
              <a:rPr lang="en-US" sz="1600" i="1" dirty="0">
                <a:solidFill>
                  <a:schemeClr val="tx1"/>
                </a:solidFill>
                <a:latin typeface="Times New Roman" pitchFamily="18" charset="0"/>
                <a:cs typeface="Times New Roman" pitchFamily="18" charset="0"/>
              </a:rPr>
              <a:t>Department of Mathematics and Statistics</a:t>
            </a:r>
            <a:endParaRPr lang="en-US" sz="1600" dirty="0">
              <a:solidFill>
                <a:schemeClr val="tx1"/>
              </a:solidFill>
              <a:latin typeface="Times New Roman" pitchFamily="18" charset="0"/>
              <a:cs typeface="Times New Roman" pitchFamily="18" charset="0"/>
            </a:endParaRPr>
          </a:p>
          <a:p>
            <a:r>
              <a:rPr lang="en-US" sz="1600" i="1" dirty="0">
                <a:solidFill>
                  <a:schemeClr val="tx1"/>
                </a:solidFill>
                <a:latin typeface="Times New Roman" pitchFamily="18" charset="0"/>
                <a:cs typeface="Times New Roman" pitchFamily="18" charset="0"/>
              </a:rPr>
              <a:t>DDU Gorakhpur University, Gorakhpur, India</a:t>
            </a:r>
            <a:endParaRPr lang="en-US" sz="1600" dirty="0">
              <a:solidFill>
                <a:schemeClr val="tx1"/>
              </a:solidFill>
              <a:latin typeface="Times New Roman" pitchFamily="18" charset="0"/>
              <a:cs typeface="Times New Roman" pitchFamily="18" charset="0"/>
            </a:endParaRPr>
          </a:p>
          <a:p>
            <a:r>
              <a:rPr lang="en-US" sz="1600" i="1" dirty="0">
                <a:solidFill>
                  <a:schemeClr val="tx1"/>
                </a:solidFill>
                <a:latin typeface="Times New Roman" pitchFamily="18" charset="0"/>
                <a:cs typeface="Times New Roman" pitchFamily="18" charset="0"/>
              </a:rPr>
              <a:t>vijay.mathstat@ddugu.ac.in</a:t>
            </a:r>
            <a:endParaRPr 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000099"/>
                </a:solidFill>
              </a:rPr>
              <a:t>Abstract</a:t>
            </a:r>
            <a:endParaRPr lang="en-US" dirty="0">
              <a:solidFill>
                <a:srgbClr val="000099"/>
              </a:solidFill>
            </a:endParaRPr>
          </a:p>
        </p:txBody>
      </p:sp>
      <p:sp>
        <p:nvSpPr>
          <p:cNvPr id="3" name="Content Placeholder 2"/>
          <p:cNvSpPr>
            <a:spLocks noGrp="1"/>
          </p:cNvSpPr>
          <p:nvPr>
            <p:ph idx="1"/>
          </p:nvPr>
        </p:nvSpPr>
        <p:spPr>
          <a:xfrm>
            <a:off x="457200" y="647700"/>
            <a:ext cx="8229600" cy="5562600"/>
          </a:xfrm>
        </p:spPr>
        <p:txBody>
          <a:bodyPr>
            <a:normAutofit fontScale="25000" lnSpcReduction="20000"/>
          </a:bodyPr>
          <a:lstStyle/>
          <a:p>
            <a:pPr algn="just">
              <a:lnSpc>
                <a:spcPct val="130000"/>
              </a:lnSpc>
              <a:buFont typeface="Wingdings" pitchFamily="2" charset="2"/>
              <a:buChar char="Ø"/>
            </a:pPr>
            <a:r>
              <a:rPr lang="en-US" sz="8000" b="1" dirty="0" smtClean="0">
                <a:solidFill>
                  <a:srgbClr val="C00000"/>
                </a:solidFill>
                <a:latin typeface="Arial Narrow" pitchFamily="34" charset="0"/>
                <a:cs typeface="Times New Roman" pitchFamily="18" charset="0"/>
              </a:rPr>
              <a:t>In </a:t>
            </a:r>
            <a:r>
              <a:rPr lang="en-US" sz="8000" b="1" dirty="0">
                <a:solidFill>
                  <a:srgbClr val="C00000"/>
                </a:solidFill>
                <a:latin typeface="Arial Narrow" pitchFamily="34" charset="0"/>
                <a:cs typeface="Times New Roman" pitchFamily="18" charset="0"/>
              </a:rPr>
              <a:t>this study, we have established a </a:t>
            </a:r>
            <a:r>
              <a:rPr lang="en-US" sz="8800" b="1" dirty="0">
                <a:latin typeface="Arial Narrow" pitchFamily="34" charset="0"/>
                <a:cs typeface="Times New Roman" pitchFamily="18" charset="0"/>
              </a:rPr>
              <a:t>new three-parameter Poisson generalized Rayleigh distribution</a:t>
            </a:r>
            <a:r>
              <a:rPr lang="en-US" sz="8000" b="1" dirty="0">
                <a:solidFill>
                  <a:srgbClr val="C00000"/>
                </a:solidFill>
                <a:latin typeface="Arial Narrow" pitchFamily="34" charset="0"/>
                <a:cs typeface="Times New Roman" pitchFamily="18" charset="0"/>
              </a:rPr>
              <a:t> using the </a:t>
            </a:r>
            <a:r>
              <a:rPr lang="en-US" sz="8000" b="1" dirty="0" smtClean="0">
                <a:solidFill>
                  <a:srgbClr val="C00000"/>
                </a:solidFill>
                <a:latin typeface="Arial Narrow" pitchFamily="34" charset="0"/>
                <a:cs typeface="Times New Roman" pitchFamily="18" charset="0"/>
              </a:rPr>
              <a:t>Poisson-generating </a:t>
            </a:r>
            <a:r>
              <a:rPr lang="en-US" sz="8000" b="1" dirty="0">
                <a:solidFill>
                  <a:srgbClr val="C00000"/>
                </a:solidFill>
                <a:latin typeface="Arial Narrow" pitchFamily="34" charset="0"/>
                <a:cs typeface="Times New Roman" pitchFamily="18" charset="0"/>
              </a:rPr>
              <a:t>family of distribution. </a:t>
            </a:r>
            <a:endParaRPr lang="en-US" sz="8000" b="1" dirty="0" smtClean="0">
              <a:solidFill>
                <a:srgbClr val="C00000"/>
              </a:solidFill>
              <a:latin typeface="Arial Narrow" pitchFamily="34" charset="0"/>
              <a:cs typeface="Times New Roman" pitchFamily="18" charset="0"/>
            </a:endParaRPr>
          </a:p>
          <a:p>
            <a:pPr algn="just">
              <a:lnSpc>
                <a:spcPct val="130000"/>
              </a:lnSpc>
              <a:buFont typeface="Wingdings" pitchFamily="2" charset="2"/>
              <a:buChar char="Ø"/>
            </a:pPr>
            <a:r>
              <a:rPr lang="en-US" sz="8000" b="1" dirty="0" smtClean="0">
                <a:solidFill>
                  <a:srgbClr val="000099"/>
                </a:solidFill>
                <a:latin typeface="Arial Narrow" pitchFamily="34" charset="0"/>
                <a:cs typeface="Times New Roman" pitchFamily="18" charset="0"/>
              </a:rPr>
              <a:t>Some </a:t>
            </a:r>
            <a:r>
              <a:rPr lang="en-US" sz="8000" b="1" dirty="0">
                <a:solidFill>
                  <a:srgbClr val="000099"/>
                </a:solidFill>
                <a:latin typeface="Arial Narrow" pitchFamily="34" charset="0"/>
                <a:cs typeface="Times New Roman" pitchFamily="18" charset="0"/>
              </a:rPr>
              <a:t>important mathematical and statistical properties of the proposed distribution including probability density function, cumulative distribution function, reliability function, hazard rate function, quantile, median, the measure of skewness, and kurtosis are presented. </a:t>
            </a:r>
            <a:endParaRPr lang="en-US" sz="8000" b="1" dirty="0" smtClean="0">
              <a:solidFill>
                <a:srgbClr val="000099"/>
              </a:solidFill>
              <a:latin typeface="Arial Narrow" pitchFamily="34" charset="0"/>
              <a:cs typeface="Times New Roman" pitchFamily="18" charset="0"/>
            </a:endParaRPr>
          </a:p>
          <a:p>
            <a:pPr algn="just">
              <a:lnSpc>
                <a:spcPct val="130000"/>
              </a:lnSpc>
              <a:buFont typeface="Wingdings" pitchFamily="2" charset="2"/>
              <a:buChar char="Ø"/>
            </a:pPr>
            <a:r>
              <a:rPr lang="en-US" sz="8000" b="1" dirty="0" smtClean="0">
                <a:solidFill>
                  <a:srgbClr val="C00000"/>
                </a:solidFill>
                <a:latin typeface="Arial Narrow" pitchFamily="34" charset="0"/>
                <a:cs typeface="Times New Roman" pitchFamily="18" charset="0"/>
              </a:rPr>
              <a:t>The </a:t>
            </a:r>
            <a:r>
              <a:rPr lang="en-US" sz="8000" b="1" dirty="0">
                <a:solidFill>
                  <a:srgbClr val="C00000"/>
                </a:solidFill>
                <a:latin typeface="Arial Narrow" pitchFamily="34" charset="0"/>
                <a:cs typeface="Times New Roman" pitchFamily="18" charset="0"/>
              </a:rPr>
              <a:t>parameters of the new distribution are estimated using the maximum likelihood estimation (MLE) method, and constructed the asymptotic confidence intervals also the Fisher information matrix is derived analytically to obtain the variance-covariance matrix for </a:t>
            </a:r>
            <a:r>
              <a:rPr lang="en-US" sz="8000" b="1" dirty="0" smtClean="0">
                <a:solidFill>
                  <a:srgbClr val="C00000"/>
                </a:solidFill>
                <a:latin typeface="Arial Narrow" pitchFamily="34" charset="0"/>
                <a:cs typeface="Times New Roman" pitchFamily="18" charset="0"/>
              </a:rPr>
              <a:t>MLEs.</a:t>
            </a:r>
          </a:p>
          <a:p>
            <a:pPr algn="just">
              <a:lnSpc>
                <a:spcPct val="130000"/>
              </a:lnSpc>
              <a:buFont typeface="Wingdings" pitchFamily="2" charset="2"/>
              <a:buChar char="Ø"/>
            </a:pPr>
            <a:r>
              <a:rPr lang="en-US" sz="8000" b="1" dirty="0" smtClean="0">
                <a:solidFill>
                  <a:srgbClr val="000099"/>
                </a:solidFill>
                <a:latin typeface="Arial Narrow" pitchFamily="34" charset="0"/>
                <a:cs typeface="Times New Roman" pitchFamily="18" charset="0"/>
              </a:rPr>
              <a:t>All </a:t>
            </a:r>
            <a:r>
              <a:rPr lang="en-US" sz="8000" b="1" dirty="0">
                <a:solidFill>
                  <a:srgbClr val="000099"/>
                </a:solidFill>
                <a:latin typeface="Arial Narrow" pitchFamily="34" charset="0"/>
                <a:cs typeface="Times New Roman" pitchFamily="18" charset="0"/>
              </a:rPr>
              <a:t>the computations are performed in R software. </a:t>
            </a:r>
            <a:endParaRPr lang="en-US" sz="8000" b="1" dirty="0" smtClean="0">
              <a:solidFill>
                <a:srgbClr val="000099"/>
              </a:solidFill>
              <a:latin typeface="Arial Narrow" pitchFamily="34" charset="0"/>
              <a:cs typeface="Times New Roman" pitchFamily="18" charset="0"/>
            </a:endParaRPr>
          </a:p>
          <a:p>
            <a:pPr algn="just">
              <a:lnSpc>
                <a:spcPct val="130000"/>
              </a:lnSpc>
              <a:buFont typeface="Wingdings" pitchFamily="2" charset="2"/>
              <a:buChar char="Ø"/>
            </a:pPr>
            <a:r>
              <a:rPr lang="en-US" sz="8000" b="1" dirty="0" smtClean="0">
                <a:solidFill>
                  <a:srgbClr val="C00000"/>
                </a:solidFill>
                <a:latin typeface="Arial Narrow" pitchFamily="34" charset="0"/>
                <a:cs typeface="Times New Roman" pitchFamily="18" charset="0"/>
              </a:rPr>
              <a:t>The </a:t>
            </a:r>
            <a:r>
              <a:rPr lang="en-US" sz="8000" b="1" dirty="0">
                <a:solidFill>
                  <a:srgbClr val="C00000"/>
                </a:solidFill>
                <a:latin typeface="Arial Narrow" pitchFamily="34" charset="0"/>
                <a:cs typeface="Times New Roman" pitchFamily="18" charset="0"/>
              </a:rPr>
              <a:t>capability and applicability of the proposed distribution is exposed by using graphical methods and statistical tests considering a real dataset. </a:t>
            </a:r>
            <a:endParaRPr lang="en-US" sz="8000" b="1" dirty="0" smtClean="0">
              <a:solidFill>
                <a:srgbClr val="C00000"/>
              </a:solidFill>
              <a:latin typeface="Arial Narrow" pitchFamily="34" charset="0"/>
              <a:cs typeface="Times New Roman" pitchFamily="18" charset="0"/>
            </a:endParaRPr>
          </a:p>
          <a:p>
            <a:pPr algn="just">
              <a:lnSpc>
                <a:spcPct val="130000"/>
              </a:lnSpc>
              <a:buFont typeface="Wingdings" pitchFamily="2" charset="2"/>
              <a:buChar char="Ø"/>
            </a:pPr>
            <a:r>
              <a:rPr lang="en-US" sz="8000" b="1" dirty="0" smtClean="0">
                <a:solidFill>
                  <a:srgbClr val="000099"/>
                </a:solidFill>
                <a:latin typeface="Arial Narrow" pitchFamily="34" charset="0"/>
                <a:cs typeface="Times New Roman" pitchFamily="18" charset="0"/>
              </a:rPr>
              <a:t>We </a:t>
            </a:r>
            <a:r>
              <a:rPr lang="en-US" sz="8000" b="1" dirty="0">
                <a:solidFill>
                  <a:srgbClr val="000099"/>
                </a:solidFill>
                <a:latin typeface="Arial Narrow" pitchFamily="34" charset="0"/>
                <a:cs typeface="Times New Roman" pitchFamily="18" charset="0"/>
              </a:rPr>
              <a:t>have empirically verified that the Poisson generalized Rayleigh distribution provided a better fit and more flexible in comparison with some selected lifetime distributions. </a:t>
            </a: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solidFill>
                  <a:srgbClr val="FF3300"/>
                </a:solidFill>
                <a:latin typeface="Times New Roman" pitchFamily="18" charset="0"/>
                <a:cs typeface="Times New Roman" pitchFamily="18" charset="0"/>
              </a:rPr>
              <a:t>Introduction</a:t>
            </a:r>
            <a:endParaRPr lang="en-US" dirty="0">
              <a:solidFill>
                <a:srgbClr val="FF33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66018"/>
            <a:ext cx="8229600" cy="4525963"/>
          </a:xfrm>
        </p:spPr>
        <p:txBody>
          <a:bodyPr>
            <a:normAutofit lnSpcReduction="10000"/>
          </a:bodyPr>
          <a:lstStyle/>
          <a:p>
            <a:pPr algn="just"/>
            <a:r>
              <a:rPr lang="en-US" sz="2800" b="1" dirty="0">
                <a:solidFill>
                  <a:srgbClr val="000099"/>
                </a:solidFill>
                <a:latin typeface="+mj-lt"/>
                <a:cs typeface="Times New Roman" pitchFamily="18" charset="0"/>
              </a:rPr>
              <a:t>In the survival/reliability study, lifetime distributions are used to describe the length of the life of a component or device or a system. </a:t>
            </a:r>
            <a:endParaRPr lang="en-US" sz="2800" b="1" dirty="0" smtClean="0">
              <a:solidFill>
                <a:srgbClr val="000099"/>
              </a:solidFill>
              <a:latin typeface="+mj-lt"/>
              <a:cs typeface="Times New Roman" pitchFamily="18" charset="0"/>
            </a:endParaRPr>
          </a:p>
          <a:p>
            <a:pPr algn="just"/>
            <a:r>
              <a:rPr lang="en-US" sz="2800" b="1" dirty="0" smtClean="0">
                <a:solidFill>
                  <a:srgbClr val="C00000"/>
                </a:solidFill>
                <a:latin typeface="+mj-lt"/>
                <a:cs typeface="Times New Roman" pitchFamily="18" charset="0"/>
              </a:rPr>
              <a:t>Some </a:t>
            </a:r>
            <a:r>
              <a:rPr lang="en-US" sz="2800" b="1" dirty="0">
                <a:solidFill>
                  <a:srgbClr val="C00000"/>
                </a:solidFill>
                <a:latin typeface="+mj-lt"/>
                <a:cs typeface="Times New Roman" pitchFamily="18" charset="0"/>
              </a:rPr>
              <a:t>modifications are needed to make </a:t>
            </a:r>
            <a:r>
              <a:rPr lang="en-US" sz="2800" b="1" dirty="0" smtClean="0">
                <a:solidFill>
                  <a:srgbClr val="C00000"/>
                </a:solidFill>
                <a:latin typeface="+mj-lt"/>
                <a:cs typeface="Times New Roman" pitchFamily="18" charset="0"/>
              </a:rPr>
              <a:t>existing distributions </a:t>
            </a:r>
            <a:r>
              <a:rPr lang="en-US" sz="2800" b="1" dirty="0">
                <a:solidFill>
                  <a:srgbClr val="C00000"/>
                </a:solidFill>
                <a:latin typeface="+mj-lt"/>
                <a:cs typeface="Times New Roman" pitchFamily="18" charset="0"/>
              </a:rPr>
              <a:t>more </a:t>
            </a:r>
            <a:r>
              <a:rPr lang="en-US" sz="2800" b="1" dirty="0" smtClean="0">
                <a:solidFill>
                  <a:srgbClr val="C00000"/>
                </a:solidFill>
                <a:latin typeface="+mj-lt"/>
                <a:cs typeface="Times New Roman" pitchFamily="18" charset="0"/>
              </a:rPr>
              <a:t>flexible.</a:t>
            </a:r>
          </a:p>
          <a:p>
            <a:pPr algn="just"/>
            <a:r>
              <a:rPr lang="en-US" sz="2800" b="1" dirty="0" smtClean="0">
                <a:solidFill>
                  <a:srgbClr val="000099"/>
                </a:solidFill>
                <a:latin typeface="+mj-lt"/>
                <a:cs typeface="Times New Roman" pitchFamily="18" charset="0"/>
              </a:rPr>
              <a:t>We have proposed </a:t>
            </a:r>
            <a:r>
              <a:rPr lang="en-US" sz="2800" b="1" dirty="0">
                <a:solidFill>
                  <a:srgbClr val="000099"/>
                </a:solidFill>
                <a:latin typeface="+mj-lt"/>
                <a:cs typeface="Times New Roman" pitchFamily="18" charset="0"/>
              </a:rPr>
              <a:t>a new distribution based on the generalized Rayleigh </a:t>
            </a:r>
            <a:r>
              <a:rPr lang="en-US" sz="2800" b="1" dirty="0" smtClean="0">
                <a:solidFill>
                  <a:srgbClr val="000099"/>
                </a:solidFill>
                <a:latin typeface="+mj-lt"/>
                <a:cs typeface="Times New Roman" pitchFamily="18" charset="0"/>
              </a:rPr>
              <a:t>distribution</a:t>
            </a:r>
            <a:r>
              <a:rPr lang="en-US" sz="2800" b="1" dirty="0">
                <a:solidFill>
                  <a:srgbClr val="000099"/>
                </a:solidFill>
                <a:latin typeface="+mj-lt"/>
                <a:cs typeface="Times New Roman" pitchFamily="18" charset="0"/>
              </a:rPr>
              <a:t> </a:t>
            </a:r>
            <a:r>
              <a:rPr lang="en-US" sz="2800" b="1" dirty="0" smtClean="0">
                <a:solidFill>
                  <a:srgbClr val="000099"/>
                </a:solidFill>
                <a:latin typeface="+mj-lt"/>
                <a:cs typeface="Times New Roman" pitchFamily="18" charset="0"/>
              </a:rPr>
              <a:t>(</a:t>
            </a:r>
            <a:r>
              <a:rPr lang="en-US" sz="2800" b="1" dirty="0" err="1" smtClean="0">
                <a:solidFill>
                  <a:srgbClr val="000099"/>
                </a:solidFill>
                <a:latin typeface="+mj-lt"/>
                <a:cs typeface="Times New Roman" pitchFamily="18" charset="0"/>
              </a:rPr>
              <a:t>Surles</a:t>
            </a:r>
            <a:r>
              <a:rPr lang="en-US" sz="2800" b="1" dirty="0" smtClean="0">
                <a:solidFill>
                  <a:srgbClr val="000099"/>
                </a:solidFill>
                <a:latin typeface="+mj-lt"/>
                <a:cs typeface="Times New Roman" pitchFamily="18" charset="0"/>
              </a:rPr>
              <a:t> &amp; Padgett, 2001</a:t>
            </a:r>
            <a:r>
              <a:rPr lang="en-US" sz="2800" b="1" dirty="0">
                <a:solidFill>
                  <a:srgbClr val="000099"/>
                </a:solidFill>
                <a:latin typeface="+mj-lt"/>
                <a:cs typeface="Times New Roman" pitchFamily="18" charset="0"/>
              </a:rPr>
              <a:t>)</a:t>
            </a:r>
            <a:r>
              <a:rPr lang="en-US" sz="2800" b="1" dirty="0" smtClean="0">
                <a:solidFill>
                  <a:srgbClr val="000099"/>
                </a:solidFill>
                <a:latin typeface="+mj-lt"/>
                <a:cs typeface="Times New Roman" pitchFamily="18" charset="0"/>
              </a:rPr>
              <a:t>.</a:t>
            </a:r>
          </a:p>
          <a:p>
            <a:pPr algn="just"/>
            <a:r>
              <a:rPr lang="en-US" sz="2800" b="1" dirty="0" smtClean="0">
                <a:solidFill>
                  <a:srgbClr val="C00000"/>
                </a:solidFill>
                <a:latin typeface="+mj-lt"/>
                <a:cs typeface="Times New Roman" pitchFamily="18" charset="0"/>
              </a:rPr>
              <a:t>The CDF of generalized Rayleigh distribution is</a:t>
            </a:r>
          </a:p>
          <a:p>
            <a:pPr>
              <a:buNone/>
            </a:pPr>
            <a:r>
              <a:rPr lang="en-US" sz="2400" dirty="0" smtClean="0">
                <a:latin typeface="Times New Roman" pitchFamily="18" charset="0"/>
                <a:cs typeface="Times New Roman" pitchFamily="18" charset="0"/>
              </a:rPr>
              <a:t> </a:t>
            </a:r>
          </a:p>
          <a:p>
            <a:pPr>
              <a:buNone/>
            </a:pPr>
            <a:endParaRPr lang="en-US" sz="24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647700" y="5105400"/>
          <a:ext cx="7848600" cy="863600"/>
        </p:xfrm>
        <a:graphic>
          <a:graphicData uri="http://schemas.openxmlformats.org/presentationml/2006/ole">
            <p:oleObj spid="_x0000_s1026" name="Equation" r:id="rId3" imgW="3924000" imgH="43164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99"/>
                </a:solidFill>
                <a:latin typeface="Times New Roman" pitchFamily="18" charset="0"/>
                <a:cs typeface="Times New Roman" pitchFamily="18" charset="0"/>
              </a:rPr>
              <a:t>Development of the Model</a:t>
            </a:r>
            <a:endParaRPr lang="en-US" dirty="0">
              <a:solidFill>
                <a:srgbClr val="000099"/>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153400" cy="4754563"/>
          </a:xfrm>
        </p:spPr>
        <p:txBody>
          <a:bodyPr/>
          <a:lstStyle/>
          <a:p>
            <a:pPr marL="0" indent="0" algn="just">
              <a:buNone/>
            </a:pPr>
            <a:r>
              <a:rPr lang="en-US" dirty="0" smtClean="0">
                <a:latin typeface="Times New Roman" pitchFamily="18" charset="0"/>
                <a:cs typeface="Times New Roman" pitchFamily="18" charset="0"/>
              </a:rPr>
              <a:t>The new model is generated using the family of distribution defined by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Alkarni</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Oraby</a:t>
            </a:r>
            <a:r>
              <a:rPr lang="en-US" sz="2400" dirty="0" smtClean="0">
                <a:latin typeface="Times New Roman" pitchFamily="18" charset="0"/>
                <a:cs typeface="Times New Roman" pitchFamily="18" charset="0"/>
              </a:rPr>
              <a:t>, 2012)</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CDF of </a:t>
            </a:r>
            <a:r>
              <a:rPr lang="en-US" dirty="0">
                <a:latin typeface="Times New Roman" pitchFamily="18" charset="0"/>
                <a:cs typeface="Times New Roman" pitchFamily="18" charset="0"/>
              </a:rPr>
              <a:t>the Poisson </a:t>
            </a:r>
            <a:r>
              <a:rPr lang="en-US" dirty="0" smtClean="0">
                <a:latin typeface="Times New Roman" pitchFamily="18" charset="0"/>
                <a:cs typeface="Times New Roman" pitchFamily="18" charset="0"/>
              </a:rPr>
              <a:t>family is</a:t>
            </a: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where G(x) denote the CDF of any baseline distribution and using </a:t>
            </a:r>
            <a:r>
              <a:rPr lang="en-US" dirty="0" err="1" smtClean="0">
                <a:latin typeface="Times New Roman" pitchFamily="18" charset="0"/>
                <a:cs typeface="Times New Roman" pitchFamily="18" charset="0"/>
              </a:rPr>
              <a:t>Eq</a:t>
            </a:r>
            <a:r>
              <a:rPr lang="en-US" dirty="0" smtClean="0">
                <a:latin typeface="Times New Roman" pitchFamily="18" charset="0"/>
                <a:cs typeface="Times New Roman" pitchFamily="18" charset="0"/>
              </a:rPr>
              <a:t>(1) we get CDF of new model as follows</a:t>
            </a:r>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81013" y="2924175"/>
          <a:ext cx="7942262" cy="1073150"/>
        </p:xfrm>
        <a:graphic>
          <a:graphicData uri="http://schemas.openxmlformats.org/presentationml/2006/ole">
            <p:oleObj spid="_x0000_s2050" name="Equation" r:id="rId3" imgW="4228920" imgH="57132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r>
              <a:rPr lang="en-US" dirty="0" smtClean="0">
                <a:solidFill>
                  <a:srgbClr val="000099"/>
                </a:solidFill>
              </a:rPr>
              <a:t>The CDF of Poisson </a:t>
            </a:r>
            <a:r>
              <a:rPr lang="en-US" dirty="0">
                <a:solidFill>
                  <a:srgbClr val="000099"/>
                </a:solidFill>
              </a:rPr>
              <a:t>generalized Rayleigh (PGR) </a:t>
            </a:r>
            <a:r>
              <a:rPr lang="en-US" dirty="0" smtClean="0">
                <a:solidFill>
                  <a:srgbClr val="000099"/>
                </a:solidFill>
              </a:rPr>
              <a:t>distribution is</a:t>
            </a:r>
          </a:p>
          <a:p>
            <a:endParaRPr lang="en-US" dirty="0"/>
          </a:p>
          <a:p>
            <a:endParaRPr lang="en-US" dirty="0" smtClean="0"/>
          </a:p>
          <a:p>
            <a:pPr>
              <a:buNone/>
            </a:pPr>
            <a:r>
              <a:rPr lang="en-US" dirty="0" smtClean="0">
                <a:solidFill>
                  <a:srgbClr val="C00000"/>
                </a:solidFill>
              </a:rPr>
              <a:t>and corresponding PDF is</a:t>
            </a:r>
          </a:p>
          <a:p>
            <a:pPr>
              <a:buNone/>
            </a:pPr>
            <a:endParaRPr lang="en-US" dirty="0"/>
          </a:p>
          <a:p>
            <a:pPr>
              <a:buNone/>
            </a:pPr>
            <a:endParaRPr lang="en-US" dirty="0" smtClean="0"/>
          </a:p>
          <a:p>
            <a:r>
              <a:rPr lang="en-US" dirty="0">
                <a:solidFill>
                  <a:srgbClr val="000099"/>
                </a:solidFill>
              </a:rPr>
              <a:t>Reliability </a:t>
            </a:r>
            <a:r>
              <a:rPr lang="en-US" dirty="0" smtClean="0">
                <a:solidFill>
                  <a:srgbClr val="000099"/>
                </a:solidFill>
              </a:rPr>
              <a:t>function</a:t>
            </a:r>
          </a:p>
          <a:p>
            <a:pPr>
              <a:buNone/>
            </a:pPr>
            <a:endParaRPr lang="en-US" dirty="0"/>
          </a:p>
        </p:txBody>
      </p:sp>
      <p:graphicFrame>
        <p:nvGraphicFramePr>
          <p:cNvPr id="4" name="Object 3"/>
          <p:cNvGraphicFramePr>
            <a:graphicFrameLocks noChangeAspect="1"/>
          </p:cNvGraphicFramePr>
          <p:nvPr/>
        </p:nvGraphicFramePr>
        <p:xfrm>
          <a:off x="609600" y="1371600"/>
          <a:ext cx="6708775" cy="1230312"/>
        </p:xfrm>
        <a:graphic>
          <a:graphicData uri="http://schemas.openxmlformats.org/presentationml/2006/ole">
            <p:oleObj spid="_x0000_s3074" name="Equation" r:id="rId3" imgW="3809880" imgH="698400" progId="Equation.DSMT4">
              <p:embed/>
            </p:oleObj>
          </a:graphicData>
        </a:graphic>
      </p:graphicFrame>
      <p:graphicFrame>
        <p:nvGraphicFramePr>
          <p:cNvPr id="5" name="Object 4"/>
          <p:cNvGraphicFramePr>
            <a:graphicFrameLocks noChangeAspect="1"/>
          </p:cNvGraphicFramePr>
          <p:nvPr/>
        </p:nvGraphicFramePr>
        <p:xfrm>
          <a:off x="304800" y="3200400"/>
          <a:ext cx="8270446" cy="1003300"/>
        </p:xfrm>
        <a:graphic>
          <a:graphicData uri="http://schemas.openxmlformats.org/presentationml/2006/ole">
            <p:oleObj spid="_x0000_s3075" name="Equation" r:id="rId4" imgW="3873240" imgH="469800" progId="Equation.DSMT4">
              <p:embed/>
            </p:oleObj>
          </a:graphicData>
        </a:graphic>
      </p:graphicFrame>
      <p:graphicFrame>
        <p:nvGraphicFramePr>
          <p:cNvPr id="6" name="Object 5"/>
          <p:cNvGraphicFramePr>
            <a:graphicFrameLocks noChangeAspect="1"/>
          </p:cNvGraphicFramePr>
          <p:nvPr/>
        </p:nvGraphicFramePr>
        <p:xfrm>
          <a:off x="762000" y="4953000"/>
          <a:ext cx="7530124" cy="1193800"/>
        </p:xfrm>
        <a:graphic>
          <a:graphicData uri="http://schemas.openxmlformats.org/presentationml/2006/ole">
            <p:oleObj spid="_x0000_s3076" name="Equation" r:id="rId5" imgW="4165560" imgH="66024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rgbClr val="000099"/>
                </a:solidFill>
              </a:rPr>
              <a:t>Some statistical properties</a:t>
            </a:r>
            <a:endParaRPr lang="en-US" dirty="0">
              <a:solidFill>
                <a:srgbClr val="000099"/>
              </a:solidFill>
            </a:endParaRPr>
          </a:p>
        </p:txBody>
      </p:sp>
      <p:sp>
        <p:nvSpPr>
          <p:cNvPr id="3" name="Content Placeholder 2"/>
          <p:cNvSpPr>
            <a:spLocks noGrp="1"/>
          </p:cNvSpPr>
          <p:nvPr>
            <p:ph idx="1"/>
          </p:nvPr>
        </p:nvSpPr>
        <p:spPr>
          <a:xfrm>
            <a:off x="457200" y="914400"/>
            <a:ext cx="8229600" cy="5715000"/>
          </a:xfrm>
        </p:spPr>
        <p:txBody>
          <a:bodyPr/>
          <a:lstStyle/>
          <a:p>
            <a:r>
              <a:rPr lang="en-US" sz="2800" b="1" dirty="0">
                <a:solidFill>
                  <a:srgbClr val="C00000"/>
                </a:solidFill>
                <a:latin typeface="Times New Roman" pitchFamily="18" charset="0"/>
                <a:cs typeface="Times New Roman" pitchFamily="18" charset="0"/>
              </a:rPr>
              <a:t>The hazard rate function (HRF</a:t>
            </a:r>
            <a:r>
              <a:rPr lang="en-US" sz="2800" b="1" dirty="0" smtClean="0">
                <a:solidFill>
                  <a:srgbClr val="C00000"/>
                </a:solidFill>
                <a:latin typeface="Times New Roman" pitchFamily="18" charset="0"/>
                <a:cs typeface="Times New Roman" pitchFamily="18" charset="0"/>
              </a:rPr>
              <a:t>)</a:t>
            </a:r>
          </a:p>
          <a:p>
            <a:endParaRPr lang="en-US" b="1" dirty="0"/>
          </a:p>
          <a:p>
            <a:pPr>
              <a:buNone/>
            </a:pPr>
            <a:endParaRPr lang="en-US" b="1" dirty="0" smtClean="0"/>
          </a:p>
          <a:p>
            <a:endParaRPr lang="en-US" sz="2800" dirty="0" smtClean="0">
              <a:latin typeface="Times New Roman" pitchFamily="18" charset="0"/>
              <a:cs typeface="Times New Roman" pitchFamily="18" charset="0"/>
            </a:endParaRPr>
          </a:p>
          <a:p>
            <a:r>
              <a:rPr lang="en-US" sz="2800" b="1" dirty="0" smtClean="0">
                <a:solidFill>
                  <a:srgbClr val="000099"/>
                </a:solidFill>
                <a:latin typeface="Times New Roman" pitchFamily="18" charset="0"/>
                <a:cs typeface="Times New Roman" pitchFamily="18" charset="0"/>
              </a:rPr>
              <a:t>The </a:t>
            </a:r>
            <a:r>
              <a:rPr lang="en-US" sz="2800" b="1" dirty="0">
                <a:solidFill>
                  <a:srgbClr val="000099"/>
                </a:solidFill>
                <a:latin typeface="Times New Roman" pitchFamily="18" charset="0"/>
                <a:cs typeface="Times New Roman" pitchFamily="18" charset="0"/>
              </a:rPr>
              <a:t>quantile function of PGR </a:t>
            </a:r>
            <a:r>
              <a:rPr lang="en-US" sz="2800" b="1" dirty="0" smtClean="0">
                <a:solidFill>
                  <a:srgbClr val="000099"/>
                </a:solidFill>
                <a:latin typeface="Times New Roman" pitchFamily="18" charset="0"/>
                <a:cs typeface="Times New Roman" pitchFamily="18" charset="0"/>
              </a:rPr>
              <a:t>distribution</a:t>
            </a:r>
          </a:p>
          <a:p>
            <a:pPr>
              <a:buNone/>
            </a:pPr>
            <a:endParaRPr lang="en-US" b="1" dirty="0"/>
          </a:p>
          <a:p>
            <a:pPr>
              <a:buNone/>
            </a:pPr>
            <a:r>
              <a:rPr lang="en-US" dirty="0" smtClean="0"/>
              <a:t> </a:t>
            </a:r>
            <a:endParaRPr lang="en-US" dirty="0"/>
          </a:p>
          <a:p>
            <a:r>
              <a:rPr lang="en-US" sz="2800" b="1" dirty="0">
                <a:solidFill>
                  <a:srgbClr val="C00000"/>
                </a:solidFill>
                <a:latin typeface="Times New Roman" pitchFamily="18" charset="0"/>
                <a:cs typeface="Times New Roman" pitchFamily="18" charset="0"/>
              </a:rPr>
              <a:t>Median of PGR distribution</a:t>
            </a:r>
          </a:p>
          <a:p>
            <a:pPr>
              <a:buNone/>
            </a:pPr>
            <a:endParaRPr lang="en-US" dirty="0"/>
          </a:p>
        </p:txBody>
      </p:sp>
      <p:graphicFrame>
        <p:nvGraphicFramePr>
          <p:cNvPr id="4" name="Object 3"/>
          <p:cNvGraphicFramePr>
            <a:graphicFrameLocks noChangeAspect="1"/>
          </p:cNvGraphicFramePr>
          <p:nvPr/>
        </p:nvGraphicFramePr>
        <p:xfrm>
          <a:off x="838200" y="1600200"/>
          <a:ext cx="6858000" cy="1676400"/>
        </p:xfrm>
        <a:graphic>
          <a:graphicData uri="http://schemas.openxmlformats.org/presentationml/2006/ole">
            <p:oleObj spid="_x0000_s4098" name="Equation" r:id="rId3" imgW="4965480" imgH="1180800" progId="Equation.DSMT4">
              <p:embed/>
            </p:oleObj>
          </a:graphicData>
        </a:graphic>
      </p:graphicFrame>
      <p:graphicFrame>
        <p:nvGraphicFramePr>
          <p:cNvPr id="5" name="Object 4"/>
          <p:cNvGraphicFramePr>
            <a:graphicFrameLocks noChangeAspect="1"/>
          </p:cNvGraphicFramePr>
          <p:nvPr/>
        </p:nvGraphicFramePr>
        <p:xfrm>
          <a:off x="1905000" y="3810000"/>
          <a:ext cx="4682836" cy="990600"/>
        </p:xfrm>
        <a:graphic>
          <a:graphicData uri="http://schemas.openxmlformats.org/presentationml/2006/ole">
            <p:oleObj spid="_x0000_s4099" name="Equation" r:id="rId4" imgW="3962160" imgH="838080" progId="Equation.DSMT4">
              <p:embed/>
            </p:oleObj>
          </a:graphicData>
        </a:graphic>
      </p:graphicFrame>
      <p:graphicFrame>
        <p:nvGraphicFramePr>
          <p:cNvPr id="6" name="Object 5"/>
          <p:cNvGraphicFramePr>
            <a:graphicFrameLocks noChangeAspect="1"/>
          </p:cNvGraphicFramePr>
          <p:nvPr/>
        </p:nvGraphicFramePr>
        <p:xfrm>
          <a:off x="1447800" y="5334000"/>
          <a:ext cx="5458691" cy="1295948"/>
        </p:xfrm>
        <a:graphic>
          <a:graphicData uri="http://schemas.openxmlformats.org/presentationml/2006/ole">
            <p:oleObj spid="_x0000_s4100" name="Equation" r:id="rId5" imgW="3530520" imgH="83808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Graphical visualization of PDF and HRF</a:t>
            </a:r>
            <a:endParaRPr lang="en-US" dirty="0">
              <a:solidFill>
                <a:srgbClr val="C00000"/>
              </a:solidFill>
            </a:endParaRPr>
          </a:p>
        </p:txBody>
      </p:sp>
      <p:pic>
        <p:nvPicPr>
          <p:cNvPr id="4" name="Content Placeholder 3"/>
          <p:cNvPicPr>
            <a:picLocks noGrp="1"/>
          </p:cNvPicPr>
          <p:nvPr>
            <p:ph idx="1"/>
          </p:nvPr>
        </p:nvPicPr>
        <p:blipFill>
          <a:blip r:embed="rId2" cstate="print"/>
          <a:stretch>
            <a:fillRect/>
          </a:stretch>
        </p:blipFill>
        <p:spPr bwMode="auto">
          <a:xfrm>
            <a:off x="152400" y="1371600"/>
            <a:ext cx="4419600" cy="3810000"/>
          </a:xfrm>
          <a:prstGeom prst="rect">
            <a:avLst/>
          </a:prstGeom>
          <a:noFill/>
          <a:ln w="9525">
            <a:noFill/>
            <a:miter lim="800000"/>
            <a:headEnd/>
            <a:tailEnd/>
          </a:ln>
        </p:spPr>
      </p:pic>
      <p:pic>
        <p:nvPicPr>
          <p:cNvPr id="5" name="Picture 4"/>
          <p:cNvPicPr/>
          <p:nvPr/>
        </p:nvPicPr>
        <p:blipFill>
          <a:blip r:embed="rId3" cstate="print"/>
          <a:stretch>
            <a:fillRect/>
          </a:stretch>
        </p:blipFill>
        <p:spPr bwMode="auto">
          <a:xfrm>
            <a:off x="4572000" y="1295400"/>
            <a:ext cx="4343400" cy="4038600"/>
          </a:xfrm>
          <a:prstGeom prst="rect">
            <a:avLst/>
          </a:prstGeom>
          <a:noFill/>
          <a:ln w="9525">
            <a:noFill/>
            <a:miter lim="800000"/>
            <a:headEnd/>
            <a:tailEnd/>
          </a:ln>
        </p:spPr>
      </p:pic>
      <p:sp>
        <p:nvSpPr>
          <p:cNvPr id="6145" name="Rectangle 1"/>
          <p:cNvSpPr>
            <a:spLocks noChangeArrowheads="1"/>
          </p:cNvSpPr>
          <p:nvPr/>
        </p:nvSpPr>
        <p:spPr bwMode="auto">
          <a:xfrm>
            <a:off x="609600" y="5410200"/>
            <a:ext cx="8077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486400" algn="l"/>
              </a:tabLst>
            </a:pPr>
            <a:r>
              <a:rPr kumimoji="0" lang="en-US" sz="2000" b="1" i="0" u="none" strike="noStrike" cap="none" normalizeH="0" baseline="0" dirty="0" smtClean="0">
                <a:ln>
                  <a:noFill/>
                </a:ln>
                <a:solidFill>
                  <a:srgbClr val="000099"/>
                </a:solidFill>
                <a:effectLst/>
                <a:latin typeface="Times New Roman" pitchFamily="18" charset="0"/>
                <a:ea typeface="Calibri" pitchFamily="34" charset="0"/>
                <a:cs typeface="Times New Roman" pitchFamily="18" charset="0"/>
              </a:rPr>
              <a:t>Figure</a:t>
            </a:r>
            <a:r>
              <a:rPr kumimoji="0" lang="en-US" sz="2000" b="0" i="0" u="none" strike="noStrike" cap="none" normalizeH="0" baseline="0" dirty="0" smtClean="0">
                <a:ln>
                  <a:noFill/>
                </a:ln>
                <a:solidFill>
                  <a:srgbClr val="000099"/>
                </a:solidFill>
                <a:effectLst/>
                <a:latin typeface="Times New Roman" pitchFamily="18" charset="0"/>
                <a:ea typeface="Calibri" pitchFamily="34" charset="0"/>
                <a:cs typeface="Times New Roman" pitchFamily="18" charset="0"/>
              </a:rPr>
              <a:t>. Graph of PDF (left panel) and hazard function (right panel) </a:t>
            </a:r>
          </a:p>
          <a:p>
            <a:pPr marL="0" marR="0" lvl="0" indent="0" algn="ctr" defTabSz="914400" rtl="0" eaLnBrk="1" fontAlgn="base" latinLnBrk="0" hangingPunct="1">
              <a:lnSpc>
                <a:spcPct val="100000"/>
              </a:lnSpc>
              <a:spcBef>
                <a:spcPct val="0"/>
              </a:spcBef>
              <a:spcAft>
                <a:spcPct val="0"/>
              </a:spcAft>
              <a:buClrTx/>
              <a:buSzTx/>
              <a:buFontTx/>
              <a:buNone/>
              <a:tabLst>
                <a:tab pos="5486400" algn="l"/>
              </a:tabLst>
            </a:pPr>
            <a:r>
              <a:rPr kumimoji="0" lang="en-US" sz="2000" b="0" i="0" u="none" strike="noStrike" cap="none" normalizeH="0" baseline="0" dirty="0" smtClean="0">
                <a:ln>
                  <a:noFill/>
                </a:ln>
                <a:solidFill>
                  <a:srgbClr val="000099"/>
                </a:solidFill>
                <a:effectLst/>
                <a:latin typeface="Times New Roman" pitchFamily="18" charset="0"/>
                <a:ea typeface="Calibri" pitchFamily="34" charset="0"/>
                <a:cs typeface="Times New Roman" pitchFamily="18" charset="0"/>
              </a:rPr>
              <a:t>for different values of the parameters.</a:t>
            </a:r>
            <a:endParaRPr kumimoji="0" lang="en-US" sz="2000" b="0" i="0" u="none" strike="noStrike" cap="none" normalizeH="0" baseline="0" dirty="0" smtClean="0">
              <a:ln>
                <a:noFill/>
              </a:ln>
              <a:solidFill>
                <a:srgbClr val="000099"/>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Methods of Estimation</a:t>
            </a:r>
            <a:endParaRPr lang="en-US" dirty="0">
              <a:solidFill>
                <a:srgbClr val="FF0000"/>
              </a:solidFill>
            </a:endParaRPr>
          </a:p>
        </p:txBody>
      </p:sp>
      <p:sp>
        <p:nvSpPr>
          <p:cNvPr id="3" name="Content Placeholder 2"/>
          <p:cNvSpPr>
            <a:spLocks noGrp="1"/>
          </p:cNvSpPr>
          <p:nvPr>
            <p:ph idx="1"/>
          </p:nvPr>
        </p:nvSpPr>
        <p:spPr>
          <a:xfrm>
            <a:off x="228600" y="1295400"/>
            <a:ext cx="8610600" cy="4830763"/>
          </a:xfrm>
        </p:spPr>
        <p:txBody>
          <a:bodyPr/>
          <a:lstStyle/>
          <a:p>
            <a:pPr algn="just"/>
            <a:r>
              <a:rPr lang="en-US" dirty="0"/>
              <a:t>the maximum likelihood </a:t>
            </a:r>
            <a:r>
              <a:rPr lang="en-US" dirty="0" smtClean="0"/>
              <a:t>estimation </a:t>
            </a:r>
            <a:r>
              <a:rPr lang="en-US" dirty="0"/>
              <a:t>(</a:t>
            </a:r>
            <a:r>
              <a:rPr lang="en-US" dirty="0" smtClean="0"/>
              <a:t>MLE) method is used to estimate the parameters of </a:t>
            </a:r>
            <a:r>
              <a:rPr lang="en-US" dirty="0"/>
              <a:t>the PGR (α, β, λ) </a:t>
            </a:r>
            <a:r>
              <a:rPr lang="en-US" dirty="0" smtClean="0"/>
              <a:t>distribution.</a:t>
            </a:r>
          </a:p>
          <a:p>
            <a:pPr algn="just"/>
            <a:r>
              <a:rPr lang="en-US" dirty="0" smtClean="0"/>
              <a:t>To estimate the parameters we have to minimized the likelihood function</a:t>
            </a:r>
          </a:p>
          <a:p>
            <a:pPr>
              <a:buNone/>
            </a:pPr>
            <a:endParaRPr lang="en-US" dirty="0"/>
          </a:p>
        </p:txBody>
      </p:sp>
      <p:graphicFrame>
        <p:nvGraphicFramePr>
          <p:cNvPr id="4" name="Object 3"/>
          <p:cNvGraphicFramePr>
            <a:graphicFrameLocks noChangeAspect="1"/>
          </p:cNvGraphicFramePr>
          <p:nvPr/>
        </p:nvGraphicFramePr>
        <p:xfrm>
          <a:off x="762000" y="4038600"/>
          <a:ext cx="7620000" cy="2209800"/>
        </p:xfrm>
        <a:graphic>
          <a:graphicData uri="http://schemas.openxmlformats.org/presentationml/2006/ole">
            <p:oleObj spid="_x0000_s5122" name="Equation" r:id="rId3" imgW="3454200" imgH="86328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rgbClr val="000099"/>
                </a:solidFill>
              </a:rPr>
              <a:t>Model validation</a:t>
            </a:r>
            <a:endParaRPr lang="en-US" dirty="0">
              <a:solidFill>
                <a:srgbClr val="000099"/>
              </a:solidFill>
            </a:endParaRPr>
          </a:p>
        </p:txBody>
      </p:sp>
      <p:sp>
        <p:nvSpPr>
          <p:cNvPr id="3" name="Content Placeholder 2"/>
          <p:cNvSpPr>
            <a:spLocks noGrp="1"/>
          </p:cNvSpPr>
          <p:nvPr>
            <p:ph idx="1"/>
          </p:nvPr>
        </p:nvSpPr>
        <p:spPr>
          <a:xfrm>
            <a:off x="304800" y="1219200"/>
            <a:ext cx="8610600" cy="5638800"/>
          </a:xfrm>
        </p:spPr>
        <p:txBody>
          <a:bodyPr/>
          <a:lstStyle/>
          <a:p>
            <a:pPr>
              <a:buNone/>
            </a:pPr>
            <a:r>
              <a:rPr lang="en-US" dirty="0" smtClean="0"/>
              <a:t>For the model validation we have taken a real data set of 100 observations on breaking the stress of carbon fibers (in </a:t>
            </a:r>
            <a:r>
              <a:rPr lang="en-US" dirty="0" err="1" smtClean="0"/>
              <a:t>Gba</a:t>
            </a:r>
            <a:r>
              <a:rPr lang="en-US" dirty="0" smtClean="0"/>
              <a:t>) (Nichols &amp; Padgett, 2006).</a:t>
            </a:r>
          </a:p>
          <a:p>
            <a:pPr algn="ctr">
              <a:buNone/>
            </a:pPr>
            <a:r>
              <a:rPr lang="en-US" sz="2800" b="1" dirty="0" smtClean="0">
                <a:solidFill>
                  <a:srgbClr val="C00000"/>
                </a:solidFill>
              </a:rPr>
              <a:t>Table 1</a:t>
            </a:r>
            <a:endParaRPr lang="en-US" sz="2800" dirty="0" smtClean="0">
              <a:solidFill>
                <a:srgbClr val="C00000"/>
              </a:solidFill>
            </a:endParaRPr>
          </a:p>
          <a:p>
            <a:pPr algn="ctr">
              <a:buNone/>
            </a:pPr>
            <a:r>
              <a:rPr lang="en-US" sz="2800" dirty="0" smtClean="0">
                <a:solidFill>
                  <a:srgbClr val="C00000"/>
                </a:solidFill>
              </a:rPr>
              <a:t>MLE, SE and 95% confidence interval</a:t>
            </a:r>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533400" y="3810000"/>
          <a:ext cx="8077200" cy="2057400"/>
        </p:xfrm>
        <a:graphic>
          <a:graphicData uri="http://schemas.openxmlformats.org/drawingml/2006/table">
            <a:tbl>
              <a:tblPr firstRow="1" bandRow="1">
                <a:tableStyleId>{073A0DAA-6AF3-43AB-8588-CEC1D06C72B9}</a:tableStyleId>
              </a:tblPr>
              <a:tblGrid>
                <a:gridCol w="2019300"/>
                <a:gridCol w="1485900"/>
                <a:gridCol w="1752600"/>
                <a:gridCol w="2819400"/>
              </a:tblGrid>
              <a:tr h="514350">
                <a:tc>
                  <a:txBody>
                    <a:bodyPr/>
                    <a:lstStyle/>
                    <a:p>
                      <a:pPr marL="0" marR="0" algn="ctr">
                        <a:lnSpc>
                          <a:spcPct val="107000"/>
                        </a:lnSpc>
                        <a:spcBef>
                          <a:spcPts val="0"/>
                        </a:spcBef>
                        <a:spcAft>
                          <a:spcPts val="0"/>
                        </a:spcAft>
                      </a:pPr>
                      <a:r>
                        <a:rPr lang="en-US" sz="2000" dirty="0"/>
                        <a:t>Parameter</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MLE</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SE</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95% ACI</a:t>
                      </a:r>
                      <a:endParaRPr lang="en-US" sz="2000" dirty="0">
                        <a:solidFill>
                          <a:srgbClr val="000000"/>
                        </a:solidFill>
                        <a:latin typeface="Calibri"/>
                        <a:ea typeface="Calibri"/>
                        <a:cs typeface="Times New Roman"/>
                      </a:endParaRPr>
                    </a:p>
                  </a:txBody>
                  <a:tcPr marL="68580" marR="68580" marT="0" marB="0" anchor="ctr"/>
                </a:tc>
              </a:tr>
              <a:tr h="514350">
                <a:tc>
                  <a:txBody>
                    <a:bodyPr/>
                    <a:lstStyle/>
                    <a:p>
                      <a:pPr marL="0" marR="0" algn="ctr">
                        <a:lnSpc>
                          <a:spcPct val="107000"/>
                        </a:lnSpc>
                        <a:spcBef>
                          <a:spcPts val="0"/>
                        </a:spcBef>
                        <a:spcAft>
                          <a:spcPts val="0"/>
                        </a:spcAft>
                      </a:pPr>
                      <a:r>
                        <a:rPr lang="en-US" sz="2400" dirty="0"/>
                        <a:t>alpha</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1.5466</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0.1492  </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(1.2542, 1.8389)</a:t>
                      </a:r>
                      <a:endParaRPr lang="en-US" sz="2400">
                        <a:solidFill>
                          <a:srgbClr val="000000"/>
                        </a:solidFill>
                        <a:latin typeface="Calibri"/>
                        <a:ea typeface="Calibri"/>
                        <a:cs typeface="Times New Roman"/>
                      </a:endParaRPr>
                    </a:p>
                  </a:txBody>
                  <a:tcPr marL="68580" marR="68580" marT="0" marB="0" anchor="ctr"/>
                </a:tc>
              </a:tr>
              <a:tr h="514350">
                <a:tc>
                  <a:txBody>
                    <a:bodyPr/>
                    <a:lstStyle/>
                    <a:p>
                      <a:pPr marL="0" marR="0" algn="ctr">
                        <a:lnSpc>
                          <a:spcPct val="107000"/>
                        </a:lnSpc>
                        <a:spcBef>
                          <a:spcPts val="0"/>
                        </a:spcBef>
                        <a:spcAft>
                          <a:spcPts val="0"/>
                        </a:spcAft>
                      </a:pPr>
                      <a:r>
                        <a:rPr lang="en-US" sz="2400" dirty="0"/>
                        <a:t>beta</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0.0211   </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0.0053   </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(0.0106, 0.0315)</a:t>
                      </a:r>
                      <a:endParaRPr lang="en-US" sz="2400" dirty="0">
                        <a:solidFill>
                          <a:srgbClr val="000000"/>
                        </a:solidFill>
                        <a:latin typeface="Calibri"/>
                        <a:ea typeface="Calibri"/>
                        <a:cs typeface="Times New Roman"/>
                      </a:endParaRPr>
                    </a:p>
                  </a:txBody>
                  <a:tcPr marL="68580" marR="68580" marT="0" marB="0" anchor="ctr"/>
                </a:tc>
              </a:tr>
              <a:tr h="514350">
                <a:tc>
                  <a:txBody>
                    <a:bodyPr/>
                    <a:lstStyle/>
                    <a:p>
                      <a:pPr marL="0" marR="0" algn="ctr">
                        <a:lnSpc>
                          <a:spcPct val="107000"/>
                        </a:lnSpc>
                        <a:spcBef>
                          <a:spcPts val="0"/>
                        </a:spcBef>
                        <a:spcAft>
                          <a:spcPts val="0"/>
                        </a:spcAft>
                      </a:pPr>
                      <a:r>
                        <a:rPr lang="en-US" sz="2400" dirty="0"/>
                        <a:t>lambda</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16.4523  </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2.9579  </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(10.6548, 22.2498)</a:t>
                      </a:r>
                      <a:endParaRPr lang="en-US" sz="2400" dirty="0">
                        <a:solidFill>
                          <a:srgbClr val="000000"/>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5486400"/>
          </a:xfrm>
        </p:spPr>
        <p:txBody>
          <a:bodyPr/>
          <a:lstStyle/>
          <a:p>
            <a:pPr>
              <a:buNone/>
            </a:pPr>
            <a:r>
              <a:rPr lang="en-US" dirty="0" smtClean="0">
                <a:solidFill>
                  <a:srgbClr val="C00000"/>
                </a:solidFill>
              </a:rPr>
              <a:t>To evaluate the validity of the PGR model we have plotted the Q-Q and KS plots.</a:t>
            </a:r>
          </a:p>
          <a:p>
            <a:pPr>
              <a:buNone/>
            </a:pPr>
            <a:endParaRPr lang="en-US" dirty="0"/>
          </a:p>
        </p:txBody>
      </p:sp>
      <p:pic>
        <p:nvPicPr>
          <p:cNvPr id="4" name="Picture 3"/>
          <p:cNvPicPr/>
          <p:nvPr/>
        </p:nvPicPr>
        <p:blipFill>
          <a:blip r:embed="rId2" cstate="print"/>
          <a:stretch>
            <a:fillRect/>
          </a:stretch>
        </p:blipFill>
        <p:spPr bwMode="auto">
          <a:xfrm>
            <a:off x="228600" y="1600200"/>
            <a:ext cx="4343400" cy="4114800"/>
          </a:xfrm>
          <a:prstGeom prst="rect">
            <a:avLst/>
          </a:prstGeom>
          <a:noFill/>
          <a:ln w="9525">
            <a:noFill/>
            <a:miter lim="800000"/>
            <a:headEnd/>
            <a:tailEnd/>
          </a:ln>
        </p:spPr>
      </p:pic>
      <p:pic>
        <p:nvPicPr>
          <p:cNvPr id="5" name="Picture 4"/>
          <p:cNvPicPr/>
          <p:nvPr/>
        </p:nvPicPr>
        <p:blipFill>
          <a:blip r:embed="rId3" cstate="print"/>
          <a:stretch>
            <a:fillRect/>
          </a:stretch>
        </p:blipFill>
        <p:spPr bwMode="auto">
          <a:xfrm>
            <a:off x="4572000" y="1524000"/>
            <a:ext cx="4343400" cy="4267200"/>
          </a:xfrm>
          <a:prstGeom prst="rect">
            <a:avLst/>
          </a:prstGeom>
          <a:noFill/>
          <a:ln w="9525">
            <a:noFill/>
            <a:miter lim="800000"/>
            <a:headEnd/>
            <a:tailEnd/>
          </a:ln>
        </p:spPr>
      </p:pic>
      <p:sp>
        <p:nvSpPr>
          <p:cNvPr id="6" name="TextBox 5"/>
          <p:cNvSpPr txBox="1"/>
          <p:nvPr/>
        </p:nvSpPr>
        <p:spPr>
          <a:xfrm>
            <a:off x="1905000" y="5791200"/>
            <a:ext cx="1828800" cy="523220"/>
          </a:xfrm>
          <a:prstGeom prst="rect">
            <a:avLst/>
          </a:prstGeom>
          <a:noFill/>
        </p:spPr>
        <p:txBody>
          <a:bodyPr wrap="square" rtlCol="0">
            <a:spAutoFit/>
          </a:bodyPr>
          <a:lstStyle/>
          <a:p>
            <a:r>
              <a:rPr lang="en-US" sz="2800" dirty="0" smtClean="0">
                <a:solidFill>
                  <a:srgbClr val="000099"/>
                </a:solidFill>
              </a:rPr>
              <a:t>Q-Q  Plot</a:t>
            </a:r>
            <a:endParaRPr lang="en-US" sz="2800" dirty="0">
              <a:solidFill>
                <a:srgbClr val="000099"/>
              </a:solidFill>
            </a:endParaRPr>
          </a:p>
        </p:txBody>
      </p:sp>
      <p:sp>
        <p:nvSpPr>
          <p:cNvPr id="7" name="TextBox 6"/>
          <p:cNvSpPr txBox="1"/>
          <p:nvPr/>
        </p:nvSpPr>
        <p:spPr>
          <a:xfrm>
            <a:off x="5105400" y="5867400"/>
            <a:ext cx="3733800" cy="400110"/>
          </a:xfrm>
          <a:prstGeom prst="rect">
            <a:avLst/>
          </a:prstGeom>
          <a:noFill/>
        </p:spPr>
        <p:txBody>
          <a:bodyPr wrap="square" rtlCol="0">
            <a:spAutoFit/>
          </a:bodyPr>
          <a:lstStyle/>
          <a:p>
            <a:r>
              <a:rPr lang="en-US" sz="2000" b="1" dirty="0" smtClean="0">
                <a:solidFill>
                  <a:srgbClr val="000099"/>
                </a:solidFill>
              </a:rPr>
              <a:t>Empirical and Fitted distributions</a:t>
            </a:r>
            <a:endParaRPr lang="en-US" sz="2000" b="1" dirty="0">
              <a:solidFill>
                <a:srgbClr val="00009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66800"/>
            <a:ext cx="9144000" cy="4524315"/>
          </a:xfrm>
          <a:prstGeom prst="rect">
            <a:avLst/>
          </a:prstGeom>
          <a:noFill/>
        </p:spPr>
        <p:txBody>
          <a:bodyPr wrap="square" rtlCol="0">
            <a:spAutoFit/>
          </a:bodyPr>
          <a:lstStyle/>
          <a:p>
            <a:pPr algn="ctr"/>
            <a:r>
              <a:rPr lang="en-US" sz="3600" b="1" u="sng" dirty="0" smtClean="0">
                <a:solidFill>
                  <a:srgbClr val="FF3300"/>
                </a:solidFill>
                <a:latin typeface="Times New Roman" pitchFamily="18" charset="0"/>
                <a:cs typeface="Times New Roman" pitchFamily="18" charset="0"/>
              </a:rPr>
              <a:t>Academic Qualification</a:t>
            </a:r>
          </a:p>
          <a:p>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B.Sc.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Patan</a:t>
            </a:r>
            <a:r>
              <a:rPr lang="en-US" sz="2800" dirty="0" smtClean="0">
                <a:latin typeface="Times New Roman" pitchFamily="18" charset="0"/>
                <a:cs typeface="Times New Roman" pitchFamily="18" charset="0"/>
              </a:rPr>
              <a:t> Multiple campus,  Lalitpur (1989)</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M.Sc.</a:t>
            </a:r>
            <a:r>
              <a:rPr lang="en-US" sz="2800" dirty="0" smtClean="0">
                <a:latin typeface="Times New Roman" pitchFamily="18" charset="0"/>
                <a:cs typeface="Times New Roman" pitchFamily="18" charset="0"/>
              </a:rPr>
              <a:t> Central Department of  Statistics </a:t>
            </a:r>
            <a:r>
              <a:rPr lang="en-US" sz="2800" dirty="0" err="1" smtClean="0">
                <a:latin typeface="Times New Roman" pitchFamily="18" charset="0"/>
                <a:cs typeface="Times New Roman" pitchFamily="18" charset="0"/>
              </a:rPr>
              <a:t>Kirtipur</a:t>
            </a:r>
            <a:r>
              <a:rPr lang="en-US" sz="2800" dirty="0" smtClean="0">
                <a:latin typeface="Times New Roman" pitchFamily="18" charset="0"/>
                <a:cs typeface="Times New Roman" pitchFamily="18" charset="0"/>
              </a:rPr>
              <a:t> (1992)</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Ph.D.</a:t>
            </a:r>
            <a:r>
              <a:rPr lang="en-US" sz="2800" dirty="0" smtClean="0">
                <a:latin typeface="Times New Roman" pitchFamily="18" charset="0"/>
                <a:cs typeface="Times New Roman" pitchFamily="18" charset="0"/>
              </a:rPr>
              <a:t>  D.D.U. Gorakhpur University, Gorakhpur U.P. India (2018)</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Title:</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Analysis of some Statistical Models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marL="0" indent="0" algn="just">
              <a:buNone/>
            </a:pPr>
            <a:r>
              <a:rPr lang="en-US" sz="2400" dirty="0" smtClean="0"/>
              <a:t>For the assessment of potentiality of the Poisson generalized Rayleigh distribution, we have calculated the </a:t>
            </a:r>
            <a:r>
              <a:rPr lang="en-US" sz="2400" dirty="0" err="1" smtClean="0"/>
              <a:t>Akaike</a:t>
            </a:r>
            <a:r>
              <a:rPr lang="en-US" sz="2400" dirty="0" smtClean="0"/>
              <a:t> information criterion (AIC), Bayesian information criterion (BIC), Corrected </a:t>
            </a:r>
            <a:r>
              <a:rPr lang="en-US" sz="2400" dirty="0" err="1" smtClean="0"/>
              <a:t>Akaike</a:t>
            </a:r>
            <a:r>
              <a:rPr lang="en-US" sz="2400" dirty="0" smtClean="0"/>
              <a:t> information criterion (CAIC) and </a:t>
            </a:r>
            <a:r>
              <a:rPr lang="en-US" sz="2400" dirty="0" err="1" smtClean="0"/>
              <a:t>Hannan</a:t>
            </a:r>
            <a:r>
              <a:rPr lang="en-US" sz="2400" dirty="0" smtClean="0"/>
              <a:t>-Quinn information criterion (HQIC) which are presented in Table 2. </a:t>
            </a:r>
          </a:p>
          <a:p>
            <a:pPr algn="ctr">
              <a:buNone/>
            </a:pPr>
            <a:r>
              <a:rPr lang="en-US" sz="2800" dirty="0" smtClean="0">
                <a:solidFill>
                  <a:srgbClr val="000099"/>
                </a:solidFill>
              </a:rPr>
              <a:t>Table 2. Log-likelihood (LL), AIC, BIC, CAIC and HQIC</a:t>
            </a:r>
            <a:endParaRPr lang="en-US" sz="2800" dirty="0">
              <a:solidFill>
                <a:srgbClr val="000099"/>
              </a:solidFill>
            </a:endParaRPr>
          </a:p>
        </p:txBody>
      </p:sp>
      <p:graphicFrame>
        <p:nvGraphicFramePr>
          <p:cNvPr id="4" name="Table 3"/>
          <p:cNvGraphicFramePr>
            <a:graphicFrameLocks noGrp="1"/>
          </p:cNvGraphicFramePr>
          <p:nvPr/>
        </p:nvGraphicFramePr>
        <p:xfrm>
          <a:off x="838200" y="2590800"/>
          <a:ext cx="7467600" cy="4038601"/>
        </p:xfrm>
        <a:graphic>
          <a:graphicData uri="http://schemas.openxmlformats.org/drawingml/2006/table">
            <a:tbl>
              <a:tblPr firstRow="1" bandRow="1">
                <a:tableStyleId>{073A0DAA-6AF3-43AB-8588-CEC1D06C72B9}</a:tableStyleId>
              </a:tblPr>
              <a:tblGrid>
                <a:gridCol w="1244600"/>
                <a:gridCol w="1244600"/>
                <a:gridCol w="1244600"/>
                <a:gridCol w="1244600"/>
                <a:gridCol w="1244600"/>
                <a:gridCol w="1244600"/>
              </a:tblGrid>
              <a:tr h="576943">
                <a:tc>
                  <a:txBody>
                    <a:bodyPr/>
                    <a:lstStyle/>
                    <a:p>
                      <a:pPr marL="0" marR="0" algn="ctr">
                        <a:lnSpc>
                          <a:spcPct val="107000"/>
                        </a:lnSpc>
                        <a:spcBef>
                          <a:spcPts val="0"/>
                        </a:spcBef>
                        <a:spcAft>
                          <a:spcPts val="0"/>
                        </a:spcAft>
                      </a:pPr>
                      <a:r>
                        <a:rPr lang="en-US" sz="2000" dirty="0"/>
                        <a:t>Model</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-LL</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AIC</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BIC</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CAIC</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HQIC</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dirty="0"/>
                        <a:t>PGR</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141.2833</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288.5666</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296.3821</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288.8166</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291.7296</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dirty="0"/>
                        <a:t>EEP</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141.3240</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288.6481</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296.4636</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288.8981</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291.8111</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a:t>Gamma</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143.2336</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290.4673</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295.6776</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290.5910</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292.5760</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a:t>PE</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144.2051</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292.4102</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297.6205</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292.5339</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294.5189</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a:t>GE</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146.1823</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296.3646</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301.5749</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296.4883</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298.4733</a:t>
                      </a:r>
                      <a:endParaRPr lang="en-US" sz="2000">
                        <a:solidFill>
                          <a:srgbClr val="000000"/>
                        </a:solidFill>
                        <a:latin typeface="Calibri"/>
                        <a:ea typeface="Calibri"/>
                        <a:cs typeface="Times New Roman"/>
                      </a:endParaRPr>
                    </a:p>
                  </a:txBody>
                  <a:tcPr marL="68580" marR="68580" marT="0" marB="0" anchor="ctr"/>
                </a:tc>
              </a:tr>
              <a:tr h="576943">
                <a:tc>
                  <a:txBody>
                    <a:bodyPr/>
                    <a:lstStyle/>
                    <a:p>
                      <a:pPr marL="0" marR="0" indent="139700" algn="ctr">
                        <a:lnSpc>
                          <a:spcPct val="107000"/>
                        </a:lnSpc>
                        <a:spcBef>
                          <a:spcPts val="0"/>
                        </a:spcBef>
                        <a:spcAft>
                          <a:spcPts val="0"/>
                        </a:spcAft>
                      </a:pPr>
                      <a:r>
                        <a:rPr lang="en-US" sz="2000"/>
                        <a:t>GZ</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t>149.1250</a:t>
                      </a:r>
                      <a:endParaRPr lang="en-US" sz="20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302.2500</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307.4604</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302.3737</a:t>
                      </a:r>
                      <a:endParaRPr lang="en-US" sz="20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t>304.3588</a:t>
                      </a:r>
                      <a:endParaRPr lang="en-US" sz="2000" dirty="0">
                        <a:solidFill>
                          <a:srgbClr val="000000"/>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6400800"/>
          </a:xfrm>
        </p:spPr>
        <p:txBody>
          <a:bodyPr>
            <a:normAutofit fontScale="92500" lnSpcReduction="10000"/>
          </a:bodyPr>
          <a:lstStyle/>
          <a:p>
            <a:pPr marL="0" indent="0" algn="just">
              <a:buNone/>
            </a:pPr>
            <a:r>
              <a:rPr lang="en-US" dirty="0" smtClean="0"/>
              <a:t>To compare the goodness-of-fit of the PGR distribution with other competing distributions we have presented the value of </a:t>
            </a:r>
          </a:p>
          <a:p>
            <a:pPr lvl="2" algn="just"/>
            <a:r>
              <a:rPr lang="en-US" sz="3000" dirty="0" err="1" smtClean="0">
                <a:solidFill>
                  <a:srgbClr val="C00000"/>
                </a:solidFill>
              </a:rPr>
              <a:t>Kolmogorov-Simnorov</a:t>
            </a:r>
            <a:r>
              <a:rPr lang="en-US" sz="3000" dirty="0" smtClean="0">
                <a:solidFill>
                  <a:srgbClr val="C00000"/>
                </a:solidFill>
              </a:rPr>
              <a:t> (KS), </a:t>
            </a:r>
          </a:p>
          <a:p>
            <a:pPr lvl="2" algn="just"/>
            <a:r>
              <a:rPr lang="en-US" sz="3000" dirty="0" smtClean="0">
                <a:solidFill>
                  <a:srgbClr val="C00000"/>
                </a:solidFill>
              </a:rPr>
              <a:t> </a:t>
            </a:r>
            <a:r>
              <a:rPr lang="en-US" sz="3000" dirty="0" smtClean="0">
                <a:solidFill>
                  <a:srgbClr val="000099"/>
                </a:solidFill>
              </a:rPr>
              <a:t>Anderson-Darling (AD) and </a:t>
            </a:r>
          </a:p>
          <a:p>
            <a:pPr lvl="2" algn="just"/>
            <a:r>
              <a:rPr lang="en-US" sz="3000" dirty="0" smtClean="0">
                <a:solidFill>
                  <a:srgbClr val="C00000"/>
                </a:solidFill>
              </a:rPr>
              <a:t>Cramer-Von </a:t>
            </a:r>
            <a:r>
              <a:rPr lang="en-US" sz="3000" dirty="0" err="1" smtClean="0">
                <a:solidFill>
                  <a:srgbClr val="C00000"/>
                </a:solidFill>
              </a:rPr>
              <a:t>Mises</a:t>
            </a:r>
            <a:r>
              <a:rPr lang="en-US" sz="3000" dirty="0" smtClean="0">
                <a:solidFill>
                  <a:srgbClr val="C00000"/>
                </a:solidFill>
              </a:rPr>
              <a:t> (CVM) </a:t>
            </a:r>
          </a:p>
          <a:p>
            <a:pPr marL="0" indent="0" algn="just">
              <a:buNone/>
            </a:pPr>
            <a:r>
              <a:rPr lang="en-US" dirty="0" smtClean="0"/>
              <a:t>statistics in Table 3. It is observed that the PGR distribution has the minimum value of the test statistic and higher </a:t>
            </a:r>
            <a:r>
              <a:rPr lang="en-US" i="1" dirty="0" smtClean="0"/>
              <a:t>p</a:t>
            </a:r>
            <a:r>
              <a:rPr lang="en-US" dirty="0" smtClean="0"/>
              <a:t>-value thus we conclude that the PGR distribution gets quite better fit and more consistent and reliable results from others taken for comparison.</a:t>
            </a:r>
          </a:p>
          <a:p>
            <a:pPr algn="just">
              <a:buNone/>
            </a:pPr>
            <a:endParaRPr lang="en-US" sz="2800" dirty="0" smtClean="0"/>
          </a:p>
          <a:p>
            <a:pPr algn="just">
              <a:buNone/>
            </a:pPr>
            <a:r>
              <a:rPr lang="en-US" sz="2800" dirty="0" smtClean="0"/>
              <a:t> </a:t>
            </a:r>
            <a:endParaRPr lang="en-US" sz="2800" dirty="0"/>
          </a:p>
        </p:txBody>
      </p:sp>
      <p:sp>
        <p:nvSpPr>
          <p:cNvPr id="4" name="Title 1"/>
          <p:cNvSpPr>
            <a:spLocks noGrp="1"/>
          </p:cNvSpPr>
          <p:nvPr>
            <p:ph type="title"/>
          </p:nvPr>
        </p:nvSpPr>
        <p:spPr>
          <a:xfrm>
            <a:off x="457200" y="0"/>
            <a:ext cx="8229600" cy="1143000"/>
          </a:xfrm>
        </p:spPr>
        <p:txBody>
          <a:bodyPr>
            <a:normAutofit/>
          </a:bodyPr>
          <a:lstStyle/>
          <a:p>
            <a:r>
              <a:rPr lang="en-US" sz="3600" dirty="0" smtClean="0">
                <a:solidFill>
                  <a:srgbClr val="000099"/>
                </a:solidFill>
              </a:rPr>
              <a:t>Model Comparison</a:t>
            </a:r>
            <a:endParaRPr lang="en-US" sz="3600" dirty="0">
              <a:solidFill>
                <a:srgbClr val="00009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solidFill>
                  <a:srgbClr val="000099"/>
                </a:solidFill>
              </a:rPr>
              <a:t>Competitive Models</a:t>
            </a:r>
            <a:endParaRPr lang="en-US" sz="4000" dirty="0">
              <a:solidFill>
                <a:srgbClr val="000099"/>
              </a:solidFill>
            </a:endParaRPr>
          </a:p>
        </p:txBody>
      </p:sp>
      <p:sp>
        <p:nvSpPr>
          <p:cNvPr id="3" name="Content Placeholder 2"/>
          <p:cNvSpPr>
            <a:spLocks noGrp="1"/>
          </p:cNvSpPr>
          <p:nvPr>
            <p:ph idx="1"/>
          </p:nvPr>
        </p:nvSpPr>
        <p:spPr>
          <a:xfrm>
            <a:off x="457200" y="1166018"/>
            <a:ext cx="8382000" cy="4525963"/>
          </a:xfrm>
        </p:spPr>
        <p:txBody>
          <a:bodyPr>
            <a:normAutofit fontScale="77500" lnSpcReduction="20000"/>
          </a:bodyPr>
          <a:lstStyle/>
          <a:p>
            <a:pPr marL="0" indent="0" algn="just">
              <a:buNone/>
            </a:pPr>
            <a:r>
              <a:rPr lang="en-US" dirty="0" smtClean="0"/>
              <a:t>To judge the goodness-of-fit of the Poisson generalized Rayleigh distribution, we have considered some well-known distributions for comparison:</a:t>
            </a:r>
          </a:p>
          <a:p>
            <a:pPr lvl="0"/>
            <a:r>
              <a:rPr lang="en-US" b="1" dirty="0" smtClean="0">
                <a:solidFill>
                  <a:srgbClr val="C00000"/>
                </a:solidFill>
              </a:rPr>
              <a:t>Exponentiated Exponential Poisson (EEP):</a:t>
            </a:r>
            <a:endParaRPr lang="en-US" dirty="0" smtClean="0">
              <a:solidFill>
                <a:srgbClr val="C00000"/>
              </a:solidFill>
            </a:endParaRPr>
          </a:p>
          <a:p>
            <a:pPr marL="517525" indent="0">
              <a:buNone/>
            </a:pPr>
            <a:r>
              <a:rPr lang="en-US" dirty="0" smtClean="0"/>
              <a:t>The probability density function of EEP (</a:t>
            </a:r>
            <a:r>
              <a:rPr lang="en-US" dirty="0" err="1" smtClean="0"/>
              <a:t>Ristić</a:t>
            </a:r>
            <a:r>
              <a:rPr lang="en-US" dirty="0" smtClean="0"/>
              <a:t> &amp; </a:t>
            </a:r>
            <a:r>
              <a:rPr lang="en-US" dirty="0" err="1" smtClean="0"/>
              <a:t>Nadarajah</a:t>
            </a:r>
            <a:r>
              <a:rPr lang="en-US" dirty="0" smtClean="0"/>
              <a:t>, 2014)</a:t>
            </a:r>
            <a:r>
              <a:rPr lang="en-US" baseline="30000" dirty="0" smtClean="0"/>
              <a:t> </a:t>
            </a:r>
            <a:r>
              <a:rPr lang="en-US" dirty="0" smtClean="0"/>
              <a:t>can be expressed as</a:t>
            </a:r>
          </a:p>
          <a:p>
            <a:pPr>
              <a:buNone/>
            </a:pPr>
            <a:r>
              <a:rPr lang="en-US" b="1" dirty="0" smtClean="0"/>
              <a:t> </a:t>
            </a:r>
          </a:p>
          <a:p>
            <a:pPr>
              <a:buNone/>
            </a:pPr>
            <a:endParaRPr lang="en-US" b="1" dirty="0" smtClean="0"/>
          </a:p>
          <a:p>
            <a:pPr>
              <a:buNone/>
            </a:pPr>
            <a:endParaRPr lang="en-US" dirty="0" smtClean="0"/>
          </a:p>
          <a:p>
            <a:pPr lvl="0"/>
            <a:r>
              <a:rPr lang="en-US" b="1" dirty="0" smtClean="0">
                <a:solidFill>
                  <a:srgbClr val="C00000"/>
                </a:solidFill>
              </a:rPr>
              <a:t>Gamma distribution</a:t>
            </a:r>
          </a:p>
          <a:p>
            <a:pPr>
              <a:buNone/>
            </a:pPr>
            <a:r>
              <a:rPr lang="en-US" dirty="0" smtClean="0"/>
              <a:t>     The density of Gamma distribution with parameters </a:t>
            </a:r>
            <a:r>
              <a:rPr lang="en-US" i="1" dirty="0" smtClean="0"/>
              <a:t> </a:t>
            </a:r>
            <a:r>
              <a:rPr lang="en-US" dirty="0" smtClean="0"/>
              <a:t>and </a:t>
            </a:r>
            <a:r>
              <a:rPr lang="en-US" i="1" dirty="0" smtClean="0"/>
              <a:t> </a:t>
            </a:r>
            <a:r>
              <a:rPr lang="en-US" dirty="0" smtClean="0"/>
              <a:t>is</a:t>
            </a:r>
          </a:p>
          <a:p>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29" name="Object 1"/>
          <p:cNvGraphicFramePr>
            <a:graphicFrameLocks noChangeAspect="1"/>
          </p:cNvGraphicFramePr>
          <p:nvPr/>
        </p:nvGraphicFramePr>
        <p:xfrm>
          <a:off x="1219199" y="3429000"/>
          <a:ext cx="7323425" cy="838200"/>
        </p:xfrm>
        <a:graphic>
          <a:graphicData uri="http://schemas.openxmlformats.org/presentationml/2006/ole">
            <p:oleObj spid="_x0000_s34818" name="Equation" r:id="rId3" imgW="6172200" imgH="711000" progId="Equation.DSMT4">
              <p:embed/>
            </p:oleObj>
          </a:graphicData>
        </a:graphic>
      </p:graphicFrame>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531" name="Object 3"/>
          <p:cNvGraphicFramePr>
            <a:graphicFrameLocks noChangeAspect="1"/>
          </p:cNvGraphicFramePr>
          <p:nvPr/>
        </p:nvGraphicFramePr>
        <p:xfrm>
          <a:off x="1468438" y="5392738"/>
          <a:ext cx="6045978" cy="779462"/>
        </p:xfrm>
        <a:graphic>
          <a:graphicData uri="http://schemas.openxmlformats.org/presentationml/2006/ole">
            <p:oleObj spid="_x0000_s34819" name="Equation" r:id="rId4" imgW="4203360" imgH="54576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
            <a:ext cx="8382000" cy="6477000"/>
          </a:xfrm>
        </p:spPr>
        <p:txBody>
          <a:bodyPr>
            <a:normAutofit/>
          </a:bodyPr>
          <a:lstStyle/>
          <a:p>
            <a:r>
              <a:rPr lang="en-US" sz="2800" b="1" dirty="0" smtClean="0">
                <a:solidFill>
                  <a:srgbClr val="C00000"/>
                </a:solidFill>
              </a:rPr>
              <a:t>Poisson–exponential distribution (PE):</a:t>
            </a:r>
            <a:endParaRPr lang="en-US" sz="2800" dirty="0" smtClean="0">
              <a:solidFill>
                <a:srgbClr val="C00000"/>
              </a:solidFill>
            </a:endParaRPr>
          </a:p>
          <a:p>
            <a:pPr algn="just">
              <a:buNone/>
            </a:pPr>
            <a:r>
              <a:rPr lang="en-US" dirty="0" smtClean="0"/>
              <a:t>    </a:t>
            </a:r>
            <a:r>
              <a:rPr lang="en-US" sz="2400" dirty="0" smtClean="0"/>
              <a:t>The PDF of Poisson–exponential (PE) distribution was defined by (</a:t>
            </a:r>
            <a:r>
              <a:rPr lang="en-US" sz="2400" dirty="0" err="1" smtClean="0"/>
              <a:t>Louzada-Neto</a:t>
            </a:r>
            <a:r>
              <a:rPr lang="en-US" sz="2400" dirty="0" smtClean="0"/>
              <a:t> et al., 2011)</a:t>
            </a:r>
            <a:r>
              <a:rPr lang="en-US" sz="2400" baseline="30000" dirty="0" smtClean="0"/>
              <a:t> </a:t>
            </a:r>
            <a:r>
              <a:rPr lang="en-US" sz="2400" dirty="0" smtClean="0"/>
              <a:t>also it was used by (</a:t>
            </a:r>
            <a:r>
              <a:rPr lang="en-US" sz="2400" dirty="0" err="1" smtClean="0"/>
              <a:t>Rodrigues</a:t>
            </a:r>
            <a:r>
              <a:rPr lang="en-US" sz="2400" dirty="0" smtClean="0"/>
              <a:t> et al., 2018) is</a:t>
            </a:r>
          </a:p>
          <a:p>
            <a:pPr>
              <a:buNone/>
            </a:pPr>
            <a:r>
              <a:rPr lang="en-US" b="1" dirty="0" smtClean="0"/>
              <a:t> </a:t>
            </a:r>
            <a:endParaRPr lang="en-US" dirty="0" smtClean="0"/>
          </a:p>
          <a:p>
            <a:pPr lvl="0">
              <a:spcBef>
                <a:spcPts val="1800"/>
              </a:spcBef>
            </a:pPr>
            <a:r>
              <a:rPr lang="en-US" sz="2800" b="1" dirty="0" smtClean="0">
                <a:solidFill>
                  <a:srgbClr val="C00000"/>
                </a:solidFill>
              </a:rPr>
              <a:t>Generalized Exponential (GE) distribution:</a:t>
            </a:r>
            <a:endParaRPr lang="en-US" sz="2800" dirty="0" smtClean="0">
              <a:solidFill>
                <a:srgbClr val="C00000"/>
              </a:solidFill>
            </a:endParaRPr>
          </a:p>
          <a:p>
            <a:pPr>
              <a:spcBef>
                <a:spcPts val="0"/>
              </a:spcBef>
              <a:buNone/>
            </a:pPr>
            <a:r>
              <a:rPr lang="en-US" dirty="0" smtClean="0"/>
              <a:t>    </a:t>
            </a:r>
            <a:r>
              <a:rPr lang="en-US" sz="2800" dirty="0" smtClean="0"/>
              <a:t> </a:t>
            </a:r>
            <a:r>
              <a:rPr lang="en-US" sz="2400" dirty="0" smtClean="0"/>
              <a:t>The PDF of generalized exponential distribution (Gupta &amp; </a:t>
            </a:r>
            <a:r>
              <a:rPr lang="en-US" sz="2400" dirty="0" err="1" smtClean="0"/>
              <a:t>Kundu</a:t>
            </a:r>
            <a:r>
              <a:rPr lang="en-US" sz="2400" dirty="0" smtClean="0"/>
              <a:t>, 1999) can be written as</a:t>
            </a:r>
          </a:p>
          <a:p>
            <a:pPr>
              <a:buNone/>
            </a:pPr>
            <a:endParaRPr lang="en-US" dirty="0" smtClean="0"/>
          </a:p>
          <a:p>
            <a:pPr lvl="0"/>
            <a:r>
              <a:rPr lang="en-US" sz="2800" b="1" dirty="0" err="1" smtClean="0">
                <a:solidFill>
                  <a:srgbClr val="C00000"/>
                </a:solidFill>
              </a:rPr>
              <a:t>Gompertz</a:t>
            </a:r>
            <a:r>
              <a:rPr lang="en-US" sz="2800" b="1" dirty="0" smtClean="0">
                <a:solidFill>
                  <a:srgbClr val="C00000"/>
                </a:solidFill>
              </a:rPr>
              <a:t> distribution (GZ):</a:t>
            </a:r>
            <a:endParaRPr lang="en-US" sz="2800" dirty="0" smtClean="0">
              <a:solidFill>
                <a:srgbClr val="C00000"/>
              </a:solidFill>
            </a:endParaRPr>
          </a:p>
          <a:p>
            <a:pPr>
              <a:buNone/>
            </a:pPr>
            <a:r>
              <a:rPr lang="en-US" sz="2400" dirty="0" smtClean="0"/>
              <a:t>     The </a:t>
            </a:r>
            <a:r>
              <a:rPr lang="en-US" sz="2400" dirty="0" err="1" smtClean="0"/>
              <a:t>PDFof</a:t>
            </a:r>
            <a:r>
              <a:rPr lang="en-US" sz="2400" dirty="0" smtClean="0"/>
              <a:t> </a:t>
            </a:r>
            <a:r>
              <a:rPr lang="en-US" sz="2400" dirty="0" err="1" smtClean="0"/>
              <a:t>Gompertz</a:t>
            </a:r>
            <a:r>
              <a:rPr lang="en-US" sz="2400" dirty="0" smtClean="0"/>
              <a:t> distribution (Murthy et al., 2003) with parameters α</a:t>
            </a:r>
            <a:r>
              <a:rPr lang="en-US" sz="2400" i="1" dirty="0" smtClean="0"/>
              <a:t> </a:t>
            </a:r>
            <a:r>
              <a:rPr lang="en-US" sz="2400" dirty="0" smtClean="0"/>
              <a:t>and θ is</a:t>
            </a:r>
          </a:p>
          <a:p>
            <a:pPr>
              <a:buNone/>
            </a:pPr>
            <a:endParaRPr lang="en-US" dirty="0" smtClean="0"/>
          </a:p>
          <a:p>
            <a:pPr>
              <a:buNone/>
            </a:pPr>
            <a:endParaRPr lang="en-US" dirty="0" smtClean="0"/>
          </a:p>
          <a:p>
            <a:endParaRPr lang="en-US" dirty="0"/>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796" name="Object 4"/>
          <p:cNvGraphicFramePr>
            <a:graphicFrameLocks noChangeAspect="1"/>
          </p:cNvGraphicFramePr>
          <p:nvPr/>
        </p:nvGraphicFramePr>
        <p:xfrm>
          <a:off x="1399381" y="1981200"/>
          <a:ext cx="6345238" cy="904875"/>
        </p:xfrm>
        <a:graphic>
          <a:graphicData uri="http://schemas.openxmlformats.org/presentationml/2006/ole">
            <p:oleObj spid="_x0000_s35842" name="Equation" r:id="rId3" imgW="3136680" imgH="444240" progId="Equation.DSMT4">
              <p:embed/>
            </p:oleObj>
          </a:graphicData>
        </a:graphic>
      </p:graphicFrame>
      <p:sp>
        <p:nvSpPr>
          <p:cNvPr id="3379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798" name="Object 6"/>
          <p:cNvGraphicFramePr>
            <a:graphicFrameLocks noChangeAspect="1"/>
          </p:cNvGraphicFramePr>
          <p:nvPr/>
        </p:nvGraphicFramePr>
        <p:xfrm>
          <a:off x="1036674" y="4114800"/>
          <a:ext cx="7070651" cy="762000"/>
        </p:xfrm>
        <a:graphic>
          <a:graphicData uri="http://schemas.openxmlformats.org/presentationml/2006/ole">
            <p:oleObj spid="_x0000_s35843" name="Equation" r:id="rId4" imgW="3810000" imgH="406400" progId="Equation.DSMT4">
              <p:embed/>
            </p:oleObj>
          </a:graphicData>
        </a:graphic>
      </p:graphicFrame>
      <p:sp>
        <p:nvSpPr>
          <p:cNvPr id="3380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800" name="Object 8"/>
          <p:cNvGraphicFramePr>
            <a:graphicFrameLocks noChangeAspect="1"/>
          </p:cNvGraphicFramePr>
          <p:nvPr/>
        </p:nvGraphicFramePr>
        <p:xfrm>
          <a:off x="1295400" y="5943600"/>
          <a:ext cx="6553200" cy="708454"/>
        </p:xfrm>
        <a:graphic>
          <a:graphicData uri="http://schemas.openxmlformats.org/presentationml/2006/ole">
            <p:oleObj spid="_x0000_s35844" name="Equation" r:id="rId5" imgW="4229100" imgH="46990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bwMode="auto">
          <a:xfrm>
            <a:off x="76200" y="2438400"/>
            <a:ext cx="4572000" cy="3962400"/>
          </a:xfrm>
          <a:prstGeom prst="rect">
            <a:avLst/>
          </a:prstGeom>
          <a:noFill/>
          <a:ln w="9525">
            <a:noFill/>
            <a:miter lim="800000"/>
            <a:headEnd/>
            <a:tailEnd/>
          </a:ln>
        </p:spPr>
      </p:pic>
      <p:pic>
        <p:nvPicPr>
          <p:cNvPr id="5" name="Picture 4"/>
          <p:cNvPicPr/>
          <p:nvPr/>
        </p:nvPicPr>
        <p:blipFill>
          <a:blip r:embed="rId3" cstate="print"/>
          <a:stretch>
            <a:fillRect/>
          </a:stretch>
        </p:blipFill>
        <p:spPr bwMode="auto">
          <a:xfrm>
            <a:off x="4686342" y="2362200"/>
            <a:ext cx="4305258" cy="4267200"/>
          </a:xfrm>
          <a:prstGeom prst="rect">
            <a:avLst/>
          </a:prstGeom>
          <a:noFill/>
          <a:ln w="9525">
            <a:noFill/>
            <a:miter lim="800000"/>
            <a:headEnd/>
            <a:tailEnd/>
          </a:ln>
        </p:spPr>
      </p:pic>
      <p:sp>
        <p:nvSpPr>
          <p:cNvPr id="21506" name="Rectangle 2"/>
          <p:cNvSpPr>
            <a:spLocks noChangeArrowheads="1"/>
          </p:cNvSpPr>
          <p:nvPr/>
        </p:nvSpPr>
        <p:spPr bwMode="auto">
          <a:xfrm>
            <a:off x="762000" y="457200"/>
            <a:ext cx="7924799"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C00000"/>
                </a:solidFill>
                <a:effectLst/>
                <a:latin typeface="+mj-lt"/>
                <a:ea typeface="Calibri" pitchFamily="34" charset="0"/>
                <a:cs typeface="Times New Roman" pitchFamily="18" charset="0"/>
              </a:rPr>
              <a:t>The Histogram and the density function of fitted distributions</a:t>
            </a:r>
          </a:p>
          <a:p>
            <a:pPr lvl="0" algn="just" fontAlgn="base">
              <a:spcBef>
                <a:spcPct val="0"/>
              </a:spcBef>
              <a:spcAft>
                <a:spcPct val="0"/>
              </a:spcAft>
            </a:pPr>
            <a:r>
              <a:rPr kumimoji="0" lang="en-US" sz="2400" i="0" u="none" strike="noStrike" cap="none" normalizeH="0" baseline="0" dirty="0" smtClean="0">
                <a:ln>
                  <a:noFill/>
                </a:ln>
                <a:solidFill>
                  <a:srgbClr val="C00000"/>
                </a:solidFill>
                <a:effectLst/>
                <a:latin typeface="+mj-lt"/>
                <a:ea typeface="Calibri" pitchFamily="34" charset="0"/>
                <a:cs typeface="Times New Roman" pitchFamily="18" charset="0"/>
              </a:rPr>
              <a:t> </a:t>
            </a:r>
            <a:r>
              <a:rPr lang="en-US" sz="2400" dirty="0" smtClean="0">
                <a:solidFill>
                  <a:srgbClr val="C00000"/>
                </a:solidFill>
                <a:ea typeface="Calibri" pitchFamily="34" charset="0"/>
                <a:cs typeface="Times New Roman" pitchFamily="18" charset="0"/>
              </a:rPr>
              <a:t>(left panel) </a:t>
            </a:r>
            <a:r>
              <a:rPr kumimoji="0" lang="en-US" sz="2400" i="0" u="none" strike="noStrike" cap="none" normalizeH="0" baseline="0" dirty="0" smtClean="0">
                <a:ln>
                  <a:noFill/>
                </a:ln>
                <a:solidFill>
                  <a:srgbClr val="C00000"/>
                </a:solidFill>
                <a:effectLst/>
                <a:latin typeface="+mj-lt"/>
                <a:ea typeface="Calibri" pitchFamily="34" charset="0"/>
                <a:cs typeface="Times New Roman" pitchFamily="18" charset="0"/>
              </a:rPr>
              <a:t>and </a:t>
            </a:r>
          </a:p>
          <a:p>
            <a:pPr lvl="0" algn="just" fontAlgn="base">
              <a:spcBef>
                <a:spcPct val="0"/>
              </a:spcBef>
              <a:spcAft>
                <a:spcPct val="0"/>
              </a:spcAft>
            </a:pPr>
            <a:r>
              <a:rPr kumimoji="0" lang="en-US" sz="2400" i="0" u="none" strike="noStrike" cap="none" normalizeH="0" baseline="0" dirty="0" smtClean="0">
                <a:ln>
                  <a:noFill/>
                </a:ln>
                <a:solidFill>
                  <a:srgbClr val="000099"/>
                </a:solidFill>
                <a:effectLst/>
                <a:latin typeface="+mj-lt"/>
                <a:ea typeface="Calibri" pitchFamily="34" charset="0"/>
                <a:cs typeface="Times New Roman" pitchFamily="18" charset="0"/>
              </a:rPr>
              <a:t>Empirical distribution function with the estimated </a:t>
            </a:r>
            <a:r>
              <a:rPr kumimoji="0" lang="en-US" sz="2400" i="0" u="none" strike="noStrike" cap="none" normalizeH="0" dirty="0" smtClean="0">
                <a:ln>
                  <a:noFill/>
                </a:ln>
                <a:solidFill>
                  <a:srgbClr val="000099"/>
                </a:solidFill>
                <a:effectLst/>
                <a:latin typeface="+mj-lt"/>
                <a:ea typeface="Calibri" pitchFamily="34" charset="0"/>
                <a:cs typeface="Times New Roman" pitchFamily="18" charset="0"/>
              </a:rPr>
              <a:t> </a:t>
            </a:r>
            <a:r>
              <a:rPr kumimoji="0" lang="en-US" sz="2400" i="0" u="none" strike="noStrike" cap="none" normalizeH="0" baseline="0" dirty="0" smtClean="0">
                <a:ln>
                  <a:noFill/>
                </a:ln>
                <a:solidFill>
                  <a:srgbClr val="000099"/>
                </a:solidFill>
                <a:effectLst/>
                <a:latin typeface="+mj-lt"/>
                <a:ea typeface="Calibri" pitchFamily="34" charset="0"/>
                <a:cs typeface="Times New Roman" pitchFamily="18" charset="0"/>
              </a:rPr>
              <a:t>distribution function </a:t>
            </a:r>
            <a:r>
              <a:rPr lang="en-US" sz="2400" dirty="0" smtClean="0">
                <a:solidFill>
                  <a:srgbClr val="000099"/>
                </a:solidFill>
                <a:ea typeface="Calibri" pitchFamily="34" charset="0"/>
                <a:cs typeface="Times New Roman" pitchFamily="18" charset="0"/>
              </a:rPr>
              <a:t>(right panel)</a:t>
            </a:r>
            <a:r>
              <a:rPr kumimoji="0" lang="en-US" sz="2400" i="0" u="none" strike="noStrike" cap="none" normalizeH="0" baseline="0" dirty="0" smtClean="0">
                <a:ln>
                  <a:noFill/>
                </a:ln>
                <a:solidFill>
                  <a:srgbClr val="000099"/>
                </a:solidFill>
                <a:effectLst/>
                <a:latin typeface="+mj-lt"/>
                <a:ea typeface="Calibri" pitchFamily="34" charset="0"/>
                <a:cs typeface="Times New Roman" pitchFamily="18" charset="0"/>
              </a:rPr>
              <a:t>.</a:t>
            </a:r>
            <a:endParaRPr kumimoji="0" lang="en-US" sz="2400" i="0" u="none" strike="noStrike" cap="none" normalizeH="0" baseline="0" dirty="0" smtClean="0">
              <a:ln>
                <a:noFill/>
              </a:ln>
              <a:solidFill>
                <a:srgbClr val="000099"/>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1524000"/>
          <a:ext cx="8686800" cy="4800600"/>
        </p:xfrm>
        <a:graphic>
          <a:graphicData uri="http://schemas.openxmlformats.org/drawingml/2006/table">
            <a:tbl>
              <a:tblPr firstRow="1" bandRow="1">
                <a:tableStyleId>{073A0DAA-6AF3-43AB-8588-CEC1D06C72B9}</a:tableStyleId>
              </a:tblPr>
              <a:tblGrid>
                <a:gridCol w="2171700"/>
                <a:gridCol w="2171700"/>
                <a:gridCol w="2171700"/>
                <a:gridCol w="2171700"/>
              </a:tblGrid>
              <a:tr h="685800">
                <a:tc>
                  <a:txBody>
                    <a:bodyPr/>
                    <a:lstStyle/>
                    <a:p>
                      <a:pPr marL="0" marR="0" algn="ctr">
                        <a:lnSpc>
                          <a:spcPct val="107000"/>
                        </a:lnSpc>
                        <a:spcBef>
                          <a:spcPts val="0"/>
                        </a:spcBef>
                        <a:spcAft>
                          <a:spcPts val="0"/>
                        </a:spcAft>
                      </a:pPr>
                      <a:r>
                        <a:rPr lang="en-US" sz="2400" dirty="0"/>
                        <a:t>Model</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KS(p-value)</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AD(p-value)</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CVM(p-value)</a:t>
                      </a:r>
                      <a:endParaRPr lang="en-US" sz="2400" dirty="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dirty="0"/>
                        <a:t>PGR</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0.0656(0.7821)</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0.0682(0.7636)</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0.3931(0.8553)</a:t>
                      </a:r>
                      <a:endParaRPr lang="en-US" sz="240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dirty="0"/>
                        <a:t>EEP</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0.0675(0.7527)</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0.0723(0.7385)</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0.4099(0.8385) </a:t>
                      </a:r>
                      <a:endParaRPr lang="en-US" sz="240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a:t>Gamma</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0.0934(0.3479)</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0.1500(0.3902)</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0.7583(0.5117) </a:t>
                      </a:r>
                      <a:endParaRPr lang="en-US" sz="2400" dirty="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a:t>PE</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0.0954(0.3229)</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0.1724(0.3284)</a:t>
                      </a:r>
                      <a:endParaRPr lang="en-US" sz="2400" dirty="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0.9157(0.4044)</a:t>
                      </a:r>
                      <a:endParaRPr lang="en-US" sz="2400" dirty="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a:t>GE</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0.1078(0.1959)</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0.2293(0.2174)</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1.2250(0.2581) </a:t>
                      </a:r>
                      <a:endParaRPr lang="en-US" sz="2400" dirty="0">
                        <a:solidFill>
                          <a:srgbClr val="000000"/>
                        </a:solidFill>
                        <a:latin typeface="Calibri"/>
                        <a:ea typeface="Calibri"/>
                        <a:cs typeface="Times New Roman"/>
                      </a:endParaRPr>
                    </a:p>
                  </a:txBody>
                  <a:tcPr marL="68580" marR="68580" marT="0" marB="0" anchor="ctr"/>
                </a:tc>
              </a:tr>
              <a:tr h="685800">
                <a:tc>
                  <a:txBody>
                    <a:bodyPr/>
                    <a:lstStyle/>
                    <a:p>
                      <a:pPr marL="0" marR="0" indent="139700" algn="ctr">
                        <a:lnSpc>
                          <a:spcPct val="107000"/>
                        </a:lnSpc>
                        <a:spcBef>
                          <a:spcPts val="0"/>
                        </a:spcBef>
                        <a:spcAft>
                          <a:spcPts val="0"/>
                        </a:spcAft>
                      </a:pPr>
                      <a:r>
                        <a:rPr lang="en-US" sz="2400"/>
                        <a:t>GZ</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0.0962(0.3129)</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a:t>0.2280(0.2193)</a:t>
                      </a:r>
                      <a:endParaRPr lang="en-US" sz="2400">
                        <a:solidFill>
                          <a:srgbClr val="000000"/>
                        </a:solidFill>
                        <a:latin typeface="Calibri"/>
                        <a:ea typeface="Calibri"/>
                        <a:cs typeface="Times New Roman"/>
                      </a:endParaRPr>
                    </a:p>
                  </a:txBody>
                  <a:tcPr marL="68580" marR="68580" marT="0" marB="0" anchor="ctr"/>
                </a:tc>
                <a:tc>
                  <a:txBody>
                    <a:bodyPr/>
                    <a:lstStyle/>
                    <a:p>
                      <a:pPr marL="0" marR="0" algn="ctr">
                        <a:lnSpc>
                          <a:spcPct val="107000"/>
                        </a:lnSpc>
                        <a:spcBef>
                          <a:spcPts val="0"/>
                        </a:spcBef>
                        <a:spcAft>
                          <a:spcPts val="0"/>
                        </a:spcAft>
                      </a:pPr>
                      <a:r>
                        <a:rPr lang="en-US" sz="2400" dirty="0"/>
                        <a:t>1.7537(0.1261) </a:t>
                      </a:r>
                      <a:endParaRPr lang="en-US" sz="2400" dirty="0">
                        <a:solidFill>
                          <a:srgbClr val="000000"/>
                        </a:solidFill>
                        <a:latin typeface="Calibri"/>
                        <a:ea typeface="Calibri"/>
                        <a:cs typeface="Times New Roman"/>
                      </a:endParaRPr>
                    </a:p>
                  </a:txBody>
                  <a:tcPr marL="68580" marR="68580" marT="0" marB="0" anchor="ctr"/>
                </a:tc>
              </a:tr>
            </a:tbl>
          </a:graphicData>
        </a:graphic>
      </p:graphicFrame>
      <p:sp>
        <p:nvSpPr>
          <p:cNvPr id="25601" name="Rectangle 1"/>
          <p:cNvSpPr>
            <a:spLocks noChangeArrowheads="1"/>
          </p:cNvSpPr>
          <p:nvPr/>
        </p:nvSpPr>
        <p:spPr bwMode="auto">
          <a:xfrm>
            <a:off x="266700" y="914400"/>
            <a:ext cx="8610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99"/>
                </a:solidFill>
                <a:effectLst/>
                <a:latin typeface="Times New Roman" pitchFamily="18" charset="0"/>
                <a:ea typeface="Calibri" pitchFamily="34" charset="0"/>
                <a:cs typeface="Times New Roman" pitchFamily="18" charset="0"/>
              </a:rPr>
              <a:t>The goodness-of-fit statistics and their corresponding p-value</a:t>
            </a:r>
            <a:endParaRPr kumimoji="0" lang="en-US" sz="2400" b="1" i="0" u="none" strike="noStrike" cap="none" normalizeH="0" baseline="0" dirty="0" smtClean="0">
              <a:ln>
                <a:noFill/>
              </a:ln>
              <a:solidFill>
                <a:srgbClr val="000099"/>
              </a:solidFill>
              <a:effectLst/>
              <a:latin typeface="Arial" pitchFamily="34" charset="0"/>
              <a:cs typeface="Arial" pitchFamily="34" charset="0"/>
            </a:endParaRPr>
          </a:p>
        </p:txBody>
      </p:sp>
      <p:sp>
        <p:nvSpPr>
          <p:cNvPr id="25602" name="Rectangle 2"/>
          <p:cNvSpPr>
            <a:spLocks noChangeArrowheads="1"/>
          </p:cNvSpPr>
          <p:nvPr/>
        </p:nvSpPr>
        <p:spPr bwMode="auto">
          <a:xfrm>
            <a:off x="1219200" y="304800"/>
            <a:ext cx="6705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Table 3</a:t>
            </a:r>
            <a:endParaRPr kumimoji="0" lang="en-US" sz="2800" b="0"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000099"/>
                </a:solidFill>
              </a:rPr>
              <a:t>Conclusion</a:t>
            </a:r>
            <a:endParaRPr lang="en-US" dirty="0">
              <a:solidFill>
                <a:srgbClr val="000099"/>
              </a:solidFill>
            </a:endParaRPr>
          </a:p>
        </p:txBody>
      </p:sp>
      <p:sp>
        <p:nvSpPr>
          <p:cNvPr id="3" name="Content Placeholder 2"/>
          <p:cNvSpPr>
            <a:spLocks noGrp="1"/>
          </p:cNvSpPr>
          <p:nvPr>
            <p:ph idx="1"/>
          </p:nvPr>
        </p:nvSpPr>
        <p:spPr>
          <a:xfrm>
            <a:off x="457200" y="914400"/>
            <a:ext cx="8229600" cy="5334000"/>
          </a:xfrm>
        </p:spPr>
        <p:txBody>
          <a:bodyPr>
            <a:normAutofit fontScale="25000" lnSpcReduction="20000"/>
          </a:bodyPr>
          <a:lstStyle/>
          <a:p>
            <a:pPr marL="0" indent="0" algn="just">
              <a:lnSpc>
                <a:spcPct val="130000"/>
              </a:lnSpc>
              <a:buNone/>
            </a:pPr>
            <a:r>
              <a:rPr lang="en-US" sz="9600" dirty="0" smtClean="0"/>
              <a:t>For our study, we provided the probability density function, the cumulative distribution function, and the shapes of the hazard rate function. The shape of the PDF of the PGR distribution is </a:t>
            </a:r>
            <a:r>
              <a:rPr lang="en-US" sz="9600" dirty="0" err="1" smtClean="0"/>
              <a:t>unimodal</a:t>
            </a:r>
            <a:r>
              <a:rPr lang="en-US" sz="9600" dirty="0" smtClean="0"/>
              <a:t> and positively skewed, while the hazard function of the PGR distribution is increasing, decreasing, and the j-shaped and constant shape of the hazard rate. The P-P and Q-Q plots showed that the purposed distribution is quite better for fitting the real dataset. Finally, using a real data set we have explored some well-known estimation methods namely the maximum likelihood estimation (MLE) method. Further, we also construct the asymptotic confidence interval for MLEs. The application illustrates that the proposed model provides a consistently better fit than other underling models. We expect that this model will contribute to the field of survival analysis.</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2800" b="1" u="sng" dirty="0" smtClean="0"/>
              <a:t>References</a:t>
            </a:r>
            <a:endParaRPr lang="en-US" sz="2800" u="sng" dirty="0"/>
          </a:p>
        </p:txBody>
      </p:sp>
      <p:sp>
        <p:nvSpPr>
          <p:cNvPr id="3" name="Content Placeholder 2"/>
          <p:cNvSpPr>
            <a:spLocks noGrp="1"/>
          </p:cNvSpPr>
          <p:nvPr>
            <p:ph idx="1"/>
          </p:nvPr>
        </p:nvSpPr>
        <p:spPr>
          <a:xfrm>
            <a:off x="266700" y="571500"/>
            <a:ext cx="8610600" cy="5715000"/>
          </a:xfrm>
        </p:spPr>
        <p:txBody>
          <a:bodyPr>
            <a:noAutofit/>
          </a:bodyPr>
          <a:lstStyle/>
          <a:p>
            <a:pPr lvl="0" algn="just"/>
            <a:r>
              <a:rPr lang="en-US" sz="1600" dirty="0" err="1" smtClean="0"/>
              <a:t>Alkarni</a:t>
            </a:r>
            <a:r>
              <a:rPr lang="en-US" sz="1600" dirty="0" smtClean="0"/>
              <a:t>, S. and </a:t>
            </a:r>
            <a:r>
              <a:rPr lang="en-US" sz="1600" dirty="0" err="1" smtClean="0"/>
              <a:t>Oraby</a:t>
            </a:r>
            <a:r>
              <a:rPr lang="en-US" sz="1600" dirty="0" smtClean="0"/>
              <a:t>, A. (2012). A compound class of Poisson and lifetime distributions, </a:t>
            </a:r>
            <a:r>
              <a:rPr lang="en-US" sz="1600" i="1" dirty="0" smtClean="0"/>
              <a:t>J. Stat. Appl. Pro</a:t>
            </a:r>
            <a:r>
              <a:rPr lang="en-US" sz="1600" dirty="0" smtClean="0"/>
              <a:t>., </a:t>
            </a:r>
            <a:r>
              <a:rPr lang="en-US" sz="1600" i="1" dirty="0" smtClean="0"/>
              <a:t>1</a:t>
            </a:r>
            <a:r>
              <a:rPr lang="en-US" sz="1600" dirty="0" smtClean="0"/>
              <a:t>(1), 45-51.</a:t>
            </a:r>
          </a:p>
          <a:p>
            <a:pPr lvl="0" algn="just"/>
            <a:r>
              <a:rPr lang="en-US" sz="1600" dirty="0" err="1" smtClean="0"/>
              <a:t>Barreto</a:t>
            </a:r>
            <a:r>
              <a:rPr lang="en-US" sz="1600" dirty="0" smtClean="0"/>
              <a:t>-Souza, W. and </a:t>
            </a:r>
            <a:r>
              <a:rPr lang="en-US" sz="1600" dirty="0" err="1" smtClean="0"/>
              <a:t>Cribari-Neto</a:t>
            </a:r>
            <a:r>
              <a:rPr lang="en-US" sz="1600" dirty="0" smtClean="0"/>
              <a:t>, F. (2009). A generalization of the exponential-Poisson distribution. </a:t>
            </a:r>
            <a:r>
              <a:rPr lang="en-US" sz="1600" i="1" dirty="0" smtClean="0"/>
              <a:t>Statistics and Probability Letters,</a:t>
            </a:r>
            <a:r>
              <a:rPr lang="en-US" sz="1600" dirty="0" smtClean="0"/>
              <a:t> 79, 2493-2500.</a:t>
            </a:r>
          </a:p>
          <a:p>
            <a:pPr lvl="0" algn="just"/>
            <a:r>
              <a:rPr lang="en-US" sz="1600" dirty="0" err="1" smtClean="0"/>
              <a:t>Cancho</a:t>
            </a:r>
            <a:r>
              <a:rPr lang="en-US" sz="1600" dirty="0" smtClean="0"/>
              <a:t>, V. G., </a:t>
            </a:r>
            <a:r>
              <a:rPr lang="en-US" sz="1600" dirty="0" err="1" smtClean="0"/>
              <a:t>Louzada-Neto</a:t>
            </a:r>
            <a:r>
              <a:rPr lang="en-US" sz="1600" dirty="0" smtClean="0"/>
              <a:t>, F. and </a:t>
            </a:r>
            <a:r>
              <a:rPr lang="en-US" sz="1600" dirty="0" err="1" smtClean="0"/>
              <a:t>Barriga</a:t>
            </a:r>
            <a:r>
              <a:rPr lang="en-US" sz="1600" dirty="0" smtClean="0"/>
              <a:t>, G. D. C. (2011). The Poisson-exponential lifetime distribution. </a:t>
            </a:r>
            <a:r>
              <a:rPr lang="en-US" sz="1600" i="1" dirty="0" smtClean="0"/>
              <a:t>Computational Statistics and Data Analysis,</a:t>
            </a:r>
            <a:r>
              <a:rPr lang="en-US" sz="1600" dirty="0" smtClean="0"/>
              <a:t> </a:t>
            </a:r>
            <a:r>
              <a:rPr lang="en-US" sz="1600" i="1" dirty="0" smtClean="0"/>
              <a:t>55</a:t>
            </a:r>
            <a:r>
              <a:rPr lang="en-US" sz="1600" dirty="0" smtClean="0"/>
              <a:t>, 677-686.</a:t>
            </a:r>
          </a:p>
          <a:p>
            <a:pPr lvl="0" algn="just"/>
            <a:r>
              <a:rPr lang="en-US" sz="1600" dirty="0" smtClean="0"/>
              <a:t>Gupta</a:t>
            </a:r>
            <a:r>
              <a:rPr lang="en-US" sz="1600" dirty="0" smtClean="0"/>
              <a:t>, R. D., &amp; </a:t>
            </a:r>
            <a:r>
              <a:rPr lang="en-US" sz="1600" dirty="0" err="1" smtClean="0"/>
              <a:t>Kundu</a:t>
            </a:r>
            <a:r>
              <a:rPr lang="en-US" sz="1600" dirty="0" smtClean="0"/>
              <a:t>, D. (1999). Theory &amp; methods: Generalized exponential distributions. </a:t>
            </a:r>
            <a:r>
              <a:rPr lang="en-US" sz="1600" i="1" dirty="0" smtClean="0"/>
              <a:t>Australian &amp; New Zealand Journal of Statistics</a:t>
            </a:r>
            <a:r>
              <a:rPr lang="en-US" sz="1600" dirty="0" smtClean="0"/>
              <a:t>, </a:t>
            </a:r>
            <a:r>
              <a:rPr lang="en-US" sz="1600" i="1" dirty="0" smtClean="0"/>
              <a:t>41</a:t>
            </a:r>
            <a:r>
              <a:rPr lang="en-US" sz="1600" dirty="0" smtClean="0"/>
              <a:t>(2), 173-188.</a:t>
            </a:r>
          </a:p>
          <a:p>
            <a:pPr lvl="0" algn="just"/>
            <a:r>
              <a:rPr lang="en-US" sz="1600" dirty="0" smtClean="0"/>
              <a:t>Hyndman. R.J. &amp; Fan, Y. (1996). Sample </a:t>
            </a:r>
            <a:r>
              <a:rPr lang="en-US" sz="1600" dirty="0" err="1" smtClean="0"/>
              <a:t>quantiles</a:t>
            </a:r>
            <a:r>
              <a:rPr lang="en-US" sz="1600" dirty="0" smtClean="0"/>
              <a:t> in statistical packages. </a:t>
            </a:r>
            <a:r>
              <a:rPr lang="en-US" sz="1600" i="1" dirty="0" smtClean="0"/>
              <a:t>The American Statistician</a:t>
            </a:r>
            <a:r>
              <a:rPr lang="en-US" sz="1600" dirty="0" smtClean="0"/>
              <a:t>, </a:t>
            </a:r>
            <a:r>
              <a:rPr lang="en-US" sz="1600" i="1" dirty="0" smtClean="0"/>
              <a:t>50</a:t>
            </a:r>
            <a:r>
              <a:rPr lang="en-US" sz="1600" dirty="0" smtClean="0"/>
              <a:t>(4): 361-365.</a:t>
            </a:r>
          </a:p>
          <a:p>
            <a:pPr lvl="0" algn="just"/>
            <a:r>
              <a:rPr lang="en-US" sz="1600" dirty="0" smtClean="0"/>
              <a:t>Joshi, R. K. &amp; Kumar, V. (2020). New Lindley-Rayleigh Distribution with Statistical properties and Applications.</a:t>
            </a:r>
            <a:r>
              <a:rPr lang="en-US" sz="1600" i="1" dirty="0" smtClean="0"/>
              <a:t> International Journal of Mathematics Trends and Technology (IJMTT), </a:t>
            </a:r>
            <a:r>
              <a:rPr lang="en-US" sz="1600" dirty="0" smtClean="0"/>
              <a:t>66(9), 197-208.</a:t>
            </a:r>
          </a:p>
          <a:p>
            <a:pPr lvl="0" algn="just"/>
            <a:r>
              <a:rPr lang="en-US" sz="1600" dirty="0" smtClean="0"/>
              <a:t>Joshi, R. K. &amp; Kumar, V. (2020). Poisson Exponential Power distribution: Properties and Application. </a:t>
            </a:r>
            <a:r>
              <a:rPr lang="en-US" sz="1600" i="1" dirty="0" smtClean="0"/>
              <a:t>International Journal of Mathematics &amp; Computer Research</a:t>
            </a:r>
            <a:r>
              <a:rPr lang="en-US" sz="1600" dirty="0" smtClean="0"/>
              <a:t/>
            </a:r>
            <a:br>
              <a:rPr lang="en-US" sz="1600" dirty="0" smtClean="0"/>
            </a:br>
            <a:r>
              <a:rPr lang="en-US" sz="1600" dirty="0" smtClean="0"/>
              <a:t> 8(11), 2152-2158.</a:t>
            </a:r>
          </a:p>
          <a:p>
            <a:pPr lvl="0" algn="just"/>
            <a:r>
              <a:rPr lang="en-US" sz="1600" dirty="0" err="1" smtClean="0"/>
              <a:t>Kaviayarasu</a:t>
            </a:r>
            <a:r>
              <a:rPr lang="en-US" sz="1600" dirty="0" smtClean="0"/>
              <a:t>, V. &amp; </a:t>
            </a:r>
            <a:r>
              <a:rPr lang="en-US" sz="1600" dirty="0" err="1" smtClean="0"/>
              <a:t>Fawaz</a:t>
            </a:r>
            <a:r>
              <a:rPr lang="en-US" sz="1600" dirty="0" smtClean="0"/>
              <a:t>, P. (2017). A Reliability Sampling Plan to ensure Percentiles through </a:t>
            </a:r>
            <a:r>
              <a:rPr lang="en-US" sz="1600" dirty="0" err="1" smtClean="0"/>
              <a:t>Weibull</a:t>
            </a:r>
            <a:r>
              <a:rPr lang="en-US" sz="1600" dirty="0" smtClean="0"/>
              <a:t> Poisson Distribution, </a:t>
            </a:r>
            <a:r>
              <a:rPr lang="en-US" sz="1600" i="1" dirty="0" smtClean="0"/>
              <a:t>International Journal of Pure and Applied Mathematics</a:t>
            </a:r>
            <a:r>
              <a:rPr lang="en-US" sz="1600" dirty="0" smtClean="0"/>
              <a:t>, 117(13), 155-163.</a:t>
            </a:r>
          </a:p>
          <a:p>
            <a:pPr>
              <a:buNone/>
            </a:pPr>
            <a:endParaRPr 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228600"/>
            <a:ext cx="8610600" cy="5715000"/>
          </a:xfrm>
        </p:spPr>
        <p:txBody>
          <a:bodyPr>
            <a:noAutofit/>
          </a:bodyPr>
          <a:lstStyle/>
          <a:p>
            <a:pPr lvl="0" algn="just"/>
            <a:r>
              <a:rPr lang="en-US" sz="1600" dirty="0" smtClean="0"/>
              <a:t>Kenney, J. F. &amp; Keeping. (1962). </a:t>
            </a:r>
            <a:r>
              <a:rPr lang="en-US" sz="1600" i="1" dirty="0" smtClean="0"/>
              <a:t>E. S. Mathematics of Statistics</a:t>
            </a:r>
            <a:r>
              <a:rPr lang="en-US" sz="1600" dirty="0" smtClean="0"/>
              <a:t>. (3</a:t>
            </a:r>
            <a:r>
              <a:rPr lang="en-US" sz="1600" baseline="30000" dirty="0" smtClean="0"/>
              <a:t>rd</a:t>
            </a:r>
            <a:r>
              <a:rPr lang="en-US" sz="1600" dirty="0" smtClean="0"/>
              <a:t> ed.). Chapman &amp; Hall Ltd, New Jersey. </a:t>
            </a:r>
          </a:p>
          <a:p>
            <a:pPr lvl="0" algn="just"/>
            <a:r>
              <a:rPr lang="en-US" sz="1600" dirty="0" err="1" smtClean="0"/>
              <a:t>Kundu</a:t>
            </a:r>
            <a:r>
              <a:rPr lang="en-US" sz="1600" dirty="0" smtClean="0"/>
              <a:t>, D., &amp; </a:t>
            </a:r>
            <a:r>
              <a:rPr lang="en-US" sz="1600" dirty="0" err="1" smtClean="0"/>
              <a:t>Raqab</a:t>
            </a:r>
            <a:r>
              <a:rPr lang="en-US" sz="1600" dirty="0" smtClean="0"/>
              <a:t>, M. Z. (2005). Generalized Rayleigh distribution: different methods of estimations. </a:t>
            </a:r>
            <a:r>
              <a:rPr lang="en-US" sz="1600" i="1" dirty="0" smtClean="0"/>
              <a:t>Computational statistics &amp; data analysis</a:t>
            </a:r>
            <a:r>
              <a:rPr lang="en-US" sz="1600" dirty="0" smtClean="0"/>
              <a:t>, </a:t>
            </a:r>
            <a:r>
              <a:rPr lang="en-US" sz="1600" i="1" dirty="0" smtClean="0"/>
              <a:t>49</a:t>
            </a:r>
            <a:r>
              <a:rPr lang="en-US" sz="1600" dirty="0" smtClean="0"/>
              <a:t>(1), 187-200.</a:t>
            </a:r>
          </a:p>
          <a:p>
            <a:pPr lvl="0" algn="just"/>
            <a:r>
              <a:rPr lang="en-US" sz="1600" dirty="0" err="1" smtClean="0"/>
              <a:t>Kus</a:t>
            </a:r>
            <a:r>
              <a:rPr lang="en-US" sz="1600" dirty="0" smtClean="0"/>
              <a:t>, C. (2007). A new lifetime distribution. </a:t>
            </a:r>
            <a:r>
              <a:rPr lang="en-US" sz="1600" i="1" dirty="0" smtClean="0"/>
              <a:t>Computational Statistics and Data Analysis</a:t>
            </a:r>
            <a:r>
              <a:rPr lang="en-US" sz="1600" dirty="0" smtClean="0"/>
              <a:t> 51, 4497-4509.</a:t>
            </a:r>
          </a:p>
          <a:p>
            <a:pPr lvl="0" algn="just"/>
            <a:r>
              <a:rPr lang="en-US" sz="1600" dirty="0" err="1" smtClean="0"/>
              <a:t>Kyurkchiev</a:t>
            </a:r>
            <a:r>
              <a:rPr lang="en-US" sz="1600" dirty="0" smtClean="0"/>
              <a:t>, V. E. S. S. E. L. I. N., </a:t>
            </a:r>
            <a:r>
              <a:rPr lang="en-US" sz="1600" dirty="0" err="1" smtClean="0"/>
              <a:t>Kiskinov</a:t>
            </a:r>
            <a:r>
              <a:rPr lang="en-US" sz="1600" dirty="0" smtClean="0"/>
              <a:t>, H. R. I. S. T. O., </a:t>
            </a:r>
            <a:r>
              <a:rPr lang="en-US" sz="1600" dirty="0" err="1" smtClean="0"/>
              <a:t>Rahneva</a:t>
            </a:r>
            <a:r>
              <a:rPr lang="en-US" sz="1600" dirty="0" smtClean="0"/>
              <a:t>, O. L. G. A., &amp; </a:t>
            </a:r>
            <a:r>
              <a:rPr lang="en-US" sz="1600" dirty="0" err="1" smtClean="0"/>
              <a:t>Spasov</a:t>
            </a:r>
            <a:r>
              <a:rPr lang="en-US" sz="1600" dirty="0" smtClean="0"/>
              <a:t>, G. E. O. R. G. I. (2018). A Note on the Exponentiated Exponential-Poisson Software Reliability Model. </a:t>
            </a:r>
            <a:r>
              <a:rPr lang="en-US" sz="1600" i="1" dirty="0" smtClean="0"/>
              <a:t>Neural, Parallel, and Scientific Computations</a:t>
            </a:r>
            <a:r>
              <a:rPr lang="en-US" sz="1600" dirty="0" smtClean="0"/>
              <a:t>, </a:t>
            </a:r>
            <a:r>
              <a:rPr lang="en-US" sz="1600" i="1" dirty="0" smtClean="0"/>
              <a:t>26</a:t>
            </a:r>
            <a:r>
              <a:rPr lang="en-US" sz="1600" dirty="0" smtClean="0"/>
              <a:t>(3), 257-267.</a:t>
            </a:r>
          </a:p>
          <a:p>
            <a:pPr lvl="0" algn="just"/>
            <a:r>
              <a:rPr lang="en-US" sz="1600" dirty="0" err="1" smtClean="0"/>
              <a:t>Louzada-Neto</a:t>
            </a:r>
            <a:r>
              <a:rPr lang="en-US" sz="1600" dirty="0" smtClean="0"/>
              <a:t>, F., </a:t>
            </a:r>
            <a:r>
              <a:rPr lang="en-US" sz="1600" dirty="0" err="1" smtClean="0"/>
              <a:t>Cancho</a:t>
            </a:r>
            <a:r>
              <a:rPr lang="en-US" sz="1600" dirty="0" smtClean="0"/>
              <a:t>, V.G. &amp; </a:t>
            </a:r>
            <a:r>
              <a:rPr lang="en-US" sz="1600" dirty="0" err="1" smtClean="0"/>
              <a:t>Barriga</a:t>
            </a:r>
            <a:r>
              <a:rPr lang="en-US" sz="1600" dirty="0" smtClean="0"/>
              <a:t>, G.D.C. (2011). The Poisson–exponential distribution: a Bayesian approach, </a:t>
            </a:r>
            <a:r>
              <a:rPr lang="en-US" sz="1600" i="1" dirty="0" smtClean="0"/>
              <a:t>Journal of Applied Statistics</a:t>
            </a:r>
            <a:r>
              <a:rPr lang="en-US" sz="1600" dirty="0" smtClean="0"/>
              <a:t>, 38:6, 1239-1248.</a:t>
            </a:r>
          </a:p>
          <a:p>
            <a:pPr lvl="0" algn="just"/>
            <a:r>
              <a:rPr lang="en-US" sz="1600" dirty="0" err="1" smtClean="0"/>
              <a:t>Louzada</a:t>
            </a:r>
            <a:r>
              <a:rPr lang="en-US" sz="1600" dirty="0" smtClean="0"/>
              <a:t>, F., </a:t>
            </a:r>
            <a:r>
              <a:rPr lang="en-US" sz="1600" dirty="0" err="1" smtClean="0"/>
              <a:t>Luiz</a:t>
            </a:r>
            <a:r>
              <a:rPr lang="en-US" sz="1600" dirty="0" smtClean="0"/>
              <a:t> Ramos, P., &amp; Henrique Ferreira, P. (2020). Exponential-Poisson distribution: estimation and applications to rainfall and aircraft data with zero occurrences. </a:t>
            </a:r>
            <a:r>
              <a:rPr lang="en-US" sz="1600" i="1" dirty="0" smtClean="0"/>
              <a:t>Communications in Statistics-Simulation and Computation</a:t>
            </a:r>
            <a:r>
              <a:rPr lang="en-US" sz="1600" dirty="0" smtClean="0"/>
              <a:t>, </a:t>
            </a:r>
            <a:r>
              <a:rPr lang="en-US" sz="1600" i="1" dirty="0" smtClean="0"/>
              <a:t>49</a:t>
            </a:r>
            <a:r>
              <a:rPr lang="en-US" sz="1600" dirty="0" smtClean="0"/>
              <a:t>(4), 1024-1043.</a:t>
            </a:r>
          </a:p>
          <a:p>
            <a:pPr lvl="0" algn="just"/>
            <a:r>
              <a:rPr lang="en-US" sz="1600" dirty="0" smtClean="0"/>
              <a:t>Lu, W. &amp; Shi, D. (2012). A new compounding life distribution: the </a:t>
            </a:r>
            <a:r>
              <a:rPr lang="en-US" sz="1600" dirty="0" err="1" smtClean="0"/>
              <a:t>Weibull</a:t>
            </a:r>
            <a:r>
              <a:rPr lang="en-US" sz="1600" dirty="0" smtClean="0"/>
              <a:t>–Poisson distribution, </a:t>
            </a:r>
            <a:r>
              <a:rPr lang="en-US" sz="1600" i="1" dirty="0" smtClean="0"/>
              <a:t>Journal of Applied Statistics</a:t>
            </a:r>
            <a:r>
              <a:rPr lang="en-US" sz="1600" dirty="0" smtClean="0"/>
              <a:t>, 39(1), 21-38.</a:t>
            </a:r>
          </a:p>
          <a:p>
            <a:pPr lvl="0" algn="just"/>
            <a:r>
              <a:rPr lang="en-US" sz="1600" dirty="0" err="1" smtClean="0"/>
              <a:t>Percontini</a:t>
            </a:r>
            <a:r>
              <a:rPr lang="en-US" sz="1600" dirty="0" smtClean="0"/>
              <a:t>, A., Blas, B., &amp; </a:t>
            </a:r>
            <a:r>
              <a:rPr lang="en-US" sz="1600" dirty="0" err="1" smtClean="0"/>
              <a:t>Cordeiro</a:t>
            </a:r>
            <a:r>
              <a:rPr lang="en-US" sz="1600" dirty="0" smtClean="0"/>
              <a:t>, G. M. (2013). The beta </a:t>
            </a:r>
            <a:r>
              <a:rPr lang="en-US" sz="1600" dirty="0" err="1" smtClean="0"/>
              <a:t>weibull</a:t>
            </a:r>
            <a:r>
              <a:rPr lang="en-US" sz="1600" dirty="0" smtClean="0"/>
              <a:t> Poisson distribution. </a:t>
            </a:r>
            <a:r>
              <a:rPr lang="en-US" sz="1600" i="1" dirty="0" smtClean="0"/>
              <a:t>Chilean journal of Statistics</a:t>
            </a:r>
            <a:r>
              <a:rPr lang="en-US" sz="1600" dirty="0" smtClean="0"/>
              <a:t>, </a:t>
            </a:r>
            <a:r>
              <a:rPr lang="en-US" sz="1600" i="1" dirty="0" smtClean="0"/>
              <a:t>4</a:t>
            </a:r>
            <a:r>
              <a:rPr lang="en-US" sz="1600" dirty="0" smtClean="0"/>
              <a:t>(2), 3-26.</a:t>
            </a:r>
          </a:p>
          <a:p>
            <a:pPr lvl="0" algn="just"/>
            <a:r>
              <a:rPr lang="en-US" sz="1600" dirty="0" err="1" smtClean="0"/>
              <a:t>Mahmoudi</a:t>
            </a:r>
            <a:r>
              <a:rPr lang="en-US" sz="1600" dirty="0" smtClean="0"/>
              <a:t>, E., &amp; </a:t>
            </a:r>
            <a:r>
              <a:rPr lang="en-US" sz="1600" dirty="0" err="1" smtClean="0"/>
              <a:t>Sepahdar</a:t>
            </a:r>
            <a:r>
              <a:rPr lang="en-US" sz="1600" dirty="0" smtClean="0"/>
              <a:t>, A. (2013). Exponentiated </a:t>
            </a:r>
            <a:r>
              <a:rPr lang="en-US" sz="1600" dirty="0" err="1" smtClean="0"/>
              <a:t>Weibull</a:t>
            </a:r>
            <a:r>
              <a:rPr lang="en-US" sz="1600" dirty="0" smtClean="0"/>
              <a:t>–Poisson distribution: Model, properties and applications. </a:t>
            </a:r>
            <a:r>
              <a:rPr lang="en-US" sz="1600" i="1" dirty="0" smtClean="0"/>
              <a:t>Mathematics and computers in simulation</a:t>
            </a:r>
            <a:r>
              <a:rPr lang="en-US" sz="1600" dirty="0" smtClean="0"/>
              <a:t>, </a:t>
            </a:r>
            <a:r>
              <a:rPr lang="en-US" sz="1600" i="1" dirty="0" smtClean="0"/>
              <a:t>92</a:t>
            </a:r>
            <a:r>
              <a:rPr lang="en-US" sz="1600" dirty="0" smtClean="0"/>
              <a:t>, 76-97.</a:t>
            </a:r>
          </a:p>
          <a:p>
            <a:pPr lvl="0" algn="just"/>
            <a:r>
              <a:rPr lang="en-US" sz="1600" dirty="0" smtClean="0"/>
              <a:t>Moors, J. J. A. (1988). A </a:t>
            </a:r>
            <a:r>
              <a:rPr lang="en-US" sz="1600" dirty="0" err="1" smtClean="0"/>
              <a:t>quantile</a:t>
            </a:r>
            <a:r>
              <a:rPr lang="en-US" sz="1600" dirty="0" smtClean="0"/>
              <a:t> alternative for kurtosis. </a:t>
            </a:r>
            <a:r>
              <a:rPr lang="en-US" sz="1600" i="1" dirty="0" smtClean="0"/>
              <a:t>Journal of the Royal Statistical Society: Series D (The Statistician)</a:t>
            </a:r>
            <a:r>
              <a:rPr lang="en-US" sz="1600" dirty="0" smtClean="0"/>
              <a:t>, </a:t>
            </a:r>
            <a:r>
              <a:rPr lang="en-US" sz="1600" i="1" dirty="0" smtClean="0"/>
              <a:t>37</a:t>
            </a:r>
            <a:r>
              <a:rPr lang="en-US" sz="1600" dirty="0" smtClean="0"/>
              <a:t>(1), 25-32.</a:t>
            </a:r>
          </a:p>
          <a:p>
            <a:pPr lvl="0" algn="just"/>
            <a:r>
              <a:rPr lang="en-US" sz="1600" dirty="0" err="1" smtClean="0"/>
              <a:t>Morais</a:t>
            </a:r>
            <a:r>
              <a:rPr lang="en-US" sz="1600" dirty="0" smtClean="0"/>
              <a:t>, A. &amp; </a:t>
            </a:r>
            <a:r>
              <a:rPr lang="en-US" sz="1600" dirty="0" err="1" smtClean="0"/>
              <a:t>Barreto-Souza,W</a:t>
            </a:r>
            <a:r>
              <a:rPr lang="en-US" sz="1600" dirty="0" smtClean="0"/>
              <a:t>., (2011). A compound class of </a:t>
            </a:r>
            <a:r>
              <a:rPr lang="en-US" sz="1600" dirty="0" err="1" smtClean="0"/>
              <a:t>Weibull</a:t>
            </a:r>
            <a:r>
              <a:rPr lang="en-US" sz="1600" dirty="0" smtClean="0"/>
              <a:t> and power series distributions. </a:t>
            </a:r>
            <a:r>
              <a:rPr lang="en-US" sz="1600" i="1" dirty="0" smtClean="0"/>
              <a:t>Computational Statistics and Data Analysis,</a:t>
            </a:r>
            <a:r>
              <a:rPr lang="en-US" sz="1600" dirty="0" smtClean="0"/>
              <a:t> 55, 1410–1425.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571500"/>
            <a:ext cx="8610600" cy="5715000"/>
          </a:xfrm>
        </p:spPr>
        <p:txBody>
          <a:bodyPr>
            <a:noAutofit/>
          </a:bodyPr>
          <a:lstStyle/>
          <a:p>
            <a:pPr lvl="0" algn="just"/>
            <a:r>
              <a:rPr lang="en-US" sz="1600" dirty="0" err="1" smtClean="0"/>
              <a:t>Mudholkar</a:t>
            </a:r>
            <a:r>
              <a:rPr lang="en-US" sz="1600" dirty="0" smtClean="0"/>
              <a:t>, G.S., </a:t>
            </a:r>
            <a:r>
              <a:rPr lang="en-US" sz="1600" dirty="0" err="1" smtClean="0"/>
              <a:t>Srivastava</a:t>
            </a:r>
            <a:r>
              <a:rPr lang="en-US" sz="1600" dirty="0" smtClean="0"/>
              <a:t>, D.K., 1993. Exponentiated </a:t>
            </a:r>
            <a:r>
              <a:rPr lang="en-US" sz="1600" dirty="0" err="1" smtClean="0"/>
              <a:t>Weibull</a:t>
            </a:r>
            <a:r>
              <a:rPr lang="en-US" sz="1600" dirty="0" smtClean="0"/>
              <a:t> family for analyzing bathtub failure data. IEEE Trans. Reliability 42, 299–302.</a:t>
            </a:r>
          </a:p>
          <a:p>
            <a:pPr lvl="0" algn="just"/>
            <a:r>
              <a:rPr lang="en-US" sz="1600" dirty="0" smtClean="0"/>
              <a:t>Murthy, D.N.P., </a:t>
            </a:r>
            <a:r>
              <a:rPr lang="en-US" sz="1600" dirty="0" err="1" smtClean="0"/>
              <a:t>Xie</a:t>
            </a:r>
            <a:r>
              <a:rPr lang="en-US" sz="1600" dirty="0" smtClean="0"/>
              <a:t>, M. and Jiang, R. (2003). </a:t>
            </a:r>
            <a:r>
              <a:rPr lang="en-US" sz="1600" i="1" dirty="0" err="1" smtClean="0"/>
              <a:t>Weibull</a:t>
            </a:r>
            <a:r>
              <a:rPr lang="en-US" sz="1600" i="1" dirty="0" smtClean="0"/>
              <a:t> Models</a:t>
            </a:r>
            <a:r>
              <a:rPr lang="en-US" sz="1600" dirty="0" smtClean="0"/>
              <a:t>, Wiley, New York</a:t>
            </a:r>
          </a:p>
          <a:p>
            <a:pPr lvl="0" algn="just"/>
            <a:r>
              <a:rPr lang="en-US" sz="1600" dirty="0" err="1" smtClean="0"/>
              <a:t>Nadarajah</a:t>
            </a:r>
            <a:r>
              <a:rPr lang="en-US" sz="1600" dirty="0" smtClean="0"/>
              <a:t>, S., &amp; </a:t>
            </a:r>
            <a:r>
              <a:rPr lang="en-US" sz="1600" dirty="0" err="1" smtClean="0"/>
              <a:t>Kotz</a:t>
            </a:r>
            <a:r>
              <a:rPr lang="en-US" sz="1600" dirty="0" smtClean="0"/>
              <a:t>, S. (2006). The beta exponential distribution. </a:t>
            </a:r>
            <a:r>
              <a:rPr lang="en-US" sz="1600" i="1" dirty="0" smtClean="0"/>
              <a:t>Reliability engineering &amp; system safety</a:t>
            </a:r>
            <a:r>
              <a:rPr lang="en-US" sz="1600" dirty="0" smtClean="0"/>
              <a:t>, </a:t>
            </a:r>
            <a:r>
              <a:rPr lang="en-US" sz="1600" i="1" dirty="0" smtClean="0"/>
              <a:t>91</a:t>
            </a:r>
            <a:r>
              <a:rPr lang="en-US" sz="1600" dirty="0" smtClean="0"/>
              <a:t>(6), 689-697.</a:t>
            </a:r>
          </a:p>
          <a:p>
            <a:pPr algn="just"/>
            <a:r>
              <a:rPr lang="en-US" sz="1600" dirty="0" smtClean="0"/>
              <a:t>Nichols, M. D., &amp; Padgett, W. J. (2006). A bootstrap control chart for </a:t>
            </a:r>
            <a:r>
              <a:rPr lang="en-US" sz="1600" dirty="0" err="1" smtClean="0"/>
              <a:t>Weibull</a:t>
            </a:r>
            <a:r>
              <a:rPr lang="en-US" sz="1600" dirty="0" smtClean="0"/>
              <a:t> percentiles. </a:t>
            </a:r>
            <a:r>
              <a:rPr lang="en-US" sz="1600" i="1" dirty="0" smtClean="0"/>
              <a:t>Quality and reliability engineering </a:t>
            </a:r>
          </a:p>
          <a:p>
            <a:pPr lvl="0" algn="just"/>
            <a:r>
              <a:rPr lang="en-US" sz="1600" dirty="0" smtClean="0"/>
              <a:t>R Core Team (2020). R: A language and environment for statistical computing. R Foundation for Statistical Computing, Vienna, Austria. URL https://www.R-project.org/. </a:t>
            </a:r>
            <a:r>
              <a:rPr lang="en-US" sz="1600" dirty="0" err="1" smtClean="0"/>
              <a:t>Ristić</a:t>
            </a:r>
            <a:r>
              <a:rPr lang="en-US" sz="1600" dirty="0" smtClean="0"/>
              <a:t>, M. M., &amp; </a:t>
            </a:r>
            <a:r>
              <a:rPr lang="en-US" sz="1600" dirty="0" err="1" smtClean="0"/>
              <a:t>Nadarajah</a:t>
            </a:r>
            <a:r>
              <a:rPr lang="en-US" sz="1600" dirty="0" smtClean="0"/>
              <a:t>, S. (2014). A new lifetime distribution. </a:t>
            </a:r>
            <a:r>
              <a:rPr lang="en-US" sz="1600" i="1" dirty="0" smtClean="0"/>
              <a:t>Journal of Statistical Computation and Simulation</a:t>
            </a:r>
            <a:r>
              <a:rPr lang="en-US" sz="1600" dirty="0" smtClean="0"/>
              <a:t>, </a:t>
            </a:r>
            <a:r>
              <a:rPr lang="en-US" sz="1600" i="1" dirty="0" smtClean="0"/>
              <a:t>84</a:t>
            </a:r>
            <a:r>
              <a:rPr lang="en-US" sz="1600" dirty="0" smtClean="0"/>
              <a:t>(1), 135-150.</a:t>
            </a:r>
          </a:p>
          <a:p>
            <a:pPr lvl="0" algn="just"/>
            <a:r>
              <a:rPr lang="en-US" sz="1600" dirty="0" smtClean="0"/>
              <a:t>Rizzo, M. L. (2008). </a:t>
            </a:r>
            <a:r>
              <a:rPr lang="en-US" sz="1600" i="1" dirty="0" smtClean="0"/>
              <a:t>Statistical computing with R</a:t>
            </a:r>
            <a:r>
              <a:rPr lang="en-US" sz="1600" dirty="0" smtClean="0"/>
              <a:t>. Chapman &amp; Hall/</a:t>
            </a:r>
            <a:r>
              <a:rPr lang="en-US" sz="1600" dirty="0" err="1" smtClean="0"/>
              <a:t>CRC.Rodrigues,G.C</a:t>
            </a:r>
            <a:r>
              <a:rPr lang="en-US" sz="1600" dirty="0" smtClean="0"/>
              <a:t>., </a:t>
            </a:r>
            <a:r>
              <a:rPr lang="en-US" sz="1600" dirty="0" err="1" smtClean="0"/>
              <a:t>Louzada</a:t>
            </a:r>
            <a:r>
              <a:rPr lang="en-US" sz="1600" dirty="0" smtClean="0"/>
              <a:t>, F. and Ramos, P.L.(2018). Poisson–exponential distribution: different methods of estimation, </a:t>
            </a:r>
            <a:r>
              <a:rPr lang="en-US" sz="1600" i="1" dirty="0" smtClean="0"/>
              <a:t>Journal of Applied Statistics</a:t>
            </a:r>
            <a:r>
              <a:rPr lang="en-US" sz="1600" dirty="0" smtClean="0"/>
              <a:t>, 45(1), 128-144. </a:t>
            </a:r>
            <a:r>
              <a:rPr lang="en-US" sz="1600" dirty="0" err="1" smtClean="0"/>
              <a:t>Surles</a:t>
            </a:r>
            <a:r>
              <a:rPr lang="en-US" sz="1600" dirty="0" smtClean="0"/>
              <a:t>, J. G., &amp; Padgett, W. J. (2001). Inference for reliability and stress-strength for a scaled Burr Type X distribution. </a:t>
            </a:r>
            <a:r>
              <a:rPr lang="en-US" sz="1600" i="1" dirty="0" smtClean="0"/>
              <a:t>Lifetime Data Analysis</a:t>
            </a:r>
            <a:r>
              <a:rPr lang="en-US" sz="1600" dirty="0" smtClean="0"/>
              <a:t>, </a:t>
            </a:r>
            <a:r>
              <a:rPr lang="en-US" sz="1600" i="1" dirty="0" smtClean="0"/>
              <a:t>7</a:t>
            </a:r>
            <a:r>
              <a:rPr lang="en-US" sz="1600" dirty="0" smtClean="0"/>
              <a:t>(2), 187-200.</a:t>
            </a:r>
          </a:p>
          <a:p>
            <a:pPr lvl="0" algn="just"/>
            <a:r>
              <a:rPr lang="en-US" sz="1600" dirty="0" err="1" smtClean="0"/>
              <a:t>Surles</a:t>
            </a:r>
            <a:r>
              <a:rPr lang="en-US" sz="1600" dirty="0" smtClean="0"/>
              <a:t>, J. G., &amp; Padgett, W. J. (2005). Some properties of a scaled Burr type X distribution. </a:t>
            </a:r>
            <a:r>
              <a:rPr lang="en-US" sz="1600" i="1" dirty="0" smtClean="0"/>
              <a:t>Journal of statistical planning and inference</a:t>
            </a:r>
            <a:r>
              <a:rPr lang="en-US" sz="1600" dirty="0" smtClean="0"/>
              <a:t>, </a:t>
            </a:r>
            <a:r>
              <a:rPr lang="en-US" sz="1600" i="1" dirty="0" smtClean="0"/>
              <a:t>128</a:t>
            </a:r>
            <a:r>
              <a:rPr lang="en-US" sz="1600" dirty="0" smtClean="0"/>
              <a:t>(1), 271-280.</a:t>
            </a:r>
          </a:p>
          <a:p>
            <a:pPr>
              <a:buNone/>
            </a:pP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693866"/>
          </a:xfrm>
          <a:prstGeom prst="rect">
            <a:avLst/>
          </a:prstGeom>
          <a:noFill/>
        </p:spPr>
        <p:txBody>
          <a:bodyPr wrap="square" rtlCol="0">
            <a:spAutoFit/>
          </a:bodyPr>
          <a:lstStyle/>
          <a:p>
            <a:r>
              <a:rPr lang="en-US" sz="2800" b="1" u="sng" dirty="0" smtClean="0">
                <a:solidFill>
                  <a:schemeClr val="tx2"/>
                </a:solidFill>
                <a:latin typeface="Times New Roman" pitchFamily="18" charset="0"/>
                <a:cs typeface="Times New Roman" pitchFamily="18" charset="0"/>
              </a:rPr>
              <a:t>Job Description</a:t>
            </a:r>
            <a:r>
              <a:rPr lang="en-US" sz="2800" dirty="0" smtClean="0">
                <a:solidFill>
                  <a:schemeClr val="tx2"/>
                </a:solidFill>
                <a:latin typeface="Times New Roman" pitchFamily="18" charset="0"/>
                <a:cs typeface="Times New Roman" pitchFamily="18" charset="0"/>
              </a:rPr>
              <a:t/>
            </a:r>
            <a:br>
              <a:rPr lang="en-US" sz="2800" dirty="0" smtClean="0">
                <a:solidFill>
                  <a:schemeClr val="tx2"/>
                </a:solidFill>
                <a:latin typeface="Times New Roman" pitchFamily="18" charset="0"/>
                <a:cs typeface="Times New Roman" pitchFamily="18" charset="0"/>
              </a:rPr>
            </a:br>
            <a:endParaRPr lang="en-US" sz="2800" dirty="0" smtClean="0">
              <a:solidFill>
                <a:schemeClr val="tx2"/>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Lecturer:  10 September 1997 to 16 March 2013</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Associate professor: 17 March 2013 to date </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b="1" u="sng" dirty="0" smtClean="0">
                <a:solidFill>
                  <a:schemeClr val="tx2"/>
                </a:solidFill>
                <a:latin typeface="Times New Roman" pitchFamily="18" charset="0"/>
                <a:cs typeface="Times New Roman" pitchFamily="18" charset="0"/>
              </a:rPr>
              <a:t>Research Report: </a:t>
            </a:r>
          </a:p>
          <a:p>
            <a:r>
              <a:rPr lang="en-US" sz="2800" b="1" dirty="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 study on reforms in Academic Calendar of Tribhuvan University” June 2014 </a:t>
            </a:r>
            <a:r>
              <a:rPr lang="en-US" sz="2800" i="1" dirty="0" smtClean="0">
                <a:latin typeface="Times New Roman" pitchFamily="18" charset="0"/>
                <a:cs typeface="Times New Roman" pitchFamily="18" charset="0"/>
              </a:rPr>
              <a:t>Report Submitted to Second Higher Education Project Implementation Unit(SHEP-PIU) Tribhuvan University</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1752601" y="2143230"/>
            <a:ext cx="5791199" cy="23522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986528"/>
          </a:xfrm>
          <a:prstGeom prst="rect">
            <a:avLst/>
          </a:prstGeom>
          <a:noFill/>
        </p:spPr>
        <p:txBody>
          <a:bodyPr wrap="square" rtlCol="0">
            <a:spAutoFit/>
          </a:bodyPr>
          <a:lstStyle/>
          <a:p>
            <a:pPr algn="ctr"/>
            <a:r>
              <a:rPr lang="en-US" sz="3200" b="1" u="sng" dirty="0" smtClean="0">
                <a:solidFill>
                  <a:srgbClr val="FF3300"/>
                </a:solidFill>
                <a:latin typeface="Times New Roman" pitchFamily="18" charset="0"/>
                <a:cs typeface="Times New Roman" pitchFamily="18" charset="0"/>
              </a:rPr>
              <a:t>Published Articles</a:t>
            </a:r>
          </a:p>
          <a:p>
            <a:endParaRPr lang="en-US" sz="2800" dirty="0" smtClean="0">
              <a:latin typeface="Times New Roman" pitchFamily="18" charset="0"/>
              <a:cs typeface="Times New Roman" pitchFamily="18" charset="0"/>
            </a:endParaRPr>
          </a:p>
          <a:p>
            <a:pPr>
              <a:buFont typeface="Wingdings" pitchFamily="2" charset="2"/>
              <a:buChar char="v"/>
            </a:pPr>
            <a:r>
              <a:rPr lang="en-US" sz="2700" dirty="0" err="1" smtClean="0">
                <a:latin typeface="Times New Roman" pitchFamily="18" charset="0"/>
                <a:cs typeface="Times New Roman" pitchFamily="18" charset="0"/>
              </a:rPr>
              <a:t>Ramesh</a:t>
            </a: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K</a:t>
            </a:r>
            <a:r>
              <a:rPr lang="en-US" sz="2700" dirty="0" smtClean="0">
                <a:latin typeface="Times New Roman" pitchFamily="18" charset="0"/>
                <a:cs typeface="Times New Roman" pitchFamily="18" charset="0"/>
              </a:rPr>
              <a:t>umar Joshi (2015).An Extension of Exponential Distribution: Theory and Applications, </a:t>
            </a:r>
            <a:r>
              <a:rPr lang="en-US" sz="2700" i="1" dirty="0" smtClean="0">
                <a:latin typeface="Times New Roman" pitchFamily="18" charset="0"/>
                <a:cs typeface="Times New Roman" pitchFamily="18" charset="0"/>
              </a:rPr>
              <a:t>Journal of National Academy of mathematics India </a:t>
            </a:r>
            <a:r>
              <a:rPr lang="en-US" sz="2700" i="1" dirty="0" err="1" smtClean="0">
                <a:latin typeface="Times New Roman" pitchFamily="18" charset="0"/>
                <a:cs typeface="Times New Roman" pitchFamily="18" charset="0"/>
              </a:rPr>
              <a:t>vol</a:t>
            </a:r>
            <a:r>
              <a:rPr lang="en-US" sz="2700" i="1" dirty="0" smtClean="0">
                <a:latin typeface="Times New Roman" pitchFamily="18" charset="0"/>
                <a:cs typeface="Times New Roman" pitchFamily="18" charset="0"/>
              </a:rPr>
              <a:t> 29,pp 99-108 ISSN 0970-5228</a:t>
            </a:r>
          </a:p>
          <a:p>
            <a:pPr>
              <a:buFont typeface="Wingdings" pitchFamily="2" charset="2"/>
              <a:buChar char="v"/>
            </a:pPr>
            <a:endParaRPr lang="en-US" sz="2700" i="1" dirty="0">
              <a:latin typeface="Times New Roman" pitchFamily="18" charset="0"/>
              <a:cs typeface="Times New Roman" pitchFamily="18" charset="0"/>
            </a:endParaRPr>
          </a:p>
          <a:p>
            <a:pPr>
              <a:buFont typeface="Wingdings" pitchFamily="2" charset="2"/>
              <a:buChar char="v"/>
            </a:pPr>
            <a:r>
              <a:rPr lang="en-US" sz="2700" dirty="0" err="1" smtClean="0">
                <a:latin typeface="Times New Roman" pitchFamily="18" charset="0"/>
                <a:cs typeface="Times New Roman" pitchFamily="18" charset="0"/>
              </a:rPr>
              <a:t>Ramesh</a:t>
            </a:r>
            <a:r>
              <a:rPr lang="en-US" sz="2700" dirty="0" smtClean="0">
                <a:latin typeface="Times New Roman" pitchFamily="18" charset="0"/>
                <a:cs typeface="Times New Roman" pitchFamily="18" charset="0"/>
              </a:rPr>
              <a:t> Kumar </a:t>
            </a:r>
            <a:r>
              <a:rPr lang="en-US" sz="2700" dirty="0" err="1" smtClean="0">
                <a:latin typeface="Times New Roman" pitchFamily="18" charset="0"/>
                <a:cs typeface="Times New Roman" pitchFamily="18" charset="0"/>
              </a:rPr>
              <a:t>Joshi,Vijay</a:t>
            </a:r>
            <a:r>
              <a:rPr lang="en-US" sz="2700" dirty="0" smtClean="0">
                <a:latin typeface="Times New Roman" pitchFamily="18" charset="0"/>
                <a:cs typeface="Times New Roman" pitchFamily="18" charset="0"/>
              </a:rPr>
              <a:t> Kumar (2016) Exponential Power Lindley Distribution: A </a:t>
            </a:r>
            <a:r>
              <a:rPr lang="en-US" sz="2700" dirty="0" err="1" smtClean="0">
                <a:latin typeface="Times New Roman" pitchFamily="18" charset="0"/>
                <a:cs typeface="Times New Roman" pitchFamily="18" charset="0"/>
              </a:rPr>
              <a:t>Bayes</a:t>
            </a:r>
            <a:r>
              <a:rPr lang="en-US" sz="2700" dirty="0" smtClean="0">
                <a:latin typeface="Times New Roman" pitchFamily="18" charset="0"/>
                <a:cs typeface="Times New Roman" pitchFamily="18" charset="0"/>
              </a:rPr>
              <a:t> Study Using MCMC Approach, Journal of National Academy of Mathematics India </a:t>
            </a:r>
            <a:r>
              <a:rPr lang="en-US" sz="2700" dirty="0" err="1" smtClean="0">
                <a:latin typeface="Times New Roman" pitchFamily="18" charset="0"/>
                <a:cs typeface="Times New Roman" pitchFamily="18" charset="0"/>
              </a:rPr>
              <a:t>vol</a:t>
            </a:r>
            <a:r>
              <a:rPr lang="en-US" sz="2700" dirty="0" smtClean="0">
                <a:latin typeface="Times New Roman" pitchFamily="18" charset="0"/>
                <a:cs typeface="Times New Roman" pitchFamily="18" charset="0"/>
              </a:rPr>
              <a:t> 30, pp. 80-102 ISSN 0970-5228</a:t>
            </a:r>
          </a:p>
          <a:p>
            <a:pPr>
              <a:buFont typeface="Wingdings" pitchFamily="2" charset="2"/>
              <a:buChar char="v"/>
            </a:pPr>
            <a:endParaRPr lang="en-US" sz="2700" dirty="0">
              <a:latin typeface="Times New Roman" pitchFamily="18" charset="0"/>
              <a:cs typeface="Times New Roman" pitchFamily="18" charset="0"/>
            </a:endParaRPr>
          </a:p>
          <a:p>
            <a:pPr>
              <a:buFont typeface="Wingdings" pitchFamily="2" charset="2"/>
              <a:buChar char="v"/>
            </a:pPr>
            <a:r>
              <a:rPr lang="en-US" sz="2700" dirty="0" err="1" smtClean="0">
                <a:latin typeface="Times New Roman" pitchFamily="18" charset="0"/>
                <a:cs typeface="Times New Roman" pitchFamily="18" charset="0"/>
              </a:rPr>
              <a:t>Joshi,R.K.&amp;Shrestha,S.K</a:t>
            </a:r>
            <a:r>
              <a:rPr lang="en-US" sz="2700" dirty="0" smtClean="0">
                <a:latin typeface="Times New Roman" pitchFamily="18" charset="0"/>
                <a:cs typeface="Times New Roman" pitchFamily="18" charset="0"/>
              </a:rPr>
              <a:t>.(2017) </a:t>
            </a:r>
            <a:r>
              <a:rPr lang="en-US" sz="2700" dirty="0" err="1" smtClean="0">
                <a:latin typeface="Times New Roman" pitchFamily="18" charset="0"/>
                <a:cs typeface="Times New Roman" pitchFamily="18" charset="0"/>
              </a:rPr>
              <a:t>Weibull</a:t>
            </a:r>
            <a:r>
              <a:rPr lang="en-US" sz="2700" dirty="0" smtClean="0">
                <a:latin typeface="Times New Roman" pitchFamily="18" charset="0"/>
                <a:cs typeface="Times New Roman" pitchFamily="18" charset="0"/>
              </a:rPr>
              <a:t> Inverse Exponential </a:t>
            </a:r>
            <a:r>
              <a:rPr lang="en-US" sz="2700" dirty="0" err="1" smtClean="0">
                <a:latin typeface="Times New Roman" pitchFamily="18" charset="0"/>
                <a:cs typeface="Times New Roman" pitchFamily="18" charset="0"/>
              </a:rPr>
              <a:t>Distribution:Theory</a:t>
            </a:r>
            <a:r>
              <a:rPr lang="en-US" sz="2700" dirty="0" smtClean="0">
                <a:latin typeface="Times New Roman" pitchFamily="18" charset="0"/>
                <a:cs typeface="Times New Roman" pitchFamily="18" charset="0"/>
              </a:rPr>
              <a:t> and Applications, </a:t>
            </a:r>
            <a:r>
              <a:rPr lang="en-US" sz="2700" i="1" dirty="0" smtClean="0">
                <a:latin typeface="Times New Roman" pitchFamily="18" charset="0"/>
                <a:cs typeface="Times New Roman" pitchFamily="18" charset="0"/>
              </a:rPr>
              <a:t>Journal of National Academy of Mathematics India </a:t>
            </a:r>
            <a:r>
              <a:rPr lang="en-US" sz="2700" i="1" dirty="0" err="1" smtClean="0">
                <a:latin typeface="Times New Roman" pitchFamily="18" charset="0"/>
                <a:cs typeface="Times New Roman" pitchFamily="18" charset="0"/>
              </a:rPr>
              <a:t>Vol</a:t>
            </a:r>
            <a:r>
              <a:rPr lang="en-US" sz="2700" i="1" dirty="0" smtClean="0">
                <a:latin typeface="Times New Roman" pitchFamily="18" charset="0"/>
                <a:cs typeface="Times New Roman" pitchFamily="18" charset="0"/>
              </a:rPr>
              <a:t> 31,pp (26-42) ISSN 0970-5228</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986528"/>
          </a:xfrm>
          <a:prstGeom prst="rect">
            <a:avLst/>
          </a:prstGeom>
          <a:noFill/>
        </p:spPr>
        <p:txBody>
          <a:bodyPr wrap="square" rtlCol="0">
            <a:spAutoFit/>
          </a:bodyPr>
          <a:lstStyle/>
          <a:p>
            <a:pPr>
              <a:buFont typeface="Wingdings" pitchFamily="2" charset="2"/>
              <a:buChar char="v"/>
            </a:pPr>
            <a:r>
              <a:rPr lang="en-US" sz="2800" dirty="0" err="1" smtClean="0">
                <a:latin typeface="Times New Roman" pitchFamily="18" charset="0"/>
                <a:cs typeface="Times New Roman" pitchFamily="18" charset="0"/>
              </a:rPr>
              <a:t>Ramesh</a:t>
            </a:r>
            <a:r>
              <a:rPr lang="en-US" sz="2800" dirty="0" smtClean="0">
                <a:latin typeface="Times New Roman" pitchFamily="18" charset="0"/>
                <a:cs typeface="Times New Roman" pitchFamily="18" charset="0"/>
              </a:rPr>
              <a:t> Kumar </a:t>
            </a:r>
            <a:r>
              <a:rPr lang="en-US" sz="2800" dirty="0">
                <a:latin typeface="Times New Roman" pitchFamily="18" charset="0"/>
                <a:cs typeface="Times New Roman" pitchFamily="18" charset="0"/>
              </a:rPr>
              <a:t>J</a:t>
            </a:r>
            <a:r>
              <a:rPr lang="en-US" sz="2800" dirty="0" smtClean="0">
                <a:latin typeface="Times New Roman" pitchFamily="18" charset="0"/>
                <a:cs typeface="Times New Roman" pitchFamily="18" charset="0"/>
              </a:rPr>
              <a:t>oshi &amp; Vijay Kumar (2018). Inverse upside Down Bathtub-shaped Hazard Function Distribution: Theory and Applications, </a:t>
            </a:r>
            <a:r>
              <a:rPr lang="en-US" sz="2800" i="1" dirty="0" smtClean="0">
                <a:latin typeface="Times New Roman" pitchFamily="18" charset="0"/>
                <a:cs typeface="Times New Roman" pitchFamily="18" charset="0"/>
              </a:rPr>
              <a:t>Journal of National Academy of Mathematics India </a:t>
            </a:r>
            <a:r>
              <a:rPr lang="en-US" sz="2800" i="1" dirty="0" err="1" smtClean="0">
                <a:latin typeface="Times New Roman" pitchFamily="18" charset="0"/>
                <a:cs typeface="Times New Roman" pitchFamily="18" charset="0"/>
              </a:rPr>
              <a:t>Vol</a:t>
            </a:r>
            <a:r>
              <a:rPr lang="en-US" sz="2800" i="1" dirty="0" smtClean="0">
                <a:latin typeface="Times New Roman" pitchFamily="18" charset="0"/>
                <a:cs typeface="Times New Roman" pitchFamily="18" charset="0"/>
              </a:rPr>
              <a:t> 32 pp 6-20 ISSN 0970-5228</a:t>
            </a:r>
          </a:p>
          <a:p>
            <a:pPr>
              <a:buFont typeface="Wingdings" pitchFamily="2" charset="2"/>
              <a:buChar char="v"/>
            </a:pPr>
            <a:endParaRPr lang="en-US" sz="2800" i="1" dirty="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Nurul Azeez khan &amp; </a:t>
            </a:r>
            <a:r>
              <a:rPr lang="en-US" sz="2800" dirty="0" err="1" smtClean="0">
                <a:latin typeface="Times New Roman" pitchFamily="18" charset="0"/>
                <a:cs typeface="Times New Roman" pitchFamily="18" charset="0"/>
              </a:rPr>
              <a:t>Ramesh</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K</a:t>
            </a:r>
            <a:r>
              <a:rPr lang="en-US" sz="2800" dirty="0" smtClean="0">
                <a:latin typeface="Times New Roman" pitchFamily="18" charset="0"/>
                <a:cs typeface="Times New Roman" pitchFamily="18" charset="0"/>
              </a:rPr>
              <a:t>umar Joshi (2019) An Inventory Model for Inverse Chain Deteriorating Items with Price Dependent Demand Rate and Partial Backlogging. </a:t>
            </a:r>
            <a:r>
              <a:rPr lang="en-US" sz="2800" i="1" dirty="0" smtClean="0">
                <a:latin typeface="Times New Roman" pitchFamily="18" charset="0"/>
                <a:cs typeface="Times New Roman" pitchFamily="18" charset="0"/>
              </a:rPr>
              <a:t>Journal of Computer and mathematical sciences </a:t>
            </a:r>
            <a:r>
              <a:rPr lang="en-US" sz="2800" i="1" dirty="0" err="1" smtClean="0">
                <a:latin typeface="Times New Roman" pitchFamily="18" charset="0"/>
                <a:cs typeface="Times New Roman" pitchFamily="18" charset="0"/>
              </a:rPr>
              <a:t>Vol</a:t>
            </a:r>
            <a:r>
              <a:rPr lang="en-US" sz="2800" i="1" dirty="0" smtClean="0">
                <a:latin typeface="Times New Roman" pitchFamily="18" charset="0"/>
                <a:cs typeface="Times New Roman" pitchFamily="18" charset="0"/>
              </a:rPr>
              <a:t> 10(7) </a:t>
            </a:r>
            <a:r>
              <a:rPr lang="en-US" sz="2800" i="1" dirty="0" err="1" smtClean="0">
                <a:latin typeface="Times New Roman" pitchFamily="18" charset="0"/>
                <a:cs typeface="Times New Roman" pitchFamily="18" charset="0"/>
              </a:rPr>
              <a:t>DOI:http</a:t>
            </a:r>
            <a:r>
              <a:rPr lang="en-US" sz="2800" i="1"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dx.doi.org</a:t>
            </a:r>
            <a:r>
              <a:rPr lang="en-US" sz="2800" i="1" dirty="0" smtClean="0">
                <a:latin typeface="Times New Roman" pitchFamily="18" charset="0"/>
                <a:cs typeface="Times New Roman" pitchFamily="18" charset="0"/>
              </a:rPr>
              <a:t>/10.29055/</a:t>
            </a:r>
            <a:r>
              <a:rPr lang="en-US" sz="2800" i="1" dirty="0" err="1" smtClean="0">
                <a:latin typeface="Times New Roman" pitchFamily="18" charset="0"/>
                <a:cs typeface="Times New Roman" pitchFamily="18" charset="0"/>
              </a:rPr>
              <a:t>jcms</a:t>
            </a:r>
            <a:r>
              <a:rPr lang="en-US" sz="2800" i="1" dirty="0" smtClean="0">
                <a:latin typeface="Times New Roman" pitchFamily="18" charset="0"/>
                <a:cs typeface="Times New Roman" pitchFamily="18" charset="0"/>
              </a:rPr>
              <a:t>/1131</a:t>
            </a:r>
          </a:p>
          <a:p>
            <a:pPr>
              <a:buFont typeface="Wingdings" pitchFamily="2" charset="2"/>
              <a:buChar char="v"/>
            </a:pPr>
            <a:endParaRPr lang="en-US" sz="2800" i="1" dirty="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Joshi, R.K., </a:t>
            </a:r>
            <a:r>
              <a:rPr lang="en-US" sz="2800" dirty="0" err="1" smtClean="0">
                <a:latin typeface="Times New Roman" pitchFamily="18" charset="0"/>
                <a:cs typeface="Times New Roman" pitchFamily="18" charset="0"/>
              </a:rPr>
              <a:t>Shrestha</a:t>
            </a:r>
            <a:r>
              <a:rPr lang="en-US" sz="2800" dirty="0" smtClean="0">
                <a:latin typeface="Times New Roman" pitchFamily="18" charset="0"/>
                <a:cs typeface="Times New Roman" pitchFamily="18" charset="0"/>
              </a:rPr>
              <a:t>, Y.M.(2019). Customers House Purchasing Decision factors in Kathmandu valley. </a:t>
            </a:r>
            <a:r>
              <a:rPr lang="en-US" sz="2800" i="1" dirty="0" smtClean="0">
                <a:latin typeface="Times New Roman" pitchFamily="18" charset="0"/>
                <a:cs typeface="Times New Roman" pitchFamily="18" charset="0"/>
              </a:rPr>
              <a:t>Journal of interdisciplinary studies, </a:t>
            </a:r>
            <a:r>
              <a:rPr lang="en-US" sz="2800" i="1" dirty="0" err="1" smtClean="0">
                <a:latin typeface="Times New Roman" pitchFamily="18" charset="0"/>
                <a:cs typeface="Times New Roman" pitchFamily="18" charset="0"/>
              </a:rPr>
              <a:t>Gupteshwor</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Mahadev</a:t>
            </a:r>
            <a:r>
              <a:rPr lang="en-US" sz="2800" i="1" dirty="0" smtClean="0">
                <a:latin typeface="Times New Roman" pitchFamily="18" charset="0"/>
                <a:cs typeface="Times New Roman" pitchFamily="18" charset="0"/>
              </a:rPr>
              <a:t> Multiple Campus (GMMC) </a:t>
            </a:r>
            <a:r>
              <a:rPr lang="en-US" sz="2800" i="1" dirty="0" err="1" smtClean="0">
                <a:latin typeface="Times New Roman" pitchFamily="18" charset="0"/>
                <a:cs typeface="Times New Roman" pitchFamily="18" charset="0"/>
              </a:rPr>
              <a:t>Chhore</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patan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Pokhara</a:t>
            </a:r>
            <a:r>
              <a:rPr lang="en-US" sz="2800" i="1" dirty="0" smtClean="0">
                <a:latin typeface="Times New Roman" pitchFamily="18" charset="0"/>
                <a:cs typeface="Times New Roman" pitchFamily="18" charset="0"/>
              </a:rPr>
              <a:t>, Nepal. </a:t>
            </a:r>
            <a:r>
              <a:rPr lang="en-US" sz="2800" i="1" dirty="0" err="1" smtClean="0">
                <a:latin typeface="Times New Roman" pitchFamily="18" charset="0"/>
                <a:cs typeface="Times New Roman" pitchFamily="18" charset="0"/>
              </a:rPr>
              <a:t>Vol</a:t>
            </a:r>
            <a:r>
              <a:rPr lang="en-US" sz="2800" i="1" dirty="0" smtClean="0">
                <a:latin typeface="Times New Roman" pitchFamily="18" charset="0"/>
                <a:cs typeface="Times New Roman" pitchFamily="18" charset="0"/>
              </a:rPr>
              <a:t> 8 Dec 2019</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555641"/>
          </a:xfrm>
          <a:prstGeom prst="rect">
            <a:avLst/>
          </a:prstGeom>
          <a:noFill/>
        </p:spPr>
        <p:txBody>
          <a:bodyPr wrap="square" rtlCol="0">
            <a:spAutoFit/>
          </a:bodyPr>
          <a:lstStyle/>
          <a:p>
            <a:pPr>
              <a:buFont typeface="Wingdings" pitchFamily="2" charset="2"/>
              <a:buChar char="v"/>
            </a:pPr>
            <a:r>
              <a:rPr lang="en-US" sz="2800" dirty="0" smtClean="0">
                <a:latin typeface="Times New Roman" pitchFamily="18" charset="0"/>
                <a:cs typeface="Times New Roman" pitchFamily="18" charset="0"/>
              </a:rPr>
              <a:t>Joshi, R. K. &amp; Kumar, V. (2020). New Lindley-Rayleigh Distribution with Statistical properties and Applications.</a:t>
            </a:r>
            <a:r>
              <a:rPr lang="en-US" sz="2800" i="1" dirty="0" smtClean="0">
                <a:latin typeface="Times New Roman" pitchFamily="18" charset="0"/>
                <a:cs typeface="Times New Roman" pitchFamily="18" charset="0"/>
              </a:rPr>
              <a:t> International Journal of Mathematics Trends and Technology (IJMTT), </a:t>
            </a:r>
            <a:r>
              <a:rPr lang="en-US" sz="2800" dirty="0" smtClean="0">
                <a:latin typeface="Times New Roman" pitchFamily="18" charset="0"/>
                <a:cs typeface="Times New Roman" pitchFamily="18" charset="0"/>
              </a:rPr>
              <a:t>66(9), 197-208.</a:t>
            </a:r>
          </a:p>
          <a:p>
            <a:pPr>
              <a:buFont typeface="Wingdings" pitchFamily="2" charset="2"/>
              <a:buChar char="v"/>
            </a:pPr>
            <a:endParaRPr lang="en-US" sz="2800" dirty="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Joshi, R. K. &amp; Kumar, V. (2020).</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Lindley-Chen Distribution with Applications.</a:t>
            </a:r>
            <a:r>
              <a:rPr lang="en-US" sz="2800" b="1"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International Journals of Engineering, Science &amp; Mathematics (IJESM), 9(10), 12-22, ISSN: 2320-0294</a:t>
            </a:r>
          </a:p>
          <a:p>
            <a:pPr>
              <a:buFont typeface="Wingdings" pitchFamily="2" charset="2"/>
              <a:buChar char="v"/>
            </a:pPr>
            <a:endParaRPr lang="en-US" sz="2800" i="1" dirty="0">
              <a:latin typeface="Times New Roman" pitchFamily="18" charset="0"/>
              <a:cs typeface="Times New Roman" pitchFamily="18" charset="0"/>
            </a:endParaRPr>
          </a:p>
          <a:p>
            <a:pPr lvl="0">
              <a:buFont typeface="Wingdings" pitchFamily="2" charset="2"/>
              <a:buChar char="v"/>
            </a:pPr>
            <a:r>
              <a:rPr kumimoji="0" lang="en-US" sz="2800" b="0" i="0" u="none" strike="noStrike" cap="none" normalizeH="0" baseline="0" dirty="0" smtClean="0">
                <a:ln>
                  <a:noFill/>
                </a:ln>
                <a:effectLst/>
                <a:latin typeface="Times New Roman" pitchFamily="18" charset="0"/>
                <a:ea typeface="Calibri" pitchFamily="34" charset="0"/>
                <a:cs typeface="Times New Roman" pitchFamily="18" charset="0"/>
              </a:rPr>
              <a:t>Joshi, R. K. &amp; Kumar, V. (2020). Lindley </a:t>
            </a:r>
            <a:r>
              <a:rPr kumimoji="0" lang="en-US" sz="2800" b="0" i="0" u="none" strike="noStrike" cap="none" normalizeH="0" baseline="0" dirty="0" err="1" smtClean="0">
                <a:ln>
                  <a:noFill/>
                </a:ln>
                <a:effectLst/>
                <a:latin typeface="Times New Roman" pitchFamily="18" charset="0"/>
                <a:ea typeface="Calibri" pitchFamily="34" charset="0"/>
                <a:cs typeface="Times New Roman" pitchFamily="18" charset="0"/>
              </a:rPr>
              <a:t>Gompertz</a:t>
            </a:r>
            <a:r>
              <a:rPr kumimoji="0" lang="en-US" sz="2800" b="0" i="0" u="none" strike="noStrike" cap="none" normalizeH="0" baseline="0" dirty="0" smtClean="0">
                <a:ln>
                  <a:noFill/>
                </a:ln>
                <a:effectLst/>
                <a:latin typeface="Times New Roman" pitchFamily="18" charset="0"/>
                <a:ea typeface="Calibri" pitchFamily="34" charset="0"/>
                <a:cs typeface="Times New Roman" pitchFamily="18" charset="0"/>
              </a:rPr>
              <a:t> distribution with properties and application. </a:t>
            </a:r>
            <a:r>
              <a:rPr kumimoji="0" lang="en-US" sz="2800" b="0" i="1" u="none" strike="noStrike" cap="none" normalizeH="0" baseline="0" dirty="0" smtClean="0">
                <a:ln>
                  <a:noFill/>
                </a:ln>
                <a:effectLst/>
                <a:latin typeface="Times New Roman" pitchFamily="18" charset="0"/>
                <a:ea typeface="Calibri" pitchFamily="34" charset="0"/>
                <a:cs typeface="Times New Roman" pitchFamily="18" charset="0"/>
              </a:rPr>
              <a:t>International Journal of Statistics and Applied Mathematics,5(6), 28-37, DOI: https://doi.org/10.22271/maths.2020.v5.i6a.610.</a:t>
            </a:r>
            <a:endParaRPr kumimoji="0" lang="en-US" sz="28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924973"/>
          </a:xfrm>
          <a:prstGeom prst="rect">
            <a:avLst/>
          </a:prstGeom>
          <a:noFill/>
        </p:spPr>
        <p:txBody>
          <a:bodyPr wrap="square" rtlCol="0">
            <a:spAutoFit/>
          </a:bodyPr>
          <a:lstStyle/>
          <a:p>
            <a:pPr lvl="0">
              <a:buFont typeface="Wingdings" pitchFamily="2" charset="2"/>
              <a:buChar char="v"/>
            </a:pP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Joshi R.K. &amp; </a:t>
            </a:r>
            <a:r>
              <a:rPr kumimoji="0" lang="en-US" sz="2600" b="0" i="0" u="none" strike="noStrike" cap="none" normalizeH="0" baseline="0" dirty="0" err="1" smtClean="0">
                <a:ln>
                  <a:noFill/>
                </a:ln>
                <a:effectLst/>
                <a:latin typeface="Times New Roman" pitchFamily="18" charset="0"/>
                <a:ea typeface="Calibri" pitchFamily="34" charset="0"/>
                <a:cs typeface="Times New Roman" pitchFamily="18" charset="0"/>
              </a:rPr>
              <a:t>Dhungana</a:t>
            </a: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 G. (2020) Exponentiated Rayleigh Poisson distribution, Model, properties and Application </a:t>
            </a:r>
            <a:r>
              <a:rPr kumimoji="0" lang="en-US" sz="2600" b="0" i="1" u="none" strike="noStrike" cap="none" normalizeH="0" baseline="0" dirty="0" smtClean="0">
                <a:ln>
                  <a:noFill/>
                </a:ln>
                <a:effectLst/>
                <a:latin typeface="Times New Roman" pitchFamily="18" charset="0"/>
                <a:ea typeface="Calibri" pitchFamily="34" charset="0"/>
                <a:cs typeface="Times New Roman" pitchFamily="18" charset="0"/>
              </a:rPr>
              <a:t>American journal of theoretical and applied statistics, 2020:9(6):272-282. Doi:10.11648/j.ajtas.20200906.13, ISSN:2326-8999 (print) ;ISSN:2326-9006(online)</a:t>
            </a:r>
            <a:endParaRPr kumimoji="0" lang="en-US" sz="26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600" dirty="0">
              <a:latin typeface="Times New Roman" pitchFamily="18" charset="0"/>
              <a:cs typeface="Times New Roman" pitchFamily="18" charset="0"/>
            </a:endParaRPr>
          </a:p>
          <a:p>
            <a:pPr lvl="0">
              <a:buFont typeface="Wingdings" pitchFamily="2" charset="2"/>
              <a:buChar char="v"/>
            </a:pP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Joshi, R. K. &amp; Kumar, V. (2020). Lindley </a:t>
            </a:r>
            <a:r>
              <a:rPr kumimoji="0" lang="en-US" sz="2600" b="0" i="0" u="none" strike="noStrike" cap="none" normalizeH="0" baseline="0" dirty="0" err="1" smtClean="0">
                <a:ln>
                  <a:noFill/>
                </a:ln>
                <a:effectLst/>
                <a:latin typeface="Times New Roman" pitchFamily="18" charset="0"/>
                <a:ea typeface="Calibri" pitchFamily="34" charset="0"/>
                <a:cs typeface="Times New Roman" pitchFamily="18" charset="0"/>
              </a:rPr>
              <a:t>Gompertz</a:t>
            </a: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 distribution with properties and application. </a:t>
            </a:r>
            <a:r>
              <a:rPr kumimoji="0" lang="en-US" sz="2600" b="0" i="1" u="none" strike="noStrike" cap="none" normalizeH="0" baseline="0" dirty="0" smtClean="0">
                <a:ln>
                  <a:noFill/>
                </a:ln>
                <a:effectLst/>
                <a:latin typeface="Times New Roman" pitchFamily="18" charset="0"/>
                <a:ea typeface="Calibri" pitchFamily="34" charset="0"/>
                <a:cs typeface="Times New Roman" pitchFamily="18" charset="0"/>
              </a:rPr>
              <a:t>International Journal of Statistics and Applied Mathematics,5(6), 28-37, DOI: https://doi.org/10.22271/maths.2020.v5.i6a.610.</a:t>
            </a:r>
            <a:endParaRPr kumimoji="0" lang="en-US" sz="26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600" dirty="0" smtClean="0">
              <a:latin typeface="Times New Roman" pitchFamily="18" charset="0"/>
              <a:cs typeface="Times New Roman" pitchFamily="18" charset="0"/>
            </a:endParaRPr>
          </a:p>
          <a:p>
            <a:pPr lvl="0">
              <a:buFont typeface="Wingdings" pitchFamily="2" charset="2"/>
              <a:buChar char="v"/>
            </a:pP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Joshi R.K. &amp; </a:t>
            </a:r>
            <a:r>
              <a:rPr kumimoji="0" lang="en-US" sz="2600" b="0" i="0" u="none" strike="noStrike" cap="none" normalizeH="0" baseline="0" dirty="0" err="1" smtClean="0">
                <a:ln>
                  <a:noFill/>
                </a:ln>
                <a:effectLst/>
                <a:latin typeface="Times New Roman" pitchFamily="18" charset="0"/>
                <a:ea typeface="Calibri" pitchFamily="34" charset="0"/>
                <a:cs typeface="Times New Roman" pitchFamily="18" charset="0"/>
              </a:rPr>
              <a:t>Dhungana</a:t>
            </a:r>
            <a:r>
              <a:rPr kumimoji="0" lang="en-US" sz="2600" b="0" i="0" u="none" strike="noStrike" cap="none" normalizeH="0" baseline="0" dirty="0" smtClean="0">
                <a:ln>
                  <a:noFill/>
                </a:ln>
                <a:effectLst/>
                <a:latin typeface="Times New Roman" pitchFamily="18" charset="0"/>
                <a:ea typeface="Calibri" pitchFamily="34" charset="0"/>
                <a:cs typeface="Times New Roman" pitchFamily="18" charset="0"/>
              </a:rPr>
              <a:t>, G. (2020) Exponentiated Rayleigh Poisson distribution, Model, properties and </a:t>
            </a:r>
            <a:r>
              <a:rPr kumimoji="0" lang="en-US" sz="2600" b="0" i="1" u="none" strike="noStrike" cap="none" normalizeH="0" baseline="0" dirty="0" err="1" smtClean="0">
                <a:ln>
                  <a:noFill/>
                </a:ln>
                <a:effectLst/>
                <a:latin typeface="Times New Roman" pitchFamily="18" charset="0"/>
                <a:ea typeface="Calibri" pitchFamily="34" charset="0"/>
                <a:cs typeface="Times New Roman" pitchFamily="18" charset="0"/>
              </a:rPr>
              <a:t>Application.American</a:t>
            </a:r>
            <a:r>
              <a:rPr kumimoji="0" lang="en-US" sz="2600" b="0" i="1" u="none" strike="noStrike" cap="none" normalizeH="0" baseline="0" dirty="0" smtClean="0">
                <a:ln>
                  <a:noFill/>
                </a:ln>
                <a:effectLst/>
                <a:latin typeface="Times New Roman" pitchFamily="18" charset="0"/>
                <a:ea typeface="Calibri" pitchFamily="34" charset="0"/>
                <a:cs typeface="Times New Roman" pitchFamily="18" charset="0"/>
              </a:rPr>
              <a:t> journal of theoretical and applied statistics, 2020:9(6):272-282. Doi:10.11648/j.ajtas.20200906.13, ISSN:2326-8999 (print) ;ISSN:2326-9006(online)</a:t>
            </a:r>
            <a:endParaRPr kumimoji="0" lang="en-US" sz="26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832092"/>
          </a:xfrm>
          <a:prstGeom prst="rect">
            <a:avLst/>
          </a:prstGeom>
          <a:noFill/>
        </p:spPr>
        <p:txBody>
          <a:bodyPr wrap="square" rtlCol="0">
            <a:spAutoFit/>
          </a:bodyPr>
          <a:lstStyle/>
          <a:p>
            <a:pPr lvl="0">
              <a:buFont typeface="Wingdings" pitchFamily="2" charset="2"/>
              <a:buChar char="v"/>
            </a:pPr>
            <a:r>
              <a:rPr kumimoji="0" lang="en-US" sz="2800" b="0" i="0" u="none" strike="noStrike" cap="none" normalizeH="0" baseline="0" dirty="0" smtClean="0">
                <a:ln>
                  <a:noFill/>
                </a:ln>
                <a:effectLst/>
                <a:latin typeface="Times New Roman" pitchFamily="18" charset="0"/>
                <a:ea typeface="Calibri" pitchFamily="34" charset="0"/>
                <a:cs typeface="Times New Roman" pitchFamily="18" charset="0"/>
              </a:rPr>
              <a:t>Joshi, R.K. &amp; Kumar, V. (2021). Logistic Chen Distribution with Properties and Applications, </a:t>
            </a:r>
            <a:r>
              <a:rPr kumimoji="0" lang="en-US" sz="2800" b="0" i="1" u="none" strike="noStrike" cap="none" normalizeH="0" baseline="0" dirty="0" smtClean="0">
                <a:ln>
                  <a:noFill/>
                </a:ln>
                <a:effectLst/>
                <a:latin typeface="Times New Roman" pitchFamily="18" charset="0"/>
                <a:ea typeface="Calibri" pitchFamily="34" charset="0"/>
                <a:cs typeface="Times New Roman" pitchFamily="18" charset="0"/>
              </a:rPr>
              <a:t>International Journal of Mathematics Trends and Technology(IJMTT), 67(1), 141-151.  DOI:10.14445/22315373/IJMTT-V67I1P519 </a:t>
            </a:r>
            <a:endParaRPr kumimoji="0" lang="en-US" sz="28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800" dirty="0" smtClean="0">
              <a:latin typeface="Times New Roman" pitchFamily="18" charset="0"/>
              <a:cs typeface="Times New Roman" pitchFamily="18" charset="0"/>
            </a:endParaRPr>
          </a:p>
          <a:p>
            <a:pPr lvl="0">
              <a:buFont typeface="Wingdings" pitchFamily="2" charset="2"/>
              <a:buChar char="v"/>
            </a:pPr>
            <a:r>
              <a:rPr kumimoji="0" lang="en-US" sz="2800" b="0" i="0" u="none" strike="noStrike" cap="none" normalizeH="0" baseline="0" dirty="0" smtClean="0">
                <a:ln>
                  <a:noFill/>
                </a:ln>
                <a:effectLst/>
                <a:latin typeface="Times New Roman" pitchFamily="18" charset="0"/>
                <a:ea typeface="Calibri" pitchFamily="34" charset="0"/>
                <a:cs typeface="Times New Roman" pitchFamily="18" charset="0"/>
              </a:rPr>
              <a:t>Joshi, R.K. &amp; Kumar, V. (2021). Poisson Generalized Rayleigh Distribution with Properties and Application, </a:t>
            </a:r>
            <a:r>
              <a:rPr kumimoji="0" lang="en-US" sz="2800" b="0" i="1" u="none" strike="noStrike" cap="none" normalizeH="0" baseline="0" dirty="0" smtClean="0">
                <a:ln>
                  <a:noFill/>
                </a:ln>
                <a:effectLst/>
                <a:latin typeface="Times New Roman" pitchFamily="18" charset="0"/>
                <a:ea typeface="Calibri" pitchFamily="34" charset="0"/>
                <a:cs typeface="Times New Roman" pitchFamily="18" charset="0"/>
              </a:rPr>
              <a:t>International Journal of Statistics and Applied Mathematics, 6(1), 90-99</a:t>
            </a:r>
          </a:p>
          <a:p>
            <a:pPr lvl="0"/>
            <a:r>
              <a:rPr kumimoji="0" lang="en-US" sz="2800" b="0" i="1" u="none" strike="noStrike" cap="none" normalizeH="0" baseline="0" dirty="0" smtClean="0">
                <a:ln>
                  <a:noFill/>
                </a:ln>
                <a:effectLst/>
                <a:latin typeface="Times New Roman" pitchFamily="18" charset="0"/>
                <a:ea typeface="Calibri" pitchFamily="34" charset="0"/>
                <a:cs typeface="Times New Roman" pitchFamily="18" charset="0"/>
              </a:rPr>
              <a:t> DOI: https://doi.org/10.22271/maths.2021.v6.i1b.637</a:t>
            </a:r>
            <a:endParaRPr kumimoji="0" lang="en-US" sz="2800" b="0" i="1" u="none" strike="noStrike" cap="none" normalizeH="0" baseline="0" dirty="0" smtClean="0">
              <a:ln>
                <a:noFill/>
              </a:ln>
              <a:effectLst/>
              <a:latin typeface="Times New Roman" pitchFamily="18" charset="0"/>
              <a:cs typeface="Times New Roman" pitchFamily="18" charset="0"/>
            </a:endParaRPr>
          </a:p>
          <a:p>
            <a:pPr>
              <a:buFont typeface="Wingdings" pitchFamily="2" charset="2"/>
              <a:buChar char="v"/>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63308"/>
          </a:xfrm>
          <a:prstGeom prst="rect">
            <a:avLst/>
          </a:prstGeom>
          <a:noFill/>
        </p:spPr>
        <p:txBody>
          <a:bodyPr wrap="square" rtlCol="0">
            <a:spAutoFit/>
          </a:bodyPr>
          <a:lstStyle/>
          <a:p>
            <a:r>
              <a:rPr lang="en-US" sz="3200" dirty="0" smtClean="0">
                <a:solidFill>
                  <a:schemeClr val="tx2"/>
                </a:solidFill>
                <a:latin typeface="Times New Roman" pitchFamily="18" charset="0"/>
                <a:cs typeface="Times New Roman" pitchFamily="18" charset="0"/>
              </a:rPr>
              <a:t>The Analysis of some statistical models</a:t>
            </a:r>
          </a:p>
          <a:p>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The motivation of this  study is to explore some statistical  models. In this  work I have mainly focused on Bayesian analysis of the proposed probability distributions. The Markov Chain Monte Carlo(MCMC) methods have been  used to simulate direct draws from probability distribution of interest in open BUGS. </a:t>
            </a:r>
          </a:p>
          <a:p>
            <a:r>
              <a:rPr lang="en-US" sz="2600" dirty="0" smtClean="0">
                <a:latin typeface="Times New Roman" pitchFamily="18" charset="0"/>
                <a:cs typeface="Times New Roman" pitchFamily="18" charset="0"/>
              </a:rPr>
              <a:t>	I have considered the statistical modeling of data using classical as well as Bayesian methods. I have developed  the modules in R language and environment for the statistical analysis and classical inference for some probability models.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 have developed several probability distribution of new models in my published papers.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Here onwards, I’m going to </a:t>
            </a:r>
            <a:r>
              <a:rPr lang="en-US" sz="2600" smtClean="0">
                <a:latin typeface="Times New Roman" pitchFamily="18" charset="0"/>
                <a:cs typeface="Times New Roman" pitchFamily="18" charset="0"/>
              </a:rPr>
              <a:t>demonstrate my </a:t>
            </a:r>
            <a:r>
              <a:rPr lang="en-US" sz="2600" dirty="0" smtClean="0">
                <a:latin typeface="Times New Roman" pitchFamily="18" charset="0"/>
                <a:cs typeface="Times New Roman" pitchFamily="18" charset="0"/>
              </a:rPr>
              <a:t>latest published paper</a:t>
            </a:r>
            <a:endParaRPr lang="en-US" sz="2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1852</Words>
  <Application>Microsoft Office PowerPoint</Application>
  <PresentationFormat>On-screen Show (4:3)</PresentationFormat>
  <Paragraphs>255</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Equation</vt:lpstr>
      <vt:lpstr>Slide 1</vt:lpstr>
      <vt:lpstr>Slide 2</vt:lpstr>
      <vt:lpstr>Slide 3</vt:lpstr>
      <vt:lpstr>Slide 4</vt:lpstr>
      <vt:lpstr>Slide 5</vt:lpstr>
      <vt:lpstr>Slide 6</vt:lpstr>
      <vt:lpstr>Slide 7</vt:lpstr>
      <vt:lpstr>Slide 8</vt:lpstr>
      <vt:lpstr>Slide 9</vt:lpstr>
      <vt:lpstr>Poisson Generalized Rayleigh Distribution with Properties and Application </vt:lpstr>
      <vt:lpstr>Abstract</vt:lpstr>
      <vt:lpstr>Introduction</vt:lpstr>
      <vt:lpstr>Development of the Model</vt:lpstr>
      <vt:lpstr>Slide 14</vt:lpstr>
      <vt:lpstr>Some statistical properties</vt:lpstr>
      <vt:lpstr>Graphical visualization of PDF and HRF</vt:lpstr>
      <vt:lpstr>Methods of Estimation</vt:lpstr>
      <vt:lpstr>Model validation</vt:lpstr>
      <vt:lpstr>Slide 19</vt:lpstr>
      <vt:lpstr>Slide 20</vt:lpstr>
      <vt:lpstr>Model Comparison</vt:lpstr>
      <vt:lpstr>Competitive Models</vt:lpstr>
      <vt:lpstr>Slide 23</vt:lpstr>
      <vt:lpstr>Slide 24</vt:lpstr>
      <vt:lpstr>Slide 25</vt:lpstr>
      <vt:lpstr>Conclusion</vt:lpstr>
      <vt:lpstr>References</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Poisson Generalized Rayleigh distribution with Properties and Application</dc:title>
  <dc:creator>LP Sapkota</dc:creator>
  <cp:lastModifiedBy>user</cp:lastModifiedBy>
  <cp:revision>52</cp:revision>
  <dcterms:created xsi:type="dcterms:W3CDTF">2021-11-15T07:20:31Z</dcterms:created>
  <dcterms:modified xsi:type="dcterms:W3CDTF">2021-11-21T02:54:44Z</dcterms:modified>
</cp:coreProperties>
</file>