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5" r:id="rId17"/>
    <p:sldId id="268" r:id="rId18"/>
    <p:sldId id="269" r:id="rId19"/>
    <p:sldId id="270" r:id="rId20"/>
    <p:sldId id="276" r:id="rId21"/>
    <p:sldId id="271" r:id="rId22"/>
    <p:sldId id="272" r:id="rId23"/>
    <p:sldId id="273" r:id="rId24"/>
    <p:sldId id="274" r:id="rId25"/>
    <p:sldId id="277" r:id="rId26"/>
    <p:sldId id="278"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308" r:id="rId45"/>
    <p:sldId id="297" r:id="rId46"/>
    <p:sldId id="299" r:id="rId47"/>
    <p:sldId id="300" r:id="rId48"/>
    <p:sldId id="301" r:id="rId49"/>
    <p:sldId id="302" r:id="rId50"/>
    <p:sldId id="303" r:id="rId51"/>
    <p:sldId id="304" r:id="rId52"/>
    <p:sldId id="305" r:id="rId53"/>
    <p:sldId id="306" r:id="rId54"/>
    <p:sldId id="307" r:id="rId55"/>
    <p:sldId id="309" r:id="rId56"/>
    <p:sldId id="310" r:id="rId57"/>
    <p:sldId id="317" r:id="rId58"/>
    <p:sldId id="311" r:id="rId59"/>
    <p:sldId id="312" r:id="rId60"/>
    <p:sldId id="313" r:id="rId61"/>
    <p:sldId id="314" r:id="rId62"/>
    <p:sldId id="316" r:id="rId63"/>
    <p:sldId id="318" r:id="rId64"/>
    <p:sldId id="319" r:id="rId65"/>
    <p:sldId id="320" r:id="rId66"/>
    <p:sldId id="321" r:id="rId67"/>
    <p:sldId id="322" r:id="rId68"/>
    <p:sldId id="323" r:id="rId69"/>
    <p:sldId id="324" r:id="rId70"/>
    <p:sldId id="325" r:id="rId71"/>
    <p:sldId id="326" r:id="rId72"/>
    <p:sldId id="327" r:id="rId73"/>
    <p:sldId id="329" r:id="rId74"/>
    <p:sldId id="330" r:id="rId75"/>
    <p:sldId id="331" r:id="rId76"/>
    <p:sldId id="340" r:id="rId77"/>
    <p:sldId id="333" r:id="rId78"/>
    <p:sldId id="334" r:id="rId79"/>
    <p:sldId id="335" r:id="rId80"/>
    <p:sldId id="336" r:id="rId81"/>
    <p:sldId id="337" r:id="rId82"/>
    <p:sldId id="341" r:id="rId83"/>
    <p:sldId id="342" r:id="rId84"/>
    <p:sldId id="339" r:id="rId85"/>
    <p:sldId id="343" r:id="rId86"/>
    <p:sldId id="344" r:id="rId87"/>
    <p:sldId id="345" r:id="rId88"/>
    <p:sldId id="346" r:id="rId89"/>
    <p:sldId id="347" r:id="rId90"/>
    <p:sldId id="348" r:id="rId91"/>
    <p:sldId id="349" r:id="rId92"/>
    <p:sldId id="350" r:id="rId93"/>
    <p:sldId id="351" r:id="rId94"/>
    <p:sldId id="352" r:id="rId95"/>
    <p:sldId id="353" r:id="rId96"/>
    <p:sldId id="364" r:id="rId97"/>
    <p:sldId id="354" r:id="rId98"/>
    <p:sldId id="355" r:id="rId99"/>
    <p:sldId id="356" r:id="rId100"/>
    <p:sldId id="357" r:id="rId101"/>
    <p:sldId id="358" r:id="rId102"/>
    <p:sldId id="359" r:id="rId103"/>
    <p:sldId id="360" r:id="rId104"/>
    <p:sldId id="361" r:id="rId105"/>
    <p:sldId id="362" r:id="rId106"/>
    <p:sldId id="363" r:id="rId107"/>
    <p:sldId id="365" r:id="rId108"/>
    <p:sldId id="366" r:id="rId109"/>
    <p:sldId id="372" r:id="rId110"/>
    <p:sldId id="367" r:id="rId111"/>
    <p:sldId id="368" r:id="rId112"/>
    <p:sldId id="369" r:id="rId113"/>
    <p:sldId id="370" r:id="rId114"/>
    <p:sldId id="371" r:id="rId115"/>
    <p:sldId id="373" r:id="rId116"/>
    <p:sldId id="376" r:id="rId117"/>
    <p:sldId id="377" r:id="rId118"/>
    <p:sldId id="378" r:id="rId119"/>
    <p:sldId id="380" r:id="rId120"/>
    <p:sldId id="383" r:id="rId121"/>
    <p:sldId id="384" r:id="rId122"/>
    <p:sldId id="385" r:id="rId123"/>
    <p:sldId id="386" r:id="rId124"/>
    <p:sldId id="387" r:id="rId125"/>
    <p:sldId id="388" r:id="rId126"/>
    <p:sldId id="389" r:id="rId127"/>
    <p:sldId id="390" r:id="rId128"/>
    <p:sldId id="391" r:id="rId129"/>
    <p:sldId id="392" r:id="rId130"/>
    <p:sldId id="393" r:id="rId131"/>
    <p:sldId id="394" r:id="rId132"/>
    <p:sldId id="395" r:id="rId133"/>
    <p:sldId id="396" r:id="rId1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61AD75-4CFA-4BC1-9D89-E20D7ECFE7D2}" v="1" dt="2022-06-07T17:14:22.838"/>
    <p1510:client id="{32ECBE57-C7BF-4B10-A045-DFD50A7EC001}" v="2" dt="2022-05-25T14:17:32.653"/>
    <p1510:client id="{4168F42B-5E4E-40CA-BC1C-CFD64678BE9C}" v="2" dt="2022-04-23T16:23:38.738"/>
    <p1510:client id="{461F3EC8-97C8-4982-A142-C4D27C83BC30}" v="13" dt="2022-05-25T05:10:08.261"/>
    <p1510:client id="{99C62499-A6E6-4C80-8933-876FA48A914A}" v="2" dt="2022-08-06T04:52:33.799"/>
    <p1510:client id="{A6038210-03DB-4ABB-9A09-86A4B652CD30}" v="2" dt="2022-05-26T02:41:46.131"/>
    <p1510:client id="{A747FCE5-C3CF-4FE9-B196-22CBDC91A8B9}" v="2" dt="2022-08-26T16:25:45.189"/>
    <p1510:client id="{C3312D8D-4E21-4E9B-9B0E-6B43A9848316}" v="1" dt="2022-05-25T06:38:46.007"/>
    <p1510:client id="{E9BE2CBC-AAE1-4C53-8AD8-FD39F0E96F80}" v="1" dt="2022-05-25T03:17:48.061"/>
    <p1510:client id="{F0EA24A3-F14C-46D9-A59F-5BE6D42BD772}" v="3" dt="2022-05-11T06:34:34.239"/>
    <p1510:client id="{F50FDF9F-112C-4329-A4C5-5746DC76F9ED}" v="1" dt="2022-05-25T03:59:54.073"/>
    <p1510:client id="{FE588B95-0F51-4922-99A1-540B158B94C4}" v="2" dt="2022-05-25T16:09:00.8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theme" Target="theme/theme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notesMaster" Target="notesMasters/notes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Pokharel" userId="S::durga.785522@sms.tu.edu.np::13be12a4-731c-406d-b199-90388d3a0fff" providerId="AD" clId="Web-{A6038210-03DB-4ABB-9A09-86A4B652CD30}"/>
    <pc:docChg chg="addSld delSld">
      <pc:chgData name="Durga��Pokharel" userId="S::durga.785522@sms.tu.edu.np::13be12a4-731c-406d-b199-90388d3a0fff" providerId="AD" clId="Web-{A6038210-03DB-4ABB-9A09-86A4B652CD30}" dt="2022-05-26T02:41:46.131" v="1"/>
      <pc:docMkLst>
        <pc:docMk/>
      </pc:docMkLst>
      <pc:sldChg chg="new del">
        <pc:chgData name="Durga��Pokharel" userId="S::durga.785522@sms.tu.edu.np::13be12a4-731c-406d-b199-90388d3a0fff" providerId="AD" clId="Web-{A6038210-03DB-4ABB-9A09-86A4B652CD30}" dt="2022-05-26T02:41:46.131" v="1"/>
        <pc:sldMkLst>
          <pc:docMk/>
          <pc:sldMk cId="66557267" sldId="397"/>
        </pc:sldMkLst>
      </pc:sldChg>
    </pc:docChg>
  </pc:docChgLst>
  <pc:docChgLst>
    <pc:chgData name="Durga��Pokharel" userId="S::durga.785522@sms.tu.edu.np::13be12a4-731c-406d-b199-90388d3a0fff" providerId="AD" clId="Web-{C3312D8D-4E21-4E9B-9B0E-6B43A9848316}"/>
    <pc:docChg chg="modSld">
      <pc:chgData name="Durga��Pokharel" userId="S::durga.785522@sms.tu.edu.np::13be12a4-731c-406d-b199-90388d3a0fff" providerId="AD" clId="Web-{C3312D8D-4E21-4E9B-9B0E-6B43A9848316}" dt="2022-05-25T06:38:46.007" v="0" actId="1076"/>
      <pc:docMkLst>
        <pc:docMk/>
      </pc:docMkLst>
      <pc:sldChg chg="modSp">
        <pc:chgData name="Durga��Pokharel" userId="S::durga.785522@sms.tu.edu.np::13be12a4-731c-406d-b199-90388d3a0fff" providerId="AD" clId="Web-{C3312D8D-4E21-4E9B-9B0E-6B43A9848316}" dt="2022-05-25T06:38:46.007" v="0" actId="1076"/>
        <pc:sldMkLst>
          <pc:docMk/>
          <pc:sldMk cId="2873733883" sldId="321"/>
        </pc:sldMkLst>
        <pc:picChg chg="mod">
          <ac:chgData name="Durga��Pokharel" userId="S::durga.785522@sms.tu.edu.np::13be12a4-731c-406d-b199-90388d3a0fff" providerId="AD" clId="Web-{C3312D8D-4E21-4E9B-9B0E-6B43A9848316}" dt="2022-05-25T06:38:46.007" v="0" actId="1076"/>
          <ac:picMkLst>
            <pc:docMk/>
            <pc:sldMk cId="2873733883" sldId="321"/>
            <ac:picMk id="10" creationId="{00000000-0000-0000-0000-000000000000}"/>
          </ac:picMkLst>
        </pc:picChg>
      </pc:sldChg>
    </pc:docChg>
  </pc:docChgLst>
  <pc:docChgLst>
    <pc:chgData name="Sagar Suman" userId="S::sagar.785522@sms.tu.edu.np::d94488ae-bc82-4450-853e-b47e5d75a02d" providerId="AD" clId="Web-{32ECBE57-C7BF-4B10-A045-DFD50A7EC001}"/>
    <pc:docChg chg="modSld">
      <pc:chgData name="Sagar Suman" userId="S::sagar.785522@sms.tu.edu.np::d94488ae-bc82-4450-853e-b47e5d75a02d" providerId="AD" clId="Web-{32ECBE57-C7BF-4B10-A045-DFD50A7EC001}" dt="2022-05-25T14:17:32.653" v="1" actId="20577"/>
      <pc:docMkLst>
        <pc:docMk/>
      </pc:docMkLst>
      <pc:sldChg chg="modSp">
        <pc:chgData name="Sagar Suman" userId="S::sagar.785522@sms.tu.edu.np::d94488ae-bc82-4450-853e-b47e5d75a02d" providerId="AD" clId="Web-{32ECBE57-C7BF-4B10-A045-DFD50A7EC001}" dt="2022-05-25T14:17:32.653" v="1" actId="20577"/>
        <pc:sldMkLst>
          <pc:docMk/>
          <pc:sldMk cId="3662732812" sldId="265"/>
        </pc:sldMkLst>
        <pc:spChg chg="mod">
          <ac:chgData name="Sagar Suman" userId="S::sagar.785522@sms.tu.edu.np::d94488ae-bc82-4450-853e-b47e5d75a02d" providerId="AD" clId="Web-{32ECBE57-C7BF-4B10-A045-DFD50A7EC001}" dt="2022-05-25T14:17:32.653" v="1" actId="20577"/>
          <ac:spMkLst>
            <pc:docMk/>
            <pc:sldMk cId="3662732812" sldId="265"/>
            <ac:spMk id="88067" creationId="{00000000-0000-0000-0000-000000000000}"/>
          </ac:spMkLst>
        </pc:spChg>
      </pc:sldChg>
    </pc:docChg>
  </pc:docChgLst>
  <pc:docChgLst>
    <pc:chgData name="Durga��Pokharel" userId="S::durga.785522@sms.tu.edu.np::13be12a4-731c-406d-b199-90388d3a0fff" providerId="AD" clId="Web-{F50FDF9F-112C-4329-A4C5-5746DC76F9ED}"/>
    <pc:docChg chg="modSld">
      <pc:chgData name="Durga��Pokharel" userId="S::durga.785522@sms.tu.edu.np::13be12a4-731c-406d-b199-90388d3a0fff" providerId="AD" clId="Web-{F50FDF9F-112C-4329-A4C5-5746DC76F9ED}" dt="2022-05-25T03:59:54.073" v="0"/>
      <pc:docMkLst>
        <pc:docMk/>
      </pc:docMkLst>
      <pc:sldChg chg="addSp">
        <pc:chgData name="Durga��Pokharel" userId="S::durga.785522@sms.tu.edu.np::13be12a4-731c-406d-b199-90388d3a0fff" providerId="AD" clId="Web-{F50FDF9F-112C-4329-A4C5-5746DC76F9ED}" dt="2022-05-25T03:59:54.073" v="0"/>
        <pc:sldMkLst>
          <pc:docMk/>
          <pc:sldMk cId="0" sldId="256"/>
        </pc:sldMkLst>
        <pc:spChg chg="add">
          <ac:chgData name="Durga��Pokharel" userId="S::durga.785522@sms.tu.edu.np::13be12a4-731c-406d-b199-90388d3a0fff" providerId="AD" clId="Web-{F50FDF9F-112C-4329-A4C5-5746DC76F9ED}" dt="2022-05-25T03:59:54.073" v="0"/>
          <ac:spMkLst>
            <pc:docMk/>
            <pc:sldMk cId="0" sldId="256"/>
            <ac:spMk id="2" creationId="{95AAFA8D-96EB-9F62-21FF-AC0B27DDB324}"/>
          </ac:spMkLst>
        </pc:spChg>
      </pc:sldChg>
    </pc:docChg>
  </pc:docChgLst>
  <pc:docChgLst>
    <pc:chgData name="Dipesh Babu Koirala" userId="S::dipesh1.785522@sms.tu.edu.np::455e01e0-8209-4680-a82e-1f8e37045625" providerId="AD" clId="Web-{FE588B95-0F51-4922-99A1-540B158B94C4}"/>
    <pc:docChg chg="modSld">
      <pc:chgData name="Dipesh Babu Koirala" userId="S::dipesh1.785522@sms.tu.edu.np::455e01e0-8209-4680-a82e-1f8e37045625" providerId="AD" clId="Web-{FE588B95-0F51-4922-99A1-540B158B94C4}" dt="2022-05-25T16:09:00.836" v="1"/>
      <pc:docMkLst>
        <pc:docMk/>
      </pc:docMkLst>
      <pc:sldChg chg="addSp delSp">
        <pc:chgData name="Dipesh Babu Koirala" userId="S::dipesh1.785522@sms.tu.edu.np::455e01e0-8209-4680-a82e-1f8e37045625" providerId="AD" clId="Web-{FE588B95-0F51-4922-99A1-540B158B94C4}" dt="2022-05-25T16:09:00.836" v="1"/>
        <pc:sldMkLst>
          <pc:docMk/>
          <pc:sldMk cId="2873733883" sldId="321"/>
        </pc:sldMkLst>
        <pc:spChg chg="add del">
          <ac:chgData name="Dipesh Babu Koirala" userId="S::dipesh1.785522@sms.tu.edu.np::455e01e0-8209-4680-a82e-1f8e37045625" providerId="AD" clId="Web-{FE588B95-0F51-4922-99A1-540B158B94C4}" dt="2022-05-25T16:09:00.836" v="1"/>
          <ac:spMkLst>
            <pc:docMk/>
            <pc:sldMk cId="2873733883" sldId="321"/>
            <ac:spMk id="6" creationId="{C65D419E-77C5-8201-EB41-969A3F99FEDE}"/>
          </ac:spMkLst>
        </pc:spChg>
      </pc:sldChg>
    </pc:docChg>
  </pc:docChgLst>
  <pc:docChgLst>
    <pc:chgData name="Nirajan Poudel" userId="S::nirajan.785522@sms.tu.edu.np::b875e854-3dea-456f-98a1-4085ceca933b" providerId="AD" clId="Web-{1861AD75-4CFA-4BC1-9D89-E20D7ECFE7D2}"/>
    <pc:docChg chg="modSld">
      <pc:chgData name="Nirajan Poudel" userId="S::nirajan.785522@sms.tu.edu.np::b875e854-3dea-456f-98a1-4085ceca933b" providerId="AD" clId="Web-{1861AD75-4CFA-4BC1-9D89-E20D7ECFE7D2}" dt="2022-06-07T17:14:22.838" v="0" actId="1076"/>
      <pc:docMkLst>
        <pc:docMk/>
      </pc:docMkLst>
      <pc:sldChg chg="modSp">
        <pc:chgData name="Nirajan Poudel" userId="S::nirajan.785522@sms.tu.edu.np::b875e854-3dea-456f-98a1-4085ceca933b" providerId="AD" clId="Web-{1861AD75-4CFA-4BC1-9D89-E20D7ECFE7D2}" dt="2022-06-07T17:14:22.838" v="0" actId="1076"/>
        <pc:sldMkLst>
          <pc:docMk/>
          <pc:sldMk cId="593958901" sldId="314"/>
        </pc:sldMkLst>
        <pc:spChg chg="mod">
          <ac:chgData name="Nirajan Poudel" userId="S::nirajan.785522@sms.tu.edu.np::b875e854-3dea-456f-98a1-4085ceca933b" providerId="AD" clId="Web-{1861AD75-4CFA-4BC1-9D89-E20D7ECFE7D2}" dt="2022-06-07T17:14:22.838" v="0" actId="1076"/>
          <ac:spMkLst>
            <pc:docMk/>
            <pc:sldMk cId="593958901" sldId="314"/>
            <ac:spMk id="3" creationId="{00000000-0000-0000-0000-000000000000}"/>
          </ac:spMkLst>
        </pc:spChg>
      </pc:sldChg>
    </pc:docChg>
  </pc:docChgLst>
  <pc:docChgLst>
    <pc:chgData name="Dipesh Babu Koirala" userId="S::dipesh1.785522@sms.tu.edu.np::455e01e0-8209-4680-a82e-1f8e37045625" providerId="AD" clId="Web-{A747FCE5-C3CF-4FE9-B196-22CBDC91A8B9}"/>
    <pc:docChg chg="addSld delSld">
      <pc:chgData name="Dipesh Babu Koirala" userId="S::dipesh1.785522@sms.tu.edu.np::455e01e0-8209-4680-a82e-1f8e37045625" providerId="AD" clId="Web-{A747FCE5-C3CF-4FE9-B196-22CBDC91A8B9}" dt="2022-08-26T16:25:45.189" v="1"/>
      <pc:docMkLst>
        <pc:docMk/>
      </pc:docMkLst>
      <pc:sldChg chg="new del">
        <pc:chgData name="Dipesh Babu Koirala" userId="S::dipesh1.785522@sms.tu.edu.np::455e01e0-8209-4680-a82e-1f8e37045625" providerId="AD" clId="Web-{A747FCE5-C3CF-4FE9-B196-22CBDC91A8B9}" dt="2022-08-26T16:25:45.189" v="1"/>
        <pc:sldMkLst>
          <pc:docMk/>
          <pc:sldMk cId="957715597" sldId="397"/>
        </pc:sldMkLst>
      </pc:sldChg>
    </pc:docChg>
  </pc:docChgLst>
  <pc:docChgLst>
    <pc:chgData name="Sanjita Nepal" userId="S::sanjita.785522@sms.tu.edu.np::4194bc93-3603-4918-9a0c-c4bfbbf8d71c" providerId="AD" clId="Web-{E9BE2CBC-AAE1-4C53-8AD8-FD39F0E96F80}"/>
    <pc:docChg chg="modSld">
      <pc:chgData name="Sanjita Nepal" userId="S::sanjita.785522@sms.tu.edu.np::4194bc93-3603-4918-9a0c-c4bfbbf8d71c" providerId="AD" clId="Web-{E9BE2CBC-AAE1-4C53-8AD8-FD39F0E96F80}" dt="2022-05-25T03:17:48.061" v="0" actId="1076"/>
      <pc:docMkLst>
        <pc:docMk/>
      </pc:docMkLst>
      <pc:sldChg chg="modSp">
        <pc:chgData name="Sanjita Nepal" userId="S::sanjita.785522@sms.tu.edu.np::4194bc93-3603-4918-9a0c-c4bfbbf8d71c" providerId="AD" clId="Web-{E9BE2CBC-AAE1-4C53-8AD8-FD39F0E96F80}" dt="2022-05-25T03:17:48.061" v="0" actId="1076"/>
        <pc:sldMkLst>
          <pc:docMk/>
          <pc:sldMk cId="1052471964" sldId="313"/>
        </pc:sldMkLst>
        <pc:spChg chg="mod">
          <ac:chgData name="Sanjita Nepal" userId="S::sanjita.785522@sms.tu.edu.np::4194bc93-3603-4918-9a0c-c4bfbbf8d71c" providerId="AD" clId="Web-{E9BE2CBC-AAE1-4C53-8AD8-FD39F0E96F80}" dt="2022-05-25T03:17:48.061" v="0" actId="1076"/>
          <ac:spMkLst>
            <pc:docMk/>
            <pc:sldMk cId="1052471964" sldId="313"/>
            <ac:spMk id="3" creationId="{00000000-0000-0000-0000-000000000000}"/>
          </ac:spMkLst>
        </pc:spChg>
      </pc:sldChg>
    </pc:docChg>
  </pc:docChgLst>
  <pc:docChgLst>
    <pc:chgData name="Sanjita Nepal" userId="S::sanjita.785522@sms.tu.edu.np::4194bc93-3603-4918-9a0c-c4bfbbf8d71c" providerId="AD" clId="Web-{F0EA24A3-F14C-46D9-A59F-5BE6D42BD772}"/>
    <pc:docChg chg="modSld">
      <pc:chgData name="Sanjita Nepal" userId="S::sanjita.785522@sms.tu.edu.np::4194bc93-3603-4918-9a0c-c4bfbbf8d71c" providerId="AD" clId="Web-{F0EA24A3-F14C-46D9-A59F-5BE6D42BD772}" dt="2022-05-11T06:34:34.239" v="2"/>
      <pc:docMkLst>
        <pc:docMk/>
      </pc:docMkLst>
      <pc:sldChg chg="delSp">
        <pc:chgData name="Sanjita Nepal" userId="S::sanjita.785522@sms.tu.edu.np::4194bc93-3603-4918-9a0c-c4bfbbf8d71c" providerId="AD" clId="Web-{F0EA24A3-F14C-46D9-A59F-5BE6D42BD772}" dt="2022-05-11T06:05:08.551" v="1"/>
        <pc:sldMkLst>
          <pc:docMk/>
          <pc:sldMk cId="0" sldId="256"/>
        </pc:sldMkLst>
        <pc:spChg chg="del">
          <ac:chgData name="Sanjita Nepal" userId="S::sanjita.785522@sms.tu.edu.np::4194bc93-3603-4918-9a0c-c4bfbbf8d71c" providerId="AD" clId="Web-{F0EA24A3-F14C-46D9-A59F-5BE6D42BD772}" dt="2022-05-11T06:05:08.551" v="1"/>
          <ac:spMkLst>
            <pc:docMk/>
            <pc:sldMk cId="0" sldId="256"/>
            <ac:spMk id="2" creationId="{9EF0381A-5832-25B5-6CC7-A6FAD10FDE29}"/>
          </ac:spMkLst>
        </pc:spChg>
        <pc:spChg chg="del">
          <ac:chgData name="Sanjita Nepal" userId="S::sanjita.785522@sms.tu.edu.np::4194bc93-3603-4918-9a0c-c4bfbbf8d71c" providerId="AD" clId="Web-{F0EA24A3-F14C-46D9-A59F-5BE6D42BD772}" dt="2022-05-11T06:05:04.645" v="0"/>
          <ac:spMkLst>
            <pc:docMk/>
            <pc:sldMk cId="0" sldId="256"/>
            <ac:spMk id="3" creationId="{B7618F77-67F1-2832-051D-F0BA6A6917C4}"/>
          </ac:spMkLst>
        </pc:spChg>
      </pc:sldChg>
      <pc:sldChg chg="addSp">
        <pc:chgData name="Sanjita Nepal" userId="S::sanjita.785522@sms.tu.edu.np::4194bc93-3603-4918-9a0c-c4bfbbf8d71c" providerId="AD" clId="Web-{F0EA24A3-F14C-46D9-A59F-5BE6D42BD772}" dt="2022-05-11T06:34:34.239" v="2"/>
        <pc:sldMkLst>
          <pc:docMk/>
          <pc:sldMk cId="3665018030" sldId="260"/>
        </pc:sldMkLst>
        <pc:spChg chg="add">
          <ac:chgData name="Sanjita Nepal" userId="S::sanjita.785522@sms.tu.edu.np::4194bc93-3603-4918-9a0c-c4bfbbf8d71c" providerId="AD" clId="Web-{F0EA24A3-F14C-46D9-A59F-5BE6D42BD772}" dt="2022-05-11T06:34:34.239" v="2"/>
          <ac:spMkLst>
            <pc:docMk/>
            <pc:sldMk cId="3665018030" sldId="260"/>
            <ac:spMk id="3" creationId="{5A1F1B3B-1707-6342-46A2-14280AEA5FA5}"/>
          </ac:spMkLst>
        </pc:spChg>
      </pc:sldChg>
    </pc:docChg>
  </pc:docChgLst>
  <pc:docChgLst>
    <pc:chgData name="Dipesh Babu Koirala" userId="S::dipesh1.785522@sms.tu.edu.np::455e01e0-8209-4680-a82e-1f8e37045625" providerId="AD" clId="Web-{99C62499-A6E6-4C80-8933-876FA48A914A}"/>
    <pc:docChg chg="addSld delSld">
      <pc:chgData name="Dipesh Babu Koirala" userId="S::dipesh1.785522@sms.tu.edu.np::455e01e0-8209-4680-a82e-1f8e37045625" providerId="AD" clId="Web-{99C62499-A6E6-4C80-8933-876FA48A914A}" dt="2022-08-06T04:52:33.799" v="1"/>
      <pc:docMkLst>
        <pc:docMk/>
      </pc:docMkLst>
      <pc:sldChg chg="new del">
        <pc:chgData name="Dipesh Babu Koirala" userId="S::dipesh1.785522@sms.tu.edu.np::455e01e0-8209-4680-a82e-1f8e37045625" providerId="AD" clId="Web-{99C62499-A6E6-4C80-8933-876FA48A914A}" dt="2022-08-06T04:52:33.799" v="1"/>
        <pc:sldMkLst>
          <pc:docMk/>
          <pc:sldMk cId="3370962131" sldId="397"/>
        </pc:sldMkLst>
      </pc:sldChg>
    </pc:docChg>
  </pc:docChgLst>
  <pc:docChgLst>
    <pc:chgData name="Asmita Pokharel" userId="S::asmita.785522@sms.tu.edu.np::ca31daa0-329e-446f-b677-f5b9f85c7807" providerId="AD" clId="Web-{4168F42B-5E4E-40CA-BC1C-CFD64678BE9C}"/>
    <pc:docChg chg="modSld">
      <pc:chgData name="Asmita Pokharel" userId="S::asmita.785522@sms.tu.edu.np::ca31daa0-329e-446f-b677-f5b9f85c7807" providerId="AD" clId="Web-{4168F42B-5E4E-40CA-BC1C-CFD64678BE9C}" dt="2022-04-23T16:23:38.738" v="1"/>
      <pc:docMkLst>
        <pc:docMk/>
      </pc:docMkLst>
      <pc:sldChg chg="addSp">
        <pc:chgData name="Asmita Pokharel" userId="S::asmita.785522@sms.tu.edu.np::ca31daa0-329e-446f-b677-f5b9f85c7807" providerId="AD" clId="Web-{4168F42B-5E4E-40CA-BC1C-CFD64678BE9C}" dt="2022-04-23T16:23:38.738" v="1"/>
        <pc:sldMkLst>
          <pc:docMk/>
          <pc:sldMk cId="0" sldId="256"/>
        </pc:sldMkLst>
        <pc:spChg chg="add">
          <ac:chgData name="Asmita Pokharel" userId="S::asmita.785522@sms.tu.edu.np::ca31daa0-329e-446f-b677-f5b9f85c7807" providerId="AD" clId="Web-{4168F42B-5E4E-40CA-BC1C-CFD64678BE9C}" dt="2022-04-23T16:23:33.207" v="0"/>
          <ac:spMkLst>
            <pc:docMk/>
            <pc:sldMk cId="0" sldId="256"/>
            <ac:spMk id="2" creationId="{9EF0381A-5832-25B5-6CC7-A6FAD10FDE29}"/>
          </ac:spMkLst>
        </pc:spChg>
        <pc:spChg chg="add">
          <ac:chgData name="Asmita Pokharel" userId="S::asmita.785522@sms.tu.edu.np::ca31daa0-329e-446f-b677-f5b9f85c7807" providerId="AD" clId="Web-{4168F42B-5E4E-40CA-BC1C-CFD64678BE9C}" dt="2022-04-23T16:23:38.738" v="1"/>
          <ac:spMkLst>
            <pc:docMk/>
            <pc:sldMk cId="0" sldId="256"/>
            <ac:spMk id="3" creationId="{B7618F77-67F1-2832-051D-F0BA6A6917C4}"/>
          </ac:spMkLst>
        </pc:spChg>
      </pc:sldChg>
    </pc:docChg>
  </pc:docChgLst>
  <pc:docChgLst>
    <pc:chgData name="Sachin Kafle" userId="S::sachin.785522@sms.tu.edu.np::b8fb012d-536e-453c-97cf-7c7fed942d1e" providerId="AD" clId="Web-{461F3EC8-97C8-4982-A142-C4D27C83BC30}"/>
    <pc:docChg chg="addSld delSld">
      <pc:chgData name="Sachin Kafle" userId="S::sachin.785522@sms.tu.edu.np::b8fb012d-536e-453c-97cf-7c7fed942d1e" providerId="AD" clId="Web-{461F3EC8-97C8-4982-A142-C4D27C83BC30}" dt="2022-05-25T05:10:04.917" v="5"/>
      <pc:docMkLst>
        <pc:docMk/>
      </pc:docMkLst>
      <pc:sldChg chg="new add del">
        <pc:chgData name="Sachin Kafle" userId="S::sachin.785522@sms.tu.edu.np::b8fb012d-536e-453c-97cf-7c7fed942d1e" providerId="AD" clId="Web-{461F3EC8-97C8-4982-A142-C4D27C83BC30}" dt="2022-05-25T05:10:04.917" v="5"/>
        <pc:sldMkLst>
          <pc:docMk/>
          <pc:sldMk cId="1987900964" sldId="397"/>
        </pc:sldMkLst>
      </pc:sldChg>
      <pc:sldChg chg="new del">
        <pc:chgData name="Sachin Kafle" userId="S::sachin.785522@sms.tu.edu.np::b8fb012d-536e-453c-97cf-7c7fed942d1e" providerId="AD" clId="Web-{461F3EC8-97C8-4982-A142-C4D27C83BC30}" dt="2022-05-25T05:10:01.573" v="4"/>
        <pc:sldMkLst>
          <pc:docMk/>
          <pc:sldMk cId="920214931" sldId="3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8/26/2022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9</a:t>
            </a:fld>
            <a:endParaRPr lang="en-US"/>
          </a:p>
        </p:txBody>
      </p:sp>
    </p:spTree>
    <p:extLst>
      <p:ext uri="{BB962C8B-B14F-4D97-AF65-F5344CB8AC3E}">
        <p14:creationId xmlns:p14="http://schemas.microsoft.com/office/powerpoint/2010/main" val="3473363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18</a:t>
            </a:fld>
            <a:endParaRPr lang="en-US"/>
          </a:p>
        </p:txBody>
      </p:sp>
    </p:spTree>
    <p:extLst>
      <p:ext uri="{BB962C8B-B14F-4D97-AF65-F5344CB8AC3E}">
        <p14:creationId xmlns:p14="http://schemas.microsoft.com/office/powerpoint/2010/main" val="389768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19</a:t>
            </a:fld>
            <a:endParaRPr lang="en-US"/>
          </a:p>
        </p:txBody>
      </p:sp>
    </p:spTree>
    <p:extLst>
      <p:ext uri="{BB962C8B-B14F-4D97-AF65-F5344CB8AC3E}">
        <p14:creationId xmlns:p14="http://schemas.microsoft.com/office/powerpoint/2010/main" val="406422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20</a:t>
            </a:fld>
            <a:endParaRPr lang="en-US"/>
          </a:p>
        </p:txBody>
      </p:sp>
    </p:spTree>
    <p:extLst>
      <p:ext uri="{BB962C8B-B14F-4D97-AF65-F5344CB8AC3E}">
        <p14:creationId xmlns:p14="http://schemas.microsoft.com/office/powerpoint/2010/main" val="2186129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21</a:t>
            </a:fld>
            <a:endParaRPr lang="en-US"/>
          </a:p>
        </p:txBody>
      </p:sp>
    </p:spTree>
    <p:extLst>
      <p:ext uri="{BB962C8B-B14F-4D97-AF65-F5344CB8AC3E}">
        <p14:creationId xmlns:p14="http://schemas.microsoft.com/office/powerpoint/2010/main" val="4020304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40</a:t>
            </a:fld>
            <a:endParaRPr lang="en-US"/>
          </a:p>
        </p:txBody>
      </p:sp>
    </p:spTree>
    <p:extLst>
      <p:ext uri="{BB962C8B-B14F-4D97-AF65-F5344CB8AC3E}">
        <p14:creationId xmlns:p14="http://schemas.microsoft.com/office/powerpoint/2010/main" val="3961912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67</a:t>
            </a:fld>
            <a:endParaRPr lang="en-US"/>
          </a:p>
        </p:txBody>
      </p:sp>
    </p:spTree>
    <p:extLst>
      <p:ext uri="{BB962C8B-B14F-4D97-AF65-F5344CB8AC3E}">
        <p14:creationId xmlns:p14="http://schemas.microsoft.com/office/powerpoint/2010/main" val="3747838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101</a:t>
            </a:fld>
            <a:endParaRPr lang="en-US"/>
          </a:p>
        </p:txBody>
      </p:sp>
    </p:spTree>
    <p:extLst>
      <p:ext uri="{BB962C8B-B14F-4D97-AF65-F5344CB8AC3E}">
        <p14:creationId xmlns:p14="http://schemas.microsoft.com/office/powerpoint/2010/main" val="40450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113</a:t>
            </a:fld>
            <a:endParaRPr lang="en-US"/>
          </a:p>
        </p:txBody>
      </p:sp>
    </p:spTree>
    <p:extLst>
      <p:ext uri="{BB962C8B-B14F-4D97-AF65-F5344CB8AC3E}">
        <p14:creationId xmlns:p14="http://schemas.microsoft.com/office/powerpoint/2010/main" val="2673962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114</a:t>
            </a:fld>
            <a:endParaRPr lang="en-US"/>
          </a:p>
        </p:txBody>
      </p:sp>
    </p:spTree>
    <p:extLst>
      <p:ext uri="{BB962C8B-B14F-4D97-AF65-F5344CB8AC3E}">
        <p14:creationId xmlns:p14="http://schemas.microsoft.com/office/powerpoint/2010/main" val="1727608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115</a:t>
            </a:fld>
            <a:endParaRPr lang="en-US"/>
          </a:p>
        </p:txBody>
      </p:sp>
    </p:spTree>
    <p:extLst>
      <p:ext uri="{BB962C8B-B14F-4D97-AF65-F5344CB8AC3E}">
        <p14:creationId xmlns:p14="http://schemas.microsoft.com/office/powerpoint/2010/main" val="3733877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10</a:t>
            </a:fld>
            <a:endParaRPr lang="en-US"/>
          </a:p>
        </p:txBody>
      </p:sp>
    </p:spTree>
    <p:extLst>
      <p:ext uri="{BB962C8B-B14F-4D97-AF65-F5344CB8AC3E}">
        <p14:creationId xmlns:p14="http://schemas.microsoft.com/office/powerpoint/2010/main" val="323097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116</a:t>
            </a:fld>
            <a:endParaRPr lang="en-US"/>
          </a:p>
        </p:txBody>
      </p:sp>
    </p:spTree>
    <p:extLst>
      <p:ext uri="{BB962C8B-B14F-4D97-AF65-F5344CB8AC3E}">
        <p14:creationId xmlns:p14="http://schemas.microsoft.com/office/powerpoint/2010/main" val="2229394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117</a:t>
            </a:fld>
            <a:endParaRPr lang="en-US"/>
          </a:p>
        </p:txBody>
      </p:sp>
    </p:spTree>
    <p:extLst>
      <p:ext uri="{BB962C8B-B14F-4D97-AF65-F5344CB8AC3E}">
        <p14:creationId xmlns:p14="http://schemas.microsoft.com/office/powerpoint/2010/main" val="2797280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118</a:t>
            </a:fld>
            <a:endParaRPr lang="en-US"/>
          </a:p>
        </p:txBody>
      </p:sp>
    </p:spTree>
    <p:extLst>
      <p:ext uri="{BB962C8B-B14F-4D97-AF65-F5344CB8AC3E}">
        <p14:creationId xmlns:p14="http://schemas.microsoft.com/office/powerpoint/2010/main" val="1219488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119</a:t>
            </a:fld>
            <a:endParaRPr lang="en-US"/>
          </a:p>
        </p:txBody>
      </p:sp>
    </p:spTree>
    <p:extLst>
      <p:ext uri="{BB962C8B-B14F-4D97-AF65-F5344CB8AC3E}">
        <p14:creationId xmlns:p14="http://schemas.microsoft.com/office/powerpoint/2010/main" val="1956451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120</a:t>
            </a:fld>
            <a:endParaRPr lang="en-US"/>
          </a:p>
        </p:txBody>
      </p:sp>
    </p:spTree>
    <p:extLst>
      <p:ext uri="{BB962C8B-B14F-4D97-AF65-F5344CB8AC3E}">
        <p14:creationId xmlns:p14="http://schemas.microsoft.com/office/powerpoint/2010/main" val="551026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121</a:t>
            </a:fld>
            <a:endParaRPr lang="en-US"/>
          </a:p>
        </p:txBody>
      </p:sp>
    </p:spTree>
    <p:extLst>
      <p:ext uri="{BB962C8B-B14F-4D97-AF65-F5344CB8AC3E}">
        <p14:creationId xmlns:p14="http://schemas.microsoft.com/office/powerpoint/2010/main" val="3366311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122</a:t>
            </a:fld>
            <a:endParaRPr lang="en-US"/>
          </a:p>
        </p:txBody>
      </p:sp>
    </p:spTree>
    <p:extLst>
      <p:ext uri="{BB962C8B-B14F-4D97-AF65-F5344CB8AC3E}">
        <p14:creationId xmlns:p14="http://schemas.microsoft.com/office/powerpoint/2010/main" val="3655175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123</a:t>
            </a:fld>
            <a:endParaRPr lang="en-US"/>
          </a:p>
        </p:txBody>
      </p:sp>
    </p:spTree>
    <p:extLst>
      <p:ext uri="{BB962C8B-B14F-4D97-AF65-F5344CB8AC3E}">
        <p14:creationId xmlns:p14="http://schemas.microsoft.com/office/powerpoint/2010/main" val="2592641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124</a:t>
            </a:fld>
            <a:endParaRPr lang="en-US"/>
          </a:p>
        </p:txBody>
      </p:sp>
    </p:spTree>
    <p:extLst>
      <p:ext uri="{BB962C8B-B14F-4D97-AF65-F5344CB8AC3E}">
        <p14:creationId xmlns:p14="http://schemas.microsoft.com/office/powerpoint/2010/main" val="1183782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125</a:t>
            </a:fld>
            <a:endParaRPr lang="en-US"/>
          </a:p>
        </p:txBody>
      </p:sp>
    </p:spTree>
    <p:extLst>
      <p:ext uri="{BB962C8B-B14F-4D97-AF65-F5344CB8AC3E}">
        <p14:creationId xmlns:p14="http://schemas.microsoft.com/office/powerpoint/2010/main" val="473272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11</a:t>
            </a:fld>
            <a:endParaRPr lang="en-US"/>
          </a:p>
        </p:txBody>
      </p:sp>
    </p:spTree>
    <p:extLst>
      <p:ext uri="{BB962C8B-B14F-4D97-AF65-F5344CB8AC3E}">
        <p14:creationId xmlns:p14="http://schemas.microsoft.com/office/powerpoint/2010/main" val="1453019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126</a:t>
            </a:fld>
            <a:endParaRPr lang="en-US"/>
          </a:p>
        </p:txBody>
      </p:sp>
    </p:spTree>
    <p:extLst>
      <p:ext uri="{BB962C8B-B14F-4D97-AF65-F5344CB8AC3E}">
        <p14:creationId xmlns:p14="http://schemas.microsoft.com/office/powerpoint/2010/main" val="3511802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127</a:t>
            </a:fld>
            <a:endParaRPr lang="en-US"/>
          </a:p>
        </p:txBody>
      </p:sp>
    </p:spTree>
    <p:extLst>
      <p:ext uri="{BB962C8B-B14F-4D97-AF65-F5344CB8AC3E}">
        <p14:creationId xmlns:p14="http://schemas.microsoft.com/office/powerpoint/2010/main" val="3925235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128</a:t>
            </a:fld>
            <a:endParaRPr lang="en-US"/>
          </a:p>
        </p:txBody>
      </p:sp>
    </p:spTree>
    <p:extLst>
      <p:ext uri="{BB962C8B-B14F-4D97-AF65-F5344CB8AC3E}">
        <p14:creationId xmlns:p14="http://schemas.microsoft.com/office/powerpoint/2010/main" val="4044902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129</a:t>
            </a:fld>
            <a:endParaRPr lang="en-US"/>
          </a:p>
        </p:txBody>
      </p:sp>
    </p:spTree>
    <p:extLst>
      <p:ext uri="{BB962C8B-B14F-4D97-AF65-F5344CB8AC3E}">
        <p14:creationId xmlns:p14="http://schemas.microsoft.com/office/powerpoint/2010/main" val="3068871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130</a:t>
            </a:fld>
            <a:endParaRPr lang="en-US"/>
          </a:p>
        </p:txBody>
      </p:sp>
    </p:spTree>
    <p:extLst>
      <p:ext uri="{BB962C8B-B14F-4D97-AF65-F5344CB8AC3E}">
        <p14:creationId xmlns:p14="http://schemas.microsoft.com/office/powerpoint/2010/main" val="394308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a:t>
            </a:fld>
            <a:endParaRPr lang="en-US"/>
          </a:p>
        </p:txBody>
      </p:sp>
    </p:spTree>
    <p:extLst>
      <p:ext uri="{BB962C8B-B14F-4D97-AF65-F5344CB8AC3E}">
        <p14:creationId xmlns:p14="http://schemas.microsoft.com/office/powerpoint/2010/main" val="79448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a:t>
            </a:fld>
            <a:endParaRPr lang="en-US"/>
          </a:p>
        </p:txBody>
      </p:sp>
    </p:spTree>
    <p:extLst>
      <p:ext uri="{BB962C8B-B14F-4D97-AF65-F5344CB8AC3E}">
        <p14:creationId xmlns:p14="http://schemas.microsoft.com/office/powerpoint/2010/main" val="292482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14</a:t>
            </a:fld>
            <a:endParaRPr lang="en-US"/>
          </a:p>
        </p:txBody>
      </p:sp>
    </p:spTree>
    <p:extLst>
      <p:ext uri="{BB962C8B-B14F-4D97-AF65-F5344CB8AC3E}">
        <p14:creationId xmlns:p14="http://schemas.microsoft.com/office/powerpoint/2010/main" val="3682497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15</a:t>
            </a:fld>
            <a:endParaRPr lang="en-US"/>
          </a:p>
        </p:txBody>
      </p:sp>
    </p:spTree>
    <p:extLst>
      <p:ext uri="{BB962C8B-B14F-4D97-AF65-F5344CB8AC3E}">
        <p14:creationId xmlns:p14="http://schemas.microsoft.com/office/powerpoint/2010/main" val="148965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16</a:t>
            </a:fld>
            <a:endParaRPr lang="en-US"/>
          </a:p>
        </p:txBody>
      </p:sp>
    </p:spTree>
    <p:extLst>
      <p:ext uri="{BB962C8B-B14F-4D97-AF65-F5344CB8AC3E}">
        <p14:creationId xmlns:p14="http://schemas.microsoft.com/office/powerpoint/2010/main" val="2760246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17</a:t>
            </a:fld>
            <a:endParaRPr lang="en-US"/>
          </a:p>
        </p:txBody>
      </p:sp>
    </p:spTree>
    <p:extLst>
      <p:ext uri="{BB962C8B-B14F-4D97-AF65-F5344CB8AC3E}">
        <p14:creationId xmlns:p14="http://schemas.microsoft.com/office/powerpoint/2010/main" val="38756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FFE921-040F-4CDB-BFB7-7B2721AC198A}" type="datetime1">
              <a:rPr lang="en-US" smtClean="0"/>
              <a:t>8/26/2022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8C3EE2-D8EA-4746-9A67-638E7E53A8B1}" type="datetime1">
              <a:rPr lang="en-US" smtClean="0"/>
              <a:t>8/26/2022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BC0E7A-1AC3-4C12-9E4A-3D6C972CF4AA}" type="datetime1">
              <a:rPr lang="en-US" smtClean="0"/>
              <a:t>8/26/2022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F32B8E-3EB1-4A8C-AA9D-279D75C1CA9F}" type="datetime1">
              <a:rPr lang="en-US" smtClean="0"/>
              <a:t>8/26/2022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34AAE-9A81-422B-9D2D-EFBF8E4EE3BF}" type="datetime1">
              <a:rPr lang="en-US" smtClean="0"/>
              <a:t>8/26/2022</a:t>
            </a:fld>
            <a:endParaRPr lang="en-US"/>
          </a:p>
        </p:txBody>
      </p:sp>
      <p:sp>
        <p:nvSpPr>
          <p:cNvPr id="5" name="Footer Placeholder 4"/>
          <p:cNvSpPr>
            <a:spLocks noGrp="1"/>
          </p:cNvSpPr>
          <p:nvPr>
            <p:ph type="ftr" sz="quarter" idx="11"/>
          </p:nvPr>
        </p:nvSpPr>
        <p:spPr/>
        <p:txBody>
          <a:bodyPr/>
          <a:lstStyle/>
          <a:p>
            <a:r>
              <a:rPr lang="en-US"/>
              <a:t>Applied ML                                                Prepared BY: Arjun Saud</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E58A8F-ED46-4C04-B03E-398F0FDF41B2}" type="datetime1">
              <a:rPr lang="en-US" smtClean="0"/>
              <a:t>8/26/2022</a:t>
            </a:fld>
            <a:endParaRPr lang="en-US"/>
          </a:p>
        </p:txBody>
      </p:sp>
      <p:sp>
        <p:nvSpPr>
          <p:cNvPr id="6" name="Footer Placeholder 5"/>
          <p:cNvSpPr>
            <a:spLocks noGrp="1"/>
          </p:cNvSpPr>
          <p:nvPr>
            <p:ph type="ftr" sz="quarter" idx="11"/>
          </p:nvPr>
        </p:nvSpPr>
        <p:spPr/>
        <p:txBody>
          <a:bodyPr/>
          <a:lstStyle/>
          <a:p>
            <a:r>
              <a:rPr lang="en-US"/>
              <a:t>Applied ML                                                Prepared BY: Arjun Saud</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47361E-9F5B-4C8B-9D5D-E37EAE19676A}" type="datetime1">
              <a:rPr lang="en-US" smtClean="0"/>
              <a:t>8/26/2022</a:t>
            </a:fld>
            <a:endParaRPr lang="en-US"/>
          </a:p>
        </p:txBody>
      </p:sp>
      <p:sp>
        <p:nvSpPr>
          <p:cNvPr id="8" name="Footer Placeholder 7"/>
          <p:cNvSpPr>
            <a:spLocks noGrp="1"/>
          </p:cNvSpPr>
          <p:nvPr>
            <p:ph type="ftr" sz="quarter" idx="11"/>
          </p:nvPr>
        </p:nvSpPr>
        <p:spPr/>
        <p:txBody>
          <a:bodyPr/>
          <a:lstStyle/>
          <a:p>
            <a:r>
              <a:rPr lang="en-US"/>
              <a:t>Applied ML                                                Prepared BY: Arjun Saud</a:t>
            </a:r>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5D4FB8-2BA2-4FC1-BD47-4B31B4CE51D4}" type="datetime1">
              <a:rPr lang="en-US" smtClean="0"/>
              <a:t>8/26/2022</a:t>
            </a:fld>
            <a:endParaRPr lang="en-US"/>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7E5E2-D672-486F-B3C1-C51E8564A973}" type="datetime1">
              <a:rPr lang="en-US" smtClean="0"/>
              <a:t>8/26/2022</a:t>
            </a:fld>
            <a:endParaRPr lang="en-US"/>
          </a:p>
        </p:txBody>
      </p:sp>
      <p:sp>
        <p:nvSpPr>
          <p:cNvPr id="3" name="Footer Placeholder 2"/>
          <p:cNvSpPr>
            <a:spLocks noGrp="1"/>
          </p:cNvSpPr>
          <p:nvPr>
            <p:ph type="ftr" sz="quarter" idx="11"/>
          </p:nvPr>
        </p:nvSpPr>
        <p:spPr/>
        <p:txBody>
          <a:bodyPr/>
          <a:lstStyle/>
          <a:p>
            <a:r>
              <a:rPr lang="en-US"/>
              <a:t>Applied ML                                                Prepared BY: Arjun Saud</a:t>
            </a:r>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8ABBEB-FB8B-4D07-9CF8-EDB31D9B4A03}" type="datetime1">
              <a:rPr lang="en-US" smtClean="0"/>
              <a:t>8/26/2022</a:t>
            </a:fld>
            <a:endParaRPr lang="en-US"/>
          </a:p>
        </p:txBody>
      </p:sp>
      <p:sp>
        <p:nvSpPr>
          <p:cNvPr id="6" name="Footer Placeholder 5"/>
          <p:cNvSpPr>
            <a:spLocks noGrp="1"/>
          </p:cNvSpPr>
          <p:nvPr>
            <p:ph type="ftr" sz="quarter" idx="11"/>
          </p:nvPr>
        </p:nvSpPr>
        <p:spPr/>
        <p:txBody>
          <a:bodyPr/>
          <a:lstStyle/>
          <a:p>
            <a:r>
              <a:rPr lang="en-US"/>
              <a:t>Applied ML                                                Prepared BY: Arjun Saud</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AB5DED-B71F-462C-9AE8-A8EF71130573}" type="datetime1">
              <a:rPr lang="en-US" smtClean="0"/>
              <a:t>8/26/2022</a:t>
            </a:fld>
            <a:endParaRPr lang="en-US"/>
          </a:p>
        </p:txBody>
      </p:sp>
      <p:sp>
        <p:nvSpPr>
          <p:cNvPr id="6" name="Footer Placeholder 5"/>
          <p:cNvSpPr>
            <a:spLocks noGrp="1"/>
          </p:cNvSpPr>
          <p:nvPr>
            <p:ph type="ftr" sz="quarter" idx="11"/>
          </p:nvPr>
        </p:nvSpPr>
        <p:spPr/>
        <p:txBody>
          <a:bodyPr/>
          <a:lstStyle/>
          <a:p>
            <a:r>
              <a:rPr lang="en-US"/>
              <a:t>Applied ML                                                Prepared BY: Arjun Saud</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4FAE9-568B-43FC-8146-592C25FD0AE8}" type="datetime1">
              <a:rPr lang="en-US" smtClean="0"/>
              <a:t>8/26/2022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Applied ML                                                Prepared BY: Arjun Saud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2.wmf"/></Relationships>
</file>

<file path=ppt/slides/_rels/slide102.x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5.w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image" Target="../media/image64.wmf"/><Relationship Id="rId4" Type="http://schemas.openxmlformats.org/officeDocument/2006/relationships/oleObject" Target="../embeddings/oleObject44.bin"/></Relationships>
</file>

<file path=ppt/slides/_rels/slide103.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46.bin"/><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0.wmf"/></Relationships>
</file>

<file path=ppt/slides/_rels/slide118.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5.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7.wmf"/></Relationships>
</file>

<file path=ppt/slides/_rels/slide3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22.wmf"/><Relationship Id="rId4" Type="http://schemas.openxmlformats.org/officeDocument/2006/relationships/oleObject" Target="../embeddings/oleObject18.bin"/></Relationships>
</file>

<file path=ppt/slides/_rels/slide3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1.bin"/><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oleObject" Target="../embeddings/oleObject22.bin"/></Relationships>
</file>

<file path=ppt/slides/_rels/slide4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2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28.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31.bin"/><Relationship Id="rId1" Type="http://schemas.openxmlformats.org/officeDocument/2006/relationships/slideLayout" Target="../slideLayouts/slideLayout2.xml"/><Relationship Id="rId6" Type="http://schemas.openxmlformats.org/officeDocument/2006/relationships/oleObject" Target="../embeddings/oleObject33.bin"/><Relationship Id="rId5" Type="http://schemas.openxmlformats.org/officeDocument/2006/relationships/image" Target="../media/image44.wmf"/><Relationship Id="rId4" Type="http://schemas.openxmlformats.org/officeDocument/2006/relationships/oleObject" Target="../embeddings/oleObject32.bin"/></Relationships>
</file>

<file path=ppt/slides/_rels/slide74.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34.bin"/><Relationship Id="rId1" Type="http://schemas.openxmlformats.org/officeDocument/2006/relationships/slideLayout" Target="../slideLayouts/slideLayout2.xml"/><Relationship Id="rId5" Type="http://schemas.openxmlformats.org/officeDocument/2006/relationships/image" Target="../media/image47.wmf"/><Relationship Id="rId4" Type="http://schemas.openxmlformats.org/officeDocument/2006/relationships/oleObject" Target="../embeddings/oleObject35.bin"/></Relationships>
</file>

<file path=ppt/slides/_rels/slide7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36.bin"/><Relationship Id="rId1" Type="http://schemas.openxmlformats.org/officeDocument/2006/relationships/slideLayout" Target="../slideLayouts/slideLayout2.xml"/><Relationship Id="rId5" Type="http://schemas.openxmlformats.org/officeDocument/2006/relationships/image" Target="../media/image49.wmf"/><Relationship Id="rId4" Type="http://schemas.openxmlformats.org/officeDocument/2006/relationships/oleObject" Target="../embeddings/oleObject37.bin"/></Relationships>
</file>

<file path=ppt/slides/_rels/slide77.xml.rels><?xml version="1.0" encoding="UTF-8" standalone="yes"?>
<Relationships xmlns="http://schemas.openxmlformats.org/package/2006/relationships"><Relationship Id="rId3" Type="http://schemas.openxmlformats.org/officeDocument/2006/relationships/image" Target="../media/image50.wmf"/><Relationship Id="rId7" Type="http://schemas.openxmlformats.org/officeDocument/2006/relationships/image" Target="../media/image52.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5" Type="http://schemas.openxmlformats.org/officeDocument/2006/relationships/image" Target="../media/image51.wmf"/><Relationship Id="rId4" Type="http://schemas.openxmlformats.org/officeDocument/2006/relationships/oleObject" Target="../embeddings/oleObject39.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41.bin"/><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46237"/>
            <a:ext cx="8229600" cy="4525963"/>
          </a:xfrm>
        </p:spPr>
        <p:txBody>
          <a:bodyPr>
            <a:normAutofit fontScale="92500" lnSpcReduction="10000"/>
          </a:bodyPr>
          <a:lstStyle/>
          <a:p>
            <a:pPr algn="ctr">
              <a:buNone/>
            </a:pPr>
            <a:endParaRPr lang="en-US" sz="3600" b="1">
              <a:latin typeface="Book Antiqua" pitchFamily="18" charset="0"/>
            </a:endParaRPr>
          </a:p>
          <a:p>
            <a:pPr algn="ctr">
              <a:buNone/>
            </a:pPr>
            <a:r>
              <a:rPr lang="en-US" sz="3600" b="1">
                <a:latin typeface="Book Antiqua" pitchFamily="18" charset="0"/>
              </a:rPr>
              <a:t>Unit-2</a:t>
            </a:r>
          </a:p>
          <a:p>
            <a:pPr algn="ctr">
              <a:buNone/>
            </a:pPr>
            <a:r>
              <a:rPr lang="en-US" sz="3600" b="1" u="sng">
                <a:latin typeface="Book Antiqua" pitchFamily="18" charset="0"/>
              </a:rPr>
              <a:t>Supervised Learning</a:t>
            </a:r>
          </a:p>
          <a:p>
            <a:pPr algn="ctr">
              <a:buNone/>
            </a:pPr>
            <a:endParaRPr lang="en-US" sz="3600" b="1" u="sng">
              <a:latin typeface="Book Antiqua" pitchFamily="18" charset="0"/>
            </a:endParaRPr>
          </a:p>
          <a:p>
            <a:pPr algn="ctr">
              <a:buNone/>
            </a:pPr>
            <a:r>
              <a:rPr lang="en-US" sz="3600" b="1">
                <a:latin typeface="Book Antiqua" pitchFamily="18" charset="0"/>
              </a:rPr>
              <a:t>Prepared By: Arjun Sing Saud</a:t>
            </a:r>
          </a:p>
          <a:p>
            <a:pPr algn="ctr">
              <a:buNone/>
            </a:pPr>
            <a:r>
              <a:rPr lang="en-US" sz="3600" b="1">
                <a:latin typeface="Book Antiqua" pitchFamily="18" charset="0"/>
              </a:rPr>
              <a:t>Asst. Prof. CSCSIT, TU</a:t>
            </a:r>
          </a:p>
          <a:p>
            <a:pPr algn="ctr">
              <a:buNone/>
            </a:pPr>
            <a:endParaRPr lang="en-US" sz="3600" b="1">
              <a:latin typeface="Book Antiqua" pitchFamily="18" charset="0"/>
            </a:endParaRPr>
          </a:p>
          <a:p>
            <a:pPr algn="ctr">
              <a:buNone/>
            </a:pPr>
            <a:r>
              <a:rPr lang="en-US" sz="3600" b="1">
                <a:latin typeface="Book Antiqua"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2" name="TextBox 1">
            <a:extLst>
              <a:ext uri="{FF2B5EF4-FFF2-40B4-BE49-F238E27FC236}">
                <a16:creationId xmlns:a16="http://schemas.microsoft.com/office/drawing/2014/main" id="{95AAFA8D-96EB-9F62-21FF-AC0B27DDB324}"/>
              </a:ext>
            </a:extLst>
          </p:cNvPr>
          <p:cNvSpPr txBox="1"/>
          <p:nvPr/>
        </p:nvSpPr>
        <p:spPr>
          <a:xfrm>
            <a:off x="3200399"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vert="horz" lIns="91440" tIns="45720" rIns="91440" bIns="45720" rtlCol="0" anchor="t">
            <a:noAutofit/>
          </a:bodyPr>
          <a:lstStyle/>
          <a:p>
            <a:pPr algn="just" fontAlgn="base"/>
            <a:r>
              <a:rPr lang="en-US" sz="2800">
                <a:latin typeface="Book Antiqua"/>
              </a:rPr>
              <a:t>It does this by making changes to the model that move it along a gradient or slope of errors down toward a minimum error value. This gives the algorithm its name of “gradient descent.”</a:t>
            </a:r>
          </a:p>
          <a:p>
            <a:pPr algn="just">
              <a:defRPr/>
            </a:pPr>
            <a:r>
              <a:rPr lang="en-US" sz="2800">
                <a:latin typeface="Book Antiqua"/>
              </a:rPr>
              <a:t>The three main flavors of gradient descent are </a:t>
            </a:r>
            <a:r>
              <a:rPr lang="en-US" sz="2800" i="1">
                <a:highlight>
                  <a:srgbClr val="FFFF00"/>
                </a:highlight>
                <a:latin typeface="Book Antiqua"/>
              </a:rPr>
              <a:t>batch, stochastic, and mini-batch</a:t>
            </a:r>
            <a:r>
              <a:rPr lang="en-US" sz="2800">
                <a:highlight>
                  <a:srgbClr val="FFFF00"/>
                </a:highlight>
                <a:latin typeface="Book Antiqua"/>
              </a:rPr>
              <a:t>.</a:t>
            </a:r>
          </a:p>
          <a:p>
            <a:pPr algn="just">
              <a:defRPr/>
            </a:pPr>
            <a:endParaRPr lang="en-US" sz="2800">
              <a:latin typeface="Book Antiqua" pitchFamily="18" charset="0"/>
            </a:endParaRPr>
          </a:p>
          <a:p>
            <a:pPr algn="just" fontAlgn="base"/>
            <a:endParaRPr lang="en-US" sz="2800">
              <a:latin typeface="Book Antiqua" pitchFamily="18" charset="0"/>
            </a:endParaRPr>
          </a:p>
          <a:p>
            <a:pPr algn="just">
              <a:defRPr/>
            </a:pPr>
            <a:endParaRPr lang="en-US" sz="2800">
              <a:latin typeface="Book Antiqua" pitchFamily="18" charset="0"/>
            </a:endParaRPr>
          </a:p>
        </p:txBody>
      </p:sp>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662732812"/>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p>
        </p:txBody>
      </p:sp>
      <p:sp>
        <p:nvSpPr>
          <p:cNvPr id="3" name="Content Placeholder 2"/>
          <p:cNvSpPr>
            <a:spLocks noGrp="1"/>
          </p:cNvSpPr>
          <p:nvPr>
            <p:ph idx="1"/>
          </p:nvPr>
        </p:nvSpPr>
        <p:spPr>
          <a:xfrm>
            <a:off x="457200" y="1524000"/>
            <a:ext cx="8367432" cy="3965973"/>
          </a:xfrm>
        </p:spPr>
        <p:txBody>
          <a:bodyPr>
            <a:noAutofit/>
          </a:bodyPr>
          <a:lstStyle/>
          <a:p>
            <a:pPr marL="0" indent="0" algn="just">
              <a:buNone/>
            </a:pPr>
            <a:r>
              <a:rPr lang="en-US" sz="2700" b="1">
                <a:latin typeface="Book Antiqua" panose="02040602050305030304" pitchFamily="18" charset="0"/>
              </a:rPr>
              <a:t>Solution</a:t>
            </a:r>
          </a:p>
          <a:p>
            <a:pPr marL="0" indent="0" algn="just">
              <a:buNone/>
            </a:pPr>
            <a:r>
              <a:rPr lang="en-US" sz="2700">
                <a:latin typeface="Book Antiqua" panose="02040602050305030304" pitchFamily="18" charset="0"/>
              </a:rPr>
              <a:t>	Support vectors are</a:t>
            </a:r>
          </a:p>
          <a:p>
            <a:pPr marL="0" indent="0" algn="just">
              <a:buNone/>
            </a:pPr>
            <a:r>
              <a:rPr lang="en-US" sz="2700">
                <a:latin typeface="Book Antiqua" panose="02040602050305030304" pitchFamily="18" charset="0"/>
              </a:rPr>
              <a:t>	s1=(1,0),	 s2=(3,1), s3=(3,-1)		why???</a:t>
            </a:r>
          </a:p>
          <a:p>
            <a:pPr marL="0" indent="0" algn="just">
              <a:buNone/>
            </a:pPr>
            <a:r>
              <a:rPr lang="en-US" sz="2700">
                <a:latin typeface="Book Antiqua" panose="02040602050305030304" pitchFamily="18" charset="0"/>
              </a:rPr>
              <a:t>	Augment support vectors with b=1</a:t>
            </a:r>
          </a:p>
          <a:p>
            <a:pPr marL="0" indent="0" algn="just">
              <a:buNone/>
            </a:pPr>
            <a:r>
              <a:rPr lang="en-US" sz="2700">
                <a:latin typeface="Book Antiqua" panose="02040602050305030304" pitchFamily="18" charset="0"/>
              </a:rPr>
              <a:t>	s1=(1,0,1),	 s2=(3,1,1), s3=(3,-1,1)</a:t>
            </a:r>
          </a:p>
          <a:p>
            <a:pPr marL="0" indent="0" algn="just">
              <a:buNone/>
            </a:pPr>
            <a:r>
              <a:rPr lang="en-US" sz="2700">
                <a:latin typeface="Book Antiqua" panose="02040602050305030304" pitchFamily="18" charset="0"/>
              </a:rPr>
              <a:t>	</a:t>
            </a: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026390411"/>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p>
        </p:txBody>
      </p:sp>
      <p:sp>
        <p:nvSpPr>
          <p:cNvPr id="3" name="Content Placeholder 2"/>
          <p:cNvSpPr>
            <a:spLocks noGrp="1"/>
          </p:cNvSpPr>
          <p:nvPr>
            <p:ph idx="1"/>
          </p:nvPr>
        </p:nvSpPr>
        <p:spPr>
          <a:xfrm>
            <a:off x="304800" y="1219200"/>
            <a:ext cx="8519832" cy="4648200"/>
          </a:xfrm>
        </p:spPr>
        <p:txBody>
          <a:bodyPr>
            <a:noAutofit/>
          </a:bodyPr>
          <a:lstStyle/>
          <a:p>
            <a:pPr marL="0" indent="0" algn="just">
              <a:buNone/>
            </a:pPr>
            <a:r>
              <a:rPr lang="en-US" sz="2700" b="1">
                <a:latin typeface="Book Antiqua" panose="02040602050305030304" pitchFamily="18" charset="0"/>
              </a:rPr>
              <a:t>Solution</a:t>
            </a:r>
          </a:p>
          <a:p>
            <a:pPr marL="0" indent="0" algn="just">
              <a:buNone/>
            </a:pPr>
            <a:r>
              <a:rPr lang="en-US" sz="2700">
                <a:latin typeface="Book Antiqua" panose="02040602050305030304" pitchFamily="18" charset="0"/>
              </a:rPr>
              <a:t>Since there are three support vectors, we need to calculate 	three variables</a:t>
            </a:r>
          </a:p>
          <a:p>
            <a:pPr marL="0" indent="0" algn="just">
              <a:buNone/>
            </a:pPr>
            <a:r>
              <a:rPr lang="en-US" sz="2700">
                <a:latin typeface="Book Antiqua" panose="02040602050305030304" pitchFamily="18" charset="0"/>
              </a:rPr>
              <a:t>Thus, three linear equations can be written as:</a:t>
            </a: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After simplifying above equations, we get</a:t>
            </a:r>
          </a:p>
          <a:p>
            <a:pPr marL="0" indent="0" algn="just">
              <a:buNone/>
            </a:pPr>
            <a:r>
              <a:rPr lang="en-US" sz="2700">
                <a:latin typeface="Book Antiqua" panose="02040602050305030304" pitchFamily="18" charset="0"/>
              </a:rPr>
              <a:t>	</a:t>
            </a: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746877749"/>
              </p:ext>
            </p:extLst>
          </p:nvPr>
        </p:nvGraphicFramePr>
        <p:xfrm>
          <a:off x="1643516" y="3170100"/>
          <a:ext cx="3538084" cy="1492628"/>
        </p:xfrm>
        <a:graphic>
          <a:graphicData uri="http://schemas.openxmlformats.org/presentationml/2006/ole">
            <mc:AlternateContent xmlns:mc="http://schemas.openxmlformats.org/markup-compatibility/2006">
              <mc:Choice xmlns:v="urn:schemas-microsoft-com:vml" Requires="v">
                <p:oleObj name="Equation" r:id="rId3" imgW="1625400" imgH="685800" progId="Equation.3">
                  <p:embed/>
                </p:oleObj>
              </mc:Choice>
              <mc:Fallback>
                <p:oleObj name="Equation" r:id="rId3" imgW="1625400" imgH="685800" progId="Equation.3">
                  <p:embed/>
                  <p:pic>
                    <p:nvPicPr>
                      <p:cNvPr id="0" name=""/>
                      <p:cNvPicPr/>
                      <p:nvPr/>
                    </p:nvPicPr>
                    <p:blipFill>
                      <a:blip r:embed="rId4"/>
                      <a:stretch>
                        <a:fillRect/>
                      </a:stretch>
                    </p:blipFill>
                    <p:spPr>
                      <a:xfrm>
                        <a:off x="1643516" y="3170100"/>
                        <a:ext cx="3538084" cy="1492628"/>
                      </a:xfrm>
                      <a:prstGeom prst="rect">
                        <a:avLst/>
                      </a:prstGeom>
                    </p:spPr>
                  </p:pic>
                </p:oleObj>
              </mc:Fallback>
            </mc:AlternateContent>
          </a:graphicData>
        </a:graphic>
      </p:graphicFrame>
    </p:spTree>
    <p:extLst>
      <p:ext uri="{BB962C8B-B14F-4D97-AF65-F5344CB8AC3E}">
        <p14:creationId xmlns:p14="http://schemas.microsoft.com/office/powerpoint/2010/main" val="463294989"/>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p>
        </p:txBody>
      </p:sp>
      <p:sp>
        <p:nvSpPr>
          <p:cNvPr id="3" name="Content Placeholder 2"/>
          <p:cNvSpPr>
            <a:spLocks noGrp="1"/>
          </p:cNvSpPr>
          <p:nvPr>
            <p:ph idx="1"/>
          </p:nvPr>
        </p:nvSpPr>
        <p:spPr>
          <a:xfrm>
            <a:off x="304800" y="1295400"/>
            <a:ext cx="8519832" cy="4880373"/>
          </a:xfrm>
        </p:spPr>
        <p:txBody>
          <a:bodyPr>
            <a:noAutofit/>
          </a:bodyPr>
          <a:lstStyle/>
          <a:p>
            <a:pPr marL="0" indent="0" algn="just">
              <a:buNone/>
            </a:pPr>
            <a:r>
              <a:rPr lang="en-US" sz="2700" b="1">
                <a:latin typeface="Book Antiqua" panose="02040602050305030304" pitchFamily="18" charset="0"/>
              </a:rPr>
              <a:t>Solution</a:t>
            </a:r>
          </a:p>
          <a:p>
            <a:pPr marL="0" indent="0" algn="just">
              <a:buNone/>
            </a:pPr>
            <a:r>
              <a:rPr lang="en-US" sz="2700">
                <a:latin typeface="Book Antiqua" panose="02040602050305030304" pitchFamily="18" charset="0"/>
              </a:rPr>
              <a:t>	After simplifying above equations, we get</a:t>
            </a: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	Solving these equations, we get</a:t>
            </a: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	Now, we can compute weight vector of 	hyperplane as below</a:t>
            </a:r>
          </a:p>
          <a:p>
            <a:pPr marL="0" indent="0" algn="just">
              <a:buNone/>
            </a:pPr>
            <a:r>
              <a:rPr lang="en-US" sz="2700">
                <a:latin typeface="Book Antiqua" panose="02040602050305030304" pitchFamily="18" charset="0"/>
              </a:rPr>
              <a:t>	</a:t>
            </a: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710148632"/>
              </p:ext>
            </p:extLst>
          </p:nvPr>
        </p:nvGraphicFramePr>
        <p:xfrm>
          <a:off x="1496614" y="2432861"/>
          <a:ext cx="2457451" cy="1403524"/>
        </p:xfrm>
        <a:graphic>
          <a:graphicData uri="http://schemas.openxmlformats.org/presentationml/2006/ole">
            <mc:AlternateContent xmlns:mc="http://schemas.openxmlformats.org/markup-compatibility/2006">
              <mc:Choice xmlns:v="urn:schemas-microsoft-com:vml" Requires="v">
                <p:oleObj name="Equation" r:id="rId2" imgW="1155600" imgH="660240" progId="Equation.3">
                  <p:embed/>
                </p:oleObj>
              </mc:Choice>
              <mc:Fallback>
                <p:oleObj name="Equation" r:id="rId2" imgW="1155600" imgH="660240" progId="Equation.3">
                  <p:embed/>
                  <p:pic>
                    <p:nvPicPr>
                      <p:cNvPr id="0" name=""/>
                      <p:cNvPicPr/>
                      <p:nvPr/>
                    </p:nvPicPr>
                    <p:blipFill>
                      <a:blip r:embed="rId3"/>
                      <a:stretch>
                        <a:fillRect/>
                      </a:stretch>
                    </p:blipFill>
                    <p:spPr>
                      <a:xfrm>
                        <a:off x="1496614" y="2432861"/>
                        <a:ext cx="2457451" cy="1403524"/>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1463278" y="4423207"/>
          <a:ext cx="2795588" cy="300038"/>
        </p:xfrm>
        <a:graphic>
          <a:graphicData uri="http://schemas.openxmlformats.org/presentationml/2006/ole">
            <mc:AlternateContent xmlns:mc="http://schemas.openxmlformats.org/markup-compatibility/2006">
              <mc:Choice xmlns:v="urn:schemas-microsoft-com:vml" Requires="v">
                <p:oleObj name="Equation" r:id="rId4" imgW="1892160" imgH="203040" progId="Equation.3">
                  <p:embed/>
                </p:oleObj>
              </mc:Choice>
              <mc:Fallback>
                <p:oleObj name="Equation" r:id="rId4" imgW="1892160" imgH="203040" progId="Equation.3">
                  <p:embed/>
                  <p:pic>
                    <p:nvPicPr>
                      <p:cNvPr id="0" name=""/>
                      <p:cNvPicPr/>
                      <p:nvPr/>
                    </p:nvPicPr>
                    <p:blipFill>
                      <a:blip r:embed="rId5"/>
                      <a:stretch>
                        <a:fillRect/>
                      </a:stretch>
                    </p:blipFill>
                    <p:spPr>
                      <a:xfrm>
                        <a:off x="1463278" y="4423207"/>
                        <a:ext cx="2795588" cy="30003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255797034"/>
              </p:ext>
            </p:extLst>
          </p:nvPr>
        </p:nvGraphicFramePr>
        <p:xfrm>
          <a:off x="1496614" y="5744007"/>
          <a:ext cx="3390049" cy="431766"/>
        </p:xfrm>
        <a:graphic>
          <a:graphicData uri="http://schemas.openxmlformats.org/presentationml/2006/ole">
            <mc:AlternateContent xmlns:mc="http://schemas.openxmlformats.org/markup-compatibility/2006">
              <mc:Choice xmlns:v="urn:schemas-microsoft-com:vml" Requires="v">
                <p:oleObj name="Equation" r:id="rId6" imgW="1790640" imgH="228600" progId="Equation.3">
                  <p:embed/>
                </p:oleObj>
              </mc:Choice>
              <mc:Fallback>
                <p:oleObj name="Equation" r:id="rId6" imgW="1790640" imgH="228600" progId="Equation.3">
                  <p:embed/>
                  <p:pic>
                    <p:nvPicPr>
                      <p:cNvPr id="0" name=""/>
                      <p:cNvPicPr/>
                      <p:nvPr/>
                    </p:nvPicPr>
                    <p:blipFill>
                      <a:blip r:embed="rId7"/>
                      <a:stretch>
                        <a:fillRect/>
                      </a:stretch>
                    </p:blipFill>
                    <p:spPr>
                      <a:xfrm>
                        <a:off x="1496614" y="5744007"/>
                        <a:ext cx="3390049" cy="431766"/>
                      </a:xfrm>
                      <a:prstGeom prst="rect">
                        <a:avLst/>
                      </a:prstGeom>
                    </p:spPr>
                  </p:pic>
                </p:oleObj>
              </mc:Fallback>
            </mc:AlternateContent>
          </a:graphicData>
        </a:graphic>
      </p:graphicFrame>
    </p:spTree>
    <p:extLst>
      <p:ext uri="{BB962C8B-B14F-4D97-AF65-F5344CB8AC3E}">
        <p14:creationId xmlns:p14="http://schemas.microsoft.com/office/powerpoint/2010/main" val="3012083971"/>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a:latin typeface="Book Antiqua" panose="02040602050305030304" pitchFamily="18" charset="0"/>
              </a:rPr>
              <a:t>Solution</a:t>
            </a:r>
          </a:p>
          <a:p>
            <a:pPr marL="0" indent="0" algn="just">
              <a:buNone/>
            </a:pPr>
            <a:r>
              <a:rPr lang="en-US" sz="2700">
                <a:latin typeface="Book Antiqua" panose="02040602050305030304" pitchFamily="18" charset="0"/>
              </a:rPr>
              <a:t>	Thus, </a:t>
            </a:r>
          </a:p>
          <a:p>
            <a:pPr marL="0" indent="0" algn="just">
              <a:buNone/>
            </a:pPr>
            <a:r>
              <a:rPr lang="en-US" sz="2700">
                <a:latin typeface="Book Antiqua" panose="02040602050305030304" pitchFamily="18" charset="0"/>
              </a:rPr>
              <a:t>	Hence, equation of hyper plane that divides data 	points is </a:t>
            </a:r>
          </a:p>
          <a:p>
            <a:pPr marL="0" indent="0" algn="just">
              <a:buNone/>
            </a:pPr>
            <a:r>
              <a:rPr lang="en-US" sz="2700">
                <a:latin typeface="Book Antiqua" panose="02040602050305030304" pitchFamily="18" charset="0"/>
              </a:rPr>
              <a:t>	x-2=0			How?</a:t>
            </a:r>
          </a:p>
          <a:p>
            <a:pPr marL="0" indent="0" algn="just">
              <a:buNone/>
            </a:pPr>
            <a:r>
              <a:rPr lang="en-US" sz="2700">
                <a:latin typeface="Book Antiqua" panose="02040602050305030304" pitchFamily="18" charset="0"/>
              </a:rPr>
              <a:t>Data point to be classified is (5,2)</a:t>
            </a:r>
          </a:p>
          <a:p>
            <a:pPr marL="0" indent="0" algn="just">
              <a:buNone/>
            </a:pPr>
            <a:r>
              <a:rPr lang="en-US" sz="2700">
                <a:latin typeface="Book Antiqua" panose="02040602050305030304" pitchFamily="18" charset="0"/>
              </a:rPr>
              <a:t>Putting this data point is above equation we get,</a:t>
            </a:r>
          </a:p>
          <a:p>
            <a:pPr marL="0" indent="0" algn="just">
              <a:buNone/>
            </a:pPr>
            <a:r>
              <a:rPr lang="en-US" sz="2700">
                <a:latin typeface="Book Antiqua" panose="02040602050305030304" pitchFamily="18" charset="0"/>
              </a:rPr>
              <a:t>	5-2=3</a:t>
            </a:r>
          </a:p>
          <a:p>
            <a:pPr marL="0" indent="0" algn="just">
              <a:buNone/>
            </a:pPr>
            <a:r>
              <a:rPr lang="en-US" sz="2700">
                <a:latin typeface="Book Antiqua" panose="02040602050305030304" pitchFamily="18" charset="0"/>
              </a:rPr>
              <a:t>Thus the data point (5,2) belongs to +1 (Positively) class</a:t>
            </a: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0" name="Object 9"/>
          <p:cNvGraphicFramePr>
            <a:graphicFrameLocks noChangeAspect="1"/>
          </p:cNvGraphicFramePr>
          <p:nvPr>
            <p:extLst>
              <p:ext uri="{D42A27DB-BD31-4B8C-83A1-F6EECF244321}">
                <p14:modId xmlns:p14="http://schemas.microsoft.com/office/powerpoint/2010/main" val="1507598462"/>
              </p:ext>
            </p:extLst>
          </p:nvPr>
        </p:nvGraphicFramePr>
        <p:xfrm>
          <a:off x="2286000" y="2003433"/>
          <a:ext cx="2613592" cy="417910"/>
        </p:xfrm>
        <a:graphic>
          <a:graphicData uri="http://schemas.openxmlformats.org/presentationml/2006/ole">
            <mc:AlternateContent xmlns:mc="http://schemas.openxmlformats.org/markup-compatibility/2006">
              <mc:Choice xmlns:v="urn:schemas-microsoft-com:vml" Requires="v">
                <p:oleObj name="Equation" r:id="rId2" imgW="1269720" imgH="203040" progId="Equation.3">
                  <p:embed/>
                </p:oleObj>
              </mc:Choice>
              <mc:Fallback>
                <p:oleObj name="Equation" r:id="rId2" imgW="1269720" imgH="203040" progId="Equation.3">
                  <p:embed/>
                  <p:pic>
                    <p:nvPicPr>
                      <p:cNvPr id="0" name=""/>
                      <p:cNvPicPr/>
                      <p:nvPr/>
                    </p:nvPicPr>
                    <p:blipFill>
                      <a:blip r:embed="rId3"/>
                      <a:stretch>
                        <a:fillRect/>
                      </a:stretch>
                    </p:blipFill>
                    <p:spPr>
                      <a:xfrm>
                        <a:off x="2286000" y="2003433"/>
                        <a:ext cx="2613592" cy="417910"/>
                      </a:xfrm>
                      <a:prstGeom prst="rect">
                        <a:avLst/>
                      </a:prstGeom>
                    </p:spPr>
                  </p:pic>
                </p:oleObj>
              </mc:Fallback>
            </mc:AlternateContent>
          </a:graphicData>
        </a:graphic>
      </p:graphicFrame>
    </p:spTree>
    <p:extLst>
      <p:ext uri="{BB962C8B-B14F-4D97-AF65-F5344CB8AC3E}">
        <p14:creationId xmlns:p14="http://schemas.microsoft.com/office/powerpoint/2010/main" val="3587031922"/>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Random Forest is a popular machine learning algorithm that belongs to the supervised learning technique. </a:t>
            </a:r>
          </a:p>
          <a:p>
            <a:pPr algn="just"/>
            <a:r>
              <a:rPr lang="en-US" sz="2700">
                <a:latin typeface="Book Antiqua" panose="02040602050305030304" pitchFamily="18" charset="0"/>
              </a:rPr>
              <a:t>It can be used for both Classification and Regression problems in ML. </a:t>
            </a:r>
          </a:p>
          <a:p>
            <a:pPr algn="just"/>
            <a:r>
              <a:rPr lang="en-US" sz="2700">
                <a:latin typeface="Book Antiqua" panose="02040602050305030304" pitchFamily="18" charset="0"/>
              </a:rPr>
              <a:t>It is based on the concept of ensemble learning, which is a process of combining multiple classifiers to solve a complex problem and to improve the performance of the model.</a:t>
            </a: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763377905"/>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Since the random forest combines multiple trees to predict the class of the dataset, it is possible that some decision trees may predict the correct output, while others may not. But together, all the trees predict the correct output. </a:t>
            </a:r>
          </a:p>
          <a:p>
            <a:pPr algn="just"/>
            <a:r>
              <a:rPr lang="en-US" sz="2700">
                <a:latin typeface="Book Antiqua" panose="02040602050305030304" pitchFamily="18" charset="0"/>
              </a:rPr>
              <a:t>Each individual tree in the random forest spits out a class prediction and the class with the most votes becomes our model’s prediction.</a:t>
            </a: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817856779"/>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2"/>
          <a:stretch>
            <a:fillRect/>
          </a:stretch>
        </p:blipFill>
        <p:spPr>
          <a:xfrm>
            <a:off x="1085850" y="1417638"/>
            <a:ext cx="6562725" cy="4401281"/>
          </a:xfrm>
          <a:prstGeom prst="rect">
            <a:avLst/>
          </a:prstGeom>
        </p:spPr>
      </p:pic>
    </p:spTree>
    <p:extLst>
      <p:ext uri="{BB962C8B-B14F-4D97-AF65-F5344CB8AC3E}">
        <p14:creationId xmlns:p14="http://schemas.microsoft.com/office/powerpoint/2010/main" val="1197538297"/>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The fundamental concept behind random forest is: </a:t>
            </a:r>
            <a:r>
              <a:rPr lang="en-US" sz="2700" i="1">
                <a:latin typeface="Book Antiqua" panose="02040602050305030304" pitchFamily="18" charset="0"/>
              </a:rPr>
              <a:t>A large number of relatively uncorrelated models (trees) operating as a committee will outperform any of the individual constituent models</a:t>
            </a:r>
            <a:r>
              <a:rPr lang="en-US" sz="2700">
                <a:latin typeface="Book Antiqua" panose="02040602050305030304" pitchFamily="18" charset="0"/>
              </a:rPr>
              <a:t>.</a:t>
            </a:r>
          </a:p>
          <a:p>
            <a:pPr algn="just"/>
            <a:r>
              <a:rPr lang="en-US" sz="2700">
                <a:latin typeface="Book Antiqua" panose="02040602050305030304" pitchFamily="18" charset="0"/>
              </a:rPr>
              <a:t>The low correlation between models is the key of random forest classifier.</a:t>
            </a:r>
          </a:p>
          <a:p>
            <a:pPr algn="just"/>
            <a:r>
              <a:rPr lang="en-US" sz="2700">
                <a:latin typeface="Book Antiqua" panose="02040602050305030304" pitchFamily="18" charset="0"/>
              </a:rPr>
              <a:t>Randomness is ensured in random forest classifier by using two methods: </a:t>
            </a:r>
            <a:r>
              <a:rPr lang="en-US" sz="2700" i="1">
                <a:latin typeface="Book Antiqua" panose="02040602050305030304" pitchFamily="18" charset="0"/>
              </a:rPr>
              <a:t>Bagging, Feature randomness</a:t>
            </a:r>
            <a:r>
              <a:rPr lang="en-US" sz="2700">
                <a:latin typeface="Book Antiqua" panose="02040602050305030304" pitchFamily="18" charset="0"/>
              </a:rPr>
              <a:t>. </a:t>
            </a: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424369823"/>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a:latin typeface="Book Antiqua" panose="02040602050305030304" pitchFamily="18" charset="0"/>
              </a:rPr>
              <a:t>Bagging (Bootstrap Aggregation)</a:t>
            </a:r>
          </a:p>
          <a:p>
            <a:pPr algn="just"/>
            <a:r>
              <a:rPr lang="en-US" sz="2700">
                <a:latin typeface="Book Antiqua" panose="02040602050305030304" pitchFamily="18" charset="0"/>
              </a:rPr>
              <a:t>Decisions trees are very sensitive to the data they are trained on  small changes to the training set can result in significantly different tree structures. </a:t>
            </a:r>
          </a:p>
          <a:p>
            <a:pPr algn="just"/>
            <a:r>
              <a:rPr lang="en-US" sz="2700">
                <a:latin typeface="Book Antiqua" panose="02040602050305030304" pitchFamily="18" charset="0"/>
              </a:rPr>
              <a:t>Random forest takes advantage of this by allowing each individual tree to randomly sample from the dataset with replacement, resulting in different trees. This process is known as bagging.</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345558497"/>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Notice that with bagging we are not subsetting the training data into smaller chunks and training each tree on a different chunk. </a:t>
            </a:r>
          </a:p>
          <a:p>
            <a:pPr algn="just"/>
            <a:r>
              <a:rPr lang="en-US" sz="2700">
                <a:latin typeface="Book Antiqua" panose="02040602050305030304" pitchFamily="18" charset="0"/>
              </a:rPr>
              <a:t>Rather, if we have a sample of size N, we are still feeding each tree a training set of size N. But instead of the original training data, we take a random sample of size N with replacement. </a:t>
            </a:r>
          </a:p>
          <a:p>
            <a:pPr algn="just"/>
            <a:r>
              <a:rPr lang="en-US" sz="2700">
                <a:latin typeface="Book Antiqua" panose="02040602050305030304" pitchFamily="18" charset="0"/>
              </a:rPr>
              <a:t>For example, if our training data was [1, 2, 3, 4, 5, 6] then we might give one of our trees the following list [1, 2, 2, 3, 6, 6]. </a:t>
            </a: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37637422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itchFamily="18" charset="0"/>
              </a:rPr>
              <a:t>Batch Gradient Descent</a:t>
            </a:r>
          </a:p>
          <a:p>
            <a:pPr algn="just" fontAlgn="base"/>
            <a:r>
              <a:rPr lang="en-US" sz="2800">
                <a:latin typeface="Book Antiqua" pitchFamily="18" charset="0"/>
              </a:rPr>
              <a:t>Batch gradient descent, computes the gradient of the cost function w.r.t. the parameters </a:t>
            </a:r>
            <a:r>
              <a:rPr lang="en-US" sz="2800" i="1">
                <a:latin typeface="Book Antiqua" pitchFamily="18" charset="0"/>
              </a:rPr>
              <a:t>w</a:t>
            </a:r>
            <a:r>
              <a:rPr lang="en-US" sz="2800">
                <a:latin typeface="Book Antiqua" pitchFamily="18" charset="0"/>
              </a:rPr>
              <a:t> for the entire training dataset:</a:t>
            </a:r>
          </a:p>
          <a:p>
            <a:pPr algn="just" fontAlgn="base">
              <a:buNone/>
            </a:pPr>
            <a:r>
              <a:rPr lang="en-US" sz="2800">
                <a:latin typeface="Book Antiqua" pitchFamily="18" charset="0"/>
              </a:rPr>
              <a:t>		</a:t>
            </a:r>
            <a:endParaRPr lang="en-US" sz="2800" i="1">
              <a:latin typeface="Book Antiqua" pitchFamily="18" charset="0"/>
            </a:endParaRPr>
          </a:p>
          <a:p>
            <a:pPr algn="just" fontAlgn="base"/>
            <a:endParaRPr lang="en-US" sz="2800">
              <a:latin typeface="Book Antiqua" pitchFamily="18" charset="0"/>
            </a:endParaRPr>
          </a:p>
          <a:p>
            <a:pPr algn="just" fontAlgn="base"/>
            <a:r>
              <a:rPr lang="en-US" sz="2800">
                <a:latin typeface="Book Antiqua" pitchFamily="18" charset="0"/>
              </a:rPr>
              <a:t>As we need to calculate the gradients for the whole dataset perform just </a:t>
            </a:r>
            <a:r>
              <a:rPr lang="en-US" sz="2800" i="1">
                <a:latin typeface="Book Antiqua" pitchFamily="18" charset="0"/>
              </a:rPr>
              <a:t>one</a:t>
            </a:r>
            <a:r>
              <a:rPr lang="en-US" sz="2800">
                <a:latin typeface="Book Antiqua" pitchFamily="18" charset="0"/>
              </a:rPr>
              <a:t> update, batch gradient descent is computationally fast. However, it is intractable for datasets that don't fit in memory. </a:t>
            </a:r>
          </a:p>
          <a:p>
            <a:pPr algn="just" fontAlgn="base"/>
            <a:endParaRPr lang="en-US" sz="2800">
              <a:latin typeface="Book Antiqua" pitchFamily="18" charset="0"/>
            </a:endParaRPr>
          </a:p>
          <a:p>
            <a:pPr algn="just" fontAlgn="base"/>
            <a:endParaRPr lang="en-US" sz="2800">
              <a:latin typeface="Book Antiqua" pitchFamily="18" charset="0"/>
            </a:endParaRPr>
          </a:p>
          <a:p>
            <a:pPr algn="just">
              <a:defRPr/>
            </a:pPr>
            <a:endParaRPr lang="en-US" sz="2800">
              <a:latin typeface="Book Antiqua" pitchFamily="18" charset="0"/>
            </a:endParaRPr>
          </a:p>
        </p:txBody>
      </p:sp>
      <p:sp>
        <p:nvSpPr>
          <p:cNvPr id="6" name="Footer Placeholder 5"/>
          <p:cNvSpPr>
            <a:spLocks noGrp="1"/>
          </p:cNvSpPr>
          <p:nvPr>
            <p:ph type="ftr" sz="quarter" idx="11"/>
          </p:nvPr>
        </p:nvSpPr>
        <p:spPr/>
        <p:txBody>
          <a:bodyPr/>
          <a:lstStyle/>
          <a:p>
            <a:r>
              <a:rPr lang="en-US"/>
              <a:t>Applied ML                                                Prepared BY: Arjun Saud</a:t>
            </a:r>
          </a:p>
        </p:txBody>
      </p:sp>
      <p:graphicFrame>
        <p:nvGraphicFramePr>
          <p:cNvPr id="7" name="Object 6"/>
          <p:cNvGraphicFramePr>
            <a:graphicFrameLocks noChangeAspect="1"/>
          </p:cNvGraphicFramePr>
          <p:nvPr>
            <p:extLst>
              <p:ext uri="{D42A27DB-BD31-4B8C-83A1-F6EECF244321}">
                <p14:modId xmlns:p14="http://schemas.microsoft.com/office/powerpoint/2010/main" val="593635965"/>
              </p:ext>
            </p:extLst>
          </p:nvPr>
        </p:nvGraphicFramePr>
        <p:xfrm>
          <a:off x="1538287" y="3405187"/>
          <a:ext cx="2971800" cy="885825"/>
        </p:xfrm>
        <a:graphic>
          <a:graphicData uri="http://schemas.openxmlformats.org/presentationml/2006/ole">
            <mc:AlternateContent xmlns:mc="http://schemas.openxmlformats.org/markup-compatibility/2006">
              <mc:Choice xmlns:v="urn:schemas-microsoft-com:vml" Requires="v">
                <p:oleObj name="Equation" r:id="rId3" imgW="1320480" imgH="393480" progId="Equation.3">
                  <p:embed/>
                </p:oleObj>
              </mc:Choice>
              <mc:Fallback>
                <p:oleObj name="Equation" r:id="rId3" imgW="1320480" imgH="393480" progId="Equation.3">
                  <p:embed/>
                  <p:pic>
                    <p:nvPicPr>
                      <p:cNvPr id="0" name=""/>
                      <p:cNvPicPr>
                        <a:picLocks noChangeAspect="1" noChangeArrowheads="1"/>
                      </p:cNvPicPr>
                      <p:nvPr/>
                    </p:nvPicPr>
                    <p:blipFill>
                      <a:blip r:embed="rId4"/>
                      <a:srcRect/>
                      <a:stretch>
                        <a:fillRect/>
                      </a:stretch>
                    </p:blipFill>
                    <p:spPr bwMode="auto">
                      <a:xfrm>
                        <a:off x="1538287" y="3405187"/>
                        <a:ext cx="29718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11418244"/>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a:latin typeface="Book Antiqua" panose="02040602050305030304" pitchFamily="18" charset="0"/>
              </a:rPr>
              <a:t>Feature Randomness</a:t>
            </a:r>
          </a:p>
          <a:p>
            <a:pPr algn="just"/>
            <a:r>
              <a:rPr lang="en-US" sz="2700">
                <a:latin typeface="Book Antiqua" panose="02040602050305030304" pitchFamily="18" charset="0"/>
              </a:rPr>
              <a:t>In a normal decision tree, when it is time to split a node, we consider every possible feature and pick the one that produces the most separation between the observations in the left node vs. those in the right node. </a:t>
            </a:r>
          </a:p>
          <a:p>
            <a:pPr algn="just"/>
            <a:r>
              <a:rPr lang="en-US" sz="2700">
                <a:latin typeface="Book Antiqua" panose="02040602050305030304" pitchFamily="18" charset="0"/>
              </a:rPr>
              <a:t>In contrast, each tree in a random forest can pick only from a random subset of features. This forces even more variation amongst the trees in the model and ultimately results in lower correlation across trees and more diversification.</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184321167"/>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2"/>
          <a:stretch>
            <a:fillRect/>
          </a:stretch>
        </p:blipFill>
        <p:spPr>
          <a:xfrm>
            <a:off x="1219200" y="1351945"/>
            <a:ext cx="7135813" cy="4419600"/>
          </a:xfrm>
          <a:prstGeom prst="rect">
            <a:avLst/>
          </a:prstGeom>
        </p:spPr>
      </p:pic>
    </p:spTree>
    <p:extLst>
      <p:ext uri="{BB962C8B-B14F-4D97-AF65-F5344CB8AC3E}">
        <p14:creationId xmlns:p14="http://schemas.microsoft.com/office/powerpoint/2010/main" val="1025218278"/>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p>
        </p:txBody>
      </p:sp>
      <p:sp>
        <p:nvSpPr>
          <p:cNvPr id="3" name="Content Placeholder 2"/>
          <p:cNvSpPr>
            <a:spLocks noGrp="1"/>
          </p:cNvSpPr>
          <p:nvPr>
            <p:ph idx="1"/>
          </p:nvPr>
        </p:nvSpPr>
        <p:spPr>
          <a:xfrm>
            <a:off x="628650" y="1943101"/>
            <a:ext cx="4686300" cy="3546872"/>
          </a:xfrm>
        </p:spPr>
        <p:txBody>
          <a:bodyPr>
            <a:noAutofit/>
          </a:bodyPr>
          <a:lstStyle/>
          <a:p>
            <a:pPr marL="0" indent="0" algn="just">
              <a:buNone/>
            </a:pPr>
            <a:r>
              <a:rPr lang="en-US" sz="2400" b="1">
                <a:latin typeface="Book Antiqua" panose="02040602050305030304" pitchFamily="18" charset="0"/>
              </a:rPr>
              <a:t>Example</a:t>
            </a: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0" name="Picture 9"/>
          <p:cNvPicPr/>
          <p:nvPr/>
        </p:nvPicPr>
        <p:blipFill>
          <a:blip r:embed="rId2"/>
          <a:srcRect/>
          <a:stretch>
            <a:fillRect/>
          </a:stretch>
        </p:blipFill>
        <p:spPr bwMode="auto">
          <a:xfrm>
            <a:off x="138565" y="2455665"/>
            <a:ext cx="4128636" cy="3325996"/>
          </a:xfrm>
          <a:prstGeom prst="rect">
            <a:avLst/>
          </a:prstGeom>
          <a:noFill/>
          <a:ln w="9525">
            <a:noFill/>
            <a:miter lim="800000"/>
            <a:headEnd/>
            <a:tailEnd/>
          </a:ln>
        </p:spPr>
      </p:pic>
      <p:sp>
        <p:nvSpPr>
          <p:cNvPr id="7" name="TextBox 6"/>
          <p:cNvSpPr txBox="1"/>
          <p:nvPr/>
        </p:nvSpPr>
        <p:spPr>
          <a:xfrm>
            <a:off x="4495800" y="2365341"/>
            <a:ext cx="4438651" cy="3785652"/>
          </a:xfrm>
          <a:prstGeom prst="rect">
            <a:avLst/>
          </a:prstGeom>
          <a:noFill/>
        </p:spPr>
        <p:txBody>
          <a:bodyPr wrap="square" rtlCol="0">
            <a:spAutoFit/>
          </a:bodyPr>
          <a:lstStyle/>
          <a:p>
            <a:pPr marL="257175" indent="-257175">
              <a:buFont typeface="Arial" panose="020B0604020202020204" pitchFamily="34" charset="0"/>
              <a:buChar char="•"/>
            </a:pPr>
            <a:r>
              <a:rPr lang="en-US" sz="2400">
                <a:latin typeface="Book Antiqua" panose="02040602050305030304" pitchFamily="18" charset="0"/>
              </a:rPr>
              <a:t>Construct random forest having 3 decision trees three by using feature sample {age, income} {age, student} and {Income, Student}.</a:t>
            </a:r>
          </a:p>
          <a:p>
            <a:pPr marL="257175" indent="-257175">
              <a:buFont typeface="Arial" panose="020B0604020202020204" pitchFamily="34" charset="0"/>
              <a:buChar char="•"/>
            </a:pPr>
            <a:r>
              <a:rPr lang="en-US" sz="2400">
                <a:latin typeface="Book Antiqua" panose="02040602050305030304" pitchFamily="18" charset="0"/>
              </a:rPr>
              <a:t>Predict class level of the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a:t>
            </a:r>
            <a:r>
              <a:rPr lang="en-US" sz="2400">
                <a:latin typeface="Book Antiqua" panose="02040602050305030304" pitchFamily="18" charset="0"/>
              </a:rPr>
              <a:t>)</a:t>
            </a:r>
          </a:p>
          <a:p>
            <a:pPr marL="257175" indent="-257175">
              <a:buFont typeface="Arial" panose="020B0604020202020204" pitchFamily="34" charset="0"/>
              <a:buChar char="•"/>
            </a:pP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454892411"/>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r>
              <a:rPr lang="en-US" sz="2800">
                <a:latin typeface="Book Antiqua" pitchFamily="18" charset="0"/>
              </a:rPr>
              <a:t>The prediction error for any machine learning algorithm can be broken down into three parts:</a:t>
            </a:r>
          </a:p>
          <a:p>
            <a:pPr lvl="1" algn="just" fontAlgn="base"/>
            <a:r>
              <a:rPr lang="en-US" sz="2400">
                <a:latin typeface="Book Antiqua" pitchFamily="18" charset="0"/>
              </a:rPr>
              <a:t>Bias Error</a:t>
            </a:r>
          </a:p>
          <a:p>
            <a:pPr lvl="1" algn="just" fontAlgn="base"/>
            <a:r>
              <a:rPr lang="en-US" sz="2400">
                <a:latin typeface="Book Antiqua" pitchFamily="18" charset="0"/>
              </a:rPr>
              <a:t>Variance Error</a:t>
            </a:r>
          </a:p>
          <a:p>
            <a:pPr lvl="1" algn="just" fontAlgn="base"/>
            <a:r>
              <a:rPr lang="en-US" sz="2400">
                <a:latin typeface="Book Antiqua" pitchFamily="18" charset="0"/>
              </a:rPr>
              <a:t>Irreducible Error</a:t>
            </a:r>
          </a:p>
          <a:p>
            <a:pPr algn="just" fontAlgn="base"/>
            <a:r>
              <a:rPr lang="en-US" sz="2800">
                <a:latin typeface="Book Antiqua" pitchFamily="18" charset="0"/>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p>
          <a:p>
            <a:pPr algn="just">
              <a:defRPr/>
            </a:pPr>
            <a:endParaRPr lang="en-US" sz="2800">
              <a:latin typeface="Book Antiqua"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113</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Tree>
    <p:extLst>
      <p:ext uri="{BB962C8B-B14F-4D97-AF65-F5344CB8AC3E}">
        <p14:creationId xmlns:p14="http://schemas.microsoft.com/office/powerpoint/2010/main" val="1756545520"/>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itchFamily="18" charset="0"/>
              </a:rPr>
              <a:t>Bias is the difference between the average prediction of our model and the correct value which we are trying to predict. </a:t>
            </a:r>
          </a:p>
          <a:p>
            <a:pPr algn="just">
              <a:defRPr/>
            </a:pPr>
            <a:r>
              <a:rPr lang="en-US" sz="2800">
                <a:latin typeface="Book Antiqua" pitchFamily="18" charset="0"/>
              </a:rPr>
              <a:t>Model with high bias pays very little attention to the training data and oversimplifies the model. It always leads to high error on training and test data.</a:t>
            </a:r>
          </a:p>
          <a:p>
            <a:pPr algn="just">
              <a:defRPr/>
            </a:pPr>
            <a:r>
              <a:rPr lang="en-US" sz="2800">
                <a:latin typeface="Book Antiqua" pitchFamily="18" charset="0"/>
              </a:rPr>
              <a:t>Bias is the tendency of an estimator to pick a model for the data that is not structurally correct. For example, suppose that we use a linear regression model on a cubic function. </a:t>
            </a: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114</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Tree>
    <p:extLst>
      <p:ext uri="{BB962C8B-B14F-4D97-AF65-F5344CB8AC3E}">
        <p14:creationId xmlns:p14="http://schemas.microsoft.com/office/powerpoint/2010/main" val="1089171873"/>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algn="just">
              <a:defRPr/>
            </a:pPr>
            <a:r>
              <a:rPr lang="en-US" sz="2800">
                <a:latin typeface="Book Antiqua" pitchFamily="18" charset="0"/>
              </a:rPr>
              <a:t>Bias is caused by underfitting and is the result of simplifying assumptions made by a model to make the target function easier to learn.</a:t>
            </a:r>
          </a:p>
          <a:p>
            <a:pPr algn="just">
              <a:defRPr/>
            </a:pPr>
            <a:r>
              <a:rPr lang="en-US" sz="2800">
                <a:latin typeface="Book Antiqua" pitchFamily="18" charset="0"/>
              </a:rPr>
              <a:t>Variance is taken as the variability of a model prediction for a given data point.</a:t>
            </a:r>
          </a:p>
          <a:p>
            <a:pPr algn="just">
              <a:defRPr/>
            </a:pPr>
            <a:r>
              <a:rPr lang="en-US" sz="2800">
                <a:latin typeface="Book Antiqua" pitchFamily="18" charset="0"/>
              </a:rPr>
              <a:t>Model with high variance pays a lot of attention to training data and does not generalize on the data which it hasn’t seen before. </a:t>
            </a:r>
          </a:p>
          <a:p>
            <a:pPr algn="just">
              <a:defRPr/>
            </a:pPr>
            <a:r>
              <a:rPr lang="en-US" sz="2800">
                <a:latin typeface="Book Antiqua" pitchFamily="18" charset="0"/>
              </a:rPr>
              <a:t>As a result, such models perform very well on training data but has high error rates on test data. Variance is the result of overfitting.</a:t>
            </a: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115</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Tree>
    <p:extLst>
      <p:ext uri="{BB962C8B-B14F-4D97-AF65-F5344CB8AC3E}">
        <p14:creationId xmlns:p14="http://schemas.microsoft.com/office/powerpoint/2010/main" val="2474407131"/>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itchFamily="18" charset="0"/>
              </a:rPr>
              <a:t>Variance is error from sensitivity to small fluctuations in the training set. High variance can cause an algorithm to model the random noise in the training data, rather than the intended outputs </a:t>
            </a: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116</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pic>
        <p:nvPicPr>
          <p:cNvPr id="3075" name="Picture 3"/>
          <p:cNvPicPr>
            <a:picLocks noChangeAspect="1" noChangeArrowheads="1"/>
          </p:cNvPicPr>
          <p:nvPr/>
        </p:nvPicPr>
        <p:blipFill>
          <a:blip r:embed="rId3"/>
          <a:srcRect/>
          <a:stretch>
            <a:fillRect/>
          </a:stretch>
        </p:blipFill>
        <p:spPr bwMode="auto">
          <a:xfrm>
            <a:off x="2133600" y="3200400"/>
            <a:ext cx="3276600" cy="3048000"/>
          </a:xfrm>
          <a:prstGeom prst="rect">
            <a:avLst/>
          </a:prstGeom>
          <a:noFill/>
          <a:ln w="9525">
            <a:noFill/>
            <a:miter lim="800000"/>
            <a:headEnd/>
            <a:tailEnd/>
          </a:ln>
          <a:effectLst/>
        </p:spPr>
      </p:pic>
    </p:spTree>
    <p:extLst>
      <p:ext uri="{BB962C8B-B14F-4D97-AF65-F5344CB8AC3E}">
        <p14:creationId xmlns:p14="http://schemas.microsoft.com/office/powerpoint/2010/main" val="3037319367"/>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itchFamily="18" charset="0"/>
              </a:rPr>
              <a:t>If our model is too simple and has very few parameters then it may have high bias and low variance. </a:t>
            </a:r>
          </a:p>
          <a:p>
            <a:pPr algn="just">
              <a:defRPr/>
            </a:pPr>
            <a:r>
              <a:rPr lang="en-US" sz="2800">
                <a:latin typeface="Book Antiqua" pitchFamily="18" charset="0"/>
              </a:rPr>
              <a:t>On the other hand if our model has large number of parameters then it’s going to have high variance and low bias. So we need to find the right/good balance without overfitting and underfitting the data. This keeps the MSE minimal.</a:t>
            </a: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117</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graphicFrame>
        <p:nvGraphicFramePr>
          <p:cNvPr id="39939" name="Object 3"/>
          <p:cNvGraphicFramePr>
            <a:graphicFrameLocks noChangeAspect="1"/>
          </p:cNvGraphicFramePr>
          <p:nvPr/>
        </p:nvGraphicFramePr>
        <p:xfrm>
          <a:off x="1454879" y="5166818"/>
          <a:ext cx="5511800" cy="457200"/>
        </p:xfrm>
        <a:graphic>
          <a:graphicData uri="http://schemas.openxmlformats.org/presentationml/2006/ole">
            <mc:AlternateContent xmlns:mc="http://schemas.openxmlformats.org/markup-compatibility/2006">
              <mc:Choice xmlns:v="urn:schemas-microsoft-com:vml" Requires="v">
                <p:oleObj name="Equation" r:id="rId3" imgW="2755800" imgH="228600" progId="Equation.3">
                  <p:embed/>
                </p:oleObj>
              </mc:Choice>
              <mc:Fallback>
                <p:oleObj name="Equation" r:id="rId3" imgW="2755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879" y="5166818"/>
                        <a:ext cx="551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2289861"/>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Bias Variance Tradeoff</a:t>
            </a: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118</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pic>
        <p:nvPicPr>
          <p:cNvPr id="41986" name="Picture 2" descr="Image result for bias and variance tradeoff"/>
          <p:cNvPicPr>
            <a:picLocks noChangeAspect="1" noChangeArrowheads="1"/>
          </p:cNvPicPr>
          <p:nvPr/>
        </p:nvPicPr>
        <p:blipFill>
          <a:blip r:embed="rId3"/>
          <a:srcRect/>
          <a:stretch>
            <a:fillRect/>
          </a:stretch>
        </p:blipFill>
        <p:spPr bwMode="auto">
          <a:xfrm>
            <a:off x="2133600" y="1447799"/>
            <a:ext cx="5181600" cy="4473231"/>
          </a:xfrm>
          <a:prstGeom prst="rect">
            <a:avLst/>
          </a:prstGeom>
          <a:noFill/>
        </p:spPr>
      </p:pic>
      <p:sp>
        <p:nvSpPr>
          <p:cNvPr id="11" name="TextBox 10"/>
          <p:cNvSpPr txBox="1"/>
          <p:nvPr/>
        </p:nvSpPr>
        <p:spPr>
          <a:xfrm>
            <a:off x="1295400" y="1905000"/>
            <a:ext cx="762000" cy="369332"/>
          </a:xfrm>
          <a:prstGeom prst="rect">
            <a:avLst/>
          </a:prstGeom>
          <a:noFill/>
        </p:spPr>
        <p:txBody>
          <a:bodyPr wrap="square" rtlCol="0">
            <a:spAutoFit/>
          </a:bodyPr>
          <a:lstStyle/>
          <a:p>
            <a:r>
              <a:rPr lang="en-US"/>
              <a:t>Error</a:t>
            </a:r>
          </a:p>
        </p:txBody>
      </p:sp>
    </p:spTree>
    <p:extLst>
      <p:ext uri="{BB962C8B-B14F-4D97-AF65-F5344CB8AC3E}">
        <p14:creationId xmlns:p14="http://schemas.microsoft.com/office/powerpoint/2010/main" val="1258034302"/>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itchFamily="18" charset="0"/>
              </a:rPr>
              <a:t>Ensemble learning is a machine learning technique where multiple models are combined to solve the same problem.</a:t>
            </a:r>
          </a:p>
          <a:p>
            <a:pPr algn="just">
              <a:defRPr/>
            </a:pPr>
            <a:r>
              <a:rPr lang="en-US" sz="2800">
                <a:latin typeface="Book Antiqua" pitchFamily="18" charset="0"/>
              </a:rPr>
              <a:t>It utilizes the advantages of multiple base models (weak learners) to compensate each models weakness.</a:t>
            </a:r>
          </a:p>
          <a:p>
            <a:pPr algn="just">
              <a:defRPr/>
            </a:pPr>
            <a:r>
              <a:rPr lang="en-US" sz="2800">
                <a:latin typeface="Book Antiqua" pitchFamily="18" charset="0"/>
              </a:rPr>
              <a:t>The main principle behind ensemble learning is to group weak learners that achieves better performance than individual weak learner.</a:t>
            </a: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119</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Tree>
    <p:extLst>
      <p:ext uri="{BB962C8B-B14F-4D97-AF65-F5344CB8AC3E}">
        <p14:creationId xmlns:p14="http://schemas.microsoft.com/office/powerpoint/2010/main" val="329349618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itchFamily="18" charset="0"/>
              </a:rPr>
              <a:t>Batch Gradient Descent</a:t>
            </a:r>
          </a:p>
          <a:p>
            <a:pPr algn="just" fontAlgn="base"/>
            <a:r>
              <a:rPr lang="en-US" sz="2800">
                <a:latin typeface="Book Antiqua" pitchFamily="18" charset="0"/>
              </a:rPr>
              <a:t>Batch gradient descent also doesn't allow us to update our model </a:t>
            </a:r>
            <a:r>
              <a:rPr lang="en-US" sz="2800" i="1">
                <a:latin typeface="Book Antiqua" pitchFamily="18" charset="0"/>
              </a:rPr>
              <a:t>online</a:t>
            </a:r>
            <a:r>
              <a:rPr lang="en-US" sz="2800">
                <a:latin typeface="Book Antiqua" pitchFamily="18" charset="0"/>
              </a:rPr>
              <a:t>, i.e. with new examples on-the-fly.</a:t>
            </a:r>
          </a:p>
          <a:p>
            <a:pPr algn="just" fontAlgn="base"/>
            <a:r>
              <a:rPr lang="en-US" sz="2800">
                <a:latin typeface="Book Antiqua" pitchFamily="18" charset="0"/>
              </a:rPr>
              <a:t>Pseudocode of batch gradient descent looks like below:</a:t>
            </a:r>
          </a:p>
          <a:p>
            <a:pPr algn="just" fontAlgn="base">
              <a:buNone/>
            </a:pPr>
            <a:r>
              <a:rPr lang="en-US" sz="2800">
                <a:latin typeface="Book Antiqua" pitchFamily="18" charset="0"/>
              </a:rPr>
              <a:t>	</a:t>
            </a:r>
            <a:r>
              <a:rPr lang="en-US" sz="2800"/>
              <a:t> </a:t>
            </a:r>
            <a:r>
              <a:rPr lang="en-US" sz="2800" i="1">
                <a:latin typeface="Book Antiqua" pitchFamily="18" charset="0"/>
              </a:rPr>
              <a:t>for </a:t>
            </a:r>
            <a:r>
              <a:rPr lang="en-US" sz="2800" i="1" err="1">
                <a:latin typeface="Book Antiqua" pitchFamily="18" charset="0"/>
              </a:rPr>
              <a:t>i</a:t>
            </a:r>
            <a:r>
              <a:rPr lang="en-US" sz="2800" i="1">
                <a:latin typeface="Book Antiqua" pitchFamily="18" charset="0"/>
              </a:rPr>
              <a:t> in range(#epochs): </a:t>
            </a:r>
          </a:p>
          <a:p>
            <a:pPr algn="just" fontAlgn="base">
              <a:buNone/>
            </a:pPr>
            <a:r>
              <a:rPr lang="en-US" sz="2800" i="1">
                <a:latin typeface="Book Antiqua" pitchFamily="18" charset="0"/>
              </a:rPr>
              <a:t>		grad = </a:t>
            </a:r>
            <a:r>
              <a:rPr lang="en-US" sz="2800" i="1" err="1">
                <a:latin typeface="Book Antiqua" pitchFamily="18" charset="0"/>
              </a:rPr>
              <a:t>evaluategradient</a:t>
            </a:r>
            <a:r>
              <a:rPr lang="en-US" sz="2800" i="1">
                <a:latin typeface="Book Antiqua" pitchFamily="18" charset="0"/>
              </a:rPr>
              <a:t>(data, para) </a:t>
            </a:r>
          </a:p>
          <a:p>
            <a:pPr algn="just" fontAlgn="base">
              <a:buNone/>
            </a:pPr>
            <a:r>
              <a:rPr lang="en-US" sz="2800" i="1">
                <a:latin typeface="Book Antiqua" pitchFamily="18" charset="0"/>
              </a:rPr>
              <a:t>		para= para – </a:t>
            </a:r>
            <a:r>
              <a:rPr lang="en-US" sz="2800" i="1" err="1">
                <a:latin typeface="Book Antiqua" pitchFamily="18" charset="0"/>
              </a:rPr>
              <a:t>learning_rate</a:t>
            </a:r>
            <a:r>
              <a:rPr lang="en-US" sz="2800" i="1">
                <a:latin typeface="Book Antiqua" pitchFamily="18" charset="0"/>
              </a:rPr>
              <a:t> * grad</a:t>
            </a:r>
          </a:p>
        </p:txBody>
      </p:sp>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200295772"/>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itchFamily="18" charset="0"/>
              </a:rPr>
              <a:t>Weak learners are the models that perform not so well by themselves either because they have a high bias or because they have a high variance.</a:t>
            </a:r>
          </a:p>
          <a:p>
            <a:pPr algn="just">
              <a:defRPr/>
            </a:pPr>
            <a:r>
              <a:rPr lang="en-US" sz="2800">
                <a:latin typeface="Book Antiqua" pitchFamily="18" charset="0"/>
              </a:rPr>
              <a:t>Ensemble learning models can be categorized into two types based on the choice of weak learners: homogeneous and heterogeneous.</a:t>
            </a:r>
          </a:p>
          <a:p>
            <a:pPr algn="just">
              <a:defRPr/>
            </a:pPr>
            <a:r>
              <a:rPr lang="en-US" sz="2800">
                <a:latin typeface="Book Antiqua" pitchFamily="18" charset="0"/>
              </a:rPr>
              <a:t>In homogeneous ensemble model, a single base learning algorithm is used whereas different base learning algorithms are used in heterogeneous ensemble model.</a:t>
            </a: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120</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Tree>
    <p:extLst>
      <p:ext uri="{BB962C8B-B14F-4D97-AF65-F5344CB8AC3E}">
        <p14:creationId xmlns:p14="http://schemas.microsoft.com/office/powerpoint/2010/main" val="1881469504"/>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fontScale="92500" lnSpcReduction="10000"/>
          </a:bodyPr>
          <a:lstStyle/>
          <a:p>
            <a:pPr algn="just">
              <a:defRPr/>
            </a:pPr>
            <a:r>
              <a:rPr lang="en-US" sz="2800">
                <a:latin typeface="Book Antiqua" pitchFamily="18" charset="0"/>
              </a:rPr>
              <a:t>Weak learners are the models that perform not so well by themselves either because they have a high bias or because they have a high variance.</a:t>
            </a:r>
          </a:p>
          <a:p>
            <a:pPr algn="just">
              <a:defRPr/>
            </a:pPr>
            <a:r>
              <a:rPr lang="en-US" sz="2800">
                <a:latin typeface="Book Antiqua" pitchFamily="18" charset="0"/>
              </a:rPr>
              <a:t>Ensemble learning models can be categorized into two types based on the choice of weak learners: homogeneous and heterogeneous.</a:t>
            </a:r>
          </a:p>
          <a:p>
            <a:pPr algn="just">
              <a:defRPr/>
            </a:pPr>
            <a:r>
              <a:rPr lang="en-US" sz="2800">
                <a:latin typeface="Book Antiqua" pitchFamily="18" charset="0"/>
              </a:rPr>
              <a:t>In homogeneous ensemble model, a single base learning algorithm is used whereas different base learning algorithms are used in heterogeneous ensemble model.</a:t>
            </a:r>
          </a:p>
          <a:p>
            <a:pPr algn="just">
              <a:defRPr/>
            </a:pPr>
            <a:r>
              <a:rPr lang="en-US" sz="2800">
                <a:latin typeface="Book Antiqua" pitchFamily="18" charset="0"/>
              </a:rPr>
              <a:t>There are three popular methods of combining weak learners: </a:t>
            </a:r>
            <a:r>
              <a:rPr lang="en-US" sz="2800" i="1">
                <a:latin typeface="Book Antiqua" pitchFamily="18" charset="0"/>
              </a:rPr>
              <a:t>Bagging, Boosting, and Stacking</a:t>
            </a:r>
            <a:r>
              <a:rPr lang="en-US" sz="2800">
                <a:latin typeface="Book Antiqua" pitchFamily="18" charset="0"/>
              </a:rPr>
              <a:t>.</a:t>
            </a: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121</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Tree>
    <p:extLst>
      <p:ext uri="{BB962C8B-B14F-4D97-AF65-F5344CB8AC3E}">
        <p14:creationId xmlns:p14="http://schemas.microsoft.com/office/powerpoint/2010/main" val="4183206062"/>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marL="0" indent="0" algn="just">
              <a:buNone/>
              <a:defRPr/>
            </a:pPr>
            <a:r>
              <a:rPr lang="en-US" sz="2800" b="1">
                <a:latin typeface="Book Antiqua" panose="02040602050305030304" pitchFamily="18" charset="0"/>
              </a:rPr>
              <a:t>Bagging</a:t>
            </a:r>
          </a:p>
          <a:p>
            <a:pPr algn="just"/>
            <a:r>
              <a:rPr lang="en-US" sz="2800">
                <a:latin typeface="Book Antiqua" panose="02040602050305030304" pitchFamily="18" charset="0"/>
              </a:rPr>
              <a:t>Bagging is also called </a:t>
            </a:r>
            <a:r>
              <a:rPr lang="en-US" sz="2800" i="1">
                <a:latin typeface="Book Antiqua" panose="02040602050305030304" pitchFamily="18" charset="0"/>
              </a:rPr>
              <a:t>Bootstrap Aggregation</a:t>
            </a:r>
            <a:r>
              <a:rPr lang="en-US" sz="2800">
                <a:latin typeface="Book Antiqua" panose="02040602050305030304" pitchFamily="18" charset="0"/>
              </a:rPr>
              <a:t> and aims to produce ensemble model that has less variance than its components .</a:t>
            </a:r>
          </a:p>
          <a:p>
            <a:pPr algn="just"/>
            <a:r>
              <a:rPr lang="en-US" sz="2800">
                <a:latin typeface="Book Antiqua" panose="02040602050305030304" pitchFamily="18" charset="0"/>
              </a:rPr>
              <a:t>It first learns several homogeneous weak learners with high variance and then combines them using some averaging method.</a:t>
            </a:r>
          </a:p>
          <a:p>
            <a:pPr algn="just"/>
            <a:r>
              <a:rPr lang="en-US" sz="2800">
                <a:latin typeface="Book Antiqua" panose="02040602050305030304" pitchFamily="18" charset="0"/>
              </a:rPr>
              <a:t>In real-life scenarios, we don’t have multiple different training sets on which we can train our model separately and at the end combine their result. Here, bootstrapping comes into the picture.</a:t>
            </a: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122</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Tree>
    <p:extLst>
      <p:ext uri="{BB962C8B-B14F-4D97-AF65-F5344CB8AC3E}">
        <p14:creationId xmlns:p14="http://schemas.microsoft.com/office/powerpoint/2010/main" val="3925241839"/>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Bagging</a:t>
            </a:r>
          </a:p>
          <a:p>
            <a:pPr algn="just"/>
            <a:r>
              <a:rPr lang="en-US" sz="2800">
                <a:latin typeface="Book Antiqua" panose="02040602050305030304" pitchFamily="18" charset="0"/>
              </a:rPr>
              <a:t>Bootstrapping is a technique of sampling different sets of data from a given training set by using replacement.</a:t>
            </a: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123</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pic>
        <p:nvPicPr>
          <p:cNvPr id="2" name="Picture 1"/>
          <p:cNvPicPr>
            <a:picLocks noChangeAspect="1"/>
          </p:cNvPicPr>
          <p:nvPr/>
        </p:nvPicPr>
        <p:blipFill>
          <a:blip r:embed="rId3"/>
          <a:stretch>
            <a:fillRect/>
          </a:stretch>
        </p:blipFill>
        <p:spPr>
          <a:xfrm>
            <a:off x="371475" y="3511550"/>
            <a:ext cx="3232472" cy="2203450"/>
          </a:xfrm>
          <a:prstGeom prst="rect">
            <a:avLst/>
          </a:prstGeom>
        </p:spPr>
      </p:pic>
      <p:pic>
        <p:nvPicPr>
          <p:cNvPr id="3" name="Picture 2"/>
          <p:cNvPicPr>
            <a:picLocks noChangeAspect="1"/>
          </p:cNvPicPr>
          <p:nvPr/>
        </p:nvPicPr>
        <p:blipFill>
          <a:blip r:embed="rId4"/>
          <a:stretch>
            <a:fillRect/>
          </a:stretch>
        </p:blipFill>
        <p:spPr>
          <a:xfrm>
            <a:off x="4949111" y="3481746"/>
            <a:ext cx="3208177" cy="2233254"/>
          </a:xfrm>
          <a:prstGeom prst="rect">
            <a:avLst/>
          </a:prstGeom>
        </p:spPr>
      </p:pic>
    </p:spTree>
    <p:extLst>
      <p:ext uri="{BB962C8B-B14F-4D97-AF65-F5344CB8AC3E}">
        <p14:creationId xmlns:p14="http://schemas.microsoft.com/office/powerpoint/2010/main" val="2679704751"/>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Bagging</a:t>
            </a:r>
          </a:p>
          <a:p>
            <a:pPr algn="just"/>
            <a:r>
              <a:rPr lang="en-US" sz="2800">
                <a:latin typeface="Book Antiqua" panose="02040602050305030304" pitchFamily="18" charset="0"/>
              </a:rPr>
              <a:t>After bootstrapping the training dataset, we train the model on all the different sets and aggregate the result. </a:t>
            </a:r>
          </a:p>
          <a:p>
            <a:pPr algn="just"/>
            <a:r>
              <a:rPr lang="en-US" sz="2800">
                <a:latin typeface="Book Antiqua" panose="02040602050305030304" pitchFamily="18" charset="0"/>
              </a:rPr>
              <a:t>For regression problems outputs of individual weak learners are averaged to produce final result.</a:t>
            </a:r>
          </a:p>
          <a:p>
            <a:pPr algn="just"/>
            <a:r>
              <a:rPr lang="en-US" sz="2800">
                <a:latin typeface="Book Antiqua" panose="02040602050305030304" pitchFamily="18" charset="0"/>
              </a:rPr>
              <a:t>For classification problems class label predicted by each weak learner is considered as a vote and majority voting scheme is used for produces final prediction.</a:t>
            </a: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124</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Tree>
    <p:extLst>
      <p:ext uri="{BB962C8B-B14F-4D97-AF65-F5344CB8AC3E}">
        <p14:creationId xmlns:p14="http://schemas.microsoft.com/office/powerpoint/2010/main" val="2277465107"/>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Boosting</a:t>
            </a:r>
          </a:p>
          <a:p>
            <a:pPr algn="just"/>
            <a:r>
              <a:rPr lang="en-US" sz="2800">
                <a:latin typeface="Book Antiqua" panose="02040602050305030304" pitchFamily="18" charset="0"/>
              </a:rPr>
              <a:t>Boosting alto combines individual homogeneous weak learners to obtain a strong learner.</a:t>
            </a:r>
          </a:p>
          <a:p>
            <a:pPr algn="just"/>
            <a:r>
              <a:rPr lang="en-US" sz="2800">
                <a:latin typeface="Book Antiqua" panose="02040602050305030304" pitchFamily="18" charset="0"/>
              </a:rPr>
              <a:t>Boosting is mainly focused on reducing bias. This means weak learners having high bias are combined together to obtain model with reduced bias.</a:t>
            </a:r>
          </a:p>
          <a:p>
            <a:pPr algn="just"/>
            <a:r>
              <a:rPr lang="en-US" sz="2800">
                <a:latin typeface="Book Antiqua" panose="02040602050305030304" pitchFamily="18" charset="0"/>
              </a:rPr>
              <a:t>In boosting base models are trained sequentially (iteratively) whereas in bagging base models are trained in parallel.</a:t>
            </a: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125</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Tree>
    <p:extLst>
      <p:ext uri="{BB962C8B-B14F-4D97-AF65-F5344CB8AC3E}">
        <p14:creationId xmlns:p14="http://schemas.microsoft.com/office/powerpoint/2010/main" val="2270180835"/>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Boosting</a:t>
            </a:r>
          </a:p>
          <a:p>
            <a:pPr algn="just"/>
            <a:r>
              <a:rPr lang="en-US" sz="2800">
                <a:latin typeface="Book Antiqua" panose="02040602050305030304" pitchFamily="18" charset="0"/>
              </a:rPr>
              <a:t>Another important feature of boosting is that each model in the sequence is trained giving more importance to samples in the dataset that were incorrectly predicted by the previous models in the sequence.</a:t>
            </a:r>
          </a:p>
          <a:p>
            <a:pPr algn="just"/>
            <a:r>
              <a:rPr lang="en-US" sz="2800">
                <a:latin typeface="Book Antiqua" panose="02040602050305030304" pitchFamily="18" charset="0"/>
              </a:rPr>
              <a:t>Therefore each new model puts more effort on the most difficult samples.</a:t>
            </a:r>
          </a:p>
          <a:p>
            <a:pPr algn="just"/>
            <a:r>
              <a:rPr lang="en-US" sz="2800" err="1">
                <a:latin typeface="Book Antiqua" panose="02040602050305030304" pitchFamily="18" charset="0"/>
              </a:rPr>
              <a:t>AdaBoost</a:t>
            </a:r>
            <a:r>
              <a:rPr lang="en-US" sz="2800">
                <a:latin typeface="Book Antiqua" panose="02040602050305030304" pitchFamily="18" charset="0"/>
              </a:rPr>
              <a:t>, </a:t>
            </a:r>
            <a:r>
              <a:rPr lang="en-US" sz="2800" err="1">
                <a:latin typeface="Book Antiqua" panose="02040602050305030304" pitchFamily="18" charset="0"/>
              </a:rPr>
              <a:t>XGBoost</a:t>
            </a:r>
            <a:r>
              <a:rPr lang="en-US" sz="2800">
                <a:latin typeface="Book Antiqua" panose="02040602050305030304" pitchFamily="18" charset="0"/>
              </a:rPr>
              <a:t>, etc. are examples of boosting algorithms. </a:t>
            </a:r>
          </a:p>
          <a:p>
            <a:pPr algn="just"/>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126</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Tree>
    <p:extLst>
      <p:ext uri="{BB962C8B-B14F-4D97-AF65-F5344CB8AC3E}">
        <p14:creationId xmlns:p14="http://schemas.microsoft.com/office/powerpoint/2010/main" val="1590778290"/>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Ensemble Learning</a:t>
            </a: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127</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pic>
        <p:nvPicPr>
          <p:cNvPr id="3" name="Picture 2"/>
          <p:cNvPicPr>
            <a:picLocks noChangeAspect="1"/>
          </p:cNvPicPr>
          <p:nvPr/>
        </p:nvPicPr>
        <p:blipFill>
          <a:blip r:embed="rId3"/>
          <a:stretch>
            <a:fillRect/>
          </a:stretch>
        </p:blipFill>
        <p:spPr>
          <a:xfrm>
            <a:off x="362113" y="1676400"/>
            <a:ext cx="8419774" cy="3657600"/>
          </a:xfrm>
          <a:prstGeom prst="rect">
            <a:avLst/>
          </a:prstGeom>
        </p:spPr>
      </p:pic>
    </p:spTree>
    <p:extLst>
      <p:ext uri="{BB962C8B-B14F-4D97-AF65-F5344CB8AC3E}">
        <p14:creationId xmlns:p14="http://schemas.microsoft.com/office/powerpoint/2010/main" val="4082835655"/>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fontScale="92500"/>
          </a:bodyPr>
          <a:lstStyle/>
          <a:p>
            <a:pPr marL="0" indent="0" algn="just">
              <a:buNone/>
              <a:defRPr/>
            </a:pPr>
            <a:r>
              <a:rPr lang="en-US" sz="2800" b="1">
                <a:latin typeface="Book Antiqua" panose="02040602050305030304" pitchFamily="18" charset="0"/>
              </a:rPr>
              <a:t>Stacking</a:t>
            </a:r>
          </a:p>
          <a:p>
            <a:pPr algn="just"/>
            <a:r>
              <a:rPr lang="en-US" sz="2800">
                <a:latin typeface="Book Antiqua" panose="02040602050305030304" pitchFamily="18" charset="0"/>
              </a:rPr>
              <a:t>Stacking often considers heterogeneous weak learners.</a:t>
            </a:r>
          </a:p>
          <a:p>
            <a:pPr algn="just"/>
            <a:r>
              <a:rPr lang="en-US" sz="2800">
                <a:latin typeface="Book Antiqua" panose="02040602050305030304" pitchFamily="18" charset="0"/>
              </a:rPr>
              <a:t>Stacking learns to combine the base models using a meta-model whereas bagging and boosting combine weak learners following deterministic algorithms. </a:t>
            </a:r>
          </a:p>
          <a:p>
            <a:pPr algn="just"/>
            <a:r>
              <a:rPr lang="en-US" sz="2800">
                <a:latin typeface="Book Antiqua" panose="02040602050305030304" pitchFamily="18" charset="0"/>
              </a:rPr>
              <a:t>In meta learning base level algorithms are trained based on a complete training data-set, the meta-model is trained on the final outcomes of the all base-level model as a feature. </a:t>
            </a:r>
          </a:p>
          <a:p>
            <a:pPr algn="just"/>
            <a:r>
              <a:rPr lang="en-US" sz="2800">
                <a:latin typeface="Book Antiqua" panose="02040602050305030304" pitchFamily="18" charset="0"/>
              </a:rPr>
              <a:t>Stacking aims to enhance prediction accuracy by reducing bias and variance.</a:t>
            </a:r>
          </a:p>
          <a:p>
            <a:pPr algn="just"/>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128</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Tree>
    <p:extLst>
      <p:ext uri="{BB962C8B-B14F-4D97-AF65-F5344CB8AC3E}">
        <p14:creationId xmlns:p14="http://schemas.microsoft.com/office/powerpoint/2010/main" val="72410003"/>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Stacking</a:t>
            </a:r>
          </a:p>
          <a:p>
            <a:pPr marL="0" indent="0" algn="just">
              <a:buNone/>
            </a:pPr>
            <a:r>
              <a:rPr lang="en-US" sz="2800">
                <a:latin typeface="Book Antiqua" panose="02040602050305030304" pitchFamily="18" charset="0"/>
              </a:rPr>
              <a:t> </a:t>
            </a:r>
          </a:p>
          <a:p>
            <a:pPr algn="just"/>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129</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pic>
        <p:nvPicPr>
          <p:cNvPr id="2" name="Picture 1"/>
          <p:cNvPicPr>
            <a:picLocks noChangeAspect="1"/>
          </p:cNvPicPr>
          <p:nvPr/>
        </p:nvPicPr>
        <p:blipFill>
          <a:blip r:embed="rId3"/>
          <a:stretch>
            <a:fillRect/>
          </a:stretch>
        </p:blipFill>
        <p:spPr>
          <a:xfrm>
            <a:off x="990600" y="1828800"/>
            <a:ext cx="7162800" cy="2794933"/>
          </a:xfrm>
          <a:prstGeom prst="rect">
            <a:avLst/>
          </a:prstGeom>
        </p:spPr>
      </p:pic>
    </p:spTree>
    <p:extLst>
      <p:ext uri="{BB962C8B-B14F-4D97-AF65-F5344CB8AC3E}">
        <p14:creationId xmlns:p14="http://schemas.microsoft.com/office/powerpoint/2010/main" val="7030492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itchFamily="18" charset="0"/>
              </a:rPr>
              <a:t>Batch Gradient Descent</a:t>
            </a:r>
          </a:p>
          <a:p>
            <a:pPr algn="just" fontAlgn="base"/>
            <a:r>
              <a:rPr lang="en-US" sz="2800">
                <a:latin typeface="Book Antiqua" pitchFamily="18" charset="0"/>
              </a:rPr>
              <a:t>Batch gradient descent is guaranteed to converge to the global minimum for convex error surfaces and to a local minimum for non-convex surfaces.</a:t>
            </a:r>
          </a:p>
        </p:txBody>
      </p:sp>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109938330"/>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Stacking</a:t>
            </a:r>
          </a:p>
          <a:p>
            <a:pPr algn="just"/>
            <a:r>
              <a:rPr lang="en-US" sz="2800">
                <a:latin typeface="Book Antiqua" panose="02040602050305030304" pitchFamily="18" charset="0"/>
              </a:rPr>
              <a:t>Suppose we want to fit a stacking ensemble composed of L weak learners. Then we have to follow the steps thereafter:</a:t>
            </a:r>
          </a:p>
          <a:p>
            <a:pPr lvl="1" algn="just"/>
            <a:r>
              <a:rPr lang="en-US" sz="2400">
                <a:latin typeface="Book Antiqua" panose="02040602050305030304" pitchFamily="18" charset="0"/>
              </a:rPr>
              <a:t>Split the training data in two folds.</a:t>
            </a:r>
          </a:p>
          <a:p>
            <a:pPr lvl="1" algn="just"/>
            <a:r>
              <a:rPr lang="en-US" sz="2400">
                <a:latin typeface="Book Antiqua" panose="02040602050305030304" pitchFamily="18" charset="0"/>
              </a:rPr>
              <a:t>Choose L weak learners and fit them to data of the first fold.</a:t>
            </a:r>
          </a:p>
          <a:p>
            <a:pPr lvl="1" algn="just"/>
            <a:r>
              <a:rPr lang="en-US" sz="2400">
                <a:latin typeface="Book Antiqua" panose="02040602050305030304" pitchFamily="18" charset="0"/>
              </a:rPr>
              <a:t>For each of the L weak learners, make predictions for observations in the second fold.</a:t>
            </a:r>
          </a:p>
          <a:p>
            <a:pPr lvl="1" algn="just"/>
            <a:r>
              <a:rPr lang="en-US" sz="2400">
                <a:latin typeface="Book Antiqua" panose="02040602050305030304" pitchFamily="18" charset="0"/>
              </a:rPr>
              <a:t>Fit the meta-model on the second fold, using predictions made by the weak learners as inputs.</a:t>
            </a:r>
          </a:p>
          <a:p>
            <a:pPr lvl="1" algn="just"/>
            <a:endParaRPr lang="en-US" sz="24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pPr/>
              <a:t>8/26/2022</a:t>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pPr/>
              <a:t>130</a:t>
            </a:fld>
            <a:endParaRPr lang="en-US"/>
          </a:p>
        </p:txBody>
      </p:sp>
      <p:sp>
        <p:nvSpPr>
          <p:cNvPr id="6" name="Footer Placeholder 5"/>
          <p:cNvSpPr>
            <a:spLocks noGrp="1"/>
          </p:cNvSpPr>
          <p:nvPr>
            <p:ph type="ftr" sz="quarter" idx="11"/>
          </p:nvPr>
        </p:nvSpPr>
        <p:spPr/>
        <p:txBody>
          <a:bodyPr/>
          <a:lstStyle/>
          <a:p>
            <a:r>
              <a:rPr lang="en-US"/>
              <a:t>By: Arjun Singh Saud, PhD Fellow, TU</a:t>
            </a:r>
          </a:p>
        </p:txBody>
      </p:sp>
    </p:spTree>
    <p:extLst>
      <p:ext uri="{BB962C8B-B14F-4D97-AF65-F5344CB8AC3E}">
        <p14:creationId xmlns:p14="http://schemas.microsoft.com/office/powerpoint/2010/main" val="317704275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itchFamily="18" charset="0"/>
              </a:rPr>
              <a:t>Stochastic Gradient Descent (SGD)</a:t>
            </a:r>
          </a:p>
          <a:p>
            <a:pPr algn="just" fontAlgn="base"/>
            <a:r>
              <a:rPr lang="en-US" sz="2800">
                <a:latin typeface="Book Antiqua" pitchFamily="18" charset="0"/>
              </a:rPr>
              <a:t>Stochastic gradient descent (SGD) in contrast performs a parameter update for each</a:t>
            </a:r>
            <a:r>
              <a:rPr lang="en-US" sz="2800" i="1">
                <a:latin typeface="Book Antiqua" pitchFamily="18" charset="0"/>
              </a:rPr>
              <a:t> </a:t>
            </a:r>
            <a:r>
              <a:rPr lang="en-US" sz="2800">
                <a:latin typeface="Book Antiqua" pitchFamily="18" charset="0"/>
              </a:rPr>
              <a:t>training example </a:t>
            </a:r>
            <a:r>
              <a:rPr lang="en-US" sz="2800" i="1">
                <a:latin typeface="Book Antiqua" pitchFamily="18" charset="0"/>
              </a:rPr>
              <a:t>x</a:t>
            </a:r>
            <a:r>
              <a:rPr lang="en-US" sz="2800" i="1" baseline="30000">
                <a:latin typeface="Book Antiqua" pitchFamily="18" charset="0"/>
              </a:rPr>
              <a:t>(</a:t>
            </a:r>
            <a:r>
              <a:rPr lang="en-US" sz="2800" i="1" baseline="30000" err="1">
                <a:latin typeface="Book Antiqua" pitchFamily="18" charset="0"/>
              </a:rPr>
              <a:t>i</a:t>
            </a:r>
            <a:r>
              <a:rPr lang="en-US" sz="2800" i="1" baseline="30000">
                <a:latin typeface="Book Antiqua" pitchFamily="18" charset="0"/>
              </a:rPr>
              <a:t>)</a:t>
            </a:r>
            <a:r>
              <a:rPr lang="en-US" sz="2800">
                <a:latin typeface="Book Antiqua" pitchFamily="18" charset="0"/>
              </a:rPr>
              <a:t> and label </a:t>
            </a:r>
            <a:r>
              <a:rPr lang="en-US" sz="2800" i="1">
                <a:latin typeface="Book Antiqua" pitchFamily="18" charset="0"/>
              </a:rPr>
              <a:t>y</a:t>
            </a:r>
            <a:r>
              <a:rPr lang="en-US" sz="2800" i="1" baseline="30000">
                <a:latin typeface="Book Antiqua" pitchFamily="18" charset="0"/>
              </a:rPr>
              <a:t>(</a:t>
            </a:r>
            <a:r>
              <a:rPr lang="en-US" sz="2800" i="1" baseline="30000" err="1">
                <a:latin typeface="Book Antiqua" pitchFamily="18" charset="0"/>
              </a:rPr>
              <a:t>i</a:t>
            </a:r>
            <a:r>
              <a:rPr lang="en-US" sz="2800" i="1" baseline="30000">
                <a:latin typeface="Book Antiqua" pitchFamily="18" charset="0"/>
              </a:rPr>
              <a:t>)</a:t>
            </a:r>
            <a:r>
              <a:rPr lang="en-US" sz="2800">
                <a:latin typeface="Book Antiqua" pitchFamily="18" charset="0"/>
              </a:rPr>
              <a:t>. Therefore, learning happens on every example.</a:t>
            </a:r>
          </a:p>
          <a:p>
            <a:pPr algn="just" fontAlgn="base"/>
            <a:endParaRPr lang="en-US" sz="2800">
              <a:latin typeface="Book Antiqua" pitchFamily="18" charset="0"/>
            </a:endParaRPr>
          </a:p>
          <a:p>
            <a:pPr algn="just" fontAlgn="base"/>
            <a:endParaRPr lang="en-US" sz="2800">
              <a:latin typeface="Book Antiqua" pitchFamily="18" charset="0"/>
            </a:endParaRPr>
          </a:p>
          <a:p>
            <a:pPr algn="just" fontAlgn="base"/>
            <a:r>
              <a:rPr lang="en-US" sz="2800">
                <a:latin typeface="Book Antiqua" pitchFamily="18" charset="0"/>
              </a:rPr>
              <a:t>The term </a:t>
            </a:r>
            <a:r>
              <a:rPr lang="en-US" sz="2800" i="1">
                <a:latin typeface="Book Antiqua" pitchFamily="18" charset="0"/>
              </a:rPr>
              <a:t>stochastic</a:t>
            </a:r>
            <a:r>
              <a:rPr lang="en-US" sz="2800">
                <a:latin typeface="Book Antiqua" pitchFamily="18" charset="0"/>
              </a:rPr>
              <a:t> indicates that the one example comprising each batch is chosen at random.</a:t>
            </a:r>
          </a:p>
          <a:p>
            <a:pPr algn="just" fontAlgn="base"/>
            <a:endParaRPr lang="en-US" sz="2800">
              <a:latin typeface="Book Antiqua" pitchFamily="18" charset="0"/>
            </a:endParaRPr>
          </a:p>
          <a:p>
            <a:pPr algn="just">
              <a:defRPr/>
            </a:pPr>
            <a:endParaRPr lang="en-US" sz="2800">
              <a:latin typeface="Book Antiqua" pitchFamily="18" charset="0"/>
            </a:endParaRPr>
          </a:p>
          <a:p>
            <a:pPr algn="just" fontAlgn="base"/>
            <a:endParaRPr lang="en-US" sz="2800">
              <a:latin typeface="Book Antiqua" pitchFamily="18" charset="0"/>
            </a:endParaRPr>
          </a:p>
          <a:p>
            <a:pPr algn="just">
              <a:defRPr/>
            </a:pPr>
            <a:endParaRPr lang="en-US" sz="2800">
              <a:latin typeface="Book Antiqua" pitchFamily="18" charset="0"/>
            </a:endParaRPr>
          </a:p>
        </p:txBody>
      </p:sp>
      <p:sp>
        <p:nvSpPr>
          <p:cNvPr id="6" name="Footer Placeholder 5"/>
          <p:cNvSpPr>
            <a:spLocks noGrp="1"/>
          </p:cNvSpPr>
          <p:nvPr>
            <p:ph type="ftr" sz="quarter" idx="11"/>
          </p:nvPr>
        </p:nvSpPr>
        <p:spPr/>
        <p:txBody>
          <a:bodyPr/>
          <a:lstStyle/>
          <a:p>
            <a:r>
              <a:rPr lang="en-US"/>
              <a:t>Applied ML                                                Prepared BY: Arjun Saud</a:t>
            </a:r>
          </a:p>
        </p:txBody>
      </p:sp>
      <p:graphicFrame>
        <p:nvGraphicFramePr>
          <p:cNvPr id="7" name="Object 6"/>
          <p:cNvGraphicFramePr>
            <a:graphicFrameLocks noChangeAspect="1"/>
          </p:cNvGraphicFramePr>
          <p:nvPr>
            <p:extLst>
              <p:ext uri="{D42A27DB-BD31-4B8C-83A1-F6EECF244321}">
                <p14:modId xmlns:p14="http://schemas.microsoft.com/office/powerpoint/2010/main" val="405410528"/>
              </p:ext>
            </p:extLst>
          </p:nvPr>
        </p:nvGraphicFramePr>
        <p:xfrm>
          <a:off x="1366837" y="3733800"/>
          <a:ext cx="3514725" cy="942975"/>
        </p:xfrm>
        <a:graphic>
          <a:graphicData uri="http://schemas.openxmlformats.org/presentationml/2006/ole">
            <mc:AlternateContent xmlns:mc="http://schemas.openxmlformats.org/markup-compatibility/2006">
              <mc:Choice xmlns:v="urn:schemas-microsoft-com:vml" Requires="v">
                <p:oleObj name="Equation" r:id="rId3" imgW="1562040" imgH="419040" progId="Equation.3">
                  <p:embed/>
                </p:oleObj>
              </mc:Choice>
              <mc:Fallback>
                <p:oleObj name="Equation" r:id="rId3" imgW="1562040" imgH="419040" progId="Equation.3">
                  <p:embed/>
                  <p:pic>
                    <p:nvPicPr>
                      <p:cNvPr id="0" name=""/>
                      <p:cNvPicPr>
                        <a:picLocks noChangeAspect="1" noChangeArrowheads="1"/>
                      </p:cNvPicPr>
                      <p:nvPr/>
                    </p:nvPicPr>
                    <p:blipFill>
                      <a:blip r:embed="rId4"/>
                      <a:srcRect/>
                      <a:stretch>
                        <a:fillRect/>
                      </a:stretch>
                    </p:blipFill>
                    <p:spPr bwMode="auto">
                      <a:xfrm>
                        <a:off x="1366837" y="3733800"/>
                        <a:ext cx="35147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31797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itchFamily="18" charset="0"/>
              </a:rPr>
              <a:t>Stochastic Gradient Descent (SGD)</a:t>
            </a:r>
          </a:p>
          <a:p>
            <a:pPr algn="just" fontAlgn="base"/>
            <a:r>
              <a:rPr lang="en-US" sz="2800">
                <a:latin typeface="Book Antiqua" pitchFamily="18" charset="0"/>
              </a:rPr>
              <a:t>Stochastic gradient descent allow us to update our model </a:t>
            </a:r>
            <a:r>
              <a:rPr lang="en-US" sz="2800" i="1">
                <a:latin typeface="Book Antiqua" pitchFamily="18" charset="0"/>
              </a:rPr>
              <a:t>online.</a:t>
            </a:r>
            <a:endParaRPr lang="en-US" sz="2800">
              <a:latin typeface="Book Antiqua" pitchFamily="18" charset="0"/>
            </a:endParaRPr>
          </a:p>
          <a:p>
            <a:pPr algn="just" fontAlgn="base"/>
            <a:r>
              <a:rPr lang="en-US" sz="2800" err="1">
                <a:latin typeface="Book Antiqua" pitchFamily="18" charset="0"/>
              </a:rPr>
              <a:t>Pseodocode</a:t>
            </a:r>
            <a:r>
              <a:rPr lang="en-US" sz="2800">
                <a:latin typeface="Book Antiqua" pitchFamily="18" charset="0"/>
              </a:rPr>
              <a:t> for Stochastic Gradient Descent looks like below:</a:t>
            </a:r>
          </a:p>
          <a:p>
            <a:pPr algn="just" fontAlgn="base">
              <a:spcBef>
                <a:spcPts val="0"/>
              </a:spcBef>
              <a:buNone/>
            </a:pPr>
            <a:r>
              <a:rPr lang="en-US" sz="2800">
                <a:latin typeface="Book Antiqua" pitchFamily="18" charset="0"/>
              </a:rPr>
              <a:t> 	</a:t>
            </a:r>
            <a:r>
              <a:rPr lang="en-US" sz="2800" i="1">
                <a:latin typeface="Book Antiqua" pitchFamily="18" charset="0"/>
              </a:rPr>
              <a:t>for </a:t>
            </a:r>
            <a:r>
              <a:rPr lang="en-US" sz="2800" i="1" err="1">
                <a:latin typeface="Book Antiqua" pitchFamily="18" charset="0"/>
              </a:rPr>
              <a:t>i</a:t>
            </a:r>
            <a:r>
              <a:rPr lang="en-US" sz="2800" i="1">
                <a:latin typeface="Book Antiqua" pitchFamily="18" charset="0"/>
              </a:rPr>
              <a:t> in range(#epochs):</a:t>
            </a:r>
          </a:p>
          <a:p>
            <a:pPr algn="just" fontAlgn="base">
              <a:spcBef>
                <a:spcPts val="0"/>
              </a:spcBef>
              <a:buNone/>
            </a:pPr>
            <a:r>
              <a:rPr lang="en-US" sz="2800" i="1">
                <a:latin typeface="Book Antiqua" pitchFamily="18" charset="0"/>
              </a:rPr>
              <a:t>		</a:t>
            </a:r>
            <a:r>
              <a:rPr lang="en-US" sz="2800" i="1" err="1">
                <a:latin typeface="Book Antiqua" pitchFamily="18" charset="0"/>
              </a:rPr>
              <a:t>np.random.shuffle</a:t>
            </a:r>
            <a:r>
              <a:rPr lang="en-US" sz="2800" i="1">
                <a:latin typeface="Book Antiqua" pitchFamily="18" charset="0"/>
              </a:rPr>
              <a:t>(data)</a:t>
            </a:r>
          </a:p>
          <a:p>
            <a:pPr algn="just" fontAlgn="base">
              <a:spcBef>
                <a:spcPts val="0"/>
              </a:spcBef>
              <a:buNone/>
            </a:pPr>
            <a:r>
              <a:rPr lang="en-US" sz="2800" i="1">
                <a:latin typeface="Book Antiqua" pitchFamily="18" charset="0"/>
              </a:rPr>
              <a:t>		for d in data:</a:t>
            </a:r>
          </a:p>
          <a:p>
            <a:pPr algn="just" fontAlgn="base">
              <a:spcBef>
                <a:spcPts val="0"/>
              </a:spcBef>
              <a:buNone/>
            </a:pPr>
            <a:r>
              <a:rPr lang="en-US" sz="2800" i="1">
                <a:latin typeface="Book Antiqua" pitchFamily="18" charset="0"/>
              </a:rPr>
              <a:t>			grad = </a:t>
            </a:r>
            <a:r>
              <a:rPr lang="en-US" sz="2800" i="1" err="1">
                <a:latin typeface="Book Antiqua" pitchFamily="18" charset="0"/>
              </a:rPr>
              <a:t>compute_gradient</a:t>
            </a:r>
            <a:r>
              <a:rPr lang="en-US" sz="2800" i="1">
                <a:latin typeface="Book Antiqua" pitchFamily="18" charset="0"/>
              </a:rPr>
              <a:t>(d, </a:t>
            </a:r>
            <a:r>
              <a:rPr lang="en-US" sz="2800" i="1" err="1">
                <a:latin typeface="Book Antiqua" pitchFamily="18" charset="0"/>
              </a:rPr>
              <a:t>params</a:t>
            </a:r>
            <a:r>
              <a:rPr lang="en-US" sz="2800" i="1">
                <a:latin typeface="Book Antiqua" pitchFamily="18" charset="0"/>
              </a:rPr>
              <a:t>)</a:t>
            </a:r>
          </a:p>
          <a:p>
            <a:pPr algn="just" fontAlgn="base">
              <a:spcBef>
                <a:spcPts val="0"/>
              </a:spcBef>
              <a:buNone/>
            </a:pPr>
            <a:r>
              <a:rPr lang="en-US" sz="2800" i="1">
                <a:latin typeface="Book Antiqua" pitchFamily="18" charset="0"/>
              </a:rPr>
              <a:t>			</a:t>
            </a:r>
            <a:r>
              <a:rPr lang="en-US" sz="2800" i="1" err="1">
                <a:latin typeface="Book Antiqua" pitchFamily="18" charset="0"/>
              </a:rPr>
              <a:t>params</a:t>
            </a:r>
            <a:r>
              <a:rPr lang="en-US" sz="2800" i="1">
                <a:latin typeface="Book Antiqua" pitchFamily="18" charset="0"/>
              </a:rPr>
              <a:t> = </a:t>
            </a:r>
            <a:r>
              <a:rPr lang="en-US" sz="2800" i="1" err="1">
                <a:latin typeface="Book Antiqua" pitchFamily="18" charset="0"/>
              </a:rPr>
              <a:t>params</a:t>
            </a:r>
            <a:r>
              <a:rPr lang="en-US" sz="2800" i="1">
                <a:latin typeface="Book Antiqua" pitchFamily="18" charset="0"/>
              </a:rPr>
              <a:t> — </a:t>
            </a:r>
            <a:r>
              <a:rPr lang="en-US" sz="2800" i="1" err="1">
                <a:latin typeface="Book Antiqua" pitchFamily="18" charset="0"/>
              </a:rPr>
              <a:t>learning_rate</a:t>
            </a:r>
            <a:r>
              <a:rPr lang="en-US" sz="2800" i="1">
                <a:latin typeface="Book Antiqua" pitchFamily="18" charset="0"/>
              </a:rPr>
              <a:t> * grad</a:t>
            </a:r>
          </a:p>
          <a:p>
            <a:pPr algn="just" fontAlgn="base"/>
            <a:endParaRPr lang="en-US" sz="2800" i="1">
              <a:latin typeface="Book Antiqua" pitchFamily="18" charset="0"/>
            </a:endParaRPr>
          </a:p>
        </p:txBody>
      </p:sp>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02984493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itchFamily="18" charset="0"/>
              </a:rPr>
              <a:t>Stochastic Gradient Descent (SGD)</a:t>
            </a:r>
          </a:p>
          <a:p>
            <a:pPr algn="just" fontAlgn="base"/>
            <a:r>
              <a:rPr lang="en-US" sz="2800">
                <a:latin typeface="Book Antiqua" pitchFamily="18" charset="0"/>
              </a:rPr>
              <a:t>SGD updates the model much frequently, which is more computationally expensive than other configurations of gradient descent.</a:t>
            </a:r>
          </a:p>
          <a:p>
            <a:pPr algn="just" fontAlgn="base"/>
            <a:r>
              <a:rPr lang="en-US" sz="2800">
                <a:latin typeface="Book Antiqua" pitchFamily="18" charset="0"/>
              </a:rPr>
              <a:t>Thus it takes significantly longer to train models on large datasets. At the same time we lose speedup due to Vectorization.</a:t>
            </a:r>
          </a:p>
          <a:p>
            <a:pPr algn="just" fontAlgn="base"/>
            <a:r>
              <a:rPr lang="en-US" sz="2800">
                <a:latin typeface="Book Antiqua" pitchFamily="18" charset="0"/>
              </a:rPr>
              <a:t>These frequent updates can result in a noisy gradient signal, which may cause the model parameters jump around (have a higher variance over training epochs).</a:t>
            </a:r>
          </a:p>
          <a:p>
            <a:pPr algn="just">
              <a:defRPr/>
            </a:pPr>
            <a:endParaRPr lang="en-US" sz="2800">
              <a:latin typeface="Book Antiqua" pitchFamily="18" charset="0"/>
            </a:endParaRPr>
          </a:p>
          <a:p>
            <a:pPr algn="just" fontAlgn="base"/>
            <a:endParaRPr lang="en-US" sz="2800">
              <a:latin typeface="Book Antiqua" pitchFamily="18" charset="0"/>
            </a:endParaRPr>
          </a:p>
          <a:p>
            <a:pPr algn="just">
              <a:defRPr/>
            </a:pPr>
            <a:endParaRPr lang="en-US" sz="2800">
              <a:latin typeface="Book Antiqua" pitchFamily="18" charset="0"/>
            </a:endParaRPr>
          </a:p>
        </p:txBody>
      </p:sp>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3903774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itchFamily="18" charset="0"/>
              </a:rPr>
              <a:t>Stochastic Gradient Descent (SGD)</a:t>
            </a:r>
          </a:p>
          <a:p>
            <a:pPr algn="just" fontAlgn="base"/>
            <a:r>
              <a:rPr lang="en-US" sz="2800">
                <a:latin typeface="Book Antiqua" pitchFamily="18" charset="0"/>
              </a:rPr>
              <a:t>At the same time this behavior helps to jump to another minima.</a:t>
            </a:r>
          </a:p>
          <a:p>
            <a:pPr algn="just" fontAlgn="base"/>
            <a:r>
              <a:rPr lang="en-US" sz="2800">
                <a:latin typeface="Book Antiqua" pitchFamily="18" charset="0"/>
              </a:rPr>
              <a:t>This ultimately complicates convergence to the exact minimum, as SGD will keep overshooting. </a:t>
            </a:r>
          </a:p>
          <a:p>
            <a:pPr algn="just" fontAlgn="base"/>
            <a:endParaRPr lang="en-US" sz="2800">
              <a:latin typeface="Book Antiqua" pitchFamily="18" charset="0"/>
            </a:endParaRPr>
          </a:p>
          <a:p>
            <a:pPr algn="just">
              <a:defRPr/>
            </a:pPr>
            <a:endParaRPr lang="en-US" sz="2800">
              <a:latin typeface="Book Antiqua" pitchFamily="18" charset="0"/>
            </a:endParaRPr>
          </a:p>
          <a:p>
            <a:pPr algn="just" fontAlgn="base"/>
            <a:endParaRPr lang="en-US" sz="2800">
              <a:latin typeface="Book Antiqua" pitchFamily="18" charset="0"/>
            </a:endParaRPr>
          </a:p>
          <a:p>
            <a:pPr algn="just">
              <a:defRPr/>
            </a:pPr>
            <a:endParaRPr lang="en-US" sz="2800">
              <a:latin typeface="Book Antiqua" pitchFamily="18" charset="0"/>
            </a:endParaRPr>
          </a:p>
        </p:txBody>
      </p:sp>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10684388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itchFamily="18" charset="0"/>
              </a:rPr>
              <a:t>Mini-Batch Gradient Descent</a:t>
            </a:r>
          </a:p>
          <a:p>
            <a:pPr algn="just" fontAlgn="base"/>
            <a:r>
              <a:rPr lang="en-US" sz="2800">
                <a:latin typeface="Book Antiqua" pitchFamily="18" charset="0"/>
              </a:rPr>
              <a:t>Mini-batch gradient descent is a variation of the gradient descent algorithm that splits the training dataset into small batches that are used to calculate model error and update model coefficients.</a:t>
            </a:r>
          </a:p>
          <a:p>
            <a:pPr algn="just" fontAlgn="base"/>
            <a:endParaRPr lang="en-US" sz="2800">
              <a:latin typeface="Book Antiqua" pitchFamily="18" charset="0"/>
            </a:endParaRPr>
          </a:p>
          <a:p>
            <a:pPr algn="just" fontAlgn="base"/>
            <a:endParaRPr lang="en-US" sz="2800">
              <a:latin typeface="Book Antiqua" pitchFamily="18" charset="0"/>
            </a:endParaRPr>
          </a:p>
          <a:p>
            <a:pPr algn="just" fontAlgn="base"/>
            <a:r>
              <a:rPr lang="en-US" sz="2800">
                <a:latin typeface="Book Antiqua" pitchFamily="18" charset="0"/>
              </a:rPr>
              <a:t>Implementations may choose to sum the gradient over the mini-batch or take the average of the gradient which further reduces the variance of the gradient.</a:t>
            </a:r>
          </a:p>
          <a:p>
            <a:pPr algn="just">
              <a:defRPr/>
            </a:pPr>
            <a:endParaRPr lang="en-US" sz="2800">
              <a:latin typeface="Book Antiqua" pitchFamily="18" charset="0"/>
            </a:endParaRPr>
          </a:p>
          <a:p>
            <a:pPr algn="just" fontAlgn="base"/>
            <a:endParaRPr lang="en-US" sz="2800">
              <a:latin typeface="Book Antiqua" pitchFamily="18" charset="0"/>
            </a:endParaRPr>
          </a:p>
          <a:p>
            <a:pPr algn="just">
              <a:defRPr/>
            </a:pPr>
            <a:endParaRPr lang="en-US" sz="2800">
              <a:latin typeface="Book Antiqua" pitchFamily="18" charset="0"/>
            </a:endParaRPr>
          </a:p>
        </p:txBody>
      </p:sp>
      <p:sp>
        <p:nvSpPr>
          <p:cNvPr id="6" name="Footer Placeholder 5"/>
          <p:cNvSpPr>
            <a:spLocks noGrp="1"/>
          </p:cNvSpPr>
          <p:nvPr>
            <p:ph type="ftr" sz="quarter" idx="11"/>
          </p:nvPr>
        </p:nvSpPr>
        <p:spPr/>
        <p:txBody>
          <a:bodyPr/>
          <a:lstStyle/>
          <a:p>
            <a:r>
              <a:rPr lang="en-US"/>
              <a:t>Applied ML                                                Prepared BY: Arjun Saud</a:t>
            </a:r>
          </a:p>
        </p:txBody>
      </p:sp>
      <p:graphicFrame>
        <p:nvGraphicFramePr>
          <p:cNvPr id="143362" name="Object 2"/>
          <p:cNvGraphicFramePr>
            <a:graphicFrameLocks noChangeAspect="1"/>
          </p:cNvGraphicFramePr>
          <p:nvPr>
            <p:extLst>
              <p:ext uri="{D42A27DB-BD31-4B8C-83A1-F6EECF244321}">
                <p14:modId xmlns:p14="http://schemas.microsoft.com/office/powerpoint/2010/main" val="3404561302"/>
              </p:ext>
            </p:extLst>
          </p:nvPr>
        </p:nvGraphicFramePr>
        <p:xfrm>
          <a:off x="1143000" y="3733800"/>
          <a:ext cx="4200525" cy="942975"/>
        </p:xfrm>
        <a:graphic>
          <a:graphicData uri="http://schemas.openxmlformats.org/presentationml/2006/ole">
            <mc:AlternateContent xmlns:mc="http://schemas.openxmlformats.org/markup-compatibility/2006">
              <mc:Choice xmlns:v="urn:schemas-microsoft-com:vml" Requires="v">
                <p:oleObj name="Equation" r:id="rId3" imgW="1866600" imgH="419040" progId="Equation.3">
                  <p:embed/>
                </p:oleObj>
              </mc:Choice>
              <mc:Fallback>
                <p:oleObj name="Equation" r:id="rId3" imgW="1866600" imgH="419040" progId="Equation.3">
                  <p:embed/>
                  <p:pic>
                    <p:nvPicPr>
                      <p:cNvPr id="0" name=""/>
                      <p:cNvPicPr>
                        <a:picLocks noChangeAspect="1" noChangeArrowheads="1"/>
                      </p:cNvPicPr>
                      <p:nvPr/>
                    </p:nvPicPr>
                    <p:blipFill>
                      <a:blip r:embed="rId4"/>
                      <a:srcRect/>
                      <a:stretch>
                        <a:fillRect/>
                      </a:stretch>
                    </p:blipFill>
                    <p:spPr bwMode="auto">
                      <a:xfrm>
                        <a:off x="1143000" y="3733800"/>
                        <a:ext cx="42005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735593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itchFamily="18" charset="0"/>
              </a:rPr>
              <a:t>Gradient Descent Variations</a:t>
            </a:r>
          </a:p>
        </p:txBody>
      </p:sp>
      <p:sp>
        <p:nvSpPr>
          <p:cNvPr id="88067" name="Rectangle 3"/>
          <p:cNvSpPr>
            <a:spLocks noGrp="1" noChangeArrowheads="1"/>
          </p:cNvSpPr>
          <p:nvPr>
            <p:ph type="body" idx="1"/>
          </p:nvPr>
        </p:nvSpPr>
        <p:spPr>
          <a:xfrm>
            <a:off x="152400" y="1371600"/>
            <a:ext cx="8839200" cy="4953000"/>
          </a:xfrm>
        </p:spPr>
        <p:txBody>
          <a:bodyPr>
            <a:noAutofit/>
          </a:bodyPr>
          <a:lstStyle/>
          <a:p>
            <a:pPr algn="just" fontAlgn="base">
              <a:buNone/>
            </a:pPr>
            <a:r>
              <a:rPr lang="en-US" sz="2800" b="1" u="sng">
                <a:latin typeface="Book Antiqua" pitchFamily="18" charset="0"/>
              </a:rPr>
              <a:t>Mini-Batch Gradient Descent</a:t>
            </a:r>
          </a:p>
          <a:p>
            <a:pPr algn="just" fontAlgn="base"/>
            <a:r>
              <a:rPr lang="en-US" sz="2800">
                <a:latin typeface="Book Antiqua" pitchFamily="18" charset="0"/>
              </a:rPr>
              <a:t>Pseudocode of Mini-batch gradient descent looks like below:</a:t>
            </a:r>
          </a:p>
          <a:p>
            <a:pPr algn="just" fontAlgn="base">
              <a:buNone/>
            </a:pPr>
            <a:r>
              <a:rPr lang="en-US" sz="2800">
                <a:latin typeface="Book Antiqua" pitchFamily="18" charset="0"/>
              </a:rPr>
              <a:t>	</a:t>
            </a:r>
            <a:r>
              <a:rPr lang="en-US" sz="2800"/>
              <a:t> </a:t>
            </a:r>
            <a:r>
              <a:rPr lang="en-US" sz="2800" i="1">
                <a:latin typeface="Book Antiqua" pitchFamily="18" charset="0"/>
              </a:rPr>
              <a:t>for </a:t>
            </a:r>
            <a:r>
              <a:rPr lang="en-US" sz="2800" i="1" err="1">
                <a:latin typeface="Book Antiqua" pitchFamily="18" charset="0"/>
              </a:rPr>
              <a:t>i</a:t>
            </a:r>
            <a:r>
              <a:rPr lang="en-US" sz="2800" i="1">
                <a:latin typeface="Book Antiqua" pitchFamily="18" charset="0"/>
              </a:rPr>
              <a:t> in range(#epochs):</a:t>
            </a:r>
          </a:p>
          <a:p>
            <a:pPr fontAlgn="base">
              <a:buNone/>
            </a:pPr>
            <a:r>
              <a:rPr lang="en-US" sz="2800" i="1">
                <a:latin typeface="Book Antiqua" pitchFamily="18" charset="0"/>
              </a:rPr>
              <a:t>		</a:t>
            </a:r>
            <a:r>
              <a:rPr lang="en-US" sz="2800" i="1" err="1">
                <a:latin typeface="Book Antiqua" pitchFamily="18" charset="0"/>
              </a:rPr>
              <a:t>np.random.shuffle</a:t>
            </a:r>
            <a:r>
              <a:rPr lang="en-US" sz="2800" i="1">
                <a:latin typeface="Book Antiqua" pitchFamily="18" charset="0"/>
              </a:rPr>
              <a:t>(data)</a:t>
            </a:r>
            <a:br>
              <a:rPr lang="en-US" sz="2800" i="1">
                <a:latin typeface="Book Antiqua" pitchFamily="18" charset="0"/>
              </a:rPr>
            </a:br>
            <a:r>
              <a:rPr lang="en-US" sz="2800" i="1">
                <a:latin typeface="Book Antiqua" pitchFamily="18" charset="0"/>
              </a:rPr>
              <a:t>	for batch in data:</a:t>
            </a:r>
            <a:br>
              <a:rPr lang="en-US" sz="2800" i="1">
                <a:latin typeface="Book Antiqua" pitchFamily="18" charset="0"/>
              </a:rPr>
            </a:br>
            <a:r>
              <a:rPr lang="en-US" sz="2800" i="1">
                <a:latin typeface="Book Antiqua" pitchFamily="18" charset="0"/>
              </a:rPr>
              <a:t>		grad = </a:t>
            </a:r>
            <a:r>
              <a:rPr lang="en-US" sz="2800" i="1" err="1">
                <a:latin typeface="Book Antiqua" pitchFamily="18" charset="0"/>
              </a:rPr>
              <a:t>compute_gradient</a:t>
            </a:r>
            <a:r>
              <a:rPr lang="en-US" sz="2800" i="1">
                <a:latin typeface="Book Antiqua" pitchFamily="18" charset="0"/>
              </a:rPr>
              <a:t>(batch, </a:t>
            </a:r>
            <a:r>
              <a:rPr lang="en-US" sz="2800" i="1" err="1">
                <a:latin typeface="Book Antiqua" pitchFamily="18" charset="0"/>
              </a:rPr>
              <a:t>params</a:t>
            </a:r>
            <a:r>
              <a:rPr lang="en-US" sz="2800" i="1">
                <a:latin typeface="Book Antiqua" pitchFamily="18" charset="0"/>
              </a:rPr>
              <a:t>)</a:t>
            </a:r>
            <a:br>
              <a:rPr lang="en-US" sz="2800" i="1">
                <a:latin typeface="Book Antiqua" pitchFamily="18" charset="0"/>
              </a:rPr>
            </a:br>
            <a:r>
              <a:rPr lang="en-US" sz="2800" i="1">
                <a:latin typeface="Book Antiqua" pitchFamily="18" charset="0"/>
              </a:rPr>
              <a:t>		</a:t>
            </a:r>
            <a:r>
              <a:rPr lang="en-US" sz="2800" i="1" err="1">
                <a:latin typeface="Book Antiqua" pitchFamily="18" charset="0"/>
              </a:rPr>
              <a:t>params</a:t>
            </a:r>
            <a:r>
              <a:rPr lang="en-US" sz="2800" i="1">
                <a:latin typeface="Book Antiqua" pitchFamily="18" charset="0"/>
              </a:rPr>
              <a:t> = </a:t>
            </a:r>
            <a:r>
              <a:rPr lang="en-US" sz="2800" i="1" err="1">
                <a:latin typeface="Book Antiqua" pitchFamily="18" charset="0"/>
              </a:rPr>
              <a:t>params</a:t>
            </a:r>
            <a:r>
              <a:rPr lang="en-US" sz="2800" i="1">
                <a:latin typeface="Book Antiqua" pitchFamily="18" charset="0"/>
              </a:rPr>
              <a:t> — </a:t>
            </a:r>
            <a:r>
              <a:rPr lang="en-US" sz="2800" i="1" err="1">
                <a:latin typeface="Book Antiqua" pitchFamily="18" charset="0"/>
              </a:rPr>
              <a:t>learning_rate</a:t>
            </a:r>
            <a:r>
              <a:rPr lang="en-US" sz="2800" i="1">
                <a:latin typeface="Book Antiqua" pitchFamily="18" charset="0"/>
              </a:rPr>
              <a:t> * grad</a:t>
            </a:r>
          </a:p>
          <a:p>
            <a:pPr algn="just" fontAlgn="base"/>
            <a:endParaRPr lang="en-US" sz="2800">
              <a:latin typeface="Book Antiqua" pitchFamily="18" charset="0"/>
            </a:endParaRPr>
          </a:p>
          <a:p>
            <a:pPr algn="just">
              <a:defRPr/>
            </a:pPr>
            <a:endParaRPr lang="en-US" sz="2800">
              <a:latin typeface="Book Antiqua" pitchFamily="18" charset="0"/>
            </a:endParaRPr>
          </a:p>
          <a:p>
            <a:pPr algn="just" fontAlgn="base"/>
            <a:endParaRPr lang="en-US" sz="2800">
              <a:latin typeface="Book Antiqua" pitchFamily="18" charset="0"/>
            </a:endParaRPr>
          </a:p>
          <a:p>
            <a:pPr algn="just">
              <a:defRPr/>
            </a:pPr>
            <a:endParaRPr lang="en-US" sz="2800">
              <a:latin typeface="Book Antiqua" pitchFamily="18" charset="0"/>
            </a:endParaRPr>
          </a:p>
        </p:txBody>
      </p:sp>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90609623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a:latin typeface="Book Antiqua" pitchFamily="18" charset="0"/>
              </a:rPr>
              <a:t>Gradient descent is an optimization algorithm used to minimize some convex function by iteratively moving in the direction of steepest descent as defined by the negative of the gradient. </a:t>
            </a:r>
          </a:p>
          <a:p>
            <a:pPr marL="284163" indent="-284163" algn="just"/>
            <a:r>
              <a:rPr lang="en-US" sz="2800">
                <a:latin typeface="Book Antiqua" pitchFamily="18" charset="0"/>
              </a:rPr>
              <a:t>In machine learning, we use gradient descent to update the parameters of our model. Parameters refer to coefficients in Logistic Regression and weights in neural networks.</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4613785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itchFamily="18" charset="0"/>
              </a:rPr>
              <a:t>Mini-Batch Gradient Descent</a:t>
            </a:r>
          </a:p>
          <a:p>
            <a:pPr algn="just" fontAlgn="base"/>
            <a:r>
              <a:rPr lang="en-US" sz="2800">
                <a:latin typeface="Book Antiqua" pitchFamily="18" charset="0"/>
              </a:rPr>
              <a:t>Mini-batch gradient descent takes the best of both Batch Gradient and SGD.</a:t>
            </a:r>
          </a:p>
          <a:p>
            <a:pPr lvl="1" algn="just" fontAlgn="base"/>
            <a:r>
              <a:rPr lang="en-US" sz="2400">
                <a:latin typeface="Book Antiqua" pitchFamily="18" charset="0"/>
              </a:rPr>
              <a:t>Reduces the variance of the parameter updates, which can lead to more stable convergence</a:t>
            </a:r>
          </a:p>
          <a:p>
            <a:pPr lvl="1" algn="just" fontAlgn="base"/>
            <a:r>
              <a:rPr lang="en-US" sz="2400">
                <a:latin typeface="Book Antiqua" pitchFamily="18" charset="0"/>
              </a:rPr>
              <a:t>Performs less frequent parameter updates and hence is not much time consuming.</a:t>
            </a:r>
          </a:p>
          <a:p>
            <a:pPr algn="just" fontAlgn="base"/>
            <a:r>
              <a:rPr lang="en-US" sz="2800">
                <a:latin typeface="Book Antiqua" pitchFamily="18" charset="0"/>
              </a:rPr>
              <a:t>Mini-batch gradient descent is the recommended variant of gradient descent for most applications. </a:t>
            </a:r>
          </a:p>
          <a:p>
            <a:pPr algn="just" fontAlgn="base"/>
            <a:endParaRPr lang="en-US" sz="2800">
              <a:latin typeface="Book Antiqua" pitchFamily="18" charset="0"/>
            </a:endParaRPr>
          </a:p>
          <a:p>
            <a:pPr algn="just">
              <a:defRPr/>
            </a:pPr>
            <a:endParaRPr lang="en-US" sz="2800">
              <a:latin typeface="Book Antiqua" pitchFamily="18" charset="0"/>
            </a:endParaRPr>
          </a:p>
        </p:txBody>
      </p:sp>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5569277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itchFamily="18" charset="0"/>
              </a:rPr>
              <a:t>Comments on Batch-Size</a:t>
            </a:r>
          </a:p>
          <a:p>
            <a:pPr algn="just">
              <a:defRPr/>
            </a:pPr>
            <a:r>
              <a:rPr lang="en-US" sz="2800">
                <a:latin typeface="Book Antiqua" pitchFamily="18" charset="0"/>
              </a:rPr>
              <a:t>Mini-batch requires the configuration of an additional </a:t>
            </a:r>
            <a:r>
              <a:rPr lang="en-US" sz="2800" i="1">
                <a:latin typeface="Book Antiqua" pitchFamily="18" charset="0"/>
              </a:rPr>
              <a:t>batch</a:t>
            </a:r>
            <a:r>
              <a:rPr lang="en-US" sz="2800">
                <a:latin typeface="Book Antiqua" pitchFamily="18" charset="0"/>
              </a:rPr>
              <a:t> </a:t>
            </a:r>
            <a:r>
              <a:rPr lang="en-US" sz="2800" i="1">
                <a:latin typeface="Book Antiqua" pitchFamily="18" charset="0"/>
              </a:rPr>
              <a:t>size</a:t>
            </a:r>
            <a:r>
              <a:rPr lang="en-US" sz="2800">
                <a:latin typeface="Book Antiqua" pitchFamily="18" charset="0"/>
              </a:rPr>
              <a:t> Hyperparameter for the learning algorithm.</a:t>
            </a:r>
          </a:p>
          <a:p>
            <a:pPr algn="just" fontAlgn="base"/>
            <a:r>
              <a:rPr lang="en-US" sz="2800">
                <a:latin typeface="Book Antiqua" pitchFamily="18" charset="0"/>
              </a:rPr>
              <a:t>Small values results in faster learning process at the cost of noise in the training process.</a:t>
            </a:r>
          </a:p>
          <a:p>
            <a:pPr algn="just" fontAlgn="base"/>
            <a:r>
              <a:rPr lang="en-US" sz="2800">
                <a:latin typeface="Book Antiqua" pitchFamily="18" charset="0"/>
              </a:rPr>
              <a:t>Large values results in slow learning process with accurate estimates of the error gradient.</a:t>
            </a:r>
          </a:p>
          <a:p>
            <a:pPr algn="just">
              <a:defRPr/>
            </a:pPr>
            <a:endParaRPr lang="en-US" sz="2800">
              <a:latin typeface="Book Antiqua" pitchFamily="18" charset="0"/>
            </a:endParaRPr>
          </a:p>
          <a:p>
            <a:pPr algn="just" fontAlgn="base"/>
            <a:endParaRPr lang="en-US" sz="2800">
              <a:latin typeface="Book Antiqua" pitchFamily="18" charset="0"/>
            </a:endParaRPr>
          </a:p>
          <a:p>
            <a:pPr algn="just">
              <a:defRPr/>
            </a:pPr>
            <a:endParaRPr lang="en-US" sz="2800">
              <a:latin typeface="Book Antiqua" pitchFamily="18" charset="0"/>
            </a:endParaRPr>
          </a:p>
        </p:txBody>
      </p:sp>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62079503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Linear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a:latin typeface="Book Antiqua" pitchFamily="18" charset="0"/>
                  </a:rPr>
                  <a:t>Regression analysis is the process of curve fitting in which the relationship between the independent variables and dependent variables are modeled in the </a:t>
                </a:r>
                <a:r>
                  <a:rPr lang="en-US" sz="2600" err="1">
                    <a:latin typeface="Book Antiqua" pitchFamily="18" charset="0"/>
                  </a:rPr>
                  <a:t>m</a:t>
                </a:r>
                <a:r>
                  <a:rPr lang="en-US" sz="2600" baseline="30000" err="1">
                    <a:latin typeface="Book Antiqua" pitchFamily="18" charset="0"/>
                  </a:rPr>
                  <a:t>th</a:t>
                </a:r>
                <a:r>
                  <a:rPr lang="en-US" sz="2600">
                    <a:latin typeface="Book Antiqua" pitchFamily="18" charset="0"/>
                  </a:rPr>
                  <a:t> degree polynomial.</a:t>
                </a:r>
              </a:p>
              <a:p>
                <a:pPr algn="just" fontAlgn="base"/>
                <a:r>
                  <a:rPr lang="en-US" sz="2600">
                    <a:latin typeface="Book Antiqua" pitchFamily="18" charset="0"/>
                  </a:rPr>
                  <a:t>Polynomial Regression models are usually fit with the method of least squares.</a:t>
                </a:r>
              </a:p>
              <a:p>
                <a:pPr algn="just" fontAlgn="base"/>
                <a:r>
                  <a:rPr lang="en-US" sz="2600">
                    <a:latin typeface="Book Antiqua" pitchFamily="18" charset="0"/>
                  </a:rPr>
                  <a:t>If we assume that the relationship is a linear one, then we can use linear equation given as:</a:t>
                </a:r>
              </a:p>
              <a:p>
                <a:pPr marL="0" indent="0" algn="just" fontAlgn="base">
                  <a:buNone/>
                </a:pPr>
                <a:r>
                  <a:rPr lang="en-US" sz="2600">
                    <a:latin typeface="Book Antiqua" pitchFamily="18" charset="0"/>
                  </a:rPr>
                  <a:t>     </a:t>
                </a:r>
                <a14:m>
                  <m:oMath xmlns:m="http://schemas.openxmlformats.org/officeDocument/2006/math">
                    <m:r>
                      <a:rPr lang="en-US" sz="2600" b="0" i="1" smtClean="0">
                        <a:latin typeface="Cambria Math" panose="02040503050406030204" pitchFamily="18" charset="0"/>
                      </a:rPr>
                      <m:t>𝑦</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𝑥</m:t>
                    </m:r>
                  </m:oMath>
                </a14:m>
                <a:endParaRPr lang="en-US" sz="2600">
                  <a:latin typeface="Book Antiqua"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600200"/>
                <a:ext cx="8763000" cy="4525963"/>
              </a:xfrm>
              <a:blipFill>
                <a:blip r:embed="rId2"/>
                <a:stretch>
                  <a:fillRect l="-1113" t="-1213" r="-1183"/>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91278029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Linear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a:latin typeface="Book Antiqua" panose="02040602050305030304" pitchFamily="18" charset="0"/>
                  </a:rPr>
                  <a:t>Let us suppose that {</a:t>
                </a:r>
                <a14:m>
                  <m:oMath xmlns:m="http://schemas.openxmlformats.org/officeDocument/2006/math">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e>
                    </m:d>
                    <m:r>
                      <a:rPr lang="en-US" sz="2600" b="0" i="1" smtClean="0">
                        <a:latin typeface="Cambria Math" panose="02040503050406030204" pitchFamily="18" charset="0"/>
                      </a:rPr>
                      <m:t>,</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b="0" i="1" smtClean="0">
                                <a:latin typeface="Cambria Math" panose="02040503050406030204" pitchFamily="18" charset="0"/>
                              </a:rPr>
                              <m:t>2</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b="0" i="1" smtClean="0">
                                <a:latin typeface="Cambria Math" panose="02040503050406030204" pitchFamily="18" charset="0"/>
                              </a:rPr>
                              <m:t>2</m:t>
                            </m:r>
                          </m:sub>
                        </m:sSub>
                      </m:e>
                    </m:d>
                    <m:r>
                      <a:rPr lang="en-US" sz="2600" i="1">
                        <a:latin typeface="Cambria Math" panose="02040503050406030204" pitchFamily="18" charset="0"/>
                      </a:rPr>
                      <m:t>,</m:t>
                    </m:r>
                    <m:r>
                      <a:rPr lang="en-US" sz="2600" b="0" i="1" smtClean="0">
                        <a:latin typeface="Cambria Math" panose="02040503050406030204" pitchFamily="18" charset="0"/>
                      </a:rPr>
                      <m:t>…</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b="0" i="1" smtClean="0">
                                <a:latin typeface="Cambria Math" panose="02040503050406030204" pitchFamily="18" charset="0"/>
                              </a:rPr>
                              <m:t>𝑛</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b="0" i="1" smtClean="0">
                                <a:latin typeface="Cambria Math" panose="02040503050406030204" pitchFamily="18" charset="0"/>
                              </a:rPr>
                              <m:t>𝑛</m:t>
                            </m:r>
                          </m:sub>
                        </m:sSub>
                      </m:e>
                    </m:d>
                    <m:r>
                      <a:rPr lang="en-US" sz="2600" b="0" i="1" smtClean="0">
                        <a:latin typeface="Cambria Math" panose="02040503050406030204" pitchFamily="18" charset="0"/>
                      </a:rPr>
                      <m:t>}</m:t>
                    </m:r>
                  </m:oMath>
                </a14:m>
                <a:r>
                  <a:rPr lang="en-US" sz="2600">
                    <a:latin typeface="Book Antiqua" panose="02040602050305030304" pitchFamily="18" charset="0"/>
                  </a:rPr>
                  <a:t>are given data </a:t>
                </a:r>
                <a:r>
                  <a:rPr lang="en-US" sz="2600" err="1">
                    <a:latin typeface="Book Antiqua" panose="02040602050305030304" pitchFamily="18" charset="0"/>
                  </a:rPr>
                  <a:t>points.Error</a:t>
                </a:r>
                <a:r>
                  <a:rPr lang="en-US" sz="2600">
                    <a:latin typeface="Book Antiqua" panose="02040602050305030304" pitchFamily="18" charset="0"/>
                  </a:rPr>
                  <a:t> function for the n data points is given by: </a:t>
                </a:r>
              </a:p>
              <a:p>
                <a:pPr marL="400050" lvl="1" indent="685800" algn="just" fontAlgn="base">
                  <a:buNone/>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𝐸</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r>
                            <a:rPr lang="en-US" sz="2200" b="0" i="1" smtClean="0">
                              <a:latin typeface="Cambria Math" panose="02040503050406030204" pitchFamily="18" charset="0"/>
                            </a:rPr>
                            <m:t>𝑛</m:t>
                          </m:r>
                        </m:den>
                      </m:f>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e>
                      </m:nary>
                    </m:oMath>
                  </m:oMathPara>
                </a14:m>
                <a:endParaRPr lang="en-US" sz="2200">
                  <a:latin typeface="Book Antiqua" panose="02040602050305030304" pitchFamily="18" charset="0"/>
                </a:endParaRPr>
              </a:p>
              <a:p>
                <a:pPr marL="400050" lvl="1" indent="0" algn="just" fontAlgn="base">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𝐸</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a:latin typeface="Book Antiqua" panose="02040602050305030304" pitchFamily="18" charset="0"/>
                </a:endParaRPr>
              </a:p>
              <a:p>
                <a:pPr algn="just" fontAlgn="base"/>
                <a:r>
                  <a:rPr lang="en-US" sz="2400">
                    <a:latin typeface="Book Antiqua" panose="02040602050305030304" pitchFamily="18" charset="0"/>
                  </a:rPr>
                  <a:t>Now, coefficients can be determined or  updated using gradient decent method as below.</a:t>
                </a:r>
              </a:p>
              <a:p>
                <a:pPr marL="0" indent="0" algn="just" fontAlgn="base">
                  <a:buNone/>
                </a:pP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algn="just" fontAlgn="base"/>
                <a:endParaRPr lang="en-US" sz="2400">
                  <a:latin typeface="Book Antiqua" panose="02040602050305030304" pitchFamily="18" charset="0"/>
                </a:endParaRPr>
              </a:p>
              <a:p>
                <a:pPr marL="0" indent="685800" algn="just" fontAlgn="base">
                  <a:buNone/>
                </a:pPr>
                <a:endParaRPr lang="en-US" sz="260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600200"/>
                <a:ext cx="8763000" cy="4525963"/>
              </a:xfrm>
              <a:blipFill>
                <a:blip r:embed="rId2"/>
                <a:stretch>
                  <a:fillRect l="-1113" t="-1213" r="-1183"/>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47185355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Linear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752600"/>
                <a:ext cx="8763000" cy="4648200"/>
              </a:xfrm>
            </p:spPr>
            <p:txBody>
              <a:bodyPr>
                <a:normAutofit/>
              </a:bodyPr>
              <a:lstStyle/>
              <a:p>
                <a:pPr marL="400050" indent="-400050" algn="just" fontAlgn="base">
                  <a:buNone/>
                </a:pPr>
                <a:r>
                  <a:rPr lang="en-US" sz="260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num>
                      <m:den>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0</m:t>
                            </m:r>
                          </m:sub>
                        </m:sSub>
                      </m:den>
                    </m:f>
                    <m:r>
                      <a:rPr lang="en-US" sz="2600" i="1">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𝑛</m:t>
                        </m:r>
                      </m:den>
                    </m:f>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i="1">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oMath>
                </a14:m>
                <a:endParaRPr lang="en-US" sz="2600">
                  <a:latin typeface="Book Antiqua" panose="02040602050305030304" pitchFamily="18" charset="0"/>
                </a:endParaRPr>
              </a:p>
              <a:p>
                <a:pPr marL="400050" indent="-400050" algn="just" fontAlgn="base">
                  <a:buNone/>
                </a:pPr>
                <a:endParaRPr lang="en-US" sz="2600" i="1">
                  <a:latin typeface="Cambria Math" panose="02040503050406030204" pitchFamily="18" charset="0"/>
                </a:endParaRPr>
              </a:p>
              <a:p>
                <a:pPr marL="400050" indent="-400050" algn="just" fontAlgn="base">
                  <a:buNone/>
                </a:pPr>
                <a:endParaRPr lang="en-US" sz="2600" i="1">
                  <a:latin typeface="Cambria Math" panose="02040503050406030204" pitchFamily="18" charset="0"/>
                </a:endParaRPr>
              </a:p>
              <a:p>
                <a:pPr marL="400050" indent="-40005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𝛼</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𝐸</m:t>
                          </m:r>
                        </m:num>
                        <m:den>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1</m:t>
                              </m:r>
                            </m:sub>
                          </m:sSub>
                        </m:den>
                      </m:f>
                      <m:r>
                        <a:rPr lang="en-US" sz="2600" b="0" i="1" smtClean="0">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b="0" i="1" smtClean="0">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algn="just" fontAlgn="base"/>
                <a:endParaRPr lang="en-US" sz="260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752600"/>
                <a:ext cx="8763000" cy="4648200"/>
              </a:xfrm>
              <a:blipFill>
                <a:blip r:embed="rId2"/>
                <a:stretch>
                  <a:fillRect/>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33342239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itchFamily="18" charset="0"/>
              </a:rPr>
              <a:t>Linear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a:latin typeface="Book Antiqua" panose="02040602050305030304" pitchFamily="18" charset="0"/>
                  </a:rPr>
                  <a:t>Example: </a:t>
                </a:r>
                <a:r>
                  <a:rPr lang="en-US" sz="2800">
                    <a:latin typeface="Book Antiqua" panose="02040602050305030304" pitchFamily="18" charset="0"/>
                  </a:rPr>
                  <a:t>Fit a straight line through the following data using SGD. Show one epoch of training.</a:t>
                </a:r>
              </a:p>
              <a:p>
                <a:pPr algn="just"/>
                <a:endParaRPr lang="en-US" sz="28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r>
                  <a:rPr lang="en-US" sz="2600" b="1" u="sng">
                    <a:latin typeface="Book Antiqua" panose="02040602050305030304" pitchFamily="18" charset="0"/>
                  </a:rPr>
                  <a:t>Solution</a:t>
                </a:r>
              </a:p>
              <a:p>
                <a:pPr marL="0" indent="0" algn="just" fontAlgn="base">
                  <a:buNone/>
                </a:pPr>
                <a:r>
                  <a:rPr lang="en-US" sz="2600">
                    <a:latin typeface="Book Antiqua" panose="02040602050305030304" pitchFamily="18" charset="0"/>
                  </a:rPr>
                  <a:t>General form of linear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r>
                      <a:rPr lang="en-US" sz="2600" i="1">
                        <a:latin typeface="Cambria Math" panose="02040503050406030204" pitchFamily="18" charset="0"/>
                      </a:rPr>
                      <m:t>𝑥</m:t>
                    </m:r>
                  </m:oMath>
                </a14:m>
                <a:endParaRPr lang="en-US" sz="2600">
                  <a:latin typeface="Book Antiqua" panose="02040602050305030304" pitchFamily="18" charset="0"/>
                </a:endParaRPr>
              </a:p>
              <a:p>
                <a:pPr marL="0" indent="0" algn="just" fontAlgn="base">
                  <a:buNone/>
                </a:pPr>
                <a:r>
                  <a:rPr lang="en-US" sz="2600">
                    <a:latin typeface="Book Antiqua" panose="02040602050305030304" pitchFamily="18" charset="0"/>
                  </a:rPr>
                  <a:t>Let us assume that initial values of parameters are:</a:t>
                </a: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=0</m:t>
                      </m:r>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295400"/>
                <a:ext cx="8763000" cy="5105400"/>
              </a:xfrm>
              <a:blipFill>
                <a:blip r:embed="rId2"/>
                <a:stretch>
                  <a:fillRect l="-1253" t="-1195" r="-1392"/>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3304584586"/>
              </p:ext>
            </p:extLst>
          </p:nvPr>
        </p:nvGraphicFramePr>
        <p:xfrm>
          <a:off x="1371600" y="2286000"/>
          <a:ext cx="4800603" cy="914400"/>
        </p:xfrm>
        <a:graphic>
          <a:graphicData uri="http://schemas.openxmlformats.org/drawingml/2006/table">
            <a:tbl>
              <a:tblPr firstRow="1" bandRow="1">
                <a:tableStyleId>{5C22544A-7EE6-4342-B048-85BDC9FD1C3A}</a:tableStyleId>
              </a:tblPr>
              <a:tblGrid>
                <a:gridCol w="660082">
                  <a:extLst>
                    <a:ext uri="{9D8B030D-6E8A-4147-A177-3AD203B41FA5}">
                      <a16:colId xmlns:a16="http://schemas.microsoft.com/office/drawing/2014/main" val="20000"/>
                    </a:ext>
                  </a:extLst>
                </a:gridCol>
                <a:gridCol w="940118">
                  <a:extLst>
                    <a:ext uri="{9D8B030D-6E8A-4147-A177-3AD203B41FA5}">
                      <a16:colId xmlns:a16="http://schemas.microsoft.com/office/drawing/2014/main" val="20001"/>
                    </a:ext>
                  </a:extLst>
                </a:gridCol>
                <a:gridCol w="1143001">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990602">
                  <a:extLst>
                    <a:ext uri="{9D8B030D-6E8A-4147-A177-3AD203B41FA5}">
                      <a16:colId xmlns:a16="http://schemas.microsoft.com/office/drawing/2014/main" val="20004"/>
                    </a:ext>
                  </a:extLst>
                </a:gridCol>
              </a:tblGrid>
              <a:tr h="370840">
                <a:tc>
                  <a:txBody>
                    <a:bodyPr/>
                    <a:lstStyle/>
                    <a:p>
                      <a:r>
                        <a:rPr lang="en-US" sz="2400">
                          <a:latin typeface="Book Antiqua" panose="02040602050305030304" pitchFamily="18" charset="0"/>
                        </a:rPr>
                        <a:t>X</a:t>
                      </a:r>
                    </a:p>
                  </a:txBody>
                  <a:tcPr/>
                </a:tc>
                <a:tc>
                  <a:txBody>
                    <a:bodyPr/>
                    <a:lstStyle/>
                    <a:p>
                      <a:r>
                        <a:rPr lang="en-US" sz="2400">
                          <a:latin typeface="Book Antiqua" panose="02040602050305030304" pitchFamily="18" charset="0"/>
                        </a:rPr>
                        <a:t>1</a:t>
                      </a:r>
                    </a:p>
                  </a:txBody>
                  <a:tcPr/>
                </a:tc>
                <a:tc>
                  <a:txBody>
                    <a:bodyPr/>
                    <a:lstStyle/>
                    <a:p>
                      <a:r>
                        <a:rPr lang="en-US" sz="2400">
                          <a:latin typeface="Book Antiqua" panose="02040602050305030304" pitchFamily="18" charset="0"/>
                        </a:rPr>
                        <a:t>2</a:t>
                      </a:r>
                    </a:p>
                  </a:txBody>
                  <a:tcPr/>
                </a:tc>
                <a:tc>
                  <a:txBody>
                    <a:bodyPr/>
                    <a:lstStyle/>
                    <a:p>
                      <a:r>
                        <a:rPr lang="en-US" sz="2400">
                          <a:latin typeface="Book Antiqua" panose="02040602050305030304" pitchFamily="18" charset="0"/>
                        </a:rPr>
                        <a:t>3</a:t>
                      </a:r>
                    </a:p>
                  </a:txBody>
                  <a:tcPr/>
                </a:tc>
                <a:tc>
                  <a:txBody>
                    <a:bodyPr/>
                    <a:lstStyle/>
                    <a:p>
                      <a:r>
                        <a:rPr lang="en-US" sz="2400">
                          <a:latin typeface="Book Antiqua" panose="02040602050305030304" pitchFamily="18" charset="0"/>
                        </a:rPr>
                        <a:t>4</a:t>
                      </a:r>
                    </a:p>
                  </a:txBody>
                  <a:tcPr/>
                </a:tc>
                <a:extLst>
                  <a:ext uri="{0D108BD9-81ED-4DB2-BD59-A6C34878D82A}">
                    <a16:rowId xmlns:a16="http://schemas.microsoft.com/office/drawing/2014/main" val="10000"/>
                  </a:ext>
                </a:extLst>
              </a:tr>
              <a:tr h="370840">
                <a:tc>
                  <a:txBody>
                    <a:bodyPr/>
                    <a:lstStyle/>
                    <a:p>
                      <a:r>
                        <a:rPr lang="en-US" sz="2400">
                          <a:latin typeface="Book Antiqua" panose="02040602050305030304" pitchFamily="18" charset="0"/>
                        </a:rPr>
                        <a:t>f(x)</a:t>
                      </a:r>
                    </a:p>
                  </a:txBody>
                  <a:tcPr/>
                </a:tc>
                <a:tc>
                  <a:txBody>
                    <a:bodyPr/>
                    <a:lstStyle/>
                    <a:p>
                      <a:r>
                        <a:rPr lang="en-US" sz="2400">
                          <a:latin typeface="Book Antiqua" panose="02040602050305030304" pitchFamily="18" charset="0"/>
                        </a:rPr>
                        <a:t>3</a:t>
                      </a:r>
                    </a:p>
                  </a:txBody>
                  <a:tcPr/>
                </a:tc>
                <a:tc>
                  <a:txBody>
                    <a:bodyPr/>
                    <a:lstStyle/>
                    <a:p>
                      <a:r>
                        <a:rPr lang="en-US" sz="2400">
                          <a:latin typeface="Book Antiqua" panose="02040602050305030304" pitchFamily="18" charset="0"/>
                        </a:rPr>
                        <a:t>5</a:t>
                      </a:r>
                    </a:p>
                  </a:txBody>
                  <a:tcPr/>
                </a:tc>
                <a:tc>
                  <a:txBody>
                    <a:bodyPr/>
                    <a:lstStyle/>
                    <a:p>
                      <a:r>
                        <a:rPr lang="en-US" sz="2400">
                          <a:latin typeface="Book Antiqua" panose="02040602050305030304" pitchFamily="18" charset="0"/>
                        </a:rPr>
                        <a:t>7</a:t>
                      </a:r>
                    </a:p>
                  </a:txBody>
                  <a:tcPr/>
                </a:tc>
                <a:tc>
                  <a:txBody>
                    <a:bodyPr/>
                    <a:lstStyle/>
                    <a:p>
                      <a:r>
                        <a:rPr lang="en-US" sz="2400">
                          <a:latin typeface="Book Antiqua" panose="02040602050305030304" pitchFamily="18" charset="0"/>
                        </a:rPr>
                        <a:t>9</a:t>
                      </a:r>
                    </a:p>
                  </a:txBody>
                  <a:tcPr/>
                </a:tc>
                <a:extLst>
                  <a:ext uri="{0D108BD9-81ED-4DB2-BD59-A6C34878D82A}">
                    <a16:rowId xmlns:a16="http://schemas.microsoft.com/office/drawing/2014/main" val="10001"/>
                  </a:ext>
                </a:extLst>
              </a:tr>
            </a:tbl>
          </a:graphicData>
        </a:graphic>
      </p:graphicFrame>
      <p:sp>
        <p:nvSpPr>
          <p:cNvPr id="3" name="Footer Placeholder 2"/>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55718748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b="1">
                <a:latin typeface="Book Antiqua" pitchFamily="18" charset="0"/>
              </a:rPr>
              <a:t>Linear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a:latin typeface="Book Antiqua" panose="02040602050305030304" pitchFamily="18" charset="0"/>
                  </a:rPr>
                  <a:t>Iteration 1: </a:t>
                </a:r>
                <a:r>
                  <a:rPr lang="en-US" sz="2400">
                    <a:latin typeface="Book Antiqua" panose="02040602050305030304" pitchFamily="18" charset="0"/>
                  </a:rPr>
                  <a:t> </a:t>
                </a:r>
                <a:r>
                  <a:rPr lang="en-US" sz="2400" i="1">
                    <a:latin typeface="Book Antiqua" panose="02040602050305030304" pitchFamily="18" charset="0"/>
                  </a:rPr>
                  <a:t>x</a:t>
                </a:r>
                <a:r>
                  <a:rPr lang="en-US" sz="2400">
                    <a:latin typeface="Book Antiqua" panose="02040602050305030304" pitchFamily="18" charset="0"/>
                  </a:rPr>
                  <a:t>=1, y=f(</a:t>
                </a:r>
                <a:r>
                  <a:rPr lang="en-US" sz="2400" i="1">
                    <a:latin typeface="Book Antiqua" panose="02040602050305030304" pitchFamily="18" charset="0"/>
                  </a:rPr>
                  <a:t>x</a:t>
                </a:r>
                <a:r>
                  <a:rPr lang="en-US" sz="2400">
                    <a:latin typeface="Book Antiqua" panose="02040602050305030304" pitchFamily="18" charset="0"/>
                  </a:rPr>
                  <a:t>)=3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=0.01</m:t>
                    </m:r>
                  </m:oMath>
                </a14:m>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b="0" i="1" smtClean="0">
                          <a:latin typeface="Cambria Math" panose="02040503050406030204" pitchFamily="18" charset="0"/>
                        </a:rPr>
                        <m:t>𝑥</m:t>
                      </m:r>
                      <m:r>
                        <a:rPr lang="en-US" sz="2400" b="0" i="1" smtClean="0">
                          <a:latin typeface="Cambria Math" panose="02040503050406030204" pitchFamily="18" charset="0"/>
                        </a:rPr>
                        <m:t>)=0+0.01×3=0.03</m:t>
                      </m:r>
                    </m:oMath>
                  </m:oMathPara>
                </a14:m>
                <a:endParaRPr lang="en-US" sz="2400" b="0">
                  <a:latin typeface="Book Antiqua" panose="02040602050305030304" pitchFamily="18" charset="0"/>
                </a:endParaRPr>
              </a:p>
              <a:p>
                <a:pPr marL="0" indent="0" algn="just" fontAlgn="base">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b="0" i="1" smtClean="0">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𝑥</m:t>
                    </m:r>
                    <m:r>
                      <a:rPr lang="en-US" sz="2400" i="1">
                        <a:latin typeface="Cambria Math" panose="02040503050406030204" pitchFamily="18" charset="0"/>
                      </a:rPr>
                      <m:t>=0+0.01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rPr>
                      <m:t>=0.0</m:t>
                    </m:r>
                  </m:oMath>
                </a14:m>
                <a:r>
                  <a:rPr lang="en-US" sz="2400">
                    <a:latin typeface="Book Antiqua" panose="02040602050305030304" pitchFamily="18" charset="0"/>
                  </a:rPr>
                  <a:t>3</a:t>
                </a:r>
              </a:p>
              <a:p>
                <a:pPr marL="0" indent="0" algn="just" fontAlgn="base">
                  <a:buNone/>
                </a:pPr>
                <a:endParaRPr lang="en-US" sz="2300">
                  <a:latin typeface="Book Antiqua" panose="02040602050305030304" pitchFamily="18" charset="0"/>
                </a:endParaRPr>
              </a:p>
              <a:p>
                <a:pPr marL="0" indent="0" algn="just" fontAlgn="base">
                  <a:buNone/>
                </a:pPr>
                <a:r>
                  <a:rPr lang="en-US" sz="2000" b="1" u="sng">
                    <a:latin typeface="Book Antiqua" panose="02040602050305030304" pitchFamily="18" charset="0"/>
                  </a:rPr>
                  <a:t>Iteration 2: </a:t>
                </a:r>
                <a:r>
                  <a:rPr lang="en-US" sz="2000">
                    <a:latin typeface="Book Antiqua" panose="02040602050305030304" pitchFamily="18" charset="0"/>
                  </a:rPr>
                  <a:t> </a:t>
                </a:r>
                <a:r>
                  <a:rPr lang="en-US" sz="2000" i="1">
                    <a:latin typeface="Book Antiqua" panose="02040602050305030304" pitchFamily="18" charset="0"/>
                  </a:rPr>
                  <a:t>x</a:t>
                </a:r>
                <a:r>
                  <a:rPr lang="en-US" sz="2000">
                    <a:latin typeface="Book Antiqua" panose="02040602050305030304" pitchFamily="18" charset="0"/>
                  </a:rPr>
                  <a:t>=2, y=f(</a:t>
                </a:r>
                <a:r>
                  <a:rPr lang="en-US" sz="2000" i="1">
                    <a:latin typeface="Book Antiqua" panose="02040602050305030304" pitchFamily="18" charset="0"/>
                  </a:rPr>
                  <a:t>x</a:t>
                </a:r>
                <a:r>
                  <a:rPr lang="en-US" sz="2000">
                    <a:latin typeface="Book Antiqua" panose="02040602050305030304" pitchFamily="18" charset="0"/>
                  </a:rPr>
                  <a:t>)=5</a:t>
                </a: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sz="20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b="0" i="1" smtClean="0">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𝑥</m:t>
                      </m:r>
                      <m:r>
                        <a:rPr lang="en-US" sz="2000" b="0" i="1" smtClean="0">
                          <a:latin typeface="Cambria Math" panose="02040503050406030204" pitchFamily="18" charset="0"/>
                        </a:rPr>
                        <m:t>=?</m:t>
                      </m:r>
                    </m:oMath>
                  </m:oMathPara>
                </a14:m>
                <a:endParaRPr lang="en-US" sz="20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r>
                  <a:rPr lang="en-US" sz="2800">
                    <a:latin typeface="Book Antiqua" panose="02040602050305030304" pitchFamily="18" charset="0"/>
                  </a:rPr>
                  <a:t>In the same way perform iteration 3 and 4.</a:t>
                </a:r>
              </a:p>
              <a:p>
                <a:pPr marL="0" indent="0" algn="just" fontAlgn="base">
                  <a:buNone/>
                </a:pPr>
                <a:endParaRPr lang="en-US" sz="2800">
                  <a:latin typeface="Book Antiqua" panose="02040602050305030304" pitchFamily="18" charset="0"/>
                </a:endParaRPr>
              </a:p>
              <a:p>
                <a:pPr marL="0" indent="0" algn="just" fontAlgn="base">
                  <a:buNone/>
                </a:pPr>
                <a:endParaRPr lang="en-US" sz="2600" b="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524000"/>
                <a:ext cx="8763000" cy="4876800"/>
              </a:xfrm>
              <a:blipFill>
                <a:blip r:embed="rId2"/>
                <a:stretch>
                  <a:fillRect l="-1461" t="-1000"/>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99906777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Logistic Regression</a:t>
            </a:r>
          </a:p>
        </p:txBody>
      </p:sp>
      <p:sp>
        <p:nvSpPr>
          <p:cNvPr id="9" name="Content Placeholder 8"/>
          <p:cNvSpPr>
            <a:spLocks noGrp="1"/>
          </p:cNvSpPr>
          <p:nvPr>
            <p:ph idx="1"/>
          </p:nvPr>
        </p:nvSpPr>
        <p:spPr/>
        <p:txBody>
          <a:bodyPr>
            <a:noAutofit/>
          </a:bodyPr>
          <a:lstStyle/>
          <a:p>
            <a:pPr marL="225425" indent="-225425" algn="just"/>
            <a:r>
              <a:rPr lang="en-US" sz="2800">
                <a:latin typeface="Book Antiqua" pitchFamily="18" charset="0"/>
              </a:rPr>
              <a:t>Logistic regression is one of the most popular machine learning algorithms for binary classification. This is because it is a simple algorithm that performs very well on a wide range of problems.</a:t>
            </a:r>
          </a:p>
          <a:p>
            <a:pPr marL="225425" indent="-225425" algn="just"/>
            <a:r>
              <a:rPr lang="en-US" sz="2800">
                <a:latin typeface="Book Antiqua" pitchFamily="18" charset="0"/>
              </a:rPr>
              <a:t>We want to predict a variable            , where 0 is called negative class, while 1 is called positive class. Such task is known as binary classification.</a:t>
            </a:r>
          </a:p>
          <a:p>
            <a:pPr algn="just" fontAlgn="base">
              <a:buNone/>
            </a:pPr>
            <a:r>
              <a:rPr lang="en-US" sz="2800">
                <a:latin typeface="Book Antiqua" pitchFamily="18" charset="0"/>
              </a:rPr>
              <a:t>	</a:t>
            </a:r>
          </a:p>
          <a:p>
            <a:pPr marL="165100" indent="-165100" algn="just"/>
            <a:endParaRPr lang="en-US" sz="280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795" name="Object 3"/>
          <p:cNvGraphicFramePr>
            <a:graphicFrameLocks noChangeAspect="1"/>
          </p:cNvGraphicFramePr>
          <p:nvPr/>
        </p:nvGraphicFramePr>
        <p:xfrm>
          <a:off x="5638800" y="3886200"/>
          <a:ext cx="1044575" cy="457200"/>
        </p:xfrm>
        <a:graphic>
          <a:graphicData uri="http://schemas.openxmlformats.org/presentationml/2006/ole">
            <mc:AlternateContent xmlns:mc="http://schemas.openxmlformats.org/markup-compatibility/2006">
              <mc:Choice xmlns:v="urn:schemas-microsoft-com:vml" Requires="v">
                <p:oleObj name="Equation" r:id="rId2" imgW="583920" imgH="203040" progId="Equation.3">
                  <p:embed/>
                </p:oleObj>
              </mc:Choice>
              <mc:Fallback>
                <p:oleObj name="Equation" r:id="rId2" imgW="583920" imgH="203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886200"/>
                        <a:ext cx="10445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14786918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Logistic Regression</a:t>
            </a:r>
          </a:p>
        </p:txBody>
      </p:sp>
      <p:sp>
        <p:nvSpPr>
          <p:cNvPr id="9" name="Content Placeholder 8"/>
          <p:cNvSpPr>
            <a:spLocks noGrp="1"/>
          </p:cNvSpPr>
          <p:nvPr>
            <p:ph idx="1"/>
          </p:nvPr>
        </p:nvSpPr>
        <p:spPr>
          <a:xfrm>
            <a:off x="457200" y="1371600"/>
            <a:ext cx="8229600" cy="4754563"/>
          </a:xfrm>
        </p:spPr>
        <p:txBody>
          <a:bodyPr>
            <a:noAutofit/>
          </a:bodyPr>
          <a:lstStyle/>
          <a:p>
            <a:pPr marL="225425" indent="-225425" algn="just"/>
            <a:r>
              <a:rPr lang="en-US" sz="2800">
                <a:latin typeface="Book Antiqua" pitchFamily="18" charset="0"/>
              </a:rPr>
              <a:t>The heart of the logistic regression technique is logistic function and is defined as:</a:t>
            </a:r>
          </a:p>
          <a:p>
            <a:pPr marL="225425" indent="-225425" algn="just"/>
            <a:endParaRPr lang="en-US" sz="2800">
              <a:latin typeface="Book Antiqua" pitchFamily="18" charset="0"/>
            </a:endParaRPr>
          </a:p>
          <a:p>
            <a:pPr marL="225425" indent="-225425" algn="just"/>
            <a:r>
              <a:rPr lang="en-US" sz="2800">
                <a:latin typeface="Book Antiqua" pitchFamily="18" charset="0"/>
              </a:rPr>
              <a:t>Logistic function transforms the input into the range [0, 1]. Smallest negative numbers results in values close to zero and the larger positive numbers results in values close to one.</a:t>
            </a:r>
          </a:p>
          <a:p>
            <a:pPr marL="225425" indent="-225425" algn="just"/>
            <a:r>
              <a:rPr lang="en-US" sz="2800">
                <a:latin typeface="Book Antiqua" pitchFamily="18" charset="0"/>
              </a:rPr>
              <a:t>If there are two input variable, logistic regression has two coefficients just like linear regression.</a:t>
            </a:r>
          </a:p>
          <a:p>
            <a:pPr marL="225425" indent="-225425" algn="just"/>
            <a:endParaRPr lang="en-US" sz="280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7" name="Object 3"/>
          <p:cNvGraphicFramePr>
            <a:graphicFrameLocks noChangeAspect="1"/>
          </p:cNvGraphicFramePr>
          <p:nvPr/>
        </p:nvGraphicFramePr>
        <p:xfrm>
          <a:off x="2179638" y="5562600"/>
          <a:ext cx="2905125" cy="533400"/>
        </p:xfrm>
        <a:graphic>
          <a:graphicData uri="http://schemas.openxmlformats.org/presentationml/2006/ole">
            <mc:AlternateContent xmlns:mc="http://schemas.openxmlformats.org/markup-compatibility/2006">
              <mc:Choice xmlns:v="urn:schemas-microsoft-com:vml" Requires="v">
                <p:oleObj name="Equation" r:id="rId2" imgW="1244520" imgH="228600" progId="Equation.3">
                  <p:embed/>
                </p:oleObj>
              </mc:Choice>
              <mc:Fallback>
                <p:oleObj name="Equation" r:id="rId2" imgW="1244520" imgH="228600" progId="Equation.3">
                  <p:embed/>
                  <p:pic>
                    <p:nvPicPr>
                      <p:cNvPr id="0" name=""/>
                      <p:cNvPicPr>
                        <a:picLocks noChangeAspect="1" noChangeArrowheads="1"/>
                      </p:cNvPicPr>
                      <p:nvPr/>
                    </p:nvPicPr>
                    <p:blipFill>
                      <a:blip r:embed="rId3"/>
                      <a:srcRect/>
                      <a:stretch>
                        <a:fillRect/>
                      </a:stretch>
                    </p:blipFill>
                    <p:spPr bwMode="auto">
                      <a:xfrm>
                        <a:off x="2179638" y="5562600"/>
                        <a:ext cx="29051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4"/>
          <p:cNvGraphicFramePr>
            <a:graphicFrameLocks noChangeAspect="1"/>
          </p:cNvGraphicFramePr>
          <p:nvPr/>
        </p:nvGraphicFramePr>
        <p:xfrm>
          <a:off x="2971800" y="2122360"/>
          <a:ext cx="2497138" cy="833200"/>
        </p:xfrm>
        <a:graphic>
          <a:graphicData uri="http://schemas.openxmlformats.org/presentationml/2006/ole">
            <mc:AlternateContent xmlns:mc="http://schemas.openxmlformats.org/markup-compatibility/2006">
              <mc:Choice xmlns:v="urn:schemas-microsoft-com:vml" Requires="v">
                <p:oleObj name="Equation" r:id="rId4" imgW="914400" imgH="393700" progId="Equation.3">
                  <p:embed/>
                </p:oleObj>
              </mc:Choice>
              <mc:Fallback>
                <p:oleObj name="Equation" r:id="rId4" imgW="9144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122360"/>
                        <a:ext cx="2497138" cy="83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64066739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Logistic Regression</a:t>
            </a:r>
          </a:p>
        </p:txBody>
      </p:sp>
      <p:sp>
        <p:nvSpPr>
          <p:cNvPr id="9" name="Content Placeholder 8"/>
          <p:cNvSpPr>
            <a:spLocks noGrp="1"/>
          </p:cNvSpPr>
          <p:nvPr>
            <p:ph idx="1"/>
          </p:nvPr>
        </p:nvSpPr>
        <p:spPr>
          <a:xfrm>
            <a:off x="228600" y="1600200"/>
            <a:ext cx="8686800" cy="4525963"/>
          </a:xfrm>
        </p:spPr>
        <p:txBody>
          <a:bodyPr>
            <a:noAutofit/>
          </a:bodyPr>
          <a:lstStyle/>
          <a:p>
            <a:pPr algn="just" fontAlgn="base"/>
            <a:r>
              <a:rPr lang="en-US" sz="2800">
                <a:latin typeface="Book Antiqua" pitchFamily="18" charset="0"/>
              </a:rPr>
              <a:t>Unlike linear regression, the output is transformed into a probability using the logistic function:</a:t>
            </a:r>
          </a:p>
          <a:p>
            <a:pPr fontAlgn="base">
              <a:buNone/>
            </a:pPr>
            <a:r>
              <a:rPr lang="en-US" sz="2800"/>
              <a:t>	</a:t>
            </a:r>
          </a:p>
          <a:p>
            <a:pPr marL="284163" indent="-284163" algn="just"/>
            <a:r>
              <a:rPr lang="en-US" sz="2800">
                <a:latin typeface="Book Antiqua" pitchFamily="18" charset="0"/>
              </a:rPr>
              <a:t>If the probability is &gt; 0.5 we can take the output as a prediction for the class 1, otherwise the prediction is for the class 0.</a:t>
            </a:r>
          </a:p>
          <a:p>
            <a:pPr marL="284163" indent="-284163" algn="just"/>
            <a:r>
              <a:rPr lang="en-US" sz="2800">
                <a:latin typeface="Book Antiqua" pitchFamily="18" charset="0"/>
              </a:rPr>
              <a:t>The job of the learning algorithm will be to discover the best values for the coefficients (w</a:t>
            </a:r>
            <a:r>
              <a:rPr lang="en-US" sz="2800" baseline="-25000">
                <a:latin typeface="Book Antiqua" pitchFamily="18" charset="0"/>
              </a:rPr>
              <a:t>0</a:t>
            </a:r>
            <a:r>
              <a:rPr lang="en-US" sz="2800">
                <a:latin typeface="Book Antiqua" pitchFamily="18" charset="0"/>
              </a:rPr>
              <a:t>,  w</a:t>
            </a:r>
            <a:r>
              <a:rPr lang="en-US" sz="2800" baseline="-25000">
                <a:latin typeface="Book Antiqua" pitchFamily="18" charset="0"/>
              </a:rPr>
              <a:t>1</a:t>
            </a:r>
            <a:r>
              <a:rPr lang="en-US" sz="2800">
                <a:latin typeface="Book Antiqua" pitchFamily="18" charset="0"/>
              </a:rPr>
              <a:t>, and w</a:t>
            </a:r>
            <a:r>
              <a:rPr lang="en-US" sz="2800" baseline="-25000">
                <a:latin typeface="Book Antiqua" pitchFamily="18" charset="0"/>
              </a:rPr>
              <a:t>2</a:t>
            </a:r>
            <a:r>
              <a:rPr lang="en-US" sz="2800">
                <a:latin typeface="Book Antiqua" pitchFamily="18" charset="0"/>
              </a:rPr>
              <a:t>) based on the training data.</a:t>
            </a:r>
          </a:p>
          <a:p>
            <a:pPr marL="284163" indent="-284163" algn="just"/>
            <a:endParaRPr lang="en-US" sz="2800">
              <a:latin typeface="Book Antiqua" pitchFamily="18" charset="0"/>
            </a:endParaRPr>
          </a:p>
          <a:p>
            <a:pPr marL="284163" indent="-284163" algn="just"/>
            <a:endParaRPr lang="en-US" sz="280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4" name="Object 6"/>
          <p:cNvGraphicFramePr>
            <a:graphicFrameLocks noChangeAspect="1"/>
          </p:cNvGraphicFramePr>
          <p:nvPr/>
        </p:nvGraphicFramePr>
        <p:xfrm>
          <a:off x="2432050" y="2424113"/>
          <a:ext cx="2032000" cy="700087"/>
        </p:xfrm>
        <a:graphic>
          <a:graphicData uri="http://schemas.openxmlformats.org/presentationml/2006/ole">
            <mc:AlternateContent xmlns:mc="http://schemas.openxmlformats.org/markup-compatibility/2006">
              <mc:Choice xmlns:v="urn:schemas-microsoft-com:vml" Requires="v">
                <p:oleObj name="Equation" r:id="rId2" imgW="1143000" imgH="393480" progId="Equation.3">
                  <p:embed/>
                </p:oleObj>
              </mc:Choice>
              <mc:Fallback>
                <p:oleObj name="Equation" r:id="rId2" imgW="1143000" imgH="393480" progId="Equation.3">
                  <p:embed/>
                  <p:pic>
                    <p:nvPicPr>
                      <p:cNvPr id="0" name=""/>
                      <p:cNvPicPr>
                        <a:picLocks noChangeAspect="1" noChangeArrowheads="1"/>
                      </p:cNvPicPr>
                      <p:nvPr/>
                    </p:nvPicPr>
                    <p:blipFill>
                      <a:blip r:embed="rId3"/>
                      <a:srcRect/>
                      <a:stretch>
                        <a:fillRect/>
                      </a:stretch>
                    </p:blipFill>
                    <p:spPr bwMode="auto">
                      <a:xfrm>
                        <a:off x="2432050" y="2424113"/>
                        <a:ext cx="2032000"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ooter Placeholder 11"/>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1921339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Gradient Descent</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p>
        </p:txBody>
      </p:sp>
      <p:pic>
        <p:nvPicPr>
          <p:cNvPr id="3" name="Picture 2"/>
          <p:cNvPicPr>
            <a:picLocks noChangeAspect="1"/>
          </p:cNvPicPr>
          <p:nvPr/>
        </p:nvPicPr>
        <p:blipFill>
          <a:blip r:embed="rId2"/>
          <a:stretch>
            <a:fillRect/>
          </a:stretch>
        </p:blipFill>
        <p:spPr>
          <a:xfrm>
            <a:off x="1119187" y="1323975"/>
            <a:ext cx="6905625" cy="4210050"/>
          </a:xfrm>
          <a:prstGeom prst="rect">
            <a:avLst/>
          </a:prstGeom>
        </p:spPr>
      </p:pic>
    </p:spTree>
    <p:extLst>
      <p:ext uri="{BB962C8B-B14F-4D97-AF65-F5344CB8AC3E}">
        <p14:creationId xmlns:p14="http://schemas.microsoft.com/office/powerpoint/2010/main" val="158477221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Logistic Regression Cost Function</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a:latin typeface="Book Antiqua" pitchFamily="18" charset="0"/>
              </a:rPr>
              <a:t>Unfortunately we can’t use the cost function MSE in logistic regression. It’s because our prediction function is non-linear (due to sigmoid transform). </a:t>
            </a:r>
          </a:p>
          <a:p>
            <a:pPr marL="284163" indent="-284163" algn="just"/>
            <a:r>
              <a:rPr lang="en-US" sz="2800">
                <a:latin typeface="Book Antiqua" pitchFamily="18" charset="0"/>
              </a:rPr>
              <a:t>Squaring this prediction as we do in MSE results in a non-convex function with many local minimums. If our cost function has many local minimums, gradient descent may not find the optimal global minimum.</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p>
        </p:txBody>
      </p:sp>
      <p:pic>
        <p:nvPicPr>
          <p:cNvPr id="4" name="Picture 3"/>
          <p:cNvPicPr>
            <a:picLocks noChangeAspect="1"/>
          </p:cNvPicPr>
          <p:nvPr/>
        </p:nvPicPr>
        <p:blipFill>
          <a:blip r:embed="rId2"/>
          <a:stretch>
            <a:fillRect/>
          </a:stretch>
        </p:blipFill>
        <p:spPr>
          <a:xfrm>
            <a:off x="2943225" y="4800600"/>
            <a:ext cx="3076575" cy="1738312"/>
          </a:xfrm>
          <a:prstGeom prst="rect">
            <a:avLst/>
          </a:prstGeom>
        </p:spPr>
      </p:pic>
    </p:spTree>
    <p:extLst>
      <p:ext uri="{BB962C8B-B14F-4D97-AF65-F5344CB8AC3E}">
        <p14:creationId xmlns:p14="http://schemas.microsoft.com/office/powerpoint/2010/main" val="159340390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Logistic Regression Cost Function</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a:latin typeface="Book Antiqua" pitchFamily="18" charset="0"/>
              </a:rPr>
              <a:t>Given the training set</a:t>
            </a:r>
          </a:p>
          <a:p>
            <a:pPr marL="284163" indent="-284163" algn="just">
              <a:buNone/>
            </a:pPr>
            <a:r>
              <a:rPr lang="en-US" sz="2800">
                <a:latin typeface="Book Antiqua" pitchFamily="18" charset="0"/>
              </a:rPr>
              <a:t>	we want </a:t>
            </a:r>
          </a:p>
          <a:p>
            <a:pPr marL="284163" indent="-284163" algn="just"/>
            <a:r>
              <a:rPr lang="en-US" sz="2800">
                <a:latin typeface="Book Antiqua" pitchFamily="18" charset="0"/>
              </a:rPr>
              <a:t>For logistic regression, we use following loss function or error function</a:t>
            </a:r>
          </a:p>
          <a:p>
            <a:pPr marL="284163" indent="-284163" algn="just"/>
            <a:endParaRPr lang="en-US" sz="2800">
              <a:latin typeface="Book Antiqua" pitchFamily="18" charset="0"/>
            </a:endParaRPr>
          </a:p>
          <a:p>
            <a:pPr marL="284163" indent="-284163" algn="just"/>
            <a:endParaRPr lang="en-US" sz="2800">
              <a:latin typeface="Book Antiqua" pitchFamily="18" charset="0"/>
            </a:endParaRPr>
          </a:p>
          <a:p>
            <a:pPr marL="284163" indent="-284163" algn="just"/>
            <a:r>
              <a:rPr lang="en-US" sz="2800">
                <a:latin typeface="Book Antiqua" pitchFamily="18" charset="0"/>
              </a:rPr>
              <a:t>In case y=1, the output (the cost to pay) approaches to 0 as    approaches to 1. Conversely, the cost to pay grows to infinity as    approaches to 0. </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1" name="Object 1"/>
          <p:cNvGraphicFramePr>
            <a:graphicFrameLocks noChangeAspect="1"/>
          </p:cNvGraphicFramePr>
          <p:nvPr/>
        </p:nvGraphicFramePr>
        <p:xfrm>
          <a:off x="4191000" y="1676400"/>
          <a:ext cx="4572000" cy="381000"/>
        </p:xfrm>
        <a:graphic>
          <a:graphicData uri="http://schemas.openxmlformats.org/presentationml/2006/ole">
            <mc:AlternateContent xmlns:mc="http://schemas.openxmlformats.org/markup-compatibility/2006">
              <mc:Choice xmlns:v="urn:schemas-microsoft-com:vml" Requires="v">
                <p:oleObj name="Equation" r:id="rId2" imgW="2743200" imgH="228600" progId="Equation.3">
                  <p:embed/>
                </p:oleObj>
              </mc:Choice>
              <mc:Fallback>
                <p:oleObj name="Equation" r:id="rId2" imgW="274320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676400"/>
                        <a:ext cx="4572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3" name="Object 3"/>
          <p:cNvGraphicFramePr>
            <a:graphicFrameLocks noChangeAspect="1"/>
          </p:cNvGraphicFramePr>
          <p:nvPr/>
        </p:nvGraphicFramePr>
        <p:xfrm>
          <a:off x="2209800" y="2209800"/>
          <a:ext cx="1238250" cy="381000"/>
        </p:xfrm>
        <a:graphic>
          <a:graphicData uri="http://schemas.openxmlformats.org/presentationml/2006/ole">
            <mc:AlternateContent xmlns:mc="http://schemas.openxmlformats.org/markup-compatibility/2006">
              <mc:Choice xmlns:v="urn:schemas-microsoft-com:vml" Requires="v">
                <p:oleObj name="Equation" r:id="rId4" imgW="622030" imgH="228501" progId="Equation.3">
                  <p:embed/>
                </p:oleObj>
              </mc:Choice>
              <mc:Fallback>
                <p:oleObj name="Equation" r:id="rId4" imgW="622030" imgH="22850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209800"/>
                        <a:ext cx="12382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5" name="Object 5"/>
          <p:cNvGraphicFramePr>
            <a:graphicFrameLocks noChangeAspect="1"/>
          </p:cNvGraphicFramePr>
          <p:nvPr/>
        </p:nvGraphicFramePr>
        <p:xfrm>
          <a:off x="1936750" y="3733800"/>
          <a:ext cx="3746500" cy="762000"/>
        </p:xfrm>
        <a:graphic>
          <a:graphicData uri="http://schemas.openxmlformats.org/presentationml/2006/ole">
            <mc:AlternateContent xmlns:mc="http://schemas.openxmlformats.org/markup-compatibility/2006">
              <mc:Choice xmlns:v="urn:schemas-microsoft-com:vml" Requires="v">
                <p:oleObj name="Equation" r:id="rId6" imgW="2247840" imgH="457200" progId="Equation.3">
                  <p:embed/>
                </p:oleObj>
              </mc:Choice>
              <mc:Fallback>
                <p:oleObj name="Equation" r:id="rId6" imgW="224784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6750" y="3733800"/>
                        <a:ext cx="3746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7"/>
          <p:cNvGraphicFramePr>
            <a:graphicFrameLocks noChangeAspect="1"/>
          </p:cNvGraphicFramePr>
          <p:nvPr/>
        </p:nvGraphicFramePr>
        <p:xfrm>
          <a:off x="1765090" y="5105400"/>
          <a:ext cx="457200" cy="381000"/>
        </p:xfrm>
        <a:graphic>
          <a:graphicData uri="http://schemas.openxmlformats.org/presentationml/2006/ole">
            <mc:AlternateContent xmlns:mc="http://schemas.openxmlformats.org/markup-compatibility/2006">
              <mc:Choice xmlns:v="urn:schemas-microsoft-com:vml" Requires="v">
                <p:oleObj name="Equation" r:id="rId8" imgW="139680" imgH="203040" progId="Equation.3">
                  <p:embed/>
                </p:oleObj>
              </mc:Choice>
              <mc:Fallback>
                <p:oleObj name="Equation" r:id="rId8" imgW="13968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5090" y="51054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4267200" y="5562600"/>
          <a:ext cx="457200" cy="381000"/>
        </p:xfrm>
        <a:graphic>
          <a:graphicData uri="http://schemas.openxmlformats.org/presentationml/2006/ole">
            <mc:AlternateContent xmlns:mc="http://schemas.openxmlformats.org/markup-compatibility/2006">
              <mc:Choice xmlns:v="urn:schemas-microsoft-com:vml" Requires="v">
                <p:oleObj name="Equation" r:id="rId10" imgW="139680" imgH="203040" progId="Equation.3">
                  <p:embed/>
                </p:oleObj>
              </mc:Choice>
              <mc:Fallback>
                <p:oleObj name="Equation" r:id="rId10" imgW="13968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55626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80254766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Logistic Regression Cost Function</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a:latin typeface="Book Antiqua" pitchFamily="18" charset="0"/>
              </a:rPr>
              <a:t>This is a desirable property: we want a bigger penalty as the algorithm predicts something far away from the actual value. the same intuition applies when y=0.</a:t>
            </a:r>
          </a:p>
          <a:p>
            <a:pPr marL="284163" indent="-284163" algn="just"/>
            <a:r>
              <a:rPr lang="en-US" sz="2800">
                <a:latin typeface="Book Antiqua" pitchFamily="18" charset="0"/>
              </a:rPr>
              <a:t>Thus, cost function for Logistic regression is given as:</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05" name="Object 1"/>
          <p:cNvGraphicFramePr>
            <a:graphicFrameLocks noChangeAspect="1"/>
          </p:cNvGraphicFramePr>
          <p:nvPr/>
        </p:nvGraphicFramePr>
        <p:xfrm>
          <a:off x="508000" y="4495800"/>
          <a:ext cx="5842000" cy="538163"/>
        </p:xfrm>
        <a:graphic>
          <a:graphicData uri="http://schemas.openxmlformats.org/presentationml/2006/ole">
            <mc:AlternateContent xmlns:mc="http://schemas.openxmlformats.org/markup-compatibility/2006">
              <mc:Choice xmlns:v="urn:schemas-microsoft-com:vml" Requires="v">
                <p:oleObj name="Equation" r:id="rId2" imgW="2184120" imgH="203040" progId="Equation.3">
                  <p:embed/>
                </p:oleObj>
              </mc:Choice>
              <mc:Fallback>
                <p:oleObj name="Equation" r:id="rId2" imgW="2184120" imgH="203040" progId="Equation.3">
                  <p:embed/>
                  <p:pic>
                    <p:nvPicPr>
                      <p:cNvPr id="0" name=""/>
                      <p:cNvPicPr>
                        <a:picLocks noChangeAspect="1" noChangeArrowheads="1"/>
                      </p:cNvPicPr>
                      <p:nvPr/>
                    </p:nvPicPr>
                    <p:blipFill>
                      <a:blip r:embed="rId3"/>
                      <a:srcRect/>
                      <a:stretch>
                        <a:fillRect/>
                      </a:stretch>
                    </p:blipFill>
                    <p:spPr bwMode="auto">
                      <a:xfrm>
                        <a:off x="508000" y="4495800"/>
                        <a:ext cx="5842000" cy="538163"/>
                      </a:xfrm>
                      <a:prstGeom prst="rect">
                        <a:avLst/>
                      </a:prstGeom>
                      <a:noFill/>
                    </p:spPr>
                  </p:pic>
                </p:oleObj>
              </mc:Fallback>
            </mc:AlternateContent>
          </a:graphicData>
        </a:graphic>
      </p:graphicFrame>
      <p:sp>
        <p:nvSpPr>
          <p:cNvPr id="13" name="Footer Placeholder 12"/>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7717534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Logistic Regression GD/Derivatives</a:t>
            </a:r>
          </a:p>
        </p:txBody>
      </p:sp>
      <p:sp>
        <p:nvSpPr>
          <p:cNvPr id="9" name="Content Placeholder 8"/>
          <p:cNvSpPr>
            <a:spLocks noGrp="1"/>
          </p:cNvSpPr>
          <p:nvPr>
            <p:ph idx="1"/>
          </p:nvPr>
        </p:nvSpPr>
        <p:spPr>
          <a:xfrm>
            <a:off x="228600" y="1219200"/>
            <a:ext cx="8686800" cy="5029200"/>
          </a:xfrm>
        </p:spPr>
        <p:txBody>
          <a:bodyPr>
            <a:noAutofit/>
          </a:bodyPr>
          <a:lstStyle/>
          <a:p>
            <a:pPr marL="284163" indent="-284163" algn="just"/>
            <a:endParaRPr lang="en-US" sz="2800">
              <a:latin typeface="Book Antiqua" pitchFamily="18" charset="0"/>
            </a:endParaRPr>
          </a:p>
          <a:p>
            <a:pPr marL="284163" indent="-284163" algn="just"/>
            <a:endParaRPr lang="en-US" sz="2800">
              <a:latin typeface="Book Antiqua" pitchFamily="18" charset="0"/>
            </a:endParaRPr>
          </a:p>
          <a:p>
            <a:pPr marL="284163" indent="-284163" algn="just"/>
            <a:endParaRPr lang="en-US" sz="2800">
              <a:latin typeface="Book Antiqua" pitchFamily="18" charset="0"/>
            </a:endParaRPr>
          </a:p>
          <a:p>
            <a:pPr marL="284163" indent="-284163" algn="just"/>
            <a:endParaRPr lang="en-US" sz="2800">
              <a:latin typeface="Book Antiqua" pitchFamily="18" charset="0"/>
            </a:endParaRPr>
          </a:p>
          <a:p>
            <a:pPr marL="284163" indent="-284163" algn="just">
              <a:buNone/>
            </a:pPr>
            <a:endParaRPr lang="en-US" sz="280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2471" name="Object 7"/>
          <p:cNvGraphicFramePr>
            <a:graphicFrameLocks noChangeAspect="1"/>
          </p:cNvGraphicFramePr>
          <p:nvPr/>
        </p:nvGraphicFramePr>
        <p:xfrm>
          <a:off x="873125" y="1830388"/>
          <a:ext cx="2998788" cy="906462"/>
        </p:xfrm>
        <a:graphic>
          <a:graphicData uri="http://schemas.openxmlformats.org/presentationml/2006/ole">
            <mc:AlternateContent xmlns:mc="http://schemas.openxmlformats.org/markup-compatibility/2006">
              <mc:Choice xmlns:v="urn:schemas-microsoft-com:vml" Requires="v">
                <p:oleObj name="Equation" r:id="rId2" imgW="1371600" imgH="419040" progId="Equation.3">
                  <p:embed/>
                </p:oleObj>
              </mc:Choice>
              <mc:Fallback>
                <p:oleObj name="Equation" r:id="rId2" imgW="1371600" imgH="419040" progId="Equation.3">
                  <p:embed/>
                  <p:pic>
                    <p:nvPicPr>
                      <p:cNvPr id="0" name=""/>
                      <p:cNvPicPr>
                        <a:picLocks noChangeAspect="1" noChangeArrowheads="1"/>
                      </p:cNvPicPr>
                      <p:nvPr/>
                    </p:nvPicPr>
                    <p:blipFill>
                      <a:blip r:embed="rId3"/>
                      <a:srcRect/>
                      <a:stretch>
                        <a:fillRect/>
                      </a:stretch>
                    </p:blipFill>
                    <p:spPr bwMode="auto">
                      <a:xfrm>
                        <a:off x="873125" y="1830388"/>
                        <a:ext cx="2998788" cy="906462"/>
                      </a:xfrm>
                      <a:prstGeom prst="rect">
                        <a:avLst/>
                      </a:prstGeom>
                      <a:noFill/>
                    </p:spPr>
                  </p:pic>
                </p:oleObj>
              </mc:Fallback>
            </mc:AlternateContent>
          </a:graphicData>
        </a:graphic>
      </p:graphicFrame>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2473" name="Object 9"/>
          <p:cNvGraphicFramePr>
            <a:graphicFrameLocks noChangeAspect="1"/>
          </p:cNvGraphicFramePr>
          <p:nvPr/>
        </p:nvGraphicFramePr>
        <p:xfrm>
          <a:off x="849312" y="3505200"/>
          <a:ext cx="6637338" cy="1428750"/>
        </p:xfrm>
        <a:graphic>
          <a:graphicData uri="http://schemas.openxmlformats.org/presentationml/2006/ole">
            <mc:AlternateContent xmlns:mc="http://schemas.openxmlformats.org/markup-compatibility/2006">
              <mc:Choice xmlns:v="urn:schemas-microsoft-com:vml" Requires="v">
                <p:oleObj name="Equation" r:id="rId4" imgW="3174840" imgH="685800" progId="Equation.3">
                  <p:embed/>
                </p:oleObj>
              </mc:Choice>
              <mc:Fallback>
                <p:oleObj name="Equation" r:id="rId4" imgW="3174840" imgH="685800" progId="Equation.3">
                  <p:embed/>
                  <p:pic>
                    <p:nvPicPr>
                      <p:cNvPr id="0" name=""/>
                      <p:cNvPicPr>
                        <a:picLocks noChangeAspect="1" noChangeArrowheads="1"/>
                      </p:cNvPicPr>
                      <p:nvPr/>
                    </p:nvPicPr>
                    <p:blipFill>
                      <a:blip r:embed="rId5"/>
                      <a:srcRect/>
                      <a:stretch>
                        <a:fillRect/>
                      </a:stretch>
                    </p:blipFill>
                    <p:spPr bwMode="auto">
                      <a:xfrm>
                        <a:off x="849312" y="3505200"/>
                        <a:ext cx="6637338" cy="1428750"/>
                      </a:xfrm>
                      <a:prstGeom prst="rect">
                        <a:avLst/>
                      </a:prstGeom>
                      <a:noFill/>
                    </p:spPr>
                  </p:pic>
                </p:oleObj>
              </mc:Fallback>
            </mc:AlternateContent>
          </a:graphicData>
        </a:graphic>
      </p:graphicFrame>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 name="Footer Placeholder 37"/>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71281603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Logistic Regression GD/Derivatives</a:t>
            </a:r>
          </a:p>
        </p:txBody>
      </p:sp>
      <p:sp>
        <p:nvSpPr>
          <p:cNvPr id="9" name="Content Placeholder 8"/>
          <p:cNvSpPr>
            <a:spLocks noGrp="1"/>
          </p:cNvSpPr>
          <p:nvPr>
            <p:ph idx="1"/>
          </p:nvPr>
        </p:nvSpPr>
        <p:spPr>
          <a:xfrm>
            <a:off x="228600" y="1219200"/>
            <a:ext cx="8686800" cy="5029200"/>
          </a:xfrm>
        </p:spPr>
        <p:txBody>
          <a:bodyPr>
            <a:noAutofit/>
          </a:bodyPr>
          <a:lstStyle/>
          <a:p>
            <a:pPr marL="284163" indent="-284163" algn="just"/>
            <a:endParaRPr lang="en-US" sz="2800">
              <a:latin typeface="Book Antiqua" pitchFamily="18" charset="0"/>
            </a:endParaRPr>
          </a:p>
          <a:p>
            <a:pPr marL="284163" indent="-284163" algn="just"/>
            <a:endParaRPr lang="en-US" sz="2800">
              <a:latin typeface="Book Antiqua" pitchFamily="18" charset="0"/>
            </a:endParaRPr>
          </a:p>
          <a:p>
            <a:pPr marL="284163" indent="-284163" algn="just"/>
            <a:endParaRPr lang="en-US" sz="2800">
              <a:latin typeface="Book Antiqua" pitchFamily="18" charset="0"/>
            </a:endParaRPr>
          </a:p>
          <a:p>
            <a:pPr marL="284163" indent="-284163" algn="just"/>
            <a:endParaRPr lang="en-US" sz="2800">
              <a:latin typeface="Book Antiqua" pitchFamily="18" charset="0"/>
            </a:endParaRPr>
          </a:p>
          <a:p>
            <a:pPr marL="284163" indent="-284163" algn="just">
              <a:buNone/>
            </a:pPr>
            <a:endParaRPr lang="en-US" sz="280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2475" name="Object 11"/>
          <p:cNvGraphicFramePr>
            <a:graphicFrameLocks noChangeAspect="1"/>
          </p:cNvGraphicFramePr>
          <p:nvPr/>
        </p:nvGraphicFramePr>
        <p:xfrm>
          <a:off x="525463" y="1962150"/>
          <a:ext cx="4351337" cy="1028700"/>
        </p:xfrm>
        <a:graphic>
          <a:graphicData uri="http://schemas.openxmlformats.org/presentationml/2006/ole">
            <mc:AlternateContent xmlns:mc="http://schemas.openxmlformats.org/markup-compatibility/2006">
              <mc:Choice xmlns:v="urn:schemas-microsoft-com:vml" Requires="v">
                <p:oleObj name="Equation" r:id="rId2" imgW="1815840" imgH="431640" progId="Equation.3">
                  <p:embed/>
                </p:oleObj>
              </mc:Choice>
              <mc:Fallback>
                <p:oleObj name="Equation" r:id="rId2" imgW="1815840" imgH="431640" progId="Equation.3">
                  <p:embed/>
                  <p:pic>
                    <p:nvPicPr>
                      <p:cNvPr id="0" name=""/>
                      <p:cNvPicPr>
                        <a:picLocks noChangeAspect="1" noChangeArrowheads="1"/>
                      </p:cNvPicPr>
                      <p:nvPr/>
                    </p:nvPicPr>
                    <p:blipFill>
                      <a:blip r:embed="rId3"/>
                      <a:srcRect/>
                      <a:stretch>
                        <a:fillRect/>
                      </a:stretch>
                    </p:blipFill>
                    <p:spPr bwMode="auto">
                      <a:xfrm>
                        <a:off x="525463" y="1962150"/>
                        <a:ext cx="4351337" cy="1028700"/>
                      </a:xfrm>
                      <a:prstGeom prst="rect">
                        <a:avLst/>
                      </a:prstGeom>
                      <a:noFill/>
                    </p:spPr>
                  </p:pic>
                </p:oleObj>
              </mc:Fallback>
            </mc:AlternateContent>
          </a:graphicData>
        </a:graphic>
      </p:graphicFrame>
      <p:sp>
        <p:nvSpPr>
          <p:cNvPr id="38" name="Footer Placeholder 37"/>
          <p:cNvSpPr>
            <a:spLocks noGrp="1"/>
          </p:cNvSpPr>
          <p:nvPr>
            <p:ph type="ftr" sz="quarter" idx="11"/>
          </p:nvPr>
        </p:nvSpPr>
        <p:spPr/>
        <p:txBody>
          <a:bodyPr/>
          <a:lstStyle/>
          <a:p>
            <a:r>
              <a:rPr lang="en-US"/>
              <a:t>Applied ML                                                Prepared BY: Arjun Saud</a:t>
            </a:r>
          </a:p>
        </p:txBody>
      </p:sp>
      <p:graphicFrame>
        <p:nvGraphicFramePr>
          <p:cNvPr id="23" name="Object 11"/>
          <p:cNvGraphicFramePr>
            <a:graphicFrameLocks noChangeAspect="1"/>
          </p:cNvGraphicFramePr>
          <p:nvPr/>
        </p:nvGraphicFramePr>
        <p:xfrm>
          <a:off x="509587" y="3316932"/>
          <a:ext cx="4594225" cy="1028700"/>
        </p:xfrm>
        <a:graphic>
          <a:graphicData uri="http://schemas.openxmlformats.org/presentationml/2006/ole">
            <mc:AlternateContent xmlns:mc="http://schemas.openxmlformats.org/markup-compatibility/2006">
              <mc:Choice xmlns:v="urn:schemas-microsoft-com:vml" Requires="v">
                <p:oleObj name="Equation" r:id="rId4" imgW="1917360" imgH="431640" progId="Equation.3">
                  <p:embed/>
                </p:oleObj>
              </mc:Choice>
              <mc:Fallback>
                <p:oleObj name="Equation" r:id="rId4" imgW="1917360" imgH="431640" progId="Equation.3">
                  <p:embed/>
                  <p:pic>
                    <p:nvPicPr>
                      <p:cNvPr id="0" name=""/>
                      <p:cNvPicPr>
                        <a:picLocks noChangeAspect="1" noChangeArrowheads="1"/>
                      </p:cNvPicPr>
                      <p:nvPr/>
                    </p:nvPicPr>
                    <p:blipFill>
                      <a:blip r:embed="rId5"/>
                      <a:srcRect/>
                      <a:stretch>
                        <a:fillRect/>
                      </a:stretch>
                    </p:blipFill>
                    <p:spPr bwMode="auto">
                      <a:xfrm>
                        <a:off x="509587" y="3316932"/>
                        <a:ext cx="4594225" cy="1028700"/>
                      </a:xfrm>
                      <a:prstGeom prst="rect">
                        <a:avLst/>
                      </a:prstGeom>
                      <a:noFill/>
                    </p:spPr>
                  </p:pic>
                </p:oleObj>
              </mc:Fallback>
            </mc:AlternateContent>
          </a:graphicData>
        </a:graphic>
      </p:graphicFrame>
      <p:graphicFrame>
        <p:nvGraphicFramePr>
          <p:cNvPr id="24" name="Object 11"/>
          <p:cNvGraphicFramePr>
            <a:graphicFrameLocks noChangeAspect="1"/>
          </p:cNvGraphicFramePr>
          <p:nvPr/>
        </p:nvGraphicFramePr>
        <p:xfrm>
          <a:off x="503238" y="4672013"/>
          <a:ext cx="4716462" cy="1028700"/>
        </p:xfrm>
        <a:graphic>
          <a:graphicData uri="http://schemas.openxmlformats.org/presentationml/2006/ole">
            <mc:AlternateContent xmlns:mc="http://schemas.openxmlformats.org/markup-compatibility/2006">
              <mc:Choice xmlns:v="urn:schemas-microsoft-com:vml" Requires="v">
                <p:oleObj name="Equation" r:id="rId6" imgW="1968480" imgH="431640" progId="Equation.3">
                  <p:embed/>
                </p:oleObj>
              </mc:Choice>
              <mc:Fallback>
                <p:oleObj name="Equation" r:id="rId6" imgW="1968480" imgH="431640" progId="Equation.3">
                  <p:embed/>
                  <p:pic>
                    <p:nvPicPr>
                      <p:cNvPr id="0" name=""/>
                      <p:cNvPicPr>
                        <a:picLocks noChangeAspect="1" noChangeArrowheads="1"/>
                      </p:cNvPicPr>
                      <p:nvPr/>
                    </p:nvPicPr>
                    <p:blipFill>
                      <a:blip r:embed="rId7"/>
                      <a:srcRect/>
                      <a:stretch>
                        <a:fillRect/>
                      </a:stretch>
                    </p:blipFill>
                    <p:spPr bwMode="auto">
                      <a:xfrm>
                        <a:off x="503238" y="4672013"/>
                        <a:ext cx="4716462" cy="1028700"/>
                      </a:xfrm>
                      <a:prstGeom prst="rect">
                        <a:avLst/>
                      </a:prstGeom>
                      <a:noFill/>
                    </p:spPr>
                  </p:pic>
                </p:oleObj>
              </mc:Fallback>
            </mc:AlternateContent>
          </a:graphicData>
        </a:graphic>
      </p:graphicFrame>
    </p:spTree>
    <p:extLst>
      <p:ext uri="{BB962C8B-B14F-4D97-AF65-F5344CB8AC3E}">
        <p14:creationId xmlns:p14="http://schemas.microsoft.com/office/powerpoint/2010/main" val="29515602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Logistic Regression</a:t>
            </a:r>
          </a:p>
        </p:txBody>
      </p:sp>
      <p:sp>
        <p:nvSpPr>
          <p:cNvPr id="9" name="Content Placeholder 8"/>
          <p:cNvSpPr>
            <a:spLocks noGrp="1"/>
          </p:cNvSpPr>
          <p:nvPr>
            <p:ph idx="1"/>
          </p:nvPr>
        </p:nvSpPr>
        <p:spPr/>
        <p:txBody>
          <a:bodyPr>
            <a:noAutofit/>
          </a:bodyPr>
          <a:lstStyle/>
          <a:p>
            <a:pPr algn="just"/>
            <a:r>
              <a:rPr lang="en-US" sz="2800">
                <a:latin typeface="Book Antiqua" pitchFamily="18" charset="0"/>
              </a:rPr>
              <a:t>Thus, parameters of Logistic Regression are updated as below:</a:t>
            </a:r>
          </a:p>
          <a:p>
            <a:pPr algn="just">
              <a:buNone/>
            </a:pPr>
            <a:r>
              <a:rPr lang="en-US" sz="2800" i="1">
                <a:latin typeface="Book Antiqua" pitchFamily="18" charset="0"/>
              </a:rPr>
              <a:t>	</a:t>
            </a:r>
            <a:endParaRPr lang="en-US" sz="2800">
              <a:latin typeface="Book Antiqua" pitchFamily="18" charset="0"/>
            </a:endParaRPr>
          </a:p>
          <a:p>
            <a:pPr marL="284163" indent="-284163" algn="just"/>
            <a:endParaRPr lang="en-US" sz="2800">
              <a:latin typeface="Book Antiqua" pitchFamily="18" charset="0"/>
            </a:endParaRPr>
          </a:p>
          <a:p>
            <a:pPr marL="284163" indent="-284163" algn="just"/>
            <a:endParaRPr lang="en-US" sz="2800">
              <a:latin typeface="Book Antiqua" pitchFamily="18" charset="0"/>
            </a:endParaRPr>
          </a:p>
          <a:p>
            <a:pPr marL="284163" indent="-284163" algn="just"/>
            <a:endParaRPr lang="en-US" sz="2800">
              <a:latin typeface="Book Antiqua" pitchFamily="18" charset="0"/>
            </a:endParaRPr>
          </a:p>
          <a:p>
            <a:pPr marL="284163" indent="-284163" algn="just"/>
            <a:endParaRPr lang="en-US" sz="2800">
              <a:latin typeface="Book Antiqua" pitchFamily="18" charset="0"/>
            </a:endParaRPr>
          </a:p>
          <a:p>
            <a:pPr marL="284163" indent="-284163" algn="just">
              <a:buNone/>
            </a:pPr>
            <a:endParaRPr lang="en-US" sz="280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3498" name="Object 10"/>
          <p:cNvGraphicFramePr>
            <a:graphicFrameLocks noChangeAspect="1"/>
          </p:cNvGraphicFramePr>
          <p:nvPr/>
        </p:nvGraphicFramePr>
        <p:xfrm>
          <a:off x="990600" y="2743200"/>
          <a:ext cx="2959100" cy="3051175"/>
        </p:xfrm>
        <a:graphic>
          <a:graphicData uri="http://schemas.openxmlformats.org/presentationml/2006/ole">
            <mc:AlternateContent xmlns:mc="http://schemas.openxmlformats.org/markup-compatibility/2006">
              <mc:Choice xmlns:v="urn:schemas-microsoft-com:vml" Requires="v">
                <p:oleObj name="Equation" r:id="rId2" imgW="1028520" imgH="1320480" progId="Equation.3">
                  <p:embed/>
                </p:oleObj>
              </mc:Choice>
              <mc:Fallback>
                <p:oleObj name="Equation" r:id="rId2" imgW="1028520" imgH="1320480" progId="Equation.3">
                  <p:embed/>
                  <p:pic>
                    <p:nvPicPr>
                      <p:cNvPr id="0" name=""/>
                      <p:cNvPicPr>
                        <a:picLocks noChangeAspect="1" noChangeArrowheads="1"/>
                      </p:cNvPicPr>
                      <p:nvPr/>
                    </p:nvPicPr>
                    <p:blipFill>
                      <a:blip r:embed="rId3"/>
                      <a:srcRect/>
                      <a:stretch>
                        <a:fillRect/>
                      </a:stretch>
                    </p:blipFill>
                    <p:spPr bwMode="auto">
                      <a:xfrm>
                        <a:off x="990600" y="2743200"/>
                        <a:ext cx="2959100" cy="305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80669858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b="1">
                <a:latin typeface="Book Antiqua" pitchFamily="18" charset="0"/>
              </a:rPr>
              <a:t>Logistic Regression</a:t>
            </a:r>
            <a:endParaRPr lang="en-US" b="1">
              <a:latin typeface="Book Antiqua" pitchFamily="18" charset="0"/>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a:latin typeface="Book Antiqua" panose="02040602050305030304" pitchFamily="18" charset="0"/>
                  </a:rPr>
                  <a:t>Example: </a:t>
                </a:r>
                <a:r>
                  <a:rPr lang="en-US" sz="2800">
                    <a:latin typeface="Book Antiqua" panose="02040602050305030304" pitchFamily="18" charset="0"/>
                  </a:rPr>
                  <a:t>Fit the logistic regression model through the following data. Show one epoch of training.</a:t>
                </a:r>
              </a:p>
              <a:p>
                <a:pPr algn="just"/>
                <a:endParaRPr lang="en-US" sz="28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b="1" u="sng">
                  <a:latin typeface="Book Antiqua" panose="02040602050305030304" pitchFamily="18" charset="0"/>
                </a:endParaRPr>
              </a:p>
              <a:p>
                <a:pPr marL="0" indent="0" algn="just" fontAlgn="base">
                  <a:buNone/>
                </a:pPr>
                <a:endParaRPr lang="en-US" sz="2600" b="1" u="sng">
                  <a:latin typeface="Book Antiqua" panose="02040602050305030304" pitchFamily="18" charset="0"/>
                </a:endParaRPr>
              </a:p>
              <a:p>
                <a:pPr marL="0" indent="0" algn="just" fontAlgn="base">
                  <a:buNone/>
                </a:pPr>
                <a:r>
                  <a:rPr lang="en-US" sz="2600" b="1" u="sng">
                    <a:latin typeface="Book Antiqua" panose="02040602050305030304" pitchFamily="18" charset="0"/>
                  </a:rPr>
                  <a:t>Solution</a:t>
                </a:r>
              </a:p>
              <a:p>
                <a:pPr marL="0" indent="0" algn="just" fontAlgn="base">
                  <a:buNone/>
                </a:pPr>
                <a:r>
                  <a:rPr lang="en-US" sz="2600">
                    <a:latin typeface="Book Antiqua" panose="02040602050305030304" pitchFamily="18" charset="0"/>
                  </a:rPr>
                  <a:t>General form of logistic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2</m:t>
                        </m:r>
                      </m:sub>
                    </m:sSub>
                  </m:oMath>
                </a14:m>
                <a:endParaRPr lang="en-US" sz="2600">
                  <a:latin typeface="Book Antiqua" panose="02040602050305030304" pitchFamily="18" charset="0"/>
                </a:endParaRPr>
              </a:p>
              <a:p>
                <a:pPr marL="0" indent="0" algn="just" fontAlgn="base">
                  <a:buNone/>
                </a:pPr>
                <a:r>
                  <a:rPr lang="en-US" sz="2600">
                    <a:latin typeface="Book Antiqua" panose="02040602050305030304" pitchFamily="18" charset="0"/>
                  </a:rPr>
                  <a:t>Let us assume that initial values of parameters are:</a:t>
                </a: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=0</m:t>
                      </m:r>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295400"/>
                <a:ext cx="8763000" cy="5105400"/>
              </a:xfrm>
              <a:blipFill>
                <a:blip r:embed="rId2"/>
                <a:stretch>
                  <a:fillRect l="-1253" t="-1195" r="-1392"/>
                </a:stretch>
              </a:blipFill>
            </p:spPr>
            <p:txBody>
              <a:bodyPr/>
              <a:lstStyle/>
              <a:p>
                <a:r>
                  <a:rPr lang="en-US">
                    <a:noFill/>
                  </a:rPr>
                  <a:t> </a:t>
                </a:r>
              </a:p>
            </p:txBody>
          </p:sp>
        </mc:Fallback>
      </mc:AlternateContent>
      <p:graphicFrame>
        <p:nvGraphicFramePr>
          <p:cNvPr id="2" name="Table 1"/>
          <p:cNvGraphicFramePr>
            <a:graphicFrameLocks noGrp="1"/>
          </p:cNvGraphicFramePr>
          <p:nvPr/>
        </p:nvGraphicFramePr>
        <p:xfrm>
          <a:off x="2133600" y="2286000"/>
          <a:ext cx="2397295" cy="1854200"/>
        </p:xfrm>
        <a:graphic>
          <a:graphicData uri="http://schemas.openxmlformats.org/drawingml/2006/table">
            <a:tbl>
              <a:tblPr firstRow="1" bandRow="1">
                <a:tableStyleId>{5C22544A-7EE6-4342-B048-85BDC9FD1C3A}</a:tableStyleId>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1216195">
                  <a:extLst>
                    <a:ext uri="{9D8B030D-6E8A-4147-A177-3AD203B41FA5}">
                      <a16:colId xmlns:a16="http://schemas.microsoft.com/office/drawing/2014/main" val="20002"/>
                    </a:ext>
                  </a:extLst>
                </a:gridCol>
              </a:tblGrid>
              <a:tr h="370840">
                <a:tc>
                  <a:txBody>
                    <a:bodyPr/>
                    <a:lstStyle/>
                    <a:p>
                      <a:r>
                        <a:rPr lang="en-US" i="1">
                          <a:latin typeface="Book Antiqua" pitchFamily="18" charset="0"/>
                        </a:rPr>
                        <a:t>x</a:t>
                      </a:r>
                      <a:r>
                        <a:rPr lang="en-US" i="1" baseline="-25000">
                          <a:latin typeface="Book Antiqua" pitchFamily="18" charset="0"/>
                        </a:rPr>
                        <a:t>1</a:t>
                      </a:r>
                      <a:endParaRPr lang="en-US" i="1" baseline="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a:latin typeface="Book Antiqua" pitchFamily="18" charset="0"/>
                        </a:rPr>
                        <a:t>x</a:t>
                      </a:r>
                      <a:r>
                        <a:rPr lang="en-US" i="1" baseline="-25000">
                          <a:latin typeface="Book Antiqua" pitchFamily="18" charset="0"/>
                        </a:rPr>
                        <a:t>2</a:t>
                      </a:r>
                      <a:endParaRPr lang="en-US" i="1" baseline="0">
                        <a:latin typeface="Book Antiqua" pitchFamily="18" charset="0"/>
                      </a:endParaRPr>
                    </a:p>
                  </a:txBody>
                  <a:tcPr/>
                </a:tc>
                <a:tc>
                  <a:txBody>
                    <a:bodyPr/>
                    <a:lstStyle/>
                    <a:p>
                      <a:r>
                        <a:rPr lang="en-US" i="1">
                          <a:latin typeface="Book Antiqua" pitchFamily="18" charset="0"/>
                        </a:rPr>
                        <a:t>Class(y)</a:t>
                      </a:r>
                    </a:p>
                  </a:txBody>
                  <a:tcPr/>
                </a:tc>
                <a:extLst>
                  <a:ext uri="{0D108BD9-81ED-4DB2-BD59-A6C34878D82A}">
                    <a16:rowId xmlns:a16="http://schemas.microsoft.com/office/drawing/2014/main" val="10000"/>
                  </a:ext>
                </a:extLst>
              </a:tr>
              <a:tr h="370840">
                <a:tc>
                  <a:txBody>
                    <a:bodyPr/>
                    <a:lstStyle/>
                    <a:p>
                      <a:pPr algn="ctr" fontAlgn="b"/>
                      <a:r>
                        <a:rPr lang="en-US" sz="1800" b="0" i="0" u="none" strike="noStrike">
                          <a:solidFill>
                            <a:srgbClr val="000000"/>
                          </a:solidFill>
                          <a:latin typeface="Book Antiqua"/>
                        </a:rPr>
                        <a:t>0.78</a:t>
                      </a:r>
                    </a:p>
                  </a:txBody>
                  <a:tcPr marL="9525" marR="9525" marT="9525" marB="0" anchor="b"/>
                </a:tc>
                <a:tc>
                  <a:txBody>
                    <a:bodyPr/>
                    <a:lstStyle/>
                    <a:p>
                      <a:pPr algn="ctr" fontAlgn="b"/>
                      <a:r>
                        <a:rPr lang="en-US" sz="1800" b="0" i="0" u="none" strike="noStrike">
                          <a:solidFill>
                            <a:srgbClr val="000000"/>
                          </a:solidFill>
                          <a:latin typeface="Book Antiqua"/>
                        </a:rPr>
                        <a:t>0.69</a:t>
                      </a:r>
                    </a:p>
                  </a:txBody>
                  <a:tcPr marL="9525" marR="9525" marT="9525" marB="0" anchor="b"/>
                </a:tc>
                <a:tc>
                  <a:txBody>
                    <a:bodyPr/>
                    <a:lstStyle/>
                    <a:p>
                      <a:pPr algn="ctr" fontAlgn="b"/>
                      <a:r>
                        <a:rPr lang="en-US" sz="1800" b="0" i="0" u="none" strike="noStrike">
                          <a:solidFill>
                            <a:srgbClr val="000000"/>
                          </a:solidFill>
                          <a:latin typeface="Book Antiqua"/>
                        </a:rPr>
                        <a:t>1</a:t>
                      </a:r>
                    </a:p>
                  </a:txBody>
                  <a:tcPr marL="9525" marR="9525" marT="9525" marB="0" anchor="b"/>
                </a:tc>
                <a:extLst>
                  <a:ext uri="{0D108BD9-81ED-4DB2-BD59-A6C34878D82A}">
                    <a16:rowId xmlns:a16="http://schemas.microsoft.com/office/drawing/2014/main" val="10001"/>
                  </a:ext>
                </a:extLst>
              </a:tr>
              <a:tr h="370840">
                <a:tc>
                  <a:txBody>
                    <a:bodyPr/>
                    <a:lstStyle/>
                    <a:p>
                      <a:pPr algn="ctr" fontAlgn="b"/>
                      <a:r>
                        <a:rPr lang="en-US" sz="1800" b="0" i="0" u="none" strike="noStrike">
                          <a:solidFill>
                            <a:srgbClr val="000000"/>
                          </a:solidFill>
                          <a:latin typeface="Book Antiqua"/>
                        </a:rPr>
                        <a:t>0.67</a:t>
                      </a:r>
                    </a:p>
                  </a:txBody>
                  <a:tcPr marL="9525" marR="9525" marT="9525" marB="0" anchor="b"/>
                </a:tc>
                <a:tc>
                  <a:txBody>
                    <a:bodyPr/>
                    <a:lstStyle/>
                    <a:p>
                      <a:pPr algn="ctr" fontAlgn="b"/>
                      <a:r>
                        <a:rPr lang="en-US" sz="1800" b="0" i="0" u="none" strike="noStrike">
                          <a:solidFill>
                            <a:srgbClr val="000000"/>
                          </a:solidFill>
                          <a:latin typeface="Book Antiqua"/>
                        </a:rPr>
                        <a:t>1.00</a:t>
                      </a:r>
                    </a:p>
                  </a:txBody>
                  <a:tcPr marL="9525" marR="9525" marT="9525" marB="0" anchor="b"/>
                </a:tc>
                <a:tc>
                  <a:txBody>
                    <a:bodyPr/>
                    <a:lstStyle/>
                    <a:p>
                      <a:pPr algn="ctr" fontAlgn="b"/>
                      <a:r>
                        <a:rPr lang="en-US" sz="1800" b="0" i="0" u="none" strike="noStrike">
                          <a:solidFill>
                            <a:srgbClr val="000000"/>
                          </a:solidFill>
                          <a:latin typeface="Book Antiqua"/>
                        </a:rPr>
                        <a:t>1</a:t>
                      </a:r>
                    </a:p>
                  </a:txBody>
                  <a:tcPr marL="9525" marR="9525" marT="9525" marB="0" anchor="b"/>
                </a:tc>
                <a:extLst>
                  <a:ext uri="{0D108BD9-81ED-4DB2-BD59-A6C34878D82A}">
                    <a16:rowId xmlns:a16="http://schemas.microsoft.com/office/drawing/2014/main" val="10002"/>
                  </a:ext>
                </a:extLst>
              </a:tr>
              <a:tr h="370840">
                <a:tc>
                  <a:txBody>
                    <a:bodyPr/>
                    <a:lstStyle/>
                    <a:p>
                      <a:pPr algn="ctr" fontAlgn="b"/>
                      <a:r>
                        <a:rPr lang="en-US" sz="1800" b="0" i="0" u="none" strike="noStrike">
                          <a:solidFill>
                            <a:srgbClr val="000000"/>
                          </a:solidFill>
                          <a:latin typeface="Book Antiqua"/>
                        </a:rPr>
                        <a:t>0.00</a:t>
                      </a:r>
                    </a:p>
                  </a:txBody>
                  <a:tcPr marL="9525" marR="9525" marT="9525" marB="0" anchor="b"/>
                </a:tc>
                <a:tc>
                  <a:txBody>
                    <a:bodyPr/>
                    <a:lstStyle/>
                    <a:p>
                      <a:pPr algn="ctr" fontAlgn="b"/>
                      <a:r>
                        <a:rPr lang="en-US" sz="1800" b="0" i="0" u="none" strike="noStrike">
                          <a:solidFill>
                            <a:srgbClr val="000000"/>
                          </a:solidFill>
                          <a:latin typeface="Book Antiqua"/>
                        </a:rPr>
                        <a:t>0.00</a:t>
                      </a:r>
                    </a:p>
                  </a:txBody>
                  <a:tcPr marL="9525" marR="9525" marT="9525" marB="0" anchor="b"/>
                </a:tc>
                <a:tc>
                  <a:txBody>
                    <a:bodyPr/>
                    <a:lstStyle/>
                    <a:p>
                      <a:pPr algn="ctr" fontAlgn="b"/>
                      <a:r>
                        <a:rPr lang="en-US" sz="1800" b="0" i="0" u="none" strike="noStrike">
                          <a:solidFill>
                            <a:srgbClr val="000000"/>
                          </a:solidFill>
                          <a:latin typeface="Book Antiqua"/>
                        </a:rPr>
                        <a:t>0</a:t>
                      </a:r>
                    </a:p>
                  </a:txBody>
                  <a:tcPr marL="9525" marR="9525" marT="9525" marB="0" anchor="b"/>
                </a:tc>
                <a:extLst>
                  <a:ext uri="{0D108BD9-81ED-4DB2-BD59-A6C34878D82A}">
                    <a16:rowId xmlns:a16="http://schemas.microsoft.com/office/drawing/2014/main" val="10003"/>
                  </a:ext>
                </a:extLst>
              </a:tr>
              <a:tr h="370840">
                <a:tc>
                  <a:txBody>
                    <a:bodyPr/>
                    <a:lstStyle/>
                    <a:p>
                      <a:pPr algn="ctr" fontAlgn="b"/>
                      <a:r>
                        <a:rPr lang="en-US" sz="1800" b="0" i="0" u="none" strike="noStrike">
                          <a:solidFill>
                            <a:srgbClr val="000000"/>
                          </a:solidFill>
                          <a:latin typeface="Book Antiqua"/>
                        </a:rPr>
                        <a:t>0.22</a:t>
                      </a:r>
                    </a:p>
                  </a:txBody>
                  <a:tcPr marL="9525" marR="9525" marT="9525" marB="0" anchor="b"/>
                </a:tc>
                <a:tc>
                  <a:txBody>
                    <a:bodyPr/>
                    <a:lstStyle/>
                    <a:p>
                      <a:pPr algn="ctr" fontAlgn="b"/>
                      <a:r>
                        <a:rPr lang="en-US" sz="1800" b="0" i="0" u="none" strike="noStrike">
                          <a:solidFill>
                            <a:srgbClr val="000000"/>
                          </a:solidFill>
                          <a:latin typeface="Book Antiqua"/>
                        </a:rPr>
                        <a:t>0.14</a:t>
                      </a:r>
                    </a:p>
                  </a:txBody>
                  <a:tcPr marL="9525" marR="9525" marT="9525" marB="0" anchor="b"/>
                </a:tc>
                <a:tc>
                  <a:txBody>
                    <a:bodyPr/>
                    <a:lstStyle/>
                    <a:p>
                      <a:pPr algn="ctr" fontAlgn="b"/>
                      <a:r>
                        <a:rPr lang="en-US" sz="1800" b="0" i="0" u="none" strike="noStrike">
                          <a:solidFill>
                            <a:srgbClr val="000000"/>
                          </a:solidFill>
                          <a:latin typeface="Book Antiqua"/>
                        </a:rPr>
                        <a:t>0</a:t>
                      </a:r>
                    </a:p>
                  </a:txBody>
                  <a:tcPr marL="9525" marR="9525" marT="9525" marB="0" anchor="b"/>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54498378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altLang="en-US" b="1">
                <a:latin typeface="Book Antiqua" pitchFamily="18" charset="0"/>
              </a:rPr>
              <a:t>Logistic Regression</a:t>
            </a:r>
            <a:endParaRPr lang="en-US" b="1">
              <a:latin typeface="Book Antiqua" pitchFamily="18" charset="0"/>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a:latin typeface="Book Antiqua" panose="02040602050305030304" pitchFamily="18" charset="0"/>
                  </a:rPr>
                  <a:t>Iteration 1: </a:t>
                </a:r>
                <a:r>
                  <a:rPr lang="en-US" sz="2400">
                    <a:latin typeface="Book Antiqua" panose="02040602050305030304" pitchFamily="18" charset="0"/>
                  </a:rPr>
                  <a:t> </a:t>
                </a:r>
                <a:r>
                  <a:rPr lang="en-US" sz="2400" i="1">
                    <a:latin typeface="Book Antiqua" panose="02040602050305030304" pitchFamily="18" charset="0"/>
                  </a:rPr>
                  <a:t>x</a:t>
                </a:r>
                <a:r>
                  <a:rPr lang="en-US" sz="2400" i="1" baseline="-25000">
                    <a:latin typeface="Book Antiqua" panose="02040602050305030304" pitchFamily="18" charset="0"/>
                  </a:rPr>
                  <a:t>1</a:t>
                </a:r>
                <a:r>
                  <a:rPr lang="en-US" sz="2400">
                    <a:latin typeface="Book Antiqua" panose="02040602050305030304" pitchFamily="18" charset="0"/>
                  </a:rPr>
                  <a:t>=0.78, x</a:t>
                </a:r>
                <a:r>
                  <a:rPr lang="en-US" sz="2400" baseline="-25000">
                    <a:latin typeface="Book Antiqua" panose="02040602050305030304" pitchFamily="18" charset="0"/>
                  </a:rPr>
                  <a:t>2</a:t>
                </a:r>
                <a:r>
                  <a:rPr lang="en-US" sz="2400">
                    <a:latin typeface="Book Antiqua" panose="02040602050305030304" pitchFamily="18" charset="0"/>
                  </a:rPr>
                  <a:t>=0.69   y=1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=0.1</m:t>
                    </m:r>
                  </m:oMath>
                </a14:m>
                <a:endParaRPr lang="en-US" sz="2400">
                  <a:latin typeface="Book Antiqua" panose="02040602050305030304" pitchFamily="18" charset="0"/>
                </a:endParaRPr>
              </a:p>
              <a:p>
                <a:pPr marL="0" indent="0" algn="just" fontAlgn="base">
                  <a:buNone/>
                </a:pPr>
                <a:r>
                  <a:rPr lang="en-US" sz="2400"/>
                  <a:t>z</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2</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m:t>
                    </m:r>
                  </m:oMath>
                </a14:m>
                <a:r>
                  <a:rPr lang="en-US" sz="2400">
                    <a:latin typeface="Book Antiqua" panose="02040602050305030304" pitchFamily="18" charset="0"/>
                  </a:rPr>
                  <a:t>         </a:t>
                </a:r>
              </a:p>
              <a:p>
                <a:pPr marL="0" indent="0" algn="just" fontAlgn="base">
                  <a:buNone/>
                </a:pPr>
                <a14:m>
                  <m:oMathPara xmlns:m="http://schemas.openxmlformats.org/officeDocument/2006/math">
                    <m:oMathParaPr>
                      <m:jc m:val="left"/>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𝑧</m:t>
                              </m:r>
                            </m:sup>
                          </m:sSup>
                        </m:den>
                      </m:f>
                      <m:r>
                        <a:rPr lang="en-US" sz="2400" b="0" i="1" smtClean="0">
                          <a:latin typeface="Cambria Math" panose="02040503050406030204" pitchFamily="18" charset="0"/>
                        </a:rPr>
                        <m:t>=0.5</m:t>
                      </m:r>
                    </m:oMath>
                  </m:oMathPara>
                </a14:m>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=0−0.1</m:t>
                      </m:r>
                      <m:r>
                        <a:rPr lang="en-US" sz="2400" b="0" i="1" smtClean="0">
                          <a:latin typeface="Cambria Math" panose="02040503050406030204" pitchFamily="18" charset="0"/>
                          <a:ea typeface="Cambria Math" panose="02040503050406030204" pitchFamily="18" charset="0"/>
                        </a:rPr>
                        <m:t>×(−0.5)=</m:t>
                      </m:r>
                      <m:r>
                        <a:rPr lang="en-US" sz="2400" b="0" i="1" smtClean="0">
                          <a:latin typeface="Cambria Math" panose="02040503050406030204" pitchFamily="18" charset="0"/>
                        </a:rPr>
                        <m:t>0.05</m:t>
                      </m:r>
                    </m:oMath>
                  </m:oMathPara>
                </a14:m>
                <a:endParaRPr lang="en-US" sz="2400" b="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=0</m:t>
                      </m:r>
                      <m:r>
                        <a:rPr lang="en-US" sz="2400" b="0" i="1" smtClean="0">
                          <a:latin typeface="Cambria Math" panose="02040503050406030204" pitchFamily="18" charset="0"/>
                        </a:rPr>
                        <m:t>−</m:t>
                      </m:r>
                      <m:r>
                        <a:rPr lang="en-US" sz="2400" i="1">
                          <a:latin typeface="Cambria Math" panose="02040503050406030204" pitchFamily="18" charset="0"/>
                        </a:rPr>
                        <m:t>0.1</m:t>
                      </m:r>
                      <m:r>
                        <a:rPr lang="en-US" sz="2400" i="1">
                          <a:latin typeface="Cambria Math" panose="02040503050406030204" pitchFamily="18" charset="0"/>
                          <a:ea typeface="Cambria Math" panose="02040503050406030204" pitchFamily="18" charset="0"/>
                        </a:rPr>
                        <m:t>×(−0.5)×</m:t>
                      </m:r>
                      <m:r>
                        <a:rPr lang="en-US" sz="2400" b="0" i="1" smtClean="0">
                          <a:latin typeface="Cambria Math" panose="02040503050406030204" pitchFamily="18" charset="0"/>
                          <a:ea typeface="Cambria Math" panose="02040503050406030204" pitchFamily="18" charset="0"/>
                        </a:rPr>
                        <m:t>0.78</m:t>
                      </m:r>
                      <m:r>
                        <a:rPr lang="en-US" sz="2400" i="1">
                          <a:latin typeface="Cambria Math" panose="02040503050406030204" pitchFamily="18" charset="0"/>
                        </a:rPr>
                        <m:t>=0.039</m:t>
                      </m:r>
                    </m:oMath>
                  </m:oMathPara>
                </a14:m>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i="1">
                              <a:latin typeface="Cambria Math" panose="02040503050406030204" pitchFamily="18" charset="0"/>
                              <a:ea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=0−0.1</m:t>
                      </m:r>
                      <m:r>
                        <a:rPr lang="en-US" sz="2400" i="1">
                          <a:latin typeface="Cambria Math" panose="02040503050406030204" pitchFamily="18" charset="0"/>
                          <a:ea typeface="Cambria Math" panose="02040503050406030204" pitchFamily="18" charset="0"/>
                        </a:rPr>
                        <m:t>×(−0.5)×0.</m:t>
                      </m:r>
                      <m:r>
                        <a:rPr lang="en-US" sz="2400" b="0" i="1" smtClean="0">
                          <a:latin typeface="Cambria Math" panose="02040503050406030204" pitchFamily="18" charset="0"/>
                          <a:ea typeface="Cambria Math" panose="02040503050406030204" pitchFamily="18" charset="0"/>
                        </a:rPr>
                        <m:t>69</m:t>
                      </m:r>
                      <m:r>
                        <a:rPr lang="en-US" sz="2400" i="1">
                          <a:latin typeface="Cambria Math" panose="02040503050406030204" pitchFamily="18" charset="0"/>
                        </a:rPr>
                        <m:t>=0.0345</m:t>
                      </m:r>
                    </m:oMath>
                  </m:oMathPara>
                </a14:m>
                <a:endParaRPr lang="en-US" sz="24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r>
                  <a:rPr lang="en-US" sz="2800">
                    <a:latin typeface="Book Antiqua" panose="02040602050305030304" pitchFamily="18" charset="0"/>
                  </a:rPr>
                  <a:t>In the same way perform iteration 2, 3 and 4.</a:t>
                </a:r>
              </a:p>
              <a:p>
                <a:pPr marL="0" indent="0" algn="just" fontAlgn="base">
                  <a:buNone/>
                </a:pPr>
                <a:endParaRPr lang="en-US" sz="2800">
                  <a:latin typeface="Book Antiqua" panose="02040602050305030304" pitchFamily="18" charset="0"/>
                </a:endParaRPr>
              </a:p>
              <a:p>
                <a:pPr marL="0" indent="0" algn="just" fontAlgn="base">
                  <a:buNone/>
                </a:pPr>
                <a:endParaRPr lang="en-US" sz="2600" b="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524000"/>
                <a:ext cx="8763000" cy="4876800"/>
              </a:xfrm>
              <a:blipFill>
                <a:blip r:embed="rId2"/>
                <a:stretch>
                  <a:fillRect l="-1461" t="-1000"/>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59344260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Overfitting and Underfitting</a:t>
            </a:r>
          </a:p>
        </p:txBody>
      </p:sp>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Overfitting is the result of using an excessively complicated model. </a:t>
            </a:r>
          </a:p>
          <a:p>
            <a:pPr algn="just"/>
            <a:r>
              <a:rPr lang="en-US" sz="2700">
                <a:latin typeface="Book Antiqua" panose="02040602050305030304" pitchFamily="18" charset="0"/>
              </a:rPr>
              <a:t>It happens when the model learns the details and noise of the training data to the extent that it negatively impacts the performance of the model on new data. </a:t>
            </a:r>
          </a:p>
          <a:p>
            <a:pPr algn="just"/>
            <a:r>
              <a:rPr lang="en-US" sz="2700">
                <a:latin typeface="Book Antiqua" panose="02040602050305030304" pitchFamily="18" charset="0"/>
              </a:rPr>
              <a:t>This means that the model learns noise or random fluctuations in the training data as concepts. </a:t>
            </a:r>
          </a:p>
          <a:p>
            <a:pPr algn="just"/>
            <a:r>
              <a:rPr lang="en-US" sz="2700">
                <a:latin typeface="Book Antiqua" panose="02040602050305030304" pitchFamily="18" charset="0"/>
              </a:rPr>
              <a:t>This negatively impacts the model's ability to generalize because these concepts do not apply to new data. </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37438150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Overfitting and Underfitting</a:t>
            </a:r>
          </a:p>
        </p:txBody>
      </p:sp>
      <p:sp>
        <p:nvSpPr>
          <p:cNvPr id="3" name="Content Placeholder 2"/>
          <p:cNvSpPr>
            <a:spLocks noGrp="1"/>
          </p:cNvSpPr>
          <p:nvPr>
            <p:ph idx="1"/>
          </p:nvPr>
        </p:nvSpPr>
        <p:spPr>
          <a:xfrm>
            <a:off x="457200" y="1417638"/>
            <a:ext cx="8367432" cy="4938712"/>
          </a:xfrm>
        </p:spPr>
        <p:txBody>
          <a:bodyPr>
            <a:noAutofit/>
          </a:bodyPr>
          <a:lstStyle/>
          <a:p>
            <a:pPr algn="just"/>
            <a:r>
              <a:rPr lang="en-US" sz="2700">
                <a:latin typeface="Book Antiqua" panose="02040602050305030304" pitchFamily="18" charset="0"/>
              </a:rPr>
              <a:t>On the other hand, underfitting is the result of using an excessively simple model or using very few training samples. </a:t>
            </a:r>
          </a:p>
          <a:p>
            <a:pPr algn="just"/>
            <a:r>
              <a:rPr lang="en-US" sz="2700">
                <a:latin typeface="Book Antiqua" panose="02040602050305030304" pitchFamily="18" charset="0"/>
              </a:rPr>
              <a:t>in such situations, a machine learning algorithm cannot capture the underlying trend of the data.  </a:t>
            </a:r>
          </a:p>
          <a:p>
            <a:pPr algn="just"/>
            <a:r>
              <a:rPr lang="en-US" sz="2700">
                <a:latin typeface="Book Antiqua" panose="02040602050305030304" pitchFamily="18" charset="0"/>
              </a:rPr>
              <a:t>Thus, it refers to a model that can neither model the training data nor generalize to new data. </a:t>
            </a:r>
          </a:p>
          <a:p>
            <a:pPr algn="just"/>
            <a:r>
              <a:rPr lang="en-US" sz="2700">
                <a:latin typeface="Book Antiqua" panose="02040602050305030304" pitchFamily="18" charset="0"/>
              </a:rPr>
              <a:t>Obviously an underfitted machine learning model is not a suitable model for making predictions because it has poor performance on the training data too.</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66905984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Gradient Descent</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8" name="Picture 2" descr="Image result for Gradient Descent positive and negative slope"/>
          <p:cNvPicPr>
            <a:picLocks noChangeAspect="1" noChangeArrowheads="1"/>
          </p:cNvPicPr>
          <p:nvPr/>
        </p:nvPicPr>
        <p:blipFill>
          <a:blip r:embed="rId2"/>
          <a:srcRect/>
          <a:stretch>
            <a:fillRect/>
          </a:stretch>
        </p:blipFill>
        <p:spPr bwMode="auto">
          <a:xfrm>
            <a:off x="533400" y="2209800"/>
            <a:ext cx="8153400" cy="3276600"/>
          </a:xfrm>
          <a:prstGeom prst="rect">
            <a:avLst/>
          </a:prstGeom>
          <a:noFill/>
        </p:spPr>
      </p:pic>
      <p:sp>
        <p:nvSpPr>
          <p:cNvPr id="12" name="Footer Placeholder 11"/>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54772326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Overfitting and Underfitting</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3"/>
          <a:stretch>
            <a:fillRect/>
          </a:stretch>
        </p:blipFill>
        <p:spPr>
          <a:xfrm>
            <a:off x="1043440" y="1153012"/>
            <a:ext cx="7331642" cy="5203338"/>
          </a:xfrm>
          <a:prstGeom prst="rect">
            <a:avLst/>
          </a:prstGeom>
        </p:spPr>
      </p:pic>
    </p:spTree>
    <p:extLst>
      <p:ext uri="{BB962C8B-B14F-4D97-AF65-F5344CB8AC3E}">
        <p14:creationId xmlns:p14="http://schemas.microsoft.com/office/powerpoint/2010/main" val="403509341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417638"/>
            <a:ext cx="8776835" cy="4754562"/>
          </a:xfrm>
        </p:spPr>
        <p:txBody>
          <a:bodyPr>
            <a:noAutofit/>
          </a:bodyPr>
          <a:lstStyle/>
          <a:p>
            <a:pPr algn="just"/>
            <a:r>
              <a:rPr lang="en-US" sz="2700">
                <a:latin typeface="Book Antiqua" panose="02040602050305030304" pitchFamily="18" charset="0"/>
              </a:rPr>
              <a:t>Before selecting a classification algorithm to solve a problem, we need to evaluating its performance. Confusion matrix is widely used for computing performance measures of classification algorithm.</a:t>
            </a:r>
          </a:p>
          <a:p>
            <a:pPr algn="just"/>
            <a:r>
              <a:rPr lang="en-US" sz="2700">
                <a:latin typeface="Book Antiqua" panose="02040602050305030304" pitchFamily="18" charset="0"/>
              </a:rPr>
              <a:t> A Confusion matrix is an N x N matrix used for evaluating the performance of a classification model, where N is the number of target classes. </a:t>
            </a:r>
          </a:p>
          <a:p>
            <a:pPr algn="just"/>
            <a:r>
              <a:rPr lang="en-US" sz="2700">
                <a:latin typeface="Book Antiqua" panose="02040602050305030304" pitchFamily="18" charset="0"/>
              </a:rPr>
              <a:t>The matrix compares the actual target values with those predicted by the machine learning model. This gives us a holistic view of how well our classification model is performing and what kinds of errors it is making.</a:t>
            </a: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02713359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p>
        </p:txBody>
      </p:sp>
      <p:sp>
        <p:nvSpPr>
          <p:cNvPr id="3" name="Content Placeholder 2"/>
          <p:cNvSpPr>
            <a:spLocks noGrp="1"/>
          </p:cNvSpPr>
          <p:nvPr>
            <p:ph idx="1"/>
          </p:nvPr>
        </p:nvSpPr>
        <p:spPr>
          <a:xfrm>
            <a:off x="304800" y="1417638"/>
            <a:ext cx="8610600" cy="4754562"/>
          </a:xfrm>
        </p:spPr>
        <p:txBody>
          <a:bodyPr>
            <a:noAutofit/>
          </a:bodyPr>
          <a:lstStyle/>
          <a:p>
            <a:pPr algn="just"/>
            <a:r>
              <a:rPr lang="en-US" sz="2700">
                <a:latin typeface="Book Antiqua" panose="02040602050305030304" pitchFamily="18" charset="0"/>
              </a:rPr>
              <a:t>For a binary classification problem, we would have a 2 x 2 matrix as shown below with 4 values:</a:t>
            </a: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b="1">
              <a:latin typeface="Book Antiqua" panose="02040602050305030304" pitchFamily="18" charset="0"/>
            </a:endParaRPr>
          </a:p>
          <a:p>
            <a:pPr algn="just"/>
            <a:r>
              <a:rPr lang="en-US" sz="2700" b="1">
                <a:latin typeface="Book Antiqua" panose="02040602050305030304" pitchFamily="18" charset="0"/>
              </a:rPr>
              <a:t>True Positive(TP)</a:t>
            </a:r>
            <a:r>
              <a:rPr lang="en-US" sz="2700">
                <a:latin typeface="Book Antiqua" panose="02040602050305030304" pitchFamily="18" charset="0"/>
              </a:rPr>
              <a:t>: It represents correctly classified positive classes. Both actual and predicted class are positive here.</a:t>
            </a: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2"/>
          <a:stretch>
            <a:fillRect/>
          </a:stretch>
        </p:blipFill>
        <p:spPr>
          <a:xfrm>
            <a:off x="2133600" y="2438400"/>
            <a:ext cx="3352800" cy="1515533"/>
          </a:xfrm>
          <a:prstGeom prst="rect">
            <a:avLst/>
          </a:prstGeom>
        </p:spPr>
      </p:pic>
    </p:spTree>
    <p:extLst>
      <p:ext uri="{BB962C8B-B14F-4D97-AF65-F5344CB8AC3E}">
        <p14:creationId xmlns:p14="http://schemas.microsoft.com/office/powerpoint/2010/main" val="177087829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219200"/>
            <a:ext cx="8686067" cy="4876800"/>
          </a:xfrm>
        </p:spPr>
        <p:txBody>
          <a:bodyPr>
            <a:noAutofit/>
          </a:bodyPr>
          <a:lstStyle/>
          <a:p>
            <a:pPr algn="just"/>
            <a:r>
              <a:rPr lang="en-US" sz="2700" b="1">
                <a:latin typeface="Book Antiqua" panose="02040602050305030304" pitchFamily="18" charset="0"/>
              </a:rPr>
              <a:t>False Positive (FP)</a:t>
            </a:r>
            <a:r>
              <a:rPr lang="en-US" sz="2700">
                <a:latin typeface="Book Antiqua" panose="02040602050305030304" pitchFamily="18" charset="0"/>
              </a:rPr>
              <a:t>: It represents incorrectly classified positive classes. These are the positive classes predicted by the model that were actually negative. This is called Type I error.</a:t>
            </a:r>
          </a:p>
          <a:p>
            <a:pPr algn="just"/>
            <a:r>
              <a:rPr lang="en-US" sz="2700" b="1">
                <a:latin typeface="Book Antiqua" panose="02040602050305030304" pitchFamily="18" charset="0"/>
              </a:rPr>
              <a:t>True Negative(TN)</a:t>
            </a:r>
            <a:r>
              <a:rPr lang="en-US" sz="2700">
                <a:latin typeface="Book Antiqua" panose="02040602050305030304" pitchFamily="18" charset="0"/>
              </a:rPr>
              <a:t>: It represents correctly classified Negative classes. Both actual and predicted class are negative here.</a:t>
            </a:r>
          </a:p>
          <a:p>
            <a:pPr algn="just"/>
            <a:r>
              <a:rPr lang="en-US" sz="2700" b="1">
                <a:latin typeface="Book Antiqua" panose="02040602050305030304" pitchFamily="18" charset="0"/>
              </a:rPr>
              <a:t>False Negative (FN)</a:t>
            </a:r>
            <a:r>
              <a:rPr lang="en-US" sz="2700">
                <a:latin typeface="Book Antiqua" panose="02040602050305030304" pitchFamily="18" charset="0"/>
              </a:rPr>
              <a:t>: It represents incorrectly classified negative classes. These are the negative classes predicted by the model that were actually positive. This is called Type II error.</a:t>
            </a: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5670836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295400"/>
            <a:ext cx="8686067" cy="4800600"/>
          </a:xfrm>
        </p:spPr>
        <p:txBody>
          <a:bodyPr>
            <a:noAutofit/>
          </a:bodyPr>
          <a:lstStyle/>
          <a:p>
            <a:pPr algn="just"/>
            <a:r>
              <a:rPr lang="en-US" sz="2700">
                <a:latin typeface="Book Antiqua" panose="02040602050305030304" pitchFamily="18" charset="0"/>
              </a:rPr>
              <a:t>Four widely used performance measures used for evaluating classification models are: </a:t>
            </a:r>
            <a:r>
              <a:rPr lang="en-US" sz="2700" i="1">
                <a:latin typeface="Book Antiqua" panose="02040602050305030304" pitchFamily="18" charset="0"/>
              </a:rPr>
              <a:t>Accuracy, Recall, Precision, F1-score</a:t>
            </a:r>
            <a:r>
              <a:rPr lang="en-US" sz="2700">
                <a:latin typeface="Book Antiqua" panose="02040602050305030304" pitchFamily="18" charset="0"/>
              </a:rPr>
              <a:t>. </a:t>
            </a:r>
          </a:p>
          <a:p>
            <a:pPr algn="just"/>
            <a:r>
              <a:rPr lang="en-US" sz="2700" b="1">
                <a:latin typeface="Book Antiqua" panose="02040602050305030304" pitchFamily="18" charset="0"/>
              </a:rPr>
              <a:t>Accuracy:</a:t>
            </a:r>
            <a:r>
              <a:rPr lang="en-US" sz="2700">
                <a:latin typeface="Book Antiqua" panose="02040602050305030304" pitchFamily="18" charset="0"/>
              </a:rPr>
              <a:t> It is the percentage of correct predictions made by the model and is given as below:</a:t>
            </a:r>
          </a:p>
          <a:p>
            <a:pPr algn="just"/>
            <a:endParaRPr lang="en-US" sz="2700" b="1">
              <a:latin typeface="Book Antiqua" panose="02040602050305030304" pitchFamily="18" charset="0"/>
            </a:endParaRPr>
          </a:p>
          <a:p>
            <a:pPr algn="just"/>
            <a:endParaRPr lang="en-US" sz="2700" b="1">
              <a:latin typeface="Book Antiqua" panose="02040602050305030304" pitchFamily="18" charset="0"/>
            </a:endParaRPr>
          </a:p>
          <a:p>
            <a:pPr algn="just"/>
            <a:r>
              <a:rPr lang="en-US" sz="2700" b="1">
                <a:latin typeface="Book Antiqua" panose="02040602050305030304" pitchFamily="18" charset="0"/>
              </a:rPr>
              <a:t>Precision:</a:t>
            </a:r>
            <a:r>
              <a:rPr lang="en-US" sz="2700">
                <a:latin typeface="Book Antiqua" panose="02040602050305030304" pitchFamily="18" charset="0"/>
              </a:rPr>
              <a:t> It is  percentage of predicted positives that are actually positive and is given by:</a:t>
            </a:r>
          </a:p>
          <a:p>
            <a:pPr marL="0" indent="0" algn="just">
              <a:buNone/>
            </a:pPr>
            <a:r>
              <a:rPr lang="en-US" sz="270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082957112"/>
              </p:ext>
            </p:extLst>
          </p:nvPr>
        </p:nvGraphicFramePr>
        <p:xfrm>
          <a:off x="1371600" y="3538151"/>
          <a:ext cx="6792858" cy="707195"/>
        </p:xfrm>
        <a:graphic>
          <a:graphicData uri="http://schemas.openxmlformats.org/presentationml/2006/ole">
            <mc:AlternateContent xmlns:mc="http://schemas.openxmlformats.org/markup-compatibility/2006">
              <mc:Choice xmlns:v="urn:schemas-microsoft-com:vml" Requires="v">
                <p:oleObj name="Equation" r:id="rId2" imgW="3771720" imgH="393480" progId="Equation.3">
                  <p:embed/>
                </p:oleObj>
              </mc:Choice>
              <mc:Fallback>
                <p:oleObj name="Equation" r:id="rId2" imgW="3771720" imgH="393480" progId="Equation.3">
                  <p:embed/>
                  <p:pic>
                    <p:nvPicPr>
                      <p:cNvPr id="0" name=""/>
                      <p:cNvPicPr/>
                      <p:nvPr/>
                    </p:nvPicPr>
                    <p:blipFill>
                      <a:blip r:embed="rId3"/>
                      <a:stretch>
                        <a:fillRect/>
                      </a:stretch>
                    </p:blipFill>
                    <p:spPr>
                      <a:xfrm>
                        <a:off x="1371600" y="3538151"/>
                        <a:ext cx="6792858" cy="70719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27519551"/>
              </p:ext>
            </p:extLst>
          </p:nvPr>
        </p:nvGraphicFramePr>
        <p:xfrm>
          <a:off x="1299921" y="5418508"/>
          <a:ext cx="6363354" cy="677492"/>
        </p:xfrm>
        <a:graphic>
          <a:graphicData uri="http://schemas.openxmlformats.org/presentationml/2006/ole">
            <mc:AlternateContent xmlns:mc="http://schemas.openxmlformats.org/markup-compatibility/2006">
              <mc:Choice xmlns:v="urn:schemas-microsoft-com:vml" Requires="v">
                <p:oleObj name="Equation" r:id="rId4" imgW="3682800" imgH="393480" progId="Equation.3">
                  <p:embed/>
                </p:oleObj>
              </mc:Choice>
              <mc:Fallback>
                <p:oleObj name="Equation" r:id="rId4" imgW="3682800" imgH="393480" progId="Equation.3">
                  <p:embed/>
                  <p:pic>
                    <p:nvPicPr>
                      <p:cNvPr id="0" name=""/>
                      <p:cNvPicPr/>
                      <p:nvPr/>
                    </p:nvPicPr>
                    <p:blipFill>
                      <a:blip r:embed="rId5"/>
                      <a:stretch>
                        <a:fillRect/>
                      </a:stretch>
                    </p:blipFill>
                    <p:spPr>
                      <a:xfrm>
                        <a:off x="1299921" y="5418508"/>
                        <a:ext cx="6363354" cy="677492"/>
                      </a:xfrm>
                      <a:prstGeom prst="rect">
                        <a:avLst/>
                      </a:prstGeom>
                    </p:spPr>
                  </p:pic>
                </p:oleObj>
              </mc:Fallback>
            </mc:AlternateContent>
          </a:graphicData>
        </a:graphic>
      </p:graphicFrame>
    </p:spTree>
    <p:extLst>
      <p:ext uri="{BB962C8B-B14F-4D97-AF65-F5344CB8AC3E}">
        <p14:creationId xmlns:p14="http://schemas.microsoft.com/office/powerpoint/2010/main" val="312801845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p>
        </p:txBody>
      </p:sp>
      <p:sp>
        <p:nvSpPr>
          <p:cNvPr id="3" name="Content Placeholder 2"/>
          <p:cNvSpPr>
            <a:spLocks noGrp="1"/>
          </p:cNvSpPr>
          <p:nvPr>
            <p:ph idx="1"/>
          </p:nvPr>
        </p:nvSpPr>
        <p:spPr>
          <a:xfrm>
            <a:off x="228600" y="1417638"/>
            <a:ext cx="8596032" cy="4754562"/>
          </a:xfrm>
        </p:spPr>
        <p:txBody>
          <a:bodyPr>
            <a:noAutofit/>
          </a:bodyPr>
          <a:lstStyle/>
          <a:p>
            <a:pPr algn="just"/>
            <a:r>
              <a:rPr lang="en-US" sz="2800" b="1">
                <a:latin typeface="Book Antiqua" panose="02040602050305030304" pitchFamily="18" charset="0"/>
              </a:rPr>
              <a:t>Recall:</a:t>
            </a:r>
            <a:r>
              <a:rPr lang="en-US" sz="2800">
                <a:latin typeface="Book Antiqua" panose="02040602050305030304" pitchFamily="18" charset="0"/>
              </a:rPr>
              <a:t> It is the percentage of actual positives that are correctly classified by the model and is given as below:</a:t>
            </a: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r>
              <a:rPr lang="en-US" sz="2800" b="1">
                <a:latin typeface="Book Antiqua" panose="02040602050305030304" pitchFamily="18" charset="0"/>
              </a:rPr>
              <a:t>F1-score:</a:t>
            </a:r>
            <a:r>
              <a:rPr lang="en-US" sz="2800">
                <a:latin typeface="Book Antiqua" panose="02040602050305030304" pitchFamily="18" charset="0"/>
              </a:rPr>
              <a:t> It is the harmonic mean of recall and precision. It becomes high only when both precision and recall are high. This score is given by:</a:t>
            </a:r>
          </a:p>
          <a:p>
            <a:pPr marL="0" indent="0" algn="just">
              <a:buNone/>
            </a:pPr>
            <a:r>
              <a:rPr lang="en-US" sz="280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1784883561"/>
              </p:ext>
            </p:extLst>
          </p:nvPr>
        </p:nvGraphicFramePr>
        <p:xfrm>
          <a:off x="1764506" y="2768204"/>
          <a:ext cx="6071975" cy="769947"/>
        </p:xfrm>
        <a:graphic>
          <a:graphicData uri="http://schemas.openxmlformats.org/presentationml/2006/ole">
            <mc:AlternateContent xmlns:mc="http://schemas.openxmlformats.org/markup-compatibility/2006">
              <mc:Choice xmlns:v="urn:schemas-microsoft-com:vml" Requires="v">
                <p:oleObj name="Equation" r:id="rId2" imgW="3301920" imgH="419040" progId="Equation.3">
                  <p:embed/>
                </p:oleObj>
              </mc:Choice>
              <mc:Fallback>
                <p:oleObj name="Equation" r:id="rId2" imgW="3301920" imgH="419040" progId="Equation.3">
                  <p:embed/>
                  <p:pic>
                    <p:nvPicPr>
                      <p:cNvPr id="0" name=""/>
                      <p:cNvPicPr/>
                      <p:nvPr/>
                    </p:nvPicPr>
                    <p:blipFill>
                      <a:blip r:embed="rId3"/>
                      <a:stretch>
                        <a:fillRect/>
                      </a:stretch>
                    </p:blipFill>
                    <p:spPr>
                      <a:xfrm>
                        <a:off x="1764506" y="2768204"/>
                        <a:ext cx="6071975" cy="76994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7172454"/>
              </p:ext>
            </p:extLst>
          </p:nvPr>
        </p:nvGraphicFramePr>
        <p:xfrm>
          <a:off x="2043112" y="5410200"/>
          <a:ext cx="3370988" cy="762000"/>
        </p:xfrm>
        <a:graphic>
          <a:graphicData uri="http://schemas.openxmlformats.org/presentationml/2006/ole">
            <mc:AlternateContent xmlns:mc="http://schemas.openxmlformats.org/markup-compatibility/2006">
              <mc:Choice xmlns:v="urn:schemas-microsoft-com:vml" Requires="v">
                <p:oleObj name="Equation" r:id="rId4" imgW="1663560" imgH="393480" progId="Equation.3">
                  <p:embed/>
                </p:oleObj>
              </mc:Choice>
              <mc:Fallback>
                <p:oleObj name="Equation" r:id="rId4" imgW="1663560" imgH="393480" progId="Equation.3">
                  <p:embed/>
                  <p:pic>
                    <p:nvPicPr>
                      <p:cNvPr id="0" name=""/>
                      <p:cNvPicPr/>
                      <p:nvPr/>
                    </p:nvPicPr>
                    <p:blipFill>
                      <a:blip r:embed="rId5"/>
                      <a:stretch>
                        <a:fillRect/>
                      </a:stretch>
                    </p:blipFill>
                    <p:spPr>
                      <a:xfrm>
                        <a:off x="2043112" y="5410200"/>
                        <a:ext cx="3370988" cy="762000"/>
                      </a:xfrm>
                      <a:prstGeom prst="rect">
                        <a:avLst/>
                      </a:prstGeom>
                    </p:spPr>
                  </p:pic>
                </p:oleObj>
              </mc:Fallback>
            </mc:AlternateContent>
          </a:graphicData>
        </a:graphic>
      </p:graphicFrame>
    </p:spTree>
    <p:extLst>
      <p:ext uri="{BB962C8B-B14F-4D97-AF65-F5344CB8AC3E}">
        <p14:creationId xmlns:p14="http://schemas.microsoft.com/office/powerpoint/2010/main" val="102070621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p>
        </p:txBody>
      </p:sp>
      <p:sp>
        <p:nvSpPr>
          <p:cNvPr id="3" name="Content Placeholder 2"/>
          <p:cNvSpPr>
            <a:spLocks noGrp="1"/>
          </p:cNvSpPr>
          <p:nvPr>
            <p:ph idx="1"/>
          </p:nvPr>
        </p:nvSpPr>
        <p:spPr>
          <a:xfrm>
            <a:off x="304800" y="1417638"/>
            <a:ext cx="8686800" cy="4938712"/>
          </a:xfrm>
        </p:spPr>
        <p:txBody>
          <a:bodyPr>
            <a:noAutofit/>
          </a:bodyPr>
          <a:lstStyle/>
          <a:p>
            <a:pPr marL="0" indent="0" algn="just">
              <a:buNone/>
            </a:pPr>
            <a:r>
              <a:rPr lang="en-US" sz="2700" b="1">
                <a:latin typeface="Book Antiqua" panose="02040602050305030304" pitchFamily="18" charset="0"/>
              </a:rPr>
              <a:t>Example</a:t>
            </a:r>
          </a:p>
          <a:p>
            <a:pPr algn="just"/>
            <a:r>
              <a:rPr lang="en-US" sz="2600">
                <a:latin typeface="Book Antiqua" panose="02040602050305030304" pitchFamily="18" charset="0"/>
              </a:rPr>
              <a:t>Suppose that we have to classify 100 people as pregnant or not pregnant. This includes 40 pregnant women and the remaining 60 are not pregnant. Out of 40 pregnant women 30 pregnant women are classified correctly and the remaining 10 pregnant women are classified as not pregnant by the machine learning algorithm. On the other hand, out of 60 people in the not pregnant category, 55 are classified as not pregnant and the remaining 5 are classified as pregnant.</a:t>
            </a:r>
          </a:p>
          <a:p>
            <a:pPr algn="just"/>
            <a:r>
              <a:rPr lang="en-US" sz="2600">
                <a:latin typeface="Book Antiqua" panose="02040602050305030304" pitchFamily="18" charset="0"/>
              </a:rPr>
              <a:t>Compute accuracy, precision, recall, and F1-score for the above example.</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7974139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p>
        </p:txBody>
      </p:sp>
      <p:sp>
        <p:nvSpPr>
          <p:cNvPr id="3" name="Content Placeholder 2"/>
          <p:cNvSpPr>
            <a:spLocks noGrp="1"/>
          </p:cNvSpPr>
          <p:nvPr>
            <p:ph idx="1"/>
          </p:nvPr>
        </p:nvSpPr>
        <p:spPr>
          <a:xfrm>
            <a:off x="628650" y="2027145"/>
            <a:ext cx="8195982" cy="3462828"/>
          </a:xfrm>
        </p:spPr>
        <p:txBody>
          <a:bodyPr>
            <a:noAutofit/>
          </a:bodyPr>
          <a:lstStyle/>
          <a:p>
            <a:pPr marL="0" indent="0" algn="just">
              <a:buNone/>
            </a:pPr>
            <a:r>
              <a:rPr lang="en-US" b="1">
                <a:latin typeface="Book Antiqua" panose="02040602050305030304" pitchFamily="18" charset="0"/>
              </a:rPr>
              <a:t>Solution</a:t>
            </a:r>
          </a:p>
          <a:p>
            <a:pPr marL="0" indent="0" algn="just">
              <a:buNone/>
            </a:pPr>
            <a:endParaRPr lang="en-US">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2806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9072974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p>
        </p:txBody>
      </p:sp>
      <p:sp>
        <p:nvSpPr>
          <p:cNvPr id="3" name="Content Placeholder 2"/>
          <p:cNvSpPr>
            <a:spLocks noGrp="1"/>
          </p:cNvSpPr>
          <p:nvPr>
            <p:ph idx="1"/>
          </p:nvPr>
        </p:nvSpPr>
        <p:spPr>
          <a:xfrm>
            <a:off x="138565" y="1417638"/>
            <a:ext cx="8686067" cy="4830762"/>
          </a:xfrm>
        </p:spPr>
        <p:txBody>
          <a:bodyPr>
            <a:noAutofit/>
          </a:bodyPr>
          <a:lstStyle/>
          <a:p>
            <a:pPr algn="just"/>
            <a:r>
              <a:rPr lang="en-US" sz="2700">
                <a:latin typeface="Book Antiqua" pitchFamily="18" charset="0"/>
              </a:rPr>
              <a:t>Cross-validation is a re-sampling procedure used to evaluate machine learning models on a limited data sample.</a:t>
            </a:r>
          </a:p>
          <a:p>
            <a:pPr algn="just"/>
            <a:r>
              <a:rPr lang="en-US" sz="2700">
                <a:latin typeface="Book Antiqua" pitchFamily="18" charset="0"/>
              </a:rPr>
              <a:t>k-Fold Cross-Validation (Muti-Fold Cross-Validation) is widely used for cross validation. If we choose k=10, it becomes 10-fold cross validation.</a:t>
            </a:r>
          </a:p>
          <a:p>
            <a:pPr algn="just"/>
            <a:r>
              <a:rPr lang="en-US" sz="2700">
                <a:latin typeface="Book Antiqua" pitchFamily="18" charset="0"/>
              </a:rPr>
              <a:t>In this approach, the original sample is randomly partitioned into </a:t>
            </a:r>
            <a:r>
              <a:rPr lang="en-US" sz="2700" i="1">
                <a:latin typeface="Book Antiqua" pitchFamily="18" charset="0"/>
              </a:rPr>
              <a:t>k</a:t>
            </a:r>
            <a:r>
              <a:rPr lang="en-US" sz="2700">
                <a:latin typeface="Book Antiqua" pitchFamily="18" charset="0"/>
              </a:rPr>
              <a:t> equal sized subsamples. Out of the </a:t>
            </a:r>
            <a:r>
              <a:rPr lang="en-US" sz="2700" i="1">
                <a:latin typeface="Book Antiqua" pitchFamily="18" charset="0"/>
              </a:rPr>
              <a:t>k</a:t>
            </a:r>
            <a:r>
              <a:rPr lang="en-US" sz="2700">
                <a:latin typeface="Book Antiqua" pitchFamily="18" charset="0"/>
              </a:rPr>
              <a:t> subsamples, a single subsample is used as the testing set, and the remaining </a:t>
            </a:r>
            <a:r>
              <a:rPr lang="en-US" sz="2700" i="1">
                <a:latin typeface="Book Antiqua" pitchFamily="18" charset="0"/>
              </a:rPr>
              <a:t>k</a:t>
            </a:r>
            <a:r>
              <a:rPr lang="en-US" sz="2700">
                <a:latin typeface="Book Antiqua" pitchFamily="18" charset="0"/>
              </a:rPr>
              <a:t> − 1 subsamples are used as training set. </a:t>
            </a:r>
          </a:p>
          <a:p>
            <a:pPr algn="just"/>
            <a:endParaRPr lang="en-US" sz="2700">
              <a:latin typeface="Book Antiqua" pitchFamily="18" charset="0"/>
            </a:endParaRPr>
          </a:p>
          <a:p>
            <a:pPr algn="just"/>
            <a:endParaRPr lang="en-US" sz="2700">
              <a:latin typeface="Book Antiqua"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94247638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a:latin typeface="Book Antiqua" pitchFamily="18" charset="0"/>
              </a:rPr>
              <a:t>The cross-validation process is then repeated </a:t>
            </a:r>
            <a:r>
              <a:rPr lang="en-US" sz="2700" i="1">
                <a:latin typeface="Book Antiqua" pitchFamily="18" charset="0"/>
              </a:rPr>
              <a:t>k</a:t>
            </a:r>
            <a:r>
              <a:rPr lang="en-US" sz="2700">
                <a:latin typeface="Book Antiqua" pitchFamily="18" charset="0"/>
              </a:rPr>
              <a:t> times, with each of the </a:t>
            </a:r>
            <a:r>
              <a:rPr lang="en-US" sz="2700" i="1">
                <a:latin typeface="Book Antiqua" pitchFamily="18" charset="0"/>
              </a:rPr>
              <a:t>k</a:t>
            </a:r>
            <a:r>
              <a:rPr lang="en-US" sz="2700">
                <a:latin typeface="Book Antiqua" pitchFamily="18" charset="0"/>
              </a:rPr>
              <a:t> subsamples used exactly once as the testing data. The </a:t>
            </a:r>
            <a:r>
              <a:rPr lang="en-US" sz="2700" i="1">
                <a:latin typeface="Book Antiqua" pitchFamily="18" charset="0"/>
              </a:rPr>
              <a:t>k</a:t>
            </a:r>
            <a:r>
              <a:rPr lang="en-US" sz="2700">
                <a:latin typeface="Book Antiqua" pitchFamily="18" charset="0"/>
              </a:rPr>
              <a:t> results can then be averaged to produce a single estimation. </a:t>
            </a:r>
          </a:p>
          <a:p>
            <a:pPr algn="just"/>
            <a:r>
              <a:rPr lang="en-US" sz="2700">
                <a:latin typeface="Book Antiqua" pitchFamily="18" charset="0"/>
              </a:rPr>
              <a:t>The advantage of this method is that all observations are used for both training and testing, and each observation is used for testing exactly once. 10-fold cross-validation is commonly used, but in general </a:t>
            </a:r>
            <a:r>
              <a:rPr lang="en-US" sz="2700" i="1">
                <a:latin typeface="Book Antiqua" pitchFamily="18" charset="0"/>
              </a:rPr>
              <a:t>k</a:t>
            </a:r>
            <a:r>
              <a:rPr lang="en-US" sz="2700">
                <a:latin typeface="Book Antiqua" pitchFamily="18" charset="0"/>
              </a:rPr>
              <a:t> remains an unfixed parameter.</a:t>
            </a:r>
          </a:p>
          <a:p>
            <a:pPr algn="just"/>
            <a:r>
              <a:rPr lang="en-US" sz="2700">
                <a:latin typeface="Book Antiqua" pitchFamily="18" charset="0"/>
              </a:rPr>
              <a:t>For example, setting </a:t>
            </a:r>
            <a:r>
              <a:rPr lang="en-US" sz="2700" i="1">
                <a:latin typeface="Book Antiqua" pitchFamily="18" charset="0"/>
              </a:rPr>
              <a:t>k</a:t>
            </a:r>
            <a:r>
              <a:rPr lang="en-US" sz="2700">
                <a:latin typeface="Book Antiqua" pitchFamily="18" charset="0"/>
              </a:rPr>
              <a:t> = </a:t>
            </a:r>
            <a:r>
              <a:rPr lang="en-US" sz="2700" i="1">
                <a:latin typeface="Book Antiqua" pitchFamily="18" charset="0"/>
              </a:rPr>
              <a:t>2</a:t>
            </a:r>
            <a:r>
              <a:rPr lang="en-US" sz="2700">
                <a:latin typeface="Book Antiqua" pitchFamily="18" charset="0"/>
              </a:rPr>
              <a:t> results in 2-fold cross-validation. </a:t>
            </a:r>
          </a:p>
          <a:p>
            <a:pPr algn="just"/>
            <a:endParaRPr lang="en-US" sz="2700">
              <a:latin typeface="Book Antiqua"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1489055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a:latin typeface="Book Antiqua" pitchFamily="18" charset="0"/>
              </a:rPr>
              <a:t>If </a:t>
            </a:r>
            <a:r>
              <a:rPr lang="en-US" sz="2800" i="1">
                <a:latin typeface="Book Antiqua" pitchFamily="18" charset="0"/>
              </a:rPr>
              <a:t>f </a:t>
            </a:r>
            <a:r>
              <a:rPr lang="en-US" sz="2800">
                <a:latin typeface="Book Antiqua" pitchFamily="18" charset="0"/>
              </a:rPr>
              <a:t>is function to be minimized (cost function), Gradient descent changes the parameters of learning model iteratively as below:</a:t>
            </a:r>
          </a:p>
          <a:p>
            <a:pPr marL="284163" indent="-284163" algn="just">
              <a:buNone/>
            </a:pPr>
            <a:endParaRPr lang="en-US" sz="2800">
              <a:latin typeface="Book Antiqua" pitchFamily="18" charset="0"/>
            </a:endParaRPr>
          </a:p>
          <a:p>
            <a:pPr marL="284163" indent="-284163" algn="just"/>
            <a:endParaRPr lang="en-US" sz="2800">
              <a:latin typeface="Book Antiqua" pitchFamily="18" charset="0"/>
            </a:endParaRPr>
          </a:p>
          <a:p>
            <a:pPr marL="284163" indent="-284163" algn="just">
              <a:buNone/>
            </a:pPr>
            <a:r>
              <a:rPr lang="en-US" sz="2800">
                <a:latin typeface="Book Antiqua" pitchFamily="18" charset="0"/>
              </a:rPr>
              <a:t>		</a:t>
            </a:r>
          </a:p>
          <a:p>
            <a:pPr marL="284163" indent="-284163" algn="just"/>
            <a:r>
              <a:rPr lang="en-US" sz="2800">
                <a:latin typeface="Book Antiqua" pitchFamily="18" charset="0"/>
              </a:rPr>
              <a:t>GD simply measures the change in all weights with regard to the change in error. We can also think of a gradient as the slope of a function. </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27" name="Object 3"/>
          <p:cNvGraphicFramePr>
            <a:graphicFrameLocks noChangeAspect="1"/>
          </p:cNvGraphicFramePr>
          <p:nvPr/>
        </p:nvGraphicFramePr>
        <p:xfrm>
          <a:off x="1143000" y="3048000"/>
          <a:ext cx="6544101" cy="1066800"/>
        </p:xfrm>
        <a:graphic>
          <a:graphicData uri="http://schemas.openxmlformats.org/presentationml/2006/ole">
            <mc:AlternateContent xmlns:mc="http://schemas.openxmlformats.org/markup-compatibility/2006">
              <mc:Choice xmlns:v="urn:schemas-microsoft-com:vml" Requires="v">
                <p:oleObj name="Equation" r:id="rId2" imgW="3911600" imgH="635000" progId="Equation.3">
                  <p:embed/>
                </p:oleObj>
              </mc:Choice>
              <mc:Fallback>
                <p:oleObj name="Equation" r:id="rId2" imgW="3911600" imgH="6350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048000"/>
                        <a:ext cx="6544101"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ooter Placeholder 14"/>
          <p:cNvSpPr>
            <a:spLocks noGrp="1"/>
          </p:cNvSpPr>
          <p:nvPr>
            <p:ph type="ftr" sz="quarter" idx="11"/>
          </p:nvPr>
        </p:nvSpPr>
        <p:spPr/>
        <p:txBody>
          <a:bodyPr/>
          <a:lstStyle/>
          <a:p>
            <a:r>
              <a:rPr lang="en-US"/>
              <a:t>Applied ML                                                Prepared BY: Arjun Saud</a:t>
            </a:r>
          </a:p>
        </p:txBody>
      </p:sp>
      <p:sp>
        <p:nvSpPr>
          <p:cNvPr id="3" name="TextBox 2">
            <a:extLst>
              <a:ext uri="{FF2B5EF4-FFF2-40B4-BE49-F238E27FC236}">
                <a16:creationId xmlns:a16="http://schemas.microsoft.com/office/drawing/2014/main" id="{5A1F1B3B-1707-6342-46A2-14280AEA5FA5}"/>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66501803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p>
        </p:txBody>
      </p:sp>
      <p:sp>
        <p:nvSpPr>
          <p:cNvPr id="3" name="Content Placeholder 2"/>
          <p:cNvSpPr>
            <a:spLocks noGrp="1"/>
          </p:cNvSpPr>
          <p:nvPr>
            <p:ph idx="1"/>
          </p:nvPr>
        </p:nvSpPr>
        <p:spPr>
          <a:xfrm>
            <a:off x="138565" y="1295400"/>
            <a:ext cx="8686067" cy="4953000"/>
          </a:xfrm>
        </p:spPr>
        <p:txBody>
          <a:bodyPr>
            <a:noAutofit/>
          </a:bodyPr>
          <a:lstStyle/>
          <a:p>
            <a:pPr algn="just" fontAlgn="base"/>
            <a:r>
              <a:rPr lang="en-US" sz="2700">
                <a:latin typeface="Book Antiqua" pitchFamily="18" charset="0"/>
              </a:rPr>
              <a:t>In 2-fold cross-validation, we randomly shuffle the dataset into two sets </a:t>
            </a:r>
            <a:r>
              <a:rPr lang="en-US" sz="2700" i="1">
                <a:latin typeface="Book Antiqua" pitchFamily="18" charset="0"/>
              </a:rPr>
              <a:t>d</a:t>
            </a:r>
            <a:r>
              <a:rPr lang="en-US" sz="2700" baseline="-25000">
                <a:latin typeface="Book Antiqua" pitchFamily="18" charset="0"/>
              </a:rPr>
              <a:t>0</a:t>
            </a:r>
            <a:r>
              <a:rPr lang="en-US" sz="2700">
                <a:latin typeface="Book Antiqua" pitchFamily="18" charset="0"/>
              </a:rPr>
              <a:t> and </a:t>
            </a:r>
            <a:r>
              <a:rPr lang="en-US" sz="2700" i="1">
                <a:latin typeface="Book Antiqua" pitchFamily="18" charset="0"/>
              </a:rPr>
              <a:t>d</a:t>
            </a:r>
            <a:r>
              <a:rPr lang="en-US" sz="2700" baseline="-25000">
                <a:latin typeface="Book Antiqua" pitchFamily="18" charset="0"/>
              </a:rPr>
              <a:t>1</a:t>
            </a:r>
            <a:r>
              <a:rPr lang="en-US" sz="2700">
                <a:latin typeface="Book Antiqua" pitchFamily="18" charset="0"/>
              </a:rPr>
              <a:t>, so that both sets are equal size. We then train on </a:t>
            </a:r>
            <a:r>
              <a:rPr lang="en-US" sz="2700" i="1">
                <a:latin typeface="Book Antiqua" pitchFamily="18" charset="0"/>
              </a:rPr>
              <a:t>d</a:t>
            </a:r>
            <a:r>
              <a:rPr lang="en-US" sz="2700" baseline="-25000">
                <a:latin typeface="Book Antiqua" pitchFamily="18" charset="0"/>
              </a:rPr>
              <a:t>0</a:t>
            </a:r>
            <a:r>
              <a:rPr lang="en-US" sz="2700">
                <a:latin typeface="Book Antiqua" pitchFamily="18" charset="0"/>
              </a:rPr>
              <a:t> and test on </a:t>
            </a:r>
            <a:r>
              <a:rPr lang="en-US" sz="2700" i="1">
                <a:latin typeface="Book Antiqua" pitchFamily="18" charset="0"/>
              </a:rPr>
              <a:t>d</a:t>
            </a:r>
            <a:r>
              <a:rPr lang="en-US" sz="2700" baseline="-25000">
                <a:latin typeface="Book Antiqua" pitchFamily="18" charset="0"/>
              </a:rPr>
              <a:t>1</a:t>
            </a:r>
            <a:r>
              <a:rPr lang="en-US" sz="2700">
                <a:latin typeface="Book Antiqua" pitchFamily="18" charset="0"/>
              </a:rPr>
              <a:t>, followed by training on </a:t>
            </a:r>
            <a:r>
              <a:rPr lang="en-US" sz="2700" i="1">
                <a:latin typeface="Book Antiqua" pitchFamily="18" charset="0"/>
              </a:rPr>
              <a:t>d</a:t>
            </a:r>
            <a:r>
              <a:rPr lang="en-US" sz="2700" baseline="-25000">
                <a:latin typeface="Book Antiqua" pitchFamily="18" charset="0"/>
              </a:rPr>
              <a:t>1</a:t>
            </a:r>
            <a:r>
              <a:rPr lang="en-US" sz="2700">
                <a:latin typeface="Book Antiqua" pitchFamily="18" charset="0"/>
              </a:rPr>
              <a:t> and testing on </a:t>
            </a:r>
            <a:r>
              <a:rPr lang="en-US" sz="2700" i="1">
                <a:latin typeface="Book Antiqua" pitchFamily="18" charset="0"/>
              </a:rPr>
              <a:t>d</a:t>
            </a:r>
            <a:r>
              <a:rPr lang="en-US" sz="2700" baseline="-25000">
                <a:latin typeface="Book Antiqua" pitchFamily="18" charset="0"/>
              </a:rPr>
              <a:t>0</a:t>
            </a:r>
            <a:r>
              <a:rPr lang="en-US" sz="2700">
                <a:latin typeface="Book Antiqua" pitchFamily="18" charset="0"/>
              </a:rPr>
              <a:t>.</a:t>
            </a:r>
          </a:p>
          <a:p>
            <a:pPr algn="just" fontAlgn="base"/>
            <a:r>
              <a:rPr lang="en-US" sz="2700">
                <a:latin typeface="Book Antiqua" pitchFamily="18" charset="0"/>
              </a:rPr>
              <a:t>To make the cross-validation procedure concrete, let’s look at a worked example. Imagine we have a data sample with 6 observations: {(1,3), (2,5), (3,7), (4,9), (5,11), (6,13)}</a:t>
            </a:r>
          </a:p>
          <a:p>
            <a:pPr algn="just" fontAlgn="base"/>
            <a:r>
              <a:rPr lang="en-US" sz="2700">
                <a:latin typeface="Book Antiqua" pitchFamily="18" charset="0"/>
              </a:rPr>
              <a:t>Let k=3. That means we will shuffle the data and then split the data into 3 groups: </a:t>
            </a:r>
          </a:p>
          <a:p>
            <a:pPr algn="just"/>
            <a:endParaRPr lang="en-US" sz="2700">
              <a:latin typeface="Book Antiqua"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413205480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p>
        </p:txBody>
      </p:sp>
      <p:sp>
        <p:nvSpPr>
          <p:cNvPr id="3" name="Content Placeholder 2"/>
          <p:cNvSpPr>
            <a:spLocks noGrp="1"/>
          </p:cNvSpPr>
          <p:nvPr>
            <p:ph idx="1"/>
          </p:nvPr>
        </p:nvSpPr>
        <p:spPr>
          <a:xfrm>
            <a:off x="228600" y="1417638"/>
            <a:ext cx="8596032" cy="4754562"/>
          </a:xfrm>
        </p:spPr>
        <p:txBody>
          <a:bodyPr>
            <a:noAutofit/>
          </a:bodyPr>
          <a:lstStyle/>
          <a:p>
            <a:pPr algn="just" fontAlgn="base"/>
            <a:r>
              <a:rPr lang="en-US" sz="2700">
                <a:latin typeface="Book Antiqua" pitchFamily="18" charset="0"/>
              </a:rPr>
              <a:t>Fold 1= {(1,3),(5,11)}  	</a:t>
            </a:r>
          </a:p>
          <a:p>
            <a:pPr algn="just" fontAlgn="base"/>
            <a:r>
              <a:rPr lang="en-US" sz="2700">
                <a:latin typeface="Book Antiqua" pitchFamily="18" charset="0"/>
              </a:rPr>
              <a:t>Fold 2= {(6,13),(3,7)}	</a:t>
            </a:r>
          </a:p>
          <a:p>
            <a:pPr algn="just" fontAlgn="base"/>
            <a:r>
              <a:rPr lang="en-US" sz="2700">
                <a:latin typeface="Book Antiqua" pitchFamily="18" charset="0"/>
              </a:rPr>
              <a:t>Fold 3= {(2,5),(4,9)}</a:t>
            </a:r>
          </a:p>
          <a:p>
            <a:pPr algn="just" fontAlgn="base"/>
            <a:r>
              <a:rPr lang="en-US" sz="2700">
                <a:latin typeface="Book Antiqua" pitchFamily="18" charset="0"/>
              </a:rPr>
              <a:t>Three models are trained and evaluated with each fold given a chance to be the held out test set. For example:</a:t>
            </a:r>
          </a:p>
          <a:p>
            <a:pPr lvl="1" algn="just" fontAlgn="base"/>
            <a:r>
              <a:rPr lang="en-US" sz="2500" b="1">
                <a:latin typeface="Book Antiqua" pitchFamily="18" charset="0"/>
              </a:rPr>
              <a:t>Model 1</a:t>
            </a:r>
            <a:r>
              <a:rPr lang="en-US" sz="2500">
                <a:latin typeface="Book Antiqua" pitchFamily="18" charset="0"/>
              </a:rPr>
              <a:t>: Trained on Fold 1 + Fold 2, Tested on Fold 3</a:t>
            </a:r>
          </a:p>
          <a:p>
            <a:pPr lvl="1" algn="just" fontAlgn="base"/>
            <a:r>
              <a:rPr lang="en-US" sz="2500" b="1">
                <a:latin typeface="Book Antiqua" pitchFamily="18" charset="0"/>
              </a:rPr>
              <a:t>Model 2</a:t>
            </a:r>
            <a:r>
              <a:rPr lang="en-US" sz="2500">
                <a:latin typeface="Book Antiqua" pitchFamily="18" charset="0"/>
              </a:rPr>
              <a:t>: Trained on Fold 2 + Fold 3, Tested on Fold 1</a:t>
            </a:r>
          </a:p>
          <a:p>
            <a:pPr lvl="1" algn="just" fontAlgn="base"/>
            <a:r>
              <a:rPr lang="en-US" sz="2500" b="1">
                <a:latin typeface="Book Antiqua" pitchFamily="18" charset="0"/>
              </a:rPr>
              <a:t>Model3</a:t>
            </a:r>
            <a:r>
              <a:rPr lang="en-US" sz="2500">
                <a:latin typeface="Book Antiqua" pitchFamily="18" charset="0"/>
              </a:rPr>
              <a:t>: Trained on Fold 1 + Fold 3, Tested on Fold 2</a:t>
            </a: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46321242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p>
        </p:txBody>
      </p:sp>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Linear regression is a supervised learning algorithm used for computing linear relationships between input (x) and output (y).</a:t>
            </a:r>
          </a:p>
          <a:p>
            <a:pPr algn="just"/>
            <a:r>
              <a:rPr lang="en-US" sz="2700">
                <a:latin typeface="Book Antiqua" panose="02040602050305030304" pitchFamily="18" charset="0"/>
              </a:rPr>
              <a:t>This algorithm cannot be used for making predictions when there exists a non-linear relationship between x and y. In such cases, locally weighted linear regression is used.</a:t>
            </a:r>
          </a:p>
          <a:p>
            <a:pPr algn="just"/>
            <a:r>
              <a:rPr lang="en-US" sz="2700">
                <a:latin typeface="Book Antiqua" panose="02040602050305030304" pitchFamily="18" charset="0"/>
              </a:rPr>
              <a:t>Locally weighted linear regression is a non-parametric algorithm, that is, the model does not learn a fixed set of parameters as is done in ordinary linear regression.</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09377404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p>
        </p:txBody>
      </p:sp>
      <p:sp>
        <p:nvSpPr>
          <p:cNvPr id="3" name="Content Placeholder 2"/>
          <p:cNvSpPr>
            <a:spLocks noGrp="1"/>
          </p:cNvSpPr>
          <p:nvPr>
            <p:ph idx="1"/>
          </p:nvPr>
        </p:nvSpPr>
        <p:spPr>
          <a:xfrm>
            <a:off x="138566" y="1417638"/>
            <a:ext cx="3987376" cy="4938712"/>
          </a:xfrm>
        </p:spPr>
        <p:txBody>
          <a:bodyPr>
            <a:noAutofit/>
          </a:bodyPr>
          <a:lstStyle/>
          <a:p>
            <a:pPr algn="just"/>
            <a:r>
              <a:rPr lang="en-US" sz="2600">
                <a:latin typeface="Book Antiqua" panose="02040602050305030304" pitchFamily="18" charset="0"/>
              </a:rPr>
              <a:t>Rather the parameters are computed individually for each query point x. While computing parameters a higher preference is given to the points in the training set lying in the vicinity of x than the points lying far away from x.</a:t>
            </a:r>
          </a:p>
          <a:p>
            <a:pPr algn="just"/>
            <a:endParaRPr lang="en-US" sz="26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208915" name="Picture 19" descr="https://miro.medium.com/max/700/1*PXNf1jnolJyna_CJsrjw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942" y="1687428"/>
            <a:ext cx="4879494" cy="370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79732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This results in the model fitting a straight line only to the data which is near or close to the query point. </a:t>
                </a:r>
              </a:p>
              <a:p>
                <a:pPr algn="just"/>
                <a:r>
                  <a:rPr lang="en-US" sz="2700">
                    <a:latin typeface="Book Antiqua" panose="02040602050305030304" pitchFamily="18" charset="0"/>
                  </a:rPr>
                  <a:t>The cost function for the locally weighted linear regression algorithm is given as below.</a:t>
                </a:r>
              </a:p>
              <a:p>
                <a:pPr marL="0" indent="0" algn="just">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𝐸</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r>
                            <a:rPr lang="en-US" sz="2800" i="1">
                              <a:latin typeface="Cambria Math" panose="02040503050406030204" pitchFamily="18" charset="0"/>
                            </a:rPr>
                            <m:t>𝑛</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b="0" i="1" smtClean="0">
                                      <a:latin typeface="Cambria Math" panose="02040503050406030204" pitchFamily="18" charset="0"/>
                                    </a:rPr>
                                    <m:t>𝑎</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𝑎</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e>
                            <m:sup>
                              <m:r>
                                <a:rPr lang="en-US" sz="2800" i="1">
                                  <a:latin typeface="Cambria Math" panose="02040503050406030204" pitchFamily="18" charset="0"/>
                                </a:rPr>
                                <m:t>2</m:t>
                              </m:r>
                            </m:sup>
                          </m:sSup>
                        </m:e>
                      </m:nary>
                    </m:oMath>
                  </m:oMathPara>
                </a14:m>
                <a:endParaRPr lang="en-US" sz="270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565" y="1417638"/>
                <a:ext cx="8686067" cy="4938712"/>
              </a:xfrm>
              <a:blipFill>
                <a:blip r:embed="rId2"/>
                <a:stretch>
                  <a:fillRect l="-1193" t="-1111"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44567328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Here,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baseline="-25000">
                    <a:latin typeface="Book Antiqua" panose="02040602050305030304" pitchFamily="18" charset="0"/>
                  </a:rPr>
                  <a:t> </a:t>
                </a:r>
                <a:r>
                  <a:rPr lang="en-US" sz="2700">
                    <a:latin typeface="Book Antiqua" panose="02040602050305030304" pitchFamily="18" charset="0"/>
                  </a:rPr>
                  <a:t>is a non-negative weight associated with training point x</a:t>
                </a:r>
                <a:r>
                  <a:rPr lang="en-US" sz="2700" baseline="30000">
                    <a:latin typeface="Book Antiqua" panose="02040602050305030304" pitchFamily="18" charset="0"/>
                  </a:rPr>
                  <a:t>i</a:t>
                </a:r>
                <a:r>
                  <a:rPr lang="en-US" sz="2700">
                    <a:latin typeface="Book Antiqua" panose="02040602050305030304" pitchFamily="18" charset="0"/>
                  </a:rPr>
                  <a:t>.</a:t>
                </a:r>
              </a:p>
              <a:p>
                <a:pPr algn="just"/>
                <a:r>
                  <a:rPr lang="en-US" sz="2700">
                    <a:latin typeface="Book Antiqua" panose="02040602050305030304" pitchFamily="18" charset="0"/>
                  </a:rPr>
                  <a:t>For x</a:t>
                </a:r>
                <a:r>
                  <a:rPr lang="en-US" sz="2700" baseline="30000">
                    <a:latin typeface="Book Antiqua" panose="02040602050305030304" pitchFamily="18" charset="0"/>
                  </a:rPr>
                  <a:t>i  </a:t>
                </a:r>
                <a:r>
                  <a:rPr lang="en-US" sz="2700">
                    <a:latin typeface="Book Antiqua" panose="02040602050305030304" pitchFamily="18" charset="0"/>
                  </a:rPr>
                  <a:t>lying closer to the query point the value of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is large, while for x</a:t>
                </a:r>
                <a:r>
                  <a:rPr lang="en-US" sz="2700" baseline="30000">
                    <a:latin typeface="Book Antiqua" panose="02040602050305030304" pitchFamily="18" charset="0"/>
                  </a:rPr>
                  <a:t>i  </a:t>
                </a:r>
                <a:r>
                  <a:rPr lang="en-US" sz="2700">
                    <a:latin typeface="Book Antiqua" panose="02040602050305030304" pitchFamily="18" charset="0"/>
                  </a:rPr>
                  <a:t>lying away to the query point value of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is small. A typical choice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of  is:</a:t>
                </a:r>
              </a:p>
              <a:p>
                <a:pPr marL="0" indent="0" algn="just">
                  <a:buNone/>
                </a:pPr>
                <a:r>
                  <a:rPr lang="en-US" sz="2700"/>
                  <a:t>	</a:t>
                </a:r>
                <a14:m>
                  <m:oMath xmlns:m="http://schemas.openxmlformats.org/officeDocument/2006/math">
                    <m:sSub>
                      <m:sSubPr>
                        <m:ctrlPr>
                          <a:rPr lang="en-US" sz="270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𝑖</m:t>
                        </m:r>
                      </m:sub>
                    </m:sSub>
                    <m:r>
                      <a:rPr lang="en-US" sz="2700" b="0" i="1" smtClean="0">
                        <a:latin typeface="Cambria Math" panose="02040503050406030204" pitchFamily="18" charset="0"/>
                      </a:rPr>
                      <m:t>=</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𝑒𝑥𝑝</m:t>
                        </m:r>
                      </m:e>
                      <m:sup>
                        <m:d>
                          <m:dPr>
                            <m:ctrlPr>
                              <a:rPr lang="en-US" sz="2700" b="0" i="1" smtClean="0">
                                <a:latin typeface="Cambria Math" panose="02040503050406030204" pitchFamily="18" charset="0"/>
                              </a:rPr>
                            </m:ctrlPr>
                          </m:dPr>
                          <m:e>
                            <m:f>
                              <m:fPr>
                                <m:ctrlPr>
                                  <a:rPr lang="en-US" sz="2700" b="0" i="1" smtClean="0">
                                    <a:latin typeface="Cambria Math" panose="02040503050406030204" pitchFamily="18" charset="0"/>
                                  </a:rPr>
                                </m:ctrlPr>
                              </m:fPr>
                              <m:num>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𝑥</m:t>
                                    </m:r>
                                  </m:e>
                                  <m:sup>
                                    <m:r>
                                      <a:rPr lang="en-US" sz="2700" b="0" i="1" smtClean="0">
                                        <a:latin typeface="Cambria Math" panose="02040503050406030204" pitchFamily="18" charset="0"/>
                                      </a:rPr>
                                      <m:t>𝑖</m:t>
                                    </m:r>
                                  </m:sup>
                                </m:sSup>
                                <m:r>
                                  <a:rPr lang="en-US" sz="2700" b="0" i="1" smtClean="0">
                                    <a:latin typeface="Cambria Math" panose="02040503050406030204" pitchFamily="18" charset="0"/>
                                  </a:rPr>
                                  <m:t>−</m:t>
                                </m:r>
                                <m:r>
                                  <a:rPr lang="en-US" sz="2700" b="0" i="1" smtClean="0">
                                    <a:latin typeface="Cambria Math" panose="02040503050406030204" pitchFamily="18" charset="0"/>
                                  </a:rPr>
                                  <m:t>𝑥</m:t>
                                </m:r>
                              </m:num>
                              <m:den>
                                <m:r>
                                  <a:rPr lang="en-US" sz="2700" b="0" i="1" smtClean="0">
                                    <a:latin typeface="Cambria Math" panose="02040503050406030204" pitchFamily="18" charset="0"/>
                                  </a:rPr>
                                  <m:t>2</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ea typeface="Cambria Math" panose="02040503050406030204" pitchFamily="18" charset="0"/>
                                      </a:rPr>
                                      <m:t>𝜏</m:t>
                                    </m:r>
                                  </m:e>
                                  <m:sup>
                                    <m:r>
                                      <a:rPr lang="en-US" sz="2700" b="0" i="1" smtClean="0">
                                        <a:latin typeface="Cambria Math" panose="02040503050406030204" pitchFamily="18" charset="0"/>
                                      </a:rPr>
                                      <m:t>2</m:t>
                                    </m:r>
                                  </m:sup>
                                </m:sSup>
                              </m:den>
                            </m:f>
                          </m:e>
                        </m:d>
                      </m:sup>
                    </m:sSup>
                  </m:oMath>
                </a14:m>
                <a:endParaRPr lang="en-US" sz="2700">
                  <a:latin typeface="Book Antiqua" panose="02040602050305030304" pitchFamily="18" charset="0"/>
                </a:endParaRPr>
              </a:p>
              <a:p>
                <a:pPr algn="just"/>
                <a:r>
                  <a:rPr lang="en-US" sz="2700">
                    <a:latin typeface="Book Antiqua" panose="02040602050305030304" pitchFamily="18" charset="0"/>
                  </a:rPr>
                  <a:t>Where, </a:t>
                </a:r>
                <a14:m>
                  <m:oMath xmlns:m="http://schemas.openxmlformats.org/officeDocument/2006/math">
                    <m:r>
                      <a:rPr lang="en-US" sz="2700" i="1">
                        <a:latin typeface="Cambria Math" panose="02040503050406030204" pitchFamily="18" charset="0"/>
                        <a:ea typeface="Cambria Math" panose="02040503050406030204" pitchFamily="18" charset="0"/>
                      </a:rPr>
                      <m:t>𝜏</m:t>
                    </m:r>
                  </m:oMath>
                </a14:m>
                <a:r>
                  <a:rPr lang="en-US" sz="2700">
                    <a:latin typeface="Book Antiqua" panose="02040602050305030304" pitchFamily="18" charset="0"/>
                  </a:rPr>
                  <a:t>called the bandwidth parameter and controls the rate at which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falls with distance from 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565" y="1417638"/>
                <a:ext cx="8686067" cy="4938712"/>
              </a:xfrm>
              <a:blipFill>
                <a:blip r:embed="rId2"/>
                <a:stretch>
                  <a:fillRect l="-1193" t="-1111"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3557566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Clearly, if </a:t>
                </a:r>
                <a14:m>
                  <m:oMath xmlns:m="http://schemas.openxmlformats.org/officeDocument/2006/math">
                    <m:d>
                      <m:dPr>
                        <m:begChr m:val="|"/>
                        <m:endChr m:val="|"/>
                        <m:ctrlPr>
                          <a:rPr lang="en-US" sz="2700" i="1" smtClean="0">
                            <a:latin typeface="Cambria Math" panose="02040503050406030204" pitchFamily="18" charset="0"/>
                          </a:rPr>
                        </m:ctrlPr>
                      </m:dPr>
                      <m:e>
                        <m:sSup>
                          <m:sSupPr>
                            <m:ctrlPr>
                              <a:rPr lang="en-US" sz="2700" i="1" smtClean="0">
                                <a:latin typeface="Cambria Math" panose="02040503050406030204" pitchFamily="18" charset="0"/>
                              </a:rPr>
                            </m:ctrlPr>
                          </m:sSupPr>
                          <m:e>
                            <m:r>
                              <a:rPr lang="en-US" sz="2700" b="0" i="1" smtClean="0">
                                <a:latin typeface="Cambria Math" panose="02040503050406030204" pitchFamily="18" charset="0"/>
                              </a:rPr>
                              <m:t>𝑥</m:t>
                            </m:r>
                          </m:e>
                          <m:sup>
                            <m:r>
                              <a:rPr lang="en-US" sz="2700" b="0" i="1" smtClean="0">
                                <a:latin typeface="Cambria Math" panose="02040503050406030204" pitchFamily="18" charset="0"/>
                              </a:rPr>
                              <m:t>𝑖</m:t>
                            </m:r>
                          </m:sup>
                        </m:sSup>
                        <m:r>
                          <a:rPr lang="en-US" sz="2700" b="0" i="1" smtClean="0">
                            <a:latin typeface="Cambria Math" panose="02040503050406030204" pitchFamily="18" charset="0"/>
                          </a:rPr>
                          <m:t>−</m:t>
                        </m:r>
                        <m:r>
                          <a:rPr lang="en-US" sz="2700" b="0" i="1" smtClean="0">
                            <a:latin typeface="Cambria Math" panose="02040503050406030204" pitchFamily="18" charset="0"/>
                          </a:rPr>
                          <m:t>𝑥</m:t>
                        </m:r>
                      </m:e>
                    </m:d>
                  </m:oMath>
                </a14:m>
                <a:r>
                  <a:rPr lang="en-US" sz="2700">
                    <a:latin typeface="Book Antiqua" panose="02040602050305030304" pitchFamily="18" charset="0"/>
                  </a:rPr>
                  <a:t> is small </a:t>
                </a:r>
                <a14:m>
                  <m:oMath xmlns:m="http://schemas.openxmlformats.org/officeDocument/2006/math">
                    <m:sSub>
                      <m:sSubPr>
                        <m:ctrlPr>
                          <a:rPr lang="en-US" sz="270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𝑖</m:t>
                        </m:r>
                      </m:sub>
                    </m:sSub>
                    <m:r>
                      <a:rPr lang="en-US" sz="2700" b="0" i="0" smtClean="0">
                        <a:latin typeface="Cambria Math" panose="02040503050406030204" pitchFamily="18" charset="0"/>
                      </a:rPr>
                      <m:t> </m:t>
                    </m:r>
                  </m:oMath>
                </a14:m>
                <a:r>
                  <a:rPr lang="en-US" sz="2700">
                    <a:latin typeface="Book Antiqua" panose="02040602050305030304" pitchFamily="18" charset="0"/>
                  </a:rPr>
                  <a:t>is close to 1 and if </a:t>
                </a:r>
                <a14:m>
                  <m:oMath xmlns:m="http://schemas.openxmlformats.org/officeDocument/2006/math">
                    <m:d>
                      <m:dPr>
                        <m:begChr m:val="|"/>
                        <m:endChr m:val="|"/>
                        <m:ctrlPr>
                          <a:rPr lang="en-US" sz="2700" i="1">
                            <a:latin typeface="Cambria Math" panose="02040503050406030204" pitchFamily="18" charset="0"/>
                          </a:rPr>
                        </m:ctrlPr>
                      </m:dPr>
                      <m:e>
                        <m:sSup>
                          <m:sSupPr>
                            <m:ctrlPr>
                              <a:rPr lang="en-US" sz="2700" i="1">
                                <a:latin typeface="Cambria Math" panose="02040503050406030204" pitchFamily="18" charset="0"/>
                              </a:rPr>
                            </m:ctrlPr>
                          </m:sSupPr>
                          <m:e>
                            <m:r>
                              <a:rPr lang="en-US" sz="2700" i="1">
                                <a:latin typeface="Cambria Math" panose="02040503050406030204" pitchFamily="18" charset="0"/>
                              </a:rPr>
                              <m:t>𝑥</m:t>
                            </m:r>
                          </m:e>
                          <m:sup>
                            <m:r>
                              <a:rPr lang="en-US" sz="2700" i="1">
                                <a:latin typeface="Cambria Math" panose="02040503050406030204" pitchFamily="18" charset="0"/>
                              </a:rPr>
                              <m:t>𝑖</m:t>
                            </m:r>
                          </m:sup>
                        </m:sSup>
                        <m:r>
                          <a:rPr lang="en-US" sz="2700" i="1">
                            <a:latin typeface="Cambria Math" panose="02040503050406030204" pitchFamily="18" charset="0"/>
                          </a:rPr>
                          <m:t>−</m:t>
                        </m:r>
                        <m:r>
                          <a:rPr lang="en-US" sz="2700" i="1">
                            <a:latin typeface="Cambria Math" panose="02040503050406030204" pitchFamily="18" charset="0"/>
                          </a:rPr>
                          <m:t>𝑥</m:t>
                        </m:r>
                      </m:e>
                    </m:d>
                  </m:oMath>
                </a14:m>
                <a:r>
                  <a:rPr lang="en-US" sz="2700">
                    <a:latin typeface="Book Antiqua" panose="02040602050305030304" pitchFamily="18" charset="0"/>
                  </a:rPr>
                  <a:t> is large </a:t>
                </a:r>
                <a14:m>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𝑤</m:t>
                        </m:r>
                      </m:e>
                      <m:sub>
                        <m:r>
                          <a:rPr lang="en-US" sz="2700" i="1">
                            <a:latin typeface="Cambria Math" panose="02040503050406030204" pitchFamily="18" charset="0"/>
                          </a:rPr>
                          <m:t>𝑖</m:t>
                        </m:r>
                      </m:sub>
                    </m:sSub>
                  </m:oMath>
                </a14:m>
                <a:r>
                  <a:rPr lang="en-US" sz="2700">
                    <a:latin typeface="Book Antiqua" panose="02040602050305030304" pitchFamily="18" charset="0"/>
                  </a:rPr>
                  <a:t> is close to 0. Thus, the training-set-points lying closer to the query point x contribute more to the cost function than the points lying far away from x.</a:t>
                </a:r>
              </a:p>
              <a:p>
                <a:pPr algn="just"/>
                <a:r>
                  <a:rPr lang="en-US" sz="2700">
                    <a:latin typeface="Book Antiqua" panose="02040602050305030304" pitchFamily="18" charset="0"/>
                  </a:rPr>
                  <a:t>Once we have cost function, we can use gradient descent algorithm to train the LWR algorithm.</a:t>
                </a: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565" y="1417638"/>
                <a:ext cx="8686067" cy="4938712"/>
              </a:xfrm>
              <a:blipFill>
                <a:blip r:embed="rId2"/>
                <a:stretch>
                  <a:fillRect l="-1193" t="-494"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1346596"/>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305" y="1346791"/>
                <a:ext cx="8686067" cy="4938712"/>
              </a:xfrm>
            </p:spPr>
            <p:txBody>
              <a:bodyPr>
                <a:noAutofit/>
              </a:bodyPr>
              <a:lstStyle/>
              <a:p>
                <a:pPr algn="just"/>
                <a:r>
                  <a:rPr lang="en-US" sz="2700" b="1">
                    <a:latin typeface="Book Antiqua" panose="02040602050305030304" pitchFamily="18" charset="0"/>
                  </a:rPr>
                  <a:t>Example: </a:t>
                </a:r>
                <a:r>
                  <a:rPr lang="en-US" sz="2700">
                    <a:solidFill>
                      <a:srgbClr val="273239"/>
                    </a:solidFill>
                    <a:latin typeface="Book Antiqua" panose="02040602050305030304" pitchFamily="18" charset="0"/>
                  </a:rPr>
                  <a:t>Consider a query point x= 6 and let </a:t>
                </a:r>
                <a14:m>
                  <m:oMath xmlns:m="http://schemas.openxmlformats.org/officeDocument/2006/math">
                    <m:sSup>
                      <m:sSupPr>
                        <m:ctrlPr>
                          <a:rPr lang="en-US" sz="2700" i="1" smtClean="0">
                            <a:solidFill>
                              <a:srgbClr val="273239"/>
                            </a:solidFill>
                            <a:latin typeface="Cambria Math" panose="02040503050406030204" pitchFamily="18" charset="0"/>
                          </a:rPr>
                        </m:ctrlPr>
                      </m:sSupPr>
                      <m:e>
                        <m:r>
                          <a:rPr lang="en-US" sz="2700" b="0" i="1" smtClean="0">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1</m:t>
                        </m:r>
                      </m:sup>
                    </m:sSup>
                    <m:r>
                      <a:rPr lang="en-US" sz="2700" b="0" i="1" smtClean="0">
                        <a:solidFill>
                          <a:srgbClr val="273239"/>
                        </a:solidFill>
                        <a:latin typeface="Cambria Math" panose="02040503050406030204" pitchFamily="18" charset="0"/>
                      </a:rPr>
                      <m:t>=5</m:t>
                    </m:r>
                  </m:oMath>
                </a14:m>
                <a:r>
                  <a:rPr lang="en-US" sz="2700">
                    <a:solidFill>
                      <a:srgbClr val="273239"/>
                    </a:solidFill>
                    <a:latin typeface="Book Antiqua" panose="02040602050305030304" pitchFamily="18" charset="0"/>
                  </a:rPr>
                  <a:t>, </a:t>
                </a:r>
                <a:r>
                  <a:rPr lang="en-US" sz="2700">
                    <a:latin typeface="Book Antiqua" panose="02040602050305030304" pitchFamily="18" charset="0"/>
                  </a:rPr>
                  <a:t>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2</m:t>
                        </m:r>
                      </m:sup>
                    </m:sSup>
                    <m:r>
                      <a:rPr lang="en-US" sz="2700" i="1">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4</m:t>
                    </m:r>
                  </m:oMath>
                </a14:m>
                <a:r>
                  <a:rPr lang="en-US" sz="2700">
                    <a:latin typeface="Book Antiqua" panose="02040602050305030304" pitchFamily="18" charset="0"/>
                  </a:rPr>
                  <a:t>, and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3</m:t>
                        </m:r>
                      </m:sup>
                    </m:sSup>
                    <m:r>
                      <a:rPr lang="en-US" sz="2700" i="1">
                        <a:solidFill>
                          <a:srgbClr val="273239"/>
                        </a:solidFill>
                        <a:latin typeface="Cambria Math" panose="02040503050406030204" pitchFamily="18" charset="0"/>
                      </a:rPr>
                      <m:t>=</m:t>
                    </m:r>
                  </m:oMath>
                </a14:m>
                <a:r>
                  <a:rPr lang="en-US" sz="2700">
                    <a:latin typeface="Book Antiqua" panose="02040602050305030304" pitchFamily="18" charset="0"/>
                  </a:rPr>
                  <a:t>3 </a:t>
                </a:r>
                <a:r>
                  <a:rPr lang="en-US" sz="2700">
                    <a:solidFill>
                      <a:srgbClr val="273239"/>
                    </a:solidFill>
                    <a:latin typeface="Book Antiqua" panose="02040602050305030304" pitchFamily="18" charset="0"/>
                  </a:rPr>
                  <a:t> are three points in the training set. Find Cost function for </a:t>
                </a:r>
                <a:r>
                  <a:rPr lang="en-US" sz="2700">
                    <a:latin typeface="Book Antiqua" panose="02040602050305030304" pitchFamily="18" charset="0"/>
                  </a:rPr>
                  <a:t> the Locally weighted linear regression.</a:t>
                </a:r>
              </a:p>
              <a:p>
                <a:pPr algn="just"/>
                <a:endParaRPr lang="en-US" sz="270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305" y="1346791"/>
                <a:ext cx="8686067" cy="4938712"/>
              </a:xfrm>
              <a:blipFill>
                <a:blip r:embed="rId2"/>
                <a:stretch>
                  <a:fillRect l="-1193" t="-1111"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 descr="x"/>
          <p:cNvSpPr>
            <a:spLocks noChangeAspect="1" noChangeArrowheads="1"/>
          </p:cNvSpPr>
          <p:nvPr/>
        </p:nvSpPr>
        <p:spPr bwMode="auto">
          <a:xfrm>
            <a:off x="1690688" y="-114300"/>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3" descr="x^{(1)}"/>
          <p:cNvSpPr>
            <a:spLocks noChangeAspect="1" noChangeArrowheads="1"/>
          </p:cNvSpPr>
          <p:nvPr/>
        </p:nvSpPr>
        <p:spPr bwMode="auto">
          <a:xfrm>
            <a:off x="2657475"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4" descr="x^{(2)"/>
          <p:cNvSpPr>
            <a:spLocks noChangeAspect="1" noChangeArrowheads="1"/>
          </p:cNvSpPr>
          <p:nvPr/>
        </p:nvSpPr>
        <p:spPr bwMode="auto">
          <a:xfrm>
            <a:off x="30622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5" descr="x^{(1)}"/>
          <p:cNvSpPr>
            <a:spLocks noChangeAspect="1" noChangeArrowheads="1"/>
          </p:cNvSpPr>
          <p:nvPr/>
        </p:nvSpPr>
        <p:spPr bwMode="auto">
          <a:xfrm>
            <a:off x="59705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6" descr="x^{(2)}"/>
          <p:cNvSpPr>
            <a:spLocks noChangeAspect="1" noChangeArrowheads="1"/>
          </p:cNvSpPr>
          <p:nvPr/>
        </p:nvSpPr>
        <p:spPr bwMode="auto">
          <a:xfrm>
            <a:off x="6761163"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247196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0861" y="1267119"/>
                <a:ext cx="8686067" cy="4938712"/>
              </a:xfrm>
            </p:spPr>
            <p:txBody>
              <a:bodyPr>
                <a:noAutofit/>
              </a:bodyPr>
              <a:lstStyle/>
              <a:p>
                <a:pPr algn="just"/>
                <a:r>
                  <a:rPr lang="en-US" sz="2700" b="1">
                    <a:latin typeface="Book Antiqua" panose="02040602050305030304" pitchFamily="18" charset="0"/>
                  </a:rPr>
                  <a:t>Example: </a:t>
                </a:r>
                <a:r>
                  <a:rPr lang="en-US" sz="2700">
                    <a:solidFill>
                      <a:srgbClr val="273239"/>
                    </a:solidFill>
                    <a:latin typeface="Book Antiqua" panose="02040602050305030304" pitchFamily="18" charset="0"/>
                  </a:rPr>
                  <a:t>Consider a query point x= 6 and let </a:t>
                </a:r>
                <a14:m>
                  <m:oMath xmlns:m="http://schemas.openxmlformats.org/officeDocument/2006/math">
                    <m:sSup>
                      <m:sSupPr>
                        <m:ctrlPr>
                          <a:rPr lang="en-US" sz="2700" i="1" smtClean="0">
                            <a:solidFill>
                              <a:srgbClr val="273239"/>
                            </a:solidFill>
                            <a:latin typeface="Cambria Math" panose="02040503050406030204" pitchFamily="18" charset="0"/>
                          </a:rPr>
                        </m:ctrlPr>
                      </m:sSupPr>
                      <m:e>
                        <m:r>
                          <a:rPr lang="en-US" sz="2700" b="0" i="1" smtClean="0">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1</m:t>
                        </m:r>
                      </m:sup>
                    </m:sSup>
                    <m:r>
                      <a:rPr lang="en-US" sz="2700" b="0" i="1" smtClean="0">
                        <a:solidFill>
                          <a:srgbClr val="273239"/>
                        </a:solidFill>
                        <a:latin typeface="Cambria Math" panose="02040503050406030204" pitchFamily="18" charset="0"/>
                      </a:rPr>
                      <m:t>=5</m:t>
                    </m:r>
                  </m:oMath>
                </a14:m>
                <a:r>
                  <a:rPr lang="en-US" sz="2700">
                    <a:solidFill>
                      <a:srgbClr val="273239"/>
                    </a:solidFill>
                    <a:latin typeface="Book Antiqua" panose="02040602050305030304" pitchFamily="18" charset="0"/>
                  </a:rPr>
                  <a:t>, </a:t>
                </a:r>
                <a:r>
                  <a:rPr lang="en-US" sz="2700">
                    <a:latin typeface="Book Antiqua" panose="02040602050305030304" pitchFamily="18" charset="0"/>
                  </a:rPr>
                  <a:t>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2</m:t>
                        </m:r>
                      </m:sup>
                    </m:sSup>
                    <m:r>
                      <a:rPr lang="en-US" sz="2700" i="1">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4</m:t>
                    </m:r>
                  </m:oMath>
                </a14:m>
                <a:r>
                  <a:rPr lang="en-US" sz="2700">
                    <a:latin typeface="Book Antiqua" panose="02040602050305030304" pitchFamily="18" charset="0"/>
                  </a:rPr>
                  <a:t>, and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3</m:t>
                        </m:r>
                      </m:sup>
                    </m:sSup>
                    <m:r>
                      <a:rPr lang="en-US" sz="2700" i="1">
                        <a:solidFill>
                          <a:srgbClr val="273239"/>
                        </a:solidFill>
                        <a:latin typeface="Cambria Math" panose="02040503050406030204" pitchFamily="18" charset="0"/>
                      </a:rPr>
                      <m:t>=</m:t>
                    </m:r>
                  </m:oMath>
                </a14:m>
                <a:r>
                  <a:rPr lang="en-US" sz="2700">
                    <a:latin typeface="Book Antiqua" panose="02040602050305030304" pitchFamily="18" charset="0"/>
                  </a:rPr>
                  <a:t>3 </a:t>
                </a:r>
                <a:r>
                  <a:rPr lang="en-US" sz="2700">
                    <a:solidFill>
                      <a:srgbClr val="273239"/>
                    </a:solidFill>
                    <a:latin typeface="Book Antiqua" panose="02040602050305030304" pitchFamily="18" charset="0"/>
                  </a:rPr>
                  <a:t> are three points in the training set. Find Cost function for </a:t>
                </a:r>
                <a:r>
                  <a:rPr lang="en-US" sz="2700">
                    <a:latin typeface="Book Antiqua" panose="02040602050305030304" pitchFamily="18" charset="0"/>
                  </a:rPr>
                  <a:t> the Locally weighted linear regression.</a:t>
                </a:r>
              </a:p>
              <a:p>
                <a:pPr algn="just"/>
                <a:endParaRPr lang="en-US" sz="270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0861" y="1267119"/>
                <a:ext cx="8686067" cy="4938712"/>
              </a:xfrm>
              <a:blipFill>
                <a:blip r:embed="rId2"/>
                <a:stretch>
                  <a:fillRect l="-1193" t="-1111"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 descr="x"/>
          <p:cNvSpPr>
            <a:spLocks noChangeAspect="1" noChangeArrowheads="1"/>
          </p:cNvSpPr>
          <p:nvPr/>
        </p:nvSpPr>
        <p:spPr bwMode="auto">
          <a:xfrm>
            <a:off x="1690688" y="-114300"/>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3" descr="x^{(1)}"/>
          <p:cNvSpPr>
            <a:spLocks noChangeAspect="1" noChangeArrowheads="1"/>
          </p:cNvSpPr>
          <p:nvPr/>
        </p:nvSpPr>
        <p:spPr bwMode="auto">
          <a:xfrm>
            <a:off x="2657475"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4" descr="x^{(2)"/>
          <p:cNvSpPr>
            <a:spLocks noChangeAspect="1" noChangeArrowheads="1"/>
          </p:cNvSpPr>
          <p:nvPr/>
        </p:nvSpPr>
        <p:spPr bwMode="auto">
          <a:xfrm>
            <a:off x="30622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5" descr="x^{(1)}"/>
          <p:cNvSpPr>
            <a:spLocks noChangeAspect="1" noChangeArrowheads="1"/>
          </p:cNvSpPr>
          <p:nvPr/>
        </p:nvSpPr>
        <p:spPr bwMode="auto">
          <a:xfrm>
            <a:off x="59705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6" descr="x^{(2)}"/>
          <p:cNvSpPr>
            <a:spLocks noChangeAspect="1" noChangeArrowheads="1"/>
          </p:cNvSpPr>
          <p:nvPr/>
        </p:nvSpPr>
        <p:spPr bwMode="auto">
          <a:xfrm>
            <a:off x="6761163"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395890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Locally Weighted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752600"/>
                <a:ext cx="8763000" cy="4648200"/>
              </a:xfrm>
            </p:spPr>
            <p:txBody>
              <a:bodyPr>
                <a:normAutofit/>
              </a:bodyPr>
              <a:lstStyle/>
              <a:p>
                <a:pPr algn="just" fontAlgn="base"/>
                <a:r>
                  <a:rPr lang="en-US" sz="2600">
                    <a:latin typeface="Book Antiqua" panose="02040602050305030304" pitchFamily="18" charset="0"/>
                  </a:rPr>
                  <a:t>Cofficient update rule for the locally weighted linear regression is given below.</a:t>
                </a:r>
              </a:p>
              <a:p>
                <a:pPr marL="400050" indent="-400050" algn="just" fontAlgn="base">
                  <a:buNone/>
                </a:pPr>
                <a:r>
                  <a:rPr lang="en-US" sz="2600"/>
                  <a:t>	</a:t>
                </a:r>
                <a14:m>
                  <m:oMath xmlns:m="http://schemas.openxmlformats.org/officeDocument/2006/math">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num>
                      <m:den>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0</m:t>
                            </m:r>
                          </m:sub>
                        </m:sSub>
                      </m:den>
                    </m:f>
                    <m:r>
                      <a:rPr lang="en-US" sz="2600" i="1">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𝑛</m:t>
                        </m:r>
                      </m:den>
                    </m:f>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oMath>
                </a14:m>
                <a:endParaRPr lang="en-US" sz="2600">
                  <a:latin typeface="Book Antiqua" panose="02040602050305030304" pitchFamily="18" charset="0"/>
                </a:endParaRPr>
              </a:p>
              <a:p>
                <a:pPr marL="400050" indent="-400050" algn="just" fontAlgn="base">
                  <a:buNone/>
                </a:pPr>
                <a:endParaRPr lang="en-US" sz="2600" i="1">
                  <a:latin typeface="Cambria Math" panose="02040503050406030204" pitchFamily="18" charset="0"/>
                </a:endParaRPr>
              </a:p>
              <a:p>
                <a:pPr marL="400050" indent="-40005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𝛼</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𝐸</m:t>
                          </m:r>
                        </m:num>
                        <m:den>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𝑎</m:t>
                              </m:r>
                            </m:e>
                            <m:sub>
                              <m:r>
                                <a:rPr lang="en-US" sz="2600" b="0" i="1" smtClean="0">
                                  <a:latin typeface="Cambria Math" panose="02040503050406030204" pitchFamily="18" charset="0"/>
                                  <a:ea typeface="Cambria Math" panose="02040503050406030204" pitchFamily="18" charset="0"/>
                                </a:rPr>
                                <m:t>1</m:t>
                              </m:r>
                            </m:sub>
                          </m:sSub>
                        </m:den>
                      </m:f>
                      <m:r>
                        <a:rPr lang="en-US" sz="2600" b="0" i="1" smtClean="0">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algn="just" fontAlgn="base"/>
                <a:endParaRPr lang="en-US" sz="260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752600"/>
                <a:ext cx="8763000" cy="4648200"/>
              </a:xfrm>
              <a:blipFill>
                <a:blip r:embed="rId2"/>
                <a:stretch>
                  <a:fillRect l="-1113" t="-1181" r="-1183"/>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3376329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a:latin typeface="Book Antiqua" pitchFamily="18" charset="0"/>
              </a:rPr>
              <a:t>Said it more mathematically, a gradient is a partial derivative with respect to its inputs.</a:t>
            </a:r>
          </a:p>
          <a:p>
            <a:pPr marL="284163" indent="-284163" algn="just"/>
            <a:r>
              <a:rPr lang="en-US" sz="2800">
                <a:latin typeface="Book Antiqua" pitchFamily="18" charset="0"/>
              </a:rPr>
              <a:t>The higher the gradient, the steeper the slope and the faster a model can learn. But if the slope is zero, the model stops learning.</a:t>
            </a:r>
          </a:p>
          <a:p>
            <a:pPr marL="284163" indent="-284163" algn="just"/>
            <a:r>
              <a:rPr lang="en-US" sz="2800">
                <a:latin typeface="Book Antiqua" pitchFamily="18" charset="0"/>
              </a:rPr>
              <a:t>How big the steps are that Gradient Descent takes into the direction of the local minimum are determined by the learning rate. </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94516172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p>
        </p:txBody>
      </p:sp>
      <p:sp>
        <p:nvSpPr>
          <p:cNvPr id="3" name="Content Placeholder 2"/>
          <p:cNvSpPr>
            <a:spLocks noGrp="1"/>
          </p:cNvSpPr>
          <p:nvPr>
            <p:ph idx="1"/>
          </p:nvPr>
        </p:nvSpPr>
        <p:spPr>
          <a:xfrm>
            <a:off x="457200" y="1417638"/>
            <a:ext cx="8458200" cy="4602162"/>
          </a:xfrm>
        </p:spPr>
        <p:txBody>
          <a:bodyPr>
            <a:noAutofit/>
          </a:bodyPr>
          <a:lstStyle/>
          <a:p>
            <a:pPr algn="just"/>
            <a:r>
              <a:rPr lang="en-US" sz="2700">
                <a:latin typeface="Book Antiqua" panose="02040602050305030304" pitchFamily="18" charset="0"/>
              </a:rPr>
              <a:t>Bayesian classification is based on Bayes’ theorem. It is also called Naïve Bayes Classification or Naïve Bayesian Classification.  Bayes Theorem is given by:</a:t>
            </a: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r>
              <a:rPr lang="en-US" sz="2700">
                <a:latin typeface="Book Antiqua" panose="02040602050305030304" pitchFamily="18" charset="0"/>
              </a:rPr>
              <a:t>Bayes’ theorem is useful in that it provides a way of calculating the posterior probability, </a:t>
            </a:r>
            <a:r>
              <a:rPr lang="en-US" sz="2700" i="1">
                <a:latin typeface="Book Antiqua" panose="02040602050305030304" pitchFamily="18" charset="0"/>
              </a:rPr>
              <a:t>P</a:t>
            </a:r>
            <a:r>
              <a:rPr lang="en-US" sz="2700">
                <a:latin typeface="Book Antiqua" panose="02040602050305030304" pitchFamily="18" charset="0"/>
              </a:rPr>
              <a:t>(</a:t>
            </a:r>
            <a:r>
              <a:rPr lang="en-US" sz="2700" i="1">
                <a:latin typeface="Book Antiqua" panose="02040602050305030304" pitchFamily="18" charset="0"/>
              </a:rPr>
              <a:t>H</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 from </a:t>
            </a:r>
            <a:r>
              <a:rPr lang="en-US" sz="2700" i="1">
                <a:latin typeface="Book Antiqua" panose="02040602050305030304" pitchFamily="18" charset="0"/>
              </a:rPr>
              <a:t>P</a:t>
            </a:r>
            <a:r>
              <a:rPr lang="en-US" sz="2700">
                <a:latin typeface="Book Antiqua" panose="02040602050305030304" pitchFamily="18" charset="0"/>
              </a:rPr>
              <a:t>(</a:t>
            </a:r>
            <a:r>
              <a:rPr lang="en-US" sz="2700" i="1">
                <a:latin typeface="Book Antiqua" panose="02040602050305030304" pitchFamily="18" charset="0"/>
              </a:rPr>
              <a:t>H</a:t>
            </a:r>
            <a:r>
              <a:rPr lang="en-US" sz="2700">
                <a:latin typeface="Book Antiqua" panose="02040602050305030304" pitchFamily="18" charset="0"/>
              </a:rPr>
              <a:t>), </a:t>
            </a:r>
            <a:r>
              <a:rPr lang="en-US" sz="2700" i="1">
                <a:latin typeface="Book Antiqua" panose="02040602050305030304" pitchFamily="18" charset="0"/>
              </a:rPr>
              <a:t>P</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a:t>
            </a:r>
            <a:r>
              <a:rPr lang="en-US" sz="2700" i="1">
                <a:latin typeface="Book Antiqua" panose="02040602050305030304" pitchFamily="18" charset="0"/>
              </a:rPr>
              <a:t>H</a:t>
            </a:r>
            <a:r>
              <a:rPr lang="en-US" sz="2700">
                <a:latin typeface="Book Antiqua" panose="02040602050305030304" pitchFamily="18" charset="0"/>
              </a:rPr>
              <a:t>), and </a:t>
            </a:r>
            <a:r>
              <a:rPr lang="en-US" sz="2700" i="1">
                <a:latin typeface="Book Antiqua" panose="02040602050305030304" pitchFamily="18" charset="0"/>
              </a:rPr>
              <a:t>P</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 Here P(X) and P(H) are prior probability.</a:t>
            </a: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0" name="Object 9"/>
          <p:cNvGraphicFramePr>
            <a:graphicFrameLocks noChangeAspect="1"/>
          </p:cNvGraphicFramePr>
          <p:nvPr>
            <p:extLst>
              <p:ext uri="{D42A27DB-BD31-4B8C-83A1-F6EECF244321}">
                <p14:modId xmlns:p14="http://schemas.microsoft.com/office/powerpoint/2010/main" val="3035762136"/>
              </p:ext>
            </p:extLst>
          </p:nvPr>
        </p:nvGraphicFramePr>
        <p:xfrm>
          <a:off x="1295400" y="2825702"/>
          <a:ext cx="3726922" cy="989448"/>
        </p:xfrm>
        <a:graphic>
          <a:graphicData uri="http://schemas.openxmlformats.org/presentationml/2006/ole">
            <mc:AlternateContent xmlns:mc="http://schemas.openxmlformats.org/markup-compatibility/2006">
              <mc:Choice xmlns:v="urn:schemas-microsoft-com:vml" Requires="v">
                <p:oleObj name="Equation" r:id="rId2" imgW="1434960" imgH="380880" progId="Equation.3">
                  <p:embed/>
                </p:oleObj>
              </mc:Choice>
              <mc:Fallback>
                <p:oleObj name="Equation" r:id="rId2" imgW="1434960" imgH="380880" progId="Equation.3">
                  <p:embed/>
                  <p:pic>
                    <p:nvPicPr>
                      <p:cNvPr id="0" name=""/>
                      <p:cNvPicPr/>
                      <p:nvPr/>
                    </p:nvPicPr>
                    <p:blipFill>
                      <a:blip r:embed="rId3"/>
                      <a:stretch>
                        <a:fillRect/>
                      </a:stretch>
                    </p:blipFill>
                    <p:spPr>
                      <a:xfrm>
                        <a:off x="1295400" y="2825702"/>
                        <a:ext cx="3726922" cy="989448"/>
                      </a:xfrm>
                      <a:prstGeom prst="rect">
                        <a:avLst/>
                      </a:prstGeom>
                    </p:spPr>
                  </p:pic>
                </p:oleObj>
              </mc:Fallback>
            </mc:AlternateContent>
          </a:graphicData>
        </a:graphic>
      </p:graphicFrame>
    </p:spTree>
    <p:extLst>
      <p:ext uri="{BB962C8B-B14F-4D97-AF65-F5344CB8AC3E}">
        <p14:creationId xmlns:p14="http://schemas.microsoft.com/office/powerpoint/2010/main" val="166754858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p>
        </p:txBody>
      </p:sp>
      <p:sp>
        <p:nvSpPr>
          <p:cNvPr id="3" name="Content Placeholder 2"/>
          <p:cNvSpPr>
            <a:spLocks noGrp="1"/>
          </p:cNvSpPr>
          <p:nvPr>
            <p:ph idx="1"/>
          </p:nvPr>
        </p:nvSpPr>
        <p:spPr>
          <a:xfrm>
            <a:off x="304800" y="1417638"/>
            <a:ext cx="8534400" cy="4678362"/>
          </a:xfrm>
        </p:spPr>
        <p:txBody>
          <a:bodyPr>
            <a:noAutofit/>
          </a:bodyPr>
          <a:lstStyle/>
          <a:p>
            <a:pPr algn="just"/>
            <a:r>
              <a:rPr lang="en-US" sz="2700">
                <a:latin typeface="Book Antiqua" panose="02040602050305030304" pitchFamily="18" charset="0"/>
              </a:rPr>
              <a:t>Let D be a database and </a:t>
            </a:r>
            <a:r>
              <a:rPr lang="en-US" sz="2700" i="1">
                <a:latin typeface="Book Antiqua" panose="02040602050305030304" pitchFamily="18" charset="0"/>
              </a:rPr>
              <a:t>C</a:t>
            </a:r>
            <a:r>
              <a:rPr lang="en-US" sz="2700" i="1" baseline="-25000">
                <a:latin typeface="Book Antiqua" panose="02040602050305030304" pitchFamily="18" charset="0"/>
              </a:rPr>
              <a:t>1</a:t>
            </a:r>
            <a:r>
              <a:rPr lang="en-US" sz="2700" i="1">
                <a:latin typeface="Book Antiqua" panose="02040602050305030304" pitchFamily="18" charset="0"/>
              </a:rPr>
              <a:t>,C</a:t>
            </a:r>
            <a:r>
              <a:rPr lang="en-US" sz="2700" i="1" baseline="-25000">
                <a:latin typeface="Book Antiqua" panose="02040602050305030304" pitchFamily="18" charset="0"/>
              </a:rPr>
              <a:t>2</a:t>
            </a:r>
            <a:r>
              <a:rPr lang="en-US" sz="2700" i="1">
                <a:latin typeface="Book Antiqua" panose="02040602050305030304" pitchFamily="18" charset="0"/>
              </a:rPr>
              <a:t>……C</a:t>
            </a:r>
            <a:r>
              <a:rPr lang="en-US" sz="2700" i="1" baseline="-25000">
                <a:latin typeface="Book Antiqua" panose="02040602050305030304" pitchFamily="18" charset="0"/>
              </a:rPr>
              <a:t>m</a:t>
            </a:r>
            <a:r>
              <a:rPr lang="en-US" sz="2700">
                <a:latin typeface="Book Antiqua" panose="02040602050305030304" pitchFamily="18" charset="0"/>
              </a:rPr>
              <a:t> are m classes. Now above Bayes rule can be written as:</a:t>
            </a: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r>
              <a:rPr lang="en-US" sz="2700">
                <a:latin typeface="Book Antiqua" panose="02040602050305030304" pitchFamily="18" charset="0"/>
              </a:rPr>
              <a:t>Given a tuple, </a:t>
            </a:r>
            <a:r>
              <a:rPr lang="en-US" sz="2700" b="1" i="1">
                <a:latin typeface="Book Antiqua" panose="02040602050305030304" pitchFamily="18" charset="0"/>
              </a:rPr>
              <a:t>X</a:t>
            </a:r>
            <a:r>
              <a:rPr lang="en-US" sz="2700">
                <a:latin typeface="Book Antiqua" panose="02040602050305030304" pitchFamily="18" charset="0"/>
              </a:rPr>
              <a:t>, the classifier will predict that </a:t>
            </a:r>
            <a:r>
              <a:rPr lang="en-US" sz="2700" b="1" i="1">
                <a:latin typeface="Book Antiqua" panose="02040602050305030304" pitchFamily="18" charset="0"/>
              </a:rPr>
              <a:t>X </a:t>
            </a:r>
            <a:r>
              <a:rPr lang="en-US" sz="2700">
                <a:latin typeface="Book Antiqua" panose="02040602050305030304" pitchFamily="18" charset="0"/>
              </a:rPr>
              <a:t>belongs to the class having the highest posterior probability, conditioned on </a:t>
            </a:r>
            <a:r>
              <a:rPr lang="en-US" sz="2700" b="1" i="1">
                <a:latin typeface="Book Antiqua" panose="02040602050305030304" pitchFamily="18" charset="0"/>
              </a:rPr>
              <a:t>X</a:t>
            </a:r>
            <a:r>
              <a:rPr lang="en-US" sz="2700">
                <a:latin typeface="Book Antiqua" panose="02040602050305030304" pitchFamily="18" charset="0"/>
              </a:rPr>
              <a:t>. Thus we need to maximize </a:t>
            </a:r>
            <a:r>
              <a:rPr lang="en-US" sz="2700" i="1">
                <a:latin typeface="Book Antiqua" panose="02040602050305030304" pitchFamily="18" charset="0"/>
              </a:rPr>
              <a:t>P</a:t>
            </a:r>
            <a:r>
              <a:rPr lang="en-US" sz="2700">
                <a:latin typeface="Book Antiqua" panose="02040602050305030304" pitchFamily="18" charset="0"/>
              </a:rPr>
              <a:t>(</a:t>
            </a:r>
            <a:r>
              <a:rPr lang="en-US" sz="2700" i="1" err="1">
                <a:latin typeface="Book Antiqua" panose="02040602050305030304" pitchFamily="18" charset="0"/>
              </a:rPr>
              <a:t>C</a:t>
            </a:r>
            <a:r>
              <a:rPr lang="en-US" sz="2700" i="1" baseline="-25000" err="1">
                <a:latin typeface="Book Antiqua" panose="02040602050305030304" pitchFamily="18" charset="0"/>
              </a:rPr>
              <a:t>i</a:t>
            </a:r>
            <a:r>
              <a:rPr lang="en-US" sz="2700" err="1">
                <a:latin typeface="Book Antiqua" panose="02040602050305030304" pitchFamily="18" charset="0"/>
              </a:rPr>
              <a:t>|</a:t>
            </a:r>
            <a:r>
              <a:rPr lang="en-US" sz="2700" b="1" i="1" err="1">
                <a:latin typeface="Book Antiqua" panose="02040602050305030304" pitchFamily="18" charset="0"/>
              </a:rPr>
              <a:t>X</a:t>
            </a:r>
            <a:r>
              <a:rPr lang="en-US" sz="2700">
                <a:latin typeface="Book Antiqua" panose="02040602050305030304" pitchFamily="18" charset="0"/>
              </a:rPr>
              <a:t>). As </a:t>
            </a:r>
            <a:r>
              <a:rPr lang="en-US" sz="2700" i="1">
                <a:latin typeface="Book Antiqua" panose="02040602050305030304" pitchFamily="18" charset="0"/>
              </a:rPr>
              <a:t>P</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 is constant for all classes, only </a:t>
            </a:r>
            <a:r>
              <a:rPr lang="en-US" sz="2700" i="1">
                <a:latin typeface="Book Antiqua" panose="02040602050305030304" pitchFamily="18" charset="0"/>
              </a:rPr>
              <a:t>P</a:t>
            </a:r>
            <a:r>
              <a:rPr lang="en-US" sz="2700">
                <a:latin typeface="Book Antiqua" panose="02040602050305030304" pitchFamily="18" charset="0"/>
              </a:rPr>
              <a:t>(</a:t>
            </a:r>
            <a:r>
              <a:rPr lang="en-US" sz="2700" b="1" i="1" err="1">
                <a:latin typeface="Book Antiqua" panose="02040602050305030304" pitchFamily="18" charset="0"/>
              </a:rPr>
              <a:t>X</a:t>
            </a:r>
            <a:r>
              <a:rPr lang="en-US" sz="2700" err="1">
                <a:latin typeface="Book Antiqua" panose="02040602050305030304" pitchFamily="18" charset="0"/>
              </a:rPr>
              <a:t>|</a:t>
            </a:r>
            <a:r>
              <a:rPr lang="en-US" sz="2700" i="1" err="1">
                <a:latin typeface="Book Antiqua" panose="02040602050305030304" pitchFamily="18" charset="0"/>
              </a:rPr>
              <a:t>C</a:t>
            </a:r>
            <a:r>
              <a:rPr lang="en-US" sz="2700" i="1" baseline="-25000" err="1">
                <a:latin typeface="Book Antiqua" panose="02040602050305030304" pitchFamily="18" charset="0"/>
              </a:rPr>
              <a:t>i</a:t>
            </a:r>
            <a:r>
              <a:rPr lang="en-US" sz="2700">
                <a:latin typeface="Book Antiqua" panose="02040602050305030304" pitchFamily="18" charset="0"/>
              </a:rPr>
              <a:t>)</a:t>
            </a:r>
            <a:r>
              <a:rPr lang="en-US" sz="2700" i="1">
                <a:latin typeface="Book Antiqua" panose="02040602050305030304" pitchFamily="18" charset="0"/>
              </a:rPr>
              <a:t>P</a:t>
            </a:r>
            <a:r>
              <a:rPr lang="en-US" sz="2700">
                <a:latin typeface="Book Antiqua" panose="02040602050305030304" pitchFamily="18" charset="0"/>
              </a:rPr>
              <a:t>(</a:t>
            </a:r>
            <a:r>
              <a:rPr lang="en-US" sz="2700" i="1" err="1">
                <a:latin typeface="Book Antiqua" panose="02040602050305030304" pitchFamily="18" charset="0"/>
              </a:rPr>
              <a:t>C</a:t>
            </a:r>
            <a:r>
              <a:rPr lang="en-US" sz="2700" i="1" baseline="-25000" err="1">
                <a:latin typeface="Book Antiqua" panose="02040602050305030304" pitchFamily="18" charset="0"/>
              </a:rPr>
              <a:t>i</a:t>
            </a:r>
            <a:r>
              <a:rPr lang="en-US" sz="2700">
                <a:latin typeface="Book Antiqua" panose="02040602050305030304" pitchFamily="18" charset="0"/>
              </a:rPr>
              <a:t>) need to be maximized.</a:t>
            </a: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9" name="Object 8"/>
          <p:cNvGraphicFramePr>
            <a:graphicFrameLocks noChangeAspect="1"/>
          </p:cNvGraphicFramePr>
          <p:nvPr>
            <p:extLst>
              <p:ext uri="{D42A27DB-BD31-4B8C-83A1-F6EECF244321}">
                <p14:modId xmlns:p14="http://schemas.microsoft.com/office/powerpoint/2010/main" val="466478323"/>
              </p:ext>
            </p:extLst>
          </p:nvPr>
        </p:nvGraphicFramePr>
        <p:xfrm>
          <a:off x="1371600" y="2560637"/>
          <a:ext cx="3780913" cy="977513"/>
        </p:xfrm>
        <a:graphic>
          <a:graphicData uri="http://schemas.openxmlformats.org/presentationml/2006/ole">
            <mc:AlternateContent xmlns:mc="http://schemas.openxmlformats.org/markup-compatibility/2006">
              <mc:Choice xmlns:v="urn:schemas-microsoft-com:vml" Requires="v">
                <p:oleObj name="Equation" r:id="rId2" imgW="1473120" imgH="380880" progId="Equation.3">
                  <p:embed/>
                </p:oleObj>
              </mc:Choice>
              <mc:Fallback>
                <p:oleObj name="Equation" r:id="rId2" imgW="1473120" imgH="380880" progId="Equation.3">
                  <p:embed/>
                  <p:pic>
                    <p:nvPicPr>
                      <p:cNvPr id="0" name=""/>
                      <p:cNvPicPr/>
                      <p:nvPr/>
                    </p:nvPicPr>
                    <p:blipFill>
                      <a:blip r:embed="rId3"/>
                      <a:stretch>
                        <a:fillRect/>
                      </a:stretch>
                    </p:blipFill>
                    <p:spPr>
                      <a:xfrm>
                        <a:off x="1371600" y="2560637"/>
                        <a:ext cx="3780913" cy="977513"/>
                      </a:xfrm>
                      <a:prstGeom prst="rect">
                        <a:avLst/>
                      </a:prstGeom>
                    </p:spPr>
                  </p:pic>
                </p:oleObj>
              </mc:Fallback>
            </mc:AlternateContent>
          </a:graphicData>
        </a:graphic>
      </p:graphicFrame>
    </p:spTree>
    <p:extLst>
      <p:ext uri="{BB962C8B-B14F-4D97-AF65-F5344CB8AC3E}">
        <p14:creationId xmlns:p14="http://schemas.microsoft.com/office/powerpoint/2010/main" val="85772972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p>
        </p:txBody>
      </p:sp>
      <p:sp>
        <p:nvSpPr>
          <p:cNvPr id="3" name="Content Placeholder 2"/>
          <p:cNvSpPr>
            <a:spLocks noGrp="1"/>
          </p:cNvSpPr>
          <p:nvPr>
            <p:ph idx="1"/>
          </p:nvPr>
        </p:nvSpPr>
        <p:spPr>
          <a:xfrm>
            <a:off x="628650" y="1524000"/>
            <a:ext cx="8210550" cy="3965973"/>
          </a:xfrm>
        </p:spPr>
        <p:txBody>
          <a:bodyPr>
            <a:noAutofit/>
          </a:bodyPr>
          <a:lstStyle/>
          <a:p>
            <a:pPr algn="just"/>
            <a:r>
              <a:rPr lang="en-US" sz="2700">
                <a:latin typeface="Book Antiqua" panose="02040602050305030304" pitchFamily="18" charset="0"/>
              </a:rPr>
              <a:t>Let X is the set of attributes {</a:t>
            </a:r>
            <a:r>
              <a:rPr lang="en-US" sz="2700" i="1">
                <a:latin typeface="Book Antiqua" panose="02040602050305030304" pitchFamily="18" charset="0"/>
              </a:rPr>
              <a:t>x</a:t>
            </a:r>
            <a:r>
              <a:rPr lang="en-US" sz="2700" i="1" baseline="-25000">
                <a:latin typeface="Book Antiqua" panose="02040602050305030304" pitchFamily="18" charset="0"/>
              </a:rPr>
              <a:t>1</a:t>
            </a:r>
            <a:r>
              <a:rPr lang="en-US" sz="2700" i="1">
                <a:latin typeface="Book Antiqua" panose="02040602050305030304" pitchFamily="18" charset="0"/>
              </a:rPr>
              <a:t>, x</a:t>
            </a:r>
            <a:r>
              <a:rPr lang="en-US" sz="2700" i="1" baseline="-25000">
                <a:latin typeface="Book Antiqua" panose="02040602050305030304" pitchFamily="18" charset="0"/>
              </a:rPr>
              <a:t>2</a:t>
            </a:r>
            <a:r>
              <a:rPr lang="en-US" sz="2700" i="1">
                <a:latin typeface="Book Antiqua" panose="02040602050305030304" pitchFamily="18" charset="0"/>
              </a:rPr>
              <a:t>, x</a:t>
            </a:r>
            <a:r>
              <a:rPr lang="en-US" sz="2700" i="1" baseline="-25000">
                <a:latin typeface="Book Antiqua" panose="02040602050305030304" pitchFamily="18" charset="0"/>
              </a:rPr>
              <a:t>3</a:t>
            </a:r>
            <a:r>
              <a:rPr lang="en-US" sz="2700" i="1">
                <a:latin typeface="Book Antiqua" panose="02040602050305030304" pitchFamily="18" charset="0"/>
              </a:rPr>
              <a:t>…….</a:t>
            </a:r>
            <a:r>
              <a:rPr lang="en-US" sz="2700" i="1" err="1">
                <a:latin typeface="Book Antiqua" panose="02040602050305030304" pitchFamily="18" charset="0"/>
              </a:rPr>
              <a:t>x</a:t>
            </a:r>
            <a:r>
              <a:rPr lang="en-US" sz="2700" i="1" baseline="-25000" err="1">
                <a:latin typeface="Book Antiqua" panose="02040602050305030304" pitchFamily="18" charset="0"/>
              </a:rPr>
              <a:t>n</a:t>
            </a:r>
            <a:r>
              <a:rPr lang="en-US" sz="2700">
                <a:latin typeface="Book Antiqua" panose="02040602050305030304" pitchFamily="18" charset="0"/>
              </a:rPr>
              <a:t>} where attributes are independent of one another. Now the probability P(</a:t>
            </a:r>
            <a:r>
              <a:rPr lang="en-US" sz="2700" err="1">
                <a:latin typeface="Book Antiqua" panose="02040602050305030304" pitchFamily="18" charset="0"/>
              </a:rPr>
              <a:t>X|C</a:t>
            </a:r>
            <a:r>
              <a:rPr lang="en-US" sz="2700" baseline="-25000" err="1">
                <a:latin typeface="Book Antiqua" panose="02040602050305030304" pitchFamily="18" charset="0"/>
              </a:rPr>
              <a:t>i</a:t>
            </a:r>
            <a:r>
              <a:rPr lang="en-US" sz="2700">
                <a:latin typeface="Book Antiqua" panose="02040602050305030304" pitchFamily="18" charset="0"/>
              </a:rPr>
              <a:t>) is given by the equation given below:</a:t>
            </a: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1" name="Object 10"/>
          <p:cNvGraphicFramePr>
            <a:graphicFrameLocks noChangeAspect="1"/>
          </p:cNvGraphicFramePr>
          <p:nvPr>
            <p:extLst>
              <p:ext uri="{D42A27DB-BD31-4B8C-83A1-F6EECF244321}">
                <p14:modId xmlns:p14="http://schemas.microsoft.com/office/powerpoint/2010/main" val="3551824287"/>
              </p:ext>
            </p:extLst>
          </p:nvPr>
        </p:nvGraphicFramePr>
        <p:xfrm>
          <a:off x="1043440" y="3574256"/>
          <a:ext cx="6997150" cy="912614"/>
        </p:xfrm>
        <a:graphic>
          <a:graphicData uri="http://schemas.openxmlformats.org/presentationml/2006/ole">
            <mc:AlternateContent xmlns:mc="http://schemas.openxmlformats.org/markup-compatibility/2006">
              <mc:Choice xmlns:v="urn:schemas-microsoft-com:vml" Requires="v">
                <p:oleObj name="Equation" r:id="rId2" imgW="3403440" imgH="444240" progId="Equation.3">
                  <p:embed/>
                </p:oleObj>
              </mc:Choice>
              <mc:Fallback>
                <p:oleObj name="Equation" r:id="rId2" imgW="3403440" imgH="444240" progId="Equation.3">
                  <p:embed/>
                  <p:pic>
                    <p:nvPicPr>
                      <p:cNvPr id="0" name=""/>
                      <p:cNvPicPr/>
                      <p:nvPr/>
                    </p:nvPicPr>
                    <p:blipFill>
                      <a:blip r:embed="rId3"/>
                      <a:stretch>
                        <a:fillRect/>
                      </a:stretch>
                    </p:blipFill>
                    <p:spPr>
                      <a:xfrm>
                        <a:off x="1043440" y="3574256"/>
                        <a:ext cx="6997150" cy="912614"/>
                      </a:xfrm>
                      <a:prstGeom prst="rect">
                        <a:avLst/>
                      </a:prstGeom>
                    </p:spPr>
                  </p:pic>
                </p:oleObj>
              </mc:Fallback>
            </mc:AlternateContent>
          </a:graphicData>
        </a:graphic>
      </p:graphicFrame>
    </p:spTree>
    <p:extLst>
      <p:ext uri="{BB962C8B-B14F-4D97-AF65-F5344CB8AC3E}">
        <p14:creationId xmlns:p14="http://schemas.microsoft.com/office/powerpoint/2010/main" val="325253617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a:latin typeface="Book Antiqua" panose="02040602050305030304" pitchFamily="18" charset="0"/>
              </a:rPr>
              <a:t>Bayesian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628650" y="1715565"/>
            <a:ext cx="4686300" cy="3613066"/>
          </a:xfrm>
        </p:spPr>
        <p:txBody>
          <a:bodyPr>
            <a:noAutofit/>
          </a:bodyPr>
          <a:lstStyle/>
          <a:p>
            <a:pPr marL="0" indent="0" algn="just">
              <a:buNone/>
            </a:pPr>
            <a:r>
              <a:rPr lang="en-US" sz="2025" b="1">
                <a:latin typeface="Book Antiqua" panose="02040602050305030304" pitchFamily="18" charset="0"/>
              </a:rPr>
              <a:t>Example</a:t>
            </a: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0" name="Picture 9"/>
          <p:cNvPicPr/>
          <p:nvPr/>
        </p:nvPicPr>
        <p:blipFill>
          <a:blip r:embed="rId2"/>
          <a:srcRect/>
          <a:stretch>
            <a:fillRect/>
          </a:stretch>
        </p:blipFill>
        <p:spPr bwMode="auto">
          <a:xfrm>
            <a:off x="457200" y="2089252"/>
            <a:ext cx="5029200" cy="4275660"/>
          </a:xfrm>
          <a:prstGeom prst="rect">
            <a:avLst/>
          </a:prstGeom>
          <a:noFill/>
          <a:ln w="9525">
            <a:noFill/>
            <a:miter lim="800000"/>
            <a:headEnd/>
            <a:tailEnd/>
          </a:ln>
        </p:spPr>
      </p:pic>
      <p:sp>
        <p:nvSpPr>
          <p:cNvPr id="7" name="TextBox 6"/>
          <p:cNvSpPr txBox="1"/>
          <p:nvPr/>
        </p:nvSpPr>
        <p:spPr>
          <a:xfrm>
            <a:off x="5133608" y="1451697"/>
            <a:ext cx="3752851" cy="3785652"/>
          </a:xfrm>
          <a:prstGeom prst="rect">
            <a:avLst/>
          </a:prstGeom>
          <a:noFill/>
        </p:spPr>
        <p:txBody>
          <a:bodyPr wrap="square" rtlCol="0">
            <a:spAutoFit/>
          </a:bodyPr>
          <a:lstStyle/>
          <a:p>
            <a:pPr marL="257175" indent="-257175" algn="just">
              <a:buFont typeface="Arial" panose="020B0604020202020204" pitchFamily="34" charset="0"/>
              <a:buChar char="•"/>
            </a:pPr>
            <a:endParaRPr lang="en-US" sz="2400">
              <a:latin typeface="Book Antiqua" panose="02040602050305030304" pitchFamily="18" charset="0"/>
            </a:endParaRPr>
          </a:p>
          <a:p>
            <a:pPr marL="257175" indent="-257175" algn="just">
              <a:buFont typeface="Arial" panose="020B0604020202020204" pitchFamily="34" charset="0"/>
              <a:buChar char="•"/>
            </a:pPr>
            <a:endParaRPr lang="en-US" sz="2400">
              <a:latin typeface="Book Antiqua" panose="02040602050305030304" pitchFamily="18" charset="0"/>
            </a:endParaRPr>
          </a:p>
          <a:p>
            <a:pPr marL="257175" indent="-257175" algn="just">
              <a:buFont typeface="Arial" panose="020B0604020202020204" pitchFamily="34" charset="0"/>
              <a:buChar char="•"/>
            </a:pPr>
            <a:r>
              <a:rPr lang="en-US" sz="2400">
                <a:latin typeface="Book Antiqua" panose="02040602050305030304" pitchFamily="18" charset="0"/>
              </a:rPr>
              <a:t>Predict class level of the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 </a:t>
            </a:r>
            <a:r>
              <a:rPr lang="en-US" sz="2400" i="1" err="1">
                <a:latin typeface="Book Antiqua" panose="02040602050305030304" pitchFamily="18" charset="0"/>
              </a:rPr>
              <a:t>credit_rating</a:t>
            </a:r>
            <a:r>
              <a:rPr lang="en-US" sz="2400" i="1">
                <a:latin typeface="Book Antiqua" panose="02040602050305030304" pitchFamily="18" charset="0"/>
              </a:rPr>
              <a:t> = fair</a:t>
            </a:r>
            <a:r>
              <a:rPr lang="en-US" sz="2400">
                <a:latin typeface="Book Antiqua" panose="02040602050305030304" pitchFamily="18" charset="0"/>
              </a:rPr>
              <a:t>) using Bayesian classification.</a:t>
            </a:r>
          </a:p>
          <a:p>
            <a:pPr marL="257175" indent="-257175" algn="just">
              <a:buFont typeface="Arial" panose="020B0604020202020204" pitchFamily="34" charset="0"/>
              <a:buChar char="•"/>
            </a:pPr>
            <a:endParaRPr lang="en-US" sz="2400">
              <a:latin typeface="Book Antiqua" panose="02040602050305030304" pitchFamily="18" charset="0"/>
            </a:endParaRPr>
          </a:p>
          <a:p>
            <a:pPr marL="257175" indent="-257175" algn="just">
              <a:buFont typeface="Arial" panose="020B0604020202020204" pitchFamily="34" charset="0"/>
              <a:buChar char="•"/>
            </a:pPr>
            <a:endParaRPr lang="en-US" sz="2400">
              <a:latin typeface="Book Antiqua" panose="02040602050305030304" pitchFamily="18" charset="0"/>
            </a:endParaRPr>
          </a:p>
        </p:txBody>
      </p:sp>
    </p:spTree>
    <p:extLst>
      <p:ext uri="{BB962C8B-B14F-4D97-AF65-F5344CB8AC3E}">
        <p14:creationId xmlns:p14="http://schemas.microsoft.com/office/powerpoint/2010/main" val="2873733883"/>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p>
        </p:txBody>
      </p:sp>
      <p:sp>
        <p:nvSpPr>
          <p:cNvPr id="3" name="Content Placeholder 2"/>
          <p:cNvSpPr>
            <a:spLocks noGrp="1"/>
          </p:cNvSpPr>
          <p:nvPr>
            <p:ph idx="1"/>
          </p:nvPr>
        </p:nvSpPr>
        <p:spPr>
          <a:xfrm>
            <a:off x="628650" y="1417638"/>
            <a:ext cx="8210550" cy="4754562"/>
          </a:xfrm>
        </p:spPr>
        <p:txBody>
          <a:bodyPr>
            <a:noAutofit/>
          </a:bodyPr>
          <a:lstStyle/>
          <a:p>
            <a:pPr marL="0" indent="0" algn="just">
              <a:buNone/>
            </a:pPr>
            <a:r>
              <a:rPr lang="en-US" sz="2700" b="1">
                <a:latin typeface="Book Antiqua" panose="02040602050305030304" pitchFamily="18" charset="0"/>
              </a:rPr>
              <a:t>Solution</a:t>
            </a:r>
          </a:p>
          <a:p>
            <a:pPr marL="0" indent="0" algn="just">
              <a:buNone/>
            </a:pPr>
            <a:r>
              <a:rPr lang="en-US" sz="2700">
                <a:latin typeface="Book Antiqua" panose="02040602050305030304" pitchFamily="18" charset="0"/>
              </a:rPr>
              <a:t>Prior probability of each class can be computed based on the training tuples:</a:t>
            </a: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Compute the following conditional probabilities:</a:t>
            </a: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122746408"/>
              </p:ext>
            </p:extLst>
          </p:nvPr>
        </p:nvGraphicFramePr>
        <p:xfrm>
          <a:off x="1063229" y="3132607"/>
          <a:ext cx="5489971" cy="940941"/>
        </p:xfrm>
        <a:graphic>
          <a:graphicData uri="http://schemas.openxmlformats.org/presentationml/2006/ole">
            <mc:AlternateContent xmlns:mc="http://schemas.openxmlformats.org/markup-compatibility/2006">
              <mc:Choice xmlns:v="urn:schemas-microsoft-com:vml" Requires="v">
                <p:oleObj name="Equation" r:id="rId2" imgW="2514600" imgH="431640" progId="Equation.3">
                  <p:embed/>
                </p:oleObj>
              </mc:Choice>
              <mc:Fallback>
                <p:oleObj name="Equation" r:id="rId2" imgW="2514600" imgH="431640" progId="Equation.3">
                  <p:embed/>
                  <p:pic>
                    <p:nvPicPr>
                      <p:cNvPr id="0" name=""/>
                      <p:cNvPicPr/>
                      <p:nvPr/>
                    </p:nvPicPr>
                    <p:blipFill>
                      <a:blip r:embed="rId3"/>
                      <a:stretch>
                        <a:fillRect/>
                      </a:stretch>
                    </p:blipFill>
                    <p:spPr>
                      <a:xfrm>
                        <a:off x="1063229" y="3132607"/>
                        <a:ext cx="5489971" cy="940941"/>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38929682"/>
              </p:ext>
            </p:extLst>
          </p:nvPr>
        </p:nvGraphicFramePr>
        <p:xfrm>
          <a:off x="1043439" y="4953501"/>
          <a:ext cx="6805161" cy="908612"/>
        </p:xfrm>
        <a:graphic>
          <a:graphicData uri="http://schemas.openxmlformats.org/presentationml/2006/ole">
            <mc:AlternateContent xmlns:mc="http://schemas.openxmlformats.org/markup-compatibility/2006">
              <mc:Choice xmlns:v="urn:schemas-microsoft-com:vml" Requires="v">
                <p:oleObj name="Equation" r:id="rId4" imgW="2755800" imgH="368280" progId="Equation.3">
                  <p:embed/>
                </p:oleObj>
              </mc:Choice>
              <mc:Fallback>
                <p:oleObj name="Equation" r:id="rId4" imgW="2755800" imgH="368280" progId="Equation.3">
                  <p:embed/>
                  <p:pic>
                    <p:nvPicPr>
                      <p:cNvPr id="0" name=""/>
                      <p:cNvPicPr/>
                      <p:nvPr/>
                    </p:nvPicPr>
                    <p:blipFill>
                      <a:blip r:embed="rId5"/>
                      <a:stretch>
                        <a:fillRect/>
                      </a:stretch>
                    </p:blipFill>
                    <p:spPr>
                      <a:xfrm>
                        <a:off x="1043439" y="4953501"/>
                        <a:ext cx="6805161" cy="908612"/>
                      </a:xfrm>
                      <a:prstGeom prst="rect">
                        <a:avLst/>
                      </a:prstGeom>
                    </p:spPr>
                  </p:pic>
                </p:oleObj>
              </mc:Fallback>
            </mc:AlternateContent>
          </a:graphicData>
        </a:graphic>
      </p:graphicFrame>
    </p:spTree>
    <p:extLst>
      <p:ext uri="{BB962C8B-B14F-4D97-AF65-F5344CB8AC3E}">
        <p14:creationId xmlns:p14="http://schemas.microsoft.com/office/powerpoint/2010/main" val="258794700"/>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2" name="Object 11"/>
          <p:cNvGraphicFramePr>
            <a:graphicFrameLocks noChangeAspect="1"/>
          </p:cNvGraphicFramePr>
          <p:nvPr>
            <p:extLst>
              <p:ext uri="{D42A27DB-BD31-4B8C-83A1-F6EECF244321}">
                <p14:modId xmlns:p14="http://schemas.microsoft.com/office/powerpoint/2010/main" val="4275440799"/>
              </p:ext>
            </p:extLst>
          </p:nvPr>
        </p:nvGraphicFramePr>
        <p:xfrm>
          <a:off x="457200" y="2120116"/>
          <a:ext cx="8100544" cy="2836070"/>
        </p:xfrm>
        <a:graphic>
          <a:graphicData uri="http://schemas.openxmlformats.org/presentationml/2006/ole">
            <mc:AlternateContent xmlns:mc="http://schemas.openxmlformats.org/markup-compatibility/2006">
              <mc:Choice xmlns:v="urn:schemas-microsoft-com:vml" Requires="v">
                <p:oleObj name="Equation" r:id="rId2" imgW="3225600" imgH="1130040" progId="Equation.3">
                  <p:embed/>
                </p:oleObj>
              </mc:Choice>
              <mc:Fallback>
                <p:oleObj name="Equation" r:id="rId2" imgW="3225600" imgH="1130040" progId="Equation.3">
                  <p:embed/>
                  <p:pic>
                    <p:nvPicPr>
                      <p:cNvPr id="0" name=""/>
                      <p:cNvPicPr/>
                      <p:nvPr/>
                    </p:nvPicPr>
                    <p:blipFill>
                      <a:blip r:embed="rId3"/>
                      <a:stretch>
                        <a:fillRect/>
                      </a:stretch>
                    </p:blipFill>
                    <p:spPr>
                      <a:xfrm>
                        <a:off x="457200" y="2120116"/>
                        <a:ext cx="8100544" cy="2836070"/>
                      </a:xfrm>
                      <a:prstGeom prst="rect">
                        <a:avLst/>
                      </a:prstGeom>
                    </p:spPr>
                  </p:pic>
                </p:oleObj>
              </mc:Fallback>
            </mc:AlternateContent>
          </a:graphicData>
        </a:graphic>
      </p:graphicFrame>
    </p:spTree>
    <p:extLst>
      <p:ext uri="{BB962C8B-B14F-4D97-AF65-F5344CB8AC3E}">
        <p14:creationId xmlns:p14="http://schemas.microsoft.com/office/powerpoint/2010/main" val="174817427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p>
        </p:txBody>
      </p:sp>
      <p:sp>
        <p:nvSpPr>
          <p:cNvPr id="3" name="Content Placeholder 2"/>
          <p:cNvSpPr>
            <a:spLocks noGrp="1"/>
          </p:cNvSpPr>
          <p:nvPr>
            <p:ph idx="1"/>
          </p:nvPr>
        </p:nvSpPr>
        <p:spPr>
          <a:xfrm>
            <a:off x="138565" y="1295400"/>
            <a:ext cx="8686067" cy="4876800"/>
          </a:xfrm>
        </p:spPr>
        <p:txBody>
          <a:bodyPr>
            <a:noAutofit/>
          </a:bodyPr>
          <a:lstStyle/>
          <a:p>
            <a:pPr marL="0" indent="0" algn="just">
              <a:buNone/>
            </a:pPr>
            <a:r>
              <a:rPr lang="en-US" sz="2700" b="1">
                <a:latin typeface="Book Antiqua" panose="02040602050305030304" pitchFamily="18" charset="0"/>
              </a:rPr>
              <a:t>Solution</a:t>
            </a:r>
          </a:p>
          <a:p>
            <a:pPr marL="0" indent="0" algn="just">
              <a:buNone/>
            </a:pPr>
            <a:r>
              <a:rPr lang="en-US" sz="2700">
                <a:latin typeface="Book Antiqua" panose="02040602050305030304" pitchFamily="18" charset="0"/>
              </a:rPr>
              <a:t>Using the above probabilities, we obtain</a:t>
            </a:r>
          </a:p>
          <a:p>
            <a:pPr marL="0" indent="0" algn="just">
              <a:buNone/>
            </a:pPr>
            <a:r>
              <a:rPr lang="en-US" sz="2400" i="1">
                <a:latin typeface="Book Antiqua" panose="02040602050305030304" pitchFamily="18" charset="0"/>
              </a:rPr>
              <a:t>P</a:t>
            </a:r>
            <a:r>
              <a:rPr lang="en-US" sz="2400">
                <a:latin typeface="Book Antiqua" panose="02040602050305030304" pitchFamily="18" charset="0"/>
              </a:rPr>
              <a:t>(</a:t>
            </a:r>
            <a:r>
              <a:rPr lang="en-US" sz="2400" b="1" i="1" err="1">
                <a:latin typeface="Book Antiqua" panose="02040602050305030304" pitchFamily="18" charset="0"/>
              </a:rPr>
              <a:t>X</a:t>
            </a:r>
            <a:r>
              <a:rPr lang="en-US" sz="2400" err="1">
                <a:latin typeface="Book Antiqua" panose="02040602050305030304" pitchFamily="18" charset="0"/>
              </a:rPr>
              <a:t>|</a:t>
            </a:r>
            <a:r>
              <a:rPr lang="en-US" sz="2400" i="1" err="1">
                <a:latin typeface="Book Antiqua" panose="02040602050305030304" pitchFamily="18" charset="0"/>
              </a:rPr>
              <a:t>buys_computer</a:t>
            </a:r>
            <a:r>
              <a:rPr lang="en-US" sz="2400" i="1">
                <a:latin typeface="Book Antiqua" panose="02040602050305030304" pitchFamily="18" charset="0"/>
              </a:rPr>
              <a:t>=yes</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age=</a:t>
            </a:r>
            <a:r>
              <a:rPr lang="en-US" sz="2400" i="1" err="1">
                <a:latin typeface="Book Antiqua" panose="02040602050305030304" pitchFamily="18" charset="0"/>
              </a:rPr>
              <a:t>youth|buys_computer</a:t>
            </a:r>
            <a:r>
              <a:rPr lang="en-US" sz="2400" i="1">
                <a:latin typeface="Book Antiqua" panose="02040602050305030304" pitchFamily="18" charset="0"/>
              </a:rPr>
              <a:t>=yes</a:t>
            </a:r>
            <a:r>
              <a:rPr lang="en-US" sz="2400">
                <a:latin typeface="Book Antiqua" panose="02040602050305030304" pitchFamily="18" charset="0"/>
              </a:rPr>
              <a:t>) 	×</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income=</a:t>
            </a:r>
            <a:r>
              <a:rPr lang="en-US" sz="2400" i="1" err="1">
                <a:latin typeface="Book Antiqua" panose="02040602050305030304" pitchFamily="18" charset="0"/>
              </a:rPr>
              <a:t>medium|buys_computer</a:t>
            </a:r>
            <a:r>
              <a:rPr lang="en-US" sz="2400" i="1">
                <a:latin typeface="Book Antiqua" panose="02040602050305030304" pitchFamily="18" charset="0"/>
              </a:rPr>
              <a:t>=yes</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student=yes|   	</a:t>
            </a:r>
            <a:r>
              <a:rPr lang="en-US" sz="2400" i="1" err="1">
                <a:latin typeface="Book Antiqua" panose="02040602050305030304" pitchFamily="18" charset="0"/>
              </a:rPr>
              <a:t>buys_computer</a:t>
            </a:r>
            <a:r>
              <a:rPr lang="en-US" sz="2400" i="1">
                <a:latin typeface="Book Antiqua" panose="02040602050305030304" pitchFamily="18" charset="0"/>
              </a:rPr>
              <a:t>=yes</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err="1">
                <a:latin typeface="Book Antiqua" panose="02040602050305030304" pitchFamily="18" charset="0"/>
              </a:rPr>
              <a:t>credit_rating</a:t>
            </a:r>
            <a:r>
              <a:rPr lang="en-US" sz="2400" i="1">
                <a:latin typeface="Book Antiqua" panose="02040602050305030304" pitchFamily="18" charset="0"/>
              </a:rPr>
              <a:t>=</a:t>
            </a:r>
            <a:r>
              <a:rPr lang="en-US" sz="2400" i="1" err="1">
                <a:latin typeface="Book Antiqua" panose="02040602050305030304" pitchFamily="18" charset="0"/>
              </a:rPr>
              <a:t>fair|buys_computer</a:t>
            </a:r>
            <a:r>
              <a:rPr lang="en-US" sz="2400" i="1">
                <a:latin typeface="Book Antiqua" panose="02040602050305030304" pitchFamily="18" charset="0"/>
              </a:rPr>
              <a:t>=</a:t>
            </a:r>
          </a:p>
          <a:p>
            <a:pPr marL="0" indent="0" algn="just">
              <a:buNone/>
            </a:pPr>
            <a:r>
              <a:rPr lang="en-US" sz="2400" i="1">
                <a:latin typeface="Book Antiqua" panose="02040602050305030304" pitchFamily="18" charset="0"/>
              </a:rPr>
              <a:t>	yes</a:t>
            </a:r>
            <a:r>
              <a:rPr lang="en-US" sz="2400">
                <a:latin typeface="Book Antiqua" panose="02040602050305030304" pitchFamily="18" charset="0"/>
              </a:rPr>
              <a:t>)= 	0.222×0.444×0.667×0.667 = 0.044</a:t>
            </a:r>
          </a:p>
          <a:p>
            <a:pPr marL="0" indent="0" algn="just">
              <a:buNone/>
            </a:pPr>
            <a:r>
              <a:rPr lang="en-US" sz="2700" i="1"/>
              <a:t>	</a:t>
            </a:r>
            <a:r>
              <a:rPr lang="en-US" sz="2400" i="1">
                <a:latin typeface="Book Antiqua" panose="02040602050305030304" pitchFamily="18" charset="0"/>
              </a:rPr>
              <a:t>P</a:t>
            </a:r>
            <a:r>
              <a:rPr lang="en-US" sz="2400">
                <a:latin typeface="Book Antiqua" panose="02040602050305030304" pitchFamily="18" charset="0"/>
              </a:rPr>
              <a:t>(</a:t>
            </a:r>
            <a:r>
              <a:rPr lang="en-US" sz="2400" b="1" i="1" err="1">
                <a:latin typeface="Book Antiqua" panose="02040602050305030304" pitchFamily="18" charset="0"/>
              </a:rPr>
              <a:t>X</a:t>
            </a:r>
            <a:r>
              <a:rPr lang="en-US" sz="2400" err="1">
                <a:latin typeface="Book Antiqua" panose="02040602050305030304" pitchFamily="18" charset="0"/>
              </a:rPr>
              <a:t>|</a:t>
            </a:r>
            <a:r>
              <a:rPr lang="en-US" sz="2400" i="1" err="1">
                <a:latin typeface="Book Antiqua" panose="02040602050305030304" pitchFamily="18" charset="0"/>
              </a:rPr>
              <a:t>buys</a:t>
            </a:r>
            <a:r>
              <a:rPr lang="en-US" sz="2400" i="1">
                <a:latin typeface="Book Antiqua" panose="02040602050305030304" pitchFamily="18" charset="0"/>
              </a:rPr>
              <a:t> computer=no</a:t>
            </a:r>
            <a:r>
              <a:rPr lang="en-US" sz="2400">
                <a:latin typeface="Book Antiqua" panose="02040602050305030304" pitchFamily="18" charset="0"/>
              </a:rPr>
              <a:t>) =</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age=</a:t>
            </a:r>
            <a:r>
              <a:rPr lang="en-US" sz="2400" i="1" err="1">
                <a:latin typeface="Book Antiqua" panose="02040602050305030304" pitchFamily="18" charset="0"/>
              </a:rPr>
              <a:t>youth|buys_computer</a:t>
            </a:r>
            <a:r>
              <a:rPr lang="en-US" sz="2400" i="1">
                <a:latin typeface="Book Antiqua" panose="02040602050305030304" pitchFamily="18" charset="0"/>
              </a:rPr>
              <a:t>= 	no</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income=</a:t>
            </a:r>
            <a:r>
              <a:rPr lang="en-US" sz="2400" i="1" err="1">
                <a:latin typeface="Book Antiqua" panose="02040602050305030304" pitchFamily="18" charset="0"/>
              </a:rPr>
              <a:t>medium|buys_computer</a:t>
            </a:r>
            <a:r>
              <a:rPr lang="en-US" sz="2400" i="1">
                <a:latin typeface="Book Antiqua" panose="02040602050305030304" pitchFamily="18" charset="0"/>
              </a:rPr>
              <a:t>=no</a:t>
            </a:r>
            <a:r>
              <a:rPr lang="en-US" sz="2400">
                <a:latin typeface="Book Antiqua" panose="02040602050305030304" pitchFamily="18" charset="0"/>
              </a:rPr>
              <a:t>)× </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student= 	</a:t>
            </a:r>
            <a:r>
              <a:rPr lang="en-US" sz="2400" i="1" err="1">
                <a:latin typeface="Book Antiqua" panose="02040602050305030304" pitchFamily="18" charset="0"/>
              </a:rPr>
              <a:t>yes|buys_computer</a:t>
            </a:r>
            <a:r>
              <a:rPr lang="en-US" sz="2400" i="1">
                <a:latin typeface="Book Antiqua" panose="02040602050305030304" pitchFamily="18" charset="0"/>
              </a:rPr>
              <a:t>=no</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err="1">
                <a:latin typeface="Book Antiqua" panose="02040602050305030304" pitchFamily="18" charset="0"/>
              </a:rPr>
              <a:t>credit_rating</a:t>
            </a:r>
            <a:r>
              <a:rPr lang="en-US" sz="2400" i="1">
                <a:latin typeface="Book Antiqua" panose="02040602050305030304" pitchFamily="18" charset="0"/>
              </a:rPr>
              <a:t>=fair| 	</a:t>
            </a:r>
            <a:r>
              <a:rPr lang="en-US" sz="2400" i="1" err="1">
                <a:latin typeface="Book Antiqua" panose="02040602050305030304" pitchFamily="18" charset="0"/>
              </a:rPr>
              <a:t>buys_computer</a:t>
            </a:r>
            <a:r>
              <a:rPr lang="en-US" sz="2400" i="1">
                <a:latin typeface="Book Antiqua" panose="02040602050305030304" pitchFamily="18" charset="0"/>
              </a:rPr>
              <a:t>=no</a:t>
            </a:r>
            <a:r>
              <a:rPr lang="en-US" sz="2400">
                <a:latin typeface="Book Antiqua" panose="02040602050305030304" pitchFamily="18" charset="0"/>
              </a:rPr>
              <a:t>)= 0.6*0.4*0.2*0.4 = 0.019</a:t>
            </a:r>
          </a:p>
          <a:p>
            <a:pPr marL="0" indent="0" algn="just">
              <a:buNone/>
            </a:pPr>
            <a:endParaRPr lang="en-US" sz="2700">
              <a:latin typeface="Book Antiqua" panose="02040602050305030304" pitchFamily="18" charset="0"/>
            </a:endParaRPr>
          </a:p>
          <a:p>
            <a:pPr marL="0" indent="0" algn="just">
              <a:buNone/>
            </a:pPr>
            <a:endParaRPr lang="en-US" sz="27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22891100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p>
        </p:txBody>
      </p:sp>
      <p:sp>
        <p:nvSpPr>
          <p:cNvPr id="3" name="Content Placeholder 2"/>
          <p:cNvSpPr>
            <a:spLocks noGrp="1"/>
          </p:cNvSpPr>
          <p:nvPr>
            <p:ph idx="1"/>
          </p:nvPr>
        </p:nvSpPr>
        <p:spPr>
          <a:xfrm>
            <a:off x="628650" y="1600200"/>
            <a:ext cx="8195982" cy="4419600"/>
          </a:xfrm>
        </p:spPr>
        <p:txBody>
          <a:bodyPr>
            <a:noAutofit/>
          </a:bodyPr>
          <a:lstStyle/>
          <a:p>
            <a:pPr marL="0" indent="0" algn="just">
              <a:buNone/>
            </a:pPr>
            <a:r>
              <a:rPr lang="en-US" sz="2700" b="1">
                <a:latin typeface="Book Antiqua" panose="02040602050305030304" pitchFamily="18" charset="0"/>
              </a:rPr>
              <a:t>Solution</a:t>
            </a:r>
          </a:p>
          <a:p>
            <a:pPr marL="0" indent="0">
              <a:buNone/>
            </a:pPr>
            <a:r>
              <a:rPr lang="en-US" sz="2700">
                <a:latin typeface="Book Antiqua" panose="02040602050305030304" pitchFamily="18" charset="0"/>
              </a:rPr>
              <a:t>Now, </a:t>
            </a:r>
          </a:p>
          <a:p>
            <a:pPr marL="0" indent="0">
              <a:buNone/>
            </a:pPr>
            <a:r>
              <a:rPr lang="en-US" sz="2700" i="1">
                <a:latin typeface="Book Antiqua" panose="02040602050305030304" pitchFamily="18" charset="0"/>
              </a:rPr>
              <a:t>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a:t>
            </a:r>
            <a:r>
              <a:rPr lang="en-US" sz="2500" i="1" err="1">
                <a:latin typeface="Book Antiqua" panose="02040602050305030304" pitchFamily="18" charset="0"/>
              </a:rPr>
              <a:t>yes</a:t>
            </a:r>
            <a:r>
              <a:rPr lang="en-US" sz="2500" err="1">
                <a:latin typeface="Book Antiqua" panose="02040602050305030304" pitchFamily="18" charset="0"/>
              </a:rPr>
              <a:t>|X</a:t>
            </a:r>
            <a:r>
              <a:rPr lang="en-US" sz="2500">
                <a:latin typeface="Book Antiqua" panose="02040602050305030304" pitchFamily="18" charset="0"/>
              </a:rPr>
              <a:t>)=</a:t>
            </a:r>
            <a:r>
              <a:rPr lang="en-US" sz="2500" i="1">
                <a:latin typeface="Book Antiqua" panose="02040602050305030304" pitchFamily="18" charset="0"/>
              </a:rPr>
              <a:t>P</a:t>
            </a:r>
            <a:r>
              <a:rPr lang="en-US" sz="2500">
                <a:latin typeface="Book Antiqua" panose="02040602050305030304" pitchFamily="18" charset="0"/>
              </a:rPr>
              <a:t>(</a:t>
            </a:r>
            <a:r>
              <a:rPr lang="en-US" sz="2500" b="1" i="1" err="1">
                <a:latin typeface="Book Antiqua" panose="02040602050305030304" pitchFamily="18" charset="0"/>
              </a:rPr>
              <a:t>X</a:t>
            </a:r>
            <a:r>
              <a:rPr lang="en-US" sz="2500" err="1">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a:t>
            </a:r>
          </a:p>
          <a:p>
            <a:pPr marL="0" indent="0">
              <a:buNone/>
            </a:pPr>
            <a:r>
              <a:rPr lang="en-US" sz="2500" i="1">
                <a:latin typeface="Book Antiqua" panose="02040602050305030304" pitchFamily="18" charset="0"/>
              </a:rPr>
              <a:t>	yes</a:t>
            </a:r>
            <a:r>
              <a:rPr lang="en-US" sz="2500">
                <a:latin typeface="Book Antiqua" panose="02040602050305030304" pitchFamily="18" charset="0"/>
              </a:rPr>
              <a:t>) ×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=yes</a:t>
            </a:r>
            <a:r>
              <a:rPr lang="en-US" sz="2500">
                <a:latin typeface="Book Antiqua" panose="02040602050305030304" pitchFamily="18" charset="0"/>
              </a:rPr>
              <a:t>)= 0.044*0.643 = 0.028</a:t>
            </a:r>
          </a:p>
          <a:p>
            <a:pPr marL="0" indent="0">
              <a:buNone/>
            </a:pPr>
            <a:r>
              <a:rPr lang="en-US" sz="2700" i="1">
                <a:latin typeface="Book Antiqua" panose="02040602050305030304" pitchFamily="18" charset="0"/>
              </a:rPr>
              <a:t>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a:t>
            </a:r>
            <a:r>
              <a:rPr lang="en-US" sz="2500" i="1" err="1">
                <a:latin typeface="Book Antiqua" panose="02040602050305030304" pitchFamily="18" charset="0"/>
              </a:rPr>
              <a:t>no</a:t>
            </a:r>
            <a:r>
              <a:rPr lang="en-US" sz="2500" err="1">
                <a:latin typeface="Book Antiqua" panose="02040602050305030304" pitchFamily="18" charset="0"/>
              </a:rPr>
              <a:t>|X</a:t>
            </a:r>
            <a:r>
              <a:rPr lang="en-US" sz="2500">
                <a:latin typeface="Book Antiqua" panose="02040602050305030304" pitchFamily="18" charset="0"/>
              </a:rPr>
              <a:t>)=</a:t>
            </a:r>
            <a:r>
              <a:rPr lang="en-US" sz="2500" i="1">
                <a:latin typeface="Book Antiqua" panose="02040602050305030304" pitchFamily="18" charset="0"/>
              </a:rPr>
              <a:t>P</a:t>
            </a:r>
            <a:r>
              <a:rPr lang="en-US" sz="2500">
                <a:latin typeface="Book Antiqua" panose="02040602050305030304" pitchFamily="18" charset="0"/>
              </a:rPr>
              <a:t>(</a:t>
            </a:r>
            <a:r>
              <a:rPr lang="en-US" sz="2500" b="1" i="1" err="1">
                <a:latin typeface="Book Antiqua" panose="02040602050305030304" pitchFamily="18" charset="0"/>
              </a:rPr>
              <a:t>X</a:t>
            </a:r>
            <a:r>
              <a:rPr lang="en-US" sz="2500" err="1">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=no</a:t>
            </a:r>
            <a:r>
              <a:rPr lang="en-US" sz="2500">
                <a:latin typeface="Book Antiqua" panose="02040602050305030304" pitchFamily="18" charset="0"/>
              </a:rPr>
              <a:t>)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=no</a:t>
            </a:r>
            <a:r>
              <a:rPr lang="en-US" sz="2500">
                <a:latin typeface="Book Antiqua" panose="02040602050305030304" pitchFamily="18" charset="0"/>
              </a:rPr>
              <a:t>)= 0.019*0.357 = 0.007</a:t>
            </a:r>
          </a:p>
          <a:p>
            <a:pPr marL="0" indent="0">
              <a:buNone/>
            </a:pPr>
            <a:r>
              <a:rPr lang="en-US" sz="2700">
                <a:latin typeface="Book Antiqua" panose="02040602050305030304" pitchFamily="18" charset="0"/>
              </a:rPr>
              <a:t>Since</a:t>
            </a:r>
            <a:r>
              <a:rPr lang="en-US" sz="2700" i="1">
                <a:latin typeface="Book Antiqua" panose="02040602050305030304" pitchFamily="18" charset="0"/>
              </a:rPr>
              <a:t> </a:t>
            </a:r>
          </a:p>
          <a:p>
            <a:pPr marL="0" indent="0">
              <a:buNone/>
            </a:pPr>
            <a:r>
              <a:rPr lang="en-US" sz="2700" i="1">
                <a:latin typeface="Book Antiqua" panose="02040602050305030304" pitchFamily="18" charset="0"/>
              </a:rPr>
              <a:t>P</a:t>
            </a:r>
            <a:r>
              <a:rPr lang="en-US" sz="2700">
                <a:latin typeface="Book Antiqua" panose="02040602050305030304" pitchFamily="18" charset="0"/>
              </a:rPr>
              <a:t>(</a:t>
            </a:r>
            <a:r>
              <a:rPr lang="en-US" sz="2700" i="1" err="1">
                <a:latin typeface="Book Antiqua" panose="02040602050305030304" pitchFamily="18" charset="0"/>
              </a:rPr>
              <a:t>buys_computer</a:t>
            </a:r>
            <a:r>
              <a:rPr lang="en-US" sz="2700" i="1">
                <a:latin typeface="Book Antiqua" panose="02040602050305030304" pitchFamily="18" charset="0"/>
              </a:rPr>
              <a:t>=</a:t>
            </a:r>
            <a:r>
              <a:rPr lang="en-US" sz="2700" i="1" err="1">
                <a:latin typeface="Book Antiqua" panose="02040602050305030304" pitchFamily="18" charset="0"/>
              </a:rPr>
              <a:t>yes</a:t>
            </a:r>
            <a:r>
              <a:rPr lang="en-US" sz="2700" err="1">
                <a:latin typeface="Book Antiqua" panose="02040602050305030304" pitchFamily="18" charset="0"/>
              </a:rPr>
              <a:t>|X</a:t>
            </a:r>
            <a:r>
              <a:rPr lang="en-US" sz="2700">
                <a:latin typeface="Book Antiqua" panose="02040602050305030304" pitchFamily="18" charset="0"/>
              </a:rPr>
              <a:t>)&gt;</a:t>
            </a:r>
            <a:r>
              <a:rPr lang="en-US" sz="2700" i="1">
                <a:latin typeface="Book Antiqua" panose="02040602050305030304" pitchFamily="18" charset="0"/>
              </a:rPr>
              <a:t> P</a:t>
            </a:r>
            <a:r>
              <a:rPr lang="en-US" sz="2700">
                <a:latin typeface="Book Antiqua" panose="02040602050305030304" pitchFamily="18" charset="0"/>
              </a:rPr>
              <a:t>(</a:t>
            </a:r>
            <a:r>
              <a:rPr lang="en-US" sz="2700" i="1" err="1">
                <a:latin typeface="Book Antiqua" panose="02040602050305030304" pitchFamily="18" charset="0"/>
              </a:rPr>
              <a:t>buys_computer</a:t>
            </a:r>
            <a:r>
              <a:rPr lang="en-US" sz="2700" i="1">
                <a:latin typeface="Book Antiqua" panose="02040602050305030304" pitchFamily="18" charset="0"/>
              </a:rPr>
              <a:t>=</a:t>
            </a:r>
            <a:r>
              <a:rPr lang="en-US" sz="2700" i="1" err="1">
                <a:latin typeface="Book Antiqua" panose="02040602050305030304" pitchFamily="18" charset="0"/>
              </a:rPr>
              <a:t>no</a:t>
            </a:r>
            <a:r>
              <a:rPr lang="en-US" sz="2700" err="1">
                <a:latin typeface="Book Antiqua" panose="02040602050305030304" pitchFamily="18" charset="0"/>
              </a:rPr>
              <a:t>|X</a:t>
            </a:r>
            <a:r>
              <a:rPr lang="en-US" sz="2700">
                <a:latin typeface="Book Antiqua" panose="02040602050305030304" pitchFamily="18" charset="0"/>
              </a:rPr>
              <a:t>), </a:t>
            </a:r>
          </a:p>
          <a:p>
            <a:pPr marL="0" indent="0">
              <a:buNone/>
            </a:pPr>
            <a:r>
              <a:rPr lang="en-US" sz="2700" i="1">
                <a:latin typeface="Book Antiqua" panose="02040602050305030304" pitchFamily="18" charset="0"/>
              </a:rPr>
              <a:t>Prediction for Given X is: </a:t>
            </a:r>
            <a:r>
              <a:rPr lang="en-US" sz="2700" b="1" i="1" err="1">
                <a:latin typeface="Book Antiqua" panose="02040602050305030304" pitchFamily="18" charset="0"/>
              </a:rPr>
              <a:t>buys_computer</a:t>
            </a:r>
            <a:r>
              <a:rPr lang="en-US" sz="2700" b="1" i="1">
                <a:latin typeface="Book Antiqua" panose="02040602050305030304" pitchFamily="18" charset="0"/>
              </a:rPr>
              <a:t> = yes.</a:t>
            </a:r>
            <a:endParaRPr lang="en-US" sz="2700" b="1">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94414488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a:latin typeface="Book Antiqua" panose="02040602050305030304" pitchFamily="18" charset="0"/>
              </a:rPr>
              <a:t>Classification by Decision Tree Induction</a:t>
            </a:r>
          </a:p>
        </p:txBody>
      </p:sp>
      <p:sp>
        <p:nvSpPr>
          <p:cNvPr id="3" name="Content Placeholder 2"/>
          <p:cNvSpPr>
            <a:spLocks noGrp="1"/>
          </p:cNvSpPr>
          <p:nvPr>
            <p:ph idx="1"/>
          </p:nvPr>
        </p:nvSpPr>
        <p:spPr/>
        <p:txBody>
          <a:bodyPr>
            <a:noAutofit/>
          </a:bodyPr>
          <a:lstStyle/>
          <a:p>
            <a:pPr algn="just"/>
            <a:r>
              <a:rPr lang="en-US" sz="2800">
                <a:latin typeface="Book Antiqua" panose="02040602050305030304" pitchFamily="18" charset="0"/>
              </a:rPr>
              <a:t>Decision tree induction is the learning of decision trees from class labeled training tuples. </a:t>
            </a:r>
          </a:p>
          <a:p>
            <a:pPr algn="just"/>
            <a:r>
              <a:rPr lang="en-US" sz="2800">
                <a:latin typeface="Book Antiqua" panose="02040602050305030304" pitchFamily="18" charset="0"/>
              </a:rPr>
              <a:t>Decision tree is a flowchart-like tree structure where internal nodes (non leaf node) denotes a test on an attribute, branches represent outcomes of tests, and Leaf nodes (terminal nodes) hold class labels.</a:t>
            </a:r>
          </a:p>
          <a:p>
            <a:pPr algn="just"/>
            <a:endParaRPr lang="en-US" sz="2800">
              <a:latin typeface="Book Antiqua" panose="02040602050305030304" pitchFamily="18" charset="0"/>
            </a:endParaRPr>
          </a:p>
          <a:p>
            <a:pPr lvl="0" algn="just"/>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156020765"/>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Classification by Decision Tree</a:t>
            </a:r>
          </a:p>
        </p:txBody>
      </p:sp>
      <p:sp>
        <p:nvSpPr>
          <p:cNvPr id="3" name="Content Placeholder 2"/>
          <p:cNvSpPr>
            <a:spLocks noGrp="1"/>
          </p:cNvSpPr>
          <p:nvPr>
            <p:ph idx="1"/>
          </p:nvPr>
        </p:nvSpPr>
        <p:spPr/>
        <p:txBody>
          <a:bodyPr>
            <a:noAutofit/>
          </a:bodyPr>
          <a:lstStyle/>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r>
              <a:rPr lang="en-US" sz="2800">
                <a:latin typeface="Book Antiqua" panose="02040602050305030304" pitchFamily="18" charset="0"/>
              </a:rPr>
              <a:t>In order to make prediction for a tuple, the attributes of a tuple are tested against the decision tree. A path is traced from the root to a leaf node which determines the predicted class for that tuple.</a:t>
            </a:r>
          </a:p>
          <a:p>
            <a:pPr algn="just"/>
            <a:endParaRPr lang="en-US" sz="2800">
              <a:latin typeface="Book Antiqua" panose="02040602050305030304" pitchFamily="18" charset="0"/>
            </a:endParaRPr>
          </a:p>
          <a:p>
            <a:pPr lvl="0" algn="just"/>
            <a:endParaRPr lang="en-US" sz="2800">
              <a:latin typeface="Book Antiqua" panose="02040602050305030304" pitchFamily="18" charset="0"/>
            </a:endParaRPr>
          </a:p>
        </p:txBody>
      </p:sp>
      <p:pic>
        <p:nvPicPr>
          <p:cNvPr id="5" name="Picture 4"/>
          <p:cNvPicPr/>
          <p:nvPr/>
        </p:nvPicPr>
        <p:blipFill>
          <a:blip r:embed="rId2"/>
          <a:srcRect/>
          <a:stretch>
            <a:fillRect/>
          </a:stretch>
        </p:blipFill>
        <p:spPr bwMode="auto">
          <a:xfrm>
            <a:off x="1905000" y="1417638"/>
            <a:ext cx="5038726" cy="2255044"/>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416234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a:latin typeface="Book Antiqua" pitchFamily="18" charset="0"/>
              </a:rPr>
              <a:t>With a high learning rate we can cover more ground each step, but we risk overshooting the lowest point. </a:t>
            </a:r>
          </a:p>
          <a:p>
            <a:pPr marL="284163" indent="-284163" algn="just"/>
            <a:r>
              <a:rPr lang="en-US" sz="2800">
                <a:latin typeface="Book Antiqua" pitchFamily="18" charset="0"/>
              </a:rPr>
              <a:t>A low learning rate is more precise, but calculating the gradient is time-consuming, so it will take us a very long time to get to the bottom.</a:t>
            </a:r>
          </a:p>
          <a:p>
            <a:pPr marL="284163" indent="-284163" algn="just"/>
            <a:endParaRPr lang="en-US" sz="280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Footer Placeholder 12"/>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450472784"/>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Classification by Decision Tree</a:t>
            </a:r>
          </a:p>
        </p:txBody>
      </p:sp>
      <p:sp>
        <p:nvSpPr>
          <p:cNvPr id="3" name="Content Placeholder 2"/>
          <p:cNvSpPr>
            <a:spLocks noGrp="1"/>
          </p:cNvSpPr>
          <p:nvPr>
            <p:ph idx="1"/>
          </p:nvPr>
        </p:nvSpPr>
        <p:spPr/>
        <p:txBody>
          <a:bodyPr>
            <a:noAutofit/>
          </a:bodyPr>
          <a:lstStyle/>
          <a:p>
            <a:pPr marL="0" indent="0">
              <a:buNone/>
            </a:pPr>
            <a:r>
              <a:rPr lang="en-US" sz="2500" b="1">
                <a:latin typeface="Book Antiqua" panose="02040602050305030304" pitchFamily="18" charset="0"/>
              </a:rPr>
              <a:t>Algorithm for Constructing Decision Tress</a:t>
            </a:r>
            <a:endParaRPr lang="en-US" sz="2500">
              <a:latin typeface="Book Antiqua" panose="02040602050305030304" pitchFamily="18" charset="0"/>
            </a:endParaRPr>
          </a:p>
          <a:p>
            <a:pPr algn="just"/>
            <a:r>
              <a:rPr lang="en-US" sz="2500">
                <a:latin typeface="Book Antiqua" panose="02040602050305030304" pitchFamily="18" charset="0"/>
              </a:rPr>
              <a:t>Constructing a Decision tree uses greedy algorithm. Tree is constructed in a top-down divide-and-conquer manner.</a:t>
            </a:r>
          </a:p>
          <a:p>
            <a:pPr marL="685800" lvl="1" indent="-342900">
              <a:buFont typeface="+mj-lt"/>
              <a:buAutoNum type="arabicPeriod"/>
            </a:pPr>
            <a:r>
              <a:rPr lang="en-US" sz="1800">
                <a:latin typeface="Book Antiqua" panose="02040602050305030304" pitchFamily="18" charset="0"/>
              </a:rPr>
              <a:t>At start, all the training tuples are at the root</a:t>
            </a:r>
          </a:p>
          <a:p>
            <a:pPr marL="685800" lvl="1" indent="-342900">
              <a:buFont typeface="+mj-lt"/>
              <a:buAutoNum type="arabicPeriod"/>
            </a:pPr>
            <a:r>
              <a:rPr lang="en-US" sz="1800">
                <a:latin typeface="Book Antiqua" panose="02040602050305030304" pitchFamily="18" charset="0"/>
              </a:rPr>
              <a:t>Tuples are partitioned recursively based on selected attributes</a:t>
            </a:r>
          </a:p>
          <a:p>
            <a:pPr marL="685800" lvl="1" indent="-342900">
              <a:buFont typeface="+mj-lt"/>
              <a:buAutoNum type="arabicPeriod"/>
            </a:pPr>
            <a:r>
              <a:rPr lang="en-US" sz="1800">
                <a:latin typeface="Book Antiqua" panose="02040602050305030304" pitchFamily="18" charset="0"/>
              </a:rPr>
              <a:t>If all samples for a given node belong to the same class</a:t>
            </a:r>
          </a:p>
          <a:p>
            <a:pPr lvl="2"/>
            <a:r>
              <a:rPr lang="en-US" sz="1800">
                <a:latin typeface="Book Antiqua" panose="02040602050305030304" pitchFamily="18" charset="0"/>
              </a:rPr>
              <a:t>Label the class </a:t>
            </a:r>
          </a:p>
          <a:p>
            <a:pPr marL="685800" lvl="1" indent="-342900">
              <a:buFont typeface="+mj-lt"/>
              <a:buAutoNum type="arabicPeriod"/>
            </a:pPr>
            <a:r>
              <a:rPr lang="en-US" sz="1800">
                <a:latin typeface="Book Antiqua" panose="02040602050305030304" pitchFamily="18" charset="0"/>
              </a:rPr>
              <a:t>Else if there are no remaining attributes for further partitioning </a:t>
            </a:r>
          </a:p>
          <a:p>
            <a:pPr lvl="2"/>
            <a:r>
              <a:rPr lang="en-US" sz="1800">
                <a:latin typeface="Book Antiqua" panose="02040602050305030304" pitchFamily="18" charset="0"/>
              </a:rPr>
              <a:t>Majority voting is employed for assigning class label to the leaf</a:t>
            </a:r>
          </a:p>
          <a:p>
            <a:pPr marL="685800" lvl="1" indent="-342900">
              <a:buFont typeface="+mj-lt"/>
              <a:buAutoNum type="arabicPeriod"/>
            </a:pPr>
            <a:r>
              <a:rPr lang="en-US" sz="1800">
                <a:latin typeface="Book Antiqua" panose="02040602050305030304" pitchFamily="18" charset="0"/>
              </a:rPr>
              <a:t>Else</a:t>
            </a:r>
          </a:p>
          <a:p>
            <a:pPr lvl="2"/>
            <a:r>
              <a:rPr lang="en-US" sz="1800">
                <a:latin typeface="Book Antiqua" panose="02040602050305030304" pitchFamily="18" charset="0"/>
              </a:rPr>
              <a:t>Got to step 2</a:t>
            </a:r>
          </a:p>
          <a:p>
            <a:pPr lvl="0" algn="just"/>
            <a:endParaRPr lang="en-US" sz="25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429832539"/>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Classification by Decision Tree</a:t>
            </a:r>
          </a:p>
        </p:txBody>
      </p:sp>
      <p:sp>
        <p:nvSpPr>
          <p:cNvPr id="3" name="Content Placeholder 2"/>
          <p:cNvSpPr>
            <a:spLocks noGrp="1"/>
          </p:cNvSpPr>
          <p:nvPr>
            <p:ph idx="1"/>
          </p:nvPr>
        </p:nvSpPr>
        <p:spPr/>
        <p:txBody>
          <a:bodyPr>
            <a:noAutofit/>
          </a:bodyPr>
          <a:lstStyle/>
          <a:p>
            <a:pPr algn="just"/>
            <a:r>
              <a:rPr lang="en-US" sz="2800">
                <a:latin typeface="Book Antiqua" panose="02040602050305030304" pitchFamily="18" charset="0"/>
              </a:rPr>
              <a:t>There are many variations of decision-tree algorithms. Some of them are: </a:t>
            </a:r>
            <a:r>
              <a:rPr lang="en-US" sz="2800" i="1">
                <a:latin typeface="Book Antiqua" panose="02040602050305030304" pitchFamily="18" charset="0"/>
              </a:rPr>
              <a:t>ID3 (Iterative Dichotomiser 3), C4.5 (successor of ID3), CART (Classification and Regression Tree) etc</a:t>
            </a:r>
            <a:r>
              <a:rPr lang="en-US" sz="2800">
                <a:latin typeface="Book Antiqua" panose="02040602050305030304" pitchFamily="18" charset="0"/>
              </a:rPr>
              <a:t>. </a:t>
            </a:r>
          </a:p>
          <a:p>
            <a:pPr algn="just"/>
            <a:r>
              <a:rPr lang="en-US" sz="2800">
                <a:latin typeface="Book Antiqua" panose="02040602050305030304" pitchFamily="18" charset="0"/>
              </a:rPr>
              <a:t>There are different attribute selection measures used by decision tree classifiers. Some of them are: </a:t>
            </a:r>
            <a:r>
              <a:rPr lang="en-US" sz="2800" i="1">
                <a:latin typeface="Book Antiqua" panose="02040602050305030304" pitchFamily="18" charset="0"/>
              </a:rPr>
              <a:t>Information Gain, Gain Ratio, Gini Index</a:t>
            </a:r>
            <a:r>
              <a:rPr lang="en-US" sz="2800">
                <a:latin typeface="Book Antiqua" panose="02040602050305030304" pitchFamily="18" charset="0"/>
              </a:rPr>
              <a:t> etc.</a:t>
            </a:r>
          </a:p>
          <a:p>
            <a:pPr lvl="0" algn="just"/>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48002518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p>
        </p:txBody>
      </p:sp>
      <p:sp>
        <p:nvSpPr>
          <p:cNvPr id="3" name="Content Placeholder 2"/>
          <p:cNvSpPr>
            <a:spLocks noGrp="1"/>
          </p:cNvSpPr>
          <p:nvPr>
            <p:ph idx="1"/>
          </p:nvPr>
        </p:nvSpPr>
        <p:spPr/>
        <p:txBody>
          <a:bodyPr>
            <a:noAutofit/>
          </a:bodyPr>
          <a:lstStyle/>
          <a:p>
            <a:pPr lvl="0" algn="just"/>
            <a:r>
              <a:rPr lang="en-US" sz="2800">
                <a:latin typeface="Book Antiqua" panose="02040602050305030304" pitchFamily="18" charset="0"/>
              </a:rPr>
              <a:t>ID3 stands for Iterative Dichotomiser 3. It uses top-down greedy approach to build decision tree model. </a:t>
            </a:r>
          </a:p>
          <a:p>
            <a:pPr lvl="0" algn="just"/>
            <a:r>
              <a:rPr lang="en-US" sz="2800">
                <a:latin typeface="Book Antiqua" panose="02040602050305030304" pitchFamily="18" charset="0"/>
              </a:rPr>
              <a:t>This algorithm computes information gain for each attribute and then selects the attribute with the highest information gain. </a:t>
            </a:r>
          </a:p>
          <a:p>
            <a:pPr lvl="0" algn="just"/>
            <a:r>
              <a:rPr lang="en-US" sz="2800">
                <a:latin typeface="Book Antiqua" panose="02040602050305030304" pitchFamily="18" charset="0"/>
              </a:rPr>
              <a:t>Information gain measures reduction in entropy after data transformation. It is calculated by comparing entropy of the dataset before and after transformation.  </a:t>
            </a: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821860448"/>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p>
        </p:txBody>
      </p:sp>
      <p:sp>
        <p:nvSpPr>
          <p:cNvPr id="3" name="Content Placeholder 2"/>
          <p:cNvSpPr>
            <a:spLocks noGrp="1"/>
          </p:cNvSpPr>
          <p:nvPr>
            <p:ph idx="1"/>
          </p:nvPr>
        </p:nvSpPr>
        <p:spPr/>
        <p:txBody>
          <a:bodyPr>
            <a:noAutofit/>
          </a:bodyPr>
          <a:lstStyle/>
          <a:p>
            <a:pPr lvl="0" algn="just"/>
            <a:r>
              <a:rPr lang="en-US" sz="2800">
                <a:latin typeface="Book Antiqua" panose="02040602050305030304" pitchFamily="18" charset="0"/>
              </a:rPr>
              <a:t>Entropy is the measure of homogeneity of the sample. Entropy or expected information of dataset D is calculated by using equation 1.</a:t>
            </a:r>
          </a:p>
          <a:p>
            <a:pPr lvl="0" algn="just"/>
            <a:endParaRPr lang="en-US" sz="2800">
              <a:latin typeface="Book Antiqua" panose="02040602050305030304" pitchFamily="18" charset="0"/>
            </a:endParaRPr>
          </a:p>
          <a:p>
            <a:pPr marL="0" indent="0" algn="just">
              <a:buNone/>
            </a:pPr>
            <a:r>
              <a:rPr lang="en-US" sz="2200">
                <a:latin typeface="Book Antiqua" panose="02040602050305030304" pitchFamily="18" charset="0"/>
              </a:rPr>
              <a:t>	Where </a:t>
            </a:r>
            <a:r>
              <a:rPr lang="en-US" sz="2200" i="1">
                <a:latin typeface="Book Antiqua" panose="02040602050305030304" pitchFamily="18" charset="0"/>
              </a:rPr>
              <a:t>p</a:t>
            </a:r>
            <a:r>
              <a:rPr lang="en-US" sz="2200" i="1" baseline="-25000">
                <a:latin typeface="Book Antiqua" panose="02040602050305030304" pitchFamily="18" charset="0"/>
              </a:rPr>
              <a:t>i</a:t>
            </a:r>
            <a:r>
              <a:rPr lang="en-US" sz="2200">
                <a:latin typeface="Book Antiqua" panose="02040602050305030304" pitchFamily="18" charset="0"/>
              </a:rPr>
              <a:t> is the probability of a tuple in D belonging to 	class </a:t>
            </a:r>
            <a:r>
              <a:rPr lang="en-US" sz="2200" err="1">
                <a:latin typeface="Book Antiqua" panose="02040602050305030304" pitchFamily="18" charset="0"/>
              </a:rPr>
              <a:t>C</a:t>
            </a:r>
            <a:r>
              <a:rPr lang="en-US" sz="2200" baseline="-25000" err="1">
                <a:latin typeface="Book Antiqua" panose="02040602050305030304" pitchFamily="18" charset="0"/>
              </a:rPr>
              <a:t>i</a:t>
            </a:r>
            <a:r>
              <a:rPr lang="en-US" sz="2200">
                <a:latin typeface="Book Antiqua" panose="02040602050305030304" pitchFamily="18" charset="0"/>
              </a:rPr>
              <a:t> and is estimated using Equation 2.</a:t>
            </a:r>
          </a:p>
          <a:p>
            <a:pPr lvl="0" algn="just"/>
            <a:endParaRPr lang="en-US" sz="2800">
              <a:latin typeface="Book Antiqua" panose="0204060205030503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902123688"/>
              </p:ext>
            </p:extLst>
          </p:nvPr>
        </p:nvGraphicFramePr>
        <p:xfrm>
          <a:off x="1780320" y="2827338"/>
          <a:ext cx="4971324" cy="746125"/>
        </p:xfrm>
        <a:graphic>
          <a:graphicData uri="http://schemas.openxmlformats.org/presentationml/2006/ole">
            <mc:AlternateContent xmlns:mc="http://schemas.openxmlformats.org/markup-compatibility/2006">
              <mc:Choice xmlns:v="urn:schemas-microsoft-com:vml" Requires="v">
                <p:oleObj name="Equation" r:id="rId2" imgW="2869920" imgH="431640" progId="Equation.3">
                  <p:embed/>
                </p:oleObj>
              </mc:Choice>
              <mc:Fallback>
                <p:oleObj name="Equation" r:id="rId2" imgW="2869920" imgH="431640" progId="Equation.3">
                  <p:embed/>
                  <p:pic>
                    <p:nvPicPr>
                      <p:cNvPr id="0" name=""/>
                      <p:cNvPicPr>
                        <a:picLocks noChangeAspect="1" noChangeArrowheads="1"/>
                      </p:cNvPicPr>
                      <p:nvPr/>
                    </p:nvPicPr>
                    <p:blipFill>
                      <a:blip r:embed="rId3"/>
                      <a:srcRect/>
                      <a:stretch>
                        <a:fillRect/>
                      </a:stretch>
                    </p:blipFill>
                    <p:spPr bwMode="auto">
                      <a:xfrm>
                        <a:off x="1780320" y="2827338"/>
                        <a:ext cx="4971324" cy="746125"/>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04935448"/>
              </p:ext>
            </p:extLst>
          </p:nvPr>
        </p:nvGraphicFramePr>
        <p:xfrm>
          <a:off x="1730987" y="4423569"/>
          <a:ext cx="5020657" cy="852487"/>
        </p:xfrm>
        <a:graphic>
          <a:graphicData uri="http://schemas.openxmlformats.org/presentationml/2006/ole">
            <mc:AlternateContent xmlns:mc="http://schemas.openxmlformats.org/markup-compatibility/2006">
              <mc:Choice xmlns:v="urn:schemas-microsoft-com:vml" Requires="v">
                <p:oleObj name="Equation" r:id="rId4" imgW="2933640" imgH="495000" progId="Equation.3">
                  <p:embed/>
                </p:oleObj>
              </mc:Choice>
              <mc:Fallback>
                <p:oleObj name="Equation" r:id="rId4" imgW="2933640" imgH="495000" progId="Equation.3">
                  <p:embed/>
                  <p:pic>
                    <p:nvPicPr>
                      <p:cNvPr id="0" name=""/>
                      <p:cNvPicPr>
                        <a:picLocks noChangeAspect="1" noChangeArrowheads="1"/>
                      </p:cNvPicPr>
                      <p:nvPr/>
                    </p:nvPicPr>
                    <p:blipFill>
                      <a:blip r:embed="rId5"/>
                      <a:srcRect/>
                      <a:stretch>
                        <a:fillRect/>
                      </a:stretch>
                    </p:blipFill>
                    <p:spPr bwMode="auto">
                      <a:xfrm>
                        <a:off x="1730987" y="4423569"/>
                        <a:ext cx="5020657" cy="852487"/>
                      </a:xfrm>
                      <a:prstGeom prst="rect">
                        <a:avLst/>
                      </a:prstGeom>
                      <a:noFill/>
                    </p:spPr>
                  </p:pic>
                </p:oleObj>
              </mc:Fallback>
            </mc:AlternateContent>
          </a:graphicData>
        </a:graphic>
      </p:graphicFrame>
      <p:sp>
        <p:nvSpPr>
          <p:cNvPr id="7" name="Rectangle 6"/>
          <p:cNvSpPr/>
          <p:nvPr/>
        </p:nvSpPr>
        <p:spPr>
          <a:xfrm>
            <a:off x="1447800" y="5276056"/>
            <a:ext cx="7086600" cy="769441"/>
          </a:xfrm>
          <a:prstGeom prst="rect">
            <a:avLst/>
          </a:prstGeom>
        </p:spPr>
        <p:txBody>
          <a:bodyPr wrap="square">
            <a:spAutoFit/>
          </a:bodyPr>
          <a:lstStyle/>
          <a:p>
            <a:pPr algn="just"/>
            <a:r>
              <a:rPr lang="en-US" sz="2200">
                <a:latin typeface="Book Antiqua" panose="02040602050305030304" pitchFamily="18" charset="0"/>
              </a:rPr>
              <a:t>Where       is the number of tuples in D belonging to class </a:t>
            </a:r>
            <a:r>
              <a:rPr lang="en-US" sz="2200" err="1">
                <a:latin typeface="Book Antiqua" panose="02040602050305030304" pitchFamily="18" charset="0"/>
              </a:rPr>
              <a:t>C</a:t>
            </a:r>
            <a:r>
              <a:rPr lang="en-US" sz="2200" baseline="-25000" err="1">
                <a:latin typeface="Book Antiqua" panose="02040602050305030304" pitchFamily="18" charset="0"/>
              </a:rPr>
              <a:t>i</a:t>
            </a:r>
            <a:r>
              <a:rPr lang="en-US" sz="2200">
                <a:latin typeface="Book Antiqua" panose="02040602050305030304" pitchFamily="18" charset="0"/>
              </a:rPr>
              <a:t> and     is the number of tuples in D.</a:t>
            </a:r>
          </a:p>
        </p:txBody>
      </p:sp>
      <p:graphicFrame>
        <p:nvGraphicFramePr>
          <p:cNvPr id="8" name="Object 7"/>
          <p:cNvGraphicFramePr>
            <a:graphicFrameLocks noChangeAspect="1"/>
          </p:cNvGraphicFramePr>
          <p:nvPr>
            <p:extLst>
              <p:ext uri="{D42A27DB-BD31-4B8C-83A1-F6EECF244321}">
                <p14:modId xmlns:p14="http://schemas.microsoft.com/office/powerpoint/2010/main" val="2745221525"/>
              </p:ext>
            </p:extLst>
          </p:nvPr>
        </p:nvGraphicFramePr>
        <p:xfrm>
          <a:off x="2514600" y="5329633"/>
          <a:ext cx="408100" cy="309167"/>
        </p:xfrm>
        <a:graphic>
          <a:graphicData uri="http://schemas.openxmlformats.org/presentationml/2006/ole">
            <mc:AlternateContent xmlns:mc="http://schemas.openxmlformats.org/markup-compatibility/2006">
              <mc:Choice xmlns:v="urn:schemas-microsoft-com:vml" Requires="v">
                <p:oleObj name="Equation" r:id="rId6" imgW="317225" imgH="241091" progId="Equation.3">
                  <p:embed/>
                </p:oleObj>
              </mc:Choice>
              <mc:Fallback>
                <p:oleObj name="Equation" r:id="rId6" imgW="317225" imgH="2410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5329633"/>
                        <a:ext cx="408100" cy="309167"/>
                      </a:xfrm>
                      <a:prstGeom prst="rect">
                        <a:avLst/>
                      </a:prstGeom>
                      <a:noFill/>
                    </p:spPr>
                  </p:pic>
                </p:oleObj>
              </mc:Fallback>
            </mc:AlternateContent>
          </a:graphicData>
        </a:graphic>
      </p:graphicFrame>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28233910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p>
        </p:txBody>
      </p:sp>
      <p:sp>
        <p:nvSpPr>
          <p:cNvPr id="3" name="Content Placeholder 2"/>
          <p:cNvSpPr>
            <a:spLocks noGrp="1"/>
          </p:cNvSpPr>
          <p:nvPr>
            <p:ph idx="1"/>
          </p:nvPr>
        </p:nvSpPr>
        <p:spPr>
          <a:xfrm>
            <a:off x="457200" y="1417638"/>
            <a:ext cx="8382000" cy="4602162"/>
          </a:xfrm>
        </p:spPr>
        <p:txBody>
          <a:bodyPr>
            <a:noAutofit/>
          </a:bodyPr>
          <a:lstStyle/>
          <a:p>
            <a:pPr algn="just"/>
            <a:r>
              <a:rPr lang="en-US" sz="2600">
                <a:latin typeface="Book Antiqua" panose="02040602050305030304" pitchFamily="18" charset="0"/>
              </a:rPr>
              <a:t>Suppose we have to partition the tuples in D on some attribute A having v distinct values. The attribute A can be used to split D into v partitions {D</a:t>
            </a:r>
            <a:r>
              <a:rPr lang="en-US" sz="2600" baseline="-25000">
                <a:latin typeface="Book Antiqua" panose="02040602050305030304" pitchFamily="18" charset="0"/>
              </a:rPr>
              <a:t>1</a:t>
            </a:r>
            <a:r>
              <a:rPr lang="en-US" sz="2600">
                <a:latin typeface="Book Antiqua" panose="02040602050305030304" pitchFamily="18" charset="0"/>
              </a:rPr>
              <a:t>,D</a:t>
            </a:r>
            <a:r>
              <a:rPr lang="en-US" sz="2600" baseline="-25000">
                <a:latin typeface="Book Antiqua" panose="02040602050305030304" pitchFamily="18" charset="0"/>
              </a:rPr>
              <a:t>2</a:t>
            </a:r>
            <a:r>
              <a:rPr lang="en-US" sz="2600">
                <a:latin typeface="Book Antiqua" panose="02040602050305030304" pitchFamily="18" charset="0"/>
              </a:rPr>
              <a:t>,..,D</a:t>
            </a:r>
            <a:r>
              <a:rPr lang="en-US" sz="2600" baseline="-25000">
                <a:latin typeface="Book Antiqua" panose="02040602050305030304" pitchFamily="18" charset="0"/>
              </a:rPr>
              <a:t>v</a:t>
            </a:r>
            <a:r>
              <a:rPr lang="en-US" sz="2600">
                <a:latin typeface="Book Antiqua" panose="02040602050305030304" pitchFamily="18" charset="0"/>
              </a:rPr>
              <a:t>}. Now, the total entropy of data partitions while partitioning D around attribute A is calculated using Equation 3. </a:t>
            </a:r>
          </a:p>
          <a:p>
            <a:pPr algn="just"/>
            <a:endParaRPr lang="en-US" sz="2700">
              <a:latin typeface="Book Antiqua" panose="02040602050305030304" pitchFamily="18" charset="0"/>
            </a:endParaRPr>
          </a:p>
          <a:p>
            <a:pPr algn="just"/>
            <a:r>
              <a:rPr lang="en-US" sz="2700">
                <a:latin typeface="Book Antiqua" panose="02040602050305030304" pitchFamily="18" charset="0"/>
              </a:rPr>
              <a:t>Finally, the information gain achieved after partitioning D on attribute A is calculated using Equation 4.</a:t>
            </a: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a:p>
            <a:pPr lvl="0" algn="just"/>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4092854479"/>
              </p:ext>
            </p:extLst>
          </p:nvPr>
        </p:nvGraphicFramePr>
        <p:xfrm>
          <a:off x="1491116" y="3718719"/>
          <a:ext cx="4614182" cy="777081"/>
        </p:xfrm>
        <a:graphic>
          <a:graphicData uri="http://schemas.openxmlformats.org/presentationml/2006/ole">
            <mc:AlternateContent xmlns:mc="http://schemas.openxmlformats.org/markup-compatibility/2006">
              <mc:Choice xmlns:v="urn:schemas-microsoft-com:vml" Requires="v">
                <p:oleObj name="Equation" r:id="rId2" imgW="3022560" imgH="507960" progId="Equation.3">
                  <p:embed/>
                </p:oleObj>
              </mc:Choice>
              <mc:Fallback>
                <p:oleObj name="Equation" r:id="rId2" imgW="3022560" imgH="507960" progId="Equation.3">
                  <p:embed/>
                  <p:pic>
                    <p:nvPicPr>
                      <p:cNvPr id="0" name=""/>
                      <p:cNvPicPr>
                        <a:picLocks noChangeAspect="1" noChangeArrowheads="1"/>
                      </p:cNvPicPr>
                      <p:nvPr/>
                    </p:nvPicPr>
                    <p:blipFill>
                      <a:blip r:embed="rId3"/>
                      <a:srcRect/>
                      <a:stretch>
                        <a:fillRect/>
                      </a:stretch>
                    </p:blipFill>
                    <p:spPr bwMode="auto">
                      <a:xfrm>
                        <a:off x="1491116" y="3718719"/>
                        <a:ext cx="4614182" cy="777081"/>
                      </a:xfrm>
                      <a:prstGeom prst="rect">
                        <a:avLst/>
                      </a:prstGeom>
                      <a:noFill/>
                    </p:spPr>
                  </p:pic>
                </p:oleObj>
              </mc:Fallback>
            </mc:AlternateContent>
          </a:graphicData>
        </a:graphic>
      </p:graphicFrame>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9" name="Object 8"/>
          <p:cNvGraphicFramePr>
            <a:graphicFrameLocks noChangeAspect="1"/>
          </p:cNvGraphicFramePr>
          <p:nvPr>
            <p:extLst>
              <p:ext uri="{D42A27DB-BD31-4B8C-83A1-F6EECF244321}">
                <p14:modId xmlns:p14="http://schemas.microsoft.com/office/powerpoint/2010/main" val="1217136509"/>
              </p:ext>
            </p:extLst>
          </p:nvPr>
        </p:nvGraphicFramePr>
        <p:xfrm>
          <a:off x="1491116" y="5629275"/>
          <a:ext cx="4562475" cy="390525"/>
        </p:xfrm>
        <a:graphic>
          <a:graphicData uri="http://schemas.openxmlformats.org/presentationml/2006/ole">
            <mc:AlternateContent xmlns:mc="http://schemas.openxmlformats.org/markup-compatibility/2006">
              <mc:Choice xmlns:v="urn:schemas-microsoft-com:vml" Requires="v">
                <p:oleObj name="Equation" r:id="rId4" imgW="2793960" imgH="215640" progId="Equation.3">
                  <p:embed/>
                </p:oleObj>
              </mc:Choice>
              <mc:Fallback>
                <p:oleObj name="Equation" r:id="rId4" imgW="2793960" imgH="215640" progId="Equation.3">
                  <p:embed/>
                  <p:pic>
                    <p:nvPicPr>
                      <p:cNvPr id="0" name=""/>
                      <p:cNvPicPr>
                        <a:picLocks noChangeAspect="1" noChangeArrowheads="1"/>
                      </p:cNvPicPr>
                      <p:nvPr/>
                    </p:nvPicPr>
                    <p:blipFill>
                      <a:blip r:embed="rId5"/>
                      <a:srcRect/>
                      <a:stretch>
                        <a:fillRect/>
                      </a:stretch>
                    </p:blipFill>
                    <p:spPr bwMode="auto">
                      <a:xfrm>
                        <a:off x="1491116" y="5629275"/>
                        <a:ext cx="4562475" cy="390525"/>
                      </a:xfrm>
                      <a:prstGeom prst="rect">
                        <a:avLst/>
                      </a:prstGeom>
                      <a:noFill/>
                    </p:spPr>
                  </p:pic>
                </p:oleObj>
              </mc:Fallback>
            </mc:AlternateContent>
          </a:graphicData>
        </a:graphic>
      </p:graphicFrame>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13334585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p>
        </p:txBody>
      </p:sp>
      <p:sp>
        <p:nvSpPr>
          <p:cNvPr id="3" name="Content Placeholder 2"/>
          <p:cNvSpPr>
            <a:spLocks noGrp="1"/>
          </p:cNvSpPr>
          <p:nvPr>
            <p:ph idx="1"/>
          </p:nvPr>
        </p:nvSpPr>
        <p:spPr>
          <a:xfrm>
            <a:off x="628650" y="1943101"/>
            <a:ext cx="4686300" cy="3546872"/>
          </a:xfrm>
        </p:spPr>
        <p:txBody>
          <a:bodyPr>
            <a:noAutofit/>
          </a:bodyPr>
          <a:lstStyle/>
          <a:p>
            <a:pPr marL="0" indent="0" algn="just">
              <a:buNone/>
            </a:pPr>
            <a:r>
              <a:rPr lang="en-US" sz="2400" b="1">
                <a:latin typeface="Book Antiqua" panose="02040602050305030304" pitchFamily="18" charset="0"/>
              </a:rPr>
              <a:t>Example</a:t>
            </a: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0" name="Picture 9"/>
          <p:cNvPicPr/>
          <p:nvPr/>
        </p:nvPicPr>
        <p:blipFill>
          <a:blip r:embed="rId2"/>
          <a:srcRect/>
          <a:stretch>
            <a:fillRect/>
          </a:stretch>
        </p:blipFill>
        <p:spPr bwMode="auto">
          <a:xfrm>
            <a:off x="138565" y="2455665"/>
            <a:ext cx="4128636" cy="3325996"/>
          </a:xfrm>
          <a:prstGeom prst="rect">
            <a:avLst/>
          </a:prstGeom>
          <a:noFill/>
          <a:ln w="9525">
            <a:noFill/>
            <a:miter lim="800000"/>
            <a:headEnd/>
            <a:tailEnd/>
          </a:ln>
        </p:spPr>
      </p:pic>
      <p:sp>
        <p:nvSpPr>
          <p:cNvPr id="7" name="TextBox 6"/>
          <p:cNvSpPr txBox="1"/>
          <p:nvPr/>
        </p:nvSpPr>
        <p:spPr>
          <a:xfrm>
            <a:off x="4495800" y="2365341"/>
            <a:ext cx="4438651" cy="3416320"/>
          </a:xfrm>
          <a:prstGeom prst="rect">
            <a:avLst/>
          </a:prstGeom>
          <a:noFill/>
        </p:spPr>
        <p:txBody>
          <a:bodyPr wrap="square" rtlCol="0">
            <a:spAutoFit/>
          </a:bodyPr>
          <a:lstStyle/>
          <a:p>
            <a:pPr marL="257175" indent="-257175">
              <a:buFont typeface="Arial" panose="020B0604020202020204" pitchFamily="34" charset="0"/>
              <a:buChar char="•"/>
            </a:pPr>
            <a:r>
              <a:rPr lang="en-US" sz="2400">
                <a:latin typeface="Book Antiqua" panose="02040602050305030304" pitchFamily="18" charset="0"/>
              </a:rPr>
              <a:t>Construct decision tree from above data using information gain.</a:t>
            </a:r>
          </a:p>
          <a:p>
            <a:pPr marL="257175" indent="-257175">
              <a:buFont typeface="Arial" panose="020B0604020202020204" pitchFamily="34" charset="0"/>
              <a:buChar char="•"/>
            </a:pPr>
            <a:r>
              <a:rPr lang="en-US" sz="2400">
                <a:latin typeface="Book Antiqua" panose="02040602050305030304" pitchFamily="18" charset="0"/>
              </a:rPr>
              <a:t>Predict class level of the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 </a:t>
            </a:r>
            <a:r>
              <a:rPr lang="en-US" sz="2400" i="1" err="1">
                <a:latin typeface="Book Antiqua" panose="02040602050305030304" pitchFamily="18" charset="0"/>
              </a:rPr>
              <a:t>credit_rating</a:t>
            </a:r>
            <a:r>
              <a:rPr lang="en-US" sz="2400" i="1">
                <a:latin typeface="Book Antiqua" panose="02040602050305030304" pitchFamily="18" charset="0"/>
              </a:rPr>
              <a:t> = fair</a:t>
            </a:r>
            <a:r>
              <a:rPr lang="en-US" sz="2400">
                <a:latin typeface="Book Antiqua" panose="02040602050305030304" pitchFamily="18" charset="0"/>
              </a:rPr>
              <a:t>)</a:t>
            </a:r>
          </a:p>
          <a:p>
            <a:pPr marL="257175" indent="-257175">
              <a:buFont typeface="Arial" panose="020B0604020202020204" pitchFamily="34" charset="0"/>
              <a:buChar char="•"/>
            </a:pP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874334605"/>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p>
        </p:txBody>
      </p:sp>
      <p:sp>
        <p:nvSpPr>
          <p:cNvPr id="3" name="Content Placeholder 2"/>
          <p:cNvSpPr>
            <a:spLocks noGrp="1"/>
          </p:cNvSpPr>
          <p:nvPr>
            <p:ph idx="1"/>
          </p:nvPr>
        </p:nvSpPr>
        <p:spPr>
          <a:xfrm>
            <a:off x="304800" y="1295400"/>
            <a:ext cx="8534400" cy="4876800"/>
          </a:xfrm>
        </p:spPr>
        <p:txBody>
          <a:bodyPr>
            <a:noAutofit/>
          </a:bodyPr>
          <a:lstStyle/>
          <a:p>
            <a:pPr marL="0" indent="0" algn="just">
              <a:buNone/>
            </a:pPr>
            <a:r>
              <a:rPr lang="en-US" sz="2700" b="1">
                <a:latin typeface="Book Antiqua" panose="02040602050305030304" pitchFamily="18" charset="0"/>
              </a:rPr>
              <a:t>Solution</a:t>
            </a:r>
          </a:p>
          <a:p>
            <a:pPr marL="0" indent="0" algn="just">
              <a:buNone/>
            </a:pPr>
            <a:r>
              <a:rPr lang="en-US" sz="2700">
                <a:latin typeface="Book Antiqua" panose="02040602050305030304" pitchFamily="18" charset="0"/>
              </a:rPr>
              <a:t>Expected information needed to classify a tuple in </a:t>
            </a:r>
            <a:r>
              <a:rPr lang="en-US" sz="2700" i="1">
                <a:latin typeface="Book Antiqua" panose="02040602050305030304" pitchFamily="18" charset="0"/>
              </a:rPr>
              <a:t>D is</a:t>
            </a:r>
            <a:r>
              <a:rPr lang="en-US" sz="2700">
                <a:latin typeface="Book Antiqua" panose="02040602050305030304" pitchFamily="18" charset="0"/>
              </a:rPr>
              <a:t>:</a:t>
            </a: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Expected information needed to classify a tuple in </a:t>
            </a:r>
            <a:r>
              <a:rPr lang="en-US" sz="2700" i="1">
                <a:latin typeface="Book Antiqua" panose="02040602050305030304" pitchFamily="18" charset="0"/>
              </a:rPr>
              <a:t>D </a:t>
            </a:r>
            <a:r>
              <a:rPr lang="en-US" sz="2700">
                <a:latin typeface="Book Antiqua" panose="02040602050305030304" pitchFamily="18" charset="0"/>
              </a:rPr>
              <a:t>if the tuples are partitioned according to </a:t>
            </a:r>
            <a:r>
              <a:rPr lang="en-US" sz="2700" i="1">
                <a:latin typeface="Book Antiqua" panose="02040602050305030304" pitchFamily="18" charset="0"/>
              </a:rPr>
              <a:t>age </a:t>
            </a:r>
            <a:r>
              <a:rPr lang="en-US" sz="2700">
                <a:latin typeface="Book Antiqua" panose="02040602050305030304" pitchFamily="18" charset="0"/>
              </a:rPr>
              <a:t>is:</a:t>
            </a: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249698777"/>
              </p:ext>
            </p:extLst>
          </p:nvPr>
        </p:nvGraphicFramePr>
        <p:xfrm>
          <a:off x="628650" y="2457450"/>
          <a:ext cx="4362210" cy="747119"/>
        </p:xfrm>
        <a:graphic>
          <a:graphicData uri="http://schemas.openxmlformats.org/presentationml/2006/ole">
            <mc:AlternateContent xmlns:mc="http://schemas.openxmlformats.org/markup-compatibility/2006">
              <mc:Choice xmlns:v="urn:schemas-microsoft-com:vml" Requires="v">
                <p:oleObj name="Equation" r:id="rId2" imgW="2298600" imgH="393480" progId="Equation.3">
                  <p:embed/>
                </p:oleObj>
              </mc:Choice>
              <mc:Fallback>
                <p:oleObj name="Equation" r:id="rId2" imgW="2298600" imgH="393480" progId="Equation.3">
                  <p:embed/>
                  <p:pic>
                    <p:nvPicPr>
                      <p:cNvPr id="0" name=""/>
                      <p:cNvPicPr/>
                      <p:nvPr/>
                    </p:nvPicPr>
                    <p:blipFill>
                      <a:blip r:embed="rId3"/>
                      <a:stretch>
                        <a:fillRect/>
                      </a:stretch>
                    </p:blipFill>
                    <p:spPr>
                      <a:xfrm>
                        <a:off x="628650" y="2457450"/>
                        <a:ext cx="4362210" cy="74711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752858033"/>
              </p:ext>
            </p:extLst>
          </p:nvPr>
        </p:nvGraphicFramePr>
        <p:xfrm>
          <a:off x="628650" y="4291220"/>
          <a:ext cx="7653338" cy="561975"/>
        </p:xfrm>
        <a:graphic>
          <a:graphicData uri="http://schemas.openxmlformats.org/presentationml/2006/ole">
            <mc:AlternateContent xmlns:mc="http://schemas.openxmlformats.org/markup-compatibility/2006">
              <mc:Choice xmlns:v="urn:schemas-microsoft-com:vml" Requires="v">
                <p:oleObj name="Equation" r:id="rId4" imgW="5295600" imgH="393480" progId="Equation.3">
                  <p:embed/>
                </p:oleObj>
              </mc:Choice>
              <mc:Fallback>
                <p:oleObj name="Equation" r:id="rId4" imgW="5295600" imgH="393480" progId="Equation.3">
                  <p:embed/>
                  <p:pic>
                    <p:nvPicPr>
                      <p:cNvPr id="0" name=""/>
                      <p:cNvPicPr>
                        <a:picLocks noChangeAspect="1" noChangeArrowheads="1"/>
                      </p:cNvPicPr>
                      <p:nvPr/>
                    </p:nvPicPr>
                    <p:blipFill>
                      <a:blip r:embed="rId5"/>
                      <a:srcRect/>
                      <a:stretch>
                        <a:fillRect/>
                      </a:stretch>
                    </p:blipFill>
                    <p:spPr bwMode="auto">
                      <a:xfrm>
                        <a:off x="628650" y="4291220"/>
                        <a:ext cx="7653338" cy="561975"/>
                      </a:xfrm>
                      <a:prstGeom prst="rect">
                        <a:avLst/>
                      </a:prstGeom>
                      <a:noFill/>
                    </p:spPr>
                  </p:pic>
                </p:oleObj>
              </mc:Fallback>
            </mc:AlternateContent>
          </a:graphicData>
        </a:graphic>
      </p:graphicFrame>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12895902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p>
        </p:txBody>
      </p:sp>
      <p:sp>
        <p:nvSpPr>
          <p:cNvPr id="3" name="Content Placeholder 2"/>
          <p:cNvSpPr>
            <a:spLocks noGrp="1"/>
          </p:cNvSpPr>
          <p:nvPr>
            <p:ph idx="1"/>
          </p:nvPr>
        </p:nvSpPr>
        <p:spPr>
          <a:xfrm>
            <a:off x="304800" y="1417638"/>
            <a:ext cx="8610600" cy="4678362"/>
          </a:xfrm>
        </p:spPr>
        <p:txBody>
          <a:bodyPr>
            <a:noAutofit/>
          </a:bodyPr>
          <a:lstStyle/>
          <a:p>
            <a:pPr marL="0" indent="0" algn="just">
              <a:buNone/>
            </a:pPr>
            <a:r>
              <a:rPr lang="en-US" sz="2700" b="1">
                <a:latin typeface="Book Antiqua" panose="02040602050305030304" pitchFamily="18" charset="0"/>
              </a:rPr>
              <a:t>Solution</a:t>
            </a:r>
          </a:p>
          <a:p>
            <a:pPr marL="0" indent="0" algn="just">
              <a:buNone/>
            </a:pPr>
            <a:r>
              <a:rPr lang="en-US" sz="2700">
                <a:latin typeface="Book Antiqua" panose="02040602050305030304" pitchFamily="18" charset="0"/>
              </a:rPr>
              <a:t>Hence, the gain in information from such a partitioning would be</a:t>
            </a: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Similarly,</a:t>
            </a: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2485036733"/>
              </p:ext>
            </p:extLst>
          </p:nvPr>
        </p:nvGraphicFramePr>
        <p:xfrm>
          <a:off x="574675" y="4716463"/>
          <a:ext cx="7994650" cy="617537"/>
        </p:xfrm>
        <a:graphic>
          <a:graphicData uri="http://schemas.openxmlformats.org/presentationml/2006/ole">
            <mc:AlternateContent xmlns:mc="http://schemas.openxmlformats.org/markup-compatibility/2006">
              <mc:Choice xmlns:v="urn:schemas-microsoft-com:vml" Requires="v">
                <p:oleObj name="Equation" r:id="rId2" imgW="5918040" imgH="431640" progId="Equation.3">
                  <p:embed/>
                </p:oleObj>
              </mc:Choice>
              <mc:Fallback>
                <p:oleObj name="Equation" r:id="rId2" imgW="5918040" imgH="431640" progId="Equation.3">
                  <p:embed/>
                  <p:pic>
                    <p:nvPicPr>
                      <p:cNvPr id="0" name=""/>
                      <p:cNvPicPr>
                        <a:picLocks noChangeAspect="1" noChangeArrowheads="1"/>
                      </p:cNvPicPr>
                      <p:nvPr/>
                    </p:nvPicPr>
                    <p:blipFill>
                      <a:blip r:embed="rId3"/>
                      <a:srcRect/>
                      <a:stretch>
                        <a:fillRect/>
                      </a:stretch>
                    </p:blipFill>
                    <p:spPr bwMode="auto">
                      <a:xfrm>
                        <a:off x="574675" y="4716463"/>
                        <a:ext cx="7994650" cy="617537"/>
                      </a:xfrm>
                      <a:prstGeom prst="rect">
                        <a:avLst/>
                      </a:prstGeom>
                      <a:noFill/>
                    </p:spPr>
                  </p:pic>
                </p:oleObj>
              </mc:Fallback>
            </mc:AlternateContent>
          </a:graphicData>
        </a:graphic>
      </p:graphicFrame>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0" name="Object 9"/>
          <p:cNvGraphicFramePr>
            <a:graphicFrameLocks noChangeAspect="1"/>
          </p:cNvGraphicFramePr>
          <p:nvPr>
            <p:extLst>
              <p:ext uri="{D42A27DB-BD31-4B8C-83A1-F6EECF244321}">
                <p14:modId xmlns:p14="http://schemas.microsoft.com/office/powerpoint/2010/main" val="1775470392"/>
              </p:ext>
            </p:extLst>
          </p:nvPr>
        </p:nvGraphicFramePr>
        <p:xfrm>
          <a:off x="317920" y="5702047"/>
          <a:ext cx="4057300" cy="344090"/>
        </p:xfrm>
        <a:graphic>
          <a:graphicData uri="http://schemas.openxmlformats.org/presentationml/2006/ole">
            <mc:AlternateContent xmlns:mc="http://schemas.openxmlformats.org/markup-compatibility/2006">
              <mc:Choice xmlns:v="urn:schemas-microsoft-com:vml" Requires="v">
                <p:oleObj name="Equation" r:id="rId4" imgW="2209680" imgH="190440" progId="Equation.3">
                  <p:embed/>
                </p:oleObj>
              </mc:Choice>
              <mc:Fallback>
                <p:oleObj name="Equation" r:id="rId4" imgW="2209680" imgH="190440" progId="Equation.3">
                  <p:embed/>
                  <p:pic>
                    <p:nvPicPr>
                      <p:cNvPr id="0" name=""/>
                      <p:cNvPicPr>
                        <a:picLocks noChangeAspect="1" noChangeArrowheads="1"/>
                      </p:cNvPicPr>
                      <p:nvPr/>
                    </p:nvPicPr>
                    <p:blipFill>
                      <a:blip r:embed="rId5"/>
                      <a:srcRect/>
                      <a:stretch>
                        <a:fillRect/>
                      </a:stretch>
                    </p:blipFill>
                    <p:spPr bwMode="auto">
                      <a:xfrm>
                        <a:off x="317920" y="5702047"/>
                        <a:ext cx="4057300" cy="344090"/>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836240208"/>
              </p:ext>
            </p:extLst>
          </p:nvPr>
        </p:nvGraphicFramePr>
        <p:xfrm>
          <a:off x="659929" y="2906020"/>
          <a:ext cx="5893271" cy="468157"/>
        </p:xfrm>
        <a:graphic>
          <a:graphicData uri="http://schemas.openxmlformats.org/presentationml/2006/ole">
            <mc:AlternateContent xmlns:mc="http://schemas.openxmlformats.org/markup-compatibility/2006">
              <mc:Choice xmlns:v="urn:schemas-microsoft-com:vml" Requires="v">
                <p:oleObj name="Equation" r:id="rId6" imgW="2717640" imgH="215640" progId="Equation.3">
                  <p:embed/>
                </p:oleObj>
              </mc:Choice>
              <mc:Fallback>
                <p:oleObj name="Equation" r:id="rId6" imgW="2717640" imgH="215640" progId="Equation.3">
                  <p:embed/>
                  <p:pic>
                    <p:nvPicPr>
                      <p:cNvPr id="0" name=""/>
                      <p:cNvPicPr/>
                      <p:nvPr/>
                    </p:nvPicPr>
                    <p:blipFill>
                      <a:blip r:embed="rId7"/>
                      <a:stretch>
                        <a:fillRect/>
                      </a:stretch>
                    </p:blipFill>
                    <p:spPr>
                      <a:xfrm>
                        <a:off x="659929" y="2906020"/>
                        <a:ext cx="5893271" cy="468157"/>
                      </a:xfrm>
                      <a:prstGeom prst="rect">
                        <a:avLst/>
                      </a:prstGeom>
                    </p:spPr>
                  </p:pic>
                </p:oleObj>
              </mc:Fallback>
            </mc:AlternateContent>
          </a:graphicData>
        </a:graphic>
      </p:graphicFrame>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04178286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p>
        </p:txBody>
      </p:sp>
      <p:sp>
        <p:nvSpPr>
          <p:cNvPr id="3" name="Content Placeholder 2"/>
          <p:cNvSpPr>
            <a:spLocks noGrp="1"/>
          </p:cNvSpPr>
          <p:nvPr>
            <p:ph idx="1"/>
          </p:nvPr>
        </p:nvSpPr>
        <p:spPr>
          <a:xfrm>
            <a:off x="228600" y="1417638"/>
            <a:ext cx="8686800" cy="4830762"/>
          </a:xfrm>
        </p:spPr>
        <p:txBody>
          <a:bodyPr>
            <a:noAutofit/>
          </a:bodyPr>
          <a:lstStyle/>
          <a:p>
            <a:pPr marL="0" indent="0" algn="just">
              <a:buNone/>
            </a:pPr>
            <a:r>
              <a:rPr lang="en-US" sz="2700" b="1">
                <a:latin typeface="Book Antiqua" panose="02040602050305030304" pitchFamily="18" charset="0"/>
              </a:rPr>
              <a:t>Solution</a:t>
            </a:r>
          </a:p>
          <a:p>
            <a:pPr algn="just"/>
            <a:r>
              <a:rPr lang="en-US" sz="2700">
                <a:latin typeface="Book Antiqua" panose="02040602050305030304" pitchFamily="18" charset="0"/>
              </a:rPr>
              <a:t>Similarly, we can get </a:t>
            </a:r>
          </a:p>
          <a:p>
            <a:pPr marL="0" indent="0" algn="just">
              <a:buNone/>
            </a:pPr>
            <a:r>
              <a:rPr lang="en-US" sz="2700" i="1">
                <a:latin typeface="Book Antiqua" panose="02040602050305030304" pitchFamily="18" charset="0"/>
              </a:rPr>
              <a:t>	Gain </a:t>
            </a:r>
            <a:r>
              <a:rPr lang="en-US" sz="2700">
                <a:latin typeface="Book Antiqua" panose="02040602050305030304" pitchFamily="18" charset="0"/>
              </a:rPr>
              <a:t>(</a:t>
            </a:r>
            <a:r>
              <a:rPr lang="en-US" sz="2700" i="1">
                <a:latin typeface="Book Antiqua" panose="02040602050305030304" pitchFamily="18" charset="0"/>
              </a:rPr>
              <a:t>student</a:t>
            </a:r>
            <a:r>
              <a:rPr lang="en-US" sz="2700">
                <a:latin typeface="Book Antiqua" panose="02040602050305030304" pitchFamily="18" charset="0"/>
              </a:rPr>
              <a:t>) = 0.151	 </a:t>
            </a:r>
          </a:p>
          <a:p>
            <a:pPr marL="0" indent="0" algn="just">
              <a:buNone/>
            </a:pPr>
            <a:r>
              <a:rPr lang="en-US" sz="2700" i="1">
                <a:latin typeface="Book Antiqua" panose="02040602050305030304" pitchFamily="18" charset="0"/>
              </a:rPr>
              <a:t>	Gain </a:t>
            </a:r>
            <a:r>
              <a:rPr lang="en-US" sz="2700">
                <a:latin typeface="Book Antiqua" panose="02040602050305030304" pitchFamily="18" charset="0"/>
              </a:rPr>
              <a:t>(</a:t>
            </a:r>
            <a:r>
              <a:rPr lang="en-US" sz="2700" i="1" err="1">
                <a:latin typeface="Book Antiqua" panose="02040602050305030304" pitchFamily="18" charset="0"/>
              </a:rPr>
              <a:t>credit_rating</a:t>
            </a:r>
            <a:r>
              <a:rPr lang="en-US" sz="2700">
                <a:latin typeface="Book Antiqua" panose="02040602050305030304" pitchFamily="18" charset="0"/>
              </a:rPr>
              <a:t>) = 0.048. </a:t>
            </a:r>
          </a:p>
          <a:p>
            <a:pPr algn="just"/>
            <a:r>
              <a:rPr lang="en-US" sz="2700">
                <a:latin typeface="Book Antiqua" panose="02040602050305030304" pitchFamily="18" charset="0"/>
              </a:rPr>
              <a:t>Because age has the highest information gain among the attributes, it is selected as the splitting attribute. The Decision tree now Looks like below.</a:t>
            </a:r>
          </a:p>
          <a:p>
            <a:pPr algn="just"/>
            <a:r>
              <a:rPr lang="en-US" sz="2700">
                <a:latin typeface="Book Antiqua" panose="02040602050305030304" pitchFamily="18" charset="0"/>
              </a:rPr>
              <a:t>Notice that the tuples falling into the partition for age D middle aged all belong to the same class. Because they all belong to class “yes” a leaf should therefore be created at the end of this branch and labeled “yes”.</a:t>
            </a: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07498792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6" name="Picture 5"/>
          <p:cNvPicPr>
            <a:picLocks noChangeAspect="1"/>
          </p:cNvPicPr>
          <p:nvPr/>
        </p:nvPicPr>
        <p:blipFill>
          <a:blip r:embed="rId2"/>
          <a:stretch>
            <a:fillRect/>
          </a:stretch>
        </p:blipFill>
        <p:spPr>
          <a:xfrm>
            <a:off x="981075" y="1285488"/>
            <a:ext cx="7181850" cy="4505325"/>
          </a:xfrm>
          <a:prstGeom prst="rect">
            <a:avLst/>
          </a:prstGeom>
        </p:spPr>
      </p:pic>
      <p:sp>
        <p:nvSpPr>
          <p:cNvPr id="3" name="Footer Placeholder 2"/>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11388788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endParaRPr lang="en-US" sz="2800">
              <a:latin typeface="Book Antiqua" pitchFamily="18" charset="0"/>
            </a:endParaRPr>
          </a:p>
          <a:p>
            <a:pPr marL="284163" indent="-284163" algn="just"/>
            <a:endParaRPr lang="en-US" sz="280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3250" name="Picture 2" descr="Image result for High low and good learning rate"/>
          <p:cNvPicPr>
            <a:picLocks noChangeAspect="1" noChangeArrowheads="1"/>
          </p:cNvPicPr>
          <p:nvPr/>
        </p:nvPicPr>
        <p:blipFill>
          <a:blip r:embed="rId2"/>
          <a:srcRect/>
          <a:stretch>
            <a:fillRect/>
          </a:stretch>
        </p:blipFill>
        <p:spPr bwMode="auto">
          <a:xfrm>
            <a:off x="714375" y="1370013"/>
            <a:ext cx="7972425" cy="4756150"/>
          </a:xfrm>
          <a:prstGeom prst="rect">
            <a:avLst/>
          </a:prstGeom>
          <a:noFill/>
        </p:spPr>
      </p:pic>
      <p:sp>
        <p:nvSpPr>
          <p:cNvPr id="13" name="Footer Placeholder 12"/>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480115546"/>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p>
        </p:txBody>
      </p:sp>
      <p:sp>
        <p:nvSpPr>
          <p:cNvPr id="3" name="Content Placeholder 2"/>
          <p:cNvSpPr>
            <a:spLocks noGrp="1"/>
          </p:cNvSpPr>
          <p:nvPr>
            <p:ph idx="1"/>
          </p:nvPr>
        </p:nvSpPr>
        <p:spPr>
          <a:xfrm>
            <a:off x="228600" y="1417638"/>
            <a:ext cx="8686800" cy="4830762"/>
          </a:xfrm>
        </p:spPr>
        <p:txBody>
          <a:bodyPr>
            <a:noAutofit/>
          </a:bodyPr>
          <a:lstStyle/>
          <a:p>
            <a:pPr algn="just"/>
            <a:r>
              <a:rPr lang="en-US" sz="2700">
                <a:latin typeface="Book Antiqua" panose="02040602050305030304" pitchFamily="18" charset="0"/>
              </a:rPr>
              <a:t>Similarly, Compute Gain(</a:t>
            </a:r>
            <a:r>
              <a:rPr lang="en-US" sz="2700" err="1">
                <a:latin typeface="Book Antiqua" panose="02040602050305030304" pitchFamily="18" charset="0"/>
              </a:rPr>
              <a:t>Inclome</a:t>
            </a:r>
            <a:r>
              <a:rPr lang="en-US" sz="2700">
                <a:latin typeface="Book Antiqua" panose="02040602050305030304" pitchFamily="18" charset="0"/>
              </a:rPr>
              <a:t>), gain(Student), Gain(</a:t>
            </a:r>
            <a:r>
              <a:rPr lang="en-US" sz="2700" err="1">
                <a:latin typeface="Book Antiqua" panose="02040602050305030304" pitchFamily="18" charset="0"/>
              </a:rPr>
              <a:t>Credit_Rating</a:t>
            </a:r>
            <a:r>
              <a:rPr lang="en-US" sz="2700">
                <a:latin typeface="Book Antiqua" panose="02040602050305030304" pitchFamily="18" charset="0"/>
              </a:rPr>
              <a:t>) in case of left and right children. And repeat the above process. The final decision tree looks like below.</a:t>
            </a:r>
          </a:p>
          <a:p>
            <a:pPr algn="just"/>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4" name="Picture 3"/>
          <p:cNvPicPr>
            <a:picLocks noChangeAspect="1"/>
          </p:cNvPicPr>
          <p:nvPr/>
        </p:nvPicPr>
        <p:blipFill>
          <a:blip r:embed="rId2"/>
          <a:stretch>
            <a:fillRect/>
          </a:stretch>
        </p:blipFill>
        <p:spPr>
          <a:xfrm>
            <a:off x="1866900" y="3062495"/>
            <a:ext cx="5410200" cy="3019425"/>
          </a:xfrm>
          <a:prstGeom prst="rect">
            <a:avLst/>
          </a:prstGeom>
        </p:spPr>
      </p:pic>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75930369"/>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400">
                <a:latin typeface="Book Antiqua" panose="02040602050305030304" pitchFamily="18" charset="0"/>
              </a:rPr>
              <a:t>Given Test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 </a:t>
            </a:r>
            <a:r>
              <a:rPr lang="en-US" sz="2400" i="1" err="1">
                <a:latin typeface="Book Antiqua" panose="02040602050305030304" pitchFamily="18" charset="0"/>
              </a:rPr>
              <a:t>credit_rating</a:t>
            </a:r>
            <a:r>
              <a:rPr lang="en-US" sz="2400" i="1">
                <a:latin typeface="Book Antiqua" panose="02040602050305030304" pitchFamily="18" charset="0"/>
              </a:rPr>
              <a:t> = fair</a:t>
            </a:r>
            <a:r>
              <a:rPr lang="en-US" sz="2400">
                <a:latin typeface="Book Antiqua" panose="02040602050305030304" pitchFamily="18" charset="0"/>
              </a:rPr>
              <a:t>)</a:t>
            </a: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r>
              <a:rPr lang="en-US" sz="2400">
                <a:latin typeface="Book Antiqua" panose="02040602050305030304" pitchFamily="18" charset="0"/>
              </a:rPr>
              <a:t>Thus, The predicted class for the given data is: </a:t>
            </a:r>
            <a:r>
              <a:rPr lang="en-US" sz="2400" b="1" err="1">
                <a:latin typeface="Book Antiqua" panose="02040602050305030304" pitchFamily="18" charset="0"/>
              </a:rPr>
              <a:t>Buy_Computer</a:t>
            </a:r>
            <a:r>
              <a:rPr lang="en-US" sz="2400" b="1">
                <a:latin typeface="Book Antiqua" panose="02040602050305030304" pitchFamily="18" charset="0"/>
              </a:rPr>
              <a:t>=Yes</a:t>
            </a: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r>
              <a:rPr lang="en-US" sz="2400">
                <a:latin typeface="Book Antiqua" panose="02040602050305030304" pitchFamily="18" charset="0"/>
              </a:rPr>
              <a:t> </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4" name="Picture 3"/>
          <p:cNvPicPr>
            <a:picLocks noChangeAspect="1"/>
          </p:cNvPicPr>
          <p:nvPr/>
        </p:nvPicPr>
        <p:blipFill>
          <a:blip r:embed="rId2"/>
          <a:stretch>
            <a:fillRect/>
          </a:stretch>
        </p:blipFill>
        <p:spPr>
          <a:xfrm>
            <a:off x="1866900" y="2452687"/>
            <a:ext cx="5410200" cy="3019425"/>
          </a:xfrm>
          <a:prstGeom prst="rect">
            <a:avLst/>
          </a:prstGeom>
        </p:spPr>
      </p:pic>
      <p:cxnSp>
        <p:nvCxnSpPr>
          <p:cNvPr id="12" name="Straight Arrow Connector 11"/>
          <p:cNvCxnSpPr/>
          <p:nvPr/>
        </p:nvCxnSpPr>
        <p:spPr>
          <a:xfrm>
            <a:off x="3276600" y="4191000"/>
            <a:ext cx="457200" cy="51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505200" y="3233736"/>
            <a:ext cx="609600"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4019332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K-NN is a non-parametric and lazy learning algorithm. Non-parametric means the model structure determined from the dataset.</a:t>
            </a:r>
          </a:p>
          <a:p>
            <a:pPr algn="just"/>
            <a:r>
              <a:rPr lang="en-US" sz="2800">
                <a:latin typeface="Book Antiqua" panose="02040602050305030304" pitchFamily="18" charset="0"/>
              </a:rPr>
              <a:t>Lazy algorithm means it does not need any training data points for model generation. All training data used in the testing phase. This makes training faster and testing phase slower and costlier.</a:t>
            </a:r>
          </a:p>
          <a:p>
            <a:pPr algn="just"/>
            <a:r>
              <a:rPr lang="en-US" sz="2800">
                <a:latin typeface="Book Antiqua" panose="02040602050305030304" pitchFamily="18" charset="0"/>
              </a:rPr>
              <a:t>In K-NN, K is the number of nearest neighbors. The number of neighbors is the core deciding factor. </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2591292260"/>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700">
                <a:latin typeface="Book Antiqua" panose="02040602050305030304" pitchFamily="18" charset="0"/>
              </a:rPr>
              <a:t>K-NN algorithm computes similarity between the new data and training data, finds K nearest neighbors, and finally puts new data into the class that is most similar.</a:t>
            </a:r>
          </a:p>
          <a:p>
            <a:pPr lvl="0" algn="just"/>
            <a:r>
              <a:rPr lang="en-US" sz="2700">
                <a:latin typeface="Book Antiqua" panose="02040602050305030304" pitchFamily="18" charset="0"/>
              </a:rPr>
              <a:t>Similarity is calculated by using </a:t>
            </a:r>
            <a:r>
              <a:rPr lang="en-US" sz="2700" i="1" err="1">
                <a:latin typeface="Book Antiqua" panose="02040602050305030304" pitchFamily="18" charset="0"/>
                <a:ea typeface="Calibri" panose="020F0502020204030204" pitchFamily="34" charset="0"/>
                <a:cs typeface="Times New Roman" panose="02020603050405020304" pitchFamily="18" charset="0"/>
              </a:rPr>
              <a:t>Minkowski</a:t>
            </a:r>
            <a:r>
              <a:rPr lang="en-US" sz="2700" i="1">
                <a:latin typeface="Book Antiqua" panose="02040602050305030304" pitchFamily="18" charset="0"/>
                <a:ea typeface="Calibri" panose="020F0502020204030204" pitchFamily="34" charset="0"/>
                <a:cs typeface="Times New Roman" panose="02020603050405020304" pitchFamily="18" charset="0"/>
              </a:rPr>
              <a:t> distance, </a:t>
            </a:r>
            <a:r>
              <a:rPr lang="en-US" sz="2700">
                <a:latin typeface="Book Antiqua" panose="02040602050305030304" pitchFamily="18" charset="0"/>
                <a:ea typeface="Calibri" panose="020F0502020204030204" pitchFamily="34" charset="0"/>
                <a:cs typeface="Times New Roman" panose="02020603050405020304" pitchFamily="18" charset="0"/>
              </a:rPr>
              <a:t>which is a generalization of both Euclidean distance and Manhattan distance. It is defined as:</a:t>
            </a:r>
          </a:p>
          <a:p>
            <a:pPr lvl="0" algn="just"/>
            <a:endParaRPr lang="en-US" sz="2700">
              <a:latin typeface="Book Antiqua" panose="02040602050305030304" pitchFamily="18" charset="0"/>
              <a:cs typeface="Times New Roman" panose="02020603050405020304" pitchFamily="18" charset="0"/>
            </a:endParaRPr>
          </a:p>
          <a:p>
            <a:r>
              <a:rPr lang="en-US" sz="2700">
                <a:latin typeface="Book Antiqua" panose="02040602050305030304" pitchFamily="18" charset="0"/>
              </a:rPr>
              <a:t>It represents the Manhattan distance when </a:t>
            </a:r>
            <a:r>
              <a:rPr lang="en-US" sz="2700" i="1">
                <a:latin typeface="Book Antiqua" panose="02040602050305030304" pitchFamily="18" charset="0"/>
              </a:rPr>
              <a:t>p </a:t>
            </a:r>
            <a:r>
              <a:rPr lang="en-US" sz="2700">
                <a:latin typeface="Book Antiqua" panose="02040602050305030304" pitchFamily="18" charset="0"/>
              </a:rPr>
              <a:t>= 1 (i.e., </a:t>
            </a:r>
            <a:r>
              <a:rPr lang="en-US" sz="2700" i="1">
                <a:latin typeface="Book Antiqua" panose="02040602050305030304" pitchFamily="18" charset="0"/>
              </a:rPr>
              <a:t>L</a:t>
            </a:r>
            <a:r>
              <a:rPr lang="en-US" sz="2700" baseline="-25000">
                <a:latin typeface="Book Antiqua" panose="02040602050305030304" pitchFamily="18" charset="0"/>
              </a:rPr>
              <a:t>1</a:t>
            </a:r>
            <a:r>
              <a:rPr lang="en-US" sz="2700">
                <a:latin typeface="Book Antiqua" panose="02040602050305030304" pitchFamily="18" charset="0"/>
              </a:rPr>
              <a:t> norm) and Euclidean distance when </a:t>
            </a:r>
            <a:r>
              <a:rPr lang="en-US" sz="2700" i="1">
                <a:latin typeface="Book Antiqua" panose="02040602050305030304" pitchFamily="18" charset="0"/>
              </a:rPr>
              <a:t>p </a:t>
            </a:r>
            <a:r>
              <a:rPr lang="en-US" sz="2700">
                <a:latin typeface="Book Antiqua" panose="02040602050305030304" pitchFamily="18" charset="0"/>
              </a:rPr>
              <a:t>= 2 (i.e., </a:t>
            </a:r>
            <a:r>
              <a:rPr lang="en-US" sz="2700" i="1">
                <a:latin typeface="Book Antiqua" panose="02040602050305030304" pitchFamily="18" charset="0"/>
              </a:rPr>
              <a:t>L</a:t>
            </a:r>
            <a:r>
              <a:rPr lang="en-US" sz="2700" baseline="-25000">
                <a:latin typeface="Book Antiqua" panose="02040602050305030304" pitchFamily="18" charset="0"/>
              </a:rPr>
              <a:t>2</a:t>
            </a:r>
            <a:r>
              <a:rPr lang="en-US" sz="2700">
                <a:latin typeface="Book Antiqua" panose="02040602050305030304" pitchFamily="18" charset="0"/>
              </a:rPr>
              <a:t> norm).</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903992212"/>
              </p:ext>
            </p:extLst>
          </p:nvPr>
        </p:nvGraphicFramePr>
        <p:xfrm>
          <a:off x="1371600" y="4572208"/>
          <a:ext cx="4724400" cy="677941"/>
        </p:xfrm>
        <a:graphic>
          <a:graphicData uri="http://schemas.openxmlformats.org/presentationml/2006/ole">
            <mc:AlternateContent xmlns:mc="http://schemas.openxmlformats.org/markup-compatibility/2006">
              <mc:Choice xmlns:v="urn:schemas-microsoft-com:vml" Requires="v">
                <p:oleObj name="Equation" r:id="rId2" imgW="2120900" imgH="304800" progId="Equation.3">
                  <p:embed/>
                </p:oleObj>
              </mc:Choice>
              <mc:Fallback>
                <p:oleObj name="Equation" r:id="rId2" imgW="2120900" imgH="304800" progId="Equation.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572208"/>
                        <a:ext cx="4724400" cy="677941"/>
                      </a:xfrm>
                      <a:prstGeom prst="rect">
                        <a:avLst/>
                      </a:prstGeom>
                      <a:noFill/>
                    </p:spPr>
                  </p:pic>
                </p:oleObj>
              </mc:Fallback>
            </mc:AlternateContent>
          </a:graphicData>
        </a:graphic>
      </p:graphicFrame>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4175895915"/>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pic>
        <p:nvPicPr>
          <p:cNvPr id="4" name="Picture 3"/>
          <p:cNvPicPr>
            <a:picLocks noChangeAspect="1"/>
          </p:cNvPicPr>
          <p:nvPr/>
        </p:nvPicPr>
        <p:blipFill>
          <a:blip r:embed="rId2"/>
          <a:stretch>
            <a:fillRect/>
          </a:stretch>
        </p:blipFill>
        <p:spPr>
          <a:xfrm>
            <a:off x="304800" y="1446213"/>
            <a:ext cx="5629275" cy="4905375"/>
          </a:xfrm>
          <a:prstGeom prst="rect">
            <a:avLst/>
          </a:prstGeom>
        </p:spPr>
      </p:pic>
      <p:sp>
        <p:nvSpPr>
          <p:cNvPr id="9" name="TextBox 8"/>
          <p:cNvSpPr txBox="1"/>
          <p:nvPr/>
        </p:nvSpPr>
        <p:spPr>
          <a:xfrm>
            <a:off x="5105400" y="4849207"/>
            <a:ext cx="3882794" cy="461665"/>
          </a:xfrm>
          <a:prstGeom prst="rect">
            <a:avLst/>
          </a:prstGeom>
          <a:noFill/>
        </p:spPr>
        <p:txBody>
          <a:bodyPr wrap="none" rtlCol="0">
            <a:spAutoFit/>
          </a:bodyPr>
          <a:lstStyle/>
          <a:p>
            <a:r>
              <a:rPr lang="en-US" sz="2400" b="1">
                <a:latin typeface="Book Antiqua" panose="02040602050305030304" pitchFamily="18" charset="0"/>
              </a:rPr>
              <a:t>Assign new data to class B</a:t>
            </a:r>
          </a:p>
        </p:txBody>
      </p:sp>
      <p:sp>
        <p:nvSpPr>
          <p:cNvPr id="3" name="Footer Placeholder 2"/>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643614425"/>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800" b="1" u="sng">
                <a:latin typeface="Book Antiqua" panose="02040602050305030304" pitchFamily="18" charset="0"/>
              </a:rPr>
              <a:t>Algorithm</a:t>
            </a:r>
          </a:p>
          <a:p>
            <a:pPr marL="514350" indent="-514350" algn="just">
              <a:buFont typeface="+mj-lt"/>
              <a:buAutoNum type="arabicPeriod"/>
            </a:pPr>
            <a:r>
              <a:rPr lang="en-US" sz="2800">
                <a:latin typeface="Book Antiqua" panose="02040602050305030304" pitchFamily="18" charset="0"/>
              </a:rPr>
              <a:t>Decide the value of K</a:t>
            </a:r>
          </a:p>
          <a:p>
            <a:pPr marL="514350" indent="-514350" algn="just">
              <a:buFont typeface="+mj-lt"/>
              <a:buAutoNum type="arabicPeriod"/>
            </a:pPr>
            <a:r>
              <a:rPr lang="en-US" sz="2800">
                <a:latin typeface="Book Antiqua" panose="02040602050305030304" pitchFamily="18" charset="0"/>
              </a:rPr>
              <a:t>Calculate Euclidean distance between new example and examples in training set.</a:t>
            </a:r>
          </a:p>
          <a:p>
            <a:pPr marL="514350" indent="-514350" algn="just">
              <a:buFont typeface="+mj-lt"/>
              <a:buAutoNum type="arabicPeriod"/>
            </a:pPr>
            <a:r>
              <a:rPr lang="en-US" sz="2800">
                <a:latin typeface="Book Antiqua" panose="02040602050305030304" pitchFamily="18" charset="0"/>
              </a:rPr>
              <a:t>Take the K nearest neighbors</a:t>
            </a:r>
          </a:p>
          <a:p>
            <a:pPr marL="514350" indent="-514350" algn="just">
              <a:buFont typeface="+mj-lt"/>
              <a:buAutoNum type="arabicPeriod"/>
            </a:pPr>
            <a:r>
              <a:rPr lang="en-US" sz="2800">
                <a:latin typeface="Book Antiqua" panose="02040602050305030304" pitchFamily="18" charset="0"/>
              </a:rPr>
              <a:t>Among these k neighbors, count the number of the data points in each category/class.</a:t>
            </a:r>
          </a:p>
          <a:p>
            <a:pPr marL="514350" indent="-514350" algn="just">
              <a:buFont typeface="+mj-lt"/>
              <a:buAutoNum type="arabicPeriod"/>
            </a:pPr>
            <a:r>
              <a:rPr lang="en-US" sz="2800">
                <a:latin typeface="Book Antiqua" panose="02040602050305030304" pitchFamily="18" charset="0"/>
              </a:rPr>
              <a:t>Assign the new data points to that category for which the number of the neighbor is maximum.</a:t>
            </a: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1531257997"/>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To select the K that’s right for your data, we run the KNN algorithm several times with different values of K and choose the K at which accuracy is highest.</a:t>
            </a:r>
          </a:p>
          <a:p>
            <a:pPr algn="just"/>
            <a:r>
              <a:rPr lang="en-US" sz="2800">
                <a:latin typeface="Book Antiqua" panose="02040602050305030304" pitchFamily="18" charset="0"/>
              </a:rPr>
              <a:t>As we decrease the value of K to 1, our predictions become less stable. Imagine K=1 and we have a data point surrounded by several members of class A and one member of class B. Since K=1, KNN predicts that the data point lies in class B.</a:t>
            </a: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486119697"/>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Inversely, as we increase the value of K, our predictions become more stable due to majority voting / averaging, and thus, more likely to make more accurate predictions (up to a certain point). Eventually, we begin to witness an increasing number of errors. It is at this point we know we have pushed the value of K too far.</a:t>
            </a: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832509958"/>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800" b="1">
                <a:latin typeface="Book Antiqua" panose="02040602050305030304" pitchFamily="18" charset="0"/>
              </a:rPr>
              <a:t>Example: </a:t>
            </a:r>
            <a:r>
              <a:rPr lang="en-US" sz="2800">
                <a:latin typeface="Book Antiqua" panose="02040602050305030304" pitchFamily="18" charset="0"/>
              </a:rPr>
              <a:t>Consider the following data points and find class label of last data point using KNN classifier.</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97717874"/>
              </p:ext>
            </p:extLst>
          </p:nvPr>
        </p:nvGraphicFramePr>
        <p:xfrm>
          <a:off x="2209800" y="2532588"/>
          <a:ext cx="6096000" cy="373560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59043">
                <a:tc>
                  <a:txBody>
                    <a:bodyPr/>
                    <a:lstStyle/>
                    <a:p>
                      <a:r>
                        <a:rPr lang="en-US" sz="1600" b="1">
                          <a:latin typeface="Book Antiqua" panose="02040602050305030304" pitchFamily="18" charset="0"/>
                        </a:rPr>
                        <a:t>Sepal Length </a:t>
                      </a:r>
                    </a:p>
                  </a:txBody>
                  <a:tcPr/>
                </a:tc>
                <a:tc>
                  <a:txBody>
                    <a:bodyPr/>
                    <a:lstStyle/>
                    <a:p>
                      <a:r>
                        <a:rPr lang="en-US" sz="1600" b="1">
                          <a:latin typeface="Book Antiqua" panose="02040602050305030304" pitchFamily="18" charset="0"/>
                        </a:rPr>
                        <a:t>Sepal Width</a:t>
                      </a:r>
                    </a:p>
                  </a:txBody>
                  <a:tcPr/>
                </a:tc>
                <a:tc>
                  <a:txBody>
                    <a:bodyPr/>
                    <a:lstStyle/>
                    <a:p>
                      <a:r>
                        <a:rPr lang="en-US" sz="1600" b="1">
                          <a:latin typeface="Book Antiqua" panose="02040602050305030304" pitchFamily="18" charset="0"/>
                        </a:rPr>
                        <a:t>Species</a:t>
                      </a:r>
                      <a:r>
                        <a:rPr lang="en-US" sz="1600" b="1" baseline="0">
                          <a:latin typeface="Book Antiqua" panose="02040602050305030304" pitchFamily="18" charset="0"/>
                        </a:rPr>
                        <a:t> (Class)</a:t>
                      </a:r>
                      <a:endParaRPr lang="en-US" sz="1600" b="1">
                        <a:latin typeface="Book Antiqua" panose="02040602050305030304" pitchFamily="18" charset="0"/>
                      </a:endParaRPr>
                    </a:p>
                  </a:txBody>
                  <a:tcPr/>
                </a:tc>
                <a:extLst>
                  <a:ext uri="{0D108BD9-81ED-4DB2-BD59-A6C34878D82A}">
                    <a16:rowId xmlns:a16="http://schemas.microsoft.com/office/drawing/2014/main" val="10000"/>
                  </a:ext>
                </a:extLst>
              </a:tr>
              <a:tr h="324614">
                <a:tc>
                  <a:txBody>
                    <a:bodyPr/>
                    <a:lstStyle/>
                    <a:p>
                      <a:r>
                        <a:rPr lang="en-US" sz="1600">
                          <a:latin typeface="Book Antiqua" panose="02040602050305030304" pitchFamily="18" charset="0"/>
                        </a:rPr>
                        <a:t>5.3</a:t>
                      </a:r>
                    </a:p>
                  </a:txBody>
                  <a:tcPr/>
                </a:tc>
                <a:tc>
                  <a:txBody>
                    <a:bodyPr/>
                    <a:lstStyle/>
                    <a:p>
                      <a:r>
                        <a:rPr lang="en-US" sz="1600">
                          <a:latin typeface="Book Antiqua" panose="02040602050305030304" pitchFamily="18" charset="0"/>
                        </a:rPr>
                        <a:t>3.7</a:t>
                      </a:r>
                    </a:p>
                  </a:txBody>
                  <a:tcPr/>
                </a:tc>
                <a:tc>
                  <a:txBody>
                    <a:bodyPr/>
                    <a:lstStyle/>
                    <a:p>
                      <a:r>
                        <a:rPr lang="en-US" sz="1600">
                          <a:latin typeface="Book Antiqua" panose="02040602050305030304" pitchFamily="18" charset="0"/>
                        </a:rPr>
                        <a:t>Setosa</a:t>
                      </a:r>
                    </a:p>
                  </a:txBody>
                  <a:tcPr/>
                </a:tc>
                <a:extLst>
                  <a:ext uri="{0D108BD9-81ED-4DB2-BD59-A6C34878D82A}">
                    <a16:rowId xmlns:a16="http://schemas.microsoft.com/office/drawing/2014/main" val="10001"/>
                  </a:ext>
                </a:extLst>
              </a:tr>
              <a:tr h="324614">
                <a:tc>
                  <a:txBody>
                    <a:bodyPr/>
                    <a:lstStyle/>
                    <a:p>
                      <a:r>
                        <a:rPr lang="en-US" sz="1600">
                          <a:latin typeface="Book Antiqua" panose="02040602050305030304" pitchFamily="18" charset="0"/>
                        </a:rPr>
                        <a:t>5.1</a:t>
                      </a:r>
                    </a:p>
                  </a:txBody>
                  <a:tcPr/>
                </a:tc>
                <a:tc>
                  <a:txBody>
                    <a:bodyPr/>
                    <a:lstStyle/>
                    <a:p>
                      <a:r>
                        <a:rPr lang="en-US" sz="1600">
                          <a:latin typeface="Book Antiqua" panose="02040602050305030304" pitchFamily="18" charset="0"/>
                        </a:rPr>
                        <a:t>3.8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latin typeface="Book Antiqua" panose="02040602050305030304" pitchFamily="18" charset="0"/>
                        </a:rPr>
                        <a:t>Setosa</a:t>
                      </a:r>
                    </a:p>
                  </a:txBody>
                  <a:tcPr/>
                </a:tc>
                <a:extLst>
                  <a:ext uri="{0D108BD9-81ED-4DB2-BD59-A6C34878D82A}">
                    <a16:rowId xmlns:a16="http://schemas.microsoft.com/office/drawing/2014/main" val="10002"/>
                  </a:ext>
                </a:extLst>
              </a:tr>
              <a:tr h="324614">
                <a:tc>
                  <a:txBody>
                    <a:bodyPr/>
                    <a:lstStyle/>
                    <a:p>
                      <a:r>
                        <a:rPr lang="en-US" sz="1600">
                          <a:latin typeface="Book Antiqua" panose="02040602050305030304" pitchFamily="18" charset="0"/>
                        </a:rPr>
                        <a:t>5.4</a:t>
                      </a:r>
                    </a:p>
                  </a:txBody>
                  <a:tcPr/>
                </a:tc>
                <a:tc>
                  <a:txBody>
                    <a:bodyPr/>
                    <a:lstStyle/>
                    <a:p>
                      <a:r>
                        <a:rPr lang="en-US" sz="1600">
                          <a:latin typeface="Book Antiqua" panose="02040602050305030304" pitchFamily="18" charset="0"/>
                        </a:rPr>
                        <a:t>3.4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latin typeface="Book Antiqua" panose="02040602050305030304" pitchFamily="18" charset="0"/>
                        </a:rPr>
                        <a:t>Setosa</a:t>
                      </a:r>
                    </a:p>
                  </a:txBody>
                  <a:tcPr/>
                </a:tc>
                <a:extLst>
                  <a:ext uri="{0D108BD9-81ED-4DB2-BD59-A6C34878D82A}">
                    <a16:rowId xmlns:a16="http://schemas.microsoft.com/office/drawing/2014/main" val="10003"/>
                  </a:ext>
                </a:extLst>
              </a:tr>
              <a:tr h="324614">
                <a:tc>
                  <a:txBody>
                    <a:bodyPr/>
                    <a:lstStyle/>
                    <a:p>
                      <a:r>
                        <a:rPr lang="en-US" sz="1600">
                          <a:latin typeface="Book Antiqua" panose="02040602050305030304" pitchFamily="18" charset="0"/>
                        </a:rPr>
                        <a:t>7.2</a:t>
                      </a:r>
                    </a:p>
                  </a:txBody>
                  <a:tcPr/>
                </a:tc>
                <a:tc>
                  <a:txBody>
                    <a:bodyPr/>
                    <a:lstStyle/>
                    <a:p>
                      <a:r>
                        <a:rPr lang="en-US" sz="1600">
                          <a:latin typeface="Book Antiqua" panose="02040602050305030304" pitchFamily="18" charset="0"/>
                        </a:rPr>
                        <a:t>3.0</a:t>
                      </a:r>
                    </a:p>
                  </a:txBody>
                  <a:tcPr/>
                </a:tc>
                <a:tc>
                  <a:txBody>
                    <a:bodyPr/>
                    <a:lstStyle/>
                    <a:p>
                      <a:r>
                        <a:rPr lang="en-US" sz="1600">
                          <a:latin typeface="Book Antiqua" panose="02040602050305030304" pitchFamily="18" charset="0"/>
                        </a:rPr>
                        <a:t>Verginica</a:t>
                      </a:r>
                    </a:p>
                  </a:txBody>
                  <a:tcPr/>
                </a:tc>
                <a:extLst>
                  <a:ext uri="{0D108BD9-81ED-4DB2-BD59-A6C34878D82A}">
                    <a16:rowId xmlns:a16="http://schemas.microsoft.com/office/drawing/2014/main" val="10004"/>
                  </a:ext>
                </a:extLst>
              </a:tr>
              <a:tr h="324614">
                <a:tc>
                  <a:txBody>
                    <a:bodyPr/>
                    <a:lstStyle/>
                    <a:p>
                      <a:r>
                        <a:rPr lang="en-US" sz="1600">
                          <a:latin typeface="Book Antiqua" panose="02040602050305030304" pitchFamily="18" charset="0"/>
                        </a:rPr>
                        <a:t>7.4</a:t>
                      </a:r>
                    </a:p>
                  </a:txBody>
                  <a:tcPr/>
                </a:tc>
                <a:tc>
                  <a:txBody>
                    <a:bodyPr/>
                    <a:lstStyle/>
                    <a:p>
                      <a:r>
                        <a:rPr lang="en-US" sz="1600">
                          <a:latin typeface="Book Antiqua" panose="02040602050305030304" pitchFamily="18" charset="0"/>
                        </a:rPr>
                        <a:t>2.8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latin typeface="Book Antiqua" panose="02040602050305030304" pitchFamily="18" charset="0"/>
                        </a:rPr>
                        <a:t>Verginica</a:t>
                      </a:r>
                    </a:p>
                  </a:txBody>
                  <a:tcPr/>
                </a:tc>
                <a:extLst>
                  <a:ext uri="{0D108BD9-81ED-4DB2-BD59-A6C34878D82A}">
                    <a16:rowId xmlns:a16="http://schemas.microsoft.com/office/drawing/2014/main" val="10005"/>
                  </a:ext>
                </a:extLst>
              </a:tr>
              <a:tr h="324614">
                <a:tc>
                  <a:txBody>
                    <a:bodyPr/>
                    <a:lstStyle/>
                    <a:p>
                      <a:r>
                        <a:rPr lang="en-US" sz="1600">
                          <a:latin typeface="Book Antiqua" panose="02040602050305030304" pitchFamily="18" charset="0"/>
                        </a:rPr>
                        <a:t>5.8</a:t>
                      </a:r>
                    </a:p>
                  </a:txBody>
                  <a:tcPr/>
                </a:tc>
                <a:tc>
                  <a:txBody>
                    <a:bodyPr/>
                    <a:lstStyle/>
                    <a:p>
                      <a:r>
                        <a:rPr lang="en-US" sz="1600">
                          <a:latin typeface="Book Antiqua" panose="02040602050305030304" pitchFamily="18" charset="0"/>
                        </a:rPr>
                        <a:t>2.7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latin typeface="Book Antiqua" panose="02040602050305030304" pitchFamily="18" charset="0"/>
                        </a:rPr>
                        <a:t>Verginica</a:t>
                      </a:r>
                    </a:p>
                  </a:txBody>
                  <a:tcPr/>
                </a:tc>
                <a:extLst>
                  <a:ext uri="{0D108BD9-81ED-4DB2-BD59-A6C34878D82A}">
                    <a16:rowId xmlns:a16="http://schemas.microsoft.com/office/drawing/2014/main" val="10006"/>
                  </a:ext>
                </a:extLst>
              </a:tr>
              <a:tr h="324614">
                <a:tc>
                  <a:txBody>
                    <a:bodyPr/>
                    <a:lstStyle/>
                    <a:p>
                      <a:r>
                        <a:rPr lang="en-US" sz="1600">
                          <a:latin typeface="Book Antiqua" panose="02040602050305030304" pitchFamily="18" charset="0"/>
                        </a:rPr>
                        <a:t>6.1</a:t>
                      </a:r>
                    </a:p>
                  </a:txBody>
                  <a:tcPr/>
                </a:tc>
                <a:tc>
                  <a:txBody>
                    <a:bodyPr/>
                    <a:lstStyle/>
                    <a:p>
                      <a:r>
                        <a:rPr lang="en-US" sz="1600">
                          <a:latin typeface="Book Antiqua" panose="02040602050305030304" pitchFamily="18" charset="0"/>
                        </a:rPr>
                        <a:t>2.8</a:t>
                      </a:r>
                    </a:p>
                  </a:txBody>
                  <a:tcPr/>
                </a:tc>
                <a:tc>
                  <a:txBody>
                    <a:bodyPr/>
                    <a:lstStyle/>
                    <a:p>
                      <a:r>
                        <a:rPr lang="en-US" sz="1600">
                          <a:latin typeface="Book Antiqua" panose="02040602050305030304" pitchFamily="18" charset="0"/>
                        </a:rPr>
                        <a:t>Versicolor</a:t>
                      </a:r>
                    </a:p>
                  </a:txBody>
                  <a:tcPr/>
                </a:tc>
                <a:extLst>
                  <a:ext uri="{0D108BD9-81ED-4DB2-BD59-A6C34878D82A}">
                    <a16:rowId xmlns:a16="http://schemas.microsoft.com/office/drawing/2014/main" val="10007"/>
                  </a:ext>
                </a:extLst>
              </a:tr>
              <a:tr h="324614">
                <a:tc>
                  <a:txBody>
                    <a:bodyPr/>
                    <a:lstStyle/>
                    <a:p>
                      <a:r>
                        <a:rPr lang="en-US" sz="1600">
                          <a:latin typeface="Book Antiqua" panose="02040602050305030304" pitchFamily="18" charset="0"/>
                        </a:rPr>
                        <a:t>6.3</a:t>
                      </a:r>
                    </a:p>
                  </a:txBody>
                  <a:tcPr/>
                </a:tc>
                <a:tc>
                  <a:txBody>
                    <a:bodyPr/>
                    <a:lstStyle/>
                    <a:p>
                      <a:r>
                        <a:rPr lang="en-US" sz="1600">
                          <a:latin typeface="Book Antiqua" panose="02040602050305030304" pitchFamily="18" charset="0"/>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latin typeface="Book Antiqua" panose="02040602050305030304" pitchFamily="18" charset="0"/>
                        </a:rPr>
                        <a:t>Versicolor</a:t>
                      </a:r>
                    </a:p>
                  </a:txBody>
                  <a:tcPr/>
                </a:tc>
                <a:extLst>
                  <a:ext uri="{0D108BD9-81ED-4DB2-BD59-A6C34878D82A}">
                    <a16:rowId xmlns:a16="http://schemas.microsoft.com/office/drawing/2014/main" val="10008"/>
                  </a:ext>
                </a:extLst>
              </a:tr>
              <a:tr h="324614">
                <a:tc>
                  <a:txBody>
                    <a:bodyPr/>
                    <a:lstStyle/>
                    <a:p>
                      <a:r>
                        <a:rPr lang="en-US" sz="1600">
                          <a:latin typeface="Book Antiqua" panose="02040602050305030304" pitchFamily="18" charset="0"/>
                        </a:rPr>
                        <a:t>5.5</a:t>
                      </a:r>
                    </a:p>
                  </a:txBody>
                  <a:tcPr/>
                </a:tc>
                <a:tc>
                  <a:txBody>
                    <a:bodyPr/>
                    <a:lstStyle/>
                    <a:p>
                      <a:r>
                        <a:rPr lang="en-US" sz="1600">
                          <a:latin typeface="Book Antiqua" panose="02040602050305030304" pitchFamily="18" charset="0"/>
                        </a:rPr>
                        <a:t>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latin typeface="Book Antiqua" panose="02040602050305030304" pitchFamily="18" charset="0"/>
                        </a:rPr>
                        <a:t>Versicolor</a:t>
                      </a:r>
                    </a:p>
                  </a:txBody>
                  <a:tcPr/>
                </a:tc>
                <a:extLst>
                  <a:ext uri="{0D108BD9-81ED-4DB2-BD59-A6C34878D82A}">
                    <a16:rowId xmlns:a16="http://schemas.microsoft.com/office/drawing/2014/main" val="10009"/>
                  </a:ext>
                </a:extLst>
              </a:tr>
              <a:tr h="359043">
                <a:tc>
                  <a:txBody>
                    <a:bodyPr/>
                    <a:lstStyle/>
                    <a:p>
                      <a:r>
                        <a:rPr lang="en-US" sz="1600">
                          <a:latin typeface="Book Antiqua" panose="02040602050305030304" pitchFamily="18" charset="0"/>
                        </a:rPr>
                        <a:t>5.2</a:t>
                      </a:r>
                    </a:p>
                  </a:txBody>
                  <a:tcPr/>
                </a:tc>
                <a:tc>
                  <a:txBody>
                    <a:bodyPr/>
                    <a:lstStyle/>
                    <a:p>
                      <a:r>
                        <a:rPr lang="en-US" sz="1600">
                          <a:latin typeface="Book Antiqua" panose="02040602050305030304" pitchFamily="18" charset="0"/>
                        </a:rPr>
                        <a:t>3.1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latin typeface="Book Antiqua" panose="02040602050305030304" pitchFamily="18" charset="0"/>
                        </a:rPr>
                        <a:t>?</a:t>
                      </a:r>
                    </a:p>
                  </a:txBody>
                  <a:tcPr/>
                </a:tc>
                <a:extLst>
                  <a:ext uri="{0D108BD9-81ED-4DB2-BD59-A6C34878D82A}">
                    <a16:rowId xmlns:a16="http://schemas.microsoft.com/office/drawing/2014/main" val="10010"/>
                  </a:ext>
                </a:extLst>
              </a:tr>
            </a:tbl>
          </a:graphicData>
        </a:graphic>
      </p:graphicFrame>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7515006"/>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Book Antiqua" panose="02040602050305030304" pitchFamily="18" charset="0"/>
              </a:rPr>
              <a:t>K-Nearest Neighbors Classifier</a:t>
            </a: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500" b="1">
                <a:latin typeface="Book Antiqua" panose="02040602050305030304" pitchFamily="18" charset="0"/>
              </a:rPr>
              <a:t>Solution: </a:t>
            </a:r>
            <a:r>
              <a:rPr lang="en-US" sz="2500">
                <a:latin typeface="Book Antiqua" panose="02040602050305030304" pitchFamily="18" charset="0"/>
              </a:rPr>
              <a:t>Distance between new data and training data  is given below. Assume K=5.</a:t>
            </a: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82033041"/>
              </p:ext>
            </p:extLst>
          </p:nvPr>
        </p:nvGraphicFramePr>
        <p:xfrm>
          <a:off x="1447800" y="2514600"/>
          <a:ext cx="6041391" cy="3708400"/>
        </p:xfrm>
        <a:graphic>
          <a:graphicData uri="http://schemas.openxmlformats.org/drawingml/2006/table">
            <a:tbl>
              <a:tblPr firstRow="1" bandRow="1">
                <a:tableStyleId>{5C22544A-7EE6-4342-B048-85BDC9FD1C3A}</a:tableStyleId>
              </a:tblPr>
              <a:tblGrid>
                <a:gridCol w="15084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61798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sz="1600" b="1">
                          <a:latin typeface="Book Antiqua" panose="02040602050305030304" pitchFamily="18" charset="0"/>
                        </a:rPr>
                        <a:t>Sepal Length </a:t>
                      </a:r>
                    </a:p>
                  </a:txBody>
                  <a:tcPr/>
                </a:tc>
                <a:tc>
                  <a:txBody>
                    <a:bodyPr/>
                    <a:lstStyle/>
                    <a:p>
                      <a:r>
                        <a:rPr lang="en-US" sz="1600" b="1">
                          <a:latin typeface="Book Antiqua" panose="02040602050305030304" pitchFamily="18" charset="0"/>
                        </a:rPr>
                        <a:t>Sepal Width</a:t>
                      </a:r>
                    </a:p>
                  </a:txBody>
                  <a:tcPr/>
                </a:tc>
                <a:tc>
                  <a:txBody>
                    <a:bodyPr/>
                    <a:lstStyle/>
                    <a:p>
                      <a:r>
                        <a:rPr lang="en-US" sz="1600" b="1">
                          <a:latin typeface="Book Antiqua" panose="02040602050305030304" pitchFamily="18" charset="0"/>
                        </a:rPr>
                        <a:t>Species</a:t>
                      </a:r>
                      <a:r>
                        <a:rPr lang="en-US" sz="1600" b="1" baseline="0">
                          <a:latin typeface="Book Antiqua" panose="02040602050305030304" pitchFamily="18" charset="0"/>
                        </a:rPr>
                        <a:t> (Class)</a:t>
                      </a:r>
                      <a:endParaRPr lang="en-US" sz="1600" b="1">
                        <a:latin typeface="Book Antiqua" panose="02040602050305030304" pitchFamily="18" charset="0"/>
                      </a:endParaRPr>
                    </a:p>
                  </a:txBody>
                  <a:tcPr/>
                </a:tc>
                <a:tc>
                  <a:txBody>
                    <a:bodyPr/>
                    <a:lstStyle/>
                    <a:p>
                      <a:r>
                        <a:rPr lang="en-US"/>
                        <a:t>Distance</a:t>
                      </a:r>
                    </a:p>
                  </a:txBody>
                  <a:tcPr/>
                </a:tc>
                <a:extLst>
                  <a:ext uri="{0D108BD9-81ED-4DB2-BD59-A6C34878D82A}">
                    <a16:rowId xmlns:a16="http://schemas.microsoft.com/office/drawing/2014/main" val="10000"/>
                  </a:ext>
                </a:extLst>
              </a:tr>
              <a:tr h="370840">
                <a:tc>
                  <a:txBody>
                    <a:bodyPr/>
                    <a:lstStyle/>
                    <a:p>
                      <a:r>
                        <a:rPr lang="en-US" sz="1600">
                          <a:solidFill>
                            <a:srgbClr val="0070C0"/>
                          </a:solidFill>
                          <a:latin typeface="Book Antiqua" panose="02040602050305030304" pitchFamily="18" charset="0"/>
                        </a:rPr>
                        <a:t>5.3</a:t>
                      </a:r>
                    </a:p>
                  </a:txBody>
                  <a:tcPr/>
                </a:tc>
                <a:tc>
                  <a:txBody>
                    <a:bodyPr/>
                    <a:lstStyle/>
                    <a:p>
                      <a:r>
                        <a:rPr lang="en-US" sz="1600">
                          <a:solidFill>
                            <a:srgbClr val="0070C0"/>
                          </a:solidFill>
                          <a:latin typeface="Book Antiqua" panose="02040602050305030304" pitchFamily="18" charset="0"/>
                        </a:rPr>
                        <a:t>3.7</a:t>
                      </a:r>
                    </a:p>
                  </a:txBody>
                  <a:tcPr/>
                </a:tc>
                <a:tc>
                  <a:txBody>
                    <a:bodyPr/>
                    <a:lstStyle/>
                    <a:p>
                      <a:r>
                        <a:rPr lang="en-US" sz="1600">
                          <a:solidFill>
                            <a:srgbClr val="0070C0"/>
                          </a:solidFill>
                          <a:latin typeface="Book Antiqua" panose="02040602050305030304" pitchFamily="18" charset="0"/>
                        </a:rPr>
                        <a:t>Setosa</a:t>
                      </a:r>
                    </a:p>
                  </a:txBody>
                  <a:tcPr/>
                </a:tc>
                <a:tc>
                  <a:txBody>
                    <a:bodyPr/>
                    <a:lstStyle/>
                    <a:p>
                      <a:pPr algn="r" fontAlgn="b"/>
                      <a:r>
                        <a:rPr lang="en-US" sz="1800" b="0" i="0" u="none" strike="noStrike">
                          <a:solidFill>
                            <a:srgbClr val="0070C0"/>
                          </a:solidFill>
                          <a:effectLst/>
                          <a:latin typeface="Book Antiqua" panose="02040602050305030304" pitchFamily="18" charset="0"/>
                        </a:rPr>
                        <a:t>0.61</a:t>
                      </a:r>
                    </a:p>
                  </a:txBody>
                  <a:tcPr marL="9525" marR="9525" marT="9525" marB="0" anchor="b"/>
                </a:tc>
                <a:extLst>
                  <a:ext uri="{0D108BD9-81ED-4DB2-BD59-A6C34878D82A}">
                    <a16:rowId xmlns:a16="http://schemas.microsoft.com/office/drawing/2014/main" val="10001"/>
                  </a:ext>
                </a:extLst>
              </a:tr>
              <a:tr h="370840">
                <a:tc>
                  <a:txBody>
                    <a:bodyPr/>
                    <a:lstStyle/>
                    <a:p>
                      <a:r>
                        <a:rPr lang="en-US" sz="1600">
                          <a:solidFill>
                            <a:srgbClr val="0070C0"/>
                          </a:solidFill>
                          <a:latin typeface="Book Antiqua" panose="02040602050305030304" pitchFamily="18" charset="0"/>
                        </a:rPr>
                        <a:t>5.1</a:t>
                      </a:r>
                    </a:p>
                  </a:txBody>
                  <a:tcPr/>
                </a:tc>
                <a:tc>
                  <a:txBody>
                    <a:bodyPr/>
                    <a:lstStyle/>
                    <a:p>
                      <a:r>
                        <a:rPr lang="en-US" sz="1600">
                          <a:solidFill>
                            <a:srgbClr val="0070C0"/>
                          </a:solidFill>
                          <a:latin typeface="Book Antiqua" panose="02040602050305030304" pitchFamily="18" charset="0"/>
                        </a:rPr>
                        <a:t>3.8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solidFill>
                            <a:srgbClr val="0070C0"/>
                          </a:solidFill>
                          <a:latin typeface="Book Antiqua" panose="02040602050305030304" pitchFamily="18" charset="0"/>
                        </a:rPr>
                        <a:t>Setosa</a:t>
                      </a:r>
                    </a:p>
                  </a:txBody>
                  <a:tcPr/>
                </a:tc>
                <a:tc>
                  <a:txBody>
                    <a:bodyPr/>
                    <a:lstStyle/>
                    <a:p>
                      <a:pPr algn="r" fontAlgn="b"/>
                      <a:r>
                        <a:rPr lang="en-US" sz="1800" b="0" i="0" u="none" strike="noStrike">
                          <a:solidFill>
                            <a:srgbClr val="0070C0"/>
                          </a:solidFill>
                          <a:effectLst/>
                          <a:latin typeface="Book Antiqua" panose="02040602050305030304" pitchFamily="18" charset="0"/>
                        </a:rPr>
                        <a:t>0.71</a:t>
                      </a:r>
                    </a:p>
                  </a:txBody>
                  <a:tcPr marL="9525" marR="9525" marT="9525" marB="0" anchor="b"/>
                </a:tc>
                <a:extLst>
                  <a:ext uri="{0D108BD9-81ED-4DB2-BD59-A6C34878D82A}">
                    <a16:rowId xmlns:a16="http://schemas.microsoft.com/office/drawing/2014/main" val="10002"/>
                  </a:ext>
                </a:extLst>
              </a:tr>
              <a:tr h="370840">
                <a:tc>
                  <a:txBody>
                    <a:bodyPr/>
                    <a:lstStyle/>
                    <a:p>
                      <a:r>
                        <a:rPr lang="en-US" sz="1600">
                          <a:solidFill>
                            <a:srgbClr val="0070C0"/>
                          </a:solidFill>
                          <a:latin typeface="Book Antiqua" panose="02040602050305030304" pitchFamily="18" charset="0"/>
                        </a:rPr>
                        <a:t>5.4</a:t>
                      </a:r>
                    </a:p>
                  </a:txBody>
                  <a:tcPr/>
                </a:tc>
                <a:tc>
                  <a:txBody>
                    <a:bodyPr/>
                    <a:lstStyle/>
                    <a:p>
                      <a:r>
                        <a:rPr lang="en-US" sz="1600">
                          <a:solidFill>
                            <a:srgbClr val="0070C0"/>
                          </a:solidFill>
                          <a:latin typeface="Book Antiqua" panose="02040602050305030304" pitchFamily="18" charset="0"/>
                        </a:rPr>
                        <a:t>3.4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solidFill>
                            <a:srgbClr val="0070C0"/>
                          </a:solidFill>
                          <a:latin typeface="Book Antiqua" panose="02040602050305030304" pitchFamily="18" charset="0"/>
                        </a:rPr>
                        <a:t>Setosa</a:t>
                      </a:r>
                    </a:p>
                  </a:txBody>
                  <a:tcPr/>
                </a:tc>
                <a:tc>
                  <a:txBody>
                    <a:bodyPr/>
                    <a:lstStyle/>
                    <a:p>
                      <a:pPr algn="r" fontAlgn="b"/>
                      <a:r>
                        <a:rPr lang="en-US" sz="1800" b="0" i="0" u="none" strike="noStrike">
                          <a:solidFill>
                            <a:srgbClr val="0070C0"/>
                          </a:solidFill>
                          <a:effectLst/>
                          <a:latin typeface="Book Antiqua" panose="02040602050305030304" pitchFamily="18" charset="0"/>
                        </a:rPr>
                        <a:t>0.36</a:t>
                      </a:r>
                    </a:p>
                  </a:txBody>
                  <a:tcPr marL="9525" marR="9525" marT="9525" marB="0" anchor="b"/>
                </a:tc>
                <a:extLst>
                  <a:ext uri="{0D108BD9-81ED-4DB2-BD59-A6C34878D82A}">
                    <a16:rowId xmlns:a16="http://schemas.microsoft.com/office/drawing/2014/main" val="10003"/>
                  </a:ext>
                </a:extLst>
              </a:tr>
              <a:tr h="370840">
                <a:tc>
                  <a:txBody>
                    <a:bodyPr/>
                    <a:lstStyle/>
                    <a:p>
                      <a:r>
                        <a:rPr lang="en-US" sz="1600">
                          <a:latin typeface="Book Antiqua" panose="02040602050305030304" pitchFamily="18" charset="0"/>
                        </a:rPr>
                        <a:t>7.2</a:t>
                      </a:r>
                    </a:p>
                  </a:txBody>
                  <a:tcPr/>
                </a:tc>
                <a:tc>
                  <a:txBody>
                    <a:bodyPr/>
                    <a:lstStyle/>
                    <a:p>
                      <a:r>
                        <a:rPr lang="en-US" sz="1600">
                          <a:latin typeface="Book Antiqua" panose="02040602050305030304" pitchFamily="18" charset="0"/>
                        </a:rPr>
                        <a:t>3.0</a:t>
                      </a:r>
                    </a:p>
                  </a:txBody>
                  <a:tcPr/>
                </a:tc>
                <a:tc>
                  <a:txBody>
                    <a:bodyPr/>
                    <a:lstStyle/>
                    <a:p>
                      <a:r>
                        <a:rPr lang="en-US" sz="1600">
                          <a:latin typeface="Book Antiqua" panose="02040602050305030304" pitchFamily="18" charset="0"/>
                        </a:rPr>
                        <a:t>Verginica</a:t>
                      </a:r>
                    </a:p>
                  </a:txBody>
                  <a:tcPr/>
                </a:tc>
                <a:tc>
                  <a:txBody>
                    <a:bodyPr/>
                    <a:lstStyle/>
                    <a:p>
                      <a:pPr algn="r" fontAlgn="b"/>
                      <a:r>
                        <a:rPr lang="en-US" sz="1800" b="0" i="0" u="none" strike="noStrike">
                          <a:solidFill>
                            <a:srgbClr val="000000"/>
                          </a:solidFill>
                          <a:effectLst/>
                          <a:latin typeface="Book Antiqua" panose="02040602050305030304" pitchFamily="18" charset="0"/>
                        </a:rPr>
                        <a:t>2.00</a:t>
                      </a:r>
                    </a:p>
                  </a:txBody>
                  <a:tcPr marL="9525" marR="9525" marT="9525" marB="0" anchor="b"/>
                </a:tc>
                <a:extLst>
                  <a:ext uri="{0D108BD9-81ED-4DB2-BD59-A6C34878D82A}">
                    <a16:rowId xmlns:a16="http://schemas.microsoft.com/office/drawing/2014/main" val="10004"/>
                  </a:ext>
                </a:extLst>
              </a:tr>
              <a:tr h="370840">
                <a:tc>
                  <a:txBody>
                    <a:bodyPr/>
                    <a:lstStyle/>
                    <a:p>
                      <a:r>
                        <a:rPr lang="en-US" sz="1600">
                          <a:latin typeface="Book Antiqua" panose="02040602050305030304" pitchFamily="18" charset="0"/>
                        </a:rPr>
                        <a:t>7.4</a:t>
                      </a:r>
                    </a:p>
                  </a:txBody>
                  <a:tcPr/>
                </a:tc>
                <a:tc>
                  <a:txBody>
                    <a:bodyPr/>
                    <a:lstStyle/>
                    <a:p>
                      <a:r>
                        <a:rPr lang="en-US" sz="1600">
                          <a:latin typeface="Book Antiqua" panose="02040602050305030304" pitchFamily="18" charset="0"/>
                        </a:rPr>
                        <a:t>2.8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latin typeface="Book Antiqua" panose="02040602050305030304" pitchFamily="18" charset="0"/>
                        </a:rPr>
                        <a:t>Verginica</a:t>
                      </a:r>
                    </a:p>
                  </a:txBody>
                  <a:tcPr/>
                </a:tc>
                <a:tc>
                  <a:txBody>
                    <a:bodyPr/>
                    <a:lstStyle/>
                    <a:p>
                      <a:pPr algn="r" fontAlgn="b"/>
                      <a:r>
                        <a:rPr lang="en-US" sz="1800" b="0" i="0" u="none" strike="noStrike">
                          <a:solidFill>
                            <a:srgbClr val="000000"/>
                          </a:solidFill>
                          <a:effectLst/>
                          <a:latin typeface="Book Antiqua" panose="02040602050305030304" pitchFamily="18" charset="0"/>
                        </a:rPr>
                        <a:t>2.22</a:t>
                      </a:r>
                    </a:p>
                  </a:txBody>
                  <a:tcPr marL="9525" marR="9525" marT="9525" marB="0" anchor="b"/>
                </a:tc>
                <a:extLst>
                  <a:ext uri="{0D108BD9-81ED-4DB2-BD59-A6C34878D82A}">
                    <a16:rowId xmlns:a16="http://schemas.microsoft.com/office/drawing/2014/main" val="10005"/>
                  </a:ext>
                </a:extLst>
              </a:tr>
              <a:tr h="370840">
                <a:tc>
                  <a:txBody>
                    <a:bodyPr/>
                    <a:lstStyle/>
                    <a:p>
                      <a:r>
                        <a:rPr lang="en-US" sz="1600">
                          <a:solidFill>
                            <a:srgbClr val="0070C0"/>
                          </a:solidFill>
                          <a:latin typeface="Book Antiqua" panose="02040602050305030304" pitchFamily="18" charset="0"/>
                        </a:rPr>
                        <a:t>5.8</a:t>
                      </a:r>
                    </a:p>
                  </a:txBody>
                  <a:tcPr/>
                </a:tc>
                <a:tc>
                  <a:txBody>
                    <a:bodyPr/>
                    <a:lstStyle/>
                    <a:p>
                      <a:r>
                        <a:rPr lang="en-US" sz="1600">
                          <a:solidFill>
                            <a:srgbClr val="0070C0"/>
                          </a:solidFill>
                          <a:latin typeface="Book Antiqua" panose="02040602050305030304" pitchFamily="18" charset="0"/>
                        </a:rPr>
                        <a:t>2.7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solidFill>
                            <a:srgbClr val="0070C0"/>
                          </a:solidFill>
                          <a:latin typeface="Book Antiqua" panose="02040602050305030304" pitchFamily="18" charset="0"/>
                        </a:rPr>
                        <a:t>Verginica</a:t>
                      </a:r>
                    </a:p>
                  </a:txBody>
                  <a:tcPr/>
                </a:tc>
                <a:tc>
                  <a:txBody>
                    <a:bodyPr/>
                    <a:lstStyle/>
                    <a:p>
                      <a:pPr algn="r" fontAlgn="b"/>
                      <a:r>
                        <a:rPr lang="en-US" sz="1800" b="0" i="0" u="none" strike="noStrike">
                          <a:solidFill>
                            <a:srgbClr val="0070C0"/>
                          </a:solidFill>
                          <a:effectLst/>
                          <a:latin typeface="Book Antiqua" panose="02040602050305030304" pitchFamily="18" charset="0"/>
                        </a:rPr>
                        <a:t>0.72</a:t>
                      </a:r>
                    </a:p>
                  </a:txBody>
                  <a:tcPr marL="9525" marR="9525" marT="9525" marB="0" anchor="b"/>
                </a:tc>
                <a:extLst>
                  <a:ext uri="{0D108BD9-81ED-4DB2-BD59-A6C34878D82A}">
                    <a16:rowId xmlns:a16="http://schemas.microsoft.com/office/drawing/2014/main" val="10006"/>
                  </a:ext>
                </a:extLst>
              </a:tr>
              <a:tr h="370840">
                <a:tc>
                  <a:txBody>
                    <a:bodyPr/>
                    <a:lstStyle/>
                    <a:p>
                      <a:r>
                        <a:rPr lang="en-US" sz="1600">
                          <a:solidFill>
                            <a:schemeClr val="tx1"/>
                          </a:solidFill>
                          <a:latin typeface="Book Antiqua" panose="02040602050305030304" pitchFamily="18" charset="0"/>
                        </a:rPr>
                        <a:t>6.1</a:t>
                      </a:r>
                    </a:p>
                  </a:txBody>
                  <a:tcPr/>
                </a:tc>
                <a:tc>
                  <a:txBody>
                    <a:bodyPr/>
                    <a:lstStyle/>
                    <a:p>
                      <a:r>
                        <a:rPr lang="en-US" sz="1600">
                          <a:solidFill>
                            <a:schemeClr val="tx1"/>
                          </a:solidFill>
                          <a:latin typeface="Book Antiqua" panose="02040602050305030304" pitchFamily="18" charset="0"/>
                        </a:rPr>
                        <a:t>2.8</a:t>
                      </a:r>
                    </a:p>
                  </a:txBody>
                  <a:tcPr/>
                </a:tc>
                <a:tc>
                  <a:txBody>
                    <a:bodyPr/>
                    <a:lstStyle/>
                    <a:p>
                      <a:r>
                        <a:rPr lang="en-US" sz="1600">
                          <a:solidFill>
                            <a:schemeClr val="tx1"/>
                          </a:solidFill>
                          <a:latin typeface="Book Antiqua" panose="02040602050305030304" pitchFamily="18" charset="0"/>
                        </a:rPr>
                        <a:t>Versicolor</a:t>
                      </a:r>
                    </a:p>
                  </a:txBody>
                  <a:tcPr/>
                </a:tc>
                <a:tc>
                  <a:txBody>
                    <a:bodyPr/>
                    <a:lstStyle/>
                    <a:p>
                      <a:pPr algn="r" fontAlgn="b"/>
                      <a:r>
                        <a:rPr lang="en-US" sz="1800" b="0" i="0" u="none" strike="noStrike">
                          <a:solidFill>
                            <a:schemeClr val="tx1"/>
                          </a:solidFill>
                          <a:effectLst/>
                          <a:latin typeface="Book Antiqua" panose="02040602050305030304" pitchFamily="18" charset="0"/>
                        </a:rPr>
                        <a:t>0.95</a:t>
                      </a:r>
                    </a:p>
                  </a:txBody>
                  <a:tcPr marL="9525" marR="9525" marT="9525" marB="0" anchor="b"/>
                </a:tc>
                <a:extLst>
                  <a:ext uri="{0D108BD9-81ED-4DB2-BD59-A6C34878D82A}">
                    <a16:rowId xmlns:a16="http://schemas.microsoft.com/office/drawing/2014/main" val="10007"/>
                  </a:ext>
                </a:extLst>
              </a:tr>
              <a:tr h="370840">
                <a:tc>
                  <a:txBody>
                    <a:bodyPr/>
                    <a:lstStyle/>
                    <a:p>
                      <a:r>
                        <a:rPr lang="en-US" sz="1600">
                          <a:latin typeface="Book Antiqua" panose="02040602050305030304" pitchFamily="18" charset="0"/>
                        </a:rPr>
                        <a:t>6.3</a:t>
                      </a:r>
                    </a:p>
                  </a:txBody>
                  <a:tcPr/>
                </a:tc>
                <a:tc>
                  <a:txBody>
                    <a:bodyPr/>
                    <a:lstStyle/>
                    <a:p>
                      <a:r>
                        <a:rPr lang="en-US" sz="1600">
                          <a:latin typeface="Book Antiqua" panose="02040602050305030304" pitchFamily="18" charset="0"/>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latin typeface="Book Antiqua" panose="02040602050305030304" pitchFamily="18" charset="0"/>
                        </a:rPr>
                        <a:t>Versicolor</a:t>
                      </a:r>
                    </a:p>
                  </a:txBody>
                  <a:tcPr/>
                </a:tc>
                <a:tc>
                  <a:txBody>
                    <a:bodyPr/>
                    <a:lstStyle/>
                    <a:p>
                      <a:pPr algn="r" fontAlgn="b"/>
                      <a:r>
                        <a:rPr lang="en-US" sz="1800" b="0" i="0" u="none" strike="noStrike">
                          <a:solidFill>
                            <a:srgbClr val="000000"/>
                          </a:solidFill>
                          <a:effectLst/>
                          <a:latin typeface="Book Antiqua" panose="02040602050305030304" pitchFamily="18" charset="0"/>
                        </a:rPr>
                        <a:t>1.36</a:t>
                      </a:r>
                    </a:p>
                  </a:txBody>
                  <a:tcPr marL="9525" marR="9525" marT="9525" marB="0" anchor="b"/>
                </a:tc>
                <a:extLst>
                  <a:ext uri="{0D108BD9-81ED-4DB2-BD59-A6C34878D82A}">
                    <a16:rowId xmlns:a16="http://schemas.microsoft.com/office/drawing/2014/main" val="10008"/>
                  </a:ext>
                </a:extLst>
              </a:tr>
              <a:tr h="370840">
                <a:tc>
                  <a:txBody>
                    <a:bodyPr/>
                    <a:lstStyle/>
                    <a:p>
                      <a:r>
                        <a:rPr lang="en-US" sz="1600">
                          <a:solidFill>
                            <a:srgbClr val="0070C0"/>
                          </a:solidFill>
                          <a:latin typeface="Book Antiqua" panose="02040602050305030304" pitchFamily="18" charset="0"/>
                        </a:rPr>
                        <a:t>5.5</a:t>
                      </a:r>
                    </a:p>
                  </a:txBody>
                  <a:tcPr/>
                </a:tc>
                <a:tc>
                  <a:txBody>
                    <a:bodyPr/>
                    <a:lstStyle/>
                    <a:p>
                      <a:r>
                        <a:rPr lang="en-US" sz="1600">
                          <a:solidFill>
                            <a:srgbClr val="0070C0"/>
                          </a:solidFill>
                          <a:latin typeface="Book Antiqua" panose="02040602050305030304" pitchFamily="18" charset="0"/>
                        </a:rPr>
                        <a:t>2.4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a:solidFill>
                            <a:srgbClr val="0070C0"/>
                          </a:solidFill>
                          <a:latin typeface="Book Antiqua" panose="02040602050305030304" pitchFamily="18" charset="0"/>
                        </a:rPr>
                        <a:t>Versicolor</a:t>
                      </a:r>
                    </a:p>
                  </a:txBody>
                  <a:tcPr/>
                </a:tc>
                <a:tc>
                  <a:txBody>
                    <a:bodyPr/>
                    <a:lstStyle/>
                    <a:p>
                      <a:pPr algn="r" fontAlgn="b"/>
                      <a:r>
                        <a:rPr lang="en-US" sz="1800" b="0" i="0" u="none" strike="noStrike">
                          <a:solidFill>
                            <a:srgbClr val="0070C0"/>
                          </a:solidFill>
                          <a:effectLst/>
                          <a:latin typeface="Book Antiqua" panose="02040602050305030304" pitchFamily="18" charset="0"/>
                        </a:rPr>
                        <a:t>0.76</a:t>
                      </a:r>
                    </a:p>
                  </a:txBody>
                  <a:tcPr marL="9525" marR="9525" marT="9525" marB="0" anchor="b"/>
                </a:tc>
                <a:extLst>
                  <a:ext uri="{0D108BD9-81ED-4DB2-BD59-A6C34878D82A}">
                    <a16:rowId xmlns:a16="http://schemas.microsoft.com/office/drawing/2014/main" val="10009"/>
                  </a:ext>
                </a:extLst>
              </a:tr>
            </a:tbl>
          </a:graphicData>
        </a:graphic>
      </p:graphicFrame>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6767534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r>
              <a:rPr lang="en-US" sz="2800">
                <a:latin typeface="Book Antiqua" pitchFamily="18" charset="0"/>
              </a:rPr>
              <a:t>Gradient descent is an optimization algorithm often used for finding the weights or coefficients of machine learning algorithms.</a:t>
            </a:r>
          </a:p>
          <a:p>
            <a:pPr algn="just" fontAlgn="base"/>
            <a:r>
              <a:rPr lang="en-US" sz="2800">
                <a:latin typeface="Book Antiqua" pitchFamily="18" charset="0"/>
              </a:rPr>
              <a:t>It uses the error on the predictions to update the model in such a way as to reduce the error.</a:t>
            </a:r>
          </a:p>
          <a:p>
            <a:pPr algn="just" fontAlgn="base"/>
            <a:r>
              <a:rPr lang="en-US" sz="2800">
                <a:latin typeface="Book Antiqua" pitchFamily="18" charset="0"/>
              </a:rPr>
              <a:t>The goal of the algorithm is to find model parameters (e.g. coefficients or weights) that minimize the error of the model on the training dataset. </a:t>
            </a:r>
          </a:p>
        </p:txBody>
      </p:sp>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850618989"/>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Book Antiqua" panose="02040602050305030304" pitchFamily="18" charset="0"/>
              </a:rPr>
              <a:t>K-Nearest Neighbors Classifier</a:t>
            </a: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From the table we can clearly see that out of 5 nearest neighbors votes are as below.</a:t>
            </a:r>
          </a:p>
          <a:p>
            <a:pPr lvl="1" algn="just"/>
            <a:r>
              <a:rPr lang="en-US" sz="2400">
                <a:latin typeface="Book Antiqua" panose="02040602050305030304" pitchFamily="18" charset="0"/>
              </a:rPr>
              <a:t>Setosa=3 </a:t>
            </a:r>
          </a:p>
          <a:p>
            <a:pPr lvl="1" algn="just"/>
            <a:r>
              <a:rPr lang="en-US" sz="2400">
                <a:latin typeface="Book Antiqua" panose="02040602050305030304" pitchFamily="18" charset="0"/>
              </a:rPr>
              <a:t>Verginica=1 </a:t>
            </a:r>
          </a:p>
          <a:p>
            <a:pPr lvl="1" algn="just"/>
            <a:r>
              <a:rPr lang="en-US" sz="2400">
                <a:latin typeface="Book Antiqua" panose="02040602050305030304" pitchFamily="18" charset="0"/>
              </a:rPr>
              <a:t>Versicolor=1</a:t>
            </a:r>
          </a:p>
          <a:p>
            <a:pPr algn="just"/>
            <a:r>
              <a:rPr lang="en-US" sz="2800">
                <a:latin typeface="Book Antiqua" panose="02040602050305030304" pitchFamily="18" charset="0"/>
              </a:rPr>
              <a:t>From this observation we can predict that the given data belongs to </a:t>
            </a:r>
            <a:r>
              <a:rPr lang="en-US" sz="2800">
                <a:solidFill>
                  <a:srgbClr val="0070C0"/>
                </a:solidFill>
                <a:latin typeface="Book Antiqua" panose="02040602050305030304" pitchFamily="18" charset="0"/>
              </a:rPr>
              <a:t>Setosa</a:t>
            </a:r>
            <a:r>
              <a:rPr lang="en-US" sz="2800">
                <a:latin typeface="Book Antiqua" panose="02040602050305030304" pitchFamily="18" charset="0"/>
              </a:rPr>
              <a:t> class.</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6" name="Footer Placeholder 5"/>
          <p:cNvSpPr>
            <a:spLocks noGrp="1"/>
          </p:cNvSpPr>
          <p:nvPr>
            <p:ph type="ftr" sz="quarter" idx="11"/>
          </p:nvPr>
        </p:nvSpPr>
        <p:spPr/>
        <p:txBody>
          <a:bodyPr/>
          <a:lstStyle/>
          <a:p>
            <a:r>
              <a:rPr lang="en-US"/>
              <a:t>Applied ML                                                Prepared BY: Arjun Saud</a:t>
            </a:r>
          </a:p>
        </p:txBody>
      </p:sp>
    </p:spTree>
    <p:extLst>
      <p:ext uri="{BB962C8B-B14F-4D97-AF65-F5344CB8AC3E}">
        <p14:creationId xmlns:p14="http://schemas.microsoft.com/office/powerpoint/2010/main" val="3872025311"/>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p>
        </p:txBody>
      </p:sp>
      <p:sp>
        <p:nvSpPr>
          <p:cNvPr id="3" name="Content Placeholder 2"/>
          <p:cNvSpPr>
            <a:spLocks noGrp="1"/>
          </p:cNvSpPr>
          <p:nvPr>
            <p:ph idx="1"/>
          </p:nvPr>
        </p:nvSpPr>
        <p:spPr>
          <a:xfrm>
            <a:off x="228600" y="1219200"/>
            <a:ext cx="8686800" cy="5029200"/>
          </a:xfrm>
        </p:spPr>
        <p:txBody>
          <a:bodyPr>
            <a:noAutofit/>
          </a:bodyPr>
          <a:lstStyle/>
          <a:p>
            <a:pPr algn="just"/>
            <a:r>
              <a:rPr lang="en-US" sz="2700">
                <a:latin typeface="Book Antiqua" panose="02040602050305030304" pitchFamily="18" charset="0"/>
              </a:rPr>
              <a:t>Support Vector Machine or SVM is one of the most popular Supervised Learning algorithms, which is used for Classification as well as Regression problems. </a:t>
            </a:r>
          </a:p>
          <a:p>
            <a:pPr algn="just"/>
            <a:r>
              <a:rPr lang="en-US" sz="2700">
                <a:latin typeface="Book Antiqua" panose="02040602050305030304" pitchFamily="18" charset="0"/>
              </a:rPr>
              <a:t>However, primarily, it is used for Classification problems in Machine Learning.</a:t>
            </a:r>
          </a:p>
          <a:p>
            <a:pPr algn="just"/>
            <a:r>
              <a:rPr lang="en-US" sz="2700">
                <a:latin typeface="Book Antiqua" panose="02040602050305030304" pitchFamily="18" charset="0"/>
              </a:rPr>
              <a:t>A support vector machine takes input data points and outputs the hyperplane (which in two dimensions it’s simply a line) that best separates the data points into two classes. </a:t>
            </a: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4196457162"/>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p>
        </p:txBody>
      </p:sp>
      <p:sp>
        <p:nvSpPr>
          <p:cNvPr id="3" name="Content Placeholder 2"/>
          <p:cNvSpPr>
            <a:spLocks noGrp="1"/>
          </p:cNvSpPr>
          <p:nvPr>
            <p:ph idx="1"/>
          </p:nvPr>
        </p:nvSpPr>
        <p:spPr>
          <a:xfrm>
            <a:off x="304800" y="1417638"/>
            <a:ext cx="8519832" cy="4830762"/>
          </a:xfrm>
        </p:spPr>
        <p:txBody>
          <a:bodyPr>
            <a:noAutofit/>
          </a:bodyPr>
          <a:lstStyle/>
          <a:p>
            <a:pPr algn="just"/>
            <a:r>
              <a:rPr lang="en-US" sz="2700">
                <a:latin typeface="Book Antiqua" panose="02040602050305030304" pitchFamily="18" charset="0"/>
              </a:rPr>
              <a:t>This line or hyperplane is the </a:t>
            </a:r>
            <a:r>
              <a:rPr lang="en-US" sz="2700" b="1">
                <a:latin typeface="Book Antiqua" panose="02040602050305030304" pitchFamily="18" charset="0"/>
              </a:rPr>
              <a:t>decision boundary</a:t>
            </a:r>
            <a:r>
              <a:rPr lang="en-US" sz="2700">
                <a:latin typeface="Book Antiqua" panose="02040602050305030304" pitchFamily="18" charset="0"/>
              </a:rPr>
              <a:t>: any data points  that falls to one side of it is classified in one class and, and the data points  that falls to the other of it is classified in another class.</a:t>
            </a: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1" name="Picture 10"/>
          <p:cNvPicPr>
            <a:picLocks noChangeAspect="1"/>
          </p:cNvPicPr>
          <p:nvPr/>
        </p:nvPicPr>
        <p:blipFill>
          <a:blip r:embed="rId2"/>
          <a:stretch>
            <a:fillRect/>
          </a:stretch>
        </p:blipFill>
        <p:spPr>
          <a:xfrm>
            <a:off x="1235422" y="3262099"/>
            <a:ext cx="7121003" cy="2026851"/>
          </a:xfrm>
          <a:prstGeom prst="rect">
            <a:avLst/>
          </a:prstGeom>
        </p:spPr>
      </p:pic>
    </p:spTree>
    <p:extLst>
      <p:ext uri="{BB962C8B-B14F-4D97-AF65-F5344CB8AC3E}">
        <p14:creationId xmlns:p14="http://schemas.microsoft.com/office/powerpoint/2010/main" val="2907529224"/>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p>
        </p:txBody>
      </p:sp>
      <p:sp>
        <p:nvSpPr>
          <p:cNvPr id="3" name="Content Placeholder 2"/>
          <p:cNvSpPr>
            <a:spLocks noGrp="1"/>
          </p:cNvSpPr>
          <p:nvPr>
            <p:ph idx="1"/>
          </p:nvPr>
        </p:nvSpPr>
        <p:spPr>
          <a:xfrm>
            <a:off x="138565" y="1219200"/>
            <a:ext cx="8776835" cy="5137150"/>
          </a:xfrm>
        </p:spPr>
        <p:txBody>
          <a:bodyPr>
            <a:noAutofit/>
          </a:bodyPr>
          <a:lstStyle/>
          <a:p>
            <a:pPr algn="just"/>
            <a:r>
              <a:rPr lang="en-US" sz="2700">
                <a:latin typeface="Book Antiqua" panose="02040602050305030304" pitchFamily="18" charset="0"/>
              </a:rPr>
              <a:t>Compared to newer algorithms like neural networks, they have two main advantages: higher speed and better performance with a limited number of samples (in the thousands). </a:t>
            </a:r>
          </a:p>
          <a:p>
            <a:pPr algn="just"/>
            <a:r>
              <a:rPr lang="en-US" sz="2700">
                <a:latin typeface="Book Antiqua" panose="02040602050305030304" pitchFamily="18" charset="0"/>
              </a:rPr>
              <a:t>Support vectors are data points that are closest to the hyperplane and influence the position and orientation of the hyperplane.  </a:t>
            </a:r>
          </a:p>
          <a:p>
            <a:pPr algn="just"/>
            <a:r>
              <a:rPr lang="en-US" sz="2700">
                <a:latin typeface="Book Antiqua" panose="02040602050305030304" pitchFamily="18" charset="0"/>
              </a:rPr>
              <a:t>To separate the two classes of data points, there are many possible hyperplanes that could be chosen.  </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475841268"/>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p>
        </p:txBody>
      </p:sp>
      <p:sp>
        <p:nvSpPr>
          <p:cNvPr id="3" name="Content Placeholder 2"/>
          <p:cNvSpPr>
            <a:spLocks noGrp="1"/>
          </p:cNvSpPr>
          <p:nvPr>
            <p:ph idx="1"/>
          </p:nvPr>
        </p:nvSpPr>
        <p:spPr>
          <a:xfrm>
            <a:off x="138565" y="1219200"/>
            <a:ext cx="8776835" cy="4270773"/>
          </a:xfrm>
        </p:spPr>
        <p:txBody>
          <a:bodyPr>
            <a:noAutofit/>
          </a:bodyPr>
          <a:lstStyle/>
          <a:p>
            <a:pPr algn="just"/>
            <a:r>
              <a:rPr lang="en-US" sz="2700">
                <a:latin typeface="Book Antiqua" panose="02040602050305030304" pitchFamily="18" charset="0"/>
              </a:rPr>
              <a:t>SVM algorithm selects optimal hyperplane by choosing hyperplane with largest margin. Such hyperplane is called maximum marginal hyperplane (MMH).</a:t>
            </a:r>
          </a:p>
          <a:p>
            <a:pPr algn="just"/>
            <a:r>
              <a:rPr lang="en-US" sz="2700">
                <a:latin typeface="Book Antiqua" panose="02040602050305030304" pitchFamily="18" charset="0"/>
              </a:rPr>
              <a:t>Let H1 and H2 are planes that   passes through support vectors and parallel to the hyperplane of decision boundary. </a:t>
            </a: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068606691"/>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p>
        </p:txBody>
      </p:sp>
      <p:sp>
        <p:nvSpPr>
          <p:cNvPr id="3" name="Content Placeholder 2"/>
          <p:cNvSpPr>
            <a:spLocks noGrp="1"/>
          </p:cNvSpPr>
          <p:nvPr>
            <p:ph idx="1"/>
          </p:nvPr>
        </p:nvSpPr>
        <p:spPr>
          <a:xfrm>
            <a:off x="304800" y="1417638"/>
            <a:ext cx="8519832" cy="4830762"/>
          </a:xfrm>
        </p:spPr>
        <p:txBody>
          <a:bodyPr>
            <a:noAutofit/>
          </a:bodyPr>
          <a:lstStyle/>
          <a:p>
            <a:pPr algn="just"/>
            <a:r>
              <a:rPr lang="en-US" sz="2700">
                <a:latin typeface="Book Antiqua" panose="02040602050305030304" pitchFamily="18" charset="0"/>
              </a:rPr>
              <a:t>Distance between plane H1 and the hyperplane should be equal to distance between plane H2 and the hyperplane. Margin is the distance between planes H1 and H2.</a:t>
            </a: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6" name="Picture 5"/>
          <p:cNvPicPr>
            <a:picLocks noChangeAspect="1"/>
          </p:cNvPicPr>
          <p:nvPr/>
        </p:nvPicPr>
        <p:blipFill>
          <a:blip r:embed="rId2"/>
          <a:stretch>
            <a:fillRect/>
          </a:stretch>
        </p:blipFill>
        <p:spPr>
          <a:xfrm>
            <a:off x="461962" y="3557201"/>
            <a:ext cx="4582085" cy="2020572"/>
          </a:xfrm>
          <a:prstGeom prst="rect">
            <a:avLst/>
          </a:prstGeom>
        </p:spPr>
      </p:pic>
      <p:pic>
        <p:nvPicPr>
          <p:cNvPr id="9" name="Picture 8"/>
          <p:cNvPicPr>
            <a:picLocks noChangeAspect="1"/>
          </p:cNvPicPr>
          <p:nvPr/>
        </p:nvPicPr>
        <p:blipFill>
          <a:blip r:embed="rId3"/>
          <a:stretch>
            <a:fillRect/>
          </a:stretch>
        </p:blipFill>
        <p:spPr>
          <a:xfrm>
            <a:off x="5982342" y="3557201"/>
            <a:ext cx="2704458" cy="2020572"/>
          </a:xfrm>
          <a:prstGeom prst="rect">
            <a:avLst/>
          </a:prstGeom>
        </p:spPr>
      </p:pic>
    </p:spTree>
    <p:extLst>
      <p:ext uri="{BB962C8B-B14F-4D97-AF65-F5344CB8AC3E}">
        <p14:creationId xmlns:p14="http://schemas.microsoft.com/office/powerpoint/2010/main" val="2192210337"/>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p>
        </p:txBody>
      </p:sp>
      <p:sp>
        <p:nvSpPr>
          <p:cNvPr id="3" name="Content Placeholder 2"/>
          <p:cNvSpPr>
            <a:spLocks noGrp="1"/>
          </p:cNvSpPr>
          <p:nvPr>
            <p:ph idx="1"/>
          </p:nvPr>
        </p:nvSpPr>
        <p:spPr>
          <a:xfrm>
            <a:off x="228600" y="1295400"/>
            <a:ext cx="8596032" cy="4953000"/>
          </a:xfrm>
        </p:spPr>
        <p:txBody>
          <a:bodyPr>
            <a:noAutofit/>
          </a:bodyPr>
          <a:lstStyle/>
          <a:p>
            <a:pPr algn="just"/>
            <a:r>
              <a:rPr lang="en-US" sz="2700">
                <a:latin typeface="Book Antiqua" panose="02040602050305030304" pitchFamily="18" charset="0"/>
              </a:rPr>
              <a:t>Support Vector Machine(SVM) can be of two types: Linear SVM and Non-linear SVM.</a:t>
            </a:r>
          </a:p>
          <a:p>
            <a:pPr algn="just"/>
            <a:r>
              <a:rPr lang="en-US" sz="2700">
                <a:latin typeface="Book Antiqua" panose="02040602050305030304" pitchFamily="18" charset="0"/>
              </a:rPr>
              <a:t>SVM that is used to classify linearly separable data points is called linear SVM whereas the SVM that is used to classify non-linearly separable data points is called non-linear SVM.</a:t>
            </a: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1" name="Picture 10"/>
          <p:cNvPicPr>
            <a:picLocks noChangeAspect="1"/>
          </p:cNvPicPr>
          <p:nvPr/>
        </p:nvPicPr>
        <p:blipFill>
          <a:blip r:embed="rId2"/>
          <a:stretch>
            <a:fillRect/>
          </a:stretch>
        </p:blipFill>
        <p:spPr>
          <a:xfrm>
            <a:off x="2209800" y="4193591"/>
            <a:ext cx="4353569" cy="2050046"/>
          </a:xfrm>
          <a:prstGeom prst="rect">
            <a:avLst/>
          </a:prstGeom>
        </p:spPr>
      </p:pic>
    </p:spTree>
    <p:extLst>
      <p:ext uri="{BB962C8B-B14F-4D97-AF65-F5344CB8AC3E}">
        <p14:creationId xmlns:p14="http://schemas.microsoft.com/office/powerpoint/2010/main" val="4252538318"/>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p>
        </p:txBody>
      </p:sp>
      <p:sp>
        <p:nvSpPr>
          <p:cNvPr id="3" name="Content Placeholder 2"/>
          <p:cNvSpPr>
            <a:spLocks noGrp="1"/>
          </p:cNvSpPr>
          <p:nvPr>
            <p:ph idx="1"/>
          </p:nvPr>
        </p:nvSpPr>
        <p:spPr>
          <a:xfrm>
            <a:off x="304800" y="1295400"/>
            <a:ext cx="8519832" cy="4953000"/>
          </a:xfrm>
        </p:spPr>
        <p:txBody>
          <a:bodyPr>
            <a:noAutofit/>
          </a:bodyPr>
          <a:lstStyle/>
          <a:p>
            <a:pPr algn="just"/>
            <a:r>
              <a:rPr lang="en-US" sz="2700">
                <a:latin typeface="Book Antiqua" panose="02040602050305030304" pitchFamily="18" charset="0"/>
              </a:rPr>
              <a:t>Non-linear SVM works in following two steps:</a:t>
            </a:r>
          </a:p>
          <a:p>
            <a:pPr lvl="1" algn="just"/>
            <a:r>
              <a:rPr lang="en-US" sz="2400">
                <a:latin typeface="Book Antiqua" panose="02040602050305030304" pitchFamily="18" charset="0"/>
              </a:rPr>
              <a:t>It transforms low–dimensional data points into high-dimensional data points, that are linearly separable, by using kernel-trick.</a:t>
            </a:r>
          </a:p>
          <a:p>
            <a:pPr lvl="1" algn="just"/>
            <a:r>
              <a:rPr lang="en-US" sz="2400">
                <a:latin typeface="Book Antiqua" panose="02040602050305030304" pitchFamily="18" charset="0"/>
              </a:rPr>
              <a:t>Then, it classifies data points using linear-hyperplane.</a:t>
            </a:r>
          </a:p>
          <a:p>
            <a:pPr algn="just"/>
            <a:r>
              <a:rPr lang="en-US" sz="2700">
                <a:latin typeface="Book Antiqua" panose="02040602050305030304" pitchFamily="18" charset="0"/>
              </a:rPr>
              <a:t>SVM algorithms use a set of mathematical functions that are defined as the kernel. </a:t>
            </a:r>
          </a:p>
          <a:p>
            <a:pPr algn="just"/>
            <a:r>
              <a:rPr lang="en-US" sz="2700">
                <a:latin typeface="Book Antiqua" panose="02040602050305030304" pitchFamily="18" charset="0"/>
              </a:rPr>
              <a:t>These functions are used to transform non-linearly separable low-dimensional data points into linearly separable high-dimensional data points. </a:t>
            </a: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160014351"/>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014865" y="4217982"/>
            <a:ext cx="6765131" cy="2228850"/>
          </a:xfrm>
          <a:prstGeom prst="rect">
            <a:avLst/>
          </a:prstGeom>
        </p:spPr>
      </p:pic>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a:latin typeface="Book Antiqua" panose="02040602050305030304" pitchFamily="18" charset="0"/>
              </a:rPr>
              <a:t>Popular kernels are: Linear Kernel, Polynomial Kernel, Gaussian Kernel, Radial Basis Function (RBF), Sigmoid Kernel, etc.</a:t>
            </a:r>
          </a:p>
          <a:p>
            <a:pPr algn="just"/>
            <a:r>
              <a:rPr lang="en-US" sz="2700">
                <a:latin typeface="Book Antiqua" panose="02040602050305030304" pitchFamily="18" charset="0"/>
              </a:rPr>
              <a:t>Consider the following 2-D data points which are linearly inseparable. We can transform the data points into linearly separable data points by adding third dimension z=x</a:t>
            </a:r>
            <a:r>
              <a:rPr lang="en-US" sz="2700" baseline="30000">
                <a:latin typeface="Book Antiqua" panose="02040602050305030304" pitchFamily="18" charset="0"/>
              </a:rPr>
              <a:t>2</a:t>
            </a:r>
            <a:r>
              <a:rPr lang="en-US" sz="2700">
                <a:latin typeface="Book Antiqua" panose="02040602050305030304" pitchFamily="18" charset="0"/>
              </a:rPr>
              <a:t>+y</a:t>
            </a:r>
            <a:r>
              <a:rPr lang="en-US" sz="2700" baseline="30000">
                <a:latin typeface="Book Antiqua" panose="02040602050305030304" pitchFamily="18" charset="0"/>
              </a:rPr>
              <a:t>2</a:t>
            </a:r>
            <a:r>
              <a:rPr lang="en-US" sz="2700">
                <a:latin typeface="Book Antiqua" panose="02040602050305030304" pitchFamily="18" charset="0"/>
              </a:rPr>
              <a:t>.</a:t>
            </a:r>
            <a:endParaRPr lang="en-US" sz="2700" baseline="300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4211687211"/>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p>
        </p:txBody>
      </p:sp>
      <p:sp>
        <p:nvSpPr>
          <p:cNvPr id="3" name="Content Placeholder 2"/>
          <p:cNvSpPr>
            <a:spLocks noGrp="1"/>
          </p:cNvSpPr>
          <p:nvPr>
            <p:ph idx="1"/>
          </p:nvPr>
        </p:nvSpPr>
        <p:spPr>
          <a:xfrm>
            <a:off x="381000" y="1295400"/>
            <a:ext cx="8443632" cy="5060950"/>
          </a:xfrm>
        </p:spPr>
        <p:txBody>
          <a:bodyPr>
            <a:noAutofit/>
          </a:bodyPr>
          <a:lstStyle/>
          <a:p>
            <a:pPr marL="0" indent="0" algn="just">
              <a:buNone/>
            </a:pPr>
            <a:r>
              <a:rPr lang="en-US" sz="2700" b="1">
                <a:latin typeface="Book Antiqua" panose="02040602050305030304" pitchFamily="18" charset="0"/>
              </a:rPr>
              <a:t>Example</a:t>
            </a:r>
          </a:p>
          <a:p>
            <a:pPr algn="just"/>
            <a:r>
              <a:rPr lang="en-US" sz="2700">
                <a:latin typeface="Book Antiqua" panose="02040602050305030304" pitchFamily="18" charset="0"/>
              </a:rPr>
              <a:t>Consider following data points:</a:t>
            </a:r>
          </a:p>
          <a:p>
            <a:pPr lvl="1" algn="just"/>
            <a:r>
              <a:rPr lang="en-US" sz="2700">
                <a:latin typeface="Book Antiqua" panose="02040602050305030304" pitchFamily="18" charset="0"/>
              </a:rPr>
              <a:t>Positively Labelled Data Points:(3,1),(3,-1),(6,1),(6,-1)</a:t>
            </a:r>
          </a:p>
          <a:p>
            <a:pPr lvl="1" algn="just"/>
            <a:r>
              <a:rPr lang="en-US" sz="2700">
                <a:latin typeface="Book Antiqua" panose="02040602050305030304" pitchFamily="18" charset="0"/>
              </a:rPr>
              <a:t>Negatively Labelled Data Points:(1,0),(0,1),(0,-1),(-1,0)</a:t>
            </a:r>
          </a:p>
          <a:p>
            <a:pPr algn="just"/>
            <a:r>
              <a:rPr lang="en-US" sz="2700">
                <a:latin typeface="Book Antiqua" panose="02040602050305030304" pitchFamily="18" charset="0"/>
              </a:rPr>
              <a:t>Determine the equation of hyperplane that divides the above data points into two classes.</a:t>
            </a:r>
          </a:p>
          <a:p>
            <a:pPr algn="just"/>
            <a:r>
              <a:rPr lang="en-US" sz="2700">
                <a:latin typeface="Book Antiqua" panose="02040602050305030304" pitchFamily="18" charset="0"/>
              </a:rPr>
              <a:t>Then predict the class of data point (5,2).</a:t>
            </a: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431699430"/>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92BAB336DB7848856AFD65EED22058" ma:contentTypeVersion="5" ma:contentTypeDescription="Create a new document." ma:contentTypeScope="" ma:versionID="7239054cb2ec1da7e3791d05a24b8d7d">
  <xsd:schema xmlns:xsd="http://www.w3.org/2001/XMLSchema" xmlns:xs="http://www.w3.org/2001/XMLSchema" xmlns:p="http://schemas.microsoft.com/office/2006/metadata/properties" xmlns:ns2="92d0325d-af91-4c33-9b95-b452fdb524d7" targetNamespace="http://schemas.microsoft.com/office/2006/metadata/properties" ma:root="true" ma:fieldsID="2e8b2514ff88e97fb969f6a41b40be9c" ns2:_="">
    <xsd:import namespace="92d0325d-af91-4c33-9b95-b452fdb524d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d0325d-af91-4c33-9b95-b452fdb524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F960EB-3B8A-4490-9935-64B11B2B050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3586A5B-1C32-4FC7-8E6F-F5EA3983E429}">
  <ds:schemaRefs>
    <ds:schemaRef ds:uri="http://schemas.microsoft.com/sharepoint/v3/contenttype/forms"/>
  </ds:schemaRefs>
</ds:datastoreItem>
</file>

<file path=customXml/itemProps3.xml><?xml version="1.0" encoding="utf-8"?>
<ds:datastoreItem xmlns:ds="http://schemas.openxmlformats.org/officeDocument/2006/customXml" ds:itemID="{D5A89728-78CF-438E-B0FC-61666A0B1792}">
  <ds:schemaRefs>
    <ds:schemaRef ds:uri="92d0325d-af91-4c33-9b95-b452fdb524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130</Slides>
  <Notes>34</Notes>
  <HiddenSlides>0</HiddenSlide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Office Theme</vt:lpstr>
      <vt:lpstr>PowerPoint Presentation</vt:lpstr>
      <vt:lpstr>Gradient Descent</vt:lpstr>
      <vt:lpstr>Gradient Descent</vt:lpstr>
      <vt:lpstr>Gradient Descent</vt:lpstr>
      <vt:lpstr>Gradient Descent</vt:lpstr>
      <vt:lpstr>Gradient Descent</vt:lpstr>
      <vt:lpstr>Gradient Descent</vt:lpstr>
      <vt:lpstr>Gradient Descent</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Linear Regression</vt:lpstr>
      <vt:lpstr>Linear Regression</vt:lpstr>
      <vt:lpstr>Linear Regression</vt:lpstr>
      <vt:lpstr>Linear Regression</vt:lpstr>
      <vt:lpstr>Linear Regression</vt:lpstr>
      <vt:lpstr>Logistic Regression</vt:lpstr>
      <vt:lpstr>Logistic Regression</vt:lpstr>
      <vt:lpstr>Logistic Regression</vt:lpstr>
      <vt:lpstr>Logistic Regression Cost Function</vt:lpstr>
      <vt:lpstr>Logistic Regression Cost Function</vt:lpstr>
      <vt:lpstr>Logistic Regression Cost Function</vt:lpstr>
      <vt:lpstr>Logistic Regression GD/Derivatives</vt:lpstr>
      <vt:lpstr>Logistic Regression GD/Derivatives</vt:lpstr>
      <vt:lpstr>Logistic Regression</vt:lpstr>
      <vt:lpstr>Logistic Regression</vt:lpstr>
      <vt:lpstr>Logistic Regression</vt:lpstr>
      <vt:lpstr>Overfitting and Underfitting</vt:lpstr>
      <vt:lpstr>Overfitting and Underfitting</vt:lpstr>
      <vt:lpstr>Overfitting and Underfitting</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Cross-Validation</vt:lpstr>
      <vt:lpstr>Cross-Validation</vt:lpstr>
      <vt:lpstr>Cross-Validation</vt:lpstr>
      <vt:lpstr>Cross-Validation</vt:lpstr>
      <vt:lpstr>Locally Weighted Regression</vt:lpstr>
      <vt:lpstr>Locally Weighted Regression</vt:lpstr>
      <vt:lpstr>Locally Weighted Regression</vt:lpstr>
      <vt:lpstr>Locally Weighted Regression</vt:lpstr>
      <vt:lpstr>Locally Weighted Regression</vt:lpstr>
      <vt:lpstr>Locally Weighted Regression</vt:lpstr>
      <vt:lpstr>Locally Weighted Regression</vt:lpstr>
      <vt:lpstr>Locally Weighted Regression</vt:lpstr>
      <vt:lpstr>Bayesian Classification</vt:lpstr>
      <vt:lpstr>Bayesian Classification</vt:lpstr>
      <vt:lpstr>Bayesian Classification</vt:lpstr>
      <vt:lpstr>Bayesian Classification</vt:lpstr>
      <vt:lpstr>Bayesian Classification</vt:lpstr>
      <vt:lpstr>Bayesian Classification</vt:lpstr>
      <vt:lpstr>Bayesian Classification</vt:lpstr>
      <vt:lpstr>Bayesian Classification</vt:lpstr>
      <vt:lpstr>Classification by Decision Tree Induction</vt:lpstr>
      <vt:lpstr>Classification by Decision Tree</vt:lpstr>
      <vt:lpstr>Classification by Decision Tree</vt:lpstr>
      <vt:lpstr>Classification by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ID3 Decision Tree</vt:lpstr>
      <vt:lpstr>Bias Variance Tradeoff</vt:lpstr>
      <vt:lpstr>Bias Variance Tradeoff</vt:lpstr>
      <vt:lpstr>Bias Variance Tradeoff</vt:lpstr>
      <vt:lpstr>Bias Variance Tradeoff</vt:lpstr>
      <vt:lpstr>Bias Variance Tradeoff</vt:lpstr>
      <vt:lpstr>Bias Variance Tradeoff</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revision>6</cp:revision>
  <dcterms:created xsi:type="dcterms:W3CDTF">2018-12-09T05:19:45Z</dcterms:created>
  <dcterms:modified xsi:type="dcterms:W3CDTF">2022-08-26T16:25:53Z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0x0101006892BAB336DB7848856AFD65EED22058</vt:lpwstr>
  </property>
</Properties>
</file>