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7"/>
  </p:notesMasterIdLst>
  <p:sldIdLst>
    <p:sldId id="256" r:id="rId5"/>
    <p:sldId id="257" r:id="rId6"/>
    <p:sldId id="258" r:id="rId7"/>
    <p:sldId id="259" r:id="rId8"/>
    <p:sldId id="277" r:id="rId9"/>
    <p:sldId id="260" r:id="rId10"/>
    <p:sldId id="261" r:id="rId11"/>
    <p:sldId id="262" r:id="rId12"/>
    <p:sldId id="307" r:id="rId13"/>
    <p:sldId id="264" r:id="rId14"/>
    <p:sldId id="263" r:id="rId15"/>
    <p:sldId id="265" r:id="rId16"/>
    <p:sldId id="266" r:id="rId17"/>
    <p:sldId id="267" r:id="rId18"/>
    <p:sldId id="268" r:id="rId19"/>
    <p:sldId id="269" r:id="rId20"/>
    <p:sldId id="270" r:id="rId21"/>
    <p:sldId id="271" r:id="rId22"/>
    <p:sldId id="272" r:id="rId23"/>
    <p:sldId id="273" r:id="rId24"/>
    <p:sldId id="274" r:id="rId25"/>
    <p:sldId id="278" r:id="rId26"/>
    <p:sldId id="279" r:id="rId27"/>
    <p:sldId id="280" r:id="rId28"/>
    <p:sldId id="282" r:id="rId29"/>
    <p:sldId id="283" r:id="rId30"/>
    <p:sldId id="284" r:id="rId31"/>
    <p:sldId id="285" r:id="rId32"/>
    <p:sldId id="288" r:id="rId33"/>
    <p:sldId id="286" r:id="rId34"/>
    <p:sldId id="289" r:id="rId35"/>
    <p:sldId id="291" r:id="rId36"/>
    <p:sldId id="290" r:id="rId37"/>
    <p:sldId id="292" r:id="rId38"/>
    <p:sldId id="293" r:id="rId39"/>
    <p:sldId id="306" r:id="rId40"/>
    <p:sldId id="294" r:id="rId41"/>
    <p:sldId id="295" r:id="rId42"/>
    <p:sldId id="296" r:id="rId43"/>
    <p:sldId id="297" r:id="rId44"/>
    <p:sldId id="298" r:id="rId45"/>
    <p:sldId id="299" r:id="rId46"/>
    <p:sldId id="301" r:id="rId47"/>
    <p:sldId id="300" r:id="rId48"/>
    <p:sldId id="302" r:id="rId49"/>
    <p:sldId id="303" r:id="rId50"/>
    <p:sldId id="309" r:id="rId51"/>
    <p:sldId id="310" r:id="rId52"/>
    <p:sldId id="315" r:id="rId53"/>
    <p:sldId id="316" r:id="rId54"/>
    <p:sldId id="317" r:id="rId55"/>
    <p:sldId id="318" r:id="rId56"/>
    <p:sldId id="319" r:id="rId57"/>
    <p:sldId id="320" r:id="rId58"/>
    <p:sldId id="321" r:id="rId59"/>
    <p:sldId id="308" r:id="rId60"/>
    <p:sldId id="305" r:id="rId61"/>
    <p:sldId id="322" r:id="rId62"/>
    <p:sldId id="323" r:id="rId63"/>
    <p:sldId id="324" r:id="rId64"/>
    <p:sldId id="330" r:id="rId65"/>
    <p:sldId id="325" r:id="rId66"/>
    <p:sldId id="326" r:id="rId67"/>
    <p:sldId id="327" r:id="rId68"/>
    <p:sldId id="328" r:id="rId69"/>
    <p:sldId id="329" r:id="rId70"/>
    <p:sldId id="331" r:id="rId71"/>
    <p:sldId id="332" r:id="rId72"/>
    <p:sldId id="333" r:id="rId73"/>
    <p:sldId id="334" r:id="rId74"/>
    <p:sldId id="335" r:id="rId75"/>
    <p:sldId id="336" r:id="rId76"/>
    <p:sldId id="337" r:id="rId77"/>
    <p:sldId id="338" r:id="rId78"/>
    <p:sldId id="339" r:id="rId79"/>
    <p:sldId id="340" r:id="rId80"/>
    <p:sldId id="341" r:id="rId81"/>
    <p:sldId id="343" r:id="rId82"/>
    <p:sldId id="342" r:id="rId83"/>
    <p:sldId id="344" r:id="rId84"/>
    <p:sldId id="345" r:id="rId85"/>
    <p:sldId id="347" r:id="rId86"/>
    <p:sldId id="346" r:id="rId87"/>
    <p:sldId id="348" r:id="rId88"/>
    <p:sldId id="349" r:id="rId89"/>
    <p:sldId id="350" r:id="rId90"/>
    <p:sldId id="352" r:id="rId91"/>
    <p:sldId id="351" r:id="rId92"/>
    <p:sldId id="353" r:id="rId93"/>
    <p:sldId id="354" r:id="rId94"/>
    <p:sldId id="355" r:id="rId95"/>
    <p:sldId id="356" r:id="rId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D3972E-1646-442B-A227-79949C58BC92}" v="2" dt="2022-05-26T05:09:26.893"/>
    <p1510:client id="{8E52F312-A0E8-4680-B7DC-6D62581D908F}" v="1" dt="2022-05-24T16:08:08.2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34" autoAdjust="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microsoft.com/office/2016/11/relationships/changesInfo" Target="changesInfos/changesInfo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presProps" Target="pres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mita Pokharel" userId="S::asmita.785522@sms.tu.edu.np::ca31daa0-329e-446f-b677-f5b9f85c7807" providerId="AD" clId="Web-{8E52F312-A0E8-4680-B7DC-6D62581D908F}"/>
    <pc:docChg chg="modSld">
      <pc:chgData name="Asmita Pokharel" userId="S::asmita.785522@sms.tu.edu.np::ca31daa0-329e-446f-b677-f5b9f85c7807" providerId="AD" clId="Web-{8E52F312-A0E8-4680-B7DC-6D62581D908F}" dt="2022-05-24T16:08:08.240" v="0"/>
      <pc:docMkLst>
        <pc:docMk/>
      </pc:docMkLst>
      <pc:sldChg chg="addSp">
        <pc:chgData name="Asmita Pokharel" userId="S::asmita.785522@sms.tu.edu.np::ca31daa0-329e-446f-b677-f5b9f85c7807" providerId="AD" clId="Web-{8E52F312-A0E8-4680-B7DC-6D62581D908F}" dt="2022-05-24T16:08:08.240" v="0"/>
        <pc:sldMkLst>
          <pc:docMk/>
          <pc:sldMk cId="2300808617" sldId="264"/>
        </pc:sldMkLst>
        <pc:spChg chg="add">
          <ac:chgData name="Asmita Pokharel" userId="S::asmita.785522@sms.tu.edu.np::ca31daa0-329e-446f-b677-f5b9f85c7807" providerId="AD" clId="Web-{8E52F312-A0E8-4680-B7DC-6D62581D908F}" dt="2022-05-24T16:08:08.240" v="0"/>
          <ac:spMkLst>
            <pc:docMk/>
            <pc:sldMk cId="2300808617" sldId="264"/>
            <ac:spMk id="5" creationId="{A6A0629D-49B0-E364-A8AF-CAFECF8EAE0E}"/>
          </ac:spMkLst>
        </pc:spChg>
      </pc:sldChg>
    </pc:docChg>
  </pc:docChgLst>
  <pc:docChgLst>
    <pc:chgData name="Sanjita Nepal" userId="S::sanjita.785522@sms.tu.edu.np::4194bc93-3603-4918-9a0c-c4bfbbf8d71c" providerId="AD" clId="Web-{62D3972E-1646-442B-A227-79949C58BC92}"/>
    <pc:docChg chg="addSld delSld">
      <pc:chgData name="Sanjita Nepal" userId="S::sanjita.785522@sms.tu.edu.np::4194bc93-3603-4918-9a0c-c4bfbbf8d71c" providerId="AD" clId="Web-{62D3972E-1646-442B-A227-79949C58BC92}" dt="2022-05-26T05:09:26.893" v="1"/>
      <pc:docMkLst>
        <pc:docMk/>
      </pc:docMkLst>
      <pc:sldChg chg="new del">
        <pc:chgData name="Sanjita Nepal" userId="S::sanjita.785522@sms.tu.edu.np::4194bc93-3603-4918-9a0c-c4bfbbf8d71c" providerId="AD" clId="Web-{62D3972E-1646-442B-A227-79949C58BC92}" dt="2022-05-26T05:09:26.893" v="1"/>
        <pc:sldMkLst>
          <pc:docMk/>
          <pc:sldMk cId="351571454" sldId="357"/>
        </pc:sldMkLst>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74C88F-1564-4C1A-B108-886A85B094D8}" type="datetimeFigureOut">
              <a:rPr lang="en-US" smtClean="0"/>
              <a:t>5/25/2022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C92C28-528E-470F-A771-D5979FBCF0BF}" type="slidenum">
              <a:rPr lang="en-US" smtClean="0"/>
              <a:t>‹#›</a:t>
            </a:fld>
            <a:endParaRPr lang="en-US"/>
          </a:p>
        </p:txBody>
      </p:sp>
    </p:spTree>
    <p:extLst>
      <p:ext uri="{BB962C8B-B14F-4D97-AF65-F5344CB8AC3E}">
        <p14:creationId xmlns:p14="http://schemas.microsoft.com/office/powerpoint/2010/main" val="4001119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C92C28-528E-470F-A771-D5979FBCF0BF}" type="slidenum">
              <a:rPr lang="en-US" smtClean="0"/>
              <a:t>5</a:t>
            </a:fld>
            <a:endParaRPr lang="en-US"/>
          </a:p>
        </p:txBody>
      </p:sp>
    </p:spTree>
    <p:extLst>
      <p:ext uri="{BB962C8B-B14F-4D97-AF65-F5344CB8AC3E}">
        <p14:creationId xmlns:p14="http://schemas.microsoft.com/office/powerpoint/2010/main" val="1998400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1878A6-16F0-4474-AFDB-35856A9C4F72}" type="datetime1">
              <a:rPr lang="en-US" smtClean="0"/>
              <a:t>5/25/2022</a:t>
            </a:fld>
            <a:endParaRPr lang="en-US"/>
          </a:p>
        </p:txBody>
      </p:sp>
      <p:sp>
        <p:nvSpPr>
          <p:cNvPr id="5" name="Footer Placeholder 4"/>
          <p:cNvSpPr>
            <a:spLocks noGrp="1"/>
          </p:cNvSpPr>
          <p:nvPr>
            <p:ph type="ftr" sz="quarter" idx="11"/>
          </p:nvPr>
        </p:nvSpPr>
        <p:spPr/>
        <p:txBody>
          <a:bodyPr/>
          <a:lstStyle/>
          <a:p>
            <a:r>
              <a:rPr lang="en-US"/>
              <a:t>Applied ML                                       Prepared BY: Arjun Saud</a:t>
            </a:r>
          </a:p>
        </p:txBody>
      </p:sp>
      <p:sp>
        <p:nvSpPr>
          <p:cNvPr id="6" name="Slide Number Placeholder 5"/>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360504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EBA963-7245-4BAD-A01C-C01CC45C0C80}" type="datetime1">
              <a:rPr lang="en-US" smtClean="0"/>
              <a:t>5/25/2022</a:t>
            </a:fld>
            <a:endParaRPr lang="en-US"/>
          </a:p>
        </p:txBody>
      </p:sp>
      <p:sp>
        <p:nvSpPr>
          <p:cNvPr id="5" name="Footer Placeholder 4"/>
          <p:cNvSpPr>
            <a:spLocks noGrp="1"/>
          </p:cNvSpPr>
          <p:nvPr>
            <p:ph type="ftr" sz="quarter" idx="11"/>
          </p:nvPr>
        </p:nvSpPr>
        <p:spPr/>
        <p:txBody>
          <a:bodyPr/>
          <a:lstStyle/>
          <a:p>
            <a:r>
              <a:rPr lang="en-US"/>
              <a:t>Applied ML                                       Prepared BY: Arjun Saud</a:t>
            </a:r>
          </a:p>
        </p:txBody>
      </p:sp>
      <p:sp>
        <p:nvSpPr>
          <p:cNvPr id="6" name="Slide Number Placeholder 5"/>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4186098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C8EAC4-EDED-42ED-AAF4-73FE80915F70}" type="datetime1">
              <a:rPr lang="en-US" smtClean="0"/>
              <a:t>5/25/2022</a:t>
            </a:fld>
            <a:endParaRPr lang="en-US"/>
          </a:p>
        </p:txBody>
      </p:sp>
      <p:sp>
        <p:nvSpPr>
          <p:cNvPr id="5" name="Footer Placeholder 4"/>
          <p:cNvSpPr>
            <a:spLocks noGrp="1"/>
          </p:cNvSpPr>
          <p:nvPr>
            <p:ph type="ftr" sz="quarter" idx="11"/>
          </p:nvPr>
        </p:nvSpPr>
        <p:spPr/>
        <p:txBody>
          <a:bodyPr/>
          <a:lstStyle/>
          <a:p>
            <a:r>
              <a:rPr lang="en-US"/>
              <a:t>Applied ML                                       Prepared BY: Arjun Saud</a:t>
            </a:r>
          </a:p>
        </p:txBody>
      </p:sp>
      <p:sp>
        <p:nvSpPr>
          <p:cNvPr id="6" name="Slide Number Placeholder 5"/>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163732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F8308B-42A8-465B-A8E7-FE9EEA557A7F}" type="datetime1">
              <a:rPr lang="en-US" smtClean="0"/>
              <a:t>5/25/2022</a:t>
            </a:fld>
            <a:endParaRPr lang="en-US"/>
          </a:p>
        </p:txBody>
      </p:sp>
      <p:sp>
        <p:nvSpPr>
          <p:cNvPr id="5" name="Footer Placeholder 4"/>
          <p:cNvSpPr>
            <a:spLocks noGrp="1"/>
          </p:cNvSpPr>
          <p:nvPr>
            <p:ph type="ftr" sz="quarter" idx="11"/>
          </p:nvPr>
        </p:nvSpPr>
        <p:spPr/>
        <p:txBody>
          <a:bodyPr/>
          <a:lstStyle/>
          <a:p>
            <a:r>
              <a:rPr lang="en-US"/>
              <a:t>Applied ML                                       Prepared BY: Arjun Saud</a:t>
            </a:r>
          </a:p>
        </p:txBody>
      </p:sp>
      <p:sp>
        <p:nvSpPr>
          <p:cNvPr id="6" name="Slide Number Placeholder 5"/>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3736427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396DA-D24A-4F45-9D6C-5B1514130A7C}" type="datetime1">
              <a:rPr lang="en-US" smtClean="0"/>
              <a:t>5/25/2022</a:t>
            </a:fld>
            <a:endParaRPr lang="en-US"/>
          </a:p>
        </p:txBody>
      </p:sp>
      <p:sp>
        <p:nvSpPr>
          <p:cNvPr id="5" name="Footer Placeholder 4"/>
          <p:cNvSpPr>
            <a:spLocks noGrp="1"/>
          </p:cNvSpPr>
          <p:nvPr>
            <p:ph type="ftr" sz="quarter" idx="11"/>
          </p:nvPr>
        </p:nvSpPr>
        <p:spPr/>
        <p:txBody>
          <a:bodyPr/>
          <a:lstStyle/>
          <a:p>
            <a:r>
              <a:rPr lang="en-US"/>
              <a:t>Applied ML                                       Prepared BY: Arjun Saud</a:t>
            </a:r>
          </a:p>
        </p:txBody>
      </p:sp>
      <p:sp>
        <p:nvSpPr>
          <p:cNvPr id="6" name="Slide Number Placeholder 5"/>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073455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D64B6C-20F3-402E-972C-DE129EB169EA}" type="datetime1">
              <a:rPr lang="en-US" smtClean="0"/>
              <a:t>5/25/2022</a:t>
            </a:fld>
            <a:endParaRPr lang="en-US"/>
          </a:p>
        </p:txBody>
      </p:sp>
      <p:sp>
        <p:nvSpPr>
          <p:cNvPr id="6" name="Footer Placeholder 5"/>
          <p:cNvSpPr>
            <a:spLocks noGrp="1"/>
          </p:cNvSpPr>
          <p:nvPr>
            <p:ph type="ftr" sz="quarter" idx="11"/>
          </p:nvPr>
        </p:nvSpPr>
        <p:spPr/>
        <p:txBody>
          <a:bodyPr/>
          <a:lstStyle/>
          <a:p>
            <a:r>
              <a:rPr lang="en-US"/>
              <a:t>Applied ML                                       Prepared BY: Arjun Saud</a:t>
            </a:r>
          </a:p>
        </p:txBody>
      </p:sp>
      <p:sp>
        <p:nvSpPr>
          <p:cNvPr id="7" name="Slide Number Placeholder 6"/>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713046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631833-4616-47E6-B62D-E744A12FF08E}" type="datetime1">
              <a:rPr lang="en-US" smtClean="0"/>
              <a:t>5/25/2022</a:t>
            </a:fld>
            <a:endParaRPr lang="en-US"/>
          </a:p>
        </p:txBody>
      </p:sp>
      <p:sp>
        <p:nvSpPr>
          <p:cNvPr id="8" name="Footer Placeholder 7"/>
          <p:cNvSpPr>
            <a:spLocks noGrp="1"/>
          </p:cNvSpPr>
          <p:nvPr>
            <p:ph type="ftr" sz="quarter" idx="11"/>
          </p:nvPr>
        </p:nvSpPr>
        <p:spPr/>
        <p:txBody>
          <a:bodyPr/>
          <a:lstStyle/>
          <a:p>
            <a:r>
              <a:rPr lang="en-US"/>
              <a:t>Applied ML                                       Prepared BY: Arjun Saud</a:t>
            </a:r>
          </a:p>
        </p:txBody>
      </p:sp>
      <p:sp>
        <p:nvSpPr>
          <p:cNvPr id="9" name="Slide Number Placeholder 8"/>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487537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AF70C6-292D-489E-BEDD-3D87777E7ADD}" type="datetime1">
              <a:rPr lang="en-US" smtClean="0"/>
              <a:t>5/25/2022</a:t>
            </a:fld>
            <a:endParaRPr lang="en-US"/>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Slide Number Placeholder 4"/>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125366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418617-8DBB-4193-90B1-7935B4FB7F95}" type="datetime1">
              <a:rPr lang="en-US" smtClean="0"/>
              <a:t>5/25/2022</a:t>
            </a:fld>
            <a:endParaRPr lang="en-US"/>
          </a:p>
        </p:txBody>
      </p:sp>
      <p:sp>
        <p:nvSpPr>
          <p:cNvPr id="3" name="Footer Placeholder 2"/>
          <p:cNvSpPr>
            <a:spLocks noGrp="1"/>
          </p:cNvSpPr>
          <p:nvPr>
            <p:ph type="ftr" sz="quarter" idx="11"/>
          </p:nvPr>
        </p:nvSpPr>
        <p:spPr/>
        <p:txBody>
          <a:bodyPr/>
          <a:lstStyle/>
          <a:p>
            <a:r>
              <a:rPr lang="en-US"/>
              <a:t>Applied ML                                       Prepared BY: Arjun Saud</a:t>
            </a:r>
          </a:p>
        </p:txBody>
      </p:sp>
      <p:sp>
        <p:nvSpPr>
          <p:cNvPr id="4" name="Slide Number Placeholder 3"/>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500297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AE2C0B-A16C-4286-8E08-4AB6A40BEAF6}" type="datetime1">
              <a:rPr lang="en-US" smtClean="0"/>
              <a:t>5/25/2022</a:t>
            </a:fld>
            <a:endParaRPr lang="en-US"/>
          </a:p>
        </p:txBody>
      </p:sp>
      <p:sp>
        <p:nvSpPr>
          <p:cNvPr id="6" name="Footer Placeholder 5"/>
          <p:cNvSpPr>
            <a:spLocks noGrp="1"/>
          </p:cNvSpPr>
          <p:nvPr>
            <p:ph type="ftr" sz="quarter" idx="11"/>
          </p:nvPr>
        </p:nvSpPr>
        <p:spPr/>
        <p:txBody>
          <a:bodyPr/>
          <a:lstStyle/>
          <a:p>
            <a:r>
              <a:rPr lang="en-US"/>
              <a:t>Applied ML                                       Prepared BY: Arjun Saud</a:t>
            </a:r>
          </a:p>
        </p:txBody>
      </p:sp>
      <p:sp>
        <p:nvSpPr>
          <p:cNvPr id="7" name="Slide Number Placeholder 6"/>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276277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21411D-6B97-4451-AC53-1418EA2CFE48}" type="datetime1">
              <a:rPr lang="en-US" smtClean="0"/>
              <a:t>5/25/2022</a:t>
            </a:fld>
            <a:endParaRPr lang="en-US"/>
          </a:p>
        </p:txBody>
      </p:sp>
      <p:sp>
        <p:nvSpPr>
          <p:cNvPr id="6" name="Footer Placeholder 5"/>
          <p:cNvSpPr>
            <a:spLocks noGrp="1"/>
          </p:cNvSpPr>
          <p:nvPr>
            <p:ph type="ftr" sz="quarter" idx="11"/>
          </p:nvPr>
        </p:nvSpPr>
        <p:spPr/>
        <p:txBody>
          <a:bodyPr/>
          <a:lstStyle/>
          <a:p>
            <a:r>
              <a:rPr lang="en-US"/>
              <a:t>Applied ML                                       Prepared BY: Arjun Saud</a:t>
            </a:r>
          </a:p>
        </p:txBody>
      </p:sp>
      <p:sp>
        <p:nvSpPr>
          <p:cNvPr id="7" name="Slide Number Placeholder 6"/>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463185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C9DE4-71D6-4326-A104-F32FA496C919}" type="datetime1">
              <a:rPr lang="en-US" smtClean="0"/>
              <a:t>5/25/2022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Applied ML                                       Prepared BY: Arjun Saud</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14D77-5B36-4651-9B6A-2D4DEB1BE99D}" type="slidenum">
              <a:rPr lang="en-US" smtClean="0"/>
              <a:t>‹#›</a:t>
            </a:fld>
            <a:endParaRPr lang="en-US"/>
          </a:p>
        </p:txBody>
      </p:sp>
    </p:spTree>
    <p:extLst>
      <p:ext uri="{BB962C8B-B14F-4D97-AF65-F5344CB8AC3E}">
        <p14:creationId xmlns:p14="http://schemas.microsoft.com/office/powerpoint/2010/main" val="2888110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wmf"/></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15.wmf"/><Relationship Id="rId4" Type="http://schemas.openxmlformats.org/officeDocument/2006/relationships/oleObject" Target="../embeddings/oleObject7.bin"/></Relationships>
</file>

<file path=ppt/slides/_rels/slide53.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10.bin"/><Relationship Id="rId4" Type="http://schemas.openxmlformats.org/officeDocument/2006/relationships/image" Target="../media/image17.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3.png"/><Relationship Id="rId4" Type="http://schemas.openxmlformats.org/officeDocument/2006/relationships/image" Target="../media/image21.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2.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3.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4.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6.wmf"/><Relationship Id="rId5" Type="http://schemas.openxmlformats.org/officeDocument/2006/relationships/oleObject" Target="../embeddings/oleObject18.bin"/><Relationship Id="rId4" Type="http://schemas.openxmlformats.org/officeDocument/2006/relationships/image" Target="../media/image25.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7.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9.wmf"/><Relationship Id="rId5" Type="http://schemas.openxmlformats.org/officeDocument/2006/relationships/oleObject" Target="../embeddings/oleObject21.bin"/><Relationship Id="rId4" Type="http://schemas.openxmlformats.org/officeDocument/2006/relationships/image" Target="../media/image28.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1.wmf"/><Relationship Id="rId5" Type="http://schemas.openxmlformats.org/officeDocument/2006/relationships/oleObject" Target="../embeddings/oleObject23.bin"/><Relationship Id="rId4" Type="http://schemas.openxmlformats.org/officeDocument/2006/relationships/image" Target="../media/image30.wmf"/></Relationships>
</file>

<file path=ppt/slides/_rels/slide75.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3.wmf"/><Relationship Id="rId5" Type="http://schemas.openxmlformats.org/officeDocument/2006/relationships/oleObject" Target="../embeddings/oleObject25.bin"/><Relationship Id="rId4" Type="http://schemas.openxmlformats.org/officeDocument/2006/relationships/image" Target="../media/image32.wmf"/></Relationships>
</file>

<file path=ppt/slides/_rels/slide76.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6.wmf"/><Relationship Id="rId5" Type="http://schemas.openxmlformats.org/officeDocument/2006/relationships/oleObject" Target="../embeddings/oleObject28.bin"/><Relationship Id="rId4" Type="http://schemas.openxmlformats.org/officeDocument/2006/relationships/image" Target="../media/image35.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9.wmf"/><Relationship Id="rId5" Type="http://schemas.openxmlformats.org/officeDocument/2006/relationships/oleObject" Target="../embeddings/oleObject31.bin"/><Relationship Id="rId4" Type="http://schemas.openxmlformats.org/officeDocument/2006/relationships/image" Target="../media/image38.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40.wmf"/><Relationship Id="rId4" Type="http://schemas.openxmlformats.org/officeDocument/2006/relationships/oleObject" Target="../embeddings/oleObject32.bin"/></Relationships>
</file>

<file path=ppt/slides/_rels/slide8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2.wmf"/><Relationship Id="rId5" Type="http://schemas.openxmlformats.org/officeDocument/2006/relationships/oleObject" Target="../embeddings/oleObject34.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36.bin"/></Relationships>
</file>

<file path=ppt/slides/_rels/slide83.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46.wmf"/><Relationship Id="rId5" Type="http://schemas.openxmlformats.org/officeDocument/2006/relationships/oleObject" Target="../embeddings/oleObject38.bin"/><Relationship Id="rId4" Type="http://schemas.openxmlformats.org/officeDocument/2006/relationships/image" Target="../media/image45.wmf"/></Relationships>
</file>

<file path=ppt/slides/_rels/slide84.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49.wmf"/><Relationship Id="rId5" Type="http://schemas.openxmlformats.org/officeDocument/2006/relationships/oleObject" Target="../embeddings/oleObject41.bin"/><Relationship Id="rId4" Type="http://schemas.openxmlformats.org/officeDocument/2006/relationships/image" Target="../media/image48.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lgn="ctr">
              <a:buNone/>
            </a:pPr>
            <a:endParaRPr lang="en-US" dirty="0"/>
          </a:p>
          <a:p>
            <a:pPr marL="0" indent="0" algn="ctr">
              <a:buNone/>
            </a:pPr>
            <a:r>
              <a:rPr lang="en-US" sz="3200" b="1" dirty="0">
                <a:latin typeface="Book Antiqua" panose="02040602050305030304" pitchFamily="18" charset="0"/>
              </a:rPr>
              <a:t>Unit 3</a:t>
            </a:r>
          </a:p>
          <a:p>
            <a:pPr marL="0" indent="0" algn="ctr">
              <a:buNone/>
            </a:pPr>
            <a:r>
              <a:rPr lang="en-US" sz="3200" b="1" dirty="0">
                <a:latin typeface="Book Antiqua" panose="02040602050305030304" pitchFamily="18" charset="0"/>
              </a:rPr>
              <a:t>Unsupervised Learning</a:t>
            </a:r>
          </a:p>
          <a:p>
            <a:pPr marL="0" indent="0">
              <a:buNone/>
            </a:pPr>
            <a:endParaRPr lang="en-US" sz="3200" b="1" dirty="0">
              <a:latin typeface="Book Antiqua" panose="02040602050305030304" pitchFamily="18" charset="0"/>
            </a:endParaRPr>
          </a:p>
          <a:p>
            <a:pPr marL="0" indent="0">
              <a:buNone/>
            </a:pPr>
            <a:r>
              <a:rPr lang="en-US" b="1" u="sng" dirty="0">
                <a:latin typeface="Book Antiqua" panose="02040602050305030304" pitchFamily="18" charset="0"/>
              </a:rPr>
              <a:t>Prepared By </a:t>
            </a:r>
          </a:p>
          <a:p>
            <a:pPr marL="0" indent="0">
              <a:buNone/>
            </a:pPr>
            <a:r>
              <a:rPr lang="en-US" b="1" dirty="0">
                <a:latin typeface="Book Antiqua" panose="02040602050305030304" pitchFamily="18" charset="0"/>
              </a:rPr>
              <a:t>Arjun Singh Saud, Asst. Prof. CDCSIT</a:t>
            </a:r>
          </a:p>
          <a:p>
            <a:pPr marL="0" indent="0" algn="ctr">
              <a:buNone/>
            </a:pPr>
            <a:endParaRPr lang="en-US" sz="3200" b="1" dirty="0">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71864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K-Means Algorithm</a:t>
            </a:r>
          </a:p>
        </p:txBody>
      </p:sp>
      <p:sp>
        <p:nvSpPr>
          <p:cNvPr id="3" name="Content Placeholder 2"/>
          <p:cNvSpPr>
            <a:spLocks noGrp="1"/>
          </p:cNvSpPr>
          <p:nvPr>
            <p:ph idx="1"/>
          </p:nvPr>
        </p:nvSpPr>
        <p:spPr/>
        <p:txBody>
          <a:bodyPr>
            <a:normAutofit/>
          </a:bodyPr>
          <a:lstStyle/>
          <a:p>
            <a:pPr algn="just"/>
            <a:r>
              <a:rPr lang="en-US" dirty="0">
                <a:latin typeface="Book Antiqua" panose="02040602050305030304" pitchFamily="18" charset="0"/>
              </a:rPr>
              <a:t>K-means is  one of  the simplest partitioning based clustering algorithm. The procedure follows a simple and easy way to classify a given data set  into a certain number of  clusters (assume k clusters) fixed Apriori.</a:t>
            </a:r>
          </a:p>
          <a:p>
            <a:pPr algn="just"/>
            <a:r>
              <a:rPr lang="en-US" dirty="0">
                <a:latin typeface="Book Antiqua" panose="02040602050305030304" pitchFamily="18" charset="0"/>
              </a:rPr>
              <a:t>The main idea is to define k centers, one for each cluster. These centers should be selected cleverly because of different location causes different result. So, the better choice is to place them as much as possible far away from each other.</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TextBox 4">
            <a:extLst>
              <a:ext uri="{FF2B5EF4-FFF2-40B4-BE49-F238E27FC236}">
                <a16:creationId xmlns:a16="http://schemas.microsoft.com/office/drawing/2014/main" id="{A6A0629D-49B0-E364-A8AF-CAFECF8EAE0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Tree>
    <p:extLst>
      <p:ext uri="{BB962C8B-B14F-4D97-AF65-F5344CB8AC3E}">
        <p14:creationId xmlns:p14="http://schemas.microsoft.com/office/powerpoint/2010/main" val="2300808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K-Means Algorithm</a:t>
            </a:r>
          </a:p>
        </p:txBody>
      </p:sp>
      <p:sp>
        <p:nvSpPr>
          <p:cNvPr id="3" name="Content Placeholder 2"/>
          <p:cNvSpPr>
            <a:spLocks noGrp="1"/>
          </p:cNvSpPr>
          <p:nvPr>
            <p:ph idx="1"/>
          </p:nvPr>
        </p:nvSpPr>
        <p:spPr/>
        <p:txBody>
          <a:bodyPr>
            <a:normAutofit lnSpcReduction="10000"/>
          </a:bodyPr>
          <a:lstStyle/>
          <a:p>
            <a:pPr algn="just"/>
            <a:r>
              <a:rPr lang="en-US" dirty="0">
                <a:latin typeface="Book Antiqua" panose="02040602050305030304" pitchFamily="18" charset="0"/>
              </a:rPr>
              <a:t>Let  X = {x</a:t>
            </a:r>
            <a:r>
              <a:rPr lang="en-US" baseline="-25000" dirty="0">
                <a:latin typeface="Book Antiqua" panose="02040602050305030304" pitchFamily="18" charset="0"/>
              </a:rPr>
              <a:t>1</a:t>
            </a:r>
            <a:r>
              <a:rPr lang="en-US" dirty="0">
                <a:latin typeface="Book Antiqua" panose="02040602050305030304" pitchFamily="18" charset="0"/>
              </a:rPr>
              <a:t>,x</a:t>
            </a:r>
            <a:r>
              <a:rPr lang="en-US" baseline="-25000" dirty="0">
                <a:latin typeface="Book Antiqua" panose="02040602050305030304" pitchFamily="18" charset="0"/>
              </a:rPr>
              <a:t>2</a:t>
            </a:r>
            <a:r>
              <a:rPr lang="en-US" dirty="0">
                <a:latin typeface="Book Antiqua" panose="02040602050305030304" pitchFamily="18" charset="0"/>
              </a:rPr>
              <a:t>,x</a:t>
            </a:r>
            <a:r>
              <a:rPr lang="en-US" baseline="-25000" dirty="0">
                <a:latin typeface="Book Antiqua" panose="02040602050305030304" pitchFamily="18" charset="0"/>
              </a:rPr>
              <a:t>3</a:t>
            </a:r>
            <a:r>
              <a:rPr lang="en-US" dirty="0">
                <a:latin typeface="Book Antiqua" panose="02040602050305030304" pitchFamily="18" charset="0"/>
              </a:rPr>
              <a:t>,……..,</a:t>
            </a:r>
            <a:r>
              <a:rPr lang="en-US" dirty="0" err="1">
                <a:latin typeface="Book Antiqua" panose="02040602050305030304" pitchFamily="18" charset="0"/>
              </a:rPr>
              <a:t>x</a:t>
            </a:r>
            <a:r>
              <a:rPr lang="en-US" baseline="-25000" dirty="0" err="1">
                <a:latin typeface="Book Antiqua" panose="02040602050305030304" pitchFamily="18" charset="0"/>
              </a:rPr>
              <a:t>n</a:t>
            </a:r>
            <a:r>
              <a:rPr lang="en-US" dirty="0">
                <a:latin typeface="Book Antiqua" panose="02040602050305030304" pitchFamily="18" charset="0"/>
              </a:rPr>
              <a:t>} be the set of data points and C = {c</a:t>
            </a:r>
            <a:r>
              <a:rPr lang="en-US" baseline="-25000" dirty="0">
                <a:latin typeface="Book Antiqua" panose="02040602050305030304" pitchFamily="18" charset="0"/>
              </a:rPr>
              <a:t>1</a:t>
            </a:r>
            <a:r>
              <a:rPr lang="en-US" dirty="0">
                <a:latin typeface="Book Antiqua" panose="02040602050305030304" pitchFamily="18" charset="0"/>
              </a:rPr>
              <a:t>,c</a:t>
            </a:r>
            <a:r>
              <a:rPr lang="en-US" baseline="-25000" dirty="0">
                <a:latin typeface="Book Antiqua" panose="02040602050305030304" pitchFamily="18" charset="0"/>
              </a:rPr>
              <a:t>2</a:t>
            </a:r>
            <a:r>
              <a:rPr lang="en-US" dirty="0">
                <a:latin typeface="Book Antiqua" panose="02040602050305030304" pitchFamily="18" charset="0"/>
              </a:rPr>
              <a:t>,…….,</a:t>
            </a:r>
            <a:r>
              <a:rPr lang="en-US" dirty="0" err="1">
                <a:latin typeface="Book Antiqua" panose="02040602050305030304" pitchFamily="18" charset="0"/>
              </a:rPr>
              <a:t>c</a:t>
            </a:r>
            <a:r>
              <a:rPr lang="en-US" baseline="-25000" dirty="0" err="1">
                <a:latin typeface="Book Antiqua" panose="02040602050305030304" pitchFamily="18" charset="0"/>
              </a:rPr>
              <a:t>k</a:t>
            </a:r>
            <a:r>
              <a:rPr lang="en-US" dirty="0">
                <a:latin typeface="Book Antiqua" panose="02040602050305030304" pitchFamily="18" charset="0"/>
              </a:rPr>
              <a:t>} be the set of cluster centers.</a:t>
            </a:r>
          </a:p>
          <a:p>
            <a:pPr marL="971550" lvl="1" indent="-514350" algn="just">
              <a:buFont typeface="+mj-lt"/>
              <a:buAutoNum type="arabicPeriod"/>
            </a:pPr>
            <a:r>
              <a:rPr lang="en-US" dirty="0">
                <a:latin typeface="Book Antiqua" panose="02040602050305030304" pitchFamily="18" charset="0"/>
              </a:rPr>
              <a:t>Randomly select </a:t>
            </a:r>
            <a:r>
              <a:rPr lang="en-US" i="1" dirty="0">
                <a:latin typeface="Book Antiqua" panose="02040602050305030304" pitchFamily="18" charset="0"/>
              </a:rPr>
              <a:t>k</a:t>
            </a:r>
            <a:r>
              <a:rPr lang="en-US" dirty="0">
                <a:latin typeface="Book Antiqua" panose="02040602050305030304" pitchFamily="18" charset="0"/>
              </a:rPr>
              <a:t> cluster centers.</a:t>
            </a:r>
          </a:p>
          <a:p>
            <a:pPr marL="971550" lvl="1" indent="-514350" algn="just">
              <a:buFont typeface="+mj-lt"/>
              <a:buAutoNum type="arabicPeriod"/>
            </a:pPr>
            <a:r>
              <a:rPr lang="en-US" dirty="0">
                <a:latin typeface="Book Antiqua" panose="02040602050305030304" pitchFamily="18" charset="0"/>
              </a:rPr>
              <a:t>Calculate the distance between each data point and cluster centers.</a:t>
            </a:r>
          </a:p>
          <a:p>
            <a:pPr marL="971550" lvl="1" indent="-514350" algn="just">
              <a:buFont typeface="+mj-lt"/>
              <a:buAutoNum type="arabicPeriod"/>
            </a:pPr>
            <a:r>
              <a:rPr lang="en-US" dirty="0">
                <a:latin typeface="Book Antiqua" panose="02040602050305030304" pitchFamily="18" charset="0"/>
              </a:rPr>
              <a:t>Assign the data point to the cluster center whose distance from the cluster center is minimum of all the cluster centers.</a:t>
            </a:r>
          </a:p>
          <a:p>
            <a:pPr marL="971550" lvl="1" indent="-514350" algn="just">
              <a:buFont typeface="+mj-lt"/>
              <a:buAutoNum type="arabicPeriod"/>
            </a:pPr>
            <a:r>
              <a:rPr lang="en-US" dirty="0">
                <a:latin typeface="Book Antiqua" panose="02040602050305030304" pitchFamily="18" charset="0"/>
              </a:rPr>
              <a:t>If </a:t>
            </a:r>
          </a:p>
          <a:p>
            <a:pPr lvl="2" algn="just"/>
            <a:r>
              <a:rPr lang="en-US" sz="2200" dirty="0">
                <a:latin typeface="Book Antiqua" panose="02040602050305030304" pitchFamily="18" charset="0"/>
              </a:rPr>
              <a:t>No data is reassigned then terminate </a:t>
            </a:r>
          </a:p>
          <a:p>
            <a:pPr marL="971550" lvl="1" indent="-514350" algn="just">
              <a:buFont typeface="+mj-lt"/>
              <a:buAutoNum type="arabicPeriod"/>
            </a:pPr>
            <a:r>
              <a:rPr lang="en-US" dirty="0">
                <a:latin typeface="Book Antiqua" panose="02040602050305030304" pitchFamily="18" charset="0"/>
              </a:rPr>
              <a:t>Else </a:t>
            </a:r>
          </a:p>
          <a:p>
            <a:pPr lvl="2" algn="just"/>
            <a:r>
              <a:rPr lang="en-US" sz="2200" dirty="0">
                <a:latin typeface="Book Antiqua" panose="02040602050305030304" pitchFamily="18" charset="0"/>
              </a:rPr>
              <a:t>Recalculate the new cluster center using centroid.</a:t>
            </a:r>
          </a:p>
          <a:p>
            <a:pPr lvl="2" algn="just"/>
            <a:r>
              <a:rPr lang="en-US" sz="2200" dirty="0">
                <a:latin typeface="Book Antiqua" panose="02040602050305030304" pitchFamily="18" charset="0"/>
              </a:rPr>
              <a:t>Recalculate the distance between each data point and new cluster centers.</a:t>
            </a:r>
          </a:p>
          <a:p>
            <a:pPr lvl="2" algn="just"/>
            <a:r>
              <a:rPr lang="en-US" sz="2200" dirty="0">
                <a:latin typeface="Book Antiqua" panose="02040602050305030304" pitchFamily="18" charset="0"/>
              </a:rPr>
              <a:t>Go to step 3</a:t>
            </a:r>
          </a:p>
          <a:p>
            <a:pPr lvl="2" algn="just"/>
            <a:endParaRPr lang="en-US" dirty="0">
              <a:latin typeface="Book Antiqua" panose="02040602050305030304" pitchFamily="18" charset="0"/>
            </a:endParaRPr>
          </a:p>
          <a:p>
            <a:pPr marL="971550" lvl="1" indent="-514350" algn="just">
              <a:buFont typeface="+mj-lt"/>
              <a:buAutoNum type="arabicPeriod"/>
            </a:pPr>
            <a:endParaRPr lang="en-US"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16739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K-Means Algorithm</a:t>
            </a:r>
          </a:p>
        </p:txBody>
      </p:sp>
      <p:sp>
        <p:nvSpPr>
          <p:cNvPr id="3" name="Content Placeholder 2"/>
          <p:cNvSpPr>
            <a:spLocks noGrp="1"/>
          </p:cNvSpPr>
          <p:nvPr>
            <p:ph idx="1"/>
          </p:nvPr>
        </p:nvSpPr>
        <p:spPr/>
        <p:txBody>
          <a:bodyPr>
            <a:normAutofit/>
          </a:bodyPr>
          <a:lstStyle/>
          <a:p>
            <a:pPr marL="0" indent="0" algn="just">
              <a:buNone/>
            </a:pPr>
            <a:r>
              <a:rPr lang="en-US" dirty="0">
                <a:latin typeface="Book Antiqua" panose="02040602050305030304" pitchFamily="18" charset="0"/>
              </a:rPr>
              <a:t>Example: Divide the data points {(2,10), ((2,5), (8,4), (5,8), (7,5), (6,4)} into two clusters.</a:t>
            </a:r>
          </a:p>
          <a:p>
            <a:pPr marL="0" indent="0" algn="just">
              <a:buNone/>
            </a:pPr>
            <a:r>
              <a:rPr lang="en-US" b="1" i="1" dirty="0">
                <a:latin typeface="Book Antiqua" panose="02040602050305030304" pitchFamily="18" charset="0"/>
              </a:rPr>
              <a:t>Solution</a:t>
            </a:r>
            <a:endParaRPr lang="en-US" dirty="0">
              <a:latin typeface="Book Antiqua" panose="02040602050305030304" pitchFamily="18" charset="0"/>
            </a:endParaRPr>
          </a:p>
          <a:p>
            <a:pPr marL="0" indent="403225" algn="just" defTabSz="403225">
              <a:buNone/>
            </a:pPr>
            <a:r>
              <a:rPr lang="en-US" dirty="0">
                <a:latin typeface="Book Antiqua" panose="02040602050305030304" pitchFamily="18" charset="0"/>
              </a:rPr>
              <a:t>Let </a:t>
            </a:r>
            <a:r>
              <a:rPr lang="en-US" b="1" dirty="0">
                <a:latin typeface="Book Antiqua" panose="02040602050305030304" pitchFamily="18" charset="0"/>
              </a:rPr>
              <a:t>p1=(2,10)	p2=(2,5)</a:t>
            </a:r>
            <a:r>
              <a:rPr lang="en-US" dirty="0">
                <a:latin typeface="Book Antiqua" panose="02040602050305030304" pitchFamily="18" charset="0"/>
              </a:rPr>
              <a:t>	p3=(8,4)	</a:t>
            </a:r>
            <a:r>
              <a:rPr lang="en-US" b="1" dirty="0">
                <a:latin typeface="Book Antiqua" panose="02040602050305030304" pitchFamily="18" charset="0"/>
              </a:rPr>
              <a:t>p4=(5,8)</a:t>
            </a:r>
            <a:r>
              <a:rPr lang="en-US" dirty="0">
                <a:latin typeface="Book Antiqua" panose="02040602050305030304" pitchFamily="18" charset="0"/>
              </a:rPr>
              <a:t>	p5=(7,5)	p6=(6,4)</a:t>
            </a:r>
          </a:p>
          <a:p>
            <a:pPr marL="0" indent="403225" algn="just">
              <a:buNone/>
            </a:pPr>
            <a:r>
              <a:rPr lang="en-US" b="1" i="1" dirty="0">
                <a:latin typeface="Book Antiqua" panose="02040602050305030304" pitchFamily="18" charset="0"/>
              </a:rPr>
              <a:t>Initial step</a:t>
            </a:r>
          </a:p>
          <a:p>
            <a:pPr marL="0" indent="403225" algn="just">
              <a:buNone/>
            </a:pPr>
            <a:r>
              <a:rPr lang="en-US" dirty="0">
                <a:latin typeface="Book Antiqua" panose="02040602050305030304" pitchFamily="18" charset="0"/>
              </a:rPr>
              <a:t>Choose Cluster centers randomly</a:t>
            </a:r>
          </a:p>
          <a:p>
            <a:pPr marL="0" indent="403225" algn="just">
              <a:buNone/>
            </a:pPr>
            <a:r>
              <a:rPr lang="en-US" dirty="0">
                <a:latin typeface="Book Antiqua" panose="02040602050305030304" pitchFamily="18" charset="0"/>
              </a:rPr>
              <a:t>Let c1=(2,5)   and  c2=(6,4) are two initial cluster centers.</a:t>
            </a:r>
          </a:p>
          <a:p>
            <a:pPr marL="0" indent="0" algn="just">
              <a:buNone/>
            </a:pPr>
            <a:r>
              <a:rPr lang="en-US" dirty="0">
                <a:latin typeface="Book Antiqua" panose="02040602050305030304" pitchFamily="18" charset="0"/>
              </a:rPr>
              <a:t>     </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703024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K-Means Algorithm</a:t>
            </a:r>
          </a:p>
        </p:txBody>
      </p:sp>
      <p:sp>
        <p:nvSpPr>
          <p:cNvPr id="3" name="Content Placeholder 2"/>
          <p:cNvSpPr>
            <a:spLocks noGrp="1"/>
          </p:cNvSpPr>
          <p:nvPr>
            <p:ph idx="1"/>
          </p:nvPr>
        </p:nvSpPr>
        <p:spPr/>
        <p:txBody>
          <a:bodyPr>
            <a:normAutofit/>
          </a:bodyPr>
          <a:lstStyle/>
          <a:p>
            <a:pPr marL="0" indent="0" algn="just">
              <a:buNone/>
            </a:pPr>
            <a:r>
              <a:rPr lang="en-US" b="1" i="1" dirty="0">
                <a:latin typeface="Book Antiqua" panose="02040602050305030304" pitchFamily="18" charset="0"/>
              </a:rPr>
              <a:t>Iteration 1: </a:t>
            </a:r>
            <a:r>
              <a:rPr lang="en-US" sz="2600" dirty="0">
                <a:latin typeface="Book Antiqua" panose="02040602050305030304" pitchFamily="18" charset="0"/>
              </a:rPr>
              <a:t>Calculate distance between clusters centers and each data points</a:t>
            </a:r>
          </a:p>
          <a:p>
            <a:pPr marL="0" indent="0" algn="just">
              <a:buNone/>
            </a:pPr>
            <a:r>
              <a:rPr lang="en-US" sz="2600" dirty="0">
                <a:latin typeface="Book Antiqua" panose="02040602050305030304" pitchFamily="18" charset="0"/>
              </a:rPr>
              <a:t>d(c1,p1)=5				d(c2,p1)=7.21</a:t>
            </a:r>
          </a:p>
          <a:p>
            <a:pPr marL="0" indent="0" algn="just">
              <a:buNone/>
            </a:pPr>
            <a:r>
              <a:rPr lang="en-US" sz="2600" dirty="0">
                <a:latin typeface="Book Antiqua" panose="02040602050305030304" pitchFamily="18" charset="0"/>
              </a:rPr>
              <a:t>d(c1,p2)=0				d(c2,p2)=4.12</a:t>
            </a:r>
          </a:p>
          <a:p>
            <a:pPr marL="0" indent="0" algn="just">
              <a:buNone/>
            </a:pPr>
            <a:r>
              <a:rPr lang="en-US" sz="2600" dirty="0">
                <a:latin typeface="Book Antiqua" panose="02040602050305030304" pitchFamily="18" charset="0"/>
              </a:rPr>
              <a:t>d(c1,p3)=6.08			d(c2,p3)=2</a:t>
            </a:r>
          </a:p>
          <a:p>
            <a:pPr marL="0" indent="0" algn="just">
              <a:buNone/>
            </a:pPr>
            <a:r>
              <a:rPr lang="en-US" sz="2600" dirty="0">
                <a:latin typeface="Book Antiqua" panose="02040602050305030304" pitchFamily="18" charset="0"/>
              </a:rPr>
              <a:t>d(c1,p4)=4.24			d(c2,p4)=4.12</a:t>
            </a:r>
          </a:p>
          <a:p>
            <a:pPr marL="0" indent="0" algn="just">
              <a:buNone/>
            </a:pPr>
            <a:r>
              <a:rPr lang="en-US" sz="2600" dirty="0">
                <a:latin typeface="Book Antiqua" panose="02040602050305030304" pitchFamily="18" charset="0"/>
              </a:rPr>
              <a:t>d(c1,p5)=5				d(c2,p5)=1.41</a:t>
            </a:r>
          </a:p>
          <a:p>
            <a:pPr marL="0" indent="0" algn="just">
              <a:buNone/>
            </a:pPr>
            <a:r>
              <a:rPr lang="en-US" sz="2600" dirty="0">
                <a:latin typeface="Book Antiqua" panose="02040602050305030304" pitchFamily="18" charset="0"/>
              </a:rPr>
              <a:t>d(c1,p6)=4.12			d(c2,p6)=0</a:t>
            </a:r>
          </a:p>
          <a:p>
            <a:pPr marL="0" indent="0" algn="just">
              <a:buNone/>
            </a:pPr>
            <a:r>
              <a:rPr lang="en-US" sz="2600" dirty="0">
                <a:latin typeface="Book Antiqua" panose="02040602050305030304" pitchFamily="18" charset="0"/>
              </a:rPr>
              <a:t>Thus, Cluster1={p1,p2}	cluster2={p3,p4,p5,p6}</a:t>
            </a: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7828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K-Means Algorithm</a:t>
            </a:r>
          </a:p>
        </p:txBody>
      </p:sp>
      <p:sp>
        <p:nvSpPr>
          <p:cNvPr id="3" name="Content Placeholder 2"/>
          <p:cNvSpPr>
            <a:spLocks noGrp="1"/>
          </p:cNvSpPr>
          <p:nvPr>
            <p:ph idx="1"/>
          </p:nvPr>
        </p:nvSpPr>
        <p:spPr/>
        <p:txBody>
          <a:bodyPr>
            <a:normAutofit lnSpcReduction="10000"/>
          </a:bodyPr>
          <a:lstStyle/>
          <a:p>
            <a:pPr marL="0" indent="0" algn="just">
              <a:buNone/>
            </a:pPr>
            <a:r>
              <a:rPr lang="en-US" b="1" i="1" dirty="0">
                <a:latin typeface="Book Antiqua" panose="02040602050305030304" pitchFamily="18" charset="0"/>
              </a:rPr>
              <a:t>Iteration 2: </a:t>
            </a:r>
            <a:r>
              <a:rPr lang="en-US" i="1" dirty="0">
                <a:latin typeface="Book Antiqua" panose="02040602050305030304" pitchFamily="18" charset="0"/>
              </a:rPr>
              <a:t>New Cluster centers: c1=(2,7.5)	c2=(6.5,5.25)</a:t>
            </a:r>
          </a:p>
          <a:p>
            <a:pPr marL="0" indent="0" algn="just">
              <a:buNone/>
            </a:pPr>
            <a:r>
              <a:rPr lang="en-US" dirty="0">
                <a:latin typeface="Book Antiqua" panose="02040602050305030304" pitchFamily="18" charset="0"/>
              </a:rPr>
              <a:t>Again, Calculate distance between clusters centers and each data points</a:t>
            </a:r>
          </a:p>
          <a:p>
            <a:pPr marL="0" indent="0" algn="just">
              <a:buNone/>
            </a:pPr>
            <a:r>
              <a:rPr lang="en-US" sz="2600" dirty="0">
                <a:latin typeface="Book Antiqua" panose="02040602050305030304" pitchFamily="18" charset="0"/>
              </a:rPr>
              <a:t>d(c1,p1)=2.5				d(c2,p1)=6.54</a:t>
            </a:r>
          </a:p>
          <a:p>
            <a:pPr marL="0" indent="0" algn="just">
              <a:buNone/>
            </a:pPr>
            <a:r>
              <a:rPr lang="en-US" sz="2600" dirty="0">
                <a:latin typeface="Book Antiqua" panose="02040602050305030304" pitchFamily="18" charset="0"/>
              </a:rPr>
              <a:t>d(c1,p2)=2.5				d(c2,p2)=4.51</a:t>
            </a:r>
          </a:p>
          <a:p>
            <a:pPr marL="0" indent="0" algn="just">
              <a:buNone/>
            </a:pPr>
            <a:r>
              <a:rPr lang="en-US" sz="2600" dirty="0">
                <a:latin typeface="Book Antiqua" panose="02040602050305030304" pitchFamily="18" charset="0"/>
              </a:rPr>
              <a:t>d(c1,p3)=6.95			d(c2,p3)=1.95</a:t>
            </a:r>
          </a:p>
          <a:p>
            <a:pPr marL="0" indent="0" algn="just">
              <a:buNone/>
            </a:pPr>
            <a:r>
              <a:rPr lang="en-US" sz="2600" dirty="0">
                <a:latin typeface="Book Antiqua" panose="02040602050305030304" pitchFamily="18" charset="0"/>
              </a:rPr>
              <a:t>d(c1,p4)=3.04			d(c2,p4)=3.13</a:t>
            </a:r>
          </a:p>
          <a:p>
            <a:pPr marL="0" indent="0" algn="just">
              <a:buNone/>
            </a:pPr>
            <a:r>
              <a:rPr lang="en-US" sz="2600" dirty="0">
                <a:latin typeface="Book Antiqua" panose="02040602050305030304" pitchFamily="18" charset="0"/>
              </a:rPr>
              <a:t>d(c1,p5)=4.59			d(c2,p5)=0.56</a:t>
            </a:r>
          </a:p>
          <a:p>
            <a:pPr marL="0" indent="0" algn="just">
              <a:buNone/>
            </a:pPr>
            <a:r>
              <a:rPr lang="en-US" sz="2600" dirty="0">
                <a:latin typeface="Book Antiqua" panose="02040602050305030304" pitchFamily="18" charset="0"/>
              </a:rPr>
              <a:t>d(c1,p6)=5.32			d(c2,p6)=1.35</a:t>
            </a:r>
          </a:p>
          <a:p>
            <a:pPr marL="0" indent="0" algn="just">
              <a:buNone/>
            </a:pPr>
            <a:r>
              <a:rPr lang="en-US" sz="2600" dirty="0">
                <a:latin typeface="Book Antiqua" panose="02040602050305030304" pitchFamily="18" charset="0"/>
              </a:rPr>
              <a:t>Thus, Cluster1={p1,p2,p4}	cluster2={p3,p5,p6}</a:t>
            </a: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910215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K-Means Algorithm</a:t>
            </a:r>
          </a:p>
        </p:txBody>
      </p:sp>
      <p:sp>
        <p:nvSpPr>
          <p:cNvPr id="3" name="Content Placeholder 2"/>
          <p:cNvSpPr>
            <a:spLocks noGrp="1"/>
          </p:cNvSpPr>
          <p:nvPr>
            <p:ph idx="1"/>
          </p:nvPr>
        </p:nvSpPr>
        <p:spPr/>
        <p:txBody>
          <a:bodyPr>
            <a:normAutofit lnSpcReduction="10000"/>
          </a:bodyPr>
          <a:lstStyle/>
          <a:p>
            <a:pPr marL="0" indent="0" algn="just">
              <a:buNone/>
            </a:pPr>
            <a:r>
              <a:rPr lang="en-US" b="1" i="1" dirty="0">
                <a:latin typeface="Book Antiqua" panose="02040602050305030304" pitchFamily="18" charset="0"/>
              </a:rPr>
              <a:t>Iteration 3: </a:t>
            </a:r>
            <a:r>
              <a:rPr lang="en-US" i="1" dirty="0">
                <a:latin typeface="Book Antiqua" panose="02040602050305030304" pitchFamily="18" charset="0"/>
              </a:rPr>
              <a:t>New Cluster centers: c1=(3,7.67)	c2=(7,4.33)</a:t>
            </a:r>
          </a:p>
          <a:p>
            <a:pPr marL="0" indent="0" algn="just">
              <a:buNone/>
            </a:pPr>
            <a:r>
              <a:rPr lang="en-US" dirty="0">
                <a:latin typeface="Book Antiqua" panose="02040602050305030304" pitchFamily="18" charset="0"/>
              </a:rPr>
              <a:t>Again, Calculate distance between clusters centers and each data points</a:t>
            </a:r>
          </a:p>
          <a:p>
            <a:pPr marL="0" indent="0" algn="just">
              <a:buNone/>
            </a:pPr>
            <a:r>
              <a:rPr lang="en-US" sz="2600" dirty="0">
                <a:latin typeface="Book Antiqua" panose="02040602050305030304" pitchFamily="18" charset="0"/>
              </a:rPr>
              <a:t>d(c1,p1)=2.54			d(c2,p1=7.56</a:t>
            </a:r>
          </a:p>
          <a:p>
            <a:pPr marL="0" indent="0" algn="just">
              <a:buNone/>
            </a:pPr>
            <a:r>
              <a:rPr lang="en-US" sz="2600" dirty="0">
                <a:latin typeface="Book Antiqua" panose="02040602050305030304" pitchFamily="18" charset="0"/>
              </a:rPr>
              <a:t>d(c1,p2)=2.85			d(c2,p2)=5.04</a:t>
            </a:r>
          </a:p>
          <a:p>
            <a:pPr marL="0" indent="0" algn="just">
              <a:buNone/>
            </a:pPr>
            <a:r>
              <a:rPr lang="en-US" sz="2600" dirty="0">
                <a:latin typeface="Book Antiqua" panose="02040602050305030304" pitchFamily="18" charset="0"/>
              </a:rPr>
              <a:t>d(c1,p3)=6.2				d(c2,p3)=1.05</a:t>
            </a:r>
          </a:p>
          <a:p>
            <a:pPr marL="0" indent="0" algn="just">
              <a:buNone/>
            </a:pPr>
            <a:r>
              <a:rPr lang="en-US" sz="2600" dirty="0">
                <a:latin typeface="Book Antiqua" panose="02040602050305030304" pitchFamily="18" charset="0"/>
              </a:rPr>
              <a:t>d(c1,p4)=2.03			d(c2,p4)=4.18</a:t>
            </a:r>
          </a:p>
          <a:p>
            <a:pPr marL="0" indent="0" algn="just">
              <a:buNone/>
            </a:pPr>
            <a:r>
              <a:rPr lang="en-US" sz="2600" dirty="0">
                <a:latin typeface="Book Antiqua" panose="02040602050305030304" pitchFamily="18" charset="0"/>
              </a:rPr>
              <a:t>d(c1,p5)=4.81			d(c2,p5)=0.67</a:t>
            </a:r>
          </a:p>
          <a:p>
            <a:pPr marL="0" indent="0" algn="just">
              <a:buNone/>
            </a:pPr>
            <a:r>
              <a:rPr lang="en-US" sz="2600" dirty="0">
                <a:latin typeface="Book Antiqua" panose="02040602050305030304" pitchFamily="18" charset="0"/>
              </a:rPr>
              <a:t>d(c1,p6)=4.74			d(c2,p6)=1.05</a:t>
            </a:r>
          </a:p>
          <a:p>
            <a:pPr marL="0" indent="0" algn="just">
              <a:buNone/>
            </a:pPr>
            <a:r>
              <a:rPr lang="en-US" sz="2600" dirty="0">
                <a:latin typeface="Book Antiqua" panose="02040602050305030304" pitchFamily="18" charset="0"/>
              </a:rPr>
              <a:t>Thus, Cluster1={p1,p2,p4}	cluster2={p3,p5,p6}</a:t>
            </a: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669573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K-Means Algorithm</a:t>
            </a:r>
          </a:p>
        </p:txBody>
      </p:sp>
      <p:sp>
        <p:nvSpPr>
          <p:cNvPr id="3" name="Content Placeholder 2"/>
          <p:cNvSpPr>
            <a:spLocks noGrp="1"/>
          </p:cNvSpPr>
          <p:nvPr>
            <p:ph idx="1"/>
          </p:nvPr>
        </p:nvSpPr>
        <p:spPr/>
        <p:txBody>
          <a:bodyPr>
            <a:normAutofit/>
          </a:bodyPr>
          <a:lstStyle/>
          <a:p>
            <a:pPr marL="0" indent="0" algn="just">
              <a:buNone/>
            </a:pPr>
            <a:r>
              <a:rPr lang="en-US" sz="2600" dirty="0">
                <a:latin typeface="Book Antiqua" panose="02040602050305030304" pitchFamily="18" charset="0"/>
              </a:rPr>
              <a:t>Since, No data points are re-assigned</a:t>
            </a:r>
          </a:p>
          <a:p>
            <a:pPr marL="0" indent="0" algn="just">
              <a:buNone/>
            </a:pPr>
            <a:r>
              <a:rPr lang="en-US" sz="2600" dirty="0">
                <a:latin typeface="Book Antiqua" panose="02040602050305030304" pitchFamily="18" charset="0"/>
              </a:rPr>
              <a:t>Final clusters are:  Cluster1={p1,p2,p4}	cluster2={p3,p5,p6}</a:t>
            </a: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544148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K-Means++ Algorithm</a:t>
            </a:r>
          </a:p>
        </p:txBody>
      </p:sp>
      <p:sp>
        <p:nvSpPr>
          <p:cNvPr id="3" name="Content Placeholder 2"/>
          <p:cNvSpPr>
            <a:spLocks noGrp="1"/>
          </p:cNvSpPr>
          <p:nvPr>
            <p:ph idx="1"/>
          </p:nvPr>
        </p:nvSpPr>
        <p:spPr/>
        <p:txBody>
          <a:bodyPr>
            <a:normAutofit/>
          </a:bodyPr>
          <a:lstStyle/>
          <a:p>
            <a:pPr algn="just"/>
            <a:r>
              <a:rPr lang="en-US" dirty="0">
                <a:latin typeface="Book Antiqua" panose="02040602050305030304" pitchFamily="18" charset="0"/>
              </a:rPr>
              <a:t>Randomization of picking k cluster centers in K-means algorithm results in the problem of initialization sensitivity. </a:t>
            </a:r>
          </a:p>
          <a:p>
            <a:pPr algn="just"/>
            <a:r>
              <a:rPr lang="en-US" dirty="0">
                <a:latin typeface="Book Antiqua" panose="02040602050305030304" pitchFamily="18" charset="0"/>
              </a:rPr>
              <a:t>This problem tends to affect the final formed clusters. The final formed clusters depend on how initial cluster centers were picked.</a:t>
            </a:r>
          </a:p>
          <a:p>
            <a:pPr algn="just"/>
            <a:r>
              <a:rPr lang="en-US" dirty="0">
                <a:latin typeface="Book Antiqua" panose="02040602050305030304" pitchFamily="18" charset="0"/>
              </a:rPr>
              <a:t>To overcome the above-mentioned drawback we use K-means++. This algorithm ensures a smarter initialization of the cluster centers and improves the quality of the clustering. </a:t>
            </a:r>
          </a:p>
          <a:p>
            <a:pPr algn="just"/>
            <a:r>
              <a:rPr lang="en-US" dirty="0">
                <a:latin typeface="Book Antiqua" panose="02040602050305030304" pitchFamily="18" charset="0"/>
              </a:rPr>
              <a:t>Apart from initialization, the rest of the algorithm is the same as the standard K-means algorithm. </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970959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K-Means++ Algorithm</a:t>
            </a:r>
          </a:p>
        </p:txBody>
      </p:sp>
      <p:sp>
        <p:nvSpPr>
          <p:cNvPr id="3" name="Content Placeholder 2"/>
          <p:cNvSpPr>
            <a:spLocks noGrp="1"/>
          </p:cNvSpPr>
          <p:nvPr>
            <p:ph idx="1"/>
          </p:nvPr>
        </p:nvSpPr>
        <p:spPr/>
        <p:txBody>
          <a:bodyPr>
            <a:normAutofit lnSpcReduction="10000"/>
          </a:bodyPr>
          <a:lstStyle/>
          <a:p>
            <a:pPr marL="0" indent="0" algn="just">
              <a:buNone/>
            </a:pPr>
            <a:r>
              <a:rPr lang="en-US" b="1" dirty="0">
                <a:latin typeface="Book Antiqua" panose="02040602050305030304" pitchFamily="18" charset="0"/>
              </a:rPr>
              <a:t>Initialization Algorithm</a:t>
            </a:r>
          </a:p>
          <a:p>
            <a:pPr marL="514350" indent="-514350" algn="just" fontAlgn="base">
              <a:buFont typeface="+mj-lt"/>
              <a:buAutoNum type="arabicPeriod"/>
            </a:pPr>
            <a:r>
              <a:rPr lang="en-US" dirty="0">
                <a:latin typeface="Book Antiqua" panose="02040602050305030304" pitchFamily="18" charset="0"/>
              </a:rPr>
              <a:t>Randomly select the first cluster center from the data points.</a:t>
            </a:r>
          </a:p>
          <a:p>
            <a:pPr marL="514350" indent="-514350" algn="just" fontAlgn="base">
              <a:buFont typeface="+mj-lt"/>
              <a:buAutoNum type="arabicPeriod"/>
            </a:pPr>
            <a:r>
              <a:rPr lang="en-US" dirty="0">
                <a:latin typeface="Book Antiqua" panose="02040602050305030304" pitchFamily="18" charset="0"/>
              </a:rPr>
              <a:t>For each data point compute its distance from the nearest, previously chosen cluster center.</a:t>
            </a:r>
          </a:p>
          <a:p>
            <a:pPr marL="514350" indent="-514350" algn="just" fontAlgn="base">
              <a:buFont typeface="+mj-lt"/>
              <a:buAutoNum type="arabicPeriod"/>
            </a:pPr>
            <a:r>
              <a:rPr lang="en-US" dirty="0">
                <a:latin typeface="Book Antiqua" panose="02040602050305030304" pitchFamily="18" charset="0"/>
              </a:rPr>
              <a:t>Select the next cluster center from the data points such that the probability of choosing a point as cluster center is directly proportional to its distance from the nearest, previously chosen cluster center.</a:t>
            </a:r>
          </a:p>
          <a:p>
            <a:pPr marL="514350" indent="-514350" algn="just" fontAlgn="base">
              <a:buFont typeface="+mj-lt"/>
              <a:buAutoNum type="arabicPeriod"/>
            </a:pPr>
            <a:r>
              <a:rPr lang="en-US" dirty="0">
                <a:latin typeface="Book Antiqua" panose="02040602050305030304" pitchFamily="18" charset="0"/>
              </a:rPr>
              <a:t>Repeat steps 2 and 3 until K cluster centers have been sampled</a:t>
            </a:r>
          </a:p>
          <a:p>
            <a:pPr marL="0" indent="0" algn="just">
              <a:buNone/>
            </a:pP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836354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K-Means++ Algorithm</a:t>
            </a:r>
          </a:p>
        </p:txBody>
      </p:sp>
      <p:sp>
        <p:nvSpPr>
          <p:cNvPr id="3" name="Content Placeholder 2"/>
          <p:cNvSpPr>
            <a:spLocks noGrp="1"/>
          </p:cNvSpPr>
          <p:nvPr>
            <p:ph idx="1"/>
          </p:nvPr>
        </p:nvSpPr>
        <p:spPr>
          <a:xfrm>
            <a:off x="838200" y="1825625"/>
            <a:ext cx="10766612" cy="4351338"/>
          </a:xfrm>
        </p:spPr>
        <p:txBody>
          <a:bodyPr>
            <a:normAutofit lnSpcReduction="10000"/>
          </a:bodyPr>
          <a:lstStyle/>
          <a:p>
            <a:pPr marL="0" indent="0" algn="just">
              <a:buNone/>
            </a:pPr>
            <a:r>
              <a:rPr lang="en-US" b="1" dirty="0">
                <a:latin typeface="Book Antiqua" panose="02040602050305030304" pitchFamily="18" charset="0"/>
              </a:rPr>
              <a:t>Example: </a:t>
            </a:r>
            <a:r>
              <a:rPr lang="en-US" dirty="0">
                <a:latin typeface="Book Antiqua" panose="02040602050305030304" pitchFamily="18" charset="0"/>
              </a:rPr>
              <a:t>Consider the data points {(2,10), ((2,5), (8,4), (5,8), (7,5), (6,4),(3,2),(4,6)}. Select three cluster centers using K-means++ algorithm. Select data point with highest probability as next cluster center. </a:t>
            </a:r>
          </a:p>
          <a:p>
            <a:pPr marL="0" indent="0" algn="just">
              <a:buNone/>
            </a:pPr>
            <a:r>
              <a:rPr lang="en-US" b="1" dirty="0">
                <a:latin typeface="Book Antiqua" panose="02040602050305030304" pitchFamily="18" charset="0"/>
              </a:rPr>
              <a:t>Solution</a:t>
            </a:r>
          </a:p>
          <a:p>
            <a:pPr marL="0" indent="0" algn="just">
              <a:buNone/>
            </a:pPr>
            <a:r>
              <a:rPr lang="en-US" dirty="0">
                <a:latin typeface="Book Antiqua" panose="02040602050305030304" pitchFamily="18" charset="0"/>
              </a:rPr>
              <a:t>Let</a:t>
            </a:r>
            <a:r>
              <a:rPr lang="en-US" b="1" dirty="0">
                <a:latin typeface="Book Antiqua" panose="02040602050305030304" pitchFamily="18" charset="0"/>
              </a:rPr>
              <a:t> </a:t>
            </a:r>
            <a:r>
              <a:rPr lang="en-US" dirty="0">
                <a:latin typeface="Book Antiqua" panose="02040602050305030304" pitchFamily="18" charset="0"/>
              </a:rPr>
              <a:t>p1=(2,10)  p2=(2,5)  p3=(8,4)  p4=(5,8)  p5=(7,5)  p6=(6,4)  p7=(3,2) p8=(4,6)</a:t>
            </a:r>
            <a:endParaRPr lang="en-US" b="1" dirty="0">
              <a:latin typeface="Book Antiqua" panose="02040602050305030304" pitchFamily="18" charset="0"/>
            </a:endParaRPr>
          </a:p>
          <a:p>
            <a:pPr marL="0" indent="0" algn="just">
              <a:buNone/>
            </a:pPr>
            <a:r>
              <a:rPr lang="en-US" dirty="0">
                <a:latin typeface="Book Antiqua" panose="02040602050305030304" pitchFamily="18" charset="0"/>
              </a:rPr>
              <a:t>Select the first cluster center randomly.  Let c1=(2,5)</a:t>
            </a:r>
          </a:p>
          <a:p>
            <a:pPr marL="0" indent="0" algn="just">
              <a:buNone/>
            </a:pPr>
            <a:r>
              <a:rPr lang="en-US" dirty="0">
                <a:latin typeface="Book Antiqua" panose="02040602050305030304" pitchFamily="18" charset="0"/>
              </a:rPr>
              <a:t>d(c1,p1)=5		d(c1,p2)=0		d(c1,p3)=6.08	d(c1,p4)=4.24</a:t>
            </a:r>
          </a:p>
          <a:p>
            <a:pPr marL="0" indent="0" algn="just">
              <a:buNone/>
            </a:pPr>
            <a:r>
              <a:rPr lang="en-US" dirty="0">
                <a:latin typeface="Book Antiqua" panose="02040602050305030304" pitchFamily="18" charset="0"/>
              </a:rPr>
              <a:t>d(c1,p5)=5		d(c1,p6)=4.12	d(c1,p7)=3.6	 d(c1,p8)=2.12</a:t>
            </a:r>
          </a:p>
          <a:p>
            <a:pPr marL="0" indent="0" algn="just">
              <a:buNone/>
            </a:pP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4149990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Introduction</a:t>
            </a:r>
          </a:p>
        </p:txBody>
      </p:sp>
      <p:sp>
        <p:nvSpPr>
          <p:cNvPr id="3" name="Content Placeholder 2"/>
          <p:cNvSpPr>
            <a:spLocks noGrp="1"/>
          </p:cNvSpPr>
          <p:nvPr>
            <p:ph idx="1"/>
          </p:nvPr>
        </p:nvSpPr>
        <p:spPr/>
        <p:txBody>
          <a:bodyPr>
            <a:normAutofit/>
          </a:bodyPr>
          <a:lstStyle/>
          <a:p>
            <a:pPr algn="just"/>
            <a:r>
              <a:rPr lang="en-US" dirty="0">
                <a:latin typeface="Book Antiqua" panose="02040602050305030304" pitchFamily="18" charset="0"/>
              </a:rPr>
              <a:t>The process of grouping a set of physical or abstract objects into classes of </a:t>
            </a:r>
            <a:r>
              <a:rPr lang="en-US" i="1" dirty="0">
                <a:latin typeface="Book Antiqua" panose="02040602050305030304" pitchFamily="18" charset="0"/>
              </a:rPr>
              <a:t>similar </a:t>
            </a:r>
            <a:r>
              <a:rPr lang="en-US" dirty="0">
                <a:latin typeface="Book Antiqua" panose="02040602050305030304" pitchFamily="18" charset="0"/>
              </a:rPr>
              <a:t>objects is called clustering. It is an unsupervised learning technique.</a:t>
            </a:r>
          </a:p>
          <a:p>
            <a:pPr algn="just"/>
            <a:r>
              <a:rPr lang="en-US" dirty="0">
                <a:latin typeface="Book Antiqua" panose="02040602050305030304" pitchFamily="18" charset="0"/>
              </a:rPr>
              <a:t>A cluster is a collection of data objects that are </a:t>
            </a:r>
            <a:r>
              <a:rPr lang="en-US" i="1" dirty="0">
                <a:latin typeface="Book Antiqua" panose="02040602050305030304" pitchFamily="18" charset="0"/>
              </a:rPr>
              <a:t>similar </a:t>
            </a:r>
            <a:r>
              <a:rPr lang="en-US" dirty="0">
                <a:latin typeface="Book Antiqua" panose="02040602050305030304" pitchFamily="18" charset="0"/>
              </a:rPr>
              <a:t>to one another within the same cluster and are </a:t>
            </a:r>
            <a:r>
              <a:rPr lang="en-US" i="1" dirty="0">
                <a:latin typeface="Book Antiqua" panose="02040602050305030304" pitchFamily="18" charset="0"/>
              </a:rPr>
              <a:t>dissimilar </a:t>
            </a:r>
            <a:r>
              <a:rPr lang="en-US" dirty="0">
                <a:latin typeface="Book Antiqua" panose="02040602050305030304" pitchFamily="18" charset="0"/>
              </a:rPr>
              <a:t>to the objects in other clusters. </a:t>
            </a:r>
          </a:p>
          <a:p>
            <a:pPr algn="just"/>
            <a:r>
              <a:rPr lang="en-US" dirty="0">
                <a:latin typeface="Book Antiqua" panose="02040602050305030304" pitchFamily="18" charset="0"/>
              </a:rPr>
              <a:t>Clustering can also be used for outlier detection, where outliers may be more interesting than common cases. </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765884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K-Means++ Algorithm</a:t>
            </a:r>
          </a:p>
        </p:txBody>
      </p:sp>
      <p:sp>
        <p:nvSpPr>
          <p:cNvPr id="3" name="Content Placeholder 2"/>
          <p:cNvSpPr>
            <a:spLocks noGrp="1"/>
          </p:cNvSpPr>
          <p:nvPr>
            <p:ph idx="1"/>
          </p:nvPr>
        </p:nvSpPr>
        <p:spPr>
          <a:xfrm>
            <a:off x="838200" y="1825625"/>
            <a:ext cx="10766612" cy="4351338"/>
          </a:xfrm>
        </p:spPr>
        <p:txBody>
          <a:bodyPr>
            <a:normAutofit fontScale="92500" lnSpcReduction="10000"/>
          </a:bodyPr>
          <a:lstStyle/>
          <a:p>
            <a:pPr marL="0" indent="0" algn="just">
              <a:buNone/>
            </a:pPr>
            <a:r>
              <a:rPr lang="en-US" dirty="0">
                <a:latin typeface="Book Antiqua" panose="02040602050305030304" pitchFamily="18" charset="0"/>
              </a:rPr>
              <a:t>Thus, probabilities of data points being selected as next cluster center is directly proportional to:{5,0,6.08,4.24,5,4.12,3.6,2.12}</a:t>
            </a:r>
          </a:p>
          <a:p>
            <a:pPr marL="0" indent="0" algn="just">
              <a:buNone/>
            </a:pPr>
            <a:r>
              <a:rPr lang="en-US" dirty="0">
                <a:latin typeface="Book Antiqua" panose="02040602050305030304" pitchFamily="18" charset="0"/>
              </a:rPr>
              <a:t>The data point p3=(8,4) has the highest probability of being selected as cluster center. Thus, c2=p3=(8,4)</a:t>
            </a:r>
          </a:p>
          <a:p>
            <a:pPr marL="0" indent="0" algn="just">
              <a:buNone/>
            </a:pPr>
            <a:r>
              <a:rPr lang="en-US" dirty="0">
                <a:latin typeface="Book Antiqua" panose="02040602050305030304" pitchFamily="18" charset="0"/>
              </a:rPr>
              <a:t>Again, for each data point compute its distance from the nearest cluster center:</a:t>
            </a:r>
          </a:p>
          <a:p>
            <a:pPr marL="0" indent="0" algn="just">
              <a:buNone/>
            </a:pPr>
            <a:r>
              <a:rPr lang="en-US" dirty="0">
                <a:latin typeface="Book Antiqua" panose="02040602050305030304" pitchFamily="18" charset="0"/>
              </a:rPr>
              <a:t>min(d(c1,p1), d(c2,p1))=5	min(d(c1,p2), d(c2,p2))=0</a:t>
            </a:r>
          </a:p>
          <a:p>
            <a:pPr marL="0" indent="0" algn="just">
              <a:buNone/>
            </a:pPr>
            <a:r>
              <a:rPr lang="en-US" dirty="0">
                <a:latin typeface="Book Antiqua" panose="02040602050305030304" pitchFamily="18" charset="0"/>
              </a:rPr>
              <a:t>min(d(c1,p3), d(c2,p3))=0	min(d(c1,p4), d(c2,p4))=4.24</a:t>
            </a:r>
          </a:p>
          <a:p>
            <a:pPr marL="0" indent="0" algn="just">
              <a:buNone/>
            </a:pPr>
            <a:r>
              <a:rPr lang="en-US" dirty="0">
                <a:latin typeface="Book Antiqua" panose="02040602050305030304" pitchFamily="18" charset="0"/>
              </a:rPr>
              <a:t>min(d(c1,p5), d(c2,p5))=5	min(d(c1,p6), d(c2,p6))=4.12</a:t>
            </a:r>
          </a:p>
          <a:p>
            <a:pPr marL="0" indent="0" algn="just">
              <a:buNone/>
            </a:pPr>
            <a:r>
              <a:rPr lang="en-US" dirty="0">
                <a:latin typeface="Book Antiqua" panose="02040602050305030304" pitchFamily="18" charset="0"/>
              </a:rPr>
              <a:t>min(d(c1,p7), d(c2,p7))=5.39	min(d(c1,p8), d(c2,p8))=4.47</a:t>
            </a: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212536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K-Means++ Algorithm</a:t>
            </a:r>
          </a:p>
        </p:txBody>
      </p:sp>
      <p:sp>
        <p:nvSpPr>
          <p:cNvPr id="3" name="Content Placeholder 2"/>
          <p:cNvSpPr>
            <a:spLocks noGrp="1"/>
          </p:cNvSpPr>
          <p:nvPr>
            <p:ph idx="1"/>
          </p:nvPr>
        </p:nvSpPr>
        <p:spPr>
          <a:xfrm>
            <a:off x="838200" y="1825625"/>
            <a:ext cx="10766612" cy="4351338"/>
          </a:xfrm>
        </p:spPr>
        <p:txBody>
          <a:bodyPr>
            <a:normAutofit/>
          </a:bodyPr>
          <a:lstStyle/>
          <a:p>
            <a:pPr marL="0" indent="0" algn="just">
              <a:buNone/>
            </a:pPr>
            <a:r>
              <a:rPr lang="en-US" dirty="0">
                <a:latin typeface="Book Antiqua" panose="02040602050305030304" pitchFamily="18" charset="0"/>
              </a:rPr>
              <a:t>The data point p7=(3,2) has the highest probability of being selected as next cluster center.</a:t>
            </a:r>
          </a:p>
          <a:p>
            <a:pPr marL="0" indent="0" algn="just">
              <a:buNone/>
            </a:pPr>
            <a:r>
              <a:rPr lang="en-US" dirty="0">
                <a:latin typeface="Book Antiqua" panose="02040602050305030304" pitchFamily="18" charset="0"/>
              </a:rPr>
              <a:t>Thus three cluster </a:t>
            </a:r>
            <a:r>
              <a:rPr lang="en-US">
                <a:latin typeface="Book Antiqua" panose="02040602050305030304" pitchFamily="18" charset="0"/>
              </a:rPr>
              <a:t>centers are: </a:t>
            </a:r>
            <a:r>
              <a:rPr lang="en-US" dirty="0">
                <a:latin typeface="Book Antiqua" panose="02040602050305030304" pitchFamily="18" charset="0"/>
              </a:rPr>
              <a:t>c1=(2,5)	c2=(8,4),	c3=(3,2)</a:t>
            </a: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460414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K-</a:t>
            </a:r>
            <a:r>
              <a:rPr lang="en-US" b="1" dirty="0" err="1">
                <a:latin typeface="Book Antiqua" panose="02040602050305030304" pitchFamily="18" charset="0"/>
              </a:rPr>
              <a:t>Medoids</a:t>
            </a:r>
            <a:r>
              <a:rPr lang="en-US" b="1" dirty="0">
                <a:latin typeface="Book Antiqua" panose="02040602050305030304" pitchFamily="18" charset="0"/>
              </a:rPr>
              <a:t> Algorithm</a:t>
            </a:r>
          </a:p>
        </p:txBody>
      </p:sp>
      <p:sp>
        <p:nvSpPr>
          <p:cNvPr id="3" name="Content Placeholder 2"/>
          <p:cNvSpPr>
            <a:spLocks noGrp="1"/>
          </p:cNvSpPr>
          <p:nvPr>
            <p:ph idx="1"/>
          </p:nvPr>
        </p:nvSpPr>
        <p:spPr>
          <a:xfrm>
            <a:off x="838200" y="1825625"/>
            <a:ext cx="10766612" cy="4351338"/>
          </a:xfrm>
        </p:spPr>
        <p:txBody>
          <a:bodyPr>
            <a:normAutofit/>
          </a:bodyPr>
          <a:lstStyle/>
          <a:p>
            <a:pPr algn="just"/>
            <a:r>
              <a:rPr lang="en-US" dirty="0">
                <a:latin typeface="Book Antiqua" panose="02040602050305030304" pitchFamily="18" charset="0"/>
              </a:rPr>
              <a:t>K-</a:t>
            </a:r>
            <a:r>
              <a:rPr lang="en-US" dirty="0" err="1">
                <a:latin typeface="Book Antiqua" panose="02040602050305030304" pitchFamily="18" charset="0"/>
              </a:rPr>
              <a:t>Medoids</a:t>
            </a:r>
            <a:r>
              <a:rPr lang="en-US" dirty="0">
                <a:latin typeface="Book Antiqua" panose="02040602050305030304" pitchFamily="18" charset="0"/>
              </a:rPr>
              <a:t> is also a portioning based clustering algorithm. It is also  called as Partitioning Around Medoid (PAM) algorithm.</a:t>
            </a:r>
          </a:p>
          <a:p>
            <a:pPr algn="just"/>
            <a:r>
              <a:rPr lang="en-US" dirty="0">
                <a:latin typeface="Book Antiqua" panose="02040602050305030304" pitchFamily="18" charset="0"/>
              </a:rPr>
              <a:t>A medoid can be defined as the point in the cluster, whose dissimilarities with all the other points in the cluster is minimum.</a:t>
            </a:r>
          </a:p>
          <a:p>
            <a:pPr algn="just"/>
            <a:r>
              <a:rPr lang="en-US" dirty="0">
                <a:latin typeface="Book Antiqua" panose="02040602050305030304" pitchFamily="18" charset="0"/>
              </a:rPr>
              <a:t> It majorly differs from the K-Means algorithm in terms of the way it selects the cluster centers. </a:t>
            </a:r>
          </a:p>
          <a:p>
            <a:pPr algn="just"/>
            <a:r>
              <a:rPr lang="en-US" dirty="0">
                <a:latin typeface="Book Antiqua" panose="02040602050305030304" pitchFamily="18" charset="0"/>
              </a:rPr>
              <a:t>K-Means algorithm selects the average of a cluster’s points as its center whereas  the K-Medoid algorithm always picks the actual data points from the clusters as their centers </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41418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K-</a:t>
            </a:r>
            <a:r>
              <a:rPr lang="en-US" b="1" dirty="0" err="1">
                <a:latin typeface="Book Antiqua" panose="02040602050305030304" pitchFamily="18" charset="0"/>
              </a:rPr>
              <a:t>Medoids</a:t>
            </a:r>
            <a:r>
              <a:rPr lang="en-US" b="1" dirty="0">
                <a:latin typeface="Book Antiqua" panose="02040602050305030304" pitchFamily="18" charset="0"/>
              </a:rPr>
              <a:t> Algorithm</a:t>
            </a:r>
          </a:p>
        </p:txBody>
      </p:sp>
      <p:sp>
        <p:nvSpPr>
          <p:cNvPr id="3" name="Content Placeholder 2"/>
          <p:cNvSpPr>
            <a:spLocks noGrp="1"/>
          </p:cNvSpPr>
          <p:nvPr>
            <p:ph idx="1"/>
          </p:nvPr>
        </p:nvSpPr>
        <p:spPr>
          <a:xfrm>
            <a:off x="838200" y="1825625"/>
            <a:ext cx="10766612" cy="4351338"/>
          </a:xfrm>
        </p:spPr>
        <p:txBody>
          <a:bodyPr>
            <a:normAutofit/>
          </a:bodyPr>
          <a:lstStyle/>
          <a:p>
            <a:pPr algn="just"/>
            <a:r>
              <a:rPr lang="en-US" dirty="0">
                <a:latin typeface="Book Antiqua" panose="02040602050305030304" pitchFamily="18" charset="0"/>
              </a:rPr>
              <a:t>The dissimilarity of the medoid(</a:t>
            </a:r>
            <a:r>
              <a:rPr lang="en-US" dirty="0" err="1">
                <a:latin typeface="Book Antiqua" panose="02040602050305030304" pitchFamily="18" charset="0"/>
              </a:rPr>
              <a:t>Ci</a:t>
            </a:r>
            <a:r>
              <a:rPr lang="en-US" dirty="0">
                <a:latin typeface="Book Antiqua" panose="02040602050305030304" pitchFamily="18" charset="0"/>
              </a:rPr>
              <a:t>) and object(Pi) is calculated by using D = |Pi - </a:t>
            </a:r>
            <a:r>
              <a:rPr lang="en-US" dirty="0" err="1">
                <a:latin typeface="Book Antiqua" panose="02040602050305030304" pitchFamily="18" charset="0"/>
              </a:rPr>
              <a:t>Ci</a:t>
            </a:r>
            <a:r>
              <a:rPr lang="en-US" dirty="0">
                <a:latin typeface="Book Antiqua" panose="02040602050305030304" pitchFamily="18" charset="0"/>
              </a:rPr>
              <a:t>|.</a:t>
            </a:r>
          </a:p>
          <a:p>
            <a:pPr algn="just"/>
            <a:r>
              <a:rPr lang="en-US" dirty="0">
                <a:latin typeface="Book Antiqua" panose="02040602050305030304" pitchFamily="18" charset="0"/>
              </a:rPr>
              <a:t>The cost in K-</a:t>
            </a:r>
            <a:r>
              <a:rPr lang="en-US" dirty="0" err="1">
                <a:latin typeface="Book Antiqua" panose="02040602050305030304" pitchFamily="18" charset="0"/>
              </a:rPr>
              <a:t>Medoids</a:t>
            </a:r>
            <a:r>
              <a:rPr lang="en-US" dirty="0">
                <a:latin typeface="Book Antiqua" panose="02040602050305030304" pitchFamily="18" charset="0"/>
              </a:rPr>
              <a:t> algorithm is given as</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6" name="Object 5"/>
          <p:cNvGraphicFramePr>
            <a:graphicFrameLocks noChangeAspect="1"/>
          </p:cNvGraphicFramePr>
          <p:nvPr>
            <p:extLst>
              <p:ext uri="{D42A27DB-BD31-4B8C-83A1-F6EECF244321}">
                <p14:modId xmlns:p14="http://schemas.microsoft.com/office/powerpoint/2010/main" val="630400491"/>
              </p:ext>
            </p:extLst>
          </p:nvPr>
        </p:nvGraphicFramePr>
        <p:xfrm>
          <a:off x="1212850" y="3225707"/>
          <a:ext cx="2000998" cy="847482"/>
        </p:xfrm>
        <a:graphic>
          <a:graphicData uri="http://schemas.openxmlformats.org/presentationml/2006/ole">
            <mc:AlternateContent xmlns:mc="http://schemas.openxmlformats.org/markup-compatibility/2006">
              <mc:Choice xmlns:v="urn:schemas-microsoft-com:vml" Requires="v">
                <p:oleObj spid="_x0000_s44193" name="Equation" r:id="rId3" imgW="1079280" imgH="457200" progId="Equation.3">
                  <p:embed/>
                </p:oleObj>
              </mc:Choice>
              <mc:Fallback>
                <p:oleObj name="Equation" r:id="rId3" imgW="1079280" imgH="457200" progId="Equation.3">
                  <p:embed/>
                  <p:pic>
                    <p:nvPicPr>
                      <p:cNvPr id="0" name=""/>
                      <p:cNvPicPr/>
                      <p:nvPr/>
                    </p:nvPicPr>
                    <p:blipFill>
                      <a:blip r:embed="rId4"/>
                      <a:stretch>
                        <a:fillRect/>
                      </a:stretch>
                    </p:blipFill>
                    <p:spPr>
                      <a:xfrm>
                        <a:off x="1212850" y="3225707"/>
                        <a:ext cx="2000998" cy="847482"/>
                      </a:xfrm>
                      <a:prstGeom prst="rect">
                        <a:avLst/>
                      </a:prstGeom>
                    </p:spPr>
                  </p:pic>
                </p:oleObj>
              </mc:Fallback>
            </mc:AlternateContent>
          </a:graphicData>
        </a:graphic>
      </p:graphicFrame>
    </p:spTree>
    <p:extLst>
      <p:ext uri="{BB962C8B-B14F-4D97-AF65-F5344CB8AC3E}">
        <p14:creationId xmlns:p14="http://schemas.microsoft.com/office/powerpoint/2010/main" val="2562823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K-</a:t>
            </a:r>
            <a:r>
              <a:rPr lang="en-US" b="1" dirty="0" err="1">
                <a:latin typeface="Book Antiqua" panose="02040602050305030304" pitchFamily="18" charset="0"/>
              </a:rPr>
              <a:t>Medoids</a:t>
            </a:r>
            <a:r>
              <a:rPr lang="en-US" b="1" dirty="0">
                <a:latin typeface="Book Antiqua" panose="02040602050305030304" pitchFamily="18" charset="0"/>
              </a:rPr>
              <a:t> Algorithm</a:t>
            </a:r>
          </a:p>
        </p:txBody>
      </p:sp>
      <p:sp>
        <p:nvSpPr>
          <p:cNvPr id="3" name="Content Placeholder 2"/>
          <p:cNvSpPr>
            <a:spLocks noGrp="1"/>
          </p:cNvSpPr>
          <p:nvPr>
            <p:ph idx="1"/>
          </p:nvPr>
        </p:nvSpPr>
        <p:spPr>
          <a:xfrm>
            <a:off x="838200" y="1825625"/>
            <a:ext cx="10766612" cy="4351338"/>
          </a:xfrm>
        </p:spPr>
        <p:txBody>
          <a:bodyPr>
            <a:normAutofit lnSpcReduction="10000"/>
          </a:bodyPr>
          <a:lstStyle/>
          <a:p>
            <a:pPr marL="514350" indent="-514350" algn="just">
              <a:buFont typeface="+mj-lt"/>
              <a:buAutoNum type="arabicPeriod"/>
            </a:pPr>
            <a:r>
              <a:rPr lang="en-US" dirty="0">
                <a:latin typeface="Book Antiqua" panose="02040602050305030304" pitchFamily="18" charset="0"/>
              </a:rPr>
              <a:t>Select k random points out of the n data points as the medoids.</a:t>
            </a:r>
          </a:p>
          <a:p>
            <a:pPr marL="514350" indent="-514350" algn="just">
              <a:buFont typeface="+mj-lt"/>
              <a:buAutoNum type="arabicPeriod"/>
            </a:pPr>
            <a:r>
              <a:rPr lang="en-US" dirty="0">
                <a:latin typeface="Book Antiqua" panose="02040602050305030304" pitchFamily="18" charset="0"/>
              </a:rPr>
              <a:t>Associate each data point to the closest medoid.</a:t>
            </a:r>
          </a:p>
          <a:p>
            <a:pPr marL="514350" indent="-514350" algn="just">
              <a:buFont typeface="+mj-lt"/>
              <a:buAutoNum type="arabicPeriod"/>
            </a:pPr>
            <a:r>
              <a:rPr lang="en-US" dirty="0">
                <a:latin typeface="Book Antiqua" panose="02040602050305030304" pitchFamily="18" charset="0"/>
              </a:rPr>
              <a:t>Repeat while the cost decreases:</a:t>
            </a:r>
          </a:p>
          <a:p>
            <a:pPr marL="514350" indent="-514350" algn="just">
              <a:buFont typeface="+mj-lt"/>
              <a:buAutoNum type="arabicPeriod"/>
            </a:pPr>
            <a:r>
              <a:rPr lang="en-US" dirty="0">
                <a:latin typeface="Book Antiqua" panose="02040602050305030304" pitchFamily="18" charset="0"/>
              </a:rPr>
              <a:t>For each medoid m</a:t>
            </a:r>
          </a:p>
          <a:p>
            <a:pPr marL="1035050" indent="-174625" algn="just"/>
            <a:r>
              <a:rPr lang="en-US" sz="2600" dirty="0">
                <a:latin typeface="Book Antiqua" panose="02040602050305030304" pitchFamily="18" charset="0"/>
              </a:rPr>
              <a:t>For each non-medoid point o</a:t>
            </a:r>
          </a:p>
          <a:p>
            <a:pPr lvl="3" algn="just"/>
            <a:r>
              <a:rPr lang="en-US" sz="2200" dirty="0">
                <a:latin typeface="Book Antiqua" panose="02040602050305030304" pitchFamily="18" charset="0"/>
              </a:rPr>
              <a:t>Swap m and o</a:t>
            </a:r>
          </a:p>
          <a:p>
            <a:pPr lvl="3" algn="just"/>
            <a:r>
              <a:rPr lang="en-US" sz="2200" dirty="0">
                <a:latin typeface="Book Antiqua" panose="02040602050305030304" pitchFamily="18" charset="0"/>
              </a:rPr>
              <a:t>Associate each data point to the closest medoid</a:t>
            </a:r>
          </a:p>
          <a:p>
            <a:pPr lvl="3" algn="just"/>
            <a:r>
              <a:rPr lang="en-US" sz="2200" dirty="0">
                <a:latin typeface="Book Antiqua" panose="02040602050305030304" pitchFamily="18" charset="0"/>
              </a:rPr>
              <a:t>Re-compute the cost</a:t>
            </a:r>
          </a:p>
          <a:p>
            <a:pPr marL="514350" indent="-514350" algn="just">
              <a:buFont typeface="+mj-lt"/>
              <a:buAutoNum type="arabicPeriod" startAt="5"/>
            </a:pPr>
            <a:r>
              <a:rPr lang="en-US" dirty="0">
                <a:latin typeface="Book Antiqua" panose="02040602050305030304" pitchFamily="18" charset="0"/>
              </a:rPr>
              <a:t>If the total cost is more than that in the previous step</a:t>
            </a:r>
          </a:p>
          <a:p>
            <a:pPr lvl="1" algn="just"/>
            <a:r>
              <a:rPr lang="en-US" dirty="0">
                <a:latin typeface="Book Antiqua" panose="02040602050305030304" pitchFamily="18" charset="0"/>
              </a:rPr>
              <a:t>undo the swap.</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217719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K-</a:t>
            </a:r>
            <a:r>
              <a:rPr lang="en-US" b="1" dirty="0" err="1">
                <a:latin typeface="Book Antiqua" panose="02040602050305030304" pitchFamily="18" charset="0"/>
              </a:rPr>
              <a:t>Medoids</a:t>
            </a:r>
            <a:r>
              <a:rPr lang="en-US" b="1" dirty="0">
                <a:latin typeface="Book Antiqua" panose="02040602050305030304" pitchFamily="18" charset="0"/>
              </a:rPr>
              <a:t> Algorithm</a:t>
            </a:r>
          </a:p>
        </p:txBody>
      </p:sp>
      <p:sp>
        <p:nvSpPr>
          <p:cNvPr id="3" name="Content Placeholder 2"/>
          <p:cNvSpPr>
            <a:spLocks noGrp="1"/>
          </p:cNvSpPr>
          <p:nvPr>
            <p:ph idx="1"/>
          </p:nvPr>
        </p:nvSpPr>
        <p:spPr>
          <a:xfrm>
            <a:off x="838199" y="1825625"/>
            <a:ext cx="11008660" cy="4351338"/>
          </a:xfrm>
        </p:spPr>
        <p:txBody>
          <a:bodyPr>
            <a:normAutofit/>
          </a:bodyPr>
          <a:lstStyle/>
          <a:p>
            <a:pPr marL="0" indent="0" algn="just">
              <a:buNone/>
            </a:pPr>
            <a:r>
              <a:rPr lang="en-US" dirty="0">
                <a:latin typeface="Book Antiqua" panose="02040602050305030304" pitchFamily="18" charset="0"/>
              </a:rPr>
              <a:t>Example: Divide the data points {(2,10), ((2,5), (8,4), (5,8), (7,5), (6,4)} into two clusters.</a:t>
            </a:r>
          </a:p>
          <a:p>
            <a:pPr marL="0" indent="0" algn="just">
              <a:buNone/>
            </a:pPr>
            <a:r>
              <a:rPr lang="en-US" b="1" i="1" dirty="0">
                <a:latin typeface="Book Antiqua" panose="02040602050305030304" pitchFamily="18" charset="0"/>
              </a:rPr>
              <a:t>Solution</a:t>
            </a:r>
            <a:endParaRPr lang="en-US" dirty="0">
              <a:latin typeface="Book Antiqua" panose="02040602050305030304" pitchFamily="18" charset="0"/>
            </a:endParaRPr>
          </a:p>
          <a:p>
            <a:pPr marL="0" indent="0" algn="just">
              <a:buNone/>
            </a:pPr>
            <a:r>
              <a:rPr lang="en-US" dirty="0">
                <a:latin typeface="Book Antiqua" panose="02040602050305030304" pitchFamily="18" charset="0"/>
              </a:rPr>
              <a:t>	Let p1=(2,10)	</a:t>
            </a:r>
            <a:r>
              <a:rPr lang="en-US" b="1" dirty="0">
                <a:latin typeface="Book Antiqua" panose="02040602050305030304" pitchFamily="18" charset="0"/>
              </a:rPr>
              <a:t>p2=(2,5)</a:t>
            </a:r>
            <a:r>
              <a:rPr lang="en-US" dirty="0">
                <a:latin typeface="Book Antiqua" panose="02040602050305030304" pitchFamily="18" charset="0"/>
              </a:rPr>
              <a:t>	p3=(8,4)	p4=(5,8)	p5=(7,5)</a:t>
            </a:r>
          </a:p>
          <a:p>
            <a:pPr marL="0" indent="0" algn="just">
              <a:buNone/>
            </a:pPr>
            <a:r>
              <a:rPr lang="en-US" dirty="0">
                <a:latin typeface="Book Antiqua" panose="02040602050305030304" pitchFamily="18" charset="0"/>
              </a:rPr>
              <a:t>	</a:t>
            </a:r>
            <a:r>
              <a:rPr lang="en-US" b="1" dirty="0">
                <a:latin typeface="Book Antiqua" panose="02040602050305030304" pitchFamily="18" charset="0"/>
              </a:rPr>
              <a:t>p6=(6,4)</a:t>
            </a:r>
          </a:p>
          <a:p>
            <a:pPr marL="0" indent="403225" algn="just">
              <a:buNone/>
            </a:pPr>
            <a:r>
              <a:rPr lang="en-US" b="1" i="1" dirty="0">
                <a:latin typeface="Book Antiqua" panose="02040602050305030304" pitchFamily="18" charset="0"/>
              </a:rPr>
              <a:t>Initial step</a:t>
            </a:r>
            <a:endParaRPr lang="en-US" dirty="0">
              <a:latin typeface="Book Antiqua" panose="02040602050305030304" pitchFamily="18" charset="0"/>
            </a:endParaRPr>
          </a:p>
          <a:p>
            <a:pPr marL="0" indent="403225" algn="just">
              <a:buNone/>
            </a:pPr>
            <a:r>
              <a:rPr lang="en-US" dirty="0">
                <a:latin typeface="Book Antiqua" panose="02040602050305030304" pitchFamily="18" charset="0"/>
              </a:rPr>
              <a:t>Let m1=(2,5) and m2=(6,4) are two initial cluster centers (medoid).</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062494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K-</a:t>
            </a:r>
            <a:r>
              <a:rPr lang="en-US" b="1" dirty="0" err="1">
                <a:latin typeface="Book Antiqua" panose="02040602050305030304" pitchFamily="18" charset="0"/>
              </a:rPr>
              <a:t>Medoids</a:t>
            </a:r>
            <a:r>
              <a:rPr lang="en-US" b="1" dirty="0">
                <a:latin typeface="Book Antiqua" panose="02040602050305030304" pitchFamily="18" charset="0"/>
              </a:rPr>
              <a:t> Algorithm</a:t>
            </a:r>
          </a:p>
        </p:txBody>
      </p:sp>
      <p:sp>
        <p:nvSpPr>
          <p:cNvPr id="3" name="Content Placeholder 2"/>
          <p:cNvSpPr>
            <a:spLocks noGrp="1"/>
          </p:cNvSpPr>
          <p:nvPr>
            <p:ph idx="1"/>
          </p:nvPr>
        </p:nvSpPr>
        <p:spPr>
          <a:xfrm>
            <a:off x="510987" y="1690688"/>
            <a:ext cx="11564471" cy="4486275"/>
          </a:xfrm>
        </p:spPr>
        <p:txBody>
          <a:bodyPr>
            <a:normAutofit/>
          </a:bodyPr>
          <a:lstStyle/>
          <a:p>
            <a:pPr marL="0" indent="0" algn="just">
              <a:buNone/>
            </a:pPr>
            <a:r>
              <a:rPr lang="en-US" b="1" i="1" dirty="0">
                <a:latin typeface="Book Antiqua" panose="02040602050305030304" pitchFamily="18" charset="0"/>
              </a:rPr>
              <a:t>Iteration 1: </a:t>
            </a:r>
            <a:r>
              <a:rPr lang="en-US" sz="2600" dirty="0">
                <a:latin typeface="Book Antiqua" panose="02040602050305030304" pitchFamily="18" charset="0"/>
              </a:rPr>
              <a:t>Calculate distance between medoids and each data points</a:t>
            </a:r>
          </a:p>
          <a:p>
            <a:pPr marL="0" indent="0" algn="just">
              <a:buNone/>
            </a:pPr>
            <a:r>
              <a:rPr lang="en-US" sz="2600" dirty="0">
                <a:latin typeface="Book Antiqua" panose="02040602050305030304" pitchFamily="18" charset="0"/>
              </a:rPr>
              <a:t>d(m1,p1)=5				d(m2,p1)=10</a:t>
            </a:r>
          </a:p>
          <a:p>
            <a:pPr marL="0" indent="0" algn="just">
              <a:buNone/>
            </a:pPr>
            <a:r>
              <a:rPr lang="en-US" sz="2600" dirty="0">
                <a:latin typeface="Book Antiqua" panose="02040602050305030304" pitchFamily="18" charset="0"/>
              </a:rPr>
              <a:t>d(m1,p2)=0				d(m2,p2)=5</a:t>
            </a:r>
          </a:p>
          <a:p>
            <a:pPr marL="0" indent="0" algn="just">
              <a:buNone/>
            </a:pPr>
            <a:r>
              <a:rPr lang="en-US" sz="2600" dirty="0">
                <a:latin typeface="Book Antiqua" panose="02040602050305030304" pitchFamily="18" charset="0"/>
              </a:rPr>
              <a:t>d(m1,p3)=7				d(m2,p3)=2</a:t>
            </a:r>
          </a:p>
          <a:p>
            <a:pPr marL="0" indent="0" algn="just">
              <a:buNone/>
            </a:pPr>
            <a:r>
              <a:rPr lang="en-US" sz="2600" dirty="0">
                <a:latin typeface="Book Antiqua" panose="02040602050305030304" pitchFamily="18" charset="0"/>
              </a:rPr>
              <a:t>d(m1,p4)=6				d(m2,p4)=5</a:t>
            </a:r>
          </a:p>
          <a:p>
            <a:pPr marL="0" indent="0" algn="just">
              <a:buNone/>
            </a:pPr>
            <a:r>
              <a:rPr lang="en-US" sz="2600" dirty="0">
                <a:latin typeface="Book Antiqua" panose="02040602050305030304" pitchFamily="18" charset="0"/>
              </a:rPr>
              <a:t>d(m1,p5)=5				d(m2,p5)=2</a:t>
            </a:r>
          </a:p>
          <a:p>
            <a:pPr marL="0" indent="0" algn="just">
              <a:buNone/>
            </a:pPr>
            <a:r>
              <a:rPr lang="en-US" sz="2600" dirty="0">
                <a:latin typeface="Book Antiqua" panose="02040602050305030304" pitchFamily="18" charset="0"/>
              </a:rPr>
              <a:t>d(cm1,p6)=5			d(m2,p6)=0</a:t>
            </a:r>
          </a:p>
          <a:p>
            <a:pPr marL="0" indent="0" algn="just">
              <a:buNone/>
            </a:pPr>
            <a:r>
              <a:rPr lang="en-US" sz="2600" dirty="0">
                <a:latin typeface="Book Antiqua" panose="02040602050305030304" pitchFamily="18" charset="0"/>
              </a:rPr>
              <a:t>Thus, Cluster1={p1,p2}	cluster2={p3,p4,p5,p6}</a:t>
            </a:r>
          </a:p>
          <a:p>
            <a:pPr marL="0" indent="0" algn="just">
              <a:buNone/>
            </a:pPr>
            <a:r>
              <a:rPr lang="en-US" sz="2600" dirty="0">
                <a:latin typeface="Book Antiqua" panose="02040602050305030304" pitchFamily="18" charset="0"/>
              </a:rPr>
              <a:t>Total Cost=5+0+2+5+2+0=14</a:t>
            </a: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316723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K-</a:t>
            </a:r>
            <a:r>
              <a:rPr lang="en-US" b="1" dirty="0" err="1">
                <a:latin typeface="Book Antiqua" panose="02040602050305030304" pitchFamily="18" charset="0"/>
              </a:rPr>
              <a:t>Medoids</a:t>
            </a:r>
            <a:r>
              <a:rPr lang="en-US" b="1" dirty="0">
                <a:latin typeface="Book Antiqua" panose="02040602050305030304" pitchFamily="18" charset="0"/>
              </a:rPr>
              <a:t> Algorithm</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b="1" i="1" dirty="0">
                <a:latin typeface="Book Antiqua" panose="02040602050305030304" pitchFamily="18" charset="0"/>
              </a:rPr>
              <a:t>Iteration 2: </a:t>
            </a:r>
            <a:r>
              <a:rPr lang="en-US" i="1" dirty="0">
                <a:latin typeface="Book Antiqua" panose="02040602050305030304" pitchFamily="18" charset="0"/>
              </a:rPr>
              <a:t> swap m1 with p1,  m1 =(2,10)	m2=(6,4)</a:t>
            </a:r>
          </a:p>
          <a:p>
            <a:pPr marL="0" indent="0" algn="just">
              <a:buNone/>
            </a:pPr>
            <a:r>
              <a:rPr lang="en-US" dirty="0">
                <a:latin typeface="Book Antiqua" panose="02040602050305030304" pitchFamily="18" charset="0"/>
              </a:rPr>
              <a:t>Calculate distance between medoids and each data points</a:t>
            </a:r>
          </a:p>
          <a:p>
            <a:pPr marL="0" indent="0" algn="just">
              <a:buNone/>
            </a:pPr>
            <a:r>
              <a:rPr lang="en-US" sz="2600" dirty="0">
                <a:latin typeface="Book Antiqua" panose="02040602050305030304" pitchFamily="18" charset="0"/>
              </a:rPr>
              <a:t>d(m1,p1)=0				d(m2,p1)=10</a:t>
            </a:r>
          </a:p>
          <a:p>
            <a:pPr marL="0" indent="0" algn="just">
              <a:buNone/>
            </a:pPr>
            <a:r>
              <a:rPr lang="en-US" sz="2600" dirty="0">
                <a:latin typeface="Book Antiqua" panose="02040602050305030304" pitchFamily="18" charset="0"/>
              </a:rPr>
              <a:t>d(m1,p2)=5				d(m2,p2)=5</a:t>
            </a:r>
          </a:p>
          <a:p>
            <a:pPr marL="0" indent="0" algn="just">
              <a:buNone/>
            </a:pPr>
            <a:r>
              <a:rPr lang="en-US" sz="2600" dirty="0">
                <a:latin typeface="Book Antiqua" panose="02040602050305030304" pitchFamily="18" charset="0"/>
              </a:rPr>
              <a:t>d(m1,p3)=12				d(m2,p3)=2</a:t>
            </a:r>
          </a:p>
          <a:p>
            <a:pPr marL="0" indent="0" algn="just">
              <a:buNone/>
            </a:pPr>
            <a:r>
              <a:rPr lang="en-US" sz="2600" dirty="0">
                <a:latin typeface="Book Antiqua" panose="02040602050305030304" pitchFamily="18" charset="0"/>
              </a:rPr>
              <a:t>d(m1,p4)=5				d(m2,p4)=5</a:t>
            </a:r>
          </a:p>
          <a:p>
            <a:pPr marL="0" indent="0" algn="just">
              <a:buNone/>
            </a:pPr>
            <a:r>
              <a:rPr lang="en-US" sz="2600" dirty="0">
                <a:latin typeface="Book Antiqua" panose="02040602050305030304" pitchFamily="18" charset="0"/>
              </a:rPr>
              <a:t>d(m1,p5)=10				d(m2,p5)=2</a:t>
            </a:r>
          </a:p>
          <a:p>
            <a:pPr marL="0" indent="0" algn="just">
              <a:buNone/>
            </a:pPr>
            <a:r>
              <a:rPr lang="en-US" sz="2600" dirty="0">
                <a:latin typeface="Book Antiqua" panose="02040602050305030304" pitchFamily="18" charset="0"/>
              </a:rPr>
              <a:t>d(m1,p6)=10				d(m2,p6)=0</a:t>
            </a:r>
          </a:p>
          <a:p>
            <a:pPr marL="0" indent="0" algn="just">
              <a:buNone/>
            </a:pPr>
            <a:r>
              <a:rPr lang="en-US" sz="2600" dirty="0">
                <a:latin typeface="Book Antiqua" panose="02040602050305030304" pitchFamily="18" charset="0"/>
              </a:rPr>
              <a:t>Thus, Cluster1={p1,p2,p4}	cluster2={p3,p5,p6}</a:t>
            </a:r>
          </a:p>
          <a:p>
            <a:pPr marL="0" indent="0" algn="just">
              <a:buNone/>
            </a:pPr>
            <a:r>
              <a:rPr lang="en-US" sz="2600" dirty="0">
                <a:latin typeface="Book Antiqua" panose="02040602050305030304" pitchFamily="18" charset="0"/>
              </a:rPr>
              <a:t>Total Cost=0+5+2+5+2+0=14</a:t>
            </a:r>
          </a:p>
          <a:p>
            <a:pPr marL="0" indent="0" algn="just">
              <a:buNone/>
            </a:pPr>
            <a:endParaRPr lang="en-US" sz="2600"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719128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K-</a:t>
            </a:r>
            <a:r>
              <a:rPr lang="en-US" b="1" dirty="0" err="1">
                <a:latin typeface="Book Antiqua" panose="02040602050305030304" pitchFamily="18" charset="0"/>
              </a:rPr>
              <a:t>Medoids</a:t>
            </a:r>
            <a:r>
              <a:rPr lang="en-US" b="1" dirty="0">
                <a:latin typeface="Book Antiqua" panose="02040602050305030304" pitchFamily="18" charset="0"/>
              </a:rPr>
              <a:t> Algorithm</a:t>
            </a:r>
          </a:p>
        </p:txBody>
      </p:sp>
      <p:sp>
        <p:nvSpPr>
          <p:cNvPr id="3" name="Content Placeholder 2"/>
          <p:cNvSpPr>
            <a:spLocks noGrp="1"/>
          </p:cNvSpPr>
          <p:nvPr>
            <p:ph idx="1"/>
          </p:nvPr>
        </p:nvSpPr>
        <p:spPr>
          <a:xfrm>
            <a:off x="838200" y="1573306"/>
            <a:ext cx="10515600" cy="4603657"/>
          </a:xfrm>
        </p:spPr>
        <p:txBody>
          <a:bodyPr>
            <a:normAutofit fontScale="92500" lnSpcReduction="20000"/>
          </a:bodyPr>
          <a:lstStyle/>
          <a:p>
            <a:pPr marL="0" indent="0" algn="just">
              <a:buNone/>
            </a:pPr>
            <a:r>
              <a:rPr lang="en-US" b="1" i="1" dirty="0">
                <a:latin typeface="Book Antiqua" panose="02040602050305030304" pitchFamily="18" charset="0"/>
              </a:rPr>
              <a:t>Iteration 3: </a:t>
            </a:r>
            <a:r>
              <a:rPr lang="en-US" i="1" dirty="0">
                <a:latin typeface="Book Antiqua" panose="02040602050305030304" pitchFamily="18" charset="0"/>
              </a:rPr>
              <a:t>swap m1 with p3,  m1 =(8,4)	m2=(6,4)</a:t>
            </a:r>
          </a:p>
          <a:p>
            <a:pPr marL="0" indent="0" algn="just">
              <a:buNone/>
            </a:pPr>
            <a:r>
              <a:rPr lang="en-US" dirty="0">
                <a:latin typeface="Book Antiqua" panose="02040602050305030304" pitchFamily="18" charset="0"/>
              </a:rPr>
              <a:t>Calculate distance between medoids and each data points</a:t>
            </a:r>
          </a:p>
          <a:p>
            <a:pPr marL="0" indent="0" algn="just">
              <a:buNone/>
            </a:pPr>
            <a:r>
              <a:rPr lang="en-US" sz="2600" dirty="0">
                <a:latin typeface="Book Antiqua" panose="02040602050305030304" pitchFamily="18" charset="0"/>
              </a:rPr>
              <a:t>d(m1,p1)=12			d(m2,p1)=10</a:t>
            </a:r>
          </a:p>
          <a:p>
            <a:pPr marL="0" indent="0" algn="just">
              <a:buNone/>
            </a:pPr>
            <a:r>
              <a:rPr lang="en-US" sz="2600" dirty="0">
                <a:latin typeface="Book Antiqua" panose="02040602050305030304" pitchFamily="18" charset="0"/>
              </a:rPr>
              <a:t>d(m1,p2)=7			d(m2,p2)=5</a:t>
            </a:r>
          </a:p>
          <a:p>
            <a:pPr marL="0" indent="0" algn="just">
              <a:buNone/>
            </a:pPr>
            <a:r>
              <a:rPr lang="en-US" sz="2600" dirty="0">
                <a:latin typeface="Book Antiqua" panose="02040602050305030304" pitchFamily="18" charset="0"/>
              </a:rPr>
              <a:t>d(m1,p3)=0			d(m2,p3)=2</a:t>
            </a:r>
          </a:p>
          <a:p>
            <a:pPr marL="0" indent="0" algn="just">
              <a:buNone/>
            </a:pPr>
            <a:r>
              <a:rPr lang="en-US" sz="2600" dirty="0">
                <a:latin typeface="Book Antiqua" panose="02040602050305030304" pitchFamily="18" charset="0"/>
              </a:rPr>
              <a:t>d(m1,p4)=7			d(m2,p4)=5</a:t>
            </a:r>
          </a:p>
          <a:p>
            <a:pPr marL="0" indent="0" algn="just">
              <a:buNone/>
            </a:pPr>
            <a:r>
              <a:rPr lang="en-US" sz="2600" dirty="0">
                <a:latin typeface="Book Antiqua" panose="02040602050305030304" pitchFamily="18" charset="0"/>
              </a:rPr>
              <a:t>d(m1,p5)=2			d(m2,p5)=2</a:t>
            </a:r>
          </a:p>
          <a:p>
            <a:pPr marL="0" indent="0" algn="just">
              <a:buNone/>
            </a:pPr>
            <a:r>
              <a:rPr lang="en-US" sz="2600" dirty="0">
                <a:latin typeface="Book Antiqua" panose="02040602050305030304" pitchFamily="18" charset="0"/>
              </a:rPr>
              <a:t>d(m1,p6)=2			d(m2,p6)=0</a:t>
            </a:r>
          </a:p>
          <a:p>
            <a:pPr marL="0" indent="0" algn="just">
              <a:buNone/>
            </a:pPr>
            <a:r>
              <a:rPr lang="en-US" sz="2600" dirty="0">
                <a:latin typeface="Book Antiqua" panose="02040602050305030304" pitchFamily="18" charset="0"/>
              </a:rPr>
              <a:t>Thus, Cluster1={p3,p5}	cluster2={p1,p2,p4,p6}</a:t>
            </a:r>
          </a:p>
          <a:p>
            <a:pPr marL="0" indent="0" algn="just">
              <a:buNone/>
            </a:pPr>
            <a:r>
              <a:rPr lang="en-US" sz="2600" dirty="0">
                <a:latin typeface="Book Antiqua" panose="02040602050305030304" pitchFamily="18" charset="0"/>
              </a:rPr>
              <a:t>Total Cost=10+5+0+5+2+0=22	=&gt; Undo Swapping  </a:t>
            </a:r>
          </a:p>
          <a:p>
            <a:pPr marL="0" indent="0" algn="just">
              <a:buNone/>
            </a:pPr>
            <a:r>
              <a:rPr lang="en-US" sz="2600" dirty="0">
                <a:latin typeface="Book Antiqua" panose="02040602050305030304" pitchFamily="18" charset="0"/>
              </a:rPr>
              <a:t>Continue this process…</a:t>
            </a: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593086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Hierarchical Clustering</a:t>
            </a:r>
          </a:p>
        </p:txBody>
      </p:sp>
      <p:sp>
        <p:nvSpPr>
          <p:cNvPr id="3" name="Content Placeholder 2"/>
          <p:cNvSpPr>
            <a:spLocks noGrp="1"/>
          </p:cNvSpPr>
          <p:nvPr>
            <p:ph idx="1"/>
          </p:nvPr>
        </p:nvSpPr>
        <p:spPr/>
        <p:txBody>
          <a:bodyPr>
            <a:normAutofit/>
          </a:bodyPr>
          <a:lstStyle/>
          <a:p>
            <a:pPr algn="just"/>
            <a:r>
              <a:rPr lang="en-US" sz="2400" dirty="0">
                <a:latin typeface="Book Antiqua" panose="02040602050305030304" pitchFamily="18" charset="0"/>
              </a:rPr>
              <a:t>In data mining and statistics, </a:t>
            </a:r>
            <a:r>
              <a:rPr lang="en-US" sz="2400" b="1" dirty="0">
                <a:latin typeface="Book Antiqua" panose="02040602050305030304" pitchFamily="18" charset="0"/>
              </a:rPr>
              <a:t>hierarchical clustering</a:t>
            </a:r>
            <a:r>
              <a:rPr lang="en-US" sz="2400" dirty="0">
                <a:latin typeface="Book Antiqua" panose="02040602050305030304" pitchFamily="18" charset="0"/>
              </a:rPr>
              <a:t> (also called </a:t>
            </a:r>
            <a:r>
              <a:rPr lang="en-US" sz="2400" b="1" dirty="0">
                <a:latin typeface="Book Antiqua" panose="02040602050305030304" pitchFamily="18" charset="0"/>
              </a:rPr>
              <a:t>hierarchical cluster analysis</a:t>
            </a:r>
            <a:r>
              <a:rPr lang="en-US" sz="2400" dirty="0">
                <a:latin typeface="Book Antiqua" panose="02040602050305030304" pitchFamily="18" charset="0"/>
              </a:rPr>
              <a:t> or </a:t>
            </a:r>
            <a:r>
              <a:rPr lang="en-US" sz="2400" b="1" dirty="0">
                <a:latin typeface="Book Antiqua" panose="02040602050305030304" pitchFamily="18" charset="0"/>
              </a:rPr>
              <a:t>HCA</a:t>
            </a:r>
            <a:r>
              <a:rPr lang="en-US" sz="2400" dirty="0">
                <a:latin typeface="Book Antiqua" panose="02040602050305030304" pitchFamily="18" charset="0"/>
              </a:rPr>
              <a:t>) is a method of cluster analysis which seeks to build a hierarchy of clusters. Strategies for hierarchical clustering generally fall into two types:</a:t>
            </a:r>
          </a:p>
          <a:p>
            <a:pPr lvl="1" algn="just"/>
            <a:r>
              <a:rPr lang="en-US" b="1" dirty="0">
                <a:latin typeface="Book Antiqua" panose="02040602050305030304" pitchFamily="18" charset="0"/>
              </a:rPr>
              <a:t>Agglomerative</a:t>
            </a:r>
            <a:endParaRPr lang="en-US" dirty="0">
              <a:latin typeface="Book Antiqua" panose="02040602050305030304" pitchFamily="18" charset="0"/>
            </a:endParaRPr>
          </a:p>
          <a:p>
            <a:pPr lvl="1" algn="just"/>
            <a:r>
              <a:rPr lang="en-US" b="1" dirty="0">
                <a:latin typeface="Book Antiqua" panose="02040602050305030304" pitchFamily="18" charset="0"/>
              </a:rPr>
              <a:t>Divisive</a:t>
            </a:r>
            <a:endParaRPr lang="en-US"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08591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Introduction</a:t>
            </a:r>
          </a:p>
        </p:txBody>
      </p:sp>
      <p:sp>
        <p:nvSpPr>
          <p:cNvPr id="3" name="Content Placeholder 2"/>
          <p:cNvSpPr>
            <a:spLocks noGrp="1"/>
          </p:cNvSpPr>
          <p:nvPr>
            <p:ph idx="1"/>
          </p:nvPr>
        </p:nvSpPr>
        <p:spPr/>
        <p:txBody>
          <a:bodyPr>
            <a:normAutofit/>
          </a:bodyPr>
          <a:lstStyle/>
          <a:p>
            <a:pPr algn="just"/>
            <a:r>
              <a:rPr lang="en-US" dirty="0">
                <a:latin typeface="Book Antiqua" panose="02040602050305030304" pitchFamily="18" charset="0"/>
              </a:rPr>
              <a:t>Applications of outlier detection include the detection of credit card fraud and the monitoring of criminal activities in electronic commerce. </a:t>
            </a:r>
          </a:p>
          <a:p>
            <a:pPr algn="just"/>
            <a:r>
              <a:rPr lang="en-US" dirty="0">
                <a:latin typeface="Book Antiqua" panose="02040602050305030304" pitchFamily="18" charset="0"/>
              </a:rPr>
              <a:t>For example, exceptional cases in credit card transactions, such as very expensive and frequent purchases, may be of interest as possible fraudulent activity.</a:t>
            </a:r>
          </a:p>
          <a:p>
            <a:pPr marL="0" indent="0" algn="just">
              <a:buNone/>
            </a:pP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9947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Agglomerative Clustering Algorithm</a:t>
            </a:r>
          </a:p>
        </p:txBody>
      </p:sp>
      <p:sp>
        <p:nvSpPr>
          <p:cNvPr id="3" name="Content Placeholder 2"/>
          <p:cNvSpPr>
            <a:spLocks noGrp="1"/>
          </p:cNvSpPr>
          <p:nvPr>
            <p:ph idx="1"/>
          </p:nvPr>
        </p:nvSpPr>
        <p:spPr>
          <a:xfrm>
            <a:off x="838200" y="1825625"/>
            <a:ext cx="6221506" cy="4351338"/>
          </a:xfrm>
        </p:spPr>
        <p:txBody>
          <a:bodyPr>
            <a:normAutofit/>
          </a:bodyPr>
          <a:lstStyle/>
          <a:p>
            <a:pPr lvl="0" algn="just"/>
            <a:r>
              <a:rPr lang="en-US" sz="2400" dirty="0">
                <a:latin typeface="Book Antiqua" panose="02040602050305030304" pitchFamily="18" charset="0"/>
              </a:rPr>
              <a:t>This is a bottom up approach. Initially, each observation is considered in separate cluster and pairs of clusters are merged as one moves up the hierarchy.</a:t>
            </a:r>
          </a:p>
          <a:p>
            <a:pPr lvl="0" algn="just"/>
            <a:r>
              <a:rPr lang="en-US" sz="2400" dirty="0">
                <a:latin typeface="Book Antiqua" panose="02040602050305030304" pitchFamily="18" charset="0"/>
              </a:rPr>
              <a:t>This process continues until the single cluster or required number of clusters are formed</a:t>
            </a:r>
          </a:p>
          <a:p>
            <a:pPr lvl="0" algn="just"/>
            <a:r>
              <a:rPr lang="en-US" sz="2400" dirty="0">
                <a:latin typeface="Book Antiqua" panose="02040602050305030304" pitchFamily="18" charset="0"/>
              </a:rPr>
              <a:t>Distance matrix is used for deciding which clusters to merge. </a:t>
            </a: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pic>
        <p:nvPicPr>
          <p:cNvPr id="5" name="Picture 4"/>
          <p:cNvPicPr>
            <a:picLocks noChangeAspect="1"/>
          </p:cNvPicPr>
          <p:nvPr/>
        </p:nvPicPr>
        <p:blipFill>
          <a:blip r:embed="rId2"/>
          <a:stretch>
            <a:fillRect/>
          </a:stretch>
        </p:blipFill>
        <p:spPr>
          <a:xfrm>
            <a:off x="7401484" y="1542770"/>
            <a:ext cx="4122645" cy="3861544"/>
          </a:xfrm>
          <a:prstGeom prst="rect">
            <a:avLst/>
          </a:prstGeom>
        </p:spPr>
      </p:pic>
    </p:spTree>
    <p:extLst>
      <p:ext uri="{BB962C8B-B14F-4D97-AF65-F5344CB8AC3E}">
        <p14:creationId xmlns:p14="http://schemas.microsoft.com/office/powerpoint/2010/main" val="1007198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Agglomerative Clustering Algorithm</a:t>
            </a:r>
          </a:p>
        </p:txBody>
      </p:sp>
      <p:sp>
        <p:nvSpPr>
          <p:cNvPr id="3" name="Content Placeholder 2"/>
          <p:cNvSpPr>
            <a:spLocks noGrp="1"/>
          </p:cNvSpPr>
          <p:nvPr>
            <p:ph idx="1"/>
          </p:nvPr>
        </p:nvSpPr>
        <p:spPr>
          <a:xfrm>
            <a:off x="838200" y="1825625"/>
            <a:ext cx="10416988" cy="4351338"/>
          </a:xfrm>
        </p:spPr>
        <p:txBody>
          <a:bodyPr>
            <a:normAutofit/>
          </a:bodyPr>
          <a:lstStyle/>
          <a:p>
            <a:pPr marL="0" indent="0">
              <a:buNone/>
            </a:pPr>
            <a:r>
              <a:rPr lang="en-US" sz="2400" b="1" dirty="0">
                <a:latin typeface="Book Antiqua" panose="02040602050305030304" pitchFamily="18" charset="0"/>
              </a:rPr>
              <a:t>Algorithm</a:t>
            </a:r>
          </a:p>
          <a:p>
            <a:pPr lvl="1"/>
            <a:r>
              <a:rPr lang="en-US" dirty="0">
                <a:latin typeface="Book Antiqua" panose="02040602050305030304" pitchFamily="18" charset="0"/>
              </a:rPr>
              <a:t>Compute the distance matrix between the input data points</a:t>
            </a:r>
          </a:p>
          <a:p>
            <a:pPr lvl="1"/>
            <a:r>
              <a:rPr lang="en-US" dirty="0">
                <a:latin typeface="Book Antiqua" panose="02040602050305030304" pitchFamily="18" charset="0"/>
              </a:rPr>
              <a:t>Let each data point be a cluster</a:t>
            </a:r>
          </a:p>
          <a:p>
            <a:pPr lvl="1"/>
            <a:r>
              <a:rPr lang="en-US" b="1" dirty="0">
                <a:latin typeface="Book Antiqua" panose="02040602050305030304" pitchFamily="18" charset="0"/>
              </a:rPr>
              <a:t>Repeat</a:t>
            </a:r>
            <a:endParaRPr lang="en-US" dirty="0">
              <a:latin typeface="Book Antiqua" panose="02040602050305030304" pitchFamily="18" charset="0"/>
            </a:endParaRPr>
          </a:p>
          <a:p>
            <a:pPr lvl="2"/>
            <a:r>
              <a:rPr lang="en-US" sz="2400" dirty="0">
                <a:latin typeface="Book Antiqua" panose="02040602050305030304" pitchFamily="18" charset="0"/>
              </a:rPr>
              <a:t>Merge the two closest clusters</a:t>
            </a:r>
          </a:p>
          <a:p>
            <a:pPr lvl="2"/>
            <a:r>
              <a:rPr lang="en-US" sz="2400" dirty="0">
                <a:latin typeface="Book Antiqua" panose="02040602050305030304" pitchFamily="18" charset="0"/>
              </a:rPr>
              <a:t>Update the distance matrix</a:t>
            </a:r>
          </a:p>
          <a:p>
            <a:pPr lvl="1"/>
            <a:r>
              <a:rPr lang="en-US" b="1" dirty="0">
                <a:latin typeface="Book Antiqua" panose="02040602050305030304" pitchFamily="18" charset="0"/>
              </a:rPr>
              <a:t>Until</a:t>
            </a:r>
            <a:r>
              <a:rPr lang="en-US" dirty="0">
                <a:latin typeface="Book Antiqua" panose="02040602050305030304" pitchFamily="18" charset="0"/>
              </a:rPr>
              <a:t> only K clusters remains</a:t>
            </a:r>
          </a:p>
          <a:p>
            <a:pPr marL="0" indent="0" algn="just">
              <a:buNone/>
            </a:pP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9037770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Agglomerative Clustering Algorithm</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b="1" dirty="0">
                <a:latin typeface="Book Antiqua" panose="02040602050305030304" pitchFamily="18" charset="0"/>
              </a:rPr>
              <a:t>Example</a:t>
            </a:r>
          </a:p>
          <a:p>
            <a:pPr marL="0" indent="0" algn="just">
              <a:buNone/>
            </a:pPr>
            <a:r>
              <a:rPr lang="en-US" dirty="0">
                <a:latin typeface="Book Antiqua" panose="02040602050305030304" pitchFamily="18" charset="0"/>
              </a:rPr>
              <a:t>Cluster the data points (1,1), (1.5,1.5), (5,5), (3,4), (4,4), (3, 3.5) into two clusters.</a:t>
            </a:r>
          </a:p>
          <a:p>
            <a:pPr marL="0" indent="0" algn="just">
              <a:buNone/>
            </a:pPr>
            <a:r>
              <a:rPr lang="en-US" b="1" i="1" dirty="0">
                <a:latin typeface="Book Antiqua" panose="02040602050305030304" pitchFamily="18" charset="0"/>
              </a:rPr>
              <a:t>Solution</a:t>
            </a:r>
            <a:endParaRPr lang="en-US" dirty="0">
              <a:latin typeface="Book Antiqua" panose="02040602050305030304" pitchFamily="18" charset="0"/>
            </a:endParaRPr>
          </a:p>
          <a:p>
            <a:pPr marL="0" indent="0" algn="just">
              <a:buNone/>
            </a:pPr>
            <a:r>
              <a:rPr lang="en-US" sz="2400" dirty="0">
                <a:latin typeface="Book Antiqua" panose="02040602050305030304" pitchFamily="18" charset="0"/>
              </a:rPr>
              <a:t>Let A=(1,1),	B= (1.5,1.5), 	C=(5,5),  D=(3,4),  E=(4,4),  F=(3,3.5)</a:t>
            </a:r>
          </a:p>
          <a:p>
            <a:pPr marL="0" indent="0" algn="just">
              <a:buNone/>
            </a:pPr>
            <a:r>
              <a:rPr lang="en-US" sz="2400" dirty="0">
                <a:latin typeface="Book Antiqua" panose="02040602050305030304" pitchFamily="18" charset="0"/>
              </a:rPr>
              <a:t>Distance Matrix</a:t>
            </a:r>
          </a:p>
          <a:p>
            <a:pPr marL="0" indent="0" algn="just">
              <a:buNone/>
            </a:pP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pic>
        <p:nvPicPr>
          <p:cNvPr id="5" name="Picture 4" descr="agglomerative hierarchical clustering, numerical example"/>
          <p:cNvPicPr/>
          <p:nvPr/>
        </p:nvPicPr>
        <p:blipFill>
          <a:blip r:embed="rId2"/>
          <a:srcRect/>
          <a:stretch>
            <a:fillRect/>
          </a:stretch>
        </p:blipFill>
        <p:spPr bwMode="auto">
          <a:xfrm>
            <a:off x="2122673" y="4577322"/>
            <a:ext cx="3430962" cy="1599641"/>
          </a:xfrm>
          <a:prstGeom prst="rect">
            <a:avLst/>
          </a:prstGeom>
          <a:noFill/>
          <a:ln w="9525">
            <a:noFill/>
            <a:miter lim="800000"/>
            <a:headEnd/>
            <a:tailEnd/>
          </a:ln>
        </p:spPr>
      </p:pic>
    </p:spTree>
    <p:extLst>
      <p:ext uri="{BB962C8B-B14F-4D97-AF65-F5344CB8AC3E}">
        <p14:creationId xmlns:p14="http://schemas.microsoft.com/office/powerpoint/2010/main" val="33942772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Agglomerative Clustering Algorithm</a:t>
            </a:r>
          </a:p>
        </p:txBody>
      </p:sp>
      <p:sp>
        <p:nvSpPr>
          <p:cNvPr id="3" name="Content Placeholder 2"/>
          <p:cNvSpPr>
            <a:spLocks noGrp="1"/>
          </p:cNvSpPr>
          <p:nvPr>
            <p:ph idx="1"/>
          </p:nvPr>
        </p:nvSpPr>
        <p:spPr>
          <a:xfrm>
            <a:off x="838200" y="1825625"/>
            <a:ext cx="10416988" cy="4351338"/>
          </a:xfrm>
        </p:spPr>
        <p:txBody>
          <a:bodyPr>
            <a:normAutofit fontScale="92500"/>
          </a:bodyPr>
          <a:lstStyle/>
          <a:p>
            <a:pPr marL="0" indent="0" algn="just">
              <a:buNone/>
            </a:pPr>
            <a:r>
              <a:rPr lang="en-US" dirty="0">
                <a:latin typeface="Book Antiqua" panose="02040602050305030304" pitchFamily="18" charset="0"/>
              </a:rPr>
              <a:t>The closest cluster are cluster F and D with shortest distance of 0.5. Thus, we group cluster D and F into cluster (D, F). Then we update the distance matrix. </a:t>
            </a: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r>
              <a:rPr lang="en-US" dirty="0">
                <a:latin typeface="Book Antiqua" panose="02040602050305030304" pitchFamily="18" charset="0"/>
              </a:rPr>
              <a:t>We can see that the closest distance between cluster B and cluster A is now 0.71. Thus, we group cluster A and cluster B into a single cluster named (A, B). The updated distance matrix is given below.</a:t>
            </a:r>
          </a:p>
          <a:p>
            <a:pPr marL="0" indent="0" algn="just">
              <a:buNone/>
            </a:pP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pic>
        <p:nvPicPr>
          <p:cNvPr id="6" name="Picture 5" descr="agglomerative hierarchical clustering, numerical example"/>
          <p:cNvPicPr/>
          <p:nvPr/>
        </p:nvPicPr>
        <p:blipFill>
          <a:blip r:embed="rId2"/>
          <a:srcRect/>
          <a:stretch>
            <a:fillRect/>
          </a:stretch>
        </p:blipFill>
        <p:spPr bwMode="auto">
          <a:xfrm>
            <a:off x="1509433" y="2956672"/>
            <a:ext cx="3909732" cy="1749798"/>
          </a:xfrm>
          <a:prstGeom prst="rect">
            <a:avLst/>
          </a:prstGeom>
          <a:noFill/>
          <a:ln w="9525">
            <a:noFill/>
            <a:miter lim="800000"/>
            <a:headEnd/>
            <a:tailEnd/>
          </a:ln>
        </p:spPr>
      </p:pic>
    </p:spTree>
    <p:extLst>
      <p:ext uri="{BB962C8B-B14F-4D97-AF65-F5344CB8AC3E}">
        <p14:creationId xmlns:p14="http://schemas.microsoft.com/office/powerpoint/2010/main" val="3638829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Agglomerative Clustering Algorithm</a:t>
            </a:r>
          </a:p>
        </p:txBody>
      </p:sp>
      <p:sp>
        <p:nvSpPr>
          <p:cNvPr id="3" name="Content Placeholder 2"/>
          <p:cNvSpPr>
            <a:spLocks noGrp="1"/>
          </p:cNvSpPr>
          <p:nvPr>
            <p:ph idx="1"/>
          </p:nvPr>
        </p:nvSpPr>
        <p:spPr>
          <a:xfrm>
            <a:off x="838200" y="1690688"/>
            <a:ext cx="10416988" cy="4486275"/>
          </a:xfrm>
        </p:spPr>
        <p:txBody>
          <a:bodyPr>
            <a:normAutofit/>
          </a:bodyPr>
          <a:lstStyle/>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US" dirty="0"/>
          </a:p>
          <a:p>
            <a:pPr marL="0" indent="0" algn="just">
              <a:buNone/>
            </a:pPr>
            <a:r>
              <a:rPr lang="en-US" dirty="0">
                <a:latin typeface="Book Antiqua" panose="02040602050305030304" pitchFamily="18" charset="0"/>
              </a:rPr>
              <a:t>we can see that the closest distance between clusters happens between cluster E and (D, F) at distance 1.00. Thus, we cluster them together into cluster ((D, F), E ). The updated distance matrix is given below</a:t>
            </a:r>
          </a:p>
          <a:p>
            <a:pPr marL="0" indent="0" algn="just">
              <a:buNone/>
            </a:pP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pic>
        <p:nvPicPr>
          <p:cNvPr id="7" name="Picture 6" descr="agglomerative hierarchical clustering, numerical example"/>
          <p:cNvPicPr/>
          <p:nvPr/>
        </p:nvPicPr>
        <p:blipFill>
          <a:blip r:embed="rId2"/>
          <a:srcRect/>
          <a:stretch>
            <a:fillRect/>
          </a:stretch>
        </p:blipFill>
        <p:spPr bwMode="auto">
          <a:xfrm>
            <a:off x="1188103" y="1690688"/>
            <a:ext cx="4405873" cy="1847010"/>
          </a:xfrm>
          <a:prstGeom prst="rect">
            <a:avLst/>
          </a:prstGeom>
          <a:noFill/>
          <a:ln w="9525">
            <a:noFill/>
            <a:miter lim="800000"/>
            <a:headEnd/>
            <a:tailEnd/>
          </a:ln>
        </p:spPr>
      </p:pic>
    </p:spTree>
    <p:extLst>
      <p:ext uri="{BB962C8B-B14F-4D97-AF65-F5344CB8AC3E}">
        <p14:creationId xmlns:p14="http://schemas.microsoft.com/office/powerpoint/2010/main" val="1810589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Agglomerative Clustering Algorithm</a:t>
            </a:r>
          </a:p>
        </p:txBody>
      </p:sp>
      <p:sp>
        <p:nvSpPr>
          <p:cNvPr id="3" name="Content Placeholder 2"/>
          <p:cNvSpPr>
            <a:spLocks noGrp="1"/>
          </p:cNvSpPr>
          <p:nvPr>
            <p:ph idx="1"/>
          </p:nvPr>
        </p:nvSpPr>
        <p:spPr/>
        <p:txBody>
          <a:bodyPr>
            <a:normAutofit/>
          </a:bodyPr>
          <a:lstStyle/>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r>
              <a:rPr lang="en-US" dirty="0">
                <a:latin typeface="Book Antiqua" panose="02040602050305030304" pitchFamily="18" charset="0"/>
              </a:rPr>
              <a:t>After that, we merge cluster ((D, F), E) and cluster C into a new cluster name (((D, F), E), C). The updated distance matrix is shown in the figure below.</a:t>
            </a: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pic>
        <p:nvPicPr>
          <p:cNvPr id="7" name="Picture 6" descr="agglomerative hierarchical clustering, numerical example"/>
          <p:cNvPicPr/>
          <p:nvPr/>
        </p:nvPicPr>
        <p:blipFill>
          <a:blip r:embed="rId2"/>
          <a:srcRect/>
          <a:stretch>
            <a:fillRect/>
          </a:stretch>
        </p:blipFill>
        <p:spPr bwMode="auto">
          <a:xfrm>
            <a:off x="1931894" y="1986242"/>
            <a:ext cx="4132730" cy="1725145"/>
          </a:xfrm>
          <a:prstGeom prst="rect">
            <a:avLst/>
          </a:prstGeom>
          <a:noFill/>
          <a:ln w="9525">
            <a:noFill/>
            <a:miter lim="800000"/>
            <a:headEnd/>
            <a:tailEnd/>
          </a:ln>
        </p:spPr>
      </p:pic>
    </p:spTree>
    <p:extLst>
      <p:ext uri="{BB962C8B-B14F-4D97-AF65-F5344CB8AC3E}">
        <p14:creationId xmlns:p14="http://schemas.microsoft.com/office/powerpoint/2010/main" val="2126057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Agglomerative Clustering Algorithm</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r>
              <a:rPr lang="en-US" dirty="0">
                <a:latin typeface="Book Antiqua" panose="02040602050305030304" pitchFamily="18" charset="0"/>
              </a:rPr>
              <a:t>Thus, Final clusters are: {A, B} and {C, D, E, F}</a:t>
            </a:r>
          </a:p>
          <a:p>
            <a:pPr marL="0" indent="0" algn="just">
              <a:buNone/>
            </a:pP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pic>
        <p:nvPicPr>
          <p:cNvPr id="6" name="Picture 5" descr="agglomerative hierarchical clustering, numerical example"/>
          <p:cNvPicPr/>
          <p:nvPr/>
        </p:nvPicPr>
        <p:blipFill>
          <a:blip r:embed="rId2"/>
          <a:srcRect/>
          <a:stretch>
            <a:fillRect/>
          </a:stretch>
        </p:blipFill>
        <p:spPr bwMode="auto">
          <a:xfrm>
            <a:off x="2107546" y="1825625"/>
            <a:ext cx="3862107" cy="1930213"/>
          </a:xfrm>
          <a:prstGeom prst="rect">
            <a:avLst/>
          </a:prstGeom>
          <a:noFill/>
          <a:ln w="9525">
            <a:noFill/>
            <a:miter lim="800000"/>
            <a:headEnd/>
            <a:tailEnd/>
          </a:ln>
        </p:spPr>
      </p:pic>
    </p:spTree>
    <p:extLst>
      <p:ext uri="{BB962C8B-B14F-4D97-AF65-F5344CB8AC3E}">
        <p14:creationId xmlns:p14="http://schemas.microsoft.com/office/powerpoint/2010/main" val="40660235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Divisive Clustering Algorithm</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A cluster hierarchy can also be generated top-down. This variant of hierarchical clustering is called </a:t>
            </a:r>
            <a:r>
              <a:rPr lang="en-US" i="1" dirty="0">
                <a:latin typeface="Book Antiqua" panose="02040602050305030304" pitchFamily="18" charset="0"/>
              </a:rPr>
              <a:t>top-down clustering</a:t>
            </a:r>
            <a:r>
              <a:rPr lang="en-US" dirty="0">
                <a:latin typeface="Book Antiqua" panose="02040602050305030304" pitchFamily="18" charset="0"/>
              </a:rPr>
              <a:t> or </a:t>
            </a:r>
            <a:r>
              <a:rPr lang="en-US" i="1" dirty="0">
                <a:latin typeface="Book Antiqua" panose="02040602050305030304" pitchFamily="18" charset="0"/>
              </a:rPr>
              <a:t>divisive clustering</a:t>
            </a:r>
            <a:r>
              <a:rPr lang="en-US" dirty="0">
                <a:latin typeface="Book Antiqua" panose="02040602050305030304" pitchFamily="18" charset="0"/>
              </a:rPr>
              <a:t>. </a:t>
            </a:r>
          </a:p>
          <a:p>
            <a:pPr algn="just"/>
            <a:r>
              <a:rPr lang="en-US" dirty="0">
                <a:latin typeface="Book Antiqua" panose="02040602050305030304" pitchFamily="18" charset="0"/>
              </a:rPr>
              <a:t>We start at the top with all data in one cluster. The cluster is split two clusters such that the objects in one subgroup are far from the objects in the other.</a:t>
            </a:r>
          </a:p>
          <a:p>
            <a:pPr algn="just"/>
            <a:r>
              <a:rPr lang="en-US" dirty="0">
                <a:latin typeface="Book Antiqua" panose="02040602050305030304" pitchFamily="18" charset="0"/>
              </a:rPr>
              <a:t>This procedure is applied recursively until required numbers of clusters are formed. </a:t>
            </a:r>
          </a:p>
          <a:p>
            <a:pPr algn="just"/>
            <a:r>
              <a:rPr lang="en-US" dirty="0">
                <a:latin typeface="Book Antiqua" panose="02040602050305030304" pitchFamily="18" charset="0"/>
              </a:rPr>
              <a:t>This method is not considered attractive because there exist O(2</a:t>
            </a:r>
            <a:r>
              <a:rPr lang="en-US" baseline="30000" dirty="0">
                <a:latin typeface="Book Antiqua" panose="02040602050305030304" pitchFamily="18" charset="0"/>
              </a:rPr>
              <a:t>n</a:t>
            </a:r>
            <a:r>
              <a:rPr lang="en-US" dirty="0">
                <a:latin typeface="Book Antiqua" panose="02040602050305030304" pitchFamily="18" charset="0"/>
              </a:rPr>
              <a:t>) ways of splitting each cluster.</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497908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Divisive Clustering Algorithm</a:t>
            </a:r>
          </a:p>
        </p:txBody>
      </p:sp>
      <p:sp>
        <p:nvSpPr>
          <p:cNvPr id="3" name="Content Placeholder 2"/>
          <p:cNvSpPr>
            <a:spLocks noGrp="1"/>
          </p:cNvSpPr>
          <p:nvPr>
            <p:ph idx="1"/>
          </p:nvPr>
        </p:nvSpPr>
        <p:spPr>
          <a:xfrm>
            <a:off x="838200" y="1825625"/>
            <a:ext cx="6329082" cy="4351338"/>
          </a:xfrm>
        </p:spPr>
        <p:txBody>
          <a:bodyPr>
            <a:normAutofit/>
          </a:bodyPr>
          <a:lstStyle/>
          <a:p>
            <a:pPr marL="0" indent="0">
              <a:buNone/>
            </a:pPr>
            <a:r>
              <a:rPr lang="en-US" sz="2400" b="1" dirty="0">
                <a:latin typeface="Book Antiqua" panose="02040602050305030304" pitchFamily="18" charset="0"/>
              </a:rPr>
              <a:t>Algorithm</a:t>
            </a:r>
            <a:endParaRPr lang="en-US" sz="2400" dirty="0">
              <a:latin typeface="Book Antiqua" panose="02040602050305030304" pitchFamily="18" charset="0"/>
            </a:endParaRPr>
          </a:p>
          <a:p>
            <a:pPr lvl="0"/>
            <a:r>
              <a:rPr lang="en-US" sz="2400" dirty="0">
                <a:latin typeface="Book Antiqua" panose="02040602050305030304" pitchFamily="18" charset="0"/>
              </a:rPr>
              <a:t>Start with all data point in single cluster</a:t>
            </a:r>
          </a:p>
          <a:p>
            <a:pPr lvl="0"/>
            <a:r>
              <a:rPr lang="en-US" sz="2400" b="1" dirty="0">
                <a:latin typeface="Book Antiqua" panose="02040602050305030304" pitchFamily="18" charset="0"/>
              </a:rPr>
              <a:t>Repeat</a:t>
            </a:r>
            <a:endParaRPr lang="en-US" sz="2400" dirty="0">
              <a:latin typeface="Book Antiqua" panose="02040602050305030304" pitchFamily="18" charset="0"/>
            </a:endParaRPr>
          </a:p>
          <a:p>
            <a:pPr lvl="2"/>
            <a:r>
              <a:rPr lang="en-US" sz="2400" dirty="0">
                <a:latin typeface="Book Antiqua" panose="02040602050305030304" pitchFamily="18" charset="0"/>
              </a:rPr>
              <a:t>Choice of the cluster to be split</a:t>
            </a:r>
          </a:p>
          <a:p>
            <a:pPr lvl="2"/>
            <a:r>
              <a:rPr lang="en-US" sz="2400" dirty="0">
                <a:latin typeface="Book Antiqua" panose="02040602050305030304" pitchFamily="18" charset="0"/>
              </a:rPr>
              <a:t>Split of this cluster</a:t>
            </a:r>
          </a:p>
          <a:p>
            <a:pPr lvl="0"/>
            <a:r>
              <a:rPr lang="en-US" sz="2400" b="1" dirty="0">
                <a:latin typeface="Book Antiqua" panose="02040602050305030304" pitchFamily="18" charset="0"/>
              </a:rPr>
              <a:t>Until</a:t>
            </a:r>
            <a:r>
              <a:rPr lang="en-US" sz="2400" dirty="0">
                <a:latin typeface="Book Antiqua" panose="02040602050305030304" pitchFamily="18" charset="0"/>
              </a:rPr>
              <a:t> only K clusters are created</a:t>
            </a:r>
          </a:p>
          <a:p>
            <a:endParaRPr lang="en-US" sz="2400" dirty="0">
              <a:latin typeface="Book Antiqua" panose="02040602050305030304" pitchFamily="18" charset="0"/>
            </a:endParaRPr>
          </a:p>
          <a:p>
            <a:pPr algn="just"/>
            <a:endParaRPr lang="en-US" sz="2400" b="1"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pic>
        <p:nvPicPr>
          <p:cNvPr id="5" name="Picture 4"/>
          <p:cNvPicPr>
            <a:picLocks noChangeAspect="1"/>
          </p:cNvPicPr>
          <p:nvPr/>
        </p:nvPicPr>
        <p:blipFill>
          <a:blip r:embed="rId2"/>
          <a:stretch>
            <a:fillRect/>
          </a:stretch>
        </p:blipFill>
        <p:spPr>
          <a:xfrm>
            <a:off x="6699437" y="1484873"/>
            <a:ext cx="4654363" cy="4150821"/>
          </a:xfrm>
          <a:prstGeom prst="rect">
            <a:avLst/>
          </a:prstGeom>
        </p:spPr>
      </p:pic>
    </p:spTree>
    <p:extLst>
      <p:ext uri="{BB962C8B-B14F-4D97-AF65-F5344CB8AC3E}">
        <p14:creationId xmlns:p14="http://schemas.microsoft.com/office/powerpoint/2010/main" val="3232055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DBSCAN Clustering Algorithm</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DBSCAN is density based clustering method. It stands for </a:t>
            </a:r>
            <a:r>
              <a:rPr lang="en-US" b="1" dirty="0">
                <a:latin typeface="Book Antiqua" panose="02040602050305030304" pitchFamily="18" charset="0"/>
              </a:rPr>
              <a:t>Density based spatial clustering of applications with noise </a:t>
            </a:r>
            <a:r>
              <a:rPr lang="en-US" dirty="0">
                <a:latin typeface="Book Antiqua" panose="02040602050305030304" pitchFamily="18" charset="0"/>
              </a:rPr>
              <a:t>clustering method.</a:t>
            </a:r>
          </a:p>
          <a:p>
            <a:pPr algn="just"/>
            <a:r>
              <a:rPr lang="en-US" dirty="0">
                <a:latin typeface="Book Antiqua" panose="02040602050305030304" pitchFamily="18" charset="0"/>
              </a:rPr>
              <a:t>DBSCAN algorithm is based in the notion that “clusters are dense regions in the data space, separated by regions of the lower density points”. </a:t>
            </a:r>
          </a:p>
          <a:p>
            <a:pPr algn="just"/>
            <a:r>
              <a:rPr lang="en-US" dirty="0">
                <a:latin typeface="Book Antiqua" panose="02040602050305030304" pitchFamily="18" charset="0"/>
              </a:rPr>
              <a:t>The key idea of DBSCAN algorithm is that for each point of a cluster, the neighborhood of a given radius has to contain at least a minimum number of points. </a:t>
            </a: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24960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Similarity and Dissimilarity</a:t>
            </a:r>
          </a:p>
        </p:txBody>
      </p:sp>
      <p:sp>
        <p:nvSpPr>
          <p:cNvPr id="3" name="Content Placeholder 2"/>
          <p:cNvSpPr>
            <a:spLocks noGrp="1"/>
          </p:cNvSpPr>
          <p:nvPr>
            <p:ph idx="1"/>
          </p:nvPr>
        </p:nvSpPr>
        <p:spPr/>
        <p:txBody>
          <a:bodyPr>
            <a:normAutofit/>
          </a:bodyPr>
          <a:lstStyle/>
          <a:p>
            <a:pPr algn="just"/>
            <a:r>
              <a:rPr lang="en-US" dirty="0">
                <a:latin typeface="Book Antiqua" panose="02040602050305030304" pitchFamily="18" charset="0"/>
              </a:rPr>
              <a:t>Distance measures are used in order to find similarity or dissimilarity between data objects. </a:t>
            </a:r>
          </a:p>
          <a:p>
            <a:pPr algn="just"/>
            <a:r>
              <a:rPr lang="en-US" dirty="0">
                <a:latin typeface="Book Antiqua" panose="02040602050305030304" pitchFamily="18" charset="0"/>
              </a:rPr>
              <a:t>The most popular distance measure is Euclidean distance, which is defined as:</a:t>
            </a:r>
          </a:p>
          <a:p>
            <a:pPr marL="0" indent="0" algn="just">
              <a:buNone/>
            </a:pPr>
            <a:r>
              <a:rPr lang="en-US" dirty="0">
                <a:latin typeface="Book Antiqua" panose="02040602050305030304" pitchFamily="18" charset="0"/>
              </a:rPr>
              <a:t>					Where, </a:t>
            </a:r>
          </a:p>
          <a:p>
            <a:pPr algn="just"/>
            <a:r>
              <a:rPr lang="en-US" dirty="0">
                <a:latin typeface="Book Antiqua" panose="02040602050305030304" pitchFamily="18" charset="0"/>
              </a:rPr>
              <a:t>Another well-known metric is Manhattan (or city block) distance, defined as</a:t>
            </a: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1331258" y="37786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2326342" y="4649180"/>
            <a:ext cx="151971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6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972172185"/>
              </p:ext>
            </p:extLst>
          </p:nvPr>
        </p:nvGraphicFramePr>
        <p:xfrm>
          <a:off x="1228725" y="3541713"/>
          <a:ext cx="3449638" cy="473075"/>
        </p:xfrm>
        <a:graphic>
          <a:graphicData uri="http://schemas.openxmlformats.org/presentationml/2006/ole">
            <mc:AlternateContent xmlns:mc="http://schemas.openxmlformats.org/markup-compatibility/2006">
              <mc:Choice xmlns:v="urn:schemas-microsoft-com:vml" Requires="v">
                <p:oleObj spid="_x0000_s42571" name="Equation" r:id="rId3" imgW="2019240" imgH="279360" progId="Equation.3">
                  <p:embed/>
                </p:oleObj>
              </mc:Choice>
              <mc:Fallback>
                <p:oleObj name="Equation" r:id="rId3" imgW="2019240" imgH="279360" progId="Equation.3">
                  <p:embed/>
                  <p:pic>
                    <p:nvPicPr>
                      <p:cNvPr id="0" name="Object 68"/>
                      <p:cNvPicPr>
                        <a:picLocks noChangeAspect="1" noChangeArrowheads="1"/>
                      </p:cNvPicPr>
                      <p:nvPr/>
                    </p:nvPicPr>
                    <p:blipFill>
                      <a:blip r:embed="rId4"/>
                      <a:srcRect/>
                      <a:stretch>
                        <a:fillRect/>
                      </a:stretch>
                    </p:blipFill>
                    <p:spPr bwMode="auto">
                      <a:xfrm>
                        <a:off x="1228725" y="3541713"/>
                        <a:ext cx="3449638" cy="473075"/>
                      </a:xfrm>
                      <a:prstGeom prst="rect">
                        <a:avLst/>
                      </a:prstGeom>
                      <a:noFill/>
                    </p:spPr>
                  </p:pic>
                </p:oleObj>
              </mc:Fallback>
            </mc:AlternateContent>
          </a:graphicData>
        </a:graphic>
      </p:graphicFrame>
      <p:sp>
        <p:nvSpPr>
          <p:cNvPr id="10" name="Rectangle 7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646627834"/>
              </p:ext>
            </p:extLst>
          </p:nvPr>
        </p:nvGraphicFramePr>
        <p:xfrm>
          <a:off x="6842568" y="3601892"/>
          <a:ext cx="3150440" cy="353464"/>
        </p:xfrm>
        <a:graphic>
          <a:graphicData uri="http://schemas.openxmlformats.org/presentationml/2006/ole">
            <mc:AlternateContent xmlns:mc="http://schemas.openxmlformats.org/markup-compatibility/2006">
              <mc:Choice xmlns:v="urn:schemas-microsoft-com:vml" Requires="v">
                <p:oleObj spid="_x0000_s42572" name="Equation" r:id="rId5" imgW="1954951" imgH="215806" progId="Equation.3">
                  <p:embed/>
                </p:oleObj>
              </mc:Choice>
              <mc:Fallback>
                <p:oleObj name="Equation" r:id="rId5" imgW="1954951" imgH="215806" progId="Equation.3">
                  <p:embed/>
                  <p:pic>
                    <p:nvPicPr>
                      <p:cNvPr id="0" name="Object 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568" y="3601892"/>
                        <a:ext cx="3150440" cy="353464"/>
                      </a:xfrm>
                      <a:prstGeom prst="rect">
                        <a:avLst/>
                      </a:prstGeom>
                      <a:noFill/>
                    </p:spPr>
                  </p:pic>
                </p:oleObj>
              </mc:Fallback>
            </mc:AlternateContent>
          </a:graphicData>
        </a:graphic>
      </p:graphicFrame>
      <p:sp>
        <p:nvSpPr>
          <p:cNvPr id="14" name="Rectangle 73"/>
          <p:cNvSpPr>
            <a:spLocks noChangeArrowheads="1"/>
          </p:cNvSpPr>
          <p:nvPr/>
        </p:nvSpPr>
        <p:spPr bwMode="auto">
          <a:xfrm>
            <a:off x="1153553" y="51315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1712278461"/>
              </p:ext>
            </p:extLst>
          </p:nvPr>
        </p:nvGraphicFramePr>
        <p:xfrm>
          <a:off x="1153552" y="5131548"/>
          <a:ext cx="2996417" cy="449462"/>
        </p:xfrm>
        <a:graphic>
          <a:graphicData uri="http://schemas.openxmlformats.org/presentationml/2006/ole">
            <mc:AlternateContent xmlns:mc="http://schemas.openxmlformats.org/markup-compatibility/2006">
              <mc:Choice xmlns:v="urn:schemas-microsoft-com:vml" Requires="v">
                <p:oleObj spid="_x0000_s42573" name="Equation" r:id="rId7" imgW="1714500" imgH="254000" progId="Equation.3">
                  <p:embed/>
                </p:oleObj>
              </mc:Choice>
              <mc:Fallback>
                <p:oleObj name="Equation" r:id="rId7" imgW="1714500" imgH="254000" progId="Equation.3">
                  <p:embed/>
                  <p:pic>
                    <p:nvPicPr>
                      <p:cNvPr id="0" name="Object 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3552" y="5131548"/>
                        <a:ext cx="2996417" cy="449462"/>
                      </a:xfrm>
                      <a:prstGeom prst="rect">
                        <a:avLst/>
                      </a:prstGeom>
                      <a:noFill/>
                    </p:spPr>
                  </p:pic>
                </p:oleObj>
              </mc:Fallback>
            </mc:AlternateContent>
          </a:graphicData>
        </a:graphic>
      </p:graphicFrame>
    </p:spTree>
    <p:extLst>
      <p:ext uri="{BB962C8B-B14F-4D97-AF65-F5344CB8AC3E}">
        <p14:creationId xmlns:p14="http://schemas.microsoft.com/office/powerpoint/2010/main" val="2151510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DBSCAN Clustering Algorithm</a:t>
            </a:r>
          </a:p>
        </p:txBody>
      </p:sp>
      <p:sp>
        <p:nvSpPr>
          <p:cNvPr id="3" name="Content Placeholder 2"/>
          <p:cNvSpPr>
            <a:spLocks noGrp="1"/>
          </p:cNvSpPr>
          <p:nvPr>
            <p:ph idx="1"/>
          </p:nvPr>
        </p:nvSpPr>
        <p:spPr>
          <a:xfrm>
            <a:off x="838200" y="1825625"/>
            <a:ext cx="10416988" cy="4351338"/>
          </a:xfrm>
        </p:spPr>
        <p:txBody>
          <a:bodyPr>
            <a:normAutofit/>
          </a:bodyPr>
          <a:lstStyle/>
          <a:p>
            <a:pPr algn="just" fontAlgn="base"/>
            <a:r>
              <a:rPr lang="en-US" dirty="0">
                <a:latin typeface="Book Antiqua" panose="02040602050305030304" pitchFamily="18" charset="0"/>
              </a:rPr>
              <a:t>Partitioning methods and hierarchical clustering work for finding spherical-shaped clusters or convex clusters. They are suitable only for compact and well-separated clusters. </a:t>
            </a:r>
          </a:p>
          <a:p>
            <a:pPr algn="just" fontAlgn="base"/>
            <a:r>
              <a:rPr lang="en-US" dirty="0">
                <a:latin typeface="Book Antiqua" panose="02040602050305030304" pitchFamily="18" charset="0"/>
              </a:rPr>
              <a:t>Moreover, they are also severely affected by the presence of noise and outliers in the data. However, real life data may contain irregularities, like:</a:t>
            </a:r>
          </a:p>
          <a:p>
            <a:pPr lvl="1" algn="just" fontAlgn="base"/>
            <a:r>
              <a:rPr lang="en-US" dirty="0">
                <a:latin typeface="Book Antiqua" panose="02040602050305030304" pitchFamily="18" charset="0"/>
              </a:rPr>
              <a:t>Clusters can be of </a:t>
            </a:r>
            <a:r>
              <a:rPr lang="en-US">
                <a:latin typeface="Book Antiqua" panose="02040602050305030304" pitchFamily="18" charset="0"/>
              </a:rPr>
              <a:t>arbitrary shape.</a:t>
            </a:r>
            <a:r>
              <a:rPr lang="en-US" dirty="0">
                <a:latin typeface="Book Antiqua" panose="02040602050305030304" pitchFamily="18" charset="0"/>
              </a:rPr>
              <a:t> </a:t>
            </a:r>
          </a:p>
          <a:p>
            <a:pPr lvl="1" algn="just" fontAlgn="base"/>
            <a:r>
              <a:rPr lang="en-US" dirty="0">
                <a:latin typeface="Book Antiqua" panose="02040602050305030304" pitchFamily="18" charset="0"/>
              </a:rPr>
              <a:t>Data may contain noise. </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2518527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DBSCAN Clustering Algorithm</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The DBSCAN algorithm uses two parameters:</a:t>
            </a:r>
          </a:p>
          <a:p>
            <a:pPr lvl="1" algn="just"/>
            <a:r>
              <a:rPr lang="en-US" b="1" dirty="0" err="1">
                <a:latin typeface="Book Antiqua" panose="02040602050305030304" pitchFamily="18" charset="0"/>
              </a:rPr>
              <a:t>minPts</a:t>
            </a:r>
            <a:r>
              <a:rPr lang="en-US" b="1" dirty="0">
                <a:latin typeface="Book Antiqua" panose="02040602050305030304" pitchFamily="18" charset="0"/>
              </a:rPr>
              <a:t>:</a:t>
            </a:r>
            <a:r>
              <a:rPr lang="en-US" dirty="0">
                <a:latin typeface="Book Antiqua" panose="02040602050305030304" pitchFamily="18" charset="0"/>
              </a:rPr>
              <a:t> The minimum number of points (a threshold) clustered together for a region to be considered dense.</a:t>
            </a:r>
          </a:p>
          <a:p>
            <a:pPr lvl="1" algn="just"/>
            <a:r>
              <a:rPr lang="en-US" b="1" dirty="0" err="1">
                <a:latin typeface="Book Antiqua" panose="02040602050305030304" pitchFamily="18" charset="0"/>
              </a:rPr>
              <a:t>eps</a:t>
            </a:r>
            <a:r>
              <a:rPr lang="en-US" b="1" dirty="0">
                <a:latin typeface="Book Antiqua" panose="02040602050305030304" pitchFamily="18" charset="0"/>
              </a:rPr>
              <a:t> (ε):</a:t>
            </a:r>
            <a:r>
              <a:rPr lang="en-US" dirty="0">
                <a:latin typeface="Book Antiqua" panose="02040602050305030304" pitchFamily="18" charset="0"/>
              </a:rPr>
              <a:t> A distance measure that will be used to locate the points in the neighborhood of any point.</a:t>
            </a:r>
          </a:p>
          <a:p>
            <a:pPr algn="just"/>
            <a:r>
              <a:rPr lang="en-US" dirty="0">
                <a:latin typeface="Book Antiqua" panose="02040602050305030304" pitchFamily="18" charset="0"/>
              </a:rPr>
              <a:t>In this algorithm, we have 3 types of data points.</a:t>
            </a:r>
          </a:p>
          <a:p>
            <a:pPr lvl="1" algn="just"/>
            <a:r>
              <a:rPr lang="en-US" b="1" dirty="0">
                <a:latin typeface="Book Antiqua" panose="02040602050305030304" pitchFamily="18" charset="0"/>
              </a:rPr>
              <a:t>Core Point</a:t>
            </a:r>
            <a:r>
              <a:rPr lang="en-US" dirty="0">
                <a:latin typeface="Book Antiqua" panose="02040602050305030304" pitchFamily="18" charset="0"/>
              </a:rPr>
              <a:t>: A point is a core point if it has more than </a:t>
            </a:r>
            <a:r>
              <a:rPr lang="en-US" dirty="0" err="1">
                <a:latin typeface="Book Antiqua" panose="02040602050305030304" pitchFamily="18" charset="0"/>
              </a:rPr>
              <a:t>MinPts</a:t>
            </a:r>
            <a:r>
              <a:rPr lang="en-US" dirty="0">
                <a:latin typeface="Book Antiqua" panose="02040602050305030304" pitchFamily="18" charset="0"/>
              </a:rPr>
              <a:t> points within </a:t>
            </a:r>
            <a:r>
              <a:rPr lang="en-US" dirty="0" err="1">
                <a:latin typeface="Book Antiqua" panose="02040602050305030304" pitchFamily="18" charset="0"/>
              </a:rPr>
              <a:t>eps</a:t>
            </a:r>
            <a:r>
              <a:rPr lang="en-US" dirty="0">
                <a:latin typeface="Book Antiqua" panose="02040602050305030304" pitchFamily="18" charset="0"/>
              </a:rPr>
              <a:t>.</a:t>
            </a:r>
          </a:p>
          <a:p>
            <a:pPr lvl="1" algn="just"/>
            <a:r>
              <a:rPr lang="en-US" b="1" dirty="0">
                <a:latin typeface="Book Antiqua" panose="02040602050305030304" pitchFamily="18" charset="0"/>
              </a:rPr>
              <a:t>Border Point</a:t>
            </a:r>
            <a:r>
              <a:rPr lang="en-US" dirty="0">
                <a:latin typeface="Book Antiqua" panose="02040602050305030304" pitchFamily="18" charset="0"/>
              </a:rPr>
              <a:t>: A point which has fewer than </a:t>
            </a:r>
            <a:r>
              <a:rPr lang="en-US" dirty="0" err="1">
                <a:latin typeface="Book Antiqua" panose="02040602050305030304" pitchFamily="18" charset="0"/>
              </a:rPr>
              <a:t>MinPts</a:t>
            </a:r>
            <a:r>
              <a:rPr lang="en-US" dirty="0">
                <a:latin typeface="Book Antiqua" panose="02040602050305030304" pitchFamily="18" charset="0"/>
              </a:rPr>
              <a:t> within </a:t>
            </a:r>
            <a:r>
              <a:rPr lang="en-US" dirty="0" err="1">
                <a:latin typeface="Book Antiqua" panose="02040602050305030304" pitchFamily="18" charset="0"/>
              </a:rPr>
              <a:t>eps</a:t>
            </a:r>
            <a:r>
              <a:rPr lang="en-US" dirty="0">
                <a:latin typeface="Book Antiqua" panose="02040602050305030304" pitchFamily="18" charset="0"/>
              </a:rPr>
              <a:t> but it is in the neighborhood of a core point.</a:t>
            </a:r>
          </a:p>
          <a:p>
            <a:pPr lvl="1" algn="just"/>
            <a:r>
              <a:rPr lang="en-US" b="1" dirty="0">
                <a:latin typeface="Book Antiqua" panose="02040602050305030304" pitchFamily="18" charset="0"/>
              </a:rPr>
              <a:t>Noise or outlier</a:t>
            </a:r>
            <a:r>
              <a:rPr lang="en-US" dirty="0">
                <a:latin typeface="Book Antiqua" panose="02040602050305030304" pitchFamily="18" charset="0"/>
              </a:rPr>
              <a:t>: A point which is not a core point or border point.</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4705346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DBSCAN Clustering Algorithm</a:t>
            </a:r>
          </a:p>
        </p:txBody>
      </p:sp>
      <p:sp>
        <p:nvSpPr>
          <p:cNvPr id="4" name="Footer Placeholder 3"/>
          <p:cNvSpPr>
            <a:spLocks noGrp="1"/>
          </p:cNvSpPr>
          <p:nvPr>
            <p:ph type="ftr" sz="quarter" idx="11"/>
          </p:nvPr>
        </p:nvSpPr>
        <p:spPr/>
        <p:txBody>
          <a:bodyPr/>
          <a:lstStyle/>
          <a:p>
            <a:r>
              <a:rPr lang="en-US"/>
              <a:t>Applied ML                                       Prepared BY: Arjun Saud</a:t>
            </a:r>
          </a:p>
        </p:txBody>
      </p:sp>
      <p:pic>
        <p:nvPicPr>
          <p:cNvPr id="5" name="Picture 4"/>
          <p:cNvPicPr>
            <a:picLocks noChangeAspect="1"/>
          </p:cNvPicPr>
          <p:nvPr/>
        </p:nvPicPr>
        <p:blipFill>
          <a:blip r:embed="rId2"/>
          <a:stretch>
            <a:fillRect/>
          </a:stretch>
        </p:blipFill>
        <p:spPr>
          <a:xfrm>
            <a:off x="2964796" y="1690688"/>
            <a:ext cx="4352925" cy="4248150"/>
          </a:xfrm>
          <a:prstGeom prst="rect">
            <a:avLst/>
          </a:prstGeom>
        </p:spPr>
      </p:pic>
    </p:spTree>
    <p:extLst>
      <p:ext uri="{BB962C8B-B14F-4D97-AF65-F5344CB8AC3E}">
        <p14:creationId xmlns:p14="http://schemas.microsoft.com/office/powerpoint/2010/main" val="1543458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DBSCAN Clustering Algorithm</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The DBSCAN algorithm uses two parameters:</a:t>
            </a:r>
          </a:p>
          <a:p>
            <a:pPr lvl="1" algn="just"/>
            <a:r>
              <a:rPr lang="en-US" b="1" dirty="0" err="1">
                <a:latin typeface="Book Antiqua" panose="02040602050305030304" pitchFamily="18" charset="0"/>
              </a:rPr>
              <a:t>minPts</a:t>
            </a:r>
            <a:r>
              <a:rPr lang="en-US" b="1" dirty="0">
                <a:latin typeface="Book Antiqua" panose="02040602050305030304" pitchFamily="18" charset="0"/>
              </a:rPr>
              <a:t>:</a:t>
            </a:r>
            <a:r>
              <a:rPr lang="en-US" dirty="0">
                <a:latin typeface="Book Antiqua" panose="02040602050305030304" pitchFamily="18" charset="0"/>
              </a:rPr>
              <a:t> The minimum number of points (a threshold) clustered together for a region to be considered dense.</a:t>
            </a:r>
          </a:p>
          <a:p>
            <a:pPr lvl="1" algn="just"/>
            <a:r>
              <a:rPr lang="en-US" b="1" dirty="0" err="1">
                <a:latin typeface="Book Antiqua" panose="02040602050305030304" pitchFamily="18" charset="0"/>
              </a:rPr>
              <a:t>eps</a:t>
            </a:r>
            <a:r>
              <a:rPr lang="en-US" b="1" dirty="0">
                <a:latin typeface="Book Antiqua" panose="02040602050305030304" pitchFamily="18" charset="0"/>
              </a:rPr>
              <a:t> (ε):</a:t>
            </a:r>
            <a:r>
              <a:rPr lang="en-US" dirty="0">
                <a:latin typeface="Book Antiqua" panose="02040602050305030304" pitchFamily="18" charset="0"/>
              </a:rPr>
              <a:t> A distance measure that will be used to locate the points in the neighborhood of any point.</a:t>
            </a:r>
          </a:p>
          <a:p>
            <a:pPr algn="just"/>
            <a:r>
              <a:rPr lang="en-US" dirty="0">
                <a:latin typeface="Book Antiqua" panose="02040602050305030304" pitchFamily="18" charset="0"/>
              </a:rPr>
              <a:t>In this algorithm, we have 3 types of data points.</a:t>
            </a:r>
          </a:p>
          <a:p>
            <a:pPr lvl="1" algn="just"/>
            <a:r>
              <a:rPr lang="en-US" b="1" dirty="0">
                <a:latin typeface="Book Antiqua" panose="02040602050305030304" pitchFamily="18" charset="0"/>
              </a:rPr>
              <a:t>Core Point</a:t>
            </a:r>
            <a:r>
              <a:rPr lang="en-US" dirty="0">
                <a:latin typeface="Book Antiqua" panose="02040602050305030304" pitchFamily="18" charset="0"/>
              </a:rPr>
              <a:t>: A point is a core point if it has more than </a:t>
            </a:r>
            <a:r>
              <a:rPr lang="en-US" dirty="0" err="1">
                <a:latin typeface="Book Antiqua" panose="02040602050305030304" pitchFamily="18" charset="0"/>
              </a:rPr>
              <a:t>MinPts</a:t>
            </a:r>
            <a:r>
              <a:rPr lang="en-US" dirty="0">
                <a:latin typeface="Book Antiqua" panose="02040602050305030304" pitchFamily="18" charset="0"/>
              </a:rPr>
              <a:t> points within </a:t>
            </a:r>
            <a:r>
              <a:rPr lang="en-US" dirty="0" err="1">
                <a:latin typeface="Book Antiqua" panose="02040602050305030304" pitchFamily="18" charset="0"/>
              </a:rPr>
              <a:t>eps</a:t>
            </a:r>
            <a:r>
              <a:rPr lang="en-US" dirty="0">
                <a:latin typeface="Book Antiqua" panose="02040602050305030304" pitchFamily="18" charset="0"/>
              </a:rPr>
              <a:t>.</a:t>
            </a:r>
          </a:p>
          <a:p>
            <a:pPr lvl="1" algn="just"/>
            <a:r>
              <a:rPr lang="en-US" b="1" dirty="0">
                <a:latin typeface="Book Antiqua" panose="02040602050305030304" pitchFamily="18" charset="0"/>
              </a:rPr>
              <a:t>Border Point</a:t>
            </a:r>
            <a:r>
              <a:rPr lang="en-US" dirty="0">
                <a:latin typeface="Book Antiqua" panose="02040602050305030304" pitchFamily="18" charset="0"/>
              </a:rPr>
              <a:t>: A point which has fewer than </a:t>
            </a:r>
            <a:r>
              <a:rPr lang="en-US" dirty="0" err="1">
                <a:latin typeface="Book Antiqua" panose="02040602050305030304" pitchFamily="18" charset="0"/>
              </a:rPr>
              <a:t>MinPts</a:t>
            </a:r>
            <a:r>
              <a:rPr lang="en-US" dirty="0">
                <a:latin typeface="Book Antiqua" panose="02040602050305030304" pitchFamily="18" charset="0"/>
              </a:rPr>
              <a:t> within </a:t>
            </a:r>
            <a:r>
              <a:rPr lang="en-US" dirty="0" err="1">
                <a:latin typeface="Book Antiqua" panose="02040602050305030304" pitchFamily="18" charset="0"/>
              </a:rPr>
              <a:t>eps</a:t>
            </a:r>
            <a:r>
              <a:rPr lang="en-US" dirty="0">
                <a:latin typeface="Book Antiqua" panose="02040602050305030304" pitchFamily="18" charset="0"/>
              </a:rPr>
              <a:t> but it is in the neighborhood of a core point.</a:t>
            </a:r>
          </a:p>
          <a:p>
            <a:pPr lvl="1" algn="just"/>
            <a:r>
              <a:rPr lang="en-US" b="1" dirty="0">
                <a:latin typeface="Book Antiqua" panose="02040602050305030304" pitchFamily="18" charset="0"/>
              </a:rPr>
              <a:t>Noise or outlier</a:t>
            </a:r>
            <a:r>
              <a:rPr lang="en-US" dirty="0">
                <a:latin typeface="Book Antiqua" panose="02040602050305030304" pitchFamily="18" charset="0"/>
              </a:rPr>
              <a:t>: A point which is not a core point or border point.</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7597033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DBSCAN Clustering Algorithm</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b="1" dirty="0">
                <a:latin typeface="Book Antiqua" panose="02040602050305030304" pitchFamily="18" charset="0"/>
              </a:rPr>
              <a:t>Algorithmic steps for DBSCAN clustering</a:t>
            </a:r>
            <a:endParaRPr lang="en-US" dirty="0">
              <a:latin typeface="Book Antiqua" panose="02040602050305030304" pitchFamily="18" charset="0"/>
            </a:endParaRPr>
          </a:p>
          <a:p>
            <a:pPr algn="just"/>
            <a:r>
              <a:rPr lang="en-US" dirty="0">
                <a:latin typeface="Book Antiqua" panose="02040602050305030304" pitchFamily="18" charset="0"/>
              </a:rPr>
              <a:t>The algorithm proceeds by arbitrarily picking up a point in the dataset (until all points have been visited).</a:t>
            </a:r>
          </a:p>
          <a:p>
            <a:pPr algn="just"/>
            <a:r>
              <a:rPr lang="en-US" dirty="0">
                <a:latin typeface="Book Antiqua" panose="02040602050305030304" pitchFamily="18" charset="0"/>
              </a:rPr>
              <a:t>If there are at least </a:t>
            </a:r>
            <a:r>
              <a:rPr lang="en-US" dirty="0" err="1">
                <a:latin typeface="Book Antiqua" panose="02040602050305030304" pitchFamily="18" charset="0"/>
              </a:rPr>
              <a:t>minPts</a:t>
            </a:r>
            <a:r>
              <a:rPr lang="en-US" dirty="0">
                <a:latin typeface="Book Antiqua" panose="02040602050305030304" pitchFamily="18" charset="0"/>
              </a:rPr>
              <a:t> points within a radius of ε to the point then we consider all these points to be part of the same cluster.</a:t>
            </a:r>
          </a:p>
          <a:p>
            <a:pPr algn="just"/>
            <a:r>
              <a:rPr lang="en-US" dirty="0">
                <a:latin typeface="Book Antiqua" panose="02040602050305030304" pitchFamily="18" charset="0"/>
              </a:rPr>
              <a:t>The clusters are then expanded by recursively repeating the neighborhood calculation for each neighboring point</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1999189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DBSCAN Clustering Algorithm</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b="1" dirty="0">
                <a:latin typeface="Book Antiqua" panose="02040602050305030304" pitchFamily="18" charset="0"/>
              </a:rPr>
              <a:t>Example: </a:t>
            </a:r>
            <a:r>
              <a:rPr lang="en-US" dirty="0">
                <a:latin typeface="Book Antiqua" panose="02040602050305030304" pitchFamily="18" charset="0"/>
              </a:rPr>
              <a:t>Cluster the following data points {(2,10),(2,5),(8,4), (5,8),(7,5),(6,4),(1,2),(4,9)} using DBSCAN algorithm. Assume </a:t>
            </a:r>
            <a:r>
              <a:rPr lang="en-US" dirty="0" err="1">
                <a:latin typeface="Book Antiqua" panose="02040602050305030304" pitchFamily="18" charset="0"/>
              </a:rPr>
              <a:t>eps</a:t>
            </a:r>
            <a:r>
              <a:rPr lang="en-US" dirty="0">
                <a:latin typeface="Book Antiqua" panose="02040602050305030304" pitchFamily="18" charset="0"/>
              </a:rPr>
              <a:t>=2 and </a:t>
            </a:r>
            <a:r>
              <a:rPr lang="en-US" dirty="0" err="1">
                <a:latin typeface="Book Antiqua" panose="02040602050305030304" pitchFamily="18" charset="0"/>
              </a:rPr>
              <a:t>MinPts</a:t>
            </a:r>
            <a:r>
              <a:rPr lang="en-US" dirty="0">
                <a:latin typeface="Book Antiqua" panose="02040602050305030304" pitchFamily="18" charset="0"/>
              </a:rPr>
              <a:t>=2</a:t>
            </a:r>
          </a:p>
          <a:p>
            <a:pPr marL="0" indent="0" algn="just">
              <a:buNone/>
            </a:pPr>
            <a:r>
              <a:rPr lang="en-US" b="1" dirty="0">
                <a:latin typeface="Book Antiqua" panose="02040602050305030304" pitchFamily="18" charset="0"/>
              </a:rPr>
              <a:t>Solution</a:t>
            </a:r>
            <a:r>
              <a:rPr lang="en-US" dirty="0">
                <a:latin typeface="Book Antiqua" panose="02040602050305030304" pitchFamily="18" charset="0"/>
              </a:rPr>
              <a:t>: </a:t>
            </a:r>
          </a:p>
          <a:p>
            <a:pPr marL="0" indent="0" algn="just">
              <a:buNone/>
            </a:pPr>
            <a:r>
              <a:rPr lang="en-US" dirty="0">
                <a:latin typeface="Book Antiqua" panose="02040602050305030304" pitchFamily="18" charset="0"/>
              </a:rPr>
              <a:t>Let A=(2,10), B=(2,5), C=(8,4), D=(5,8), E=(7,5), F=(6,4), G=(1,2), H=(4,9)</a:t>
            </a: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2717547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DBSCAN Clustering Algorithm</a:t>
            </a:r>
          </a:p>
        </p:txBody>
      </p:sp>
      <p:sp>
        <p:nvSpPr>
          <p:cNvPr id="3" name="Content Placeholder 2"/>
          <p:cNvSpPr>
            <a:spLocks noGrp="1"/>
          </p:cNvSpPr>
          <p:nvPr>
            <p:ph idx="1"/>
          </p:nvPr>
        </p:nvSpPr>
        <p:spPr>
          <a:xfrm>
            <a:off x="838200" y="1690688"/>
            <a:ext cx="10416988" cy="4486275"/>
          </a:xfrm>
        </p:spPr>
        <p:txBody>
          <a:bodyPr>
            <a:normAutofit/>
          </a:bodyPr>
          <a:lstStyle/>
          <a:p>
            <a:pPr marL="0" indent="0" algn="just">
              <a:buNone/>
            </a:pPr>
            <a:r>
              <a:rPr lang="en-US" b="1" dirty="0">
                <a:latin typeface="Book Antiqua" panose="02040602050305030304" pitchFamily="18" charset="0"/>
              </a:rPr>
              <a:t>Solution</a:t>
            </a:r>
            <a:r>
              <a:rPr lang="en-US" dirty="0">
                <a:latin typeface="Book Antiqua" panose="02040602050305030304" pitchFamily="18" charset="0"/>
              </a:rPr>
              <a:t>: Let A=(2,10), B=(2,5), C=(8,4), D=(5,8), E=(7,5), F=(6,4), G=(1,2), H=(4,9)</a:t>
            </a:r>
          </a:p>
          <a:p>
            <a:pPr marL="0" indent="0" algn="just">
              <a:buNone/>
            </a:pPr>
            <a:r>
              <a:rPr lang="en-US" dirty="0">
                <a:latin typeface="Book Antiqua" panose="02040602050305030304" pitchFamily="18" charset="0"/>
              </a:rPr>
              <a:t>Distance Matrix:</a:t>
            </a: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Table 4"/>
          <p:cNvGraphicFramePr>
            <a:graphicFrameLocks noGrp="1"/>
          </p:cNvGraphicFramePr>
          <p:nvPr>
            <p:extLst>
              <p:ext uri="{D42A27DB-BD31-4B8C-83A1-F6EECF244321}">
                <p14:modId xmlns:p14="http://schemas.microsoft.com/office/powerpoint/2010/main" val="102557392"/>
              </p:ext>
            </p:extLst>
          </p:nvPr>
        </p:nvGraphicFramePr>
        <p:xfrm>
          <a:off x="838200" y="3064510"/>
          <a:ext cx="5459508" cy="3291840"/>
        </p:xfrm>
        <a:graphic>
          <a:graphicData uri="http://schemas.openxmlformats.org/drawingml/2006/table">
            <a:tbl>
              <a:tblPr firstRow="1" bandRow="1">
                <a:tableStyleId>{5C22544A-7EE6-4342-B048-85BDC9FD1C3A}</a:tableStyleId>
              </a:tblPr>
              <a:tblGrid>
                <a:gridCol w="606612">
                  <a:extLst>
                    <a:ext uri="{9D8B030D-6E8A-4147-A177-3AD203B41FA5}">
                      <a16:colId xmlns:a16="http://schemas.microsoft.com/office/drawing/2014/main" val="20000"/>
                    </a:ext>
                  </a:extLst>
                </a:gridCol>
                <a:gridCol w="606612">
                  <a:extLst>
                    <a:ext uri="{9D8B030D-6E8A-4147-A177-3AD203B41FA5}">
                      <a16:colId xmlns:a16="http://schemas.microsoft.com/office/drawing/2014/main" val="20001"/>
                    </a:ext>
                  </a:extLst>
                </a:gridCol>
                <a:gridCol w="606612">
                  <a:extLst>
                    <a:ext uri="{9D8B030D-6E8A-4147-A177-3AD203B41FA5}">
                      <a16:colId xmlns:a16="http://schemas.microsoft.com/office/drawing/2014/main" val="20002"/>
                    </a:ext>
                  </a:extLst>
                </a:gridCol>
                <a:gridCol w="606612">
                  <a:extLst>
                    <a:ext uri="{9D8B030D-6E8A-4147-A177-3AD203B41FA5}">
                      <a16:colId xmlns:a16="http://schemas.microsoft.com/office/drawing/2014/main" val="20003"/>
                    </a:ext>
                  </a:extLst>
                </a:gridCol>
                <a:gridCol w="606612">
                  <a:extLst>
                    <a:ext uri="{9D8B030D-6E8A-4147-A177-3AD203B41FA5}">
                      <a16:colId xmlns:a16="http://schemas.microsoft.com/office/drawing/2014/main" val="20004"/>
                    </a:ext>
                  </a:extLst>
                </a:gridCol>
                <a:gridCol w="606612">
                  <a:extLst>
                    <a:ext uri="{9D8B030D-6E8A-4147-A177-3AD203B41FA5}">
                      <a16:colId xmlns:a16="http://schemas.microsoft.com/office/drawing/2014/main" val="20005"/>
                    </a:ext>
                  </a:extLst>
                </a:gridCol>
                <a:gridCol w="606612">
                  <a:extLst>
                    <a:ext uri="{9D8B030D-6E8A-4147-A177-3AD203B41FA5}">
                      <a16:colId xmlns:a16="http://schemas.microsoft.com/office/drawing/2014/main" val="20006"/>
                    </a:ext>
                  </a:extLst>
                </a:gridCol>
                <a:gridCol w="606612">
                  <a:extLst>
                    <a:ext uri="{9D8B030D-6E8A-4147-A177-3AD203B41FA5}">
                      <a16:colId xmlns:a16="http://schemas.microsoft.com/office/drawing/2014/main" val="20007"/>
                    </a:ext>
                  </a:extLst>
                </a:gridCol>
                <a:gridCol w="606612">
                  <a:extLst>
                    <a:ext uri="{9D8B030D-6E8A-4147-A177-3AD203B41FA5}">
                      <a16:colId xmlns:a16="http://schemas.microsoft.com/office/drawing/2014/main" val="20008"/>
                    </a:ext>
                  </a:extLst>
                </a:gridCol>
              </a:tblGrid>
              <a:tr h="194955">
                <a:tc>
                  <a:txBody>
                    <a:bodyPr/>
                    <a:lstStyle/>
                    <a:p>
                      <a:endParaRPr lang="en-US" dirty="0"/>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tc>
                  <a:txBody>
                    <a:bodyPr/>
                    <a:lstStyle/>
                    <a:p>
                      <a:r>
                        <a:rPr lang="en-US" dirty="0"/>
                        <a:t>F</a:t>
                      </a:r>
                    </a:p>
                  </a:txBody>
                  <a:tcPr/>
                </a:tc>
                <a:tc>
                  <a:txBody>
                    <a:bodyPr/>
                    <a:lstStyle/>
                    <a:p>
                      <a:r>
                        <a:rPr lang="en-US" dirty="0"/>
                        <a:t>G</a:t>
                      </a:r>
                    </a:p>
                  </a:txBody>
                  <a:tcPr/>
                </a:tc>
                <a:tc>
                  <a:txBody>
                    <a:bodyPr/>
                    <a:lstStyle/>
                    <a:p>
                      <a:r>
                        <a:rPr lang="en-US" dirty="0"/>
                        <a:t>H</a:t>
                      </a:r>
                    </a:p>
                  </a:txBody>
                  <a:tcPr/>
                </a:tc>
                <a:extLst>
                  <a:ext uri="{0D108BD9-81ED-4DB2-BD59-A6C34878D82A}">
                    <a16:rowId xmlns:a16="http://schemas.microsoft.com/office/drawing/2014/main" val="10000"/>
                  </a:ext>
                </a:extLst>
              </a:tr>
              <a:tr h="205491">
                <a:tc>
                  <a:txBody>
                    <a:bodyPr/>
                    <a:lstStyle/>
                    <a:p>
                      <a:r>
                        <a:rPr lang="en-US" dirty="0"/>
                        <a:t>A</a:t>
                      </a:r>
                    </a:p>
                  </a:txBody>
                  <a:tcPr/>
                </a:tc>
                <a:tc>
                  <a:txBody>
                    <a:bodyPr/>
                    <a:lstStyle/>
                    <a:p>
                      <a:r>
                        <a:rPr lang="en-US" dirty="0"/>
                        <a:t>0</a:t>
                      </a:r>
                    </a:p>
                  </a:txBody>
                  <a:tcPr/>
                </a:tc>
                <a:tc>
                  <a:txBody>
                    <a:bodyPr/>
                    <a:lstStyle/>
                    <a:p>
                      <a:r>
                        <a:rPr lang="en-US" dirty="0"/>
                        <a:t>5</a:t>
                      </a:r>
                    </a:p>
                  </a:txBody>
                  <a:tcPr/>
                </a:tc>
                <a:tc>
                  <a:txBody>
                    <a:bodyPr/>
                    <a:lstStyle/>
                    <a:p>
                      <a:r>
                        <a:rPr lang="en-US" dirty="0"/>
                        <a:t>8.49</a:t>
                      </a:r>
                    </a:p>
                  </a:txBody>
                  <a:tcPr/>
                </a:tc>
                <a:tc>
                  <a:txBody>
                    <a:bodyPr/>
                    <a:lstStyle/>
                    <a:p>
                      <a:r>
                        <a:rPr lang="en-US" dirty="0"/>
                        <a:t>3.61</a:t>
                      </a:r>
                    </a:p>
                  </a:txBody>
                  <a:tcPr/>
                </a:tc>
                <a:tc>
                  <a:txBody>
                    <a:bodyPr/>
                    <a:lstStyle/>
                    <a:p>
                      <a:r>
                        <a:rPr lang="en-US" dirty="0"/>
                        <a:t>7.07</a:t>
                      </a:r>
                    </a:p>
                  </a:txBody>
                  <a:tcPr/>
                </a:tc>
                <a:tc>
                  <a:txBody>
                    <a:bodyPr/>
                    <a:lstStyle/>
                    <a:p>
                      <a:r>
                        <a:rPr lang="en-US" dirty="0"/>
                        <a:t>7.21</a:t>
                      </a:r>
                    </a:p>
                  </a:txBody>
                  <a:tcPr/>
                </a:tc>
                <a:tc>
                  <a:txBody>
                    <a:bodyPr/>
                    <a:lstStyle/>
                    <a:p>
                      <a:r>
                        <a:rPr lang="en-US" dirty="0"/>
                        <a:t>8.06</a:t>
                      </a:r>
                    </a:p>
                  </a:txBody>
                  <a:tcPr/>
                </a:tc>
                <a:tc>
                  <a:txBody>
                    <a:bodyPr/>
                    <a:lstStyle/>
                    <a:p>
                      <a:r>
                        <a:rPr lang="en-US" dirty="0"/>
                        <a:t>2.24</a:t>
                      </a:r>
                    </a:p>
                  </a:txBody>
                  <a:tcPr/>
                </a:tc>
                <a:extLst>
                  <a:ext uri="{0D108BD9-81ED-4DB2-BD59-A6C34878D82A}">
                    <a16:rowId xmlns:a16="http://schemas.microsoft.com/office/drawing/2014/main" val="10001"/>
                  </a:ext>
                </a:extLst>
              </a:tr>
              <a:tr h="194955">
                <a:tc>
                  <a:txBody>
                    <a:bodyPr/>
                    <a:lstStyle/>
                    <a:p>
                      <a:r>
                        <a:rPr lang="en-US" dirty="0"/>
                        <a:t>B</a:t>
                      </a:r>
                    </a:p>
                  </a:txBody>
                  <a:tcPr/>
                </a:tc>
                <a:tc>
                  <a:txBody>
                    <a:bodyPr/>
                    <a:lstStyle/>
                    <a:p>
                      <a:r>
                        <a:rPr lang="en-US" dirty="0"/>
                        <a:t>5</a:t>
                      </a:r>
                    </a:p>
                  </a:txBody>
                  <a:tcPr/>
                </a:tc>
                <a:tc>
                  <a:txBody>
                    <a:bodyPr/>
                    <a:lstStyle/>
                    <a:p>
                      <a:r>
                        <a:rPr lang="en-US" dirty="0"/>
                        <a:t>0</a:t>
                      </a:r>
                    </a:p>
                  </a:txBody>
                  <a:tcPr/>
                </a:tc>
                <a:tc>
                  <a:txBody>
                    <a:bodyPr/>
                    <a:lstStyle/>
                    <a:p>
                      <a:r>
                        <a:rPr lang="en-US" dirty="0"/>
                        <a:t>6.08</a:t>
                      </a:r>
                    </a:p>
                  </a:txBody>
                  <a:tcPr/>
                </a:tc>
                <a:tc>
                  <a:txBody>
                    <a:bodyPr/>
                    <a:lstStyle/>
                    <a:p>
                      <a:r>
                        <a:rPr lang="en-US" dirty="0"/>
                        <a:t>4.24</a:t>
                      </a:r>
                    </a:p>
                  </a:txBody>
                  <a:tcPr/>
                </a:tc>
                <a:tc>
                  <a:txBody>
                    <a:bodyPr/>
                    <a:lstStyle/>
                    <a:p>
                      <a:r>
                        <a:rPr lang="en-US" dirty="0"/>
                        <a:t>5</a:t>
                      </a:r>
                    </a:p>
                  </a:txBody>
                  <a:tcPr/>
                </a:tc>
                <a:tc>
                  <a:txBody>
                    <a:bodyPr/>
                    <a:lstStyle/>
                    <a:p>
                      <a:r>
                        <a:rPr lang="en-US" dirty="0"/>
                        <a:t>4.12</a:t>
                      </a:r>
                    </a:p>
                  </a:txBody>
                  <a:tcPr/>
                </a:tc>
                <a:tc>
                  <a:txBody>
                    <a:bodyPr/>
                    <a:lstStyle/>
                    <a:p>
                      <a:r>
                        <a:rPr lang="en-US" dirty="0"/>
                        <a:t>3.16</a:t>
                      </a:r>
                    </a:p>
                  </a:txBody>
                  <a:tcPr/>
                </a:tc>
                <a:tc>
                  <a:txBody>
                    <a:bodyPr/>
                    <a:lstStyle/>
                    <a:p>
                      <a:r>
                        <a:rPr lang="en-US" dirty="0"/>
                        <a:t>4.47</a:t>
                      </a:r>
                    </a:p>
                  </a:txBody>
                  <a:tcPr/>
                </a:tc>
                <a:extLst>
                  <a:ext uri="{0D108BD9-81ED-4DB2-BD59-A6C34878D82A}">
                    <a16:rowId xmlns:a16="http://schemas.microsoft.com/office/drawing/2014/main" val="10002"/>
                  </a:ext>
                </a:extLst>
              </a:tr>
              <a:tr h="194955">
                <a:tc>
                  <a:txBody>
                    <a:bodyPr/>
                    <a:lstStyle/>
                    <a:p>
                      <a:r>
                        <a:rPr lang="en-US" dirty="0"/>
                        <a:t>C</a:t>
                      </a:r>
                    </a:p>
                  </a:txBody>
                  <a:tcPr/>
                </a:tc>
                <a:tc>
                  <a:txBody>
                    <a:bodyPr/>
                    <a:lstStyle/>
                    <a:p>
                      <a:r>
                        <a:rPr lang="en-US" dirty="0"/>
                        <a:t>8.49</a:t>
                      </a:r>
                    </a:p>
                  </a:txBody>
                  <a:tcPr/>
                </a:tc>
                <a:tc>
                  <a:txBody>
                    <a:bodyPr/>
                    <a:lstStyle/>
                    <a:p>
                      <a:r>
                        <a:rPr lang="en-US" dirty="0"/>
                        <a:t>6.08</a:t>
                      </a:r>
                    </a:p>
                  </a:txBody>
                  <a:tcPr/>
                </a:tc>
                <a:tc>
                  <a:txBody>
                    <a:bodyPr/>
                    <a:lstStyle/>
                    <a:p>
                      <a:r>
                        <a:rPr lang="en-US" dirty="0"/>
                        <a:t>0</a:t>
                      </a:r>
                    </a:p>
                  </a:txBody>
                  <a:tcPr/>
                </a:tc>
                <a:tc>
                  <a:txBody>
                    <a:bodyPr/>
                    <a:lstStyle/>
                    <a:p>
                      <a:r>
                        <a:rPr lang="en-US" dirty="0"/>
                        <a:t>5</a:t>
                      </a:r>
                    </a:p>
                  </a:txBody>
                  <a:tcPr/>
                </a:tc>
                <a:tc>
                  <a:txBody>
                    <a:bodyPr/>
                    <a:lstStyle/>
                    <a:p>
                      <a:r>
                        <a:rPr lang="en-US" dirty="0"/>
                        <a:t>1.41</a:t>
                      </a:r>
                    </a:p>
                  </a:txBody>
                  <a:tcPr/>
                </a:tc>
                <a:tc>
                  <a:txBody>
                    <a:bodyPr/>
                    <a:lstStyle/>
                    <a:p>
                      <a:r>
                        <a:rPr lang="en-US" dirty="0"/>
                        <a:t>2</a:t>
                      </a:r>
                    </a:p>
                  </a:txBody>
                  <a:tcPr/>
                </a:tc>
                <a:tc>
                  <a:txBody>
                    <a:bodyPr/>
                    <a:lstStyle/>
                    <a:p>
                      <a:r>
                        <a:rPr lang="en-US" dirty="0"/>
                        <a:t>7.28</a:t>
                      </a:r>
                    </a:p>
                  </a:txBody>
                  <a:tcPr/>
                </a:tc>
                <a:tc>
                  <a:txBody>
                    <a:bodyPr/>
                    <a:lstStyle/>
                    <a:p>
                      <a:r>
                        <a:rPr lang="en-US" dirty="0"/>
                        <a:t>6.4</a:t>
                      </a:r>
                    </a:p>
                  </a:txBody>
                  <a:tcPr/>
                </a:tc>
                <a:extLst>
                  <a:ext uri="{0D108BD9-81ED-4DB2-BD59-A6C34878D82A}">
                    <a16:rowId xmlns:a16="http://schemas.microsoft.com/office/drawing/2014/main" val="10003"/>
                  </a:ext>
                </a:extLst>
              </a:tr>
              <a:tr h="194955">
                <a:tc>
                  <a:txBody>
                    <a:bodyPr/>
                    <a:lstStyle/>
                    <a:p>
                      <a:r>
                        <a:rPr lang="en-US" dirty="0"/>
                        <a:t>D</a:t>
                      </a:r>
                    </a:p>
                  </a:txBody>
                  <a:tcPr/>
                </a:tc>
                <a:tc>
                  <a:txBody>
                    <a:bodyPr/>
                    <a:lstStyle/>
                    <a:p>
                      <a:r>
                        <a:rPr lang="en-US" dirty="0"/>
                        <a:t>3.61</a:t>
                      </a:r>
                    </a:p>
                  </a:txBody>
                  <a:tcPr/>
                </a:tc>
                <a:tc>
                  <a:txBody>
                    <a:bodyPr/>
                    <a:lstStyle/>
                    <a:p>
                      <a:r>
                        <a:rPr lang="en-US" dirty="0"/>
                        <a:t>4.24</a:t>
                      </a:r>
                    </a:p>
                  </a:txBody>
                  <a:tcPr/>
                </a:tc>
                <a:tc>
                  <a:txBody>
                    <a:bodyPr/>
                    <a:lstStyle/>
                    <a:p>
                      <a:r>
                        <a:rPr lang="en-US" dirty="0"/>
                        <a:t>5</a:t>
                      </a:r>
                    </a:p>
                  </a:txBody>
                  <a:tcPr/>
                </a:tc>
                <a:tc>
                  <a:txBody>
                    <a:bodyPr/>
                    <a:lstStyle/>
                    <a:p>
                      <a:r>
                        <a:rPr lang="en-US" dirty="0"/>
                        <a:t>0</a:t>
                      </a:r>
                    </a:p>
                  </a:txBody>
                  <a:tcPr/>
                </a:tc>
                <a:tc>
                  <a:txBody>
                    <a:bodyPr/>
                    <a:lstStyle/>
                    <a:p>
                      <a:r>
                        <a:rPr lang="en-US" dirty="0"/>
                        <a:t>3.61</a:t>
                      </a:r>
                    </a:p>
                  </a:txBody>
                  <a:tcPr/>
                </a:tc>
                <a:tc>
                  <a:txBody>
                    <a:bodyPr/>
                    <a:lstStyle/>
                    <a:p>
                      <a:r>
                        <a:rPr lang="en-US" dirty="0"/>
                        <a:t>4.12</a:t>
                      </a:r>
                    </a:p>
                  </a:txBody>
                  <a:tcPr/>
                </a:tc>
                <a:tc>
                  <a:txBody>
                    <a:bodyPr/>
                    <a:lstStyle/>
                    <a:p>
                      <a:r>
                        <a:rPr lang="en-US" dirty="0"/>
                        <a:t>7.21</a:t>
                      </a:r>
                    </a:p>
                  </a:txBody>
                  <a:tcPr/>
                </a:tc>
                <a:tc>
                  <a:txBody>
                    <a:bodyPr/>
                    <a:lstStyle/>
                    <a:p>
                      <a:r>
                        <a:rPr lang="en-US" dirty="0"/>
                        <a:t>1.41</a:t>
                      </a:r>
                    </a:p>
                  </a:txBody>
                  <a:tcPr/>
                </a:tc>
                <a:extLst>
                  <a:ext uri="{0D108BD9-81ED-4DB2-BD59-A6C34878D82A}">
                    <a16:rowId xmlns:a16="http://schemas.microsoft.com/office/drawing/2014/main" val="10004"/>
                  </a:ext>
                </a:extLst>
              </a:tr>
              <a:tr h="194955">
                <a:tc>
                  <a:txBody>
                    <a:bodyPr/>
                    <a:lstStyle/>
                    <a:p>
                      <a:r>
                        <a:rPr lang="en-US" dirty="0"/>
                        <a:t>E</a:t>
                      </a:r>
                    </a:p>
                  </a:txBody>
                  <a:tcPr/>
                </a:tc>
                <a:tc>
                  <a:txBody>
                    <a:bodyPr/>
                    <a:lstStyle/>
                    <a:p>
                      <a:r>
                        <a:rPr lang="en-US" dirty="0"/>
                        <a:t>7.07</a:t>
                      </a:r>
                    </a:p>
                  </a:txBody>
                  <a:tcPr/>
                </a:tc>
                <a:tc>
                  <a:txBody>
                    <a:bodyPr/>
                    <a:lstStyle/>
                    <a:p>
                      <a:r>
                        <a:rPr lang="en-US" dirty="0"/>
                        <a:t>5</a:t>
                      </a:r>
                    </a:p>
                  </a:txBody>
                  <a:tcPr/>
                </a:tc>
                <a:tc>
                  <a:txBody>
                    <a:bodyPr/>
                    <a:lstStyle/>
                    <a:p>
                      <a:r>
                        <a:rPr lang="en-US" dirty="0"/>
                        <a:t>1.41</a:t>
                      </a:r>
                    </a:p>
                  </a:txBody>
                  <a:tcPr/>
                </a:tc>
                <a:tc>
                  <a:txBody>
                    <a:bodyPr/>
                    <a:lstStyle/>
                    <a:p>
                      <a:r>
                        <a:rPr lang="en-US" dirty="0"/>
                        <a:t>3.61</a:t>
                      </a:r>
                    </a:p>
                  </a:txBody>
                  <a:tcPr/>
                </a:tc>
                <a:tc>
                  <a:txBody>
                    <a:bodyPr/>
                    <a:lstStyle/>
                    <a:p>
                      <a:r>
                        <a:rPr lang="en-US" dirty="0"/>
                        <a:t>0</a:t>
                      </a:r>
                    </a:p>
                  </a:txBody>
                  <a:tcPr/>
                </a:tc>
                <a:tc>
                  <a:txBody>
                    <a:bodyPr/>
                    <a:lstStyle/>
                    <a:p>
                      <a:r>
                        <a:rPr lang="en-US" dirty="0"/>
                        <a:t>1.41</a:t>
                      </a:r>
                    </a:p>
                  </a:txBody>
                  <a:tcPr/>
                </a:tc>
                <a:tc>
                  <a:txBody>
                    <a:bodyPr/>
                    <a:lstStyle/>
                    <a:p>
                      <a:r>
                        <a:rPr lang="en-US" dirty="0"/>
                        <a:t>6.71</a:t>
                      </a:r>
                    </a:p>
                  </a:txBody>
                  <a:tcPr/>
                </a:tc>
                <a:tc>
                  <a:txBody>
                    <a:bodyPr/>
                    <a:lstStyle/>
                    <a:p>
                      <a:r>
                        <a:rPr lang="en-US" dirty="0"/>
                        <a:t>5</a:t>
                      </a:r>
                    </a:p>
                  </a:txBody>
                  <a:tcPr/>
                </a:tc>
                <a:extLst>
                  <a:ext uri="{0D108BD9-81ED-4DB2-BD59-A6C34878D82A}">
                    <a16:rowId xmlns:a16="http://schemas.microsoft.com/office/drawing/2014/main" val="10005"/>
                  </a:ext>
                </a:extLst>
              </a:tr>
              <a:tr h="194955">
                <a:tc>
                  <a:txBody>
                    <a:bodyPr/>
                    <a:lstStyle/>
                    <a:p>
                      <a:r>
                        <a:rPr lang="en-US" dirty="0"/>
                        <a:t>F</a:t>
                      </a:r>
                    </a:p>
                  </a:txBody>
                  <a:tcPr/>
                </a:tc>
                <a:tc>
                  <a:txBody>
                    <a:bodyPr/>
                    <a:lstStyle/>
                    <a:p>
                      <a:r>
                        <a:rPr lang="en-US" dirty="0"/>
                        <a:t>7.21</a:t>
                      </a:r>
                    </a:p>
                  </a:txBody>
                  <a:tcPr/>
                </a:tc>
                <a:tc>
                  <a:txBody>
                    <a:bodyPr/>
                    <a:lstStyle/>
                    <a:p>
                      <a:r>
                        <a:rPr lang="en-US" dirty="0"/>
                        <a:t>4.12</a:t>
                      </a:r>
                    </a:p>
                  </a:txBody>
                  <a:tcPr/>
                </a:tc>
                <a:tc>
                  <a:txBody>
                    <a:bodyPr/>
                    <a:lstStyle/>
                    <a:p>
                      <a:r>
                        <a:rPr lang="en-US" dirty="0"/>
                        <a:t>2</a:t>
                      </a:r>
                    </a:p>
                  </a:txBody>
                  <a:tcPr/>
                </a:tc>
                <a:tc>
                  <a:txBody>
                    <a:bodyPr/>
                    <a:lstStyle/>
                    <a:p>
                      <a:r>
                        <a:rPr lang="en-US" dirty="0"/>
                        <a:t>4.12</a:t>
                      </a:r>
                    </a:p>
                  </a:txBody>
                  <a:tcPr/>
                </a:tc>
                <a:tc>
                  <a:txBody>
                    <a:bodyPr/>
                    <a:lstStyle/>
                    <a:p>
                      <a:r>
                        <a:rPr lang="en-US" dirty="0"/>
                        <a:t>1.41</a:t>
                      </a:r>
                    </a:p>
                  </a:txBody>
                  <a:tcPr/>
                </a:tc>
                <a:tc>
                  <a:txBody>
                    <a:bodyPr/>
                    <a:lstStyle/>
                    <a:p>
                      <a:r>
                        <a:rPr lang="en-US" dirty="0"/>
                        <a:t>0</a:t>
                      </a:r>
                    </a:p>
                  </a:txBody>
                  <a:tcPr/>
                </a:tc>
                <a:tc>
                  <a:txBody>
                    <a:bodyPr/>
                    <a:lstStyle/>
                    <a:p>
                      <a:r>
                        <a:rPr lang="en-US" dirty="0"/>
                        <a:t>5.39</a:t>
                      </a:r>
                    </a:p>
                  </a:txBody>
                  <a:tcPr/>
                </a:tc>
                <a:tc>
                  <a:txBody>
                    <a:bodyPr/>
                    <a:lstStyle/>
                    <a:p>
                      <a:r>
                        <a:rPr lang="en-US" dirty="0"/>
                        <a:t>5.39</a:t>
                      </a:r>
                    </a:p>
                  </a:txBody>
                  <a:tcPr/>
                </a:tc>
                <a:extLst>
                  <a:ext uri="{0D108BD9-81ED-4DB2-BD59-A6C34878D82A}">
                    <a16:rowId xmlns:a16="http://schemas.microsoft.com/office/drawing/2014/main" val="10006"/>
                  </a:ext>
                </a:extLst>
              </a:tr>
              <a:tr h="194955">
                <a:tc>
                  <a:txBody>
                    <a:bodyPr/>
                    <a:lstStyle/>
                    <a:p>
                      <a:r>
                        <a:rPr lang="en-US" dirty="0"/>
                        <a:t>G</a:t>
                      </a:r>
                    </a:p>
                  </a:txBody>
                  <a:tcPr/>
                </a:tc>
                <a:tc>
                  <a:txBody>
                    <a:bodyPr/>
                    <a:lstStyle/>
                    <a:p>
                      <a:r>
                        <a:rPr lang="en-US" dirty="0"/>
                        <a:t>8.06</a:t>
                      </a:r>
                    </a:p>
                  </a:txBody>
                  <a:tcPr/>
                </a:tc>
                <a:tc>
                  <a:txBody>
                    <a:bodyPr/>
                    <a:lstStyle/>
                    <a:p>
                      <a:r>
                        <a:rPr lang="en-US" dirty="0"/>
                        <a:t>3.16</a:t>
                      </a:r>
                    </a:p>
                  </a:txBody>
                  <a:tcPr/>
                </a:tc>
                <a:tc>
                  <a:txBody>
                    <a:bodyPr/>
                    <a:lstStyle/>
                    <a:p>
                      <a:r>
                        <a:rPr lang="en-US" dirty="0"/>
                        <a:t>7.28</a:t>
                      </a:r>
                    </a:p>
                  </a:txBody>
                  <a:tcPr/>
                </a:tc>
                <a:tc>
                  <a:txBody>
                    <a:bodyPr/>
                    <a:lstStyle/>
                    <a:p>
                      <a:r>
                        <a:rPr lang="en-US" dirty="0"/>
                        <a:t>7.21</a:t>
                      </a:r>
                    </a:p>
                  </a:txBody>
                  <a:tcPr/>
                </a:tc>
                <a:tc>
                  <a:txBody>
                    <a:bodyPr/>
                    <a:lstStyle/>
                    <a:p>
                      <a:r>
                        <a:rPr lang="en-US" dirty="0"/>
                        <a:t>6.71</a:t>
                      </a:r>
                    </a:p>
                  </a:txBody>
                  <a:tcPr/>
                </a:tc>
                <a:tc>
                  <a:txBody>
                    <a:bodyPr/>
                    <a:lstStyle/>
                    <a:p>
                      <a:r>
                        <a:rPr lang="en-US" dirty="0"/>
                        <a:t>5.39</a:t>
                      </a:r>
                    </a:p>
                  </a:txBody>
                  <a:tcPr/>
                </a:tc>
                <a:tc>
                  <a:txBody>
                    <a:bodyPr/>
                    <a:lstStyle/>
                    <a:p>
                      <a:r>
                        <a:rPr lang="en-US" dirty="0"/>
                        <a:t>0</a:t>
                      </a:r>
                    </a:p>
                  </a:txBody>
                  <a:tcPr/>
                </a:tc>
                <a:tc>
                  <a:txBody>
                    <a:bodyPr/>
                    <a:lstStyle/>
                    <a:p>
                      <a:r>
                        <a:rPr lang="en-US" dirty="0"/>
                        <a:t>7.62</a:t>
                      </a:r>
                    </a:p>
                  </a:txBody>
                  <a:tcPr/>
                </a:tc>
                <a:extLst>
                  <a:ext uri="{0D108BD9-81ED-4DB2-BD59-A6C34878D82A}">
                    <a16:rowId xmlns:a16="http://schemas.microsoft.com/office/drawing/2014/main" val="10007"/>
                  </a:ext>
                </a:extLst>
              </a:tr>
              <a:tr h="194955">
                <a:tc>
                  <a:txBody>
                    <a:bodyPr/>
                    <a:lstStyle/>
                    <a:p>
                      <a:r>
                        <a:rPr lang="en-US" dirty="0"/>
                        <a:t>H</a:t>
                      </a:r>
                    </a:p>
                  </a:txBody>
                  <a:tcPr/>
                </a:tc>
                <a:tc>
                  <a:txBody>
                    <a:bodyPr/>
                    <a:lstStyle/>
                    <a:p>
                      <a:r>
                        <a:rPr lang="en-US" dirty="0"/>
                        <a:t>2.24</a:t>
                      </a:r>
                    </a:p>
                  </a:txBody>
                  <a:tcPr/>
                </a:tc>
                <a:tc>
                  <a:txBody>
                    <a:bodyPr/>
                    <a:lstStyle/>
                    <a:p>
                      <a:r>
                        <a:rPr lang="en-US" dirty="0"/>
                        <a:t>4.47</a:t>
                      </a:r>
                    </a:p>
                  </a:txBody>
                  <a:tcPr/>
                </a:tc>
                <a:tc>
                  <a:txBody>
                    <a:bodyPr/>
                    <a:lstStyle/>
                    <a:p>
                      <a:r>
                        <a:rPr lang="en-US" dirty="0"/>
                        <a:t>6.4</a:t>
                      </a:r>
                    </a:p>
                  </a:txBody>
                  <a:tcPr/>
                </a:tc>
                <a:tc>
                  <a:txBody>
                    <a:bodyPr/>
                    <a:lstStyle/>
                    <a:p>
                      <a:r>
                        <a:rPr lang="en-US" dirty="0"/>
                        <a:t>1.41</a:t>
                      </a:r>
                    </a:p>
                  </a:txBody>
                  <a:tcPr/>
                </a:tc>
                <a:tc>
                  <a:txBody>
                    <a:bodyPr/>
                    <a:lstStyle/>
                    <a:p>
                      <a:r>
                        <a:rPr lang="en-US" dirty="0"/>
                        <a:t>5</a:t>
                      </a:r>
                    </a:p>
                  </a:txBody>
                  <a:tcPr/>
                </a:tc>
                <a:tc>
                  <a:txBody>
                    <a:bodyPr/>
                    <a:lstStyle/>
                    <a:p>
                      <a:r>
                        <a:rPr lang="en-US" dirty="0"/>
                        <a:t>5.39</a:t>
                      </a:r>
                    </a:p>
                  </a:txBody>
                  <a:tcPr/>
                </a:tc>
                <a:tc>
                  <a:txBody>
                    <a:bodyPr/>
                    <a:lstStyle/>
                    <a:p>
                      <a:r>
                        <a:rPr lang="en-US" dirty="0"/>
                        <a:t>7.62</a:t>
                      </a:r>
                    </a:p>
                  </a:txBody>
                  <a:tcPr/>
                </a:tc>
                <a:tc>
                  <a:txBody>
                    <a:bodyPr/>
                    <a:lstStyle/>
                    <a:p>
                      <a:r>
                        <a:rPr lang="en-US" dirty="0"/>
                        <a:t>0</a:t>
                      </a:r>
                    </a:p>
                  </a:txBody>
                  <a:tcPr/>
                </a:tc>
                <a:extLst>
                  <a:ext uri="{0D108BD9-81ED-4DB2-BD59-A6C34878D82A}">
                    <a16:rowId xmlns:a16="http://schemas.microsoft.com/office/drawing/2014/main" val="10008"/>
                  </a:ext>
                </a:extLst>
              </a:tr>
            </a:tbl>
          </a:graphicData>
        </a:graphic>
      </p:graphicFrame>
      <p:sp>
        <p:nvSpPr>
          <p:cNvPr id="6" name="TextBox 5"/>
          <p:cNvSpPr txBox="1"/>
          <p:nvPr/>
        </p:nvSpPr>
        <p:spPr>
          <a:xfrm>
            <a:off x="6531429" y="2540000"/>
            <a:ext cx="5225143" cy="3785652"/>
          </a:xfrm>
          <a:prstGeom prst="rect">
            <a:avLst/>
          </a:prstGeom>
          <a:noFill/>
          <a:ln>
            <a:solidFill>
              <a:schemeClr val="accent1"/>
            </a:solidFill>
          </a:ln>
        </p:spPr>
        <p:txBody>
          <a:bodyPr wrap="square" rtlCol="0">
            <a:spAutoFit/>
          </a:bodyPr>
          <a:lstStyle/>
          <a:p>
            <a:pPr algn="just"/>
            <a:r>
              <a:rPr lang="en-US" sz="2400" dirty="0">
                <a:solidFill>
                  <a:schemeClr val="accent1"/>
                </a:solidFill>
                <a:latin typeface="Book Antiqua" panose="02040602050305030304" pitchFamily="18" charset="0"/>
              </a:rPr>
              <a:t>Number of data points within </a:t>
            </a:r>
            <a:r>
              <a:rPr lang="en-US" sz="2400" dirty="0" err="1">
                <a:solidFill>
                  <a:schemeClr val="accent1"/>
                </a:solidFill>
                <a:latin typeface="Book Antiqua" panose="02040602050305030304" pitchFamily="18" charset="0"/>
              </a:rPr>
              <a:t>eps</a:t>
            </a:r>
            <a:r>
              <a:rPr lang="en-US" sz="2400" dirty="0">
                <a:solidFill>
                  <a:schemeClr val="accent1"/>
                </a:solidFill>
                <a:latin typeface="Book Antiqua" panose="02040602050305030304" pitchFamily="18" charset="0"/>
              </a:rPr>
              <a:t>=2 from each data points is given below:</a:t>
            </a:r>
          </a:p>
          <a:p>
            <a:pPr algn="just"/>
            <a:r>
              <a:rPr lang="en-US" sz="2400" dirty="0">
                <a:solidFill>
                  <a:schemeClr val="accent1"/>
                </a:solidFill>
                <a:latin typeface="Book Antiqua" panose="02040602050305030304" pitchFamily="18" charset="0"/>
              </a:rPr>
              <a:t>A:1(itself)	B:1(itself)</a:t>
            </a:r>
          </a:p>
          <a:p>
            <a:pPr algn="just"/>
            <a:r>
              <a:rPr lang="en-US" sz="2400" dirty="0">
                <a:solidFill>
                  <a:schemeClr val="accent1"/>
                </a:solidFill>
                <a:latin typeface="Book Antiqua" panose="02040602050305030304" pitchFamily="18" charset="0"/>
              </a:rPr>
              <a:t>C:3(C,E,F)	D:2(D,H)</a:t>
            </a:r>
          </a:p>
          <a:p>
            <a:pPr algn="just"/>
            <a:r>
              <a:rPr lang="en-US" sz="2400" dirty="0">
                <a:solidFill>
                  <a:schemeClr val="accent1"/>
                </a:solidFill>
                <a:latin typeface="Book Antiqua" panose="02040602050305030304" pitchFamily="18" charset="0"/>
              </a:rPr>
              <a:t>E:3(C,E,F)	F:3(C,E,F)</a:t>
            </a:r>
          </a:p>
          <a:p>
            <a:pPr algn="just"/>
            <a:r>
              <a:rPr lang="en-US" sz="2400" dirty="0">
                <a:solidFill>
                  <a:schemeClr val="accent1"/>
                </a:solidFill>
                <a:latin typeface="Book Antiqua" panose="02040602050305030304" pitchFamily="18" charset="0"/>
              </a:rPr>
              <a:t>G:1(itself)	H:2(D,H)</a:t>
            </a:r>
          </a:p>
          <a:p>
            <a:pPr algn="just"/>
            <a:r>
              <a:rPr lang="en-US" sz="2400" dirty="0">
                <a:solidFill>
                  <a:schemeClr val="accent1"/>
                </a:solidFill>
                <a:latin typeface="Book Antiqua" panose="02040602050305030304" pitchFamily="18" charset="0"/>
              </a:rPr>
              <a:t>Thus, Core Points are: C,D,E,F,H</a:t>
            </a:r>
          </a:p>
          <a:p>
            <a:pPr algn="just"/>
            <a:r>
              <a:rPr lang="en-US" sz="2400" dirty="0">
                <a:solidFill>
                  <a:schemeClr val="accent1"/>
                </a:solidFill>
                <a:latin typeface="Book Antiqua" panose="02040602050305030304" pitchFamily="18" charset="0"/>
              </a:rPr>
              <a:t>	Outliers are: A, B,G</a:t>
            </a:r>
          </a:p>
          <a:p>
            <a:pPr algn="just"/>
            <a:r>
              <a:rPr lang="en-US" sz="2400" dirty="0">
                <a:solidFill>
                  <a:schemeClr val="accent1"/>
                </a:solidFill>
                <a:latin typeface="Book Antiqua" panose="02040602050305030304" pitchFamily="18" charset="0"/>
              </a:rPr>
              <a:t>Hence, two clusters are formed:</a:t>
            </a:r>
          </a:p>
          <a:p>
            <a:pPr algn="just"/>
            <a:r>
              <a:rPr lang="en-US" sz="2400" dirty="0">
                <a:solidFill>
                  <a:schemeClr val="accent1"/>
                </a:solidFill>
                <a:latin typeface="Book Antiqua" panose="02040602050305030304" pitchFamily="18" charset="0"/>
              </a:rPr>
              <a:t>Cluster1={C,E,F}	Cluster2={D,H}</a:t>
            </a:r>
          </a:p>
        </p:txBody>
      </p:sp>
    </p:spTree>
    <p:extLst>
      <p:ext uri="{BB962C8B-B14F-4D97-AF65-F5344CB8AC3E}">
        <p14:creationId xmlns:p14="http://schemas.microsoft.com/office/powerpoint/2010/main" val="9389519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Gaussian Mixture Models and EM</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Partition, hierarchical, and density based clustering methods and hard clustering algorithms. This means these algorithms assigns every data object to exactly one cluster.</a:t>
            </a:r>
          </a:p>
          <a:p>
            <a:pPr algn="just"/>
            <a:r>
              <a:rPr lang="en-US" dirty="0">
                <a:latin typeface="Book Antiqua" panose="02040602050305030304" pitchFamily="18" charset="0"/>
              </a:rPr>
              <a:t>Gaussian Mixture Model (GMM) is soft clustering algorithm. It may assigns data object to multiple clusters with some probability. </a:t>
            </a:r>
          </a:p>
          <a:p>
            <a:pPr algn="just"/>
            <a:r>
              <a:rPr lang="en-US" dirty="0">
                <a:latin typeface="Book Antiqua" panose="02040602050305030304" pitchFamily="18" charset="0"/>
              </a:rPr>
              <a:t>For example, if k=3, a data point can be assigned to clusters c1 and c2 with probabilities 0.7 and 0.3 respectively.</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5374921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Gaussian Mixture Models and EM</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Gaussian Mixture Models (GMMs) assume that there are a certain number of Gaussian distributions, and each of these distributions represent a cluster. </a:t>
            </a:r>
          </a:p>
          <a:p>
            <a:pPr algn="just"/>
            <a:r>
              <a:rPr lang="en-US" dirty="0">
                <a:latin typeface="Book Antiqua" panose="02040602050305030304" pitchFamily="18" charset="0"/>
              </a:rPr>
              <a:t>Hence, a Gaussian Mixture Model tends to group the data points belonging to a single distribution together.</a:t>
            </a:r>
          </a:p>
          <a:p>
            <a:pPr algn="just"/>
            <a:r>
              <a:rPr lang="en-US" dirty="0">
                <a:latin typeface="Book Antiqua" panose="02040602050305030304" pitchFamily="18" charset="0"/>
              </a:rPr>
              <a:t>For a given set of data points, our GMM would identify the probability of each data point belonging to each of these distributions.</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857707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Gaussian Mixture Models and EM</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GMM is a kind of statistical model that involves latent variables and hence can not be solved using MLE method. </a:t>
            </a:r>
          </a:p>
          <a:p>
            <a:pPr algn="just"/>
            <a:endParaRPr lang="en-US" dirty="0">
              <a:latin typeface="Book Antiqua" panose="02040602050305030304" pitchFamily="18" charset="0"/>
            </a:endParaRPr>
          </a:p>
          <a:p>
            <a:pPr algn="just"/>
            <a:r>
              <a:rPr lang="en-US" dirty="0">
                <a:latin typeface="Book Antiqua" panose="02040602050305030304" pitchFamily="18" charset="0"/>
              </a:rPr>
              <a:t>Expectation maximization (EM) algorithm is a method to find MLE of the parameters of a statistical model in cases where equations can not be solved directly.</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516575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Similarity and Dissimilarity</a:t>
            </a:r>
          </a:p>
        </p:txBody>
      </p:sp>
      <p:sp>
        <p:nvSpPr>
          <p:cNvPr id="3" name="Content Placeholder 2"/>
          <p:cNvSpPr>
            <a:spLocks noGrp="1"/>
          </p:cNvSpPr>
          <p:nvPr>
            <p:ph idx="1"/>
          </p:nvPr>
        </p:nvSpPr>
        <p:spPr/>
        <p:txBody>
          <a:bodyPr>
            <a:normAutofit/>
          </a:bodyPr>
          <a:lstStyle/>
          <a:p>
            <a:pPr algn="just"/>
            <a:r>
              <a:rPr lang="en-US" i="1" dirty="0" err="1">
                <a:latin typeface="Book Antiqua" panose="02040602050305030304" pitchFamily="18" charset="0"/>
              </a:rPr>
              <a:t>Minkowski</a:t>
            </a:r>
            <a:r>
              <a:rPr lang="en-US" i="1" dirty="0">
                <a:latin typeface="Book Antiqua" panose="02040602050305030304" pitchFamily="18" charset="0"/>
              </a:rPr>
              <a:t> distance</a:t>
            </a:r>
            <a:r>
              <a:rPr lang="en-US" dirty="0">
                <a:latin typeface="Book Antiqua" panose="02040602050305030304" pitchFamily="18" charset="0"/>
              </a:rPr>
              <a:t> is a generalization of both Euclidean distance and Manhattan distance. It is defined as</a:t>
            </a: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a:p>
            <a:pPr algn="just"/>
            <a:r>
              <a:rPr lang="en-US" dirty="0">
                <a:latin typeface="Book Antiqua" panose="02040602050305030304" pitchFamily="18" charset="0"/>
              </a:rPr>
              <a:t>Where p is a positive integer, such a distance is also called </a:t>
            </a:r>
            <a:r>
              <a:rPr lang="en-US" dirty="0" err="1">
                <a:latin typeface="Book Antiqua" panose="02040602050305030304" pitchFamily="18" charset="0"/>
              </a:rPr>
              <a:t>L</a:t>
            </a:r>
            <a:r>
              <a:rPr lang="en-US" baseline="-25000" dirty="0" err="1">
                <a:latin typeface="Book Antiqua" panose="02040602050305030304" pitchFamily="18" charset="0"/>
              </a:rPr>
              <a:t>p</a:t>
            </a:r>
            <a:r>
              <a:rPr lang="en-US" dirty="0">
                <a:latin typeface="Book Antiqua" panose="02040602050305030304" pitchFamily="18" charset="0"/>
              </a:rPr>
              <a:t> norm, in some literature. It represents the Manhattan distance when p = 1 (i.e., L</a:t>
            </a:r>
            <a:r>
              <a:rPr lang="en-US" baseline="-25000" dirty="0">
                <a:latin typeface="Book Antiqua" panose="02040602050305030304" pitchFamily="18" charset="0"/>
              </a:rPr>
              <a:t>1</a:t>
            </a:r>
            <a:r>
              <a:rPr lang="en-US" dirty="0">
                <a:latin typeface="Book Antiqua" panose="02040602050305030304" pitchFamily="18" charset="0"/>
              </a:rPr>
              <a:t> norm) and Euclidean distance when p = 2 (i.e., L</a:t>
            </a:r>
            <a:r>
              <a:rPr lang="en-US" baseline="-25000" dirty="0">
                <a:latin typeface="Book Antiqua" panose="02040602050305030304" pitchFamily="18" charset="0"/>
              </a:rPr>
              <a:t>2</a:t>
            </a:r>
            <a:r>
              <a:rPr lang="en-US" dirty="0">
                <a:latin typeface="Book Antiqua" panose="02040602050305030304" pitchFamily="18" charset="0"/>
              </a:rPr>
              <a:t> norm).</a:t>
            </a: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1331258" y="37786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2326342" y="4649180"/>
            <a:ext cx="151971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nvGraphicFramePr>
        <p:xfrm>
          <a:off x="1204351" y="2737457"/>
          <a:ext cx="4155440" cy="596586"/>
        </p:xfrm>
        <a:graphic>
          <a:graphicData uri="http://schemas.openxmlformats.org/presentationml/2006/ole">
            <mc:AlternateContent xmlns:mc="http://schemas.openxmlformats.org/markup-compatibility/2006">
              <mc:Choice xmlns:v="urn:schemas-microsoft-com:vml" Requires="v">
                <p:oleObj spid="_x0000_s43182" name="Equation" r:id="rId4" imgW="2019240" imgH="304560" progId="Equation.3">
                  <p:embed/>
                </p:oleObj>
              </mc:Choice>
              <mc:Fallback>
                <p:oleObj name="Equation" r:id="rId4" imgW="2019240" imgH="304560" progId="Equation.3">
                  <p:embed/>
                  <p:pic>
                    <p:nvPicPr>
                      <p:cNvPr id="0" name=""/>
                      <p:cNvPicPr>
                        <a:picLocks noChangeAspect="1" noChangeArrowheads="1"/>
                      </p:cNvPicPr>
                      <p:nvPr/>
                    </p:nvPicPr>
                    <p:blipFill>
                      <a:blip r:embed="rId5"/>
                      <a:srcRect/>
                      <a:stretch>
                        <a:fillRect/>
                      </a:stretch>
                    </p:blipFill>
                    <p:spPr bwMode="auto">
                      <a:xfrm>
                        <a:off x="1204351" y="2737457"/>
                        <a:ext cx="4155440" cy="596586"/>
                      </a:xfrm>
                      <a:prstGeom prst="rect">
                        <a:avLst/>
                      </a:prstGeom>
                      <a:noFill/>
                    </p:spPr>
                  </p:pic>
                </p:oleObj>
              </mc:Fallback>
            </mc:AlternateContent>
          </a:graphicData>
        </a:graphic>
      </p:graphicFrame>
    </p:spTree>
    <p:extLst>
      <p:ext uri="{BB962C8B-B14F-4D97-AF65-F5344CB8AC3E}">
        <p14:creationId xmlns:p14="http://schemas.microsoft.com/office/powerpoint/2010/main" val="6646517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Gaussian Mixture Models and EM</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b="1" u="sng" dirty="0">
                <a:latin typeface="Book Antiqua" panose="02040602050305030304" pitchFamily="18" charset="0"/>
              </a:rPr>
              <a:t>Outline of EM Algorithm</a:t>
            </a:r>
          </a:p>
          <a:p>
            <a:pPr marL="514350" indent="-514350" algn="just">
              <a:buFont typeface="+mj-lt"/>
              <a:buAutoNum type="arabicPeriod"/>
            </a:pPr>
            <a:r>
              <a:rPr lang="en-US" dirty="0">
                <a:latin typeface="Book Antiqua" panose="02040602050305030304" pitchFamily="18" charset="0"/>
              </a:rPr>
              <a:t>Initialize parameters to be estimated</a:t>
            </a:r>
          </a:p>
          <a:p>
            <a:pPr marL="514350" indent="-514350" algn="just">
              <a:buFont typeface="+mj-lt"/>
              <a:buAutoNum type="arabicPeriod"/>
            </a:pPr>
            <a:r>
              <a:rPr lang="en-US" dirty="0">
                <a:latin typeface="Book Antiqua" panose="02040602050305030304" pitchFamily="18" charset="0"/>
              </a:rPr>
              <a:t>E-Step: using the observed available data estimate the values of missing data</a:t>
            </a:r>
          </a:p>
          <a:p>
            <a:pPr marL="514350" indent="-514350" algn="just">
              <a:buFont typeface="+mj-lt"/>
              <a:buAutoNum type="arabicPeriod"/>
            </a:pPr>
            <a:r>
              <a:rPr lang="en-US" dirty="0">
                <a:latin typeface="Book Antiqua" panose="02040602050305030304" pitchFamily="18" charset="0"/>
              </a:rPr>
              <a:t> M-step: Update the parameters by maximizing likelihood function.</a:t>
            </a:r>
          </a:p>
          <a:p>
            <a:pPr marL="514350" indent="-514350" algn="just">
              <a:buFont typeface="+mj-lt"/>
              <a:buAutoNum type="arabicPeriod"/>
            </a:pPr>
            <a:r>
              <a:rPr lang="en-US" dirty="0">
                <a:latin typeface="Book Antiqua" panose="02040602050305030304" pitchFamily="18" charset="0"/>
              </a:rPr>
              <a:t>Repeat Step2-3 until convergence.</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8815124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Gaussian Mixture Models and EM</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b="1" u="sng" dirty="0">
                <a:latin typeface="Book Antiqua" panose="02040602050305030304" pitchFamily="18" charset="0"/>
              </a:rPr>
              <a:t>EM for GMM</a:t>
            </a:r>
          </a:p>
          <a:p>
            <a:pPr marL="514350" indent="-514350" algn="just">
              <a:buFont typeface="+mj-lt"/>
              <a:buAutoNum type="arabicPeriod"/>
            </a:pPr>
            <a:r>
              <a:rPr lang="en-US" dirty="0">
                <a:latin typeface="Book Antiqua" panose="02040602050305030304" pitchFamily="18" charset="0"/>
              </a:rPr>
              <a:t>Suppose we are given a set of N data observations{</a:t>
            </a:r>
            <a:r>
              <a:rPr lang="en-US" i="1" dirty="0">
                <a:latin typeface="Book Antiqua" panose="02040602050305030304" pitchFamily="18" charset="0"/>
              </a:rPr>
              <a:t>x</a:t>
            </a:r>
            <a:r>
              <a:rPr lang="en-US" baseline="-25000" dirty="0">
                <a:latin typeface="Book Antiqua" panose="02040602050305030304" pitchFamily="18" charset="0"/>
              </a:rPr>
              <a:t>1</a:t>
            </a:r>
            <a:r>
              <a:rPr lang="en-US" dirty="0">
                <a:latin typeface="Book Antiqua" panose="02040602050305030304" pitchFamily="18" charset="0"/>
              </a:rPr>
              <a:t>,</a:t>
            </a:r>
            <a:r>
              <a:rPr lang="en-US" i="1" dirty="0">
                <a:latin typeface="Book Antiqua" panose="02040602050305030304" pitchFamily="18" charset="0"/>
              </a:rPr>
              <a:t>x</a:t>
            </a:r>
            <a:r>
              <a:rPr lang="en-US" baseline="-25000" dirty="0">
                <a:latin typeface="Book Antiqua" panose="02040602050305030304" pitchFamily="18" charset="0"/>
              </a:rPr>
              <a:t>2</a:t>
            </a:r>
            <a:r>
              <a:rPr lang="en-US" dirty="0">
                <a:latin typeface="Book Antiqua" panose="02040602050305030304" pitchFamily="18" charset="0"/>
              </a:rPr>
              <a:t>,...,</a:t>
            </a:r>
            <a:r>
              <a:rPr lang="en-US" i="1" dirty="0" err="1">
                <a:latin typeface="Book Antiqua" panose="02040602050305030304" pitchFamily="18" charset="0"/>
              </a:rPr>
              <a:t>x</a:t>
            </a:r>
            <a:r>
              <a:rPr lang="en-US" baseline="-25000" dirty="0" err="1">
                <a:latin typeface="Book Antiqua" panose="02040602050305030304" pitchFamily="18" charset="0"/>
              </a:rPr>
              <a:t>N</a:t>
            </a:r>
            <a:r>
              <a:rPr lang="en-US" dirty="0">
                <a:latin typeface="Book Antiqua" panose="02040602050305030304" pitchFamily="18" charset="0"/>
              </a:rPr>
              <a:t>} of a numerical variable X. Let X be a mix of k normal distributions.</a:t>
            </a:r>
          </a:p>
          <a:p>
            <a:pPr marL="514350" indent="-514350" algn="just">
              <a:buFont typeface="+mj-lt"/>
              <a:buAutoNum type="arabicPeriod"/>
            </a:pPr>
            <a:r>
              <a:rPr lang="en-US" dirty="0">
                <a:latin typeface="Book Antiqua" panose="02040602050305030304" pitchFamily="18" charset="0"/>
              </a:rPr>
              <a:t>Now GMM is mixture of k probability distributions:</a:t>
            </a:r>
          </a:p>
          <a:p>
            <a:pPr marL="0" indent="0" algn="just">
              <a:buNone/>
            </a:pPr>
            <a:r>
              <a:rPr lang="en-US" dirty="0">
                <a:latin typeface="Book Antiqua" panose="02040602050305030304" pitchFamily="18" charset="0"/>
              </a:rPr>
              <a:t>	</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Object 4"/>
          <p:cNvGraphicFramePr>
            <a:graphicFrameLocks noChangeAspect="1"/>
          </p:cNvGraphicFramePr>
          <p:nvPr>
            <p:extLst>
              <p:ext uri="{D42A27DB-BD31-4B8C-83A1-F6EECF244321}">
                <p14:modId xmlns:p14="http://schemas.microsoft.com/office/powerpoint/2010/main" val="1097944456"/>
              </p:ext>
            </p:extLst>
          </p:nvPr>
        </p:nvGraphicFramePr>
        <p:xfrm>
          <a:off x="2148635" y="4254501"/>
          <a:ext cx="4826000" cy="1922462"/>
        </p:xfrm>
        <a:graphic>
          <a:graphicData uri="http://schemas.openxmlformats.org/presentationml/2006/ole">
            <mc:AlternateContent xmlns:mc="http://schemas.openxmlformats.org/markup-compatibility/2006">
              <mc:Choice xmlns:v="urn:schemas-microsoft-com:vml" Requires="v">
                <p:oleObj spid="_x0000_s45122" name="Equation" r:id="rId3" imgW="2514600" imgH="1002960" progId="Equation.3">
                  <p:embed/>
                </p:oleObj>
              </mc:Choice>
              <mc:Fallback>
                <p:oleObj name="Equation" r:id="rId3" imgW="2514600" imgH="1002960" progId="Equation.3">
                  <p:embed/>
                  <p:pic>
                    <p:nvPicPr>
                      <p:cNvPr id="0" name=""/>
                      <p:cNvPicPr/>
                      <p:nvPr/>
                    </p:nvPicPr>
                    <p:blipFill>
                      <a:blip r:embed="rId4"/>
                      <a:stretch>
                        <a:fillRect/>
                      </a:stretch>
                    </p:blipFill>
                    <p:spPr>
                      <a:xfrm>
                        <a:off x="2148635" y="4254501"/>
                        <a:ext cx="4826000" cy="1922462"/>
                      </a:xfrm>
                      <a:prstGeom prst="rect">
                        <a:avLst/>
                      </a:prstGeom>
                    </p:spPr>
                  </p:pic>
                </p:oleObj>
              </mc:Fallback>
            </mc:AlternateContent>
          </a:graphicData>
        </a:graphic>
      </p:graphicFrame>
    </p:spTree>
    <p:extLst>
      <p:ext uri="{BB962C8B-B14F-4D97-AF65-F5344CB8AC3E}">
        <p14:creationId xmlns:p14="http://schemas.microsoft.com/office/powerpoint/2010/main" val="2823157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Gaussian Mixture Models and 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416988" cy="4351338"/>
              </a:xfrm>
            </p:spPr>
            <p:txBody>
              <a:bodyPr>
                <a:normAutofit/>
              </a:bodyPr>
              <a:lstStyle/>
              <a:p>
                <a:pPr marL="514350" indent="-514350" algn="just">
                  <a:buFont typeface="+mj-lt"/>
                  <a:buAutoNum type="arabicPeriod" startAt="3"/>
                </a:pPr>
                <a:r>
                  <a:rPr lang="en-US" dirty="0">
                    <a:latin typeface="Book Antiqua" panose="02040602050305030304" pitchFamily="18" charset="0"/>
                  </a:rPr>
                  <a:t>Initialize means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oMath>
                </a14:m>
                <a:r>
                  <a:rPr lang="en-US" dirty="0">
                    <a:latin typeface="Book Antiqua" panose="02040602050305030304" pitchFamily="18" charset="0"/>
                  </a:rPr>
                  <a:t>, variances </a:t>
                </a:r>
                <a14:m>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oMath>
                </a14:m>
                <a:r>
                  <a:rPr lang="en-US" dirty="0">
                    <a:latin typeface="Book Antiqua" panose="02040602050305030304" pitchFamily="18" charset="0"/>
                  </a:rPr>
                  <a:t> , and mixing coefficients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sub>
                    </m:sSub>
                  </m:oMath>
                </a14:m>
                <a:r>
                  <a:rPr lang="en-US" dirty="0">
                    <a:latin typeface="Book Antiqua" panose="02040602050305030304" pitchFamily="18" charset="0"/>
                  </a:rPr>
                  <a:t>.</a:t>
                </a:r>
              </a:p>
              <a:p>
                <a:pPr marL="514350" indent="-514350" algn="just">
                  <a:buFont typeface="+mj-lt"/>
                  <a:buAutoNum type="arabicPeriod" startAt="3"/>
                </a:pPr>
                <a:r>
                  <a:rPr lang="en-US" dirty="0">
                    <a:latin typeface="Book Antiqua" panose="02040602050305030304" pitchFamily="18" charset="0"/>
                  </a:rPr>
                  <a:t>For each point </a:t>
                </a:r>
                <a:r>
                  <a:rPr lang="en-US" dirty="0" err="1">
                    <a:latin typeface="Book Antiqua" panose="02040602050305030304" pitchFamily="18" charset="0"/>
                  </a:rPr>
                  <a:t>x</a:t>
                </a:r>
                <a:r>
                  <a:rPr lang="en-US" baseline="-25000" dirty="0" err="1">
                    <a:latin typeface="Book Antiqua" panose="02040602050305030304" pitchFamily="18" charset="0"/>
                  </a:rPr>
                  <a:t>n</a:t>
                </a:r>
                <a:r>
                  <a:rPr lang="en-US" dirty="0">
                    <a:latin typeface="Book Antiqua" panose="02040602050305030304" pitchFamily="18" charset="0"/>
                  </a:rPr>
                  <a:t>, calculate the probability that it belongs to cluster/distribution c</a:t>
                </a:r>
                <a:r>
                  <a:rPr lang="en-US" baseline="-25000" dirty="0">
                    <a:latin typeface="Book Antiqua" panose="02040602050305030304" pitchFamily="18" charset="0"/>
                  </a:rPr>
                  <a:t>i</a:t>
                </a:r>
                <a:r>
                  <a:rPr lang="en-US" dirty="0">
                    <a:latin typeface="Book Antiqua" panose="02040602050305030304" pitchFamily="18" charset="0"/>
                  </a:rPr>
                  <a:t>, </a:t>
                </a:r>
                <a:r>
                  <a:rPr lang="en-US" dirty="0" err="1">
                    <a:latin typeface="Book Antiqua" panose="02040602050305030304" pitchFamily="18" charset="0"/>
                  </a:rPr>
                  <a:t>i</a:t>
                </a:r>
                <a:r>
                  <a:rPr lang="en-US" dirty="0">
                    <a:latin typeface="Book Antiqua" panose="02040602050305030304" pitchFamily="18" charset="0"/>
                  </a:rPr>
                  <a:t>=1,2…k and n=1,2,…N.</a:t>
                </a:r>
              </a:p>
              <a:p>
                <a:pPr marL="514350" indent="-514350" algn="just">
                  <a:buFont typeface="+mj-lt"/>
                  <a:buAutoNum type="arabicPeriod" startAt="3"/>
                </a:pPr>
                <a:endParaRPr lang="en-US" dirty="0">
                  <a:latin typeface="Book Antiqua" panose="02040602050305030304" pitchFamily="18" charset="0"/>
                </a:endParaRPr>
              </a:p>
              <a:p>
                <a:pPr marL="514350" indent="-514350" algn="just">
                  <a:buFont typeface="+mj-lt"/>
                  <a:buAutoNum type="arabicPeriod" startAt="3"/>
                </a:pPr>
                <a:endParaRPr lang="en-US" dirty="0">
                  <a:latin typeface="Book Antiqua" panose="02040602050305030304" pitchFamily="18" charset="0"/>
                </a:endParaRPr>
              </a:p>
              <a:p>
                <a:pPr marL="514350" indent="-514350" algn="just">
                  <a:buFont typeface="+mj-lt"/>
                  <a:buAutoNum type="arabicPeriod" startAt="3"/>
                </a:pPr>
                <a:endParaRPr lang="en-US" dirty="0">
                  <a:latin typeface="Book Antiqua" panose="02040602050305030304" pitchFamily="18" charset="0"/>
                </a:endParaRPr>
              </a:p>
              <a:p>
                <a:pPr marL="514350" indent="-514350" algn="just">
                  <a:buFont typeface="+mj-lt"/>
                  <a:buAutoNum type="arabicPeriod" startAt="3"/>
                </a:pPr>
                <a:r>
                  <a:rPr lang="en-US" dirty="0">
                    <a:latin typeface="Book Antiqua" panose="02040602050305030304" pitchFamily="18" charset="0"/>
                  </a:rPr>
                  <a:t>Calculate Ni as below:</a:t>
                </a:r>
              </a:p>
              <a:p>
                <a:pPr algn="just"/>
                <a:endParaRPr lang="en-US" dirty="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416988" cy="4351338"/>
              </a:xfrm>
              <a:blipFill rotWithShape="0">
                <a:blip r:embed="rId3"/>
                <a:stretch>
                  <a:fillRect l="-1288" t="-2241" r="-123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Object 4"/>
          <p:cNvGraphicFramePr>
            <a:graphicFrameLocks noChangeAspect="1"/>
          </p:cNvGraphicFramePr>
          <p:nvPr>
            <p:extLst>
              <p:ext uri="{D42A27DB-BD31-4B8C-83A1-F6EECF244321}">
                <p14:modId xmlns:p14="http://schemas.microsoft.com/office/powerpoint/2010/main" val="2424055090"/>
              </p:ext>
            </p:extLst>
          </p:nvPr>
        </p:nvGraphicFramePr>
        <p:xfrm>
          <a:off x="2537011" y="3378994"/>
          <a:ext cx="2223248" cy="1296894"/>
        </p:xfrm>
        <a:graphic>
          <a:graphicData uri="http://schemas.openxmlformats.org/presentationml/2006/ole">
            <mc:AlternateContent xmlns:mc="http://schemas.openxmlformats.org/markup-compatibility/2006">
              <mc:Choice xmlns:v="urn:schemas-microsoft-com:vml" Requires="v">
                <p:oleObj spid="_x0000_s46203" name="Equation" r:id="rId4" imgW="1066680" imgH="622080" progId="Equation.3">
                  <p:embed/>
                </p:oleObj>
              </mc:Choice>
              <mc:Fallback>
                <p:oleObj name="Equation" r:id="rId4" imgW="1066680" imgH="622080" progId="Equation.3">
                  <p:embed/>
                  <p:pic>
                    <p:nvPicPr>
                      <p:cNvPr id="0" name=""/>
                      <p:cNvPicPr/>
                      <p:nvPr/>
                    </p:nvPicPr>
                    <p:blipFill>
                      <a:blip r:embed="rId5"/>
                      <a:stretch>
                        <a:fillRect/>
                      </a:stretch>
                    </p:blipFill>
                    <p:spPr>
                      <a:xfrm>
                        <a:off x="2537011" y="3378994"/>
                        <a:ext cx="2223248" cy="129689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444557109"/>
              </p:ext>
            </p:extLst>
          </p:nvPr>
        </p:nvGraphicFramePr>
        <p:xfrm>
          <a:off x="2386852" y="5410854"/>
          <a:ext cx="3033401" cy="478958"/>
        </p:xfrm>
        <a:graphic>
          <a:graphicData uri="http://schemas.openxmlformats.org/presentationml/2006/ole">
            <mc:AlternateContent xmlns:mc="http://schemas.openxmlformats.org/markup-compatibility/2006">
              <mc:Choice xmlns:v="urn:schemas-microsoft-com:vml" Requires="v">
                <p:oleObj spid="_x0000_s46204" name="Equation" r:id="rId6" imgW="1447560" imgH="228600" progId="Equation.3">
                  <p:embed/>
                </p:oleObj>
              </mc:Choice>
              <mc:Fallback>
                <p:oleObj name="Equation" r:id="rId6" imgW="1447560" imgH="228600" progId="Equation.3">
                  <p:embed/>
                  <p:pic>
                    <p:nvPicPr>
                      <p:cNvPr id="0" name=""/>
                      <p:cNvPicPr/>
                      <p:nvPr/>
                    </p:nvPicPr>
                    <p:blipFill>
                      <a:blip r:embed="rId7"/>
                      <a:stretch>
                        <a:fillRect/>
                      </a:stretch>
                    </p:blipFill>
                    <p:spPr>
                      <a:xfrm>
                        <a:off x="2386852" y="5410854"/>
                        <a:ext cx="3033401" cy="478958"/>
                      </a:xfrm>
                      <a:prstGeom prst="rect">
                        <a:avLst/>
                      </a:prstGeom>
                    </p:spPr>
                  </p:pic>
                </p:oleObj>
              </mc:Fallback>
            </mc:AlternateContent>
          </a:graphicData>
        </a:graphic>
      </p:graphicFrame>
    </p:spTree>
    <p:extLst>
      <p:ext uri="{BB962C8B-B14F-4D97-AF65-F5344CB8AC3E}">
        <p14:creationId xmlns:p14="http://schemas.microsoft.com/office/powerpoint/2010/main" val="21805278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Gaussian Mixture Models and EM</a:t>
            </a:r>
          </a:p>
        </p:txBody>
      </p:sp>
      <p:sp>
        <p:nvSpPr>
          <p:cNvPr id="3" name="Content Placeholder 2"/>
          <p:cNvSpPr>
            <a:spLocks noGrp="1"/>
          </p:cNvSpPr>
          <p:nvPr>
            <p:ph idx="1"/>
          </p:nvPr>
        </p:nvSpPr>
        <p:spPr>
          <a:xfrm>
            <a:off x="838200" y="1825625"/>
            <a:ext cx="10416988" cy="4351338"/>
          </a:xfrm>
        </p:spPr>
        <p:txBody>
          <a:bodyPr>
            <a:normAutofit lnSpcReduction="10000"/>
          </a:bodyPr>
          <a:lstStyle/>
          <a:p>
            <a:pPr marL="514350" indent="-514350" algn="just">
              <a:buFont typeface="+mj-lt"/>
              <a:buAutoNum type="arabicPeriod" startAt="6"/>
            </a:pPr>
            <a:r>
              <a:rPr lang="en-US" dirty="0">
                <a:latin typeface="Book Antiqua" panose="02040602050305030304" pitchFamily="18" charset="0"/>
              </a:rPr>
              <a:t>Recalculate parameters as below</a:t>
            </a: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r>
              <a:rPr lang="en-US" dirty="0">
                <a:latin typeface="Book Antiqua" panose="02040602050305030304" pitchFamily="18" charset="0"/>
              </a:rPr>
              <a:t>Check for convergence. If converge, stop. Otherwise repeat steps 4-6.</a:t>
            </a: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endParaRPr lang="en-US"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Object 4"/>
          <p:cNvGraphicFramePr>
            <a:graphicFrameLocks noChangeAspect="1"/>
          </p:cNvGraphicFramePr>
          <p:nvPr>
            <p:extLst>
              <p:ext uri="{D42A27DB-BD31-4B8C-83A1-F6EECF244321}">
                <p14:modId xmlns:p14="http://schemas.microsoft.com/office/powerpoint/2010/main" val="3837455395"/>
              </p:ext>
            </p:extLst>
          </p:nvPr>
        </p:nvGraphicFramePr>
        <p:xfrm>
          <a:off x="1449388" y="2347913"/>
          <a:ext cx="3521075" cy="900112"/>
        </p:xfrm>
        <a:graphic>
          <a:graphicData uri="http://schemas.openxmlformats.org/presentationml/2006/ole">
            <mc:AlternateContent xmlns:mc="http://schemas.openxmlformats.org/markup-compatibility/2006">
              <mc:Choice xmlns:v="urn:schemas-microsoft-com:vml" Requires="v">
                <p:oleObj spid="_x0000_s47289" name="Equation" r:id="rId3" imgW="1688760" imgH="431640" progId="Equation.3">
                  <p:embed/>
                </p:oleObj>
              </mc:Choice>
              <mc:Fallback>
                <p:oleObj name="Equation" r:id="rId3" imgW="1688760" imgH="431640" progId="Equation.3">
                  <p:embed/>
                  <p:pic>
                    <p:nvPicPr>
                      <p:cNvPr id="0" name=""/>
                      <p:cNvPicPr/>
                      <p:nvPr/>
                    </p:nvPicPr>
                    <p:blipFill>
                      <a:blip r:embed="rId4"/>
                      <a:stretch>
                        <a:fillRect/>
                      </a:stretch>
                    </p:blipFill>
                    <p:spPr>
                      <a:xfrm>
                        <a:off x="1449388" y="2347913"/>
                        <a:ext cx="3521075" cy="900112"/>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97918552"/>
              </p:ext>
            </p:extLst>
          </p:nvPr>
        </p:nvGraphicFramePr>
        <p:xfrm>
          <a:off x="1298575" y="4298950"/>
          <a:ext cx="1089025" cy="825500"/>
        </p:xfrm>
        <a:graphic>
          <a:graphicData uri="http://schemas.openxmlformats.org/presentationml/2006/ole">
            <mc:AlternateContent xmlns:mc="http://schemas.openxmlformats.org/markup-compatibility/2006">
              <mc:Choice xmlns:v="urn:schemas-microsoft-com:vml" Requires="v">
                <p:oleObj spid="_x0000_s47290" name="Equation" r:id="rId5" imgW="520560" imgH="393480" progId="Equation.3">
                  <p:embed/>
                </p:oleObj>
              </mc:Choice>
              <mc:Fallback>
                <p:oleObj name="Equation" r:id="rId5" imgW="520560" imgH="393480" progId="Equation.3">
                  <p:embed/>
                  <p:pic>
                    <p:nvPicPr>
                      <p:cNvPr id="0" name=""/>
                      <p:cNvPicPr/>
                      <p:nvPr/>
                    </p:nvPicPr>
                    <p:blipFill>
                      <a:blip r:embed="rId6"/>
                      <a:stretch>
                        <a:fillRect/>
                      </a:stretch>
                    </p:blipFill>
                    <p:spPr>
                      <a:xfrm>
                        <a:off x="1298575" y="4298950"/>
                        <a:ext cx="1089025" cy="8255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53289466"/>
              </p:ext>
            </p:extLst>
          </p:nvPr>
        </p:nvGraphicFramePr>
        <p:xfrm>
          <a:off x="1311275" y="3319463"/>
          <a:ext cx="5453063" cy="900112"/>
        </p:xfrm>
        <a:graphic>
          <a:graphicData uri="http://schemas.openxmlformats.org/presentationml/2006/ole">
            <mc:AlternateContent xmlns:mc="http://schemas.openxmlformats.org/markup-compatibility/2006">
              <mc:Choice xmlns:v="urn:schemas-microsoft-com:vml" Requires="v">
                <p:oleObj spid="_x0000_s47291" name="Equation" r:id="rId7" imgW="2616120" imgH="431640" progId="Equation.3">
                  <p:embed/>
                </p:oleObj>
              </mc:Choice>
              <mc:Fallback>
                <p:oleObj name="Equation" r:id="rId7" imgW="2616120" imgH="431640" progId="Equation.3">
                  <p:embed/>
                  <p:pic>
                    <p:nvPicPr>
                      <p:cNvPr id="0" name=""/>
                      <p:cNvPicPr/>
                      <p:nvPr/>
                    </p:nvPicPr>
                    <p:blipFill>
                      <a:blip r:embed="rId8"/>
                      <a:stretch>
                        <a:fillRect/>
                      </a:stretch>
                    </p:blipFill>
                    <p:spPr>
                      <a:xfrm>
                        <a:off x="1311275" y="3319463"/>
                        <a:ext cx="5453063" cy="900112"/>
                      </a:xfrm>
                      <a:prstGeom prst="rect">
                        <a:avLst/>
                      </a:prstGeom>
                    </p:spPr>
                  </p:pic>
                </p:oleObj>
              </mc:Fallback>
            </mc:AlternateContent>
          </a:graphicData>
        </a:graphic>
      </p:graphicFrame>
    </p:spTree>
    <p:extLst>
      <p:ext uri="{BB962C8B-B14F-4D97-AF65-F5344CB8AC3E}">
        <p14:creationId xmlns:p14="http://schemas.microsoft.com/office/powerpoint/2010/main" val="327643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Gaussian Mixture Models and EM</a:t>
            </a:r>
          </a:p>
        </p:txBody>
      </p:sp>
      <p:sp>
        <p:nvSpPr>
          <p:cNvPr id="3" name="Content Placeholder 2"/>
          <p:cNvSpPr>
            <a:spLocks noGrp="1"/>
          </p:cNvSpPr>
          <p:nvPr>
            <p:ph idx="1"/>
          </p:nvPr>
        </p:nvSpPr>
        <p:spPr>
          <a:xfrm>
            <a:off x="838200" y="1812178"/>
            <a:ext cx="10416988" cy="4351338"/>
          </a:xfrm>
        </p:spPr>
        <p:txBody>
          <a:bodyPr>
            <a:normAutofit/>
          </a:bodyPr>
          <a:lstStyle/>
          <a:p>
            <a:pPr marL="0" indent="0" algn="just">
              <a:buNone/>
            </a:pPr>
            <a:r>
              <a:rPr lang="en-US" b="1" dirty="0">
                <a:latin typeface="Book Antiqua" panose="02040602050305030304" pitchFamily="18" charset="0"/>
              </a:rPr>
              <a:t>Example</a:t>
            </a:r>
          </a:p>
          <a:p>
            <a:pPr algn="just"/>
            <a:r>
              <a:rPr lang="en-US" dirty="0">
                <a:latin typeface="Book Antiqua" panose="02040602050305030304" pitchFamily="18" charset="0"/>
              </a:rPr>
              <a:t>Divide the data points {1,2,3,6,10,11,12} into two clusters using GMM.</a:t>
            </a:r>
          </a:p>
          <a:p>
            <a:pPr marL="0" indent="0" algn="just">
              <a:buNone/>
            </a:pPr>
            <a:r>
              <a:rPr lang="en-US" dirty="0">
                <a:latin typeface="Book Antiqua" panose="02040602050305030304" pitchFamily="18" charset="0"/>
              </a:rPr>
              <a:t>Solution</a:t>
            </a:r>
          </a:p>
          <a:p>
            <a:pPr marL="0" indent="0" algn="just">
              <a:buNone/>
            </a:pPr>
            <a:r>
              <a:rPr lang="en-US" dirty="0">
                <a:latin typeface="Book Antiqua" panose="02040602050305030304" pitchFamily="18" charset="0"/>
              </a:rPr>
              <a:t>Let</a:t>
            </a: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r>
              <a:rPr lang="en-US" dirty="0">
                <a:latin typeface="Book Antiqua" panose="02040602050305030304" pitchFamily="18" charset="0"/>
              </a:rPr>
              <a:t> </a:t>
            </a: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8" name="Object 7"/>
          <p:cNvGraphicFramePr>
            <a:graphicFrameLocks noChangeAspect="1"/>
          </p:cNvGraphicFramePr>
          <p:nvPr>
            <p:extLst>
              <p:ext uri="{D42A27DB-BD31-4B8C-83A1-F6EECF244321}">
                <p14:modId xmlns:p14="http://schemas.microsoft.com/office/powerpoint/2010/main" val="3441536348"/>
              </p:ext>
            </p:extLst>
          </p:nvPr>
        </p:nvGraphicFramePr>
        <p:xfrm>
          <a:off x="1598705" y="3987847"/>
          <a:ext cx="2247154" cy="1318982"/>
        </p:xfrm>
        <a:graphic>
          <a:graphicData uri="http://schemas.openxmlformats.org/presentationml/2006/ole">
            <mc:AlternateContent xmlns:mc="http://schemas.openxmlformats.org/markup-compatibility/2006">
              <mc:Choice xmlns:v="urn:schemas-microsoft-com:vml" Requires="v">
                <p:oleObj spid="_x0000_s48188" name="Equation" r:id="rId3" imgW="1168200" imgH="685800" progId="Equation.3">
                  <p:embed/>
                </p:oleObj>
              </mc:Choice>
              <mc:Fallback>
                <p:oleObj name="Equation" r:id="rId3" imgW="1168200" imgH="685800" progId="Equation.3">
                  <p:embed/>
                  <p:pic>
                    <p:nvPicPr>
                      <p:cNvPr id="0" name=""/>
                      <p:cNvPicPr/>
                      <p:nvPr/>
                    </p:nvPicPr>
                    <p:blipFill>
                      <a:blip r:embed="rId4"/>
                      <a:stretch>
                        <a:fillRect/>
                      </a:stretch>
                    </p:blipFill>
                    <p:spPr>
                      <a:xfrm>
                        <a:off x="1598705" y="3987847"/>
                        <a:ext cx="2247154" cy="1318982"/>
                      </a:xfrm>
                      <a:prstGeom prst="rect">
                        <a:avLst/>
                      </a:prstGeom>
                    </p:spPr>
                  </p:pic>
                </p:oleObj>
              </mc:Fallback>
            </mc:AlternateContent>
          </a:graphicData>
        </a:graphic>
      </p:graphicFrame>
    </p:spTree>
    <p:extLst>
      <p:ext uri="{BB962C8B-B14F-4D97-AF65-F5344CB8AC3E}">
        <p14:creationId xmlns:p14="http://schemas.microsoft.com/office/powerpoint/2010/main" val="11905996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Gaussian Mixture Models and EM</a:t>
            </a:r>
          </a:p>
        </p:txBody>
      </p:sp>
      <p:sp>
        <p:nvSpPr>
          <p:cNvPr id="3" name="Content Placeholder 2"/>
          <p:cNvSpPr>
            <a:spLocks noGrp="1"/>
          </p:cNvSpPr>
          <p:nvPr>
            <p:ph idx="1"/>
          </p:nvPr>
        </p:nvSpPr>
        <p:spPr>
          <a:xfrm>
            <a:off x="838200" y="1812178"/>
            <a:ext cx="10416988" cy="4351338"/>
          </a:xfrm>
        </p:spPr>
        <p:txBody>
          <a:bodyPr>
            <a:normAutofit/>
          </a:bodyPr>
          <a:lstStyle/>
          <a:p>
            <a:pPr marL="0" indent="0" algn="just">
              <a:buNone/>
            </a:pPr>
            <a:r>
              <a:rPr lang="en-US" dirty="0">
                <a:latin typeface="Book Antiqua" panose="02040602050305030304" pitchFamily="18" charset="0"/>
              </a:rPr>
              <a:t>Now,</a:t>
            </a:r>
          </a:p>
          <a:p>
            <a:pPr marL="0" indent="0" algn="just">
              <a:buNone/>
            </a:pPr>
            <a:r>
              <a:rPr lang="en-US" dirty="0">
                <a:latin typeface="Book Antiqua" panose="02040602050305030304" pitchFamily="18" charset="0"/>
              </a:rPr>
              <a:t>	</a:t>
            </a: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Object 4"/>
          <p:cNvGraphicFramePr>
            <a:graphicFrameLocks noChangeAspect="1"/>
          </p:cNvGraphicFramePr>
          <p:nvPr>
            <p:extLst>
              <p:ext uri="{D42A27DB-BD31-4B8C-83A1-F6EECF244321}">
                <p14:modId xmlns:p14="http://schemas.microsoft.com/office/powerpoint/2010/main" val="1331603895"/>
              </p:ext>
            </p:extLst>
          </p:nvPr>
        </p:nvGraphicFramePr>
        <p:xfrm>
          <a:off x="1475348" y="2432097"/>
          <a:ext cx="3132137" cy="1555750"/>
        </p:xfrm>
        <a:graphic>
          <a:graphicData uri="http://schemas.openxmlformats.org/presentationml/2006/ole">
            <mc:AlternateContent xmlns:mc="http://schemas.openxmlformats.org/markup-compatibility/2006">
              <mc:Choice xmlns:v="urn:schemas-microsoft-com:vml" Requires="v">
                <p:oleObj spid="_x0000_s49214" name="Equation" r:id="rId3" imgW="1790640" imgH="888840" progId="Equation.3">
                  <p:embed/>
                </p:oleObj>
              </mc:Choice>
              <mc:Fallback>
                <p:oleObj name="Equation" r:id="rId3" imgW="1790640" imgH="888840" progId="Equation.3">
                  <p:embed/>
                  <p:pic>
                    <p:nvPicPr>
                      <p:cNvPr id="0" name=""/>
                      <p:cNvPicPr/>
                      <p:nvPr/>
                    </p:nvPicPr>
                    <p:blipFill>
                      <a:blip r:embed="rId4"/>
                      <a:stretch>
                        <a:fillRect/>
                      </a:stretch>
                    </p:blipFill>
                    <p:spPr>
                      <a:xfrm>
                        <a:off x="1475348" y="2432097"/>
                        <a:ext cx="3132137" cy="155575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491628487"/>
                  </p:ext>
                </p:extLst>
              </p:nvPr>
            </p:nvGraphicFramePr>
            <p:xfrm>
              <a:off x="1305859" y="4087906"/>
              <a:ext cx="8127999" cy="1909482"/>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20000"/>
                        </a:ext>
                      </a:extLst>
                    </a:gridCol>
                    <a:gridCol w="903111">
                      <a:extLst>
                        <a:ext uri="{9D8B030D-6E8A-4147-A177-3AD203B41FA5}">
                          <a16:colId xmlns:a16="http://schemas.microsoft.com/office/drawing/2014/main" val="20001"/>
                        </a:ext>
                      </a:extLst>
                    </a:gridCol>
                    <a:gridCol w="903111">
                      <a:extLst>
                        <a:ext uri="{9D8B030D-6E8A-4147-A177-3AD203B41FA5}">
                          <a16:colId xmlns:a16="http://schemas.microsoft.com/office/drawing/2014/main" val="20002"/>
                        </a:ext>
                      </a:extLst>
                    </a:gridCol>
                    <a:gridCol w="903111">
                      <a:extLst>
                        <a:ext uri="{9D8B030D-6E8A-4147-A177-3AD203B41FA5}">
                          <a16:colId xmlns:a16="http://schemas.microsoft.com/office/drawing/2014/main" val="20003"/>
                        </a:ext>
                      </a:extLst>
                    </a:gridCol>
                    <a:gridCol w="903111">
                      <a:extLst>
                        <a:ext uri="{9D8B030D-6E8A-4147-A177-3AD203B41FA5}">
                          <a16:colId xmlns:a16="http://schemas.microsoft.com/office/drawing/2014/main" val="20004"/>
                        </a:ext>
                      </a:extLst>
                    </a:gridCol>
                    <a:gridCol w="903111">
                      <a:extLst>
                        <a:ext uri="{9D8B030D-6E8A-4147-A177-3AD203B41FA5}">
                          <a16:colId xmlns:a16="http://schemas.microsoft.com/office/drawing/2014/main" val="20005"/>
                        </a:ext>
                      </a:extLst>
                    </a:gridCol>
                    <a:gridCol w="903111">
                      <a:extLst>
                        <a:ext uri="{9D8B030D-6E8A-4147-A177-3AD203B41FA5}">
                          <a16:colId xmlns:a16="http://schemas.microsoft.com/office/drawing/2014/main" val="20006"/>
                        </a:ext>
                      </a:extLst>
                    </a:gridCol>
                    <a:gridCol w="903111">
                      <a:extLst>
                        <a:ext uri="{9D8B030D-6E8A-4147-A177-3AD203B41FA5}">
                          <a16:colId xmlns:a16="http://schemas.microsoft.com/office/drawing/2014/main" val="20007"/>
                        </a:ext>
                      </a:extLst>
                    </a:gridCol>
                    <a:gridCol w="903111">
                      <a:extLst>
                        <a:ext uri="{9D8B030D-6E8A-4147-A177-3AD203B41FA5}">
                          <a16:colId xmlns:a16="http://schemas.microsoft.com/office/drawing/2014/main" val="20008"/>
                        </a:ext>
                      </a:extLst>
                    </a:gridCol>
                  </a:tblGrid>
                  <a:tr h="636494">
                    <a:tc>
                      <a:txBody>
                        <a:bodyPr/>
                        <a:lstStyle/>
                        <a:p>
                          <a:endParaRPr lang="en-US" dirty="0"/>
                        </a:p>
                      </a:txBody>
                      <a:tcPr/>
                    </a:tc>
                    <a:tc>
                      <a:txBody>
                        <a:bodyPr/>
                        <a:lstStyle/>
                        <a:p>
                          <a:r>
                            <a:rPr lang="en-US" dirty="0"/>
                            <a:t>N=1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endParaRPr lang="en-US" dirty="0"/>
                        </a:p>
                      </a:txBody>
                      <a:tcPr/>
                    </a:tc>
                    <a:extLst>
                      <a:ext uri="{0D108BD9-81ED-4DB2-BD59-A6C34878D82A}">
                        <a16:rowId xmlns:a16="http://schemas.microsoft.com/office/drawing/2014/main" val="10000"/>
                      </a:ext>
                    </a:extLst>
                  </a:tr>
                  <a:tr h="636494">
                    <a:tc>
                      <a:txBody>
                        <a:bodyPr/>
                        <a:lstStyle/>
                        <a:p>
                          <a:r>
                            <a:rPr lang="en-US" dirty="0" err="1"/>
                            <a:t>i</a:t>
                          </a:r>
                          <a:r>
                            <a:rPr lang="en-US" dirty="0"/>
                            <a:t>=1</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11</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12</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13</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14</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15</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16</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17</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0001"/>
                      </a:ext>
                    </a:extLst>
                  </a:tr>
                  <a:tr h="636494">
                    <a:tc>
                      <a:txBody>
                        <a:bodyPr/>
                        <a:lstStyle/>
                        <a:p>
                          <a:r>
                            <a:rPr lang="en-US" dirty="0"/>
                            <a:t>2</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rPr>
                                      <m:t>1</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22</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23</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24</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25</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26</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27</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0002"/>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491628487"/>
                  </p:ext>
                </p:extLst>
              </p:nvPr>
            </p:nvGraphicFramePr>
            <p:xfrm>
              <a:off x="1305859" y="4087906"/>
              <a:ext cx="8127999" cy="1909482"/>
            </p:xfrm>
            <a:graphic>
              <a:graphicData uri="http://schemas.openxmlformats.org/drawingml/2006/table">
                <a:tbl>
                  <a:tblPr firstRow="1" bandRow="1">
                    <a:tableStyleId>{5C22544A-7EE6-4342-B048-85BDC9FD1C3A}</a:tableStyleId>
                  </a:tblPr>
                  <a:tblGrid>
                    <a:gridCol w="903111"/>
                    <a:gridCol w="903111"/>
                    <a:gridCol w="903111"/>
                    <a:gridCol w="903111"/>
                    <a:gridCol w="903111"/>
                    <a:gridCol w="903111"/>
                    <a:gridCol w="903111"/>
                    <a:gridCol w="903111"/>
                    <a:gridCol w="903111"/>
                  </a:tblGrid>
                  <a:tr h="636494">
                    <a:tc>
                      <a:txBody>
                        <a:bodyPr/>
                        <a:lstStyle/>
                        <a:p>
                          <a:endParaRPr lang="en-US" dirty="0"/>
                        </a:p>
                      </a:txBody>
                      <a:tcPr/>
                    </a:tc>
                    <a:tc>
                      <a:txBody>
                        <a:bodyPr/>
                        <a:lstStyle/>
                        <a:p>
                          <a:r>
                            <a:rPr lang="en-US" dirty="0" smtClean="0"/>
                            <a:t>N=1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endParaRPr lang="en-US" dirty="0"/>
                        </a:p>
                      </a:txBody>
                      <a:tcPr/>
                    </a:tc>
                  </a:tr>
                  <a:tr h="636494">
                    <a:tc>
                      <a:txBody>
                        <a:bodyPr/>
                        <a:lstStyle/>
                        <a:p>
                          <a:r>
                            <a:rPr lang="en-US" dirty="0" err="1" smtClean="0"/>
                            <a:t>i</a:t>
                          </a:r>
                          <a:r>
                            <a:rPr lang="en-US" dirty="0" smtClean="0"/>
                            <a:t>=1</a:t>
                          </a:r>
                          <a:endParaRPr lang="en-US" dirty="0"/>
                        </a:p>
                      </a:txBody>
                      <a:tcPr/>
                    </a:tc>
                    <a:tc>
                      <a:txBody>
                        <a:bodyPr/>
                        <a:lstStyle/>
                        <a:p>
                          <a:endParaRPr lang="en-US"/>
                        </a:p>
                      </a:txBody>
                      <a:tcPr>
                        <a:blipFill rotWithShape="0">
                          <a:blip r:embed="rId5"/>
                          <a:stretch>
                            <a:fillRect l="-100676" t="-105769" r="-704054" b="-102885"/>
                          </a:stretch>
                        </a:blipFill>
                      </a:tcPr>
                    </a:tc>
                    <a:tc>
                      <a:txBody>
                        <a:bodyPr/>
                        <a:lstStyle/>
                        <a:p>
                          <a:endParaRPr lang="en-US"/>
                        </a:p>
                      </a:txBody>
                      <a:tcPr>
                        <a:blipFill rotWithShape="0">
                          <a:blip r:embed="rId5"/>
                          <a:stretch>
                            <a:fillRect l="-199329" t="-105769" r="-599329" b="-102885"/>
                          </a:stretch>
                        </a:blipFill>
                      </a:tcPr>
                    </a:tc>
                    <a:tc>
                      <a:txBody>
                        <a:bodyPr/>
                        <a:lstStyle/>
                        <a:p>
                          <a:endParaRPr lang="en-US"/>
                        </a:p>
                      </a:txBody>
                      <a:tcPr>
                        <a:blipFill rotWithShape="0">
                          <a:blip r:embed="rId5"/>
                          <a:stretch>
                            <a:fillRect l="-301351" t="-105769" r="-503378" b="-102885"/>
                          </a:stretch>
                        </a:blipFill>
                      </a:tcPr>
                    </a:tc>
                    <a:tc>
                      <a:txBody>
                        <a:bodyPr/>
                        <a:lstStyle/>
                        <a:p>
                          <a:endParaRPr lang="en-US"/>
                        </a:p>
                      </a:txBody>
                      <a:tcPr>
                        <a:blipFill rotWithShape="0">
                          <a:blip r:embed="rId5"/>
                          <a:stretch>
                            <a:fillRect l="-401351" t="-105769" r="-403378" b="-102885"/>
                          </a:stretch>
                        </a:blipFill>
                      </a:tcPr>
                    </a:tc>
                    <a:tc>
                      <a:txBody>
                        <a:bodyPr/>
                        <a:lstStyle/>
                        <a:p>
                          <a:endParaRPr lang="en-US"/>
                        </a:p>
                      </a:txBody>
                      <a:tcPr>
                        <a:blipFill rotWithShape="0">
                          <a:blip r:embed="rId5"/>
                          <a:stretch>
                            <a:fillRect l="-501351" t="-105769" r="-303378" b="-102885"/>
                          </a:stretch>
                        </a:blipFill>
                      </a:tcPr>
                    </a:tc>
                    <a:tc>
                      <a:txBody>
                        <a:bodyPr/>
                        <a:lstStyle/>
                        <a:p>
                          <a:endParaRPr lang="en-US"/>
                        </a:p>
                      </a:txBody>
                      <a:tcPr>
                        <a:blipFill rotWithShape="0">
                          <a:blip r:embed="rId5"/>
                          <a:stretch>
                            <a:fillRect l="-597315" t="-105769" r="-201342" b="-102885"/>
                          </a:stretch>
                        </a:blipFill>
                      </a:tcPr>
                    </a:tc>
                    <a:tc>
                      <a:txBody>
                        <a:bodyPr/>
                        <a:lstStyle/>
                        <a:p>
                          <a:endParaRPr lang="en-US"/>
                        </a:p>
                      </a:txBody>
                      <a:tcPr>
                        <a:blipFill rotWithShape="0">
                          <a:blip r:embed="rId5"/>
                          <a:stretch>
                            <a:fillRect l="-702027" t="-105769" r="-102703" b="-102885"/>
                          </a:stretch>
                        </a:blipFill>
                      </a:tcPr>
                    </a:tc>
                    <a:tc>
                      <a:txBody>
                        <a:bodyPr/>
                        <a:lstStyle/>
                        <a:p>
                          <a:endParaRPr lang="en-US"/>
                        </a:p>
                      </a:txBody>
                      <a:tcPr>
                        <a:blipFill rotWithShape="0">
                          <a:blip r:embed="rId5"/>
                          <a:stretch>
                            <a:fillRect l="-802027" t="-105769" r="-2703" b="-102885"/>
                          </a:stretch>
                        </a:blipFill>
                      </a:tcPr>
                    </a:tc>
                  </a:tr>
                  <a:tr h="636494">
                    <a:tc>
                      <a:txBody>
                        <a:bodyPr/>
                        <a:lstStyle/>
                        <a:p>
                          <a:r>
                            <a:rPr lang="en-US" dirty="0" smtClean="0"/>
                            <a:t>2</a:t>
                          </a:r>
                          <a:endParaRPr lang="en-US" dirty="0"/>
                        </a:p>
                      </a:txBody>
                      <a:tcPr/>
                    </a:tc>
                    <a:tc>
                      <a:txBody>
                        <a:bodyPr/>
                        <a:lstStyle/>
                        <a:p>
                          <a:endParaRPr lang="en-US"/>
                        </a:p>
                      </a:txBody>
                      <a:tcPr>
                        <a:blipFill rotWithShape="0">
                          <a:blip r:embed="rId5"/>
                          <a:stretch>
                            <a:fillRect l="-100676" t="-203810" r="-704054" b="-1905"/>
                          </a:stretch>
                        </a:blipFill>
                      </a:tcPr>
                    </a:tc>
                    <a:tc>
                      <a:txBody>
                        <a:bodyPr/>
                        <a:lstStyle/>
                        <a:p>
                          <a:endParaRPr lang="en-US"/>
                        </a:p>
                      </a:txBody>
                      <a:tcPr>
                        <a:blipFill rotWithShape="0">
                          <a:blip r:embed="rId5"/>
                          <a:stretch>
                            <a:fillRect l="-199329" t="-203810" r="-599329" b="-1905"/>
                          </a:stretch>
                        </a:blipFill>
                      </a:tcPr>
                    </a:tc>
                    <a:tc>
                      <a:txBody>
                        <a:bodyPr/>
                        <a:lstStyle/>
                        <a:p>
                          <a:endParaRPr lang="en-US"/>
                        </a:p>
                      </a:txBody>
                      <a:tcPr>
                        <a:blipFill rotWithShape="0">
                          <a:blip r:embed="rId5"/>
                          <a:stretch>
                            <a:fillRect l="-301351" t="-203810" r="-503378" b="-1905"/>
                          </a:stretch>
                        </a:blipFill>
                      </a:tcPr>
                    </a:tc>
                    <a:tc>
                      <a:txBody>
                        <a:bodyPr/>
                        <a:lstStyle/>
                        <a:p>
                          <a:endParaRPr lang="en-US"/>
                        </a:p>
                      </a:txBody>
                      <a:tcPr>
                        <a:blipFill rotWithShape="0">
                          <a:blip r:embed="rId5"/>
                          <a:stretch>
                            <a:fillRect l="-401351" t="-203810" r="-403378" b="-1905"/>
                          </a:stretch>
                        </a:blipFill>
                      </a:tcPr>
                    </a:tc>
                    <a:tc>
                      <a:txBody>
                        <a:bodyPr/>
                        <a:lstStyle/>
                        <a:p>
                          <a:endParaRPr lang="en-US"/>
                        </a:p>
                      </a:txBody>
                      <a:tcPr>
                        <a:blipFill rotWithShape="0">
                          <a:blip r:embed="rId5"/>
                          <a:stretch>
                            <a:fillRect l="-501351" t="-203810" r="-303378" b="-1905"/>
                          </a:stretch>
                        </a:blipFill>
                      </a:tcPr>
                    </a:tc>
                    <a:tc>
                      <a:txBody>
                        <a:bodyPr/>
                        <a:lstStyle/>
                        <a:p>
                          <a:endParaRPr lang="en-US"/>
                        </a:p>
                      </a:txBody>
                      <a:tcPr>
                        <a:blipFill rotWithShape="0">
                          <a:blip r:embed="rId5"/>
                          <a:stretch>
                            <a:fillRect l="-597315" t="-203810" r="-201342" b="-1905"/>
                          </a:stretch>
                        </a:blipFill>
                      </a:tcPr>
                    </a:tc>
                    <a:tc>
                      <a:txBody>
                        <a:bodyPr/>
                        <a:lstStyle/>
                        <a:p>
                          <a:endParaRPr lang="en-US"/>
                        </a:p>
                      </a:txBody>
                      <a:tcPr>
                        <a:blipFill rotWithShape="0">
                          <a:blip r:embed="rId5"/>
                          <a:stretch>
                            <a:fillRect l="-702027" t="-203810" r="-102703" b="-1905"/>
                          </a:stretch>
                        </a:blipFill>
                      </a:tcPr>
                    </a:tc>
                    <a:tc>
                      <a:txBody>
                        <a:bodyPr/>
                        <a:lstStyle/>
                        <a:p>
                          <a:endParaRPr lang="en-US"/>
                        </a:p>
                      </a:txBody>
                      <a:tcPr>
                        <a:blipFill rotWithShape="0">
                          <a:blip r:embed="rId5"/>
                          <a:stretch>
                            <a:fillRect l="-802027" t="-203810" r="-2703" b="-1905"/>
                          </a:stretch>
                        </a:blipFill>
                      </a:tcPr>
                    </a:tc>
                  </a:tr>
                </a:tbl>
              </a:graphicData>
            </a:graphic>
          </p:graphicFrame>
        </mc:Fallback>
      </mc:AlternateContent>
    </p:spTree>
    <p:extLst>
      <p:ext uri="{BB962C8B-B14F-4D97-AF65-F5344CB8AC3E}">
        <p14:creationId xmlns:p14="http://schemas.microsoft.com/office/powerpoint/2010/main" val="29073507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Outlier Analysis</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Outliers are extreme values that deviate from other observations on data.</a:t>
            </a:r>
          </a:p>
          <a:p>
            <a:pPr algn="just"/>
            <a:r>
              <a:rPr lang="en-US" dirty="0">
                <a:latin typeface="Book Antiqua" panose="02040602050305030304" pitchFamily="18" charset="0"/>
              </a:rPr>
              <a:t>In other words, an outlier is an observation that diverges from an overall pattern on a sample.</a:t>
            </a:r>
          </a:p>
          <a:p>
            <a:pPr algn="just"/>
            <a:r>
              <a:rPr lang="en-US" dirty="0">
                <a:latin typeface="Book Antiqua" panose="02040602050305030304" pitchFamily="18" charset="0"/>
              </a:rPr>
              <a:t>Most common causes of outliers are: Data entry errors (human errors), Measurement errors (instrument errors), Experimental errors, Intentional (dummy outliers made to test detection methods), Data processing errors, Sampling errors (extracting or mixing data from wrong or various sources), Natural (not an error, novelties in data).</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3411176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anose="02040602050305030304" pitchFamily="18" charset="0"/>
              </a:rPr>
              <a:t>Cluster-Based Approaches for Detecting Outliers</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Clustering-based outlier detection methods assume that the normal data objects belong to large and dense clusters, whereas outliers belong to small or sparse clusters, or do not belong to any clusters.</a:t>
            </a:r>
          </a:p>
          <a:p>
            <a:pPr algn="just"/>
            <a:r>
              <a:rPr lang="en-US" dirty="0">
                <a:latin typeface="Book Antiqua" panose="02040602050305030304" pitchFamily="18" charset="0"/>
              </a:rPr>
              <a:t>Clustering-based approaches detect outliers by extracting the relationship between Objects and Cluster. </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1574364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anose="02040602050305030304" pitchFamily="18" charset="0"/>
              </a:rPr>
              <a:t>Cluster-Based Approaches for Detecting Outliers</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An object is an outlier if  </a:t>
            </a:r>
          </a:p>
          <a:p>
            <a:pPr lvl="1" algn="just"/>
            <a:r>
              <a:rPr lang="en-US" sz="2600" dirty="0">
                <a:latin typeface="Book Antiqua" panose="02040602050305030304" pitchFamily="18" charset="0"/>
              </a:rPr>
              <a:t>Does the object belong to any cluster? If not, then it is identified as an outlier.</a:t>
            </a:r>
          </a:p>
          <a:p>
            <a:pPr lvl="1" algn="just"/>
            <a:r>
              <a:rPr lang="en-US" sz="2600" dirty="0">
                <a:latin typeface="Book Antiqua" panose="02040602050305030304" pitchFamily="18" charset="0"/>
              </a:rPr>
              <a:t>Is there a large distance between the object and the cluster to which it is closest? If yes, it is an outlier.</a:t>
            </a:r>
          </a:p>
          <a:p>
            <a:pPr lvl="1" algn="just"/>
            <a:r>
              <a:rPr lang="en-US" sz="2600" dirty="0">
                <a:latin typeface="Book Antiqua" panose="02040602050305030304" pitchFamily="18" charset="0"/>
              </a:rPr>
              <a:t>Is the object part of a small or sparse cluster? If yes, then all the objects in that cluster are outliers.</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3577504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anose="02040602050305030304" pitchFamily="18" charset="0"/>
              </a:rPr>
              <a:t>Classification-Based Approach for Detecting Outliers</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It is also called Supervised anomaly detection technique and requires a data set that has been labeled as "normal" and "abnormal“.</a:t>
            </a:r>
          </a:p>
          <a:p>
            <a:pPr algn="just"/>
            <a:r>
              <a:rPr lang="en-US" dirty="0">
                <a:latin typeface="Book Antiqua" panose="02040602050305030304" pitchFamily="18" charset="0"/>
              </a:rPr>
              <a:t>This approach involves training a classifier using the training data and then the model is used to detect outliers. </a:t>
            </a:r>
          </a:p>
          <a:p>
            <a:pPr algn="just"/>
            <a:r>
              <a:rPr lang="en-US" dirty="0">
                <a:latin typeface="Book Antiqua" panose="02040602050305030304" pitchFamily="18" charset="0"/>
              </a:rPr>
              <a:t>However, this approach is rarely used in anomaly detection due to the inherent unbalanced nature of the classes.</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089046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Categories of Clustering Algorithms</a:t>
            </a:r>
          </a:p>
        </p:txBody>
      </p:sp>
      <p:sp>
        <p:nvSpPr>
          <p:cNvPr id="3" name="Content Placeholder 2"/>
          <p:cNvSpPr>
            <a:spLocks noGrp="1"/>
          </p:cNvSpPr>
          <p:nvPr>
            <p:ph idx="1"/>
          </p:nvPr>
        </p:nvSpPr>
        <p:spPr/>
        <p:txBody>
          <a:bodyPr>
            <a:normAutofit lnSpcReduction="10000"/>
          </a:bodyPr>
          <a:lstStyle/>
          <a:p>
            <a:pPr algn="just"/>
            <a:r>
              <a:rPr lang="en-US" dirty="0">
                <a:latin typeface="Book Antiqua" panose="02040602050305030304" pitchFamily="18" charset="0"/>
              </a:rPr>
              <a:t>Many clustering algorithms exist in the literature. In general, the major clustering methods can be classified into the following categories. </a:t>
            </a:r>
          </a:p>
          <a:p>
            <a:pPr marL="0" indent="0" algn="just">
              <a:buNone/>
            </a:pPr>
            <a:r>
              <a:rPr lang="en-US" b="1" dirty="0">
                <a:latin typeface="Book Antiqua" panose="02040602050305030304" pitchFamily="18" charset="0"/>
              </a:rPr>
              <a:t>Partitioning Methods</a:t>
            </a:r>
            <a:endParaRPr lang="en-US" dirty="0">
              <a:latin typeface="Book Antiqua" panose="02040602050305030304" pitchFamily="18" charset="0"/>
            </a:endParaRPr>
          </a:p>
          <a:p>
            <a:pPr algn="just"/>
            <a:r>
              <a:rPr lang="en-US" dirty="0">
                <a:latin typeface="Book Antiqua" panose="02040602050305030304" pitchFamily="18" charset="0"/>
              </a:rPr>
              <a:t>Given a database of </a:t>
            </a:r>
            <a:r>
              <a:rPr lang="en-US" i="1" dirty="0">
                <a:latin typeface="Book Antiqua" panose="02040602050305030304" pitchFamily="18" charset="0"/>
              </a:rPr>
              <a:t>n </a:t>
            </a:r>
            <a:r>
              <a:rPr lang="en-US" dirty="0">
                <a:latin typeface="Book Antiqua" panose="02040602050305030304" pitchFamily="18" charset="0"/>
              </a:rPr>
              <a:t>objects or data tuples, a partitioning method constructs </a:t>
            </a:r>
            <a:r>
              <a:rPr lang="en-US" i="1" dirty="0">
                <a:latin typeface="Book Antiqua" panose="02040602050305030304" pitchFamily="18" charset="0"/>
              </a:rPr>
              <a:t>k </a:t>
            </a:r>
            <a:r>
              <a:rPr lang="en-US" dirty="0">
                <a:latin typeface="Book Antiqua" panose="02040602050305030304" pitchFamily="18" charset="0"/>
              </a:rPr>
              <a:t>partitions of the data, where each partition represents a cluster and </a:t>
            </a:r>
            <a:r>
              <a:rPr lang="en-US" i="1" dirty="0">
                <a:latin typeface="Book Antiqua" panose="02040602050305030304" pitchFamily="18" charset="0"/>
              </a:rPr>
              <a:t>k </a:t>
            </a:r>
            <a:r>
              <a:rPr lang="en-US" dirty="0">
                <a:latin typeface="Book Antiqua" panose="02040602050305030304" pitchFamily="18" charset="0"/>
              </a:rPr>
              <a:t>&lt;</a:t>
            </a:r>
            <a:r>
              <a:rPr lang="en-US" i="1" dirty="0">
                <a:latin typeface="Book Antiqua" panose="02040602050305030304" pitchFamily="18" charset="0"/>
              </a:rPr>
              <a:t>n</a:t>
            </a:r>
            <a:r>
              <a:rPr lang="en-US" dirty="0">
                <a:latin typeface="Book Antiqua" panose="02040602050305030304" pitchFamily="18" charset="0"/>
              </a:rPr>
              <a:t>. </a:t>
            </a:r>
          </a:p>
          <a:p>
            <a:pPr algn="just"/>
            <a:r>
              <a:rPr lang="en-US" dirty="0">
                <a:latin typeface="Book Antiqua" panose="02040602050305030304" pitchFamily="18" charset="0"/>
              </a:rPr>
              <a:t>Given </a:t>
            </a:r>
            <a:r>
              <a:rPr lang="en-US" i="1" dirty="0">
                <a:latin typeface="Book Antiqua" panose="02040602050305030304" pitchFamily="18" charset="0"/>
              </a:rPr>
              <a:t>k</a:t>
            </a:r>
            <a:r>
              <a:rPr lang="en-US" dirty="0">
                <a:latin typeface="Book Antiqua" panose="02040602050305030304" pitchFamily="18" charset="0"/>
              </a:rPr>
              <a:t>, the number of partitions to construct, a partitioning method creates an initial partitioning. It then uses an iterative relocation technique that attempts to improve the partitioning by moving objects from one group to another.</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8423539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Increasing the number of features will not always improve classification accuracy.</a:t>
            </a:r>
          </a:p>
          <a:p>
            <a:pPr algn="just"/>
            <a:r>
              <a:rPr lang="en-US" dirty="0">
                <a:latin typeface="Book Antiqua" panose="02040602050305030304" pitchFamily="18" charset="0"/>
              </a:rPr>
              <a:t>In practice, the inclusion of more features might actually lead to worse performance.</a:t>
            </a:r>
          </a:p>
          <a:p>
            <a:pPr algn="just"/>
            <a:r>
              <a:rPr lang="en-US" dirty="0">
                <a:latin typeface="Book Antiqua" panose="02040602050305030304" pitchFamily="18" charset="0"/>
              </a:rPr>
              <a:t>The number of training examples required increases exponentially with dimensionality d (i.e., </a:t>
            </a:r>
            <a:r>
              <a:rPr lang="en-US" dirty="0" err="1">
                <a:latin typeface="Book Antiqua" panose="02040602050305030304" pitchFamily="18" charset="0"/>
              </a:rPr>
              <a:t>k</a:t>
            </a:r>
            <a:r>
              <a:rPr lang="en-US" baseline="30000" dirty="0" err="1">
                <a:latin typeface="Book Antiqua" panose="02040602050305030304" pitchFamily="18" charset="0"/>
              </a:rPr>
              <a:t>d</a:t>
            </a:r>
            <a:r>
              <a:rPr lang="en-US" dirty="0">
                <a:latin typeface="Book Antiqua" panose="02040602050305030304" pitchFamily="18" charset="0"/>
              </a:rPr>
              <a:t>). </a:t>
            </a:r>
          </a:p>
          <a:p>
            <a:pPr algn="just"/>
            <a:r>
              <a:rPr lang="en-US" dirty="0">
                <a:latin typeface="Book Antiqua" panose="02040602050305030304" pitchFamily="18" charset="0"/>
              </a:rPr>
              <a:t>Therefore, we need to choose an optimum set of features to improve classification accuracy.</a:t>
            </a: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1002241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Reducing the number of variables of a data set naturally comes at the expense of accuracy, but the trick in dimensionality reduction is to trade a little accuracy for simplicity. </a:t>
            </a:r>
          </a:p>
          <a:p>
            <a:pPr algn="just"/>
            <a:r>
              <a:rPr lang="en-US" dirty="0">
                <a:latin typeface="Book Antiqua" panose="02040602050305030304" pitchFamily="18" charset="0"/>
              </a:rPr>
              <a:t>Because smaller data sets are easier to explore and visualize and make analyzing data much easier and faster for machine learning algorithms without extraneous variables to process.</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4723405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Dimensionality reduction is the process of reducing the number of variables under consideration by obtaining smaller set of principle variables.</a:t>
            </a:r>
          </a:p>
          <a:p>
            <a:pPr algn="just"/>
            <a:r>
              <a:rPr lang="en-US" dirty="0">
                <a:latin typeface="Book Antiqua" panose="02040602050305030304" pitchFamily="18" charset="0"/>
              </a:rPr>
              <a:t>There are many ways to achieve dimensionality reduction, but most of these techniques fall into one of two classes:</a:t>
            </a:r>
          </a:p>
          <a:p>
            <a:pPr lvl="1" algn="just"/>
            <a:r>
              <a:rPr lang="en-US" sz="2600" dirty="0">
                <a:latin typeface="Book Antiqua" panose="02040602050305030304" pitchFamily="18" charset="0"/>
              </a:rPr>
              <a:t>Feature Elimination</a:t>
            </a:r>
          </a:p>
          <a:p>
            <a:pPr lvl="1" algn="just"/>
            <a:r>
              <a:rPr lang="en-US" sz="2600" dirty="0">
                <a:latin typeface="Book Antiqua" panose="02040602050305030304" pitchFamily="18" charset="0"/>
              </a:rPr>
              <a:t>Feature Extraction</a:t>
            </a:r>
          </a:p>
          <a:p>
            <a:pPr algn="just"/>
            <a:r>
              <a:rPr lang="en-US" dirty="0">
                <a:latin typeface="Book Antiqua" panose="02040602050305030304" pitchFamily="18" charset="0"/>
              </a:rPr>
              <a:t>Feature selection method selects k dimensions from set of d dimensions in the original dataset.</a:t>
            </a: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5929064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In feature selection, we try to find a subset of the original set of variables, or features, to get a smaller subset which can be used to model the problem. </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Object 1"/>
          <p:cNvGraphicFramePr>
            <a:graphicFrameLocks noChangeAspect="1"/>
          </p:cNvGraphicFramePr>
          <p:nvPr>
            <p:extLst>
              <p:ext uri="{D42A27DB-BD31-4B8C-83A1-F6EECF244321}">
                <p14:modId xmlns:p14="http://schemas.microsoft.com/office/powerpoint/2010/main" val="1372395019"/>
              </p:ext>
            </p:extLst>
          </p:nvPr>
        </p:nvGraphicFramePr>
        <p:xfrm>
          <a:off x="3813082" y="3284537"/>
          <a:ext cx="2233612" cy="3027363"/>
        </p:xfrm>
        <a:graphic>
          <a:graphicData uri="http://schemas.openxmlformats.org/presentationml/2006/ole">
            <mc:AlternateContent xmlns:mc="http://schemas.openxmlformats.org/markup-compatibility/2006">
              <mc:Choice xmlns:v="urn:schemas-microsoft-com:vml" Requires="v">
                <p:oleObj spid="_x0000_s50229" name="Equation" r:id="rId3" imgW="1371600" imgH="1854200" progId="Equation.DSMT4">
                  <p:embed/>
                </p:oleObj>
              </mc:Choice>
              <mc:Fallback>
                <p:oleObj name="Equation" r:id="rId3" imgW="1371600" imgH="1854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3082" y="3284537"/>
                        <a:ext cx="2233612" cy="302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5361891" y="5942568"/>
            <a:ext cx="696024" cy="369332"/>
          </a:xfrm>
          <a:prstGeom prst="rect">
            <a:avLst/>
          </a:prstGeom>
          <a:noFill/>
        </p:spPr>
        <p:txBody>
          <a:bodyPr wrap="none">
            <a:spAutoFit/>
          </a:bodyPr>
          <a:lstStyle/>
          <a:p>
            <a:pPr>
              <a:defRPr/>
            </a:pPr>
            <a:r>
              <a:rPr lang="en-US" b="1" dirty="0">
                <a:latin typeface="Book Antiqua" panose="02040602050305030304" pitchFamily="18" charset="0"/>
              </a:rPr>
              <a:t>K&lt;N</a:t>
            </a:r>
          </a:p>
        </p:txBody>
      </p:sp>
    </p:spTree>
    <p:extLst>
      <p:ext uri="{BB962C8B-B14F-4D97-AF65-F5344CB8AC3E}">
        <p14:creationId xmlns:p14="http://schemas.microsoft.com/office/powerpoint/2010/main" val="45434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Feature extraction: finds a set of new features through some mapping function f() from the existing features. The mapping f() could be linear or non-linear. </a:t>
            </a: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7" name="Object 1"/>
          <p:cNvGraphicFramePr>
            <a:graphicFrameLocks noChangeAspect="1"/>
          </p:cNvGraphicFramePr>
          <p:nvPr>
            <p:extLst>
              <p:ext uri="{D42A27DB-BD31-4B8C-83A1-F6EECF244321}">
                <p14:modId xmlns:p14="http://schemas.microsoft.com/office/powerpoint/2010/main" val="3701980596"/>
              </p:ext>
            </p:extLst>
          </p:nvPr>
        </p:nvGraphicFramePr>
        <p:xfrm>
          <a:off x="3690588" y="3264834"/>
          <a:ext cx="2589212" cy="2767013"/>
        </p:xfrm>
        <a:graphic>
          <a:graphicData uri="http://schemas.openxmlformats.org/presentationml/2006/ole">
            <mc:AlternateContent xmlns:mc="http://schemas.openxmlformats.org/markup-compatibility/2006">
              <mc:Choice xmlns:v="urn:schemas-microsoft-com:vml" Requires="v">
                <p:oleObj spid="_x0000_s51253" name="Equation" r:id="rId3" imgW="1739900" imgH="1854200" progId="Equation.DSMT4">
                  <p:embed/>
                </p:oleObj>
              </mc:Choice>
              <mc:Fallback>
                <p:oleObj name="Equation" r:id="rId3" imgW="1739900" imgH="1854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0588" y="3264834"/>
                        <a:ext cx="2589212"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Box 7"/>
          <p:cNvSpPr txBox="1"/>
          <p:nvPr/>
        </p:nvSpPr>
        <p:spPr>
          <a:xfrm>
            <a:off x="5698682" y="5662515"/>
            <a:ext cx="696024" cy="369332"/>
          </a:xfrm>
          <a:prstGeom prst="rect">
            <a:avLst/>
          </a:prstGeom>
          <a:noFill/>
        </p:spPr>
        <p:txBody>
          <a:bodyPr wrap="none">
            <a:spAutoFit/>
          </a:bodyPr>
          <a:lstStyle/>
          <a:p>
            <a:pPr>
              <a:defRPr/>
            </a:pPr>
            <a:r>
              <a:rPr lang="en-US" b="1" dirty="0">
                <a:latin typeface="Book Antiqua" panose="02040602050305030304" pitchFamily="18" charset="0"/>
              </a:rPr>
              <a:t>K&lt;N</a:t>
            </a:r>
          </a:p>
        </p:txBody>
      </p:sp>
    </p:spTree>
    <p:extLst>
      <p:ext uri="{BB962C8B-B14F-4D97-AF65-F5344CB8AC3E}">
        <p14:creationId xmlns:p14="http://schemas.microsoft.com/office/powerpoint/2010/main" val="6695991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algn="just" fontAlgn="base"/>
            <a:r>
              <a:rPr lang="en-US" dirty="0">
                <a:latin typeface="Book Antiqua" panose="02040602050305030304" pitchFamily="18" charset="0"/>
              </a:rPr>
              <a:t>The various feature extraction methods used for dimensionality reduction: </a:t>
            </a:r>
          </a:p>
          <a:p>
            <a:pPr lvl="1" algn="just" fontAlgn="base"/>
            <a:r>
              <a:rPr lang="en-US" dirty="0">
                <a:latin typeface="Book Antiqua" panose="02040602050305030304" pitchFamily="18" charset="0"/>
              </a:rPr>
              <a:t>Principal Component Analysis (PCA)</a:t>
            </a:r>
          </a:p>
          <a:p>
            <a:pPr lvl="1" algn="just" fontAlgn="base"/>
            <a:r>
              <a:rPr lang="en-US" dirty="0">
                <a:latin typeface="Book Antiqua" panose="02040602050305030304" pitchFamily="18" charset="0"/>
              </a:rPr>
              <a:t>Linear Discriminant Analysis (LDA)</a:t>
            </a:r>
          </a:p>
          <a:p>
            <a:pPr lvl="1" algn="just" fontAlgn="base"/>
            <a:r>
              <a:rPr lang="en-US" dirty="0">
                <a:latin typeface="Book Antiqua" panose="02040602050305030304" pitchFamily="18" charset="0"/>
              </a:rPr>
              <a:t>Generalized Discriminant Analysis (GDA)</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6995087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b="1" dirty="0">
                <a:latin typeface="Book Antiqua" panose="02040602050305030304" pitchFamily="18" charset="0"/>
              </a:rPr>
              <a:t>Principle Component Analysis (PCA)</a:t>
            </a:r>
          </a:p>
          <a:p>
            <a:pPr algn="just"/>
            <a:r>
              <a:rPr lang="en-US" dirty="0">
                <a:latin typeface="Book Antiqua" panose="02040602050305030304" pitchFamily="18" charset="0"/>
              </a:rPr>
              <a:t>PCA is an unsupervised learning algorithm that is used for the dimensionality reduction in machine learning.</a:t>
            </a:r>
          </a:p>
          <a:p>
            <a:pPr algn="just"/>
            <a:r>
              <a:rPr lang="en-US" dirty="0">
                <a:latin typeface="Book Antiqua" panose="02040602050305030304" pitchFamily="18" charset="0"/>
              </a:rPr>
              <a:t>This method is often used to reduce the dimensionality of large data sets, by transforming a large set of variables into a smaller one that still contains most of the information in the large set.</a:t>
            </a:r>
          </a:p>
          <a:p>
            <a:pPr algn="just"/>
            <a:r>
              <a:rPr lang="en-US" dirty="0">
                <a:latin typeface="Book Antiqua" panose="02040602050305030304" pitchFamily="18" charset="0"/>
              </a:rPr>
              <a:t>It is a statistical process that converts the observations of correlated features into a set of linearly uncorrelated features with the help of orthogonal transformation. </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13650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b="1" dirty="0">
                <a:latin typeface="Book Antiqua" panose="02040602050305030304" pitchFamily="18" charset="0"/>
              </a:rPr>
              <a:t>Principle Component Analysis (PCA)</a:t>
            </a:r>
          </a:p>
          <a:p>
            <a:pPr algn="just"/>
            <a:r>
              <a:rPr lang="en-US" dirty="0">
                <a:latin typeface="Book Antiqua" panose="02040602050305030304" pitchFamily="18" charset="0"/>
              </a:rPr>
              <a:t>These new transformed features are called the Principal Components (PCs). Some properties of these principal components are given below:</a:t>
            </a:r>
          </a:p>
          <a:p>
            <a:pPr lvl="1" algn="just"/>
            <a:r>
              <a:rPr lang="en-US" sz="2600" dirty="0">
                <a:latin typeface="Book Antiqua" panose="02040602050305030304" pitchFamily="18" charset="0"/>
              </a:rPr>
              <a:t>The PC must be the linear combination of the original features.</a:t>
            </a:r>
          </a:p>
          <a:p>
            <a:pPr lvl="1" algn="just"/>
            <a:r>
              <a:rPr lang="en-US" sz="2600" dirty="0">
                <a:latin typeface="Book Antiqua" panose="02040602050305030304" pitchFamily="18" charset="0"/>
              </a:rPr>
              <a:t>These components are orthogonal, i.e., the correlation between a pair of variables is zero.</a:t>
            </a:r>
          </a:p>
          <a:p>
            <a:pPr lvl="1" algn="just"/>
            <a:r>
              <a:rPr lang="en-US" sz="2600" dirty="0">
                <a:latin typeface="Book Antiqua" panose="02040602050305030304" pitchFamily="18" charset="0"/>
              </a:rPr>
              <a:t>The importance of each component decreases when going to 1 to n, it means the First PC has the most importance, and n</a:t>
            </a:r>
            <a:r>
              <a:rPr lang="en-US" sz="2600" baseline="30000" dirty="0">
                <a:latin typeface="Book Antiqua" panose="02040602050305030304" pitchFamily="18" charset="0"/>
              </a:rPr>
              <a:t>th</a:t>
            </a:r>
            <a:r>
              <a:rPr lang="en-US" sz="2600" dirty="0">
                <a:latin typeface="Book Antiqua" panose="02040602050305030304" pitchFamily="18" charset="0"/>
              </a:rPr>
              <a:t>  PC will have the least importance.</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42255415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b="1" dirty="0">
                <a:latin typeface="Book Antiqua" panose="02040602050305030304" pitchFamily="18" charset="0"/>
              </a:rPr>
              <a:t>Working of PCA</a:t>
            </a:r>
          </a:p>
          <a:p>
            <a:pPr marL="514350" indent="-514350" algn="just">
              <a:buAutoNum type="arabicPeriod"/>
            </a:pPr>
            <a:r>
              <a:rPr lang="en-US" sz="2600" b="1" dirty="0">
                <a:latin typeface="Book Antiqua" panose="02040602050305030304" pitchFamily="18" charset="0"/>
              </a:rPr>
              <a:t>Get the Dataset with k Features</a:t>
            </a:r>
          </a:p>
          <a:p>
            <a:pPr marL="0" indent="0" algn="just">
              <a:buNone/>
            </a:pPr>
            <a:endParaRPr lang="en-US" sz="2600" b="1" dirty="0">
              <a:latin typeface="Book Antiqua" panose="02040602050305030304" pitchFamily="18" charset="0"/>
            </a:endParaRPr>
          </a:p>
          <a:p>
            <a:pPr marL="0" indent="0" algn="just">
              <a:buNone/>
            </a:pPr>
            <a:endParaRPr lang="en-US" sz="2600" b="1" dirty="0">
              <a:latin typeface="Book Antiqua" panose="02040602050305030304" pitchFamily="18" charset="0"/>
            </a:endParaRPr>
          </a:p>
          <a:p>
            <a:pPr marL="0" indent="0" algn="just">
              <a:buNone/>
            </a:pPr>
            <a:endParaRPr lang="en-US" sz="2600" b="1" dirty="0">
              <a:latin typeface="Book Antiqua" panose="02040602050305030304" pitchFamily="18" charset="0"/>
            </a:endParaRPr>
          </a:p>
          <a:p>
            <a:pPr marL="0" indent="0" algn="just">
              <a:buNone/>
            </a:pPr>
            <a:endParaRPr lang="en-US" sz="2600" b="1" dirty="0">
              <a:latin typeface="Book Antiqua" panose="02040602050305030304" pitchFamily="18" charset="0"/>
            </a:endParaRPr>
          </a:p>
          <a:p>
            <a:pPr marL="514350" indent="-514350" algn="just">
              <a:buAutoNum type="arabicPeriod"/>
            </a:pPr>
            <a:endParaRPr lang="en-US" sz="2600" b="1" dirty="0">
              <a:latin typeface="Book Antiqua" panose="02040602050305030304" pitchFamily="18" charset="0"/>
            </a:endParaRPr>
          </a:p>
          <a:p>
            <a:pPr marL="514350" indent="-514350" algn="just">
              <a:buFont typeface="+mj-lt"/>
              <a:buAutoNum type="arabicPeriod" startAt="2"/>
            </a:pPr>
            <a:r>
              <a:rPr lang="en-US" sz="2600" b="1" dirty="0">
                <a:latin typeface="Book Antiqua" panose="02040602050305030304" pitchFamily="18" charset="0"/>
              </a:rPr>
              <a:t>Compute mean of the Dataset</a:t>
            </a:r>
            <a:r>
              <a:rPr lang="en-US" sz="2600" dirty="0">
                <a:latin typeface="Book Antiqua" panose="02040602050305030304" pitchFamily="18" charset="0"/>
              </a:rPr>
              <a:t>: compute mean of each feature.</a:t>
            </a:r>
          </a:p>
          <a:p>
            <a:pPr marL="514350" indent="-514350" algn="just">
              <a:buAutoNum type="arabicPeriod" startAt="2"/>
            </a:pPr>
            <a:endParaRPr lang="en-US" sz="2600" dirty="0">
              <a:latin typeface="Book Antiqua" panose="02040602050305030304" pitchFamily="18" charset="0"/>
            </a:endParaRPr>
          </a:p>
          <a:p>
            <a:pPr marL="514350" indent="-514350" algn="just">
              <a:buAutoNum type="arabicPeriod" startAt="2"/>
            </a:pPr>
            <a:endParaRPr lang="en-US" sz="2600" dirty="0">
              <a:latin typeface="Book Antiqua" panose="02040602050305030304" pitchFamily="18" charset="0"/>
            </a:endParaRPr>
          </a:p>
          <a:p>
            <a:pPr marL="514350" indent="-514350" algn="just">
              <a:buAutoNum type="arabicPeriod" startAt="2"/>
            </a:pPr>
            <a:endParaRPr lang="en-US" sz="26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Object 4"/>
          <p:cNvGraphicFramePr>
            <a:graphicFrameLocks noChangeAspect="1"/>
          </p:cNvGraphicFramePr>
          <p:nvPr>
            <p:extLst>
              <p:ext uri="{D42A27DB-BD31-4B8C-83A1-F6EECF244321}">
                <p14:modId xmlns:p14="http://schemas.microsoft.com/office/powerpoint/2010/main" val="2130409335"/>
              </p:ext>
            </p:extLst>
          </p:nvPr>
        </p:nvGraphicFramePr>
        <p:xfrm>
          <a:off x="1500095" y="5543783"/>
          <a:ext cx="3544410" cy="722873"/>
        </p:xfrm>
        <a:graphic>
          <a:graphicData uri="http://schemas.openxmlformats.org/presentationml/2006/ole">
            <mc:AlternateContent xmlns:mc="http://schemas.openxmlformats.org/markup-compatibility/2006">
              <mc:Choice xmlns:v="urn:schemas-microsoft-com:vml" Requires="v">
                <p:oleObj spid="_x0000_s52274" name="Equation" r:id="rId3" imgW="1930320" imgH="393480" progId="Equation.3">
                  <p:embed/>
                </p:oleObj>
              </mc:Choice>
              <mc:Fallback>
                <p:oleObj name="Equation" r:id="rId3" imgW="1930320" imgH="393480" progId="Equation.3">
                  <p:embed/>
                  <p:pic>
                    <p:nvPicPr>
                      <p:cNvPr id="0" name=""/>
                      <p:cNvPicPr/>
                      <p:nvPr/>
                    </p:nvPicPr>
                    <p:blipFill>
                      <a:blip r:embed="rId4"/>
                      <a:stretch>
                        <a:fillRect/>
                      </a:stretch>
                    </p:blipFill>
                    <p:spPr>
                      <a:xfrm>
                        <a:off x="1500095" y="5543783"/>
                        <a:ext cx="3544410" cy="722873"/>
                      </a:xfrm>
                      <a:prstGeom prst="rect">
                        <a:avLst/>
                      </a:prstGeom>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58303888"/>
              </p:ext>
            </p:extLst>
          </p:nvPr>
        </p:nvGraphicFramePr>
        <p:xfrm>
          <a:off x="1386542" y="2757604"/>
          <a:ext cx="5310092" cy="2042160"/>
        </p:xfrm>
        <a:graphic>
          <a:graphicData uri="http://schemas.openxmlformats.org/drawingml/2006/table">
            <a:tbl>
              <a:tblPr firstRow="1" bandRow="1">
                <a:tableStyleId>{5C22544A-7EE6-4342-B048-85BDC9FD1C3A}</a:tableStyleId>
              </a:tblPr>
              <a:tblGrid>
                <a:gridCol w="1327523">
                  <a:extLst>
                    <a:ext uri="{9D8B030D-6E8A-4147-A177-3AD203B41FA5}">
                      <a16:colId xmlns:a16="http://schemas.microsoft.com/office/drawing/2014/main" val="20000"/>
                    </a:ext>
                  </a:extLst>
                </a:gridCol>
                <a:gridCol w="1327523">
                  <a:extLst>
                    <a:ext uri="{9D8B030D-6E8A-4147-A177-3AD203B41FA5}">
                      <a16:colId xmlns:a16="http://schemas.microsoft.com/office/drawing/2014/main" val="20001"/>
                    </a:ext>
                  </a:extLst>
                </a:gridCol>
                <a:gridCol w="1327523">
                  <a:extLst>
                    <a:ext uri="{9D8B030D-6E8A-4147-A177-3AD203B41FA5}">
                      <a16:colId xmlns:a16="http://schemas.microsoft.com/office/drawing/2014/main" val="20002"/>
                    </a:ext>
                  </a:extLst>
                </a:gridCol>
                <a:gridCol w="1327523">
                  <a:extLst>
                    <a:ext uri="{9D8B030D-6E8A-4147-A177-3AD203B41FA5}">
                      <a16:colId xmlns:a16="http://schemas.microsoft.com/office/drawing/2014/main" val="20003"/>
                    </a:ext>
                  </a:extLst>
                </a:gridCol>
              </a:tblGrid>
              <a:tr h="370840">
                <a:tc>
                  <a:txBody>
                    <a:bodyPr/>
                    <a:lstStyle/>
                    <a:p>
                      <a:r>
                        <a:rPr lang="en-US" sz="2400" b="1" i="1" dirty="0">
                          <a:latin typeface="Book Antiqua" panose="02040602050305030304" pitchFamily="18" charset="0"/>
                        </a:rPr>
                        <a:t>x</a:t>
                      </a:r>
                      <a:r>
                        <a:rPr lang="en-US" sz="2400" b="1" baseline="-25000" dirty="0">
                          <a:latin typeface="Book Antiqua" panose="02040602050305030304" pitchFamily="18"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i="1" dirty="0">
                          <a:latin typeface="Book Antiqua" panose="02040602050305030304" pitchFamily="18" charset="0"/>
                        </a:rPr>
                        <a:t>x</a:t>
                      </a:r>
                      <a:r>
                        <a:rPr lang="en-US" sz="2400" b="1" baseline="-25000" dirty="0">
                          <a:latin typeface="Book Antiqua" panose="02040602050305030304" pitchFamily="18" charset="0"/>
                        </a:rPr>
                        <a:t>2</a:t>
                      </a:r>
                      <a:endParaRPr lang="en-US" sz="24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i="1" dirty="0" err="1">
                          <a:latin typeface="Book Antiqua" panose="02040602050305030304" pitchFamily="18" charset="0"/>
                        </a:rPr>
                        <a:t>x</a:t>
                      </a:r>
                      <a:r>
                        <a:rPr lang="en-US" sz="2400" b="1" baseline="-25000" dirty="0" err="1">
                          <a:latin typeface="Book Antiqua" panose="02040602050305030304" pitchFamily="18" charset="0"/>
                        </a:rPr>
                        <a:t>k</a:t>
                      </a:r>
                      <a:endParaRPr lang="en-US" sz="2400" b="1"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latin typeface="Book Antiqua" panose="02040602050305030304" pitchFamily="18" charset="0"/>
                        </a:rPr>
                        <a:t>x</a:t>
                      </a:r>
                      <a:r>
                        <a:rPr lang="en-US" sz="2000" b="0" baseline="-25000" dirty="0">
                          <a:latin typeface="Book Antiqua" panose="02040602050305030304" pitchFamily="18" charset="0"/>
                        </a:rPr>
                        <a:t>11</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latin typeface="Book Antiqua" panose="02040602050305030304" pitchFamily="18" charset="0"/>
                        </a:rPr>
                        <a:t>x</a:t>
                      </a:r>
                      <a:r>
                        <a:rPr lang="en-US" sz="2000" b="0" i="0" baseline="-25000" dirty="0">
                          <a:latin typeface="Book Antiqua" panose="02040602050305030304" pitchFamily="18" charset="0"/>
                        </a:rPr>
                        <a:t>2</a:t>
                      </a:r>
                      <a:r>
                        <a:rPr lang="en-US" sz="2000" b="0" baseline="-25000" dirty="0">
                          <a:latin typeface="Book Antiqua" panose="02040602050305030304" pitchFamily="18" charset="0"/>
                        </a:rPr>
                        <a:t>1</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latin typeface="Book Antiqua" panose="02040602050305030304" pitchFamily="18" charset="0"/>
                        </a:rPr>
                        <a:t>x</a:t>
                      </a:r>
                      <a:r>
                        <a:rPr lang="en-US" sz="2000" b="0" i="0" baseline="-25000" dirty="0">
                          <a:latin typeface="Book Antiqua" panose="02040602050305030304" pitchFamily="18" charset="0"/>
                        </a:rPr>
                        <a:t>k</a:t>
                      </a:r>
                      <a:r>
                        <a:rPr lang="en-US" sz="2000" b="0" baseline="-25000" dirty="0">
                          <a:latin typeface="Book Antiqua" panose="02040602050305030304" pitchFamily="18" charset="0"/>
                        </a:rPr>
                        <a:t>1</a:t>
                      </a:r>
                      <a:endParaRPr lang="en-US" sz="20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latin typeface="Book Antiqua" panose="02040602050305030304" pitchFamily="18" charset="0"/>
                        </a:rPr>
                        <a:t>x</a:t>
                      </a:r>
                      <a:r>
                        <a:rPr lang="en-US" sz="2000" b="0" baseline="-25000" dirty="0">
                          <a:latin typeface="Book Antiqua" panose="02040602050305030304" pitchFamily="18" charset="0"/>
                        </a:rPr>
                        <a:t>12</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latin typeface="Book Antiqua" panose="02040602050305030304" pitchFamily="18" charset="0"/>
                        </a:rPr>
                        <a:t>x</a:t>
                      </a:r>
                      <a:r>
                        <a:rPr lang="en-US" sz="2000" b="0" baseline="-25000" dirty="0">
                          <a:latin typeface="Book Antiqua" panose="02040602050305030304" pitchFamily="18" charset="0"/>
                        </a:rPr>
                        <a:t>22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latin typeface="Book Antiqua" panose="02040602050305030304" pitchFamily="18" charset="0"/>
                        </a:rPr>
                        <a:t>x</a:t>
                      </a:r>
                      <a:r>
                        <a:rPr lang="en-US" sz="2000" b="0" i="0" baseline="-25000" dirty="0">
                          <a:latin typeface="Book Antiqua" panose="02040602050305030304" pitchFamily="18" charset="0"/>
                        </a:rPr>
                        <a:t>k2</a:t>
                      </a:r>
                      <a:endParaRPr lang="en-US" sz="2000" dirty="0"/>
                    </a:p>
                  </a:txBody>
                  <a:tcPr/>
                </a:tc>
                <a:extLst>
                  <a:ext uri="{0D108BD9-81ED-4DB2-BD59-A6C34878D82A}">
                    <a16:rowId xmlns:a16="http://schemas.microsoft.com/office/drawing/2014/main" val="10002"/>
                  </a:ext>
                </a:extLst>
              </a:tr>
              <a:tr h="370840">
                <a:tc>
                  <a:txBody>
                    <a:bodyPr/>
                    <a:lstStyle/>
                    <a:p>
                      <a:r>
                        <a:rPr lang="en-US" sz="2000" dirty="0"/>
                        <a:t>…….</a:t>
                      </a:r>
                    </a:p>
                  </a:txBody>
                  <a:tcPr/>
                </a:tc>
                <a:tc>
                  <a:txBody>
                    <a:bodyPr/>
                    <a:lstStyle/>
                    <a:p>
                      <a:r>
                        <a:rPr lang="en-US" sz="2000"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t>………</a:t>
                      </a:r>
                    </a:p>
                  </a:txBody>
                  <a:tcPr/>
                </a:tc>
                <a:tc>
                  <a:txBody>
                    <a:bodyPr/>
                    <a:lstStyle/>
                    <a:p>
                      <a:r>
                        <a:rPr lang="en-US" sz="2000" dirty="0"/>
                        <a: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latin typeface="Book Antiqua" panose="02040602050305030304" pitchFamily="18" charset="0"/>
                        </a:rPr>
                        <a:t>x</a:t>
                      </a:r>
                      <a:r>
                        <a:rPr lang="en-US" sz="2000" b="0" baseline="-25000" dirty="0">
                          <a:latin typeface="Book Antiqua" panose="02040602050305030304" pitchFamily="18" charset="0"/>
                        </a:rPr>
                        <a:t>1n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latin typeface="Book Antiqua" panose="02040602050305030304" pitchFamily="18" charset="0"/>
                        </a:rPr>
                        <a:t>x</a:t>
                      </a:r>
                      <a:r>
                        <a:rPr lang="en-US" sz="2000" b="0" i="0" baseline="-25000" dirty="0">
                          <a:latin typeface="Book Antiqua" panose="02040602050305030304" pitchFamily="18" charset="0"/>
                        </a:rPr>
                        <a:t>2n</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err="1">
                          <a:latin typeface="Book Antiqua" panose="02040602050305030304" pitchFamily="18" charset="0"/>
                        </a:rPr>
                        <a:t>x</a:t>
                      </a:r>
                      <a:r>
                        <a:rPr lang="en-US" sz="2000" b="0" i="0" baseline="-25000" dirty="0" err="1">
                          <a:latin typeface="Book Antiqua" panose="02040602050305030304" pitchFamily="18" charset="0"/>
                        </a:rPr>
                        <a:t>kn</a:t>
                      </a:r>
                      <a:endParaRPr lang="en-US" sz="20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43551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b="1" dirty="0">
                <a:latin typeface="Book Antiqua" panose="02040602050305030304" pitchFamily="18" charset="0"/>
              </a:rPr>
              <a:t>Working of PCA</a:t>
            </a:r>
          </a:p>
          <a:p>
            <a:pPr marL="514350" indent="-514350" algn="just">
              <a:buFont typeface="+mj-lt"/>
              <a:buAutoNum type="arabicPeriod" startAt="3"/>
            </a:pPr>
            <a:r>
              <a:rPr lang="en-US" sz="2600" b="1" dirty="0">
                <a:latin typeface="Book Antiqua" panose="02040602050305030304" pitchFamily="18" charset="0"/>
              </a:rPr>
              <a:t>Compute Correlation matrix of each feature pair</a:t>
            </a:r>
          </a:p>
          <a:p>
            <a:pPr marL="0" indent="0" algn="just">
              <a:buNone/>
            </a:pPr>
            <a:endParaRPr lang="en-US" sz="2600" b="1" dirty="0">
              <a:latin typeface="Book Antiqua" panose="02040602050305030304" pitchFamily="18" charset="0"/>
            </a:endParaRPr>
          </a:p>
          <a:p>
            <a:pPr marL="0" indent="0" algn="just">
              <a:buNone/>
            </a:pPr>
            <a:endParaRPr lang="en-US" sz="2600" b="1" dirty="0">
              <a:latin typeface="Book Antiqua" panose="02040602050305030304" pitchFamily="18" charset="0"/>
            </a:endParaRPr>
          </a:p>
          <a:p>
            <a:pPr marL="0" indent="0" algn="just">
              <a:buNone/>
            </a:pPr>
            <a:endParaRPr lang="en-US" sz="2600" b="1" dirty="0">
              <a:latin typeface="Book Antiqua" panose="02040602050305030304" pitchFamily="18" charset="0"/>
            </a:endParaRPr>
          </a:p>
          <a:p>
            <a:pPr marL="0" indent="0" algn="just">
              <a:buNone/>
            </a:pPr>
            <a:endParaRPr lang="en-US" sz="2600" b="1" dirty="0">
              <a:latin typeface="Book Antiqua" panose="02040602050305030304" pitchFamily="18" charset="0"/>
            </a:endParaRPr>
          </a:p>
          <a:p>
            <a:pPr marL="514350" indent="-514350" algn="just">
              <a:buAutoNum type="arabicPeriod"/>
            </a:pPr>
            <a:endParaRPr lang="en-US" sz="2600" b="1" dirty="0">
              <a:latin typeface="Book Antiqua" panose="02040602050305030304" pitchFamily="18" charset="0"/>
            </a:endParaRPr>
          </a:p>
          <a:p>
            <a:pPr marL="514350" indent="-514350" algn="just">
              <a:buAutoNum type="arabicPeriod" startAt="4"/>
            </a:pPr>
            <a:endParaRPr lang="en-US" sz="2600" dirty="0">
              <a:latin typeface="Book Antiqua" panose="02040602050305030304" pitchFamily="18" charset="0"/>
            </a:endParaRPr>
          </a:p>
          <a:p>
            <a:pPr marL="514350" indent="-514350" algn="just">
              <a:buAutoNum type="arabicPeriod" startAt="4"/>
            </a:pPr>
            <a:endParaRPr lang="en-US" sz="2600" dirty="0">
              <a:latin typeface="Book Antiqua" panose="02040602050305030304" pitchFamily="18" charset="0"/>
            </a:endParaRPr>
          </a:p>
          <a:p>
            <a:pPr marL="514350" indent="-514350" algn="just">
              <a:buAutoNum type="arabicPeriod" startAt="4"/>
            </a:pPr>
            <a:endParaRPr lang="en-US" sz="26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7" name="Object 6"/>
          <p:cNvGraphicFramePr>
            <a:graphicFrameLocks noChangeAspect="1"/>
          </p:cNvGraphicFramePr>
          <p:nvPr>
            <p:extLst>
              <p:ext uri="{D42A27DB-BD31-4B8C-83A1-F6EECF244321}">
                <p14:modId xmlns:p14="http://schemas.microsoft.com/office/powerpoint/2010/main" val="414590914"/>
              </p:ext>
            </p:extLst>
          </p:nvPr>
        </p:nvGraphicFramePr>
        <p:xfrm>
          <a:off x="1466850" y="2649538"/>
          <a:ext cx="4452938" cy="806450"/>
        </p:xfrm>
        <a:graphic>
          <a:graphicData uri="http://schemas.openxmlformats.org/presentationml/2006/ole">
            <mc:AlternateContent xmlns:mc="http://schemas.openxmlformats.org/markup-compatibility/2006">
              <mc:Choice xmlns:v="urn:schemas-microsoft-com:vml" Requires="v">
                <p:oleObj spid="_x0000_s53350" name="Equation" r:id="rId3" imgW="2425680" imgH="431640" progId="Equation.3">
                  <p:embed/>
                </p:oleObj>
              </mc:Choice>
              <mc:Fallback>
                <p:oleObj name="Equation" r:id="rId3" imgW="2425680" imgH="431640" progId="Equation.3">
                  <p:embed/>
                  <p:pic>
                    <p:nvPicPr>
                      <p:cNvPr id="0" name=""/>
                      <p:cNvPicPr/>
                      <p:nvPr/>
                    </p:nvPicPr>
                    <p:blipFill>
                      <a:blip r:embed="rId4"/>
                      <a:stretch>
                        <a:fillRect/>
                      </a:stretch>
                    </p:blipFill>
                    <p:spPr>
                      <a:xfrm>
                        <a:off x="1466850" y="2649538"/>
                        <a:ext cx="4452938" cy="80645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014614075"/>
              </p:ext>
            </p:extLst>
          </p:nvPr>
        </p:nvGraphicFramePr>
        <p:xfrm>
          <a:off x="1319213" y="3465513"/>
          <a:ext cx="5041900" cy="1628775"/>
        </p:xfrm>
        <a:graphic>
          <a:graphicData uri="http://schemas.openxmlformats.org/presentationml/2006/ole">
            <mc:AlternateContent xmlns:mc="http://schemas.openxmlformats.org/markup-compatibility/2006">
              <mc:Choice xmlns:v="urn:schemas-microsoft-com:vml" Requires="v">
                <p:oleObj spid="_x0000_s53351" name="Equation" r:id="rId5" imgW="2908080" imgH="939600" progId="Equation.3">
                  <p:embed/>
                </p:oleObj>
              </mc:Choice>
              <mc:Fallback>
                <p:oleObj name="Equation" r:id="rId5" imgW="2908080" imgH="939600" progId="Equation.3">
                  <p:embed/>
                  <p:pic>
                    <p:nvPicPr>
                      <p:cNvPr id="0" name=""/>
                      <p:cNvPicPr/>
                      <p:nvPr/>
                    </p:nvPicPr>
                    <p:blipFill>
                      <a:blip r:embed="rId6"/>
                      <a:stretch>
                        <a:fillRect/>
                      </a:stretch>
                    </p:blipFill>
                    <p:spPr>
                      <a:xfrm>
                        <a:off x="1319213" y="3465513"/>
                        <a:ext cx="5041900" cy="1628775"/>
                      </a:xfrm>
                      <a:prstGeom prst="rect">
                        <a:avLst/>
                      </a:prstGeom>
                    </p:spPr>
                  </p:pic>
                </p:oleObj>
              </mc:Fallback>
            </mc:AlternateContent>
          </a:graphicData>
        </a:graphic>
      </p:graphicFrame>
    </p:spTree>
    <p:extLst>
      <p:ext uri="{BB962C8B-B14F-4D97-AF65-F5344CB8AC3E}">
        <p14:creationId xmlns:p14="http://schemas.microsoft.com/office/powerpoint/2010/main" val="2291661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Categories of Clustering Algorithms</a:t>
            </a:r>
          </a:p>
        </p:txBody>
      </p:sp>
      <p:sp>
        <p:nvSpPr>
          <p:cNvPr id="3" name="Content Placeholder 2"/>
          <p:cNvSpPr>
            <a:spLocks noGrp="1"/>
          </p:cNvSpPr>
          <p:nvPr>
            <p:ph idx="1"/>
          </p:nvPr>
        </p:nvSpPr>
        <p:spPr/>
        <p:txBody>
          <a:bodyPr>
            <a:normAutofit fontScale="92500" lnSpcReduction="10000"/>
          </a:bodyPr>
          <a:lstStyle/>
          <a:p>
            <a:pPr marL="0" lvl="0" indent="0" algn="just">
              <a:buNone/>
            </a:pPr>
            <a:r>
              <a:rPr lang="en-US" b="1" dirty="0">
                <a:latin typeface="Book Antiqua" panose="02040602050305030304" pitchFamily="18" charset="0"/>
              </a:rPr>
              <a:t>Hierarchical Methods</a:t>
            </a:r>
          </a:p>
          <a:p>
            <a:pPr algn="just"/>
            <a:r>
              <a:rPr lang="en-US" dirty="0">
                <a:latin typeface="Book Antiqua" panose="02040602050305030304" pitchFamily="18" charset="0"/>
              </a:rPr>
              <a:t>A hierarchical method creates a hierarchical decomposition of the given set of data objects. A hierarchical method can be classified as being either </a:t>
            </a:r>
            <a:r>
              <a:rPr lang="en-US" i="1" dirty="0">
                <a:latin typeface="Book Antiqua" panose="02040602050305030304" pitchFamily="18" charset="0"/>
              </a:rPr>
              <a:t>agglomerative </a:t>
            </a:r>
            <a:r>
              <a:rPr lang="en-US" dirty="0">
                <a:latin typeface="Book Antiqua" panose="02040602050305030304" pitchFamily="18" charset="0"/>
              </a:rPr>
              <a:t>or </a:t>
            </a:r>
            <a:r>
              <a:rPr lang="en-US" i="1" dirty="0">
                <a:latin typeface="Book Antiqua" panose="02040602050305030304" pitchFamily="18" charset="0"/>
              </a:rPr>
              <a:t>divisive</a:t>
            </a:r>
            <a:r>
              <a:rPr lang="en-US" dirty="0">
                <a:latin typeface="Book Antiqua" panose="02040602050305030304" pitchFamily="18" charset="0"/>
              </a:rPr>
              <a:t>. </a:t>
            </a:r>
          </a:p>
          <a:p>
            <a:pPr algn="just"/>
            <a:r>
              <a:rPr lang="en-US" dirty="0">
                <a:latin typeface="Book Antiqua" panose="02040602050305030304" pitchFamily="18" charset="0"/>
              </a:rPr>
              <a:t>The </a:t>
            </a:r>
            <a:r>
              <a:rPr lang="en-US" i="1" dirty="0">
                <a:latin typeface="Book Antiqua" panose="02040602050305030304" pitchFamily="18" charset="0"/>
              </a:rPr>
              <a:t>agglomerative approach</a:t>
            </a:r>
            <a:r>
              <a:rPr lang="en-US" dirty="0">
                <a:latin typeface="Book Antiqua" panose="02040602050305030304" pitchFamily="18" charset="0"/>
              </a:rPr>
              <a:t> follows the </a:t>
            </a:r>
            <a:r>
              <a:rPr lang="en-US" i="1" dirty="0">
                <a:latin typeface="Book Antiqua" panose="02040602050305030304" pitchFamily="18" charset="0"/>
              </a:rPr>
              <a:t>bottom-up </a:t>
            </a:r>
            <a:r>
              <a:rPr lang="en-US" dirty="0">
                <a:latin typeface="Book Antiqua" panose="02040602050305030304" pitchFamily="18" charset="0"/>
              </a:rPr>
              <a:t>approach. It starts with each object forming a separate group. It successively merges the objects or groups that are close to one another, until a termination condition holds. </a:t>
            </a:r>
          </a:p>
          <a:p>
            <a:pPr algn="just"/>
            <a:r>
              <a:rPr lang="en-US" dirty="0">
                <a:latin typeface="Book Antiqua" panose="02040602050305030304" pitchFamily="18" charset="0"/>
              </a:rPr>
              <a:t>The </a:t>
            </a:r>
            <a:r>
              <a:rPr lang="en-US" i="1" dirty="0">
                <a:latin typeface="Book Antiqua" panose="02040602050305030304" pitchFamily="18" charset="0"/>
              </a:rPr>
              <a:t>divisive approach</a:t>
            </a:r>
            <a:r>
              <a:rPr lang="en-US" dirty="0">
                <a:latin typeface="Book Antiqua" panose="02040602050305030304" pitchFamily="18" charset="0"/>
              </a:rPr>
              <a:t> follows the </a:t>
            </a:r>
            <a:r>
              <a:rPr lang="en-US" i="1" dirty="0">
                <a:latin typeface="Book Antiqua" panose="02040602050305030304" pitchFamily="18" charset="0"/>
              </a:rPr>
              <a:t>top-down </a:t>
            </a:r>
            <a:r>
              <a:rPr lang="en-US" dirty="0">
                <a:latin typeface="Book Antiqua" panose="02040602050305030304" pitchFamily="18" charset="0"/>
              </a:rPr>
              <a:t>approach. It starts with all of the objects in the same cluster. In each successive iteration, a cluster is split up into smaller clusters, until a termination condition holds.</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6533084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b="1" dirty="0">
                    <a:latin typeface="Book Antiqua" panose="02040602050305030304" pitchFamily="18" charset="0"/>
                  </a:rPr>
                  <a:t>Working of PCA</a:t>
                </a:r>
              </a:p>
              <a:p>
                <a:pPr marL="514350" indent="-514350" algn="just">
                  <a:buFont typeface="+mj-lt"/>
                  <a:buAutoNum type="arabicPeriod" startAt="4"/>
                </a:pPr>
                <a:r>
                  <a:rPr lang="en-US" sz="2600" b="1" dirty="0">
                    <a:latin typeface="Book Antiqua" panose="02040602050305030304" pitchFamily="18" charset="0"/>
                  </a:rPr>
                  <a:t>Compute eigenvalues and normalized eigenvectors of the covariance matrix</a:t>
                </a:r>
                <a:r>
                  <a:rPr lang="en-US" sz="2600" dirty="0">
                    <a:latin typeface="Book Antiqua" panose="02040602050305030304" pitchFamily="18" charset="0"/>
                  </a:rPr>
                  <a:t>.</a:t>
                </a:r>
              </a:p>
              <a:p>
                <a:pPr marL="0" indent="0" algn="just" defTabSz="511175">
                  <a:buNone/>
                </a:pPr>
                <a:r>
                  <a:rPr lang="en-US" sz="2600" dirty="0">
                    <a:latin typeface="Book Antiqua" panose="02040602050305030304" pitchFamily="18" charset="0"/>
                  </a:rPr>
                  <a:t>	To find eigenvalues find solve the equation </a:t>
                </a:r>
                <a14:m>
                  <m:oMath xmlns:m="http://schemas.openxmlformats.org/officeDocument/2006/math">
                    <m:d>
                      <m:dPr>
                        <m:begChr m:val="|"/>
                        <m:endChr m:val="|"/>
                        <m:ctrlPr>
                          <a:rPr lang="en-US" sz="2600" i="1" smtClean="0">
                            <a:latin typeface="Cambria Math" panose="02040503050406030204" pitchFamily="18" charset="0"/>
                          </a:rPr>
                        </m:ctrlPr>
                      </m:dPr>
                      <m:e>
                        <m:r>
                          <a:rPr lang="en-US" sz="2600" b="0" i="1" smtClean="0">
                            <a:latin typeface="Cambria Math" panose="02040503050406030204" pitchFamily="18" charset="0"/>
                          </a:rPr>
                          <m:t>𝑆</m:t>
                        </m:r>
                        <m:r>
                          <a:rPr lang="en-US" sz="2600" b="0" i="1" smtClean="0">
                            <a:latin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𝜆</m:t>
                        </m:r>
                        <m:r>
                          <a:rPr lang="en-US" sz="2600" b="0" i="1" smtClean="0">
                            <a:latin typeface="Cambria Math" panose="02040503050406030204" pitchFamily="18" charset="0"/>
                            <a:ea typeface="Cambria Math" panose="02040503050406030204" pitchFamily="18" charset="0"/>
                          </a:rPr>
                          <m:t>𝐼</m:t>
                        </m:r>
                      </m:e>
                    </m:d>
                    <m:r>
                      <a:rPr lang="en-US" sz="2600" b="0" i="1" smtClean="0">
                        <a:latin typeface="Cambria Math" panose="02040503050406030204" pitchFamily="18" charset="0"/>
                      </a:rPr>
                      <m:t>=0</m:t>
                    </m:r>
                  </m:oMath>
                </a14:m>
                <a:r>
                  <a:rPr lang="en-US" sz="2600" b="0" dirty="0">
                    <a:latin typeface="Book Antiqua" panose="02040602050305030304" pitchFamily="18" charset="0"/>
                  </a:rPr>
                  <a:t>, we get 	n roots </a:t>
                </a:r>
                <a14:m>
                  <m:oMath xmlns:m="http://schemas.openxmlformats.org/officeDocument/2006/math">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𝜆</m:t>
                        </m:r>
                      </m:e>
                      <m:sub>
                        <m:r>
                          <a:rPr lang="en-US" sz="2600" b="0" i="1" smtClean="0">
                            <a:latin typeface="Cambria Math" panose="02040503050406030204" pitchFamily="18" charset="0"/>
                            <a:ea typeface="Cambria Math" panose="02040503050406030204" pitchFamily="18" charset="0"/>
                          </a:rPr>
                          <m:t>1</m:t>
                        </m:r>
                      </m:sub>
                    </m:sSub>
                    <m:r>
                      <a:rPr lang="en-US" sz="2600" b="0" i="1" smtClean="0">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𝜆</m:t>
                        </m:r>
                      </m:e>
                      <m:sub>
                        <m:r>
                          <a:rPr lang="en-US" sz="2600" b="0" i="1" smtClean="0">
                            <a:latin typeface="Cambria Math" panose="02040503050406030204" pitchFamily="18" charset="0"/>
                            <a:ea typeface="Cambria Math" panose="02040503050406030204" pitchFamily="18" charset="0"/>
                          </a:rPr>
                          <m:t>2</m:t>
                        </m:r>
                      </m:sub>
                    </m:sSub>
                    <m:r>
                      <a:rPr lang="en-US" sz="2600" b="0" i="1" smtClean="0">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𝜆</m:t>
                        </m:r>
                      </m:e>
                      <m:sub>
                        <m:r>
                          <a:rPr lang="en-US" sz="2600" b="0" i="1" smtClean="0">
                            <a:latin typeface="Cambria Math" panose="02040503050406030204" pitchFamily="18" charset="0"/>
                            <a:ea typeface="Cambria Math" panose="02040503050406030204" pitchFamily="18" charset="0"/>
                          </a:rPr>
                          <m:t>𝑛</m:t>
                        </m:r>
                      </m:sub>
                    </m:sSub>
                  </m:oMath>
                </a14:m>
                <a:r>
                  <a:rPr lang="en-US" sz="2600" b="0" dirty="0">
                    <a:latin typeface="Book Antiqua" panose="02040602050305030304" pitchFamily="18" charset="0"/>
                  </a:rPr>
                  <a:t>. Which are eigen</a:t>
                </a:r>
                <a:r>
                  <a:rPr lang="en-US" sz="2600" dirty="0">
                    <a:latin typeface="Book Antiqua" panose="02040602050305030304" pitchFamily="18" charset="0"/>
                  </a:rPr>
                  <a:t>values.</a:t>
                </a:r>
              </a:p>
              <a:p>
                <a:pPr marL="0" indent="0" algn="just" defTabSz="511175">
                  <a:buNone/>
                </a:pPr>
                <a:r>
                  <a:rPr lang="en-US" sz="2600" b="0" dirty="0">
                    <a:latin typeface="Book Antiqua" panose="02040602050305030304" pitchFamily="18" charset="0"/>
                  </a:rPr>
                  <a:t>	Then compute eigenvector (u) of each eigen</a:t>
                </a:r>
                <a:r>
                  <a:rPr lang="en-US" sz="2600" dirty="0">
                    <a:latin typeface="Book Antiqua" panose="02040602050305030304" pitchFamily="18" charset="0"/>
                  </a:rPr>
                  <a:t>value </a:t>
                </a:r>
                <a14:m>
                  <m:oMath xmlns:m="http://schemas.openxmlformats.org/officeDocument/2006/math">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𝜆</m:t>
                        </m:r>
                      </m:e>
                      <m:sub>
                        <m:r>
                          <a:rPr lang="en-US" sz="2600" b="0" i="1" smtClean="0">
                            <a:latin typeface="Cambria Math" panose="02040503050406030204" pitchFamily="18" charset="0"/>
                            <a:ea typeface="Cambria Math" panose="02040503050406030204" pitchFamily="18" charset="0"/>
                          </a:rPr>
                          <m:t>𝑖</m:t>
                        </m:r>
                      </m:sub>
                    </m:sSub>
                    <m:r>
                      <a:rPr lang="en-US" sz="2600" b="0" i="1" smtClean="0">
                        <a:latin typeface="Cambria Math" panose="02040503050406030204" pitchFamily="18" charset="0"/>
                        <a:ea typeface="Cambria Math" panose="02040503050406030204" pitchFamily="18" charset="0"/>
                      </a:rPr>
                      <m:t>, </m:t>
                    </m:r>
                    <m:r>
                      <a:rPr lang="en-US" sz="2600" b="0" i="1" smtClean="0">
                        <a:latin typeface="Cambria Math" panose="02040503050406030204" pitchFamily="18" charset="0"/>
                        <a:ea typeface="Cambria Math" panose="02040503050406030204" pitchFamily="18" charset="0"/>
                      </a:rPr>
                      <m:t>𝑖</m:t>
                    </m:r>
                    <m:r>
                      <a:rPr lang="en-US" sz="2600" b="0" i="1" smtClean="0">
                        <a:latin typeface="Cambria Math" panose="02040503050406030204" pitchFamily="18" charset="0"/>
                        <a:ea typeface="Cambria Math" panose="02040503050406030204" pitchFamily="18" charset="0"/>
                      </a:rPr>
                      <m:t>=1,2…</m:t>
                    </m:r>
                    <m:r>
                      <a:rPr lang="en-US" sz="2600" b="0" i="1" smtClean="0">
                        <a:latin typeface="Cambria Math" panose="02040503050406030204" pitchFamily="18" charset="0"/>
                        <a:ea typeface="Cambria Math" panose="02040503050406030204" pitchFamily="18" charset="0"/>
                      </a:rPr>
                      <m:t>𝑛</m:t>
                    </m:r>
                  </m:oMath>
                </a14:m>
                <a:r>
                  <a:rPr lang="en-US" sz="2600" b="0" dirty="0">
                    <a:latin typeface="Book Antiqua" panose="02040602050305030304" pitchFamily="18" charset="0"/>
                  </a:rPr>
                  <a:t> by 	solving </a:t>
                </a:r>
                <a14:m>
                  <m:oMath xmlns:m="http://schemas.openxmlformats.org/officeDocument/2006/math">
                    <m:d>
                      <m:dPr>
                        <m:ctrlPr>
                          <a:rPr lang="en-US" sz="2600" b="0" i="1" smtClean="0">
                            <a:latin typeface="Cambria Math" panose="02040503050406030204" pitchFamily="18" charset="0"/>
                          </a:rPr>
                        </m:ctrlPr>
                      </m:dPr>
                      <m:e>
                        <m:r>
                          <a:rPr lang="en-US" sz="2600" i="1">
                            <a:latin typeface="Cambria Math" panose="02040503050406030204" pitchFamily="18" charset="0"/>
                          </a:rPr>
                          <m:t>𝑆</m:t>
                        </m:r>
                        <m:r>
                          <a:rPr lang="en-US" sz="2600" i="1">
                            <a:latin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𝜆</m:t>
                            </m:r>
                          </m:e>
                          <m:sub>
                            <m:r>
                              <a:rPr lang="en-US" sz="2600" b="0" i="1" smtClean="0">
                                <a:latin typeface="Cambria Math" panose="02040503050406030204" pitchFamily="18" charset="0"/>
                                <a:ea typeface="Cambria Math" panose="02040503050406030204" pitchFamily="18" charset="0"/>
                              </a:rPr>
                              <m:t>𝑖</m:t>
                            </m:r>
                          </m:sub>
                        </m:sSub>
                        <m:r>
                          <a:rPr lang="en-US" sz="2600" i="1">
                            <a:latin typeface="Cambria Math" panose="02040503050406030204" pitchFamily="18" charset="0"/>
                            <a:ea typeface="Cambria Math" panose="02040503050406030204" pitchFamily="18" charset="0"/>
                          </a:rPr>
                          <m:t>𝐼</m:t>
                        </m:r>
                      </m:e>
                    </m:d>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𝑢</m:t>
                        </m:r>
                      </m:e>
                      <m:sub>
                        <m:r>
                          <a:rPr lang="en-US" sz="2600" b="0" i="1" smtClean="0">
                            <a:latin typeface="Cambria Math" panose="02040503050406030204" pitchFamily="18" charset="0"/>
                            <a:ea typeface="Cambria Math" panose="02040503050406030204" pitchFamily="18" charset="0"/>
                          </a:rPr>
                          <m:t>𝑖</m:t>
                        </m:r>
                      </m:sub>
                    </m:sSub>
                    <m:r>
                      <a:rPr lang="en-US" sz="2600" i="1" smtClean="0">
                        <a:latin typeface="Cambria Math" panose="02040503050406030204" pitchFamily="18" charset="0"/>
                      </a:rPr>
                      <m:t> </m:t>
                    </m:r>
                    <m:r>
                      <a:rPr lang="en-US" sz="2600" i="1">
                        <a:latin typeface="Cambria Math" panose="02040503050406030204" pitchFamily="18" charset="0"/>
                      </a:rPr>
                      <m:t>=0</m:t>
                    </m:r>
                  </m:oMath>
                </a14:m>
                <a:r>
                  <a:rPr lang="en-US" sz="2600" b="0" dirty="0">
                    <a:latin typeface="Book Antiqua" panose="02040602050305030304" pitchFamily="18" charset="0"/>
                  </a:rPr>
                  <a:t>, where </a:t>
                </a:r>
                <a14:m>
                  <m:oMath xmlns:m="http://schemas.openxmlformats.org/officeDocument/2006/math">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𝑢</m:t>
                        </m:r>
                      </m:e>
                      <m:sub>
                        <m:r>
                          <a:rPr lang="en-US" sz="2600" i="1">
                            <a:latin typeface="Cambria Math" panose="02040503050406030204" pitchFamily="18" charset="0"/>
                            <a:ea typeface="Cambria Math" panose="02040503050406030204" pitchFamily="18" charset="0"/>
                          </a:rPr>
                          <m:t>𝑖</m:t>
                        </m:r>
                      </m:sub>
                    </m:sSub>
                  </m:oMath>
                </a14:m>
                <a:r>
                  <a:rPr lang="en-US" sz="2600" b="0" dirty="0">
                    <a:latin typeface="Book Antiqua" panose="02040602050305030304" pitchFamily="18" charset="0"/>
                  </a:rPr>
                  <a:t>  is column vector of n 	unknowns.</a:t>
                </a:r>
              </a:p>
              <a:p>
                <a:pPr marL="0" indent="0" algn="just" defTabSz="511175">
                  <a:buNone/>
                </a:pPr>
                <a:r>
                  <a:rPr lang="en-US" sz="2600" dirty="0">
                    <a:latin typeface="Book Antiqua" panose="02040602050305030304" pitchFamily="18" charset="0"/>
                  </a:rPr>
                  <a:t>	Finally, normalize the eigenvectors </a:t>
                </a:r>
                <a14:m>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𝑒</m:t>
                        </m:r>
                      </m:e>
                      <m:sub>
                        <m:r>
                          <a:rPr lang="en-US" sz="2600" b="0" i="1" smtClean="0">
                            <a:latin typeface="Cambria Math" panose="02040503050406030204" pitchFamily="18" charset="0"/>
                          </a:rPr>
                          <m:t>𝑖</m:t>
                        </m:r>
                      </m:sub>
                    </m:sSub>
                  </m:oMath>
                </a14:m>
                <a:r>
                  <a:rPr lang="en-US" sz="2600" dirty="0">
                    <a:latin typeface="Book Antiqua" panose="02040602050305030304" pitchFamily="18" charset="0"/>
                  </a:rPr>
                  <a:t> by dividing by its length. 	Length of eigenvector is given by: </a:t>
                </a:r>
                <a14:m>
                  <m:oMath xmlns:m="http://schemas.openxmlformats.org/officeDocument/2006/math">
                    <m:d>
                      <m:dPr>
                        <m:begChr m:val="|"/>
                        <m:endChr m:val="|"/>
                        <m:ctrlPr>
                          <a:rPr lang="en-US" sz="2600" i="1" smtClean="0">
                            <a:latin typeface="Cambria Math" panose="02040503050406030204" pitchFamily="18" charset="0"/>
                          </a:rPr>
                        </m:ctrlPr>
                      </m:dPr>
                      <m:e>
                        <m:r>
                          <a:rPr lang="en-US" sz="2600" b="0" i="1" smtClean="0">
                            <a:latin typeface="Cambria Math" panose="02040503050406030204" pitchFamily="18" charset="0"/>
                          </a:rPr>
                          <m:t>𝑢</m:t>
                        </m:r>
                      </m:e>
                    </m:d>
                    <m:r>
                      <a:rPr lang="en-US" sz="2600" b="0" i="1" smtClean="0">
                        <a:latin typeface="Cambria Math" panose="02040503050406030204" pitchFamily="18" charset="0"/>
                      </a:rPr>
                      <m:t>=</m:t>
                    </m:r>
                    <m:rad>
                      <m:radPr>
                        <m:degHide m:val="on"/>
                        <m:ctrlPr>
                          <a:rPr lang="en-US" sz="2600" b="0" i="1" smtClean="0">
                            <a:latin typeface="Cambria Math" panose="02040503050406030204" pitchFamily="18" charset="0"/>
                          </a:rPr>
                        </m:ctrlPr>
                      </m:radPr>
                      <m:deg/>
                      <m:e>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𝑢</m:t>
                            </m:r>
                          </m:e>
                          <m:sub>
                            <m:r>
                              <a:rPr lang="en-US" sz="2600" b="0" i="1" smtClean="0">
                                <a:latin typeface="Cambria Math" panose="02040503050406030204" pitchFamily="18" charset="0"/>
                              </a:rPr>
                              <m:t>1</m:t>
                            </m:r>
                          </m:sub>
                          <m:sup>
                            <m:r>
                              <a:rPr lang="en-US" sz="2600" b="0" i="1" smtClean="0">
                                <a:latin typeface="Cambria Math" panose="02040503050406030204" pitchFamily="18" charset="0"/>
                              </a:rPr>
                              <m:t>2</m:t>
                            </m:r>
                          </m:sup>
                        </m:sSubSup>
                        <m:r>
                          <a:rPr lang="en-US" sz="2600" b="0" i="1" smtClean="0">
                            <a:latin typeface="Cambria Math" panose="02040503050406030204" pitchFamily="18" charset="0"/>
                          </a:rPr>
                          <m:t>+</m:t>
                        </m:r>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𝑢</m:t>
                            </m:r>
                          </m:e>
                          <m:sub>
                            <m:r>
                              <a:rPr lang="en-US" sz="2600" b="0" i="1" smtClean="0">
                                <a:latin typeface="Cambria Math" panose="02040503050406030204" pitchFamily="18" charset="0"/>
                              </a:rPr>
                              <m:t>2</m:t>
                            </m:r>
                          </m:sub>
                          <m:sup>
                            <m:r>
                              <a:rPr lang="en-US" sz="2600" b="0" i="1" smtClean="0">
                                <a:latin typeface="Cambria Math" panose="02040503050406030204" pitchFamily="18" charset="0"/>
                              </a:rPr>
                              <m:t>2</m:t>
                            </m:r>
                          </m:sup>
                        </m:sSubSup>
                        <m:r>
                          <a:rPr lang="en-US" sz="2600" b="0" i="1" smtClean="0">
                            <a:latin typeface="Cambria Math" panose="02040503050406030204" pitchFamily="18" charset="0"/>
                          </a:rPr>
                          <m:t>+…+</m:t>
                        </m:r>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𝑢</m:t>
                            </m:r>
                          </m:e>
                          <m:sub>
                            <m:r>
                              <a:rPr lang="en-US" sz="2600" b="0" i="1" smtClean="0">
                                <a:latin typeface="Cambria Math" panose="02040503050406030204" pitchFamily="18" charset="0"/>
                              </a:rPr>
                              <m:t>𝑛</m:t>
                            </m:r>
                          </m:sub>
                          <m:sup>
                            <m:r>
                              <a:rPr lang="en-US" sz="2600" b="0" i="1" smtClean="0">
                                <a:latin typeface="Cambria Math" panose="02040503050406030204" pitchFamily="18" charset="0"/>
                              </a:rPr>
                              <m:t>2</m:t>
                            </m:r>
                          </m:sup>
                        </m:sSubSup>
                      </m:e>
                    </m:rad>
                  </m:oMath>
                </a14:m>
                <a:r>
                  <a:rPr lang="en-US" sz="2600" dirty="0"/>
                  <a:t> </a:t>
                </a:r>
                <a:endParaRPr lang="en-US" sz="2600" dirty="0">
                  <a:latin typeface="Book Antiqua" panose="02040602050305030304" pitchFamily="18" charset="0"/>
                </a:endParaRPr>
              </a:p>
              <a:p>
                <a:pPr marL="0" indent="0" algn="just">
                  <a:buNone/>
                </a:pPr>
                <a:endParaRPr lang="en-US" sz="2600" b="1" dirty="0">
                  <a:latin typeface="Book Antiqua" panose="02040602050305030304" pitchFamily="18" charset="0"/>
                </a:endParaRPr>
              </a:p>
              <a:p>
                <a:pPr marL="0" indent="0" algn="just">
                  <a:buNone/>
                </a:pPr>
                <a:endParaRPr lang="en-US" sz="2600" b="1" dirty="0">
                  <a:latin typeface="Book Antiqua" panose="02040602050305030304" pitchFamily="18" charset="0"/>
                </a:endParaRPr>
              </a:p>
              <a:p>
                <a:pPr marL="0" indent="0" algn="just">
                  <a:buNone/>
                </a:pPr>
                <a:endParaRPr lang="en-US" sz="2600" b="1" dirty="0">
                  <a:latin typeface="Book Antiqua" panose="02040602050305030304" pitchFamily="18" charset="0"/>
                </a:endParaRPr>
              </a:p>
              <a:p>
                <a:pPr marL="514350" indent="-514350" algn="just">
                  <a:buAutoNum type="arabicPeriod" startAt="2"/>
                </a:pPr>
                <a:endParaRPr lang="en-US" sz="2600" dirty="0">
                  <a:latin typeface="Book Antiqua" panose="02040602050305030304" pitchFamily="18" charset="0"/>
                </a:endParaRPr>
              </a:p>
              <a:p>
                <a:pPr marL="514350" indent="-514350" algn="just">
                  <a:buAutoNum type="arabicPeriod" startAt="2"/>
                </a:pPr>
                <a:endParaRPr lang="en-US" sz="2600" dirty="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416988" cy="4351338"/>
              </a:xfrm>
              <a:blipFill rotWithShape="0">
                <a:blip r:embed="rId2"/>
                <a:stretch>
                  <a:fillRect l="-1054" t="-2241" r="-1054" b="-112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9923870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b="1" dirty="0">
                <a:latin typeface="Book Antiqua" panose="02040602050305030304" pitchFamily="18" charset="0"/>
              </a:rPr>
              <a:t>Working of PCA</a:t>
            </a:r>
          </a:p>
          <a:p>
            <a:pPr algn="just"/>
            <a:r>
              <a:rPr lang="en-US" dirty="0">
                <a:latin typeface="Book Antiqua" panose="02040602050305030304" pitchFamily="18" charset="0"/>
              </a:rPr>
              <a:t>The normalized eigenvector corresponding to the largest eigenvalue is the first principle component.</a:t>
            </a:r>
            <a:endParaRPr lang="en-US" sz="2600" dirty="0">
              <a:latin typeface="Book Antiqua" panose="02040602050305030304" pitchFamily="18" charset="0"/>
            </a:endParaRPr>
          </a:p>
          <a:p>
            <a:pPr marL="514350" indent="-514350" algn="just">
              <a:buFont typeface="+mj-lt"/>
              <a:buAutoNum type="arabicPeriod" startAt="5"/>
            </a:pPr>
            <a:r>
              <a:rPr lang="en-US" dirty="0">
                <a:latin typeface="Book Antiqua" panose="02040602050305030304" pitchFamily="18" charset="0"/>
              </a:rPr>
              <a:t>Derive new dataset by using most important m principle components.</a:t>
            </a: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Table 4"/>
          <p:cNvGraphicFramePr>
            <a:graphicFrameLocks noGrp="1"/>
          </p:cNvGraphicFramePr>
          <p:nvPr>
            <p:extLst>
              <p:ext uri="{D42A27DB-BD31-4B8C-83A1-F6EECF244321}">
                <p14:modId xmlns:p14="http://schemas.microsoft.com/office/powerpoint/2010/main" val="19739065"/>
              </p:ext>
            </p:extLst>
          </p:nvPr>
        </p:nvGraphicFramePr>
        <p:xfrm>
          <a:off x="1547906" y="4134803"/>
          <a:ext cx="5310092" cy="2042160"/>
        </p:xfrm>
        <a:graphic>
          <a:graphicData uri="http://schemas.openxmlformats.org/drawingml/2006/table">
            <a:tbl>
              <a:tblPr firstRow="1" bandRow="1">
                <a:tableStyleId>{5C22544A-7EE6-4342-B048-85BDC9FD1C3A}</a:tableStyleId>
              </a:tblPr>
              <a:tblGrid>
                <a:gridCol w="1327523">
                  <a:extLst>
                    <a:ext uri="{9D8B030D-6E8A-4147-A177-3AD203B41FA5}">
                      <a16:colId xmlns:a16="http://schemas.microsoft.com/office/drawing/2014/main" val="20000"/>
                    </a:ext>
                  </a:extLst>
                </a:gridCol>
                <a:gridCol w="1327523">
                  <a:extLst>
                    <a:ext uri="{9D8B030D-6E8A-4147-A177-3AD203B41FA5}">
                      <a16:colId xmlns:a16="http://schemas.microsoft.com/office/drawing/2014/main" val="20001"/>
                    </a:ext>
                  </a:extLst>
                </a:gridCol>
                <a:gridCol w="1327523">
                  <a:extLst>
                    <a:ext uri="{9D8B030D-6E8A-4147-A177-3AD203B41FA5}">
                      <a16:colId xmlns:a16="http://schemas.microsoft.com/office/drawing/2014/main" val="20002"/>
                    </a:ext>
                  </a:extLst>
                </a:gridCol>
                <a:gridCol w="1327523">
                  <a:extLst>
                    <a:ext uri="{9D8B030D-6E8A-4147-A177-3AD203B41FA5}">
                      <a16:colId xmlns:a16="http://schemas.microsoft.com/office/drawing/2014/main" val="20003"/>
                    </a:ext>
                  </a:extLst>
                </a:gridCol>
              </a:tblGrid>
              <a:tr h="370840">
                <a:tc>
                  <a:txBody>
                    <a:bodyPr/>
                    <a:lstStyle/>
                    <a:p>
                      <a:r>
                        <a:rPr lang="en-US" sz="2400" b="1" i="1" dirty="0">
                          <a:latin typeface="Book Antiqua" panose="02040602050305030304" pitchFamily="18" charset="0"/>
                        </a:rPr>
                        <a:t>PC</a:t>
                      </a:r>
                      <a:r>
                        <a:rPr lang="en-US" sz="2400" b="1" baseline="-25000" dirty="0">
                          <a:latin typeface="Book Antiqua" panose="02040602050305030304" pitchFamily="18"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i="1" dirty="0">
                          <a:latin typeface="Book Antiqua" panose="02040602050305030304" pitchFamily="18" charset="0"/>
                        </a:rPr>
                        <a:t>PC</a:t>
                      </a:r>
                      <a:r>
                        <a:rPr lang="en-US" sz="2400" b="1" baseline="-25000" dirty="0">
                          <a:latin typeface="Book Antiqua" panose="02040602050305030304" pitchFamily="18" charset="0"/>
                        </a:rPr>
                        <a:t>2</a:t>
                      </a:r>
                      <a:endParaRPr lang="en-US" sz="24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i="1" dirty="0" err="1">
                          <a:latin typeface="Book Antiqua" panose="02040602050305030304" pitchFamily="18" charset="0"/>
                        </a:rPr>
                        <a:t>PC</a:t>
                      </a:r>
                      <a:r>
                        <a:rPr lang="en-US" sz="2400" b="1" i="1" baseline="-25000" dirty="0" err="1">
                          <a:latin typeface="Book Antiqua" panose="02040602050305030304" pitchFamily="18" charset="0"/>
                        </a:rPr>
                        <a:t>m</a:t>
                      </a:r>
                      <a:endParaRPr lang="en-US" sz="2400" b="1" baseline="-25000"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baseline="0" dirty="0">
                          <a:latin typeface="Book Antiqua" panose="02040602050305030304" pitchFamily="18" charset="0"/>
                        </a:rPr>
                        <a:t>p</a:t>
                      </a:r>
                      <a:r>
                        <a:rPr lang="en-US" sz="2000" b="0" baseline="-25000" dirty="0">
                          <a:latin typeface="Book Antiqua" panose="02040602050305030304" pitchFamily="18" charset="0"/>
                        </a:rPr>
                        <a:t>11</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latin typeface="Book Antiqua" panose="02040602050305030304" pitchFamily="18" charset="0"/>
                        </a:rPr>
                        <a:t>p</a:t>
                      </a:r>
                      <a:r>
                        <a:rPr lang="en-US" sz="2000" b="0" i="0" baseline="-25000" dirty="0">
                          <a:latin typeface="Book Antiqua" panose="02040602050305030304" pitchFamily="18" charset="0"/>
                        </a:rPr>
                        <a:t>2</a:t>
                      </a:r>
                      <a:r>
                        <a:rPr lang="en-US" sz="2000" b="0" baseline="-25000" dirty="0">
                          <a:latin typeface="Book Antiqua" panose="02040602050305030304" pitchFamily="18" charset="0"/>
                        </a:rPr>
                        <a:t>1</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latin typeface="Book Antiqua" panose="02040602050305030304" pitchFamily="18" charset="0"/>
                        </a:rPr>
                        <a:t>p</a:t>
                      </a:r>
                      <a:r>
                        <a:rPr lang="en-US" sz="2000" b="0" i="0" baseline="-25000" dirty="0">
                          <a:latin typeface="Book Antiqua" panose="02040602050305030304" pitchFamily="18" charset="0"/>
                        </a:rPr>
                        <a:t>m</a:t>
                      </a:r>
                      <a:r>
                        <a:rPr lang="en-US" sz="2000" b="0" baseline="-25000" dirty="0">
                          <a:latin typeface="Book Antiqua" panose="02040602050305030304" pitchFamily="18" charset="0"/>
                        </a:rPr>
                        <a:t>1</a:t>
                      </a:r>
                      <a:endParaRPr lang="en-US" sz="20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latin typeface="Book Antiqua" panose="02040602050305030304" pitchFamily="18" charset="0"/>
                        </a:rPr>
                        <a:t>p</a:t>
                      </a:r>
                      <a:r>
                        <a:rPr lang="en-US" sz="2000" b="0" baseline="-25000" dirty="0">
                          <a:latin typeface="Book Antiqua" panose="02040602050305030304" pitchFamily="18" charset="0"/>
                        </a:rPr>
                        <a:t>12</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latin typeface="Book Antiqua" panose="02040602050305030304" pitchFamily="18" charset="0"/>
                        </a:rPr>
                        <a:t>p</a:t>
                      </a:r>
                      <a:r>
                        <a:rPr lang="en-US" sz="2000" b="0" baseline="-25000" dirty="0">
                          <a:latin typeface="Book Antiqua" panose="02040602050305030304" pitchFamily="18" charset="0"/>
                        </a:rPr>
                        <a:t>22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latin typeface="Book Antiqua" panose="02040602050305030304" pitchFamily="18" charset="0"/>
                        </a:rPr>
                        <a:t>p</a:t>
                      </a:r>
                      <a:r>
                        <a:rPr lang="en-US" sz="2000" b="0" i="0" baseline="-25000" dirty="0">
                          <a:latin typeface="Book Antiqua" panose="02040602050305030304" pitchFamily="18" charset="0"/>
                        </a:rPr>
                        <a:t>m2</a:t>
                      </a:r>
                      <a:endParaRPr lang="en-US" sz="2000" dirty="0"/>
                    </a:p>
                  </a:txBody>
                  <a:tcPr/>
                </a:tc>
                <a:extLst>
                  <a:ext uri="{0D108BD9-81ED-4DB2-BD59-A6C34878D82A}">
                    <a16:rowId xmlns:a16="http://schemas.microsoft.com/office/drawing/2014/main" val="10002"/>
                  </a:ext>
                </a:extLst>
              </a:tr>
              <a:tr h="370840">
                <a:tc>
                  <a:txBody>
                    <a:bodyPr/>
                    <a:lstStyle/>
                    <a:p>
                      <a:r>
                        <a:rPr lang="en-US" sz="2000" dirty="0"/>
                        <a:t>…….</a:t>
                      </a:r>
                    </a:p>
                  </a:txBody>
                  <a:tcPr/>
                </a:tc>
                <a:tc>
                  <a:txBody>
                    <a:bodyPr/>
                    <a:lstStyle/>
                    <a:p>
                      <a:r>
                        <a:rPr lang="en-US" sz="2000"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t>………</a:t>
                      </a:r>
                    </a:p>
                  </a:txBody>
                  <a:tcPr/>
                </a:tc>
                <a:tc>
                  <a:txBody>
                    <a:bodyPr/>
                    <a:lstStyle/>
                    <a:p>
                      <a:r>
                        <a:rPr lang="en-US" sz="2000" dirty="0"/>
                        <a: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latin typeface="Book Antiqua" panose="02040602050305030304" pitchFamily="18" charset="0"/>
                        </a:rPr>
                        <a:t>p</a:t>
                      </a:r>
                      <a:r>
                        <a:rPr lang="en-US" sz="2000" b="0" baseline="-25000" dirty="0">
                          <a:latin typeface="Book Antiqua" panose="02040602050305030304" pitchFamily="18" charset="0"/>
                        </a:rPr>
                        <a:t>1n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latin typeface="Book Antiqua" panose="02040602050305030304" pitchFamily="18" charset="0"/>
                        </a:rPr>
                        <a:t>p</a:t>
                      </a:r>
                      <a:r>
                        <a:rPr lang="en-US" sz="2000" b="0" i="0" baseline="-25000" dirty="0">
                          <a:latin typeface="Book Antiqua" panose="02040602050305030304" pitchFamily="18" charset="0"/>
                        </a:rPr>
                        <a:t>2n</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err="1">
                          <a:latin typeface="Book Antiqua" panose="02040602050305030304" pitchFamily="18" charset="0"/>
                        </a:rPr>
                        <a:t>p</a:t>
                      </a:r>
                      <a:r>
                        <a:rPr lang="en-US" sz="2000" b="0" i="0" baseline="-25000" dirty="0" err="1">
                          <a:latin typeface="Book Antiqua" panose="02040602050305030304" pitchFamily="18" charset="0"/>
                        </a:rPr>
                        <a:t>mn</a:t>
                      </a:r>
                      <a:endParaRPr lang="en-US" sz="2000" dirty="0"/>
                    </a:p>
                  </a:txBody>
                  <a:tcPr/>
                </a:tc>
                <a:extLst>
                  <a:ext uri="{0D108BD9-81ED-4DB2-BD59-A6C34878D82A}">
                    <a16:rowId xmlns:a16="http://schemas.microsoft.com/office/drawing/2014/main" val="10004"/>
                  </a:ext>
                </a:extLst>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17035702"/>
              </p:ext>
            </p:extLst>
          </p:nvPr>
        </p:nvGraphicFramePr>
        <p:xfrm>
          <a:off x="7434636" y="4021448"/>
          <a:ext cx="2556528" cy="2290452"/>
        </p:xfrm>
        <a:graphic>
          <a:graphicData uri="http://schemas.openxmlformats.org/presentationml/2006/ole">
            <mc:AlternateContent xmlns:mc="http://schemas.openxmlformats.org/markup-compatibility/2006">
              <mc:Choice xmlns:v="urn:schemas-microsoft-com:vml" Requires="v">
                <p:oleObj spid="_x0000_s59422" name="Equation" r:id="rId3" imgW="1104840" imgH="990360" progId="Equation.3">
                  <p:embed/>
                </p:oleObj>
              </mc:Choice>
              <mc:Fallback>
                <p:oleObj name="Equation" r:id="rId3" imgW="1104840" imgH="990360" progId="Equation.3">
                  <p:embed/>
                  <p:pic>
                    <p:nvPicPr>
                      <p:cNvPr id="0" name=""/>
                      <p:cNvPicPr/>
                      <p:nvPr/>
                    </p:nvPicPr>
                    <p:blipFill>
                      <a:blip r:embed="rId4"/>
                      <a:stretch>
                        <a:fillRect/>
                      </a:stretch>
                    </p:blipFill>
                    <p:spPr>
                      <a:xfrm>
                        <a:off x="7434636" y="4021448"/>
                        <a:ext cx="2556528" cy="2290452"/>
                      </a:xfrm>
                      <a:prstGeom prst="rect">
                        <a:avLst/>
                      </a:prstGeom>
                    </p:spPr>
                  </p:pic>
                </p:oleObj>
              </mc:Fallback>
            </mc:AlternateContent>
          </a:graphicData>
        </a:graphic>
      </p:graphicFrame>
    </p:spTree>
    <p:extLst>
      <p:ext uri="{BB962C8B-B14F-4D97-AF65-F5344CB8AC3E}">
        <p14:creationId xmlns:p14="http://schemas.microsoft.com/office/powerpoint/2010/main" val="23829415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b="1" dirty="0">
                <a:latin typeface="Book Antiqua" panose="02040602050305030304" pitchFamily="18" charset="0"/>
              </a:rPr>
              <a:t>Example</a:t>
            </a:r>
          </a:p>
          <a:p>
            <a:pPr marL="0" indent="0" algn="just">
              <a:buNone/>
            </a:pPr>
            <a:r>
              <a:rPr lang="en-US" sz="2600" dirty="0">
                <a:latin typeface="Book Antiqua" panose="02040602050305030304" pitchFamily="18" charset="0"/>
              </a:rPr>
              <a:t>Given the following 2-D dataset use PCA to determine principle components of the data and show 2-D transformed dataset.</a:t>
            </a: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6" name="Table 5"/>
          <p:cNvGraphicFramePr>
            <a:graphicFrameLocks noGrp="1"/>
          </p:cNvGraphicFramePr>
          <p:nvPr>
            <p:extLst>
              <p:ext uri="{D42A27DB-BD31-4B8C-83A1-F6EECF244321}">
                <p14:modId xmlns:p14="http://schemas.microsoft.com/office/powerpoint/2010/main" val="599273945"/>
              </p:ext>
            </p:extLst>
          </p:nvPr>
        </p:nvGraphicFramePr>
        <p:xfrm>
          <a:off x="1171388" y="3462866"/>
          <a:ext cx="8128000" cy="7416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370840">
                <a:tc>
                  <a:txBody>
                    <a:bodyPr/>
                    <a:lstStyle/>
                    <a:p>
                      <a:r>
                        <a:rPr lang="en-US" dirty="0">
                          <a:latin typeface="Book Antiqua" panose="02040602050305030304" pitchFamily="18" charset="0"/>
                        </a:rPr>
                        <a:t>x</a:t>
                      </a:r>
                      <a:r>
                        <a:rPr lang="en-US" baseline="-25000" dirty="0">
                          <a:latin typeface="Book Antiqua" panose="02040602050305030304" pitchFamily="18" charset="0"/>
                        </a:rPr>
                        <a:t>1</a:t>
                      </a:r>
                    </a:p>
                  </a:txBody>
                  <a:tcPr/>
                </a:tc>
                <a:tc>
                  <a:txBody>
                    <a:bodyPr/>
                    <a:lstStyle/>
                    <a:p>
                      <a:r>
                        <a:rPr lang="en-US" dirty="0">
                          <a:latin typeface="Book Antiqua" panose="02040602050305030304" pitchFamily="18" charset="0"/>
                        </a:rPr>
                        <a:t>4</a:t>
                      </a:r>
                    </a:p>
                  </a:txBody>
                  <a:tcPr/>
                </a:tc>
                <a:tc>
                  <a:txBody>
                    <a:bodyPr/>
                    <a:lstStyle/>
                    <a:p>
                      <a:r>
                        <a:rPr lang="en-US" dirty="0">
                          <a:latin typeface="Book Antiqua" panose="02040602050305030304" pitchFamily="18" charset="0"/>
                        </a:rPr>
                        <a:t>8</a:t>
                      </a:r>
                    </a:p>
                  </a:txBody>
                  <a:tcPr/>
                </a:tc>
                <a:tc>
                  <a:txBody>
                    <a:bodyPr/>
                    <a:lstStyle/>
                    <a:p>
                      <a:r>
                        <a:rPr lang="en-US" dirty="0">
                          <a:latin typeface="Book Antiqua" panose="02040602050305030304" pitchFamily="18" charset="0"/>
                        </a:rPr>
                        <a:t>13</a:t>
                      </a:r>
                    </a:p>
                  </a:txBody>
                  <a:tcPr/>
                </a:tc>
                <a:tc>
                  <a:txBody>
                    <a:bodyPr/>
                    <a:lstStyle/>
                    <a:p>
                      <a:r>
                        <a:rPr lang="en-US" dirty="0">
                          <a:latin typeface="Book Antiqua" panose="02040602050305030304" pitchFamily="18" charset="0"/>
                        </a:rPr>
                        <a:t>7</a:t>
                      </a:r>
                    </a:p>
                  </a:txBody>
                  <a:tcPr/>
                </a:tc>
                <a:extLst>
                  <a:ext uri="{0D108BD9-81ED-4DB2-BD59-A6C34878D82A}">
                    <a16:rowId xmlns:a16="http://schemas.microsoft.com/office/drawing/2014/main" val="10000"/>
                  </a:ext>
                </a:extLst>
              </a:tr>
              <a:tr h="370840">
                <a:tc>
                  <a:txBody>
                    <a:bodyPr/>
                    <a:lstStyle/>
                    <a:p>
                      <a:r>
                        <a:rPr lang="en-US" dirty="0">
                          <a:latin typeface="Book Antiqua" panose="02040602050305030304" pitchFamily="18" charset="0"/>
                        </a:rPr>
                        <a:t>x</a:t>
                      </a:r>
                      <a:r>
                        <a:rPr lang="en-US" baseline="-25000" dirty="0">
                          <a:latin typeface="Book Antiqua" panose="02040602050305030304" pitchFamily="18" charset="0"/>
                        </a:rPr>
                        <a:t>2</a:t>
                      </a:r>
                    </a:p>
                  </a:txBody>
                  <a:tcPr/>
                </a:tc>
                <a:tc>
                  <a:txBody>
                    <a:bodyPr/>
                    <a:lstStyle/>
                    <a:p>
                      <a:r>
                        <a:rPr lang="en-US" dirty="0">
                          <a:latin typeface="Book Antiqua" panose="02040602050305030304" pitchFamily="18" charset="0"/>
                        </a:rPr>
                        <a:t>11</a:t>
                      </a:r>
                    </a:p>
                  </a:txBody>
                  <a:tcPr/>
                </a:tc>
                <a:tc>
                  <a:txBody>
                    <a:bodyPr/>
                    <a:lstStyle/>
                    <a:p>
                      <a:r>
                        <a:rPr lang="en-US" dirty="0">
                          <a:latin typeface="Book Antiqua" panose="02040602050305030304" pitchFamily="18" charset="0"/>
                        </a:rPr>
                        <a:t>4</a:t>
                      </a:r>
                    </a:p>
                  </a:txBody>
                  <a:tcPr/>
                </a:tc>
                <a:tc>
                  <a:txBody>
                    <a:bodyPr/>
                    <a:lstStyle/>
                    <a:p>
                      <a:r>
                        <a:rPr lang="en-US" dirty="0">
                          <a:latin typeface="Book Antiqua" panose="02040602050305030304" pitchFamily="18" charset="0"/>
                        </a:rPr>
                        <a:t>5</a:t>
                      </a:r>
                    </a:p>
                  </a:txBody>
                  <a:tcPr/>
                </a:tc>
                <a:tc>
                  <a:txBody>
                    <a:bodyPr/>
                    <a:lstStyle/>
                    <a:p>
                      <a:r>
                        <a:rPr lang="en-US" dirty="0">
                          <a:latin typeface="Book Antiqua" panose="02040602050305030304" pitchFamily="18" charset="0"/>
                        </a:rPr>
                        <a:t>14</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27108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b="1" dirty="0">
                <a:latin typeface="Book Antiqua" panose="02040602050305030304" pitchFamily="18" charset="0"/>
              </a:rPr>
              <a:t>Solution</a:t>
            </a:r>
          </a:p>
          <a:p>
            <a:pPr marL="0" indent="0" algn="just">
              <a:buNone/>
            </a:pPr>
            <a:r>
              <a:rPr lang="en-US" sz="2600" dirty="0">
                <a:latin typeface="Book Antiqua" panose="02040602050305030304" pitchFamily="18" charset="0"/>
              </a:rPr>
              <a:t>No of Features (k)=2</a:t>
            </a:r>
          </a:p>
          <a:p>
            <a:pPr marL="0" indent="0" algn="just">
              <a:buNone/>
            </a:pPr>
            <a:r>
              <a:rPr lang="en-US" sz="2600" dirty="0">
                <a:latin typeface="Book Antiqua" panose="02040602050305030304" pitchFamily="18" charset="0"/>
              </a:rPr>
              <a:t>Number of Samples(n)=4</a:t>
            </a:r>
          </a:p>
          <a:p>
            <a:pPr marL="0" indent="0" algn="just">
              <a:buNone/>
            </a:pPr>
            <a:r>
              <a:rPr lang="en-US" sz="2600" dirty="0">
                <a:latin typeface="Book Antiqua" panose="02040602050305030304" pitchFamily="18" charset="0"/>
              </a:rPr>
              <a:t>Now, Compute mean of each feature</a:t>
            </a: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Compute covariance matrix</a:t>
            </a:r>
          </a:p>
          <a:p>
            <a:pPr marL="0" indent="0" algn="just">
              <a:buNone/>
            </a:pP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	</a:t>
            </a: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Object 4"/>
          <p:cNvGraphicFramePr>
            <a:graphicFrameLocks noChangeAspect="1"/>
          </p:cNvGraphicFramePr>
          <p:nvPr>
            <p:extLst>
              <p:ext uri="{D42A27DB-BD31-4B8C-83A1-F6EECF244321}">
                <p14:modId xmlns:p14="http://schemas.microsoft.com/office/powerpoint/2010/main" val="1753119360"/>
              </p:ext>
            </p:extLst>
          </p:nvPr>
        </p:nvGraphicFramePr>
        <p:xfrm>
          <a:off x="954368" y="3544094"/>
          <a:ext cx="1398868" cy="1228275"/>
        </p:xfrm>
        <a:graphic>
          <a:graphicData uri="http://schemas.openxmlformats.org/presentationml/2006/ole">
            <mc:AlternateContent xmlns:mc="http://schemas.openxmlformats.org/markup-compatibility/2006">
              <mc:Choice xmlns:v="urn:schemas-microsoft-com:vml" Requires="v">
                <p:oleObj spid="_x0000_s54343" name="Equation" r:id="rId3" imgW="520560" imgH="457200" progId="Equation.3">
                  <p:embed/>
                </p:oleObj>
              </mc:Choice>
              <mc:Fallback>
                <p:oleObj name="Equation" r:id="rId3" imgW="520560" imgH="457200" progId="Equation.3">
                  <p:embed/>
                  <p:pic>
                    <p:nvPicPr>
                      <p:cNvPr id="0" name=""/>
                      <p:cNvPicPr/>
                      <p:nvPr/>
                    </p:nvPicPr>
                    <p:blipFill>
                      <a:blip r:embed="rId4"/>
                      <a:stretch>
                        <a:fillRect/>
                      </a:stretch>
                    </p:blipFill>
                    <p:spPr>
                      <a:xfrm>
                        <a:off x="954368" y="3544094"/>
                        <a:ext cx="1398868" cy="122827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547327465"/>
              </p:ext>
            </p:extLst>
          </p:nvPr>
        </p:nvGraphicFramePr>
        <p:xfrm>
          <a:off x="838200" y="5241693"/>
          <a:ext cx="2306170" cy="1024964"/>
        </p:xfrm>
        <a:graphic>
          <a:graphicData uri="http://schemas.openxmlformats.org/presentationml/2006/ole">
            <mc:AlternateContent xmlns:mc="http://schemas.openxmlformats.org/markup-compatibility/2006">
              <mc:Choice xmlns:v="urn:schemas-microsoft-com:vml" Requires="v">
                <p:oleObj spid="_x0000_s54344" name="Equation" r:id="rId5" imgW="1028520" imgH="457200" progId="Equation.3">
                  <p:embed/>
                </p:oleObj>
              </mc:Choice>
              <mc:Fallback>
                <p:oleObj name="Equation" r:id="rId5" imgW="1028520" imgH="457200" progId="Equation.3">
                  <p:embed/>
                  <p:pic>
                    <p:nvPicPr>
                      <p:cNvPr id="0" name=""/>
                      <p:cNvPicPr/>
                      <p:nvPr/>
                    </p:nvPicPr>
                    <p:blipFill>
                      <a:blip r:embed="rId6"/>
                      <a:stretch>
                        <a:fillRect/>
                      </a:stretch>
                    </p:blipFill>
                    <p:spPr>
                      <a:xfrm>
                        <a:off x="838200" y="5241693"/>
                        <a:ext cx="2306170" cy="1024964"/>
                      </a:xfrm>
                      <a:prstGeom prst="rect">
                        <a:avLst/>
                      </a:prstGeom>
                    </p:spPr>
                  </p:pic>
                </p:oleObj>
              </mc:Fallback>
            </mc:AlternateContent>
          </a:graphicData>
        </a:graphic>
      </p:graphicFrame>
    </p:spTree>
    <p:extLst>
      <p:ext uri="{BB962C8B-B14F-4D97-AF65-F5344CB8AC3E}">
        <p14:creationId xmlns:p14="http://schemas.microsoft.com/office/powerpoint/2010/main" val="33703936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b="1" dirty="0">
                <a:latin typeface="Book Antiqua" panose="02040602050305030304" pitchFamily="18" charset="0"/>
              </a:rPr>
              <a:t>Solution</a:t>
            </a:r>
          </a:p>
          <a:p>
            <a:pPr marL="0" indent="0" algn="just">
              <a:buNone/>
            </a:pPr>
            <a:r>
              <a:rPr lang="en-US" sz="2600" dirty="0">
                <a:latin typeface="Book Antiqua" panose="02040602050305030304" pitchFamily="18" charset="0"/>
              </a:rPr>
              <a:t>Compute eigenvalues</a:t>
            </a: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Solving this we get, </a:t>
            </a: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Object 4"/>
          <p:cNvGraphicFramePr>
            <a:graphicFrameLocks noChangeAspect="1"/>
          </p:cNvGraphicFramePr>
          <p:nvPr>
            <p:extLst>
              <p:ext uri="{D42A27DB-BD31-4B8C-83A1-F6EECF244321}">
                <p14:modId xmlns:p14="http://schemas.microsoft.com/office/powerpoint/2010/main" val="3209946177"/>
              </p:ext>
            </p:extLst>
          </p:nvPr>
        </p:nvGraphicFramePr>
        <p:xfrm>
          <a:off x="838200" y="2865439"/>
          <a:ext cx="4634753" cy="2630774"/>
        </p:xfrm>
        <a:graphic>
          <a:graphicData uri="http://schemas.openxmlformats.org/presentationml/2006/ole">
            <mc:AlternateContent xmlns:mc="http://schemas.openxmlformats.org/markup-compatibility/2006">
              <mc:Choice xmlns:v="urn:schemas-microsoft-com:vml" Requires="v">
                <p:oleObj spid="_x0000_s55370" name="Equation" r:id="rId3" imgW="2171520" imgH="1231560" progId="Equation.3">
                  <p:embed/>
                </p:oleObj>
              </mc:Choice>
              <mc:Fallback>
                <p:oleObj name="Equation" r:id="rId3" imgW="2171520" imgH="1231560" progId="Equation.3">
                  <p:embed/>
                  <p:pic>
                    <p:nvPicPr>
                      <p:cNvPr id="0" name=""/>
                      <p:cNvPicPr/>
                      <p:nvPr/>
                    </p:nvPicPr>
                    <p:blipFill>
                      <a:blip r:embed="rId4"/>
                      <a:stretch>
                        <a:fillRect/>
                      </a:stretch>
                    </p:blipFill>
                    <p:spPr>
                      <a:xfrm>
                        <a:off x="838200" y="2865439"/>
                        <a:ext cx="4634753" cy="263077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820872134"/>
              </p:ext>
            </p:extLst>
          </p:nvPr>
        </p:nvGraphicFramePr>
        <p:xfrm>
          <a:off x="4038600" y="5675601"/>
          <a:ext cx="3034553" cy="460602"/>
        </p:xfrm>
        <a:graphic>
          <a:graphicData uri="http://schemas.openxmlformats.org/presentationml/2006/ole">
            <mc:AlternateContent xmlns:mc="http://schemas.openxmlformats.org/markup-compatibility/2006">
              <mc:Choice xmlns:v="urn:schemas-microsoft-com:vml" Requires="v">
                <p:oleObj spid="_x0000_s55371" name="Equation" r:id="rId5" imgW="1422360" imgH="215640" progId="Equation.3">
                  <p:embed/>
                </p:oleObj>
              </mc:Choice>
              <mc:Fallback>
                <p:oleObj name="Equation" r:id="rId5" imgW="1422360" imgH="215640" progId="Equation.3">
                  <p:embed/>
                  <p:pic>
                    <p:nvPicPr>
                      <p:cNvPr id="0" name=""/>
                      <p:cNvPicPr/>
                      <p:nvPr/>
                    </p:nvPicPr>
                    <p:blipFill>
                      <a:blip r:embed="rId6"/>
                      <a:stretch>
                        <a:fillRect/>
                      </a:stretch>
                    </p:blipFill>
                    <p:spPr>
                      <a:xfrm>
                        <a:off x="4038600" y="5675601"/>
                        <a:ext cx="3034553" cy="460602"/>
                      </a:xfrm>
                      <a:prstGeom prst="rect">
                        <a:avLst/>
                      </a:prstGeom>
                    </p:spPr>
                  </p:pic>
                </p:oleObj>
              </mc:Fallback>
            </mc:AlternateContent>
          </a:graphicData>
        </a:graphic>
      </p:graphicFrame>
    </p:spTree>
    <p:extLst>
      <p:ext uri="{BB962C8B-B14F-4D97-AF65-F5344CB8AC3E}">
        <p14:creationId xmlns:p14="http://schemas.microsoft.com/office/powerpoint/2010/main" val="1764262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b="1" dirty="0">
                <a:latin typeface="Book Antiqua" panose="02040602050305030304" pitchFamily="18" charset="0"/>
              </a:rPr>
              <a:t>Solution</a:t>
            </a:r>
          </a:p>
          <a:p>
            <a:pPr marL="0" indent="0" algn="just">
              <a:buNone/>
            </a:pPr>
            <a:r>
              <a:rPr lang="en-US" sz="2600" dirty="0">
                <a:latin typeface="Book Antiqua" panose="02040602050305030304" pitchFamily="18" charset="0"/>
              </a:rPr>
              <a:t>Compute eigenvectors</a:t>
            </a: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Solving this we get,</a:t>
            </a:r>
          </a:p>
          <a:p>
            <a:pPr marL="0" indent="0" algn="just">
              <a:buNone/>
            </a:pP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Thus, eigenvector of</a:t>
            </a: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Object 4"/>
          <p:cNvGraphicFramePr>
            <a:graphicFrameLocks noChangeAspect="1"/>
          </p:cNvGraphicFramePr>
          <p:nvPr>
            <p:extLst>
              <p:ext uri="{D42A27DB-BD31-4B8C-83A1-F6EECF244321}">
                <p14:modId xmlns:p14="http://schemas.microsoft.com/office/powerpoint/2010/main" val="1294822486"/>
              </p:ext>
            </p:extLst>
          </p:nvPr>
        </p:nvGraphicFramePr>
        <p:xfrm>
          <a:off x="839787" y="2789051"/>
          <a:ext cx="3198813" cy="1519237"/>
        </p:xfrm>
        <a:graphic>
          <a:graphicData uri="http://schemas.openxmlformats.org/presentationml/2006/ole">
            <mc:AlternateContent xmlns:mc="http://schemas.openxmlformats.org/markup-compatibility/2006">
              <mc:Choice xmlns:v="urn:schemas-microsoft-com:vml" Requires="v">
                <p:oleObj spid="_x0000_s56427" name="Equation" r:id="rId3" imgW="1498320" imgH="711000" progId="Equation.3">
                  <p:embed/>
                </p:oleObj>
              </mc:Choice>
              <mc:Fallback>
                <p:oleObj name="Equation" r:id="rId3" imgW="1498320" imgH="711000" progId="Equation.3">
                  <p:embed/>
                  <p:pic>
                    <p:nvPicPr>
                      <p:cNvPr id="0" name=""/>
                      <p:cNvPicPr/>
                      <p:nvPr/>
                    </p:nvPicPr>
                    <p:blipFill>
                      <a:blip r:embed="rId4"/>
                      <a:stretch>
                        <a:fillRect/>
                      </a:stretch>
                    </p:blipFill>
                    <p:spPr>
                      <a:xfrm>
                        <a:off x="839787" y="2789051"/>
                        <a:ext cx="3198813" cy="15192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684222925"/>
              </p:ext>
            </p:extLst>
          </p:nvPr>
        </p:nvGraphicFramePr>
        <p:xfrm>
          <a:off x="3930650" y="4213037"/>
          <a:ext cx="2927350" cy="460375"/>
        </p:xfrm>
        <a:graphic>
          <a:graphicData uri="http://schemas.openxmlformats.org/presentationml/2006/ole">
            <mc:AlternateContent xmlns:mc="http://schemas.openxmlformats.org/markup-compatibility/2006">
              <mc:Choice xmlns:v="urn:schemas-microsoft-com:vml" Requires="v">
                <p:oleObj spid="_x0000_s56428" name="Equation" r:id="rId5" imgW="1371600" imgH="215640" progId="Equation.3">
                  <p:embed/>
                </p:oleObj>
              </mc:Choice>
              <mc:Fallback>
                <p:oleObj name="Equation" r:id="rId5" imgW="1371600" imgH="215640" progId="Equation.3">
                  <p:embed/>
                  <p:pic>
                    <p:nvPicPr>
                      <p:cNvPr id="0" name=""/>
                      <p:cNvPicPr/>
                      <p:nvPr/>
                    </p:nvPicPr>
                    <p:blipFill>
                      <a:blip r:embed="rId6"/>
                      <a:stretch>
                        <a:fillRect/>
                      </a:stretch>
                    </p:blipFill>
                    <p:spPr>
                      <a:xfrm>
                        <a:off x="3930650" y="4213037"/>
                        <a:ext cx="2927350" cy="46037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03055317"/>
              </p:ext>
            </p:extLst>
          </p:nvPr>
        </p:nvGraphicFramePr>
        <p:xfrm>
          <a:off x="3930650" y="5023873"/>
          <a:ext cx="2152565" cy="833251"/>
        </p:xfrm>
        <a:graphic>
          <a:graphicData uri="http://schemas.openxmlformats.org/presentationml/2006/ole">
            <mc:AlternateContent xmlns:mc="http://schemas.openxmlformats.org/markup-compatibility/2006">
              <mc:Choice xmlns:v="urn:schemas-microsoft-com:vml" Requires="v">
                <p:oleObj spid="_x0000_s56429" name="Equation" r:id="rId7" imgW="1180800" imgH="457200" progId="Equation.3">
                  <p:embed/>
                </p:oleObj>
              </mc:Choice>
              <mc:Fallback>
                <p:oleObj name="Equation" r:id="rId7" imgW="1180800" imgH="457200" progId="Equation.3">
                  <p:embed/>
                  <p:pic>
                    <p:nvPicPr>
                      <p:cNvPr id="0" name=""/>
                      <p:cNvPicPr/>
                      <p:nvPr/>
                    </p:nvPicPr>
                    <p:blipFill>
                      <a:blip r:embed="rId8"/>
                      <a:stretch>
                        <a:fillRect/>
                      </a:stretch>
                    </p:blipFill>
                    <p:spPr>
                      <a:xfrm>
                        <a:off x="3930650" y="5023873"/>
                        <a:ext cx="2152565" cy="833251"/>
                      </a:xfrm>
                      <a:prstGeom prst="rect">
                        <a:avLst/>
                      </a:prstGeom>
                    </p:spPr>
                  </p:pic>
                </p:oleObj>
              </mc:Fallback>
            </mc:AlternateContent>
          </a:graphicData>
        </a:graphic>
      </p:graphicFrame>
    </p:spTree>
    <p:extLst>
      <p:ext uri="{BB962C8B-B14F-4D97-AF65-F5344CB8AC3E}">
        <p14:creationId xmlns:p14="http://schemas.microsoft.com/office/powerpoint/2010/main" val="17341680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b="1" dirty="0">
                <a:latin typeface="Book Antiqua" panose="02040602050305030304" pitchFamily="18" charset="0"/>
              </a:rPr>
              <a:t>Solution</a:t>
            </a: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Solving this we get,</a:t>
            </a:r>
          </a:p>
          <a:p>
            <a:pPr marL="0" indent="0" algn="just">
              <a:buNone/>
            </a:pP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Thus, eigenvector of</a:t>
            </a: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Object 4"/>
          <p:cNvGraphicFramePr>
            <a:graphicFrameLocks noChangeAspect="1"/>
          </p:cNvGraphicFramePr>
          <p:nvPr>
            <p:extLst>
              <p:ext uri="{D42A27DB-BD31-4B8C-83A1-F6EECF244321}">
                <p14:modId xmlns:p14="http://schemas.microsoft.com/office/powerpoint/2010/main" val="1612406097"/>
              </p:ext>
            </p:extLst>
          </p:nvPr>
        </p:nvGraphicFramePr>
        <p:xfrm>
          <a:off x="962025" y="2570163"/>
          <a:ext cx="3225800" cy="1519237"/>
        </p:xfrm>
        <a:graphic>
          <a:graphicData uri="http://schemas.openxmlformats.org/presentationml/2006/ole">
            <mc:AlternateContent xmlns:mc="http://schemas.openxmlformats.org/markup-compatibility/2006">
              <mc:Choice xmlns:v="urn:schemas-microsoft-com:vml" Requires="v">
                <p:oleObj spid="_x0000_s57445" name="Equation" r:id="rId3" imgW="1511280" imgH="711000" progId="Equation.3">
                  <p:embed/>
                </p:oleObj>
              </mc:Choice>
              <mc:Fallback>
                <p:oleObj name="Equation" r:id="rId3" imgW="1511280" imgH="711000" progId="Equation.3">
                  <p:embed/>
                  <p:pic>
                    <p:nvPicPr>
                      <p:cNvPr id="0" name=""/>
                      <p:cNvPicPr/>
                      <p:nvPr/>
                    </p:nvPicPr>
                    <p:blipFill>
                      <a:blip r:embed="rId4"/>
                      <a:stretch>
                        <a:fillRect/>
                      </a:stretch>
                    </p:blipFill>
                    <p:spPr>
                      <a:xfrm>
                        <a:off x="962025" y="2570163"/>
                        <a:ext cx="3225800" cy="15192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45720179"/>
              </p:ext>
            </p:extLst>
          </p:nvPr>
        </p:nvGraphicFramePr>
        <p:xfrm>
          <a:off x="4092575" y="4213225"/>
          <a:ext cx="2601913" cy="460375"/>
        </p:xfrm>
        <a:graphic>
          <a:graphicData uri="http://schemas.openxmlformats.org/presentationml/2006/ole">
            <mc:AlternateContent xmlns:mc="http://schemas.openxmlformats.org/markup-compatibility/2006">
              <mc:Choice xmlns:v="urn:schemas-microsoft-com:vml" Requires="v">
                <p:oleObj spid="_x0000_s57446" name="Equation" r:id="rId5" imgW="1218960" imgH="215640" progId="Equation.3">
                  <p:embed/>
                </p:oleObj>
              </mc:Choice>
              <mc:Fallback>
                <p:oleObj name="Equation" r:id="rId5" imgW="1218960" imgH="215640" progId="Equation.3">
                  <p:embed/>
                  <p:pic>
                    <p:nvPicPr>
                      <p:cNvPr id="0" name=""/>
                      <p:cNvPicPr/>
                      <p:nvPr/>
                    </p:nvPicPr>
                    <p:blipFill>
                      <a:blip r:embed="rId6"/>
                      <a:stretch>
                        <a:fillRect/>
                      </a:stretch>
                    </p:blipFill>
                    <p:spPr>
                      <a:xfrm>
                        <a:off x="4092575" y="4213225"/>
                        <a:ext cx="2601913" cy="46037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54280110"/>
              </p:ext>
            </p:extLst>
          </p:nvPr>
        </p:nvGraphicFramePr>
        <p:xfrm>
          <a:off x="4057650" y="5024438"/>
          <a:ext cx="1898650" cy="833437"/>
        </p:xfrm>
        <a:graphic>
          <a:graphicData uri="http://schemas.openxmlformats.org/presentationml/2006/ole">
            <mc:AlternateContent xmlns:mc="http://schemas.openxmlformats.org/markup-compatibility/2006">
              <mc:Choice xmlns:v="urn:schemas-microsoft-com:vml" Requires="v">
                <p:oleObj spid="_x0000_s57447" name="Equation" r:id="rId7" imgW="1041120" imgH="457200" progId="Equation.3">
                  <p:embed/>
                </p:oleObj>
              </mc:Choice>
              <mc:Fallback>
                <p:oleObj name="Equation" r:id="rId7" imgW="1041120" imgH="457200" progId="Equation.3">
                  <p:embed/>
                  <p:pic>
                    <p:nvPicPr>
                      <p:cNvPr id="0" name=""/>
                      <p:cNvPicPr/>
                      <p:nvPr/>
                    </p:nvPicPr>
                    <p:blipFill>
                      <a:blip r:embed="rId8"/>
                      <a:stretch>
                        <a:fillRect/>
                      </a:stretch>
                    </p:blipFill>
                    <p:spPr>
                      <a:xfrm>
                        <a:off x="4057650" y="5024438"/>
                        <a:ext cx="1898650" cy="833437"/>
                      </a:xfrm>
                      <a:prstGeom prst="rect">
                        <a:avLst/>
                      </a:prstGeom>
                    </p:spPr>
                  </p:pic>
                </p:oleObj>
              </mc:Fallback>
            </mc:AlternateContent>
          </a:graphicData>
        </a:graphic>
      </p:graphicFrame>
    </p:spTree>
    <p:extLst>
      <p:ext uri="{BB962C8B-B14F-4D97-AF65-F5344CB8AC3E}">
        <p14:creationId xmlns:p14="http://schemas.microsoft.com/office/powerpoint/2010/main" val="26874606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b="1" dirty="0">
                <a:latin typeface="Book Antiqua" panose="02040602050305030304" pitchFamily="18" charset="0"/>
              </a:rPr>
              <a:t>Solution</a:t>
            </a:r>
          </a:p>
          <a:p>
            <a:pPr marL="0" indent="0" algn="just">
              <a:buNone/>
            </a:pPr>
            <a:r>
              <a:rPr lang="en-US" sz="2600" dirty="0">
                <a:latin typeface="Book Antiqua" panose="02040602050305030304" pitchFamily="18" charset="0"/>
              </a:rPr>
              <a:t>Normalize the eigenvectors</a:t>
            </a: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Finally, Compute new dataset using principle components</a:t>
            </a: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8" name="Object 7"/>
          <p:cNvGraphicFramePr>
            <a:graphicFrameLocks noChangeAspect="1"/>
          </p:cNvGraphicFramePr>
          <p:nvPr>
            <p:extLst>
              <p:ext uri="{D42A27DB-BD31-4B8C-83A1-F6EECF244321}">
                <p14:modId xmlns:p14="http://schemas.microsoft.com/office/powerpoint/2010/main" val="3511212717"/>
              </p:ext>
            </p:extLst>
          </p:nvPr>
        </p:nvGraphicFramePr>
        <p:xfrm>
          <a:off x="950446" y="2873375"/>
          <a:ext cx="3541713" cy="833438"/>
        </p:xfrm>
        <a:graphic>
          <a:graphicData uri="http://schemas.openxmlformats.org/presentationml/2006/ole">
            <mc:AlternateContent xmlns:mc="http://schemas.openxmlformats.org/markup-compatibility/2006">
              <mc:Choice xmlns:v="urn:schemas-microsoft-com:vml" Requires="v">
                <p:oleObj spid="_x0000_s58434" name="Equation" r:id="rId3" imgW="1942920" imgH="457200" progId="Equation.3">
                  <p:embed/>
                </p:oleObj>
              </mc:Choice>
              <mc:Fallback>
                <p:oleObj name="Equation" r:id="rId3" imgW="1942920" imgH="457200" progId="Equation.3">
                  <p:embed/>
                  <p:pic>
                    <p:nvPicPr>
                      <p:cNvPr id="0" name=""/>
                      <p:cNvPicPr/>
                      <p:nvPr/>
                    </p:nvPicPr>
                    <p:blipFill>
                      <a:blip r:embed="rId4"/>
                      <a:stretch>
                        <a:fillRect/>
                      </a:stretch>
                    </p:blipFill>
                    <p:spPr>
                      <a:xfrm>
                        <a:off x="950446" y="2873375"/>
                        <a:ext cx="3541713" cy="833438"/>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944589027"/>
              </p:ext>
            </p:extLst>
          </p:nvPr>
        </p:nvGraphicFramePr>
        <p:xfrm>
          <a:off x="1022350" y="3886200"/>
          <a:ext cx="3400425" cy="833438"/>
        </p:xfrm>
        <a:graphic>
          <a:graphicData uri="http://schemas.openxmlformats.org/presentationml/2006/ole">
            <mc:AlternateContent xmlns:mc="http://schemas.openxmlformats.org/markup-compatibility/2006">
              <mc:Choice xmlns:v="urn:schemas-microsoft-com:vml" Requires="v">
                <p:oleObj spid="_x0000_s58435" name="Equation" r:id="rId5" imgW="1866600" imgH="457200" progId="Equation.3">
                  <p:embed/>
                </p:oleObj>
              </mc:Choice>
              <mc:Fallback>
                <p:oleObj name="Equation" r:id="rId5" imgW="1866600" imgH="457200" progId="Equation.3">
                  <p:embed/>
                  <p:pic>
                    <p:nvPicPr>
                      <p:cNvPr id="0" name=""/>
                      <p:cNvPicPr/>
                      <p:nvPr/>
                    </p:nvPicPr>
                    <p:blipFill>
                      <a:blip r:embed="rId6"/>
                      <a:stretch>
                        <a:fillRect/>
                      </a:stretch>
                    </p:blipFill>
                    <p:spPr>
                      <a:xfrm>
                        <a:off x="1022350" y="3886200"/>
                        <a:ext cx="3400425" cy="833438"/>
                      </a:xfrm>
                      <a:prstGeom prst="rect">
                        <a:avLst/>
                      </a:prstGeom>
                    </p:spPr>
                  </p:pic>
                </p:oleObj>
              </mc:Fallback>
            </mc:AlternateContent>
          </a:graphicData>
        </a:graphic>
      </p:graphicFrame>
    </p:spTree>
    <p:extLst>
      <p:ext uri="{BB962C8B-B14F-4D97-AF65-F5344CB8AC3E}">
        <p14:creationId xmlns:p14="http://schemas.microsoft.com/office/powerpoint/2010/main" val="39734589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Low Rank Approximation</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The maximum number of its linearly independent columns (or rows ) of a matrix is called the rank of a matrix. The rank of a matrix cannot exceed the number of its rows or columns. </a:t>
            </a:r>
          </a:p>
          <a:p>
            <a:pPr algn="just"/>
            <a:r>
              <a:rPr lang="en-US" dirty="0">
                <a:latin typeface="Book Antiqua" panose="02040602050305030304" pitchFamily="18" charset="0"/>
              </a:rPr>
              <a:t>Assume we have a matrix A, with rank d, and we wish to produce matrix B such that (a) the rank of B is s (which is less than d) and (b) such that ||A − B||</a:t>
            </a:r>
            <a:r>
              <a:rPr lang="en-US" baseline="30000" dirty="0">
                <a:latin typeface="Book Antiqua" panose="02040602050305030304" pitchFamily="18" charset="0"/>
              </a:rPr>
              <a:t>2</a:t>
            </a:r>
            <a:r>
              <a:rPr lang="en-US" dirty="0">
                <a:latin typeface="Book Antiqua" panose="02040602050305030304" pitchFamily="18" charset="0"/>
              </a:rPr>
              <a:t> is minimized. The resulting matrix B is called a low rank approximation to A.</a:t>
            </a:r>
          </a:p>
          <a:p>
            <a:pPr algn="just"/>
            <a:r>
              <a:rPr lang="en-US" sz="2600" dirty="0">
                <a:latin typeface="Book Antiqua" panose="02040602050305030304" pitchFamily="18" charset="0"/>
              </a:rPr>
              <a:t>Low rank approximation is used in </a:t>
            </a:r>
            <a:r>
              <a:rPr lang="en-US" sz="2600" i="1" dirty="0">
                <a:latin typeface="Book Antiqua" panose="02040602050305030304" pitchFamily="18" charset="0"/>
              </a:rPr>
              <a:t>compression, denoising, and matrix completion</a:t>
            </a:r>
            <a:r>
              <a:rPr lang="en-US" sz="2600" dirty="0">
                <a:latin typeface="Book Antiqua" panose="02040602050305030304" pitchFamily="18" charset="0"/>
              </a:rPr>
              <a:t>.</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3132251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Low Rank Approximation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Singular Value Decomposition (SVD) is one of the method used for finding low rank approximation.</a:t>
                </a:r>
              </a:p>
              <a:p>
                <a:pPr algn="just"/>
                <a:r>
                  <a:rPr lang="en-US" dirty="0">
                    <a:latin typeface="Book Antiqua" panose="02040602050305030304" pitchFamily="18" charset="0"/>
                  </a:rPr>
                  <a:t>Eigen decomposition is only possible with square matrices. For rectangular matrices having dimension mxn, SVD can be used.</a:t>
                </a:r>
              </a:p>
              <a:p>
                <a:pPr algn="just"/>
                <a:r>
                  <a:rPr lang="en-US" dirty="0">
                    <a:latin typeface="Book Antiqua" panose="02040602050305030304" pitchFamily="18" charset="0"/>
                  </a:rPr>
                  <a:t>Let A be a matrix of dimension mxn. Now the matrix A</a:t>
                </a:r>
                <a:r>
                  <a:rPr lang="en-US" baseline="30000" dirty="0">
                    <a:latin typeface="Book Antiqua" panose="02040602050305030304" pitchFamily="18" charset="0"/>
                  </a:rPr>
                  <a:t>T</a:t>
                </a:r>
                <a:r>
                  <a:rPr lang="en-US" dirty="0">
                    <a:latin typeface="Book Antiqua" panose="02040602050305030304" pitchFamily="18" charset="0"/>
                  </a:rPr>
                  <a:t>A is matrix of order </a:t>
                </a:r>
                <a:r>
                  <a:rPr lang="en-US" dirty="0" err="1">
                    <a:latin typeface="Book Antiqua" panose="02040602050305030304" pitchFamily="18" charset="0"/>
                  </a:rPr>
                  <a:t>nxn</a:t>
                </a:r>
                <a:r>
                  <a:rPr lang="en-US" dirty="0">
                    <a:latin typeface="Book Antiqua" panose="02040602050305030304" pitchFamily="18" charset="0"/>
                  </a:rPr>
                  <a:t>. Then, there exists n eigenvalues of matrix A</a:t>
                </a:r>
                <a:r>
                  <a:rPr lang="en-US" baseline="30000" dirty="0">
                    <a:latin typeface="Book Antiqua" panose="02040602050305030304" pitchFamily="18" charset="0"/>
                  </a:rPr>
                  <a:t>T</a:t>
                </a:r>
                <a:r>
                  <a:rPr lang="en-US" dirty="0">
                    <a:latin typeface="Book Antiqua" panose="02040602050305030304" pitchFamily="18" charset="0"/>
                  </a:rPr>
                  <a:t>A:</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3</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rPr>
                      <m:t>&gt;0</m:t>
                    </m:r>
                  </m:oMath>
                </a14:m>
                <a:r>
                  <a:rPr lang="en-US" dirty="0">
                    <a:latin typeface="Book Antiqua" panose="02040602050305030304" pitchFamily="18" charset="0"/>
                  </a:rPr>
                  <a:t>.</a:t>
                </a:r>
              </a:p>
              <a:p>
                <a:pPr algn="just"/>
                <a:r>
                  <a:rPr lang="en-US" dirty="0">
                    <a:latin typeface="Book Antiqua" panose="02040602050305030304" pitchFamily="18" charset="0"/>
                  </a:rPr>
                  <a:t>Let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ad>
                      <m:radPr>
                        <m:degHide m:val="on"/>
                        <m:ctrlPr>
                          <a:rPr lang="en-US" i="1">
                            <a:latin typeface="Cambria Math" panose="02040503050406030204" pitchFamily="18" charset="0"/>
                            <a:ea typeface="Cambria Math" panose="02040503050406030204" pitchFamily="18" charset="0"/>
                          </a:rPr>
                        </m:ctrlPr>
                      </m:radPr>
                      <m:deg/>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𝑖</m:t>
                            </m:r>
                          </m:sub>
                        </m:sSub>
                      </m:e>
                    </m:rad>
                  </m:oMath>
                </a14:m>
                <a:r>
                  <a:rPr lang="en-US" dirty="0">
                    <a:latin typeface="Book Antiqua" panose="02040602050305030304" pitchFamily="18" charset="0"/>
                  </a:rPr>
                  <a:t>, here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=1,2…</m:t>
                    </m:r>
                    <m:r>
                      <a:rPr lang="en-US" i="1">
                        <a:latin typeface="Cambria Math" panose="02040503050406030204" pitchFamily="18" charset="0"/>
                        <a:ea typeface="Cambria Math" panose="02040503050406030204" pitchFamily="18" charset="0"/>
                      </a:rPr>
                      <m:t>𝑛</m:t>
                    </m:r>
                  </m:oMath>
                </a14:m>
                <a:r>
                  <a:rPr lang="en-US" dirty="0">
                    <a:latin typeface="Book Antiqua" panose="02040602050305030304" pitchFamily="18" charset="0"/>
                  </a:rPr>
                  <a:t> are called singular values of A.</a:t>
                </a:r>
              </a:p>
              <a:p>
                <a:pPr algn="just"/>
                <a:endParaRPr lang="en-US" sz="2600" dirty="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416988" cy="4351338"/>
              </a:xfrm>
              <a:blipFill rotWithShape="0">
                <a:blip r:embed="rId2"/>
                <a:stretch>
                  <a:fillRect l="-1054" t="-2381" r="-123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90290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Categories of Clustering Algorithms</a:t>
            </a:r>
          </a:p>
        </p:txBody>
      </p:sp>
      <p:sp>
        <p:nvSpPr>
          <p:cNvPr id="3" name="Content Placeholder 2"/>
          <p:cNvSpPr>
            <a:spLocks noGrp="1"/>
          </p:cNvSpPr>
          <p:nvPr>
            <p:ph idx="1"/>
          </p:nvPr>
        </p:nvSpPr>
        <p:spPr/>
        <p:txBody>
          <a:bodyPr>
            <a:normAutofit/>
          </a:bodyPr>
          <a:lstStyle/>
          <a:p>
            <a:pPr marL="0" lvl="0" indent="0" algn="just">
              <a:buNone/>
            </a:pPr>
            <a:r>
              <a:rPr lang="en-US" b="1" dirty="0">
                <a:latin typeface="Book Antiqua" panose="02040602050305030304" pitchFamily="18" charset="0"/>
              </a:rPr>
              <a:t>Density-based Methods</a:t>
            </a:r>
          </a:p>
          <a:p>
            <a:pPr algn="just"/>
            <a:r>
              <a:rPr lang="en-US" dirty="0">
                <a:latin typeface="Book Antiqua" panose="02040602050305030304" pitchFamily="18" charset="0"/>
              </a:rPr>
              <a:t>Most partitioning methods cluster objects based on the distance between objects. Such methods can find only spherical-shaped clusters and encounter difficulty at discovering clusters of arbitrary shapes. </a:t>
            </a:r>
          </a:p>
          <a:p>
            <a:pPr algn="just"/>
            <a:r>
              <a:rPr lang="en-US" dirty="0">
                <a:latin typeface="Book Antiqua" panose="02040602050305030304" pitchFamily="18" charset="0"/>
              </a:rPr>
              <a:t>Other clustering methods have been developed based on the notion of </a:t>
            </a:r>
            <a:r>
              <a:rPr lang="en-US" i="1" dirty="0">
                <a:latin typeface="Book Antiqua" panose="02040602050305030304" pitchFamily="18" charset="0"/>
              </a:rPr>
              <a:t>density</a:t>
            </a:r>
            <a:r>
              <a:rPr lang="en-US" dirty="0">
                <a:latin typeface="Book Antiqua" panose="02040602050305030304" pitchFamily="18" charset="0"/>
              </a:rPr>
              <a:t>. Their general idea is to continue growing the given cluster as long as the density (number of objects or data points) in the neighborhood exceeds some threshold.</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4921972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Singular Value Decomposition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Let A be an mxn matrix, then SVD of A is defined as:                 , where, U in an </a:t>
                </a:r>
                <a:r>
                  <a:rPr lang="en-US" dirty="0" err="1">
                    <a:latin typeface="Book Antiqua" panose="02040602050305030304" pitchFamily="18" charset="0"/>
                  </a:rPr>
                  <a:t>mxm</a:t>
                </a:r>
                <a:r>
                  <a:rPr lang="en-US" dirty="0">
                    <a:latin typeface="Book Antiqua" panose="02040602050305030304" pitchFamily="18" charset="0"/>
                  </a:rPr>
                  <a:t> orthogonal matrix, V is an </a:t>
                </a:r>
                <a:r>
                  <a:rPr lang="en-US" dirty="0" err="1">
                    <a:latin typeface="Book Antiqua" panose="02040602050305030304" pitchFamily="18" charset="0"/>
                  </a:rPr>
                  <a:t>nxn</a:t>
                </a:r>
                <a:r>
                  <a:rPr lang="en-US" dirty="0">
                    <a:latin typeface="Book Antiqua" panose="02040602050305030304" pitchFamily="18" charset="0"/>
                  </a:rPr>
                  <a:t> orthogonal matrix and S is diagonal matrix whose diagonal elements are singular values of A.</a:t>
                </a:r>
              </a:p>
              <a:p>
                <a:pPr algn="just"/>
                <a:r>
                  <a:rPr lang="en-US" dirty="0">
                    <a:latin typeface="Book Antiqua" panose="02040602050305030304" pitchFamily="18" charset="0"/>
                  </a:rPr>
                  <a:t>We know that eigenvalue equation of matrix A is: </a:t>
                </a:r>
                <a14:m>
                  <m:oMath xmlns:m="http://schemas.openxmlformats.org/officeDocument/2006/math">
                    <m:r>
                      <a:rPr lang="en-US" b="0" i="1" smtClean="0">
                        <a:latin typeface="Cambria Math" panose="02040503050406030204" pitchFamily="18" charset="0"/>
                      </a:rPr>
                      <m:t>𝐴𝑥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a14:m>
                <a:endParaRPr lang="en-US" b="0" dirty="0">
                  <a:latin typeface="Book Antiqua" panose="02040602050305030304" pitchFamily="18" charset="0"/>
                  <a:ea typeface="Cambria Math" panose="02040503050406030204" pitchFamily="18" charset="0"/>
                </a:endParaRPr>
              </a:p>
              <a:p>
                <a:pPr marL="0" indent="0" algn="just">
                  <a:buNone/>
                </a:pPr>
                <a:r>
                  <a:rPr lang="en-US" dirty="0">
                    <a:latin typeface="Book Antiqua" panose="02040602050305030304" pitchFamily="18" charset="0"/>
                  </a:rPr>
                  <a:t>	=&gt;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𝑇</m:t>
                        </m:r>
                      </m:sup>
                    </m:sSup>
                    <m:r>
                      <a:rPr lang="en-US" b="0" i="1" smtClean="0">
                        <a:latin typeface="Cambria Math" panose="02040503050406030204" pitchFamily="18" charset="0"/>
                      </a:rPr>
                      <m:t>𝐴𝑥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𝑥</m:t>
                    </m:r>
                  </m:oMath>
                </a14:m>
                <a:endParaRPr lang="en-US" b="0" dirty="0">
                  <a:latin typeface="Book Antiqua" panose="02040602050305030304" pitchFamily="18" charset="0"/>
                  <a:ea typeface="Cambria Math" panose="02040503050406030204" pitchFamily="18" charset="0"/>
                </a:endParaRPr>
              </a:p>
              <a:p>
                <a:pPr marL="0" indent="0" algn="just">
                  <a:buNone/>
                </a:pPr>
                <a:r>
                  <a:rPr lang="en-US" dirty="0">
                    <a:latin typeface="Book Antiqua" panose="02040602050305030304" pitchFamily="18" charset="0"/>
                  </a:rPr>
                  <a:t>	=&gt;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r>
                      <a:rPr lang="en-US" i="1" smtClean="0">
                        <a:latin typeface="Cambria Math" panose="02040503050406030204" pitchFamily="18" charset="0"/>
                      </a:rPr>
                      <m:t>𝐴</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endParaRPr lang="en-US" dirty="0">
                  <a:latin typeface="Book Antiqua" panose="02040602050305030304" pitchFamily="18" charset="0"/>
                </a:endParaRPr>
              </a:p>
              <a:p>
                <a:pPr algn="just"/>
                <a:r>
                  <a:rPr lang="en-US" dirty="0">
                    <a:latin typeface="Book Antiqua" panose="02040602050305030304" pitchFamily="18" charset="0"/>
                  </a:rPr>
                  <a:t>Matrix V and S can be found by solving above equation. The matrix V is combination of all v</a:t>
                </a:r>
                <a:r>
                  <a:rPr lang="en-US" baseline="-25000" dirty="0">
                    <a:latin typeface="Book Antiqua" panose="02040602050305030304" pitchFamily="18" charset="0"/>
                  </a:rPr>
                  <a:t>i</a:t>
                </a:r>
                <a:r>
                  <a:rPr lang="en-US" dirty="0">
                    <a:latin typeface="Book Antiqua" panose="02040602050305030304" pitchFamily="18" charset="0"/>
                  </a:rPr>
                  <a:t>.</a:t>
                </a:r>
              </a:p>
              <a:p>
                <a:pPr algn="just"/>
                <a:endParaRPr lang="en-US" sz="2600" dirty="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416988" cy="4351338"/>
              </a:xfrm>
              <a:blipFill rotWithShape="0">
                <a:blip r:embed="rId3"/>
                <a:stretch>
                  <a:fillRect l="-1054" t="-2381" r="-123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Object 4"/>
          <p:cNvGraphicFramePr>
            <a:graphicFrameLocks noChangeAspect="1"/>
          </p:cNvGraphicFramePr>
          <p:nvPr>
            <p:extLst>
              <p:ext uri="{D42A27DB-BD31-4B8C-83A1-F6EECF244321}">
                <p14:modId xmlns:p14="http://schemas.microsoft.com/office/powerpoint/2010/main" val="1895329972"/>
              </p:ext>
            </p:extLst>
          </p:nvPr>
        </p:nvGraphicFramePr>
        <p:xfrm>
          <a:off x="9585510" y="1825625"/>
          <a:ext cx="1494865" cy="442923"/>
        </p:xfrm>
        <a:graphic>
          <a:graphicData uri="http://schemas.openxmlformats.org/presentationml/2006/ole">
            <mc:AlternateContent xmlns:mc="http://schemas.openxmlformats.org/markup-compatibility/2006">
              <mc:Choice xmlns:v="urn:schemas-microsoft-com:vml" Requires="v">
                <p:oleObj spid="_x0000_s60441" name="Equation" r:id="rId4" imgW="685800" imgH="203040" progId="Equation.3">
                  <p:embed/>
                </p:oleObj>
              </mc:Choice>
              <mc:Fallback>
                <p:oleObj name="Equation" r:id="rId4" imgW="685800" imgH="203040" progId="Equation.3">
                  <p:embed/>
                  <p:pic>
                    <p:nvPicPr>
                      <p:cNvPr id="0" name=""/>
                      <p:cNvPicPr/>
                      <p:nvPr/>
                    </p:nvPicPr>
                    <p:blipFill>
                      <a:blip r:embed="rId5"/>
                      <a:stretch>
                        <a:fillRect/>
                      </a:stretch>
                    </p:blipFill>
                    <p:spPr>
                      <a:xfrm>
                        <a:off x="9585510" y="1825625"/>
                        <a:ext cx="1494865" cy="442923"/>
                      </a:xfrm>
                      <a:prstGeom prst="rect">
                        <a:avLst/>
                      </a:prstGeom>
                    </p:spPr>
                  </p:pic>
                </p:oleObj>
              </mc:Fallback>
            </mc:AlternateContent>
          </a:graphicData>
        </a:graphic>
      </p:graphicFrame>
    </p:spTree>
    <p:extLst>
      <p:ext uri="{BB962C8B-B14F-4D97-AF65-F5344CB8AC3E}">
        <p14:creationId xmlns:p14="http://schemas.microsoft.com/office/powerpoint/2010/main" val="22035371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Singular Value Decomposition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Similarly, we know that eigenvalue equation of matrix A is: </a:t>
                </a:r>
                <a14:m>
                  <m:oMath xmlns:m="http://schemas.openxmlformats.org/officeDocument/2006/math">
                    <m:r>
                      <a:rPr lang="en-US" b="0" i="1" smtClean="0">
                        <a:latin typeface="Cambria Math" panose="02040503050406030204" pitchFamily="18" charset="0"/>
                      </a:rPr>
                      <m:t>𝐴𝑥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a14:m>
                <a:endParaRPr lang="en-US" b="0" dirty="0">
                  <a:latin typeface="Book Antiqua" panose="02040602050305030304" pitchFamily="18" charset="0"/>
                  <a:ea typeface="Cambria Math" panose="02040503050406030204" pitchFamily="18" charset="0"/>
                </a:endParaRPr>
              </a:p>
              <a:p>
                <a:pPr marL="0" indent="0" algn="just">
                  <a:buNone/>
                </a:pPr>
                <a:r>
                  <a:rPr lang="en-US" dirty="0">
                    <a:latin typeface="Book Antiqua" panose="02040602050305030304" pitchFamily="18" charset="0"/>
                  </a:rPr>
                  <a:t>	=&gt; </a:t>
                </a:r>
                <a14:m>
                  <m:oMath xmlns:m="http://schemas.openxmlformats.org/officeDocument/2006/math">
                    <m:r>
                      <a:rPr lang="en-US" b="0" i="1" smtClean="0">
                        <a:latin typeface="Cambria Math" panose="02040503050406030204" pitchFamily="18" charset="0"/>
                      </a:rPr>
                      <m:t>𝐴</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𝑥</m:t>
                    </m:r>
                  </m:oMath>
                </a14:m>
                <a:endParaRPr lang="en-US" b="0" dirty="0">
                  <a:latin typeface="Book Antiqua" panose="02040602050305030304" pitchFamily="18" charset="0"/>
                  <a:ea typeface="Cambria Math" panose="02040503050406030204" pitchFamily="18" charset="0"/>
                </a:endParaRPr>
              </a:p>
              <a:p>
                <a:pPr marL="0" indent="0" algn="just">
                  <a:buNone/>
                </a:pPr>
                <a:r>
                  <a:rPr lang="en-US" dirty="0">
                    <a:latin typeface="Book Antiqua" panose="02040602050305030304" pitchFamily="18" charset="0"/>
                  </a:rPr>
                  <a:t>	=&gt; </a:t>
                </a:r>
                <a14:m>
                  <m:oMath xmlns:m="http://schemas.openxmlformats.org/officeDocument/2006/math">
                    <m:r>
                      <a:rPr lang="en-US" i="1" smtClean="0">
                        <a:latin typeface="Cambria Math" panose="02040503050406030204" pitchFamily="18" charset="0"/>
                      </a:rPr>
                      <m:t>𝐴</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sSub>
                      <m:sSubPr>
                        <m:ctrlPr>
                          <a:rPr lang="en-US"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oMath>
                </a14:m>
                <a:endParaRPr lang="en-US" dirty="0">
                  <a:latin typeface="Book Antiqua" panose="02040602050305030304" pitchFamily="18" charset="0"/>
                </a:endParaRPr>
              </a:p>
              <a:p>
                <a:pPr algn="just"/>
                <a:r>
                  <a:rPr lang="en-US" dirty="0">
                    <a:latin typeface="Book Antiqua" panose="02040602050305030304" pitchFamily="18" charset="0"/>
                  </a:rPr>
                  <a:t>Matrix U can be found by solving above equation. The matrix U is combination of all </a:t>
                </a:r>
                <a:r>
                  <a:rPr lang="en-US" dirty="0" err="1">
                    <a:latin typeface="Book Antiqua" panose="02040602050305030304" pitchFamily="18" charset="0"/>
                  </a:rPr>
                  <a:t>u</a:t>
                </a:r>
                <a:r>
                  <a:rPr lang="en-US" baseline="-25000" dirty="0" err="1">
                    <a:latin typeface="Book Antiqua" panose="02040602050305030304" pitchFamily="18" charset="0"/>
                  </a:rPr>
                  <a:t>i</a:t>
                </a:r>
                <a:r>
                  <a:rPr lang="en-US" dirty="0">
                    <a:latin typeface="Book Antiqua" panose="02040602050305030304" pitchFamily="18" charset="0"/>
                  </a:rPr>
                  <a:t>.</a:t>
                </a:r>
              </a:p>
              <a:p>
                <a:pPr algn="just"/>
                <a:endParaRPr lang="en-US" sz="2600" dirty="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416988" cy="4351338"/>
              </a:xfrm>
              <a:blipFill rotWithShape="0">
                <a:blip r:embed="rId2"/>
                <a:stretch>
                  <a:fillRect l="-1054" t="-2381" r="-123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4662912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Singular Value Decomposition</a:t>
            </a:r>
          </a:p>
        </p:txBody>
      </p:sp>
      <p:sp>
        <p:nvSpPr>
          <p:cNvPr id="3" name="Content Placeholder 2"/>
          <p:cNvSpPr>
            <a:spLocks noGrp="1"/>
          </p:cNvSpPr>
          <p:nvPr>
            <p:ph idx="1"/>
          </p:nvPr>
        </p:nvSpPr>
        <p:spPr>
          <a:xfrm>
            <a:off x="838200" y="1825625"/>
            <a:ext cx="10416988" cy="4351338"/>
          </a:xfrm>
        </p:spPr>
        <p:txBody>
          <a:bodyPr>
            <a:normAutofit lnSpcReduction="10000"/>
          </a:bodyPr>
          <a:lstStyle/>
          <a:p>
            <a:pPr algn="just"/>
            <a:r>
              <a:rPr lang="en-US" sz="2600" dirty="0">
                <a:latin typeface="Book Antiqua" panose="02040602050305030304" pitchFamily="18" charset="0"/>
              </a:rPr>
              <a:t>Example: Find SVD of following matrix</a:t>
            </a:r>
          </a:p>
          <a:p>
            <a:pPr marL="914400" lvl="2" indent="0" algn="just">
              <a:buNone/>
            </a:pPr>
            <a:endParaRPr lang="en-US" sz="1800" dirty="0">
              <a:latin typeface="Book Antiqua" panose="02040602050305030304" pitchFamily="18" charset="0"/>
            </a:endParaRPr>
          </a:p>
          <a:p>
            <a:pPr marL="914400" lvl="2" indent="0" algn="just">
              <a:buNone/>
            </a:pPr>
            <a:endParaRPr lang="en-US" sz="1800" dirty="0">
              <a:latin typeface="Book Antiqua" panose="02040602050305030304" pitchFamily="18" charset="0"/>
            </a:endParaRPr>
          </a:p>
          <a:p>
            <a:pPr marL="914400" lvl="2" indent="0" algn="just">
              <a:buNone/>
            </a:pPr>
            <a:endParaRPr lang="en-US" sz="1800" dirty="0">
              <a:latin typeface="Book Antiqua" panose="02040602050305030304" pitchFamily="18" charset="0"/>
            </a:endParaRPr>
          </a:p>
          <a:p>
            <a:pPr marL="914400" lvl="2" indent="0" algn="just">
              <a:buNone/>
            </a:pPr>
            <a:endParaRPr lang="en-US" sz="1800" dirty="0">
              <a:latin typeface="Book Antiqua" panose="02040602050305030304" pitchFamily="18" charset="0"/>
            </a:endParaRPr>
          </a:p>
          <a:p>
            <a:pPr marL="914400" lvl="2" indent="0" algn="just">
              <a:buNone/>
            </a:pPr>
            <a:endParaRPr lang="en-US" sz="1800" dirty="0">
              <a:latin typeface="Book Antiqua" panose="02040602050305030304" pitchFamily="18" charset="0"/>
            </a:endParaRPr>
          </a:p>
          <a:p>
            <a:pPr marL="0" indent="0">
              <a:buNone/>
            </a:pPr>
            <a:r>
              <a:rPr lang="en-US" sz="2600" dirty="0">
                <a:latin typeface="Book Antiqua" panose="02040602050305030304" pitchFamily="18" charset="0"/>
              </a:rPr>
              <a:t>Solution</a:t>
            </a:r>
          </a:p>
          <a:p>
            <a:pPr marL="0" indent="0">
              <a:buNone/>
            </a:pPr>
            <a:endParaRPr lang="en-US" sz="2600" dirty="0">
              <a:latin typeface="Book Antiqua" panose="02040602050305030304" pitchFamily="18" charset="0"/>
            </a:endParaRPr>
          </a:p>
          <a:p>
            <a:pPr marL="0" indent="0">
              <a:buNone/>
            </a:pPr>
            <a:endParaRPr lang="en-US" sz="2600" dirty="0">
              <a:latin typeface="Book Antiqua" panose="02040602050305030304" pitchFamily="18" charset="0"/>
            </a:endParaRPr>
          </a:p>
          <a:p>
            <a:pPr marL="0" indent="0">
              <a:buNone/>
            </a:pP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Solve                        we get, </a:t>
            </a: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Object 4"/>
          <p:cNvGraphicFramePr>
            <a:graphicFrameLocks noChangeAspect="1"/>
          </p:cNvGraphicFramePr>
          <p:nvPr/>
        </p:nvGraphicFramePr>
        <p:xfrm>
          <a:off x="1578161" y="2348844"/>
          <a:ext cx="2119779" cy="1397656"/>
        </p:xfrm>
        <a:graphic>
          <a:graphicData uri="http://schemas.openxmlformats.org/presentationml/2006/ole">
            <mc:AlternateContent xmlns:mc="http://schemas.openxmlformats.org/markup-compatibility/2006">
              <mc:Choice xmlns:v="urn:schemas-microsoft-com:vml" Requires="v">
                <p:oleObj spid="_x0000_s62546" name="Equation" r:id="rId3" imgW="1155600" imgH="761760" progId="Equation.3">
                  <p:embed/>
                </p:oleObj>
              </mc:Choice>
              <mc:Fallback>
                <p:oleObj name="Equation" r:id="rId3" imgW="1155600" imgH="761760" progId="Equation.3">
                  <p:embed/>
                  <p:pic>
                    <p:nvPicPr>
                      <p:cNvPr id="0" name=""/>
                      <p:cNvPicPr/>
                      <p:nvPr/>
                    </p:nvPicPr>
                    <p:blipFill>
                      <a:blip r:embed="rId4"/>
                      <a:stretch>
                        <a:fillRect/>
                      </a:stretch>
                    </p:blipFill>
                    <p:spPr>
                      <a:xfrm>
                        <a:off x="1578161" y="2348844"/>
                        <a:ext cx="2119779" cy="1397656"/>
                      </a:xfrm>
                      <a:prstGeom prst="rect">
                        <a:avLst/>
                      </a:prstGeom>
                    </p:spPr>
                  </p:pic>
                </p:oleObj>
              </mc:Fallback>
            </mc:AlternateContent>
          </a:graphicData>
        </a:graphic>
      </p:graphicFrame>
      <p:graphicFrame>
        <p:nvGraphicFramePr>
          <p:cNvPr id="6" name="Object 5"/>
          <p:cNvGraphicFramePr>
            <a:graphicFrameLocks noChangeAspect="1"/>
          </p:cNvGraphicFramePr>
          <p:nvPr/>
        </p:nvGraphicFramePr>
        <p:xfrm>
          <a:off x="838200" y="4001294"/>
          <a:ext cx="3005137" cy="1304925"/>
        </p:xfrm>
        <a:graphic>
          <a:graphicData uri="http://schemas.openxmlformats.org/presentationml/2006/ole">
            <mc:AlternateContent xmlns:mc="http://schemas.openxmlformats.org/markup-compatibility/2006">
              <mc:Choice xmlns:v="urn:schemas-microsoft-com:vml" Requires="v">
                <p:oleObj spid="_x0000_s62547" name="Equation" r:id="rId5" imgW="1638000" imgH="711000" progId="Equation.3">
                  <p:embed/>
                </p:oleObj>
              </mc:Choice>
              <mc:Fallback>
                <p:oleObj name="Equation" r:id="rId5" imgW="1638000" imgH="711000" progId="Equation.3">
                  <p:embed/>
                  <p:pic>
                    <p:nvPicPr>
                      <p:cNvPr id="0" name=""/>
                      <p:cNvPicPr/>
                      <p:nvPr/>
                    </p:nvPicPr>
                    <p:blipFill>
                      <a:blip r:embed="rId6"/>
                      <a:stretch>
                        <a:fillRect/>
                      </a:stretch>
                    </p:blipFill>
                    <p:spPr>
                      <a:xfrm>
                        <a:off x="838200" y="4001294"/>
                        <a:ext cx="3005137" cy="1304925"/>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1981572" y="5441156"/>
          <a:ext cx="1312955" cy="477438"/>
        </p:xfrm>
        <a:graphic>
          <a:graphicData uri="http://schemas.openxmlformats.org/presentationml/2006/ole">
            <mc:AlternateContent xmlns:mc="http://schemas.openxmlformats.org/markup-compatibility/2006">
              <mc:Choice xmlns:v="urn:schemas-microsoft-com:vml" Requires="v">
                <p:oleObj spid="_x0000_s62548" name="Equation" r:id="rId7" imgW="698400" imgH="253800" progId="Equation.3">
                  <p:embed/>
                </p:oleObj>
              </mc:Choice>
              <mc:Fallback>
                <p:oleObj name="Equation" r:id="rId7" imgW="698400" imgH="253800" progId="Equation.3">
                  <p:embed/>
                  <p:pic>
                    <p:nvPicPr>
                      <p:cNvPr id="0" name=""/>
                      <p:cNvPicPr/>
                      <p:nvPr/>
                    </p:nvPicPr>
                    <p:blipFill>
                      <a:blip r:embed="rId8"/>
                      <a:stretch>
                        <a:fillRect/>
                      </a:stretch>
                    </p:blipFill>
                    <p:spPr>
                      <a:xfrm>
                        <a:off x="1981572" y="5441156"/>
                        <a:ext cx="1312955" cy="477438"/>
                      </a:xfrm>
                      <a:prstGeom prst="rect">
                        <a:avLst/>
                      </a:prstGeom>
                    </p:spPr>
                  </p:pic>
                </p:oleObj>
              </mc:Fallback>
            </mc:AlternateContent>
          </a:graphicData>
        </a:graphic>
      </p:graphicFrame>
      <p:graphicFrame>
        <p:nvGraphicFramePr>
          <p:cNvPr id="8" name="Object 7"/>
          <p:cNvGraphicFramePr>
            <a:graphicFrameLocks noChangeAspect="1"/>
          </p:cNvGraphicFramePr>
          <p:nvPr/>
        </p:nvGraphicFramePr>
        <p:xfrm>
          <a:off x="4849158" y="5404752"/>
          <a:ext cx="1444065" cy="502283"/>
        </p:xfrm>
        <a:graphic>
          <a:graphicData uri="http://schemas.openxmlformats.org/presentationml/2006/ole">
            <mc:AlternateContent xmlns:mc="http://schemas.openxmlformats.org/markup-compatibility/2006">
              <mc:Choice xmlns:v="urn:schemas-microsoft-com:vml" Requires="v">
                <p:oleObj spid="_x0000_s62549" name="Equation" r:id="rId9" imgW="583920" imgH="203040" progId="Equation.3">
                  <p:embed/>
                </p:oleObj>
              </mc:Choice>
              <mc:Fallback>
                <p:oleObj name="Equation" r:id="rId9" imgW="583920" imgH="203040" progId="Equation.3">
                  <p:embed/>
                  <p:pic>
                    <p:nvPicPr>
                      <p:cNvPr id="0" name=""/>
                      <p:cNvPicPr/>
                      <p:nvPr/>
                    </p:nvPicPr>
                    <p:blipFill>
                      <a:blip r:embed="rId10"/>
                      <a:stretch>
                        <a:fillRect/>
                      </a:stretch>
                    </p:blipFill>
                    <p:spPr>
                      <a:xfrm>
                        <a:off x="4849158" y="5404752"/>
                        <a:ext cx="1444065" cy="502283"/>
                      </a:xfrm>
                      <a:prstGeom prst="rect">
                        <a:avLst/>
                      </a:prstGeom>
                    </p:spPr>
                  </p:pic>
                </p:oleObj>
              </mc:Fallback>
            </mc:AlternateContent>
          </a:graphicData>
        </a:graphic>
      </p:graphicFrame>
    </p:spTree>
    <p:extLst>
      <p:ext uri="{BB962C8B-B14F-4D97-AF65-F5344CB8AC3E}">
        <p14:creationId xmlns:p14="http://schemas.microsoft.com/office/powerpoint/2010/main" val="42286794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Singular Value Decomposition</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dirty="0">
                <a:latin typeface="Book Antiqua" panose="02040602050305030304" pitchFamily="18" charset="0"/>
              </a:rPr>
              <a:t>Thus,                                                          </a:t>
            </a:r>
          </a:p>
          <a:p>
            <a:pPr marL="0" indent="0" algn="just">
              <a:buNone/>
            </a:pPr>
            <a:r>
              <a:rPr lang="en-US" sz="2600" dirty="0">
                <a:latin typeface="Book Antiqua" panose="02040602050305030304" pitchFamily="18" charset="0"/>
              </a:rPr>
              <a:t>Find eigenvectors of each Eigen value</a:t>
            </a: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Normalized eigenvectors are:</a:t>
            </a:r>
          </a:p>
          <a:p>
            <a:pPr marL="0" indent="0" algn="just">
              <a:buNone/>
            </a:pP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 </a:t>
            </a: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9" name="Object 8"/>
          <p:cNvGraphicFramePr>
            <a:graphicFrameLocks noChangeAspect="1"/>
          </p:cNvGraphicFramePr>
          <p:nvPr>
            <p:extLst>
              <p:ext uri="{D42A27DB-BD31-4B8C-83A1-F6EECF244321}">
                <p14:modId xmlns:p14="http://schemas.microsoft.com/office/powerpoint/2010/main" val="2016094243"/>
              </p:ext>
            </p:extLst>
          </p:nvPr>
        </p:nvGraphicFramePr>
        <p:xfrm>
          <a:off x="1947582" y="1825625"/>
          <a:ext cx="4399430" cy="444387"/>
        </p:xfrm>
        <a:graphic>
          <a:graphicData uri="http://schemas.openxmlformats.org/presentationml/2006/ole">
            <mc:AlternateContent xmlns:mc="http://schemas.openxmlformats.org/markup-compatibility/2006">
              <mc:Choice xmlns:v="urn:schemas-microsoft-com:vml" Requires="v">
                <p:oleObj spid="_x0000_s61502" name="Equation" r:id="rId3" imgW="2514600" imgH="253800" progId="Equation.3">
                  <p:embed/>
                </p:oleObj>
              </mc:Choice>
              <mc:Fallback>
                <p:oleObj name="Equation" r:id="rId3" imgW="2514600" imgH="253800" progId="Equation.3">
                  <p:embed/>
                  <p:pic>
                    <p:nvPicPr>
                      <p:cNvPr id="0" name=""/>
                      <p:cNvPicPr/>
                      <p:nvPr/>
                    </p:nvPicPr>
                    <p:blipFill>
                      <a:blip r:embed="rId4"/>
                      <a:stretch>
                        <a:fillRect/>
                      </a:stretch>
                    </p:blipFill>
                    <p:spPr>
                      <a:xfrm>
                        <a:off x="1947582" y="1825625"/>
                        <a:ext cx="4399430" cy="444387"/>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187839366"/>
              </p:ext>
            </p:extLst>
          </p:nvPr>
        </p:nvGraphicFramePr>
        <p:xfrm>
          <a:off x="936811" y="2975770"/>
          <a:ext cx="4267199" cy="1244600"/>
        </p:xfrm>
        <a:graphic>
          <a:graphicData uri="http://schemas.openxmlformats.org/presentationml/2006/ole">
            <mc:AlternateContent xmlns:mc="http://schemas.openxmlformats.org/markup-compatibility/2006">
              <mc:Choice xmlns:v="urn:schemas-microsoft-com:vml" Requires="v">
                <p:oleObj spid="_x0000_s61503" name="Equation" r:id="rId5" imgW="2438280" imgH="711000" progId="Equation.3">
                  <p:embed/>
                </p:oleObj>
              </mc:Choice>
              <mc:Fallback>
                <p:oleObj name="Equation" r:id="rId5" imgW="2438280" imgH="711000" progId="Equation.3">
                  <p:embed/>
                  <p:pic>
                    <p:nvPicPr>
                      <p:cNvPr id="0" name=""/>
                      <p:cNvPicPr/>
                      <p:nvPr/>
                    </p:nvPicPr>
                    <p:blipFill>
                      <a:blip r:embed="rId6"/>
                      <a:stretch>
                        <a:fillRect/>
                      </a:stretch>
                    </p:blipFill>
                    <p:spPr>
                      <a:xfrm>
                        <a:off x="936811" y="2975770"/>
                        <a:ext cx="4267199" cy="12446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62609101"/>
              </p:ext>
            </p:extLst>
          </p:nvPr>
        </p:nvGraphicFramePr>
        <p:xfrm>
          <a:off x="631264" y="4637090"/>
          <a:ext cx="5578475" cy="1466850"/>
        </p:xfrm>
        <a:graphic>
          <a:graphicData uri="http://schemas.openxmlformats.org/presentationml/2006/ole">
            <mc:AlternateContent xmlns:mc="http://schemas.openxmlformats.org/markup-compatibility/2006">
              <mc:Choice xmlns:v="urn:schemas-microsoft-com:vml" Requires="v">
                <p:oleObj spid="_x0000_s61504" name="Equation" r:id="rId7" imgW="3187440" imgH="838080" progId="Equation.3">
                  <p:embed/>
                </p:oleObj>
              </mc:Choice>
              <mc:Fallback>
                <p:oleObj name="Equation" r:id="rId7" imgW="3187440" imgH="838080" progId="Equation.3">
                  <p:embed/>
                  <p:pic>
                    <p:nvPicPr>
                      <p:cNvPr id="0" name=""/>
                      <p:cNvPicPr/>
                      <p:nvPr/>
                    </p:nvPicPr>
                    <p:blipFill>
                      <a:blip r:embed="rId8"/>
                      <a:stretch>
                        <a:fillRect/>
                      </a:stretch>
                    </p:blipFill>
                    <p:spPr>
                      <a:xfrm>
                        <a:off x="631264" y="4637090"/>
                        <a:ext cx="5578475" cy="1466850"/>
                      </a:xfrm>
                      <a:prstGeom prst="rect">
                        <a:avLst/>
                      </a:prstGeom>
                    </p:spPr>
                  </p:pic>
                </p:oleObj>
              </mc:Fallback>
            </mc:AlternateContent>
          </a:graphicData>
        </a:graphic>
      </p:graphicFrame>
    </p:spTree>
    <p:extLst>
      <p:ext uri="{BB962C8B-B14F-4D97-AF65-F5344CB8AC3E}">
        <p14:creationId xmlns:p14="http://schemas.microsoft.com/office/powerpoint/2010/main" val="28641033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Singular Value Decomposition</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dirty="0">
                <a:latin typeface="Book Antiqua" panose="02040602050305030304" pitchFamily="18" charset="0"/>
              </a:rPr>
              <a:t>Thus,</a:t>
            </a: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Similarly, Find V</a:t>
            </a:r>
          </a:p>
          <a:p>
            <a:pPr marL="0" indent="0" algn="just">
              <a:buNone/>
            </a:pPr>
            <a:endParaRPr lang="en-US" sz="26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11" name="Object 10"/>
          <p:cNvGraphicFramePr>
            <a:graphicFrameLocks noChangeAspect="1"/>
          </p:cNvGraphicFramePr>
          <p:nvPr>
            <p:extLst>
              <p:ext uri="{D42A27DB-BD31-4B8C-83A1-F6EECF244321}">
                <p14:modId xmlns:p14="http://schemas.microsoft.com/office/powerpoint/2010/main" val="399723412"/>
              </p:ext>
            </p:extLst>
          </p:nvPr>
        </p:nvGraphicFramePr>
        <p:xfrm>
          <a:off x="1120402" y="2405343"/>
          <a:ext cx="3400425" cy="1466850"/>
        </p:xfrm>
        <a:graphic>
          <a:graphicData uri="http://schemas.openxmlformats.org/presentationml/2006/ole">
            <mc:AlternateContent xmlns:mc="http://schemas.openxmlformats.org/markup-compatibility/2006">
              <mc:Choice xmlns:v="urn:schemas-microsoft-com:vml" Requires="v">
                <p:oleObj spid="_x0000_s63540" name="Equation" r:id="rId3" imgW="1942920" imgH="838080" progId="Equation.3">
                  <p:embed/>
                </p:oleObj>
              </mc:Choice>
              <mc:Fallback>
                <p:oleObj name="Equation" r:id="rId3" imgW="1942920" imgH="838080" progId="Equation.3">
                  <p:embed/>
                  <p:pic>
                    <p:nvPicPr>
                      <p:cNvPr id="0" name=""/>
                      <p:cNvPicPr/>
                      <p:nvPr/>
                    </p:nvPicPr>
                    <p:blipFill>
                      <a:blip r:embed="rId4"/>
                      <a:stretch>
                        <a:fillRect/>
                      </a:stretch>
                    </p:blipFill>
                    <p:spPr>
                      <a:xfrm>
                        <a:off x="1120402" y="2405343"/>
                        <a:ext cx="3400425" cy="146685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355965190"/>
              </p:ext>
            </p:extLst>
          </p:nvPr>
        </p:nvGraphicFramePr>
        <p:xfrm>
          <a:off x="5220354" y="2405343"/>
          <a:ext cx="2444750" cy="1466850"/>
        </p:xfrm>
        <a:graphic>
          <a:graphicData uri="http://schemas.openxmlformats.org/presentationml/2006/ole">
            <mc:AlternateContent xmlns:mc="http://schemas.openxmlformats.org/markup-compatibility/2006">
              <mc:Choice xmlns:v="urn:schemas-microsoft-com:vml" Requires="v">
                <p:oleObj spid="_x0000_s63541" name="Equation" r:id="rId5" imgW="1396800" imgH="838080" progId="Equation.3">
                  <p:embed/>
                </p:oleObj>
              </mc:Choice>
              <mc:Fallback>
                <p:oleObj name="Equation" r:id="rId5" imgW="1396800" imgH="838080" progId="Equation.3">
                  <p:embed/>
                  <p:pic>
                    <p:nvPicPr>
                      <p:cNvPr id="0" name=""/>
                      <p:cNvPicPr/>
                      <p:nvPr/>
                    </p:nvPicPr>
                    <p:blipFill>
                      <a:blip r:embed="rId6"/>
                      <a:stretch>
                        <a:fillRect/>
                      </a:stretch>
                    </p:blipFill>
                    <p:spPr>
                      <a:xfrm>
                        <a:off x="5220354" y="2405343"/>
                        <a:ext cx="2444750" cy="146685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859629886"/>
              </p:ext>
            </p:extLst>
          </p:nvPr>
        </p:nvGraphicFramePr>
        <p:xfrm>
          <a:off x="1238250" y="4799807"/>
          <a:ext cx="3711575" cy="1466850"/>
        </p:xfrm>
        <a:graphic>
          <a:graphicData uri="http://schemas.openxmlformats.org/presentationml/2006/ole">
            <mc:AlternateContent xmlns:mc="http://schemas.openxmlformats.org/markup-compatibility/2006">
              <mc:Choice xmlns:v="urn:schemas-microsoft-com:vml" Requires="v">
                <p:oleObj spid="_x0000_s63542" name="Equation" r:id="rId7" imgW="2120760" imgH="838080" progId="Equation.3">
                  <p:embed/>
                </p:oleObj>
              </mc:Choice>
              <mc:Fallback>
                <p:oleObj name="Equation" r:id="rId7" imgW="2120760" imgH="838080" progId="Equation.3">
                  <p:embed/>
                  <p:pic>
                    <p:nvPicPr>
                      <p:cNvPr id="0" name=""/>
                      <p:cNvPicPr/>
                      <p:nvPr/>
                    </p:nvPicPr>
                    <p:blipFill>
                      <a:blip r:embed="rId8"/>
                      <a:stretch>
                        <a:fillRect/>
                      </a:stretch>
                    </p:blipFill>
                    <p:spPr>
                      <a:xfrm>
                        <a:off x="1238250" y="4799807"/>
                        <a:ext cx="3711575" cy="1466850"/>
                      </a:xfrm>
                      <a:prstGeom prst="rect">
                        <a:avLst/>
                      </a:prstGeom>
                    </p:spPr>
                  </p:pic>
                </p:oleObj>
              </mc:Fallback>
            </mc:AlternateContent>
          </a:graphicData>
        </a:graphic>
      </p:graphicFrame>
    </p:spTree>
    <p:extLst>
      <p:ext uri="{BB962C8B-B14F-4D97-AF65-F5344CB8AC3E}">
        <p14:creationId xmlns:p14="http://schemas.microsoft.com/office/powerpoint/2010/main" val="26038915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Canonical Correlation Analysis</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Canonical correlation analysis (CCA)is a statistical technique to derive the relationship between two sets of variables. </a:t>
            </a:r>
          </a:p>
          <a:p>
            <a:pPr algn="just"/>
            <a:r>
              <a:rPr lang="en-US" dirty="0">
                <a:latin typeface="Book Antiqua" panose="02040602050305030304" pitchFamily="18" charset="0"/>
              </a:rPr>
              <a:t>One way to understand the CCA, is using the concept of multiple regression. </a:t>
            </a:r>
          </a:p>
          <a:p>
            <a:pPr algn="just"/>
            <a:r>
              <a:rPr lang="en-US" dirty="0">
                <a:latin typeface="Book Antiqua" panose="02040602050305030304" pitchFamily="18" charset="0"/>
              </a:rPr>
              <a:t>In multiple regression, the relationship between one single dependent variable and a set of independent variables are investigated. </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472562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Canonical Correlation Analysis</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sz="2600" dirty="0">
                <a:latin typeface="Book Antiqua" panose="02040602050305030304" pitchFamily="18" charset="0"/>
              </a:rPr>
              <a:t>In CCA, we extend the multiple regression concept to more than one dependent variable. </a:t>
            </a:r>
          </a:p>
          <a:p>
            <a:pPr algn="just"/>
            <a:r>
              <a:rPr lang="en-US" sz="2600" dirty="0">
                <a:latin typeface="Book Antiqua" panose="02040602050305030304" pitchFamily="18" charset="0"/>
              </a:rPr>
              <a:t>In some applications, we confront with more than one dependent variable which are inter-correlated, so it is not sensible to ignore dependency.</a:t>
            </a:r>
          </a:p>
          <a:p>
            <a:pPr algn="just"/>
            <a:r>
              <a:rPr lang="en-US" sz="2600" dirty="0">
                <a:latin typeface="Book Antiqua" panose="02040602050305030304" pitchFamily="18" charset="0"/>
              </a:rPr>
              <a:t>So, we aim at deriving a relation between a function of one set of variables with function of another set. This function is usually a linear function with weights to be specified based on some constraints.</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4389933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Canonical Correlation Analysis</a:t>
            </a:r>
          </a:p>
        </p:txBody>
      </p:sp>
      <p:sp>
        <p:nvSpPr>
          <p:cNvPr id="4" name="Footer Placeholder 3"/>
          <p:cNvSpPr>
            <a:spLocks noGrp="1"/>
          </p:cNvSpPr>
          <p:nvPr>
            <p:ph type="ftr" sz="quarter" idx="11"/>
          </p:nvPr>
        </p:nvSpPr>
        <p:spPr/>
        <p:txBody>
          <a:bodyPr/>
          <a:lstStyle/>
          <a:p>
            <a:r>
              <a:rPr lang="en-US"/>
              <a:t>Applied ML                                       Prepared BY: Arjun Saud</a:t>
            </a:r>
          </a:p>
        </p:txBody>
      </p:sp>
      <p:pic>
        <p:nvPicPr>
          <p:cNvPr id="64514" name="Picture 2" descr="https://miro.medium.com/max/1400/1*wF9ZjMyF3bRdYEVbfx_a6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89" y="1690688"/>
            <a:ext cx="7288306" cy="445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33016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Canonical Correlation Analysis</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sz="2600" dirty="0">
                <a:latin typeface="Book Antiqua" panose="02040602050305030304" pitchFamily="18" charset="0"/>
              </a:rPr>
              <a:t>As you can see in figure above, we have one set of variables in the left side and other set in right side. </a:t>
            </a:r>
          </a:p>
          <a:p>
            <a:pPr algn="just"/>
            <a:r>
              <a:rPr lang="en-US" sz="2600" dirty="0">
                <a:latin typeface="Book Antiqua" panose="02040602050305030304" pitchFamily="18" charset="0"/>
              </a:rPr>
              <a:t>Without loss of generality, let’s assume that the number of independent and dependent variables are p and q, respectively. </a:t>
            </a:r>
          </a:p>
          <a:p>
            <a:pPr algn="just"/>
            <a:r>
              <a:rPr lang="en-US" sz="2600" dirty="0">
                <a:latin typeface="Book Antiqua" panose="02040602050305030304" pitchFamily="18" charset="0"/>
              </a:rPr>
              <a:t>All variables in left side and right side are lumped into two different variables, shown as yellowish circle in figure. </a:t>
            </a:r>
          </a:p>
          <a:p>
            <a:pPr algn="just"/>
            <a:r>
              <a:rPr lang="en-US" sz="2600" dirty="0">
                <a:latin typeface="Book Antiqua" panose="02040602050305030304" pitchFamily="18" charset="0"/>
              </a:rPr>
              <a:t>The aim of CCA is finding the relationship between two lumped variables in a way that the correlation between these twos is maximum.</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40743276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Latent Semantic Analysis</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sz="2600" dirty="0">
                <a:latin typeface="Book Antiqua" panose="02040602050305030304" pitchFamily="18" charset="0"/>
              </a:rPr>
              <a:t>Latent Semantic Analysis, or LSA, is one of the basic foundation techniques in topic modeling. </a:t>
            </a:r>
          </a:p>
          <a:p>
            <a:pPr algn="just"/>
            <a:r>
              <a:rPr lang="en-US" sz="2600" dirty="0">
                <a:latin typeface="Book Antiqua" panose="02040602050305030304" pitchFamily="18" charset="0"/>
              </a:rPr>
              <a:t>It is also used in text summarization, text classification and dimension reduction.</a:t>
            </a:r>
          </a:p>
          <a:p>
            <a:pPr algn="just"/>
            <a:r>
              <a:rPr lang="en-US" sz="2600" dirty="0">
                <a:latin typeface="Book Antiqua" panose="02040602050305030304" pitchFamily="18" charset="0"/>
              </a:rPr>
              <a:t>The main concept and work of LSA are to group together all the words that have a similar meaning.</a:t>
            </a:r>
          </a:p>
          <a:p>
            <a:pPr algn="just"/>
            <a:r>
              <a:rPr lang="en-US" sz="2600" dirty="0">
                <a:latin typeface="Book Antiqua" panose="02040602050305030304" pitchFamily="18" charset="0"/>
              </a:rPr>
              <a:t>For LSA, we generate a matrix by using the words present in the document in the corpus.</a:t>
            </a:r>
          </a:p>
          <a:p>
            <a:pPr algn="just"/>
            <a:r>
              <a:rPr lang="en-US" sz="2600" dirty="0">
                <a:latin typeface="Book Antiqua" panose="02040602050305030304" pitchFamily="18" charset="0"/>
              </a:rPr>
              <a:t>Consequently, LSA models might typically replace raw counts in the document-term matrix with a </a:t>
            </a:r>
            <a:r>
              <a:rPr lang="en-US" sz="2600" dirty="0" err="1">
                <a:latin typeface="Book Antiqua" panose="02040602050305030304" pitchFamily="18" charset="0"/>
              </a:rPr>
              <a:t>tf-idf</a:t>
            </a:r>
            <a:r>
              <a:rPr lang="en-US" sz="2600" dirty="0">
                <a:latin typeface="Book Antiqua" panose="02040602050305030304" pitchFamily="18" charset="0"/>
              </a:rPr>
              <a:t> score.</a:t>
            </a:r>
          </a:p>
          <a:p>
            <a:pPr algn="just"/>
            <a:endParaRPr lang="en-US" sz="26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604858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Categories of Clustering Algorithms</a:t>
            </a:r>
          </a:p>
        </p:txBody>
      </p:sp>
      <p:sp>
        <p:nvSpPr>
          <p:cNvPr id="3" name="Content Placeholder 2"/>
          <p:cNvSpPr>
            <a:spLocks noGrp="1"/>
          </p:cNvSpPr>
          <p:nvPr>
            <p:ph idx="1"/>
          </p:nvPr>
        </p:nvSpPr>
        <p:spPr/>
        <p:txBody>
          <a:bodyPr>
            <a:normAutofit/>
          </a:bodyPr>
          <a:lstStyle/>
          <a:p>
            <a:pPr marL="0" lvl="0" indent="0" algn="just">
              <a:buNone/>
            </a:pPr>
            <a:r>
              <a:rPr lang="en-US" b="1" dirty="0">
                <a:latin typeface="Book Antiqua" panose="02040602050305030304" pitchFamily="18" charset="0"/>
              </a:rPr>
              <a:t>Model-based Methods</a:t>
            </a:r>
          </a:p>
          <a:p>
            <a:pPr algn="just"/>
            <a:r>
              <a:rPr lang="en-US" dirty="0">
                <a:latin typeface="Book Antiqua" panose="02040602050305030304" pitchFamily="18" charset="0"/>
              </a:rPr>
              <a:t>Model-based methods hypothesize a model for each of the clusters and find the best fit of the data to the given model. </a:t>
            </a:r>
          </a:p>
          <a:p>
            <a:pPr algn="just"/>
            <a:r>
              <a:rPr lang="en-US" dirty="0">
                <a:latin typeface="Book Antiqua" panose="02040602050305030304" pitchFamily="18" charset="0"/>
              </a:rPr>
              <a:t>EM is an algorithm that performs expectation-maximization analysis based on statistical modeling.</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92005219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Latent Semantic Analysis</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sz="2600" b="1" dirty="0">
                <a:latin typeface="Book Antiqua" panose="02040602050305030304" pitchFamily="18" charset="0"/>
              </a:rPr>
              <a:t>Term Frequency </a:t>
            </a:r>
            <a:r>
              <a:rPr lang="en-US" sz="2600" dirty="0">
                <a:latin typeface="Book Antiqua" panose="02040602050305030304" pitchFamily="18" charset="0"/>
              </a:rPr>
              <a:t>is defined as a number of times instance or keyword appears in a single document divided by the total number of words in that document.</a:t>
            </a: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r>
              <a:rPr lang="en-US" sz="2600" dirty="0">
                <a:latin typeface="Book Antiqua" panose="02040602050305030304" pitchFamily="18" charset="0"/>
              </a:rPr>
              <a:t>As we know the length of the document is different in each case, so term frequency varies with the occurrence of term respectively. </a:t>
            </a:r>
          </a:p>
        </p:txBody>
      </p:sp>
      <p:sp>
        <p:nvSpPr>
          <p:cNvPr id="4" name="Footer Placeholder 3"/>
          <p:cNvSpPr>
            <a:spLocks noGrp="1"/>
          </p:cNvSpPr>
          <p:nvPr>
            <p:ph type="ftr" sz="quarter" idx="11"/>
          </p:nvPr>
        </p:nvSpPr>
        <p:spPr/>
        <p:txBody>
          <a:bodyPr/>
          <a:lstStyle/>
          <a:p>
            <a:r>
              <a:rPr lang="en-US"/>
              <a:t>Applied ML                                       Prepared BY: Arjun Saud</a:t>
            </a:r>
          </a:p>
        </p:txBody>
      </p:sp>
      <p:pic>
        <p:nvPicPr>
          <p:cNvPr id="5" name="Picture 4"/>
          <p:cNvPicPr>
            <a:picLocks noChangeAspect="1"/>
          </p:cNvPicPr>
          <p:nvPr/>
        </p:nvPicPr>
        <p:blipFill>
          <a:blip r:embed="rId2"/>
          <a:stretch>
            <a:fillRect/>
          </a:stretch>
        </p:blipFill>
        <p:spPr>
          <a:xfrm>
            <a:off x="1471612" y="2944019"/>
            <a:ext cx="8362318" cy="1722110"/>
          </a:xfrm>
          <a:prstGeom prst="rect">
            <a:avLst/>
          </a:prstGeom>
        </p:spPr>
      </p:pic>
    </p:spTree>
    <p:extLst>
      <p:ext uri="{BB962C8B-B14F-4D97-AF65-F5344CB8AC3E}">
        <p14:creationId xmlns:p14="http://schemas.microsoft.com/office/powerpoint/2010/main" val="15061118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Latent Semantic Analysis</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sz="2600" b="1" dirty="0">
                <a:latin typeface="Book Antiqua" panose="02040602050305030304" pitchFamily="18" charset="0"/>
              </a:rPr>
              <a:t>Inverse Document Frequency(IDF)</a:t>
            </a:r>
            <a:r>
              <a:rPr lang="en-US" sz="2600" dirty="0">
                <a:latin typeface="Book Antiqua" panose="02040602050305030304" pitchFamily="18" charset="0"/>
              </a:rPr>
              <a:t>, signifies how important the term is to be in the collection of documents. IDF calculates the weight of rare term of the text in a collection of documents. The formula of IDF is given by.</a:t>
            </a: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r>
              <a:rPr lang="en-US" sz="2600" dirty="0">
                <a:latin typeface="Book Antiqua" panose="02040602050305030304" pitchFamily="18" charset="0"/>
              </a:rPr>
              <a:t>The main idea of </a:t>
            </a:r>
            <a:r>
              <a:rPr lang="en-US" sz="2600" dirty="0" err="1">
                <a:latin typeface="Book Antiqua" panose="02040602050305030304" pitchFamily="18" charset="0"/>
              </a:rPr>
              <a:t>Tf</a:t>
            </a:r>
            <a:r>
              <a:rPr lang="en-US" sz="2600" dirty="0">
                <a:latin typeface="Book Antiqua" panose="02040602050305030304" pitchFamily="18" charset="0"/>
              </a:rPr>
              <a:t>/IDF in Latent Semantic Analysis is to provide each word count and the frequency of rare words in order to provide them weights on the basis of their rarity.</a:t>
            </a:r>
          </a:p>
        </p:txBody>
      </p:sp>
      <p:sp>
        <p:nvSpPr>
          <p:cNvPr id="4" name="Footer Placeholder 3"/>
          <p:cNvSpPr>
            <a:spLocks noGrp="1"/>
          </p:cNvSpPr>
          <p:nvPr>
            <p:ph type="ftr" sz="quarter" idx="11"/>
          </p:nvPr>
        </p:nvSpPr>
        <p:spPr/>
        <p:txBody>
          <a:bodyPr/>
          <a:lstStyle/>
          <a:p>
            <a:r>
              <a:rPr lang="en-US"/>
              <a:t>Applied ML                                       Prepared BY: Arjun Saud</a:t>
            </a:r>
          </a:p>
        </p:txBody>
      </p:sp>
      <p:pic>
        <p:nvPicPr>
          <p:cNvPr id="6" name="Picture 5"/>
          <p:cNvPicPr>
            <a:picLocks noChangeAspect="1"/>
          </p:cNvPicPr>
          <p:nvPr/>
        </p:nvPicPr>
        <p:blipFill>
          <a:blip r:embed="rId2"/>
          <a:stretch>
            <a:fillRect/>
          </a:stretch>
        </p:blipFill>
        <p:spPr>
          <a:xfrm>
            <a:off x="1160929" y="3358356"/>
            <a:ext cx="8925451" cy="1348115"/>
          </a:xfrm>
          <a:prstGeom prst="rect">
            <a:avLst/>
          </a:prstGeom>
        </p:spPr>
      </p:pic>
    </p:spTree>
    <p:extLst>
      <p:ext uri="{BB962C8B-B14F-4D97-AF65-F5344CB8AC3E}">
        <p14:creationId xmlns:p14="http://schemas.microsoft.com/office/powerpoint/2010/main" val="3789120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Latent Semantic Analysis</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sz="2600" b="1" dirty="0">
                <a:latin typeface="Book Antiqua" panose="02040602050305030304" pitchFamily="18" charset="0"/>
              </a:rPr>
              <a:t>Inverse Document Frequency(IDF)</a:t>
            </a:r>
            <a:r>
              <a:rPr lang="en-US" sz="2600" dirty="0">
                <a:latin typeface="Book Antiqua" panose="02040602050305030304" pitchFamily="18" charset="0"/>
              </a:rPr>
              <a:t>, signifies how important the term is to be in the collection of documents. IDF calculates the weight of rare term of the text in a collection of documents. The formula of IDF is given by.</a:t>
            </a: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r>
              <a:rPr lang="en-US" sz="2600" dirty="0">
                <a:latin typeface="Book Antiqua" panose="02040602050305030304" pitchFamily="18" charset="0"/>
              </a:rPr>
              <a:t>TF/IDF is more preferable than conventional counting of occurrence of the word. </a:t>
            </a:r>
          </a:p>
        </p:txBody>
      </p:sp>
      <p:sp>
        <p:nvSpPr>
          <p:cNvPr id="4" name="Footer Placeholder 3"/>
          <p:cNvSpPr>
            <a:spLocks noGrp="1"/>
          </p:cNvSpPr>
          <p:nvPr>
            <p:ph type="ftr" sz="quarter" idx="11"/>
          </p:nvPr>
        </p:nvSpPr>
        <p:spPr/>
        <p:txBody>
          <a:bodyPr/>
          <a:lstStyle/>
          <a:p>
            <a:r>
              <a:rPr lang="en-US"/>
              <a:t>Applied ML                                       Prepared BY: Arjun Saud</a:t>
            </a:r>
          </a:p>
        </p:txBody>
      </p:sp>
      <p:pic>
        <p:nvPicPr>
          <p:cNvPr id="6" name="Picture 5"/>
          <p:cNvPicPr>
            <a:picLocks noChangeAspect="1"/>
          </p:cNvPicPr>
          <p:nvPr/>
        </p:nvPicPr>
        <p:blipFill>
          <a:blip r:embed="rId2"/>
          <a:stretch>
            <a:fillRect/>
          </a:stretch>
        </p:blipFill>
        <p:spPr>
          <a:xfrm>
            <a:off x="1160929" y="3358356"/>
            <a:ext cx="8925451" cy="1348115"/>
          </a:xfrm>
          <a:prstGeom prst="rect">
            <a:avLst/>
          </a:prstGeom>
        </p:spPr>
      </p:pic>
    </p:spTree>
    <p:extLst>
      <p:ext uri="{BB962C8B-B14F-4D97-AF65-F5344CB8AC3E}">
        <p14:creationId xmlns:p14="http://schemas.microsoft.com/office/powerpoint/2010/main" val="2248996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92BAB336DB7848856AFD65EED22058" ma:contentTypeVersion="5" ma:contentTypeDescription="Create a new document." ma:contentTypeScope="" ma:versionID="7239054cb2ec1da7e3791d05a24b8d7d">
  <xsd:schema xmlns:xsd="http://www.w3.org/2001/XMLSchema" xmlns:xs="http://www.w3.org/2001/XMLSchema" xmlns:p="http://schemas.microsoft.com/office/2006/metadata/properties" xmlns:ns2="92d0325d-af91-4c33-9b95-b452fdb524d7" targetNamespace="http://schemas.microsoft.com/office/2006/metadata/properties" ma:root="true" ma:fieldsID="2e8b2514ff88e97fb969f6a41b40be9c" ns2:_="">
    <xsd:import namespace="92d0325d-af91-4c33-9b95-b452fdb524d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d0325d-af91-4c33-9b95-b452fdb524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9D8E80-1E68-4FDD-AFCD-78F06B532A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d0325d-af91-4c33-9b95-b452fdb524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A5A0A1-16FB-4BAC-8E9E-98A76F90A76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7FEB8D3-4AF8-4583-A544-1C631F0AE9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12035</TotalTime>
  <Words>4981</Words>
  <Application>Microsoft Office PowerPoint</Application>
  <PresentationFormat>Widescreen</PresentationFormat>
  <Paragraphs>826</Paragraphs>
  <Slides>92</Slides>
  <Notes>1</Notes>
  <HiddenSlides>0</HiddenSlides>
  <MMClips>0</MMClips>
  <ScaleCrop>false</ScaleCrop>
  <HeadingPairs>
    <vt:vector size="4" baseType="variant">
      <vt:variant>
        <vt:lpstr>Theme</vt:lpstr>
      </vt:variant>
      <vt:variant>
        <vt:i4>1</vt:i4>
      </vt:variant>
      <vt:variant>
        <vt:lpstr>Slide Titles</vt:lpstr>
      </vt:variant>
      <vt:variant>
        <vt:i4>92</vt:i4>
      </vt:variant>
    </vt:vector>
  </HeadingPairs>
  <TitlesOfParts>
    <vt:vector size="93" baseType="lpstr">
      <vt:lpstr>Office Theme</vt:lpstr>
      <vt:lpstr>PowerPoint Presentation</vt:lpstr>
      <vt:lpstr>Introduction</vt:lpstr>
      <vt:lpstr>Introduction</vt:lpstr>
      <vt:lpstr>Similarity and Dissimilarity</vt:lpstr>
      <vt:lpstr>Similarity and Dissimilarity</vt:lpstr>
      <vt:lpstr>Categories of Clustering Algorithms</vt:lpstr>
      <vt:lpstr>Categories of Clustering Algorithms</vt:lpstr>
      <vt:lpstr>Categories of Clustering Algorithms</vt:lpstr>
      <vt:lpstr>Categories of Clustering Algorithms</vt:lpstr>
      <vt:lpstr>K-Means Algorithm</vt:lpstr>
      <vt:lpstr>K-Means Algorithm</vt:lpstr>
      <vt:lpstr>K-Means Algorithm</vt:lpstr>
      <vt:lpstr>K-Means Algorithm</vt:lpstr>
      <vt:lpstr>K-Means Algorithm</vt:lpstr>
      <vt:lpstr>K-Means Algorithm</vt:lpstr>
      <vt:lpstr>K-Means Algorithm</vt:lpstr>
      <vt:lpstr>K-Means++ Algorithm</vt:lpstr>
      <vt:lpstr>K-Means++ Algorithm</vt:lpstr>
      <vt:lpstr>K-Means++ Algorithm</vt:lpstr>
      <vt:lpstr>K-Means++ Algorithm</vt:lpstr>
      <vt:lpstr>K-Means++ Algorithm</vt:lpstr>
      <vt:lpstr>K-Medoids Algorithm</vt:lpstr>
      <vt:lpstr>K-Medoids Algorithm</vt:lpstr>
      <vt:lpstr>K-Medoids Algorithm</vt:lpstr>
      <vt:lpstr>K-Medoids Algorithm</vt:lpstr>
      <vt:lpstr>K-Medoids Algorithm</vt:lpstr>
      <vt:lpstr>K-Medoids Algorithm</vt:lpstr>
      <vt:lpstr>K-Medoids Algorithm</vt:lpstr>
      <vt:lpstr>Hierarchical Clustering</vt:lpstr>
      <vt:lpstr>Agglomerative Clustering Algorithm</vt:lpstr>
      <vt:lpstr>Agglomerative Clustering Algorithm</vt:lpstr>
      <vt:lpstr>Agglomerative Clustering Algorithm</vt:lpstr>
      <vt:lpstr>Agglomerative Clustering Algorithm</vt:lpstr>
      <vt:lpstr>Agglomerative Clustering Algorithm</vt:lpstr>
      <vt:lpstr>Agglomerative Clustering Algorithm</vt:lpstr>
      <vt:lpstr>Agglomerative Clustering Algorithm</vt:lpstr>
      <vt:lpstr>Divisive Clustering Algorithm</vt:lpstr>
      <vt:lpstr>Divisive Clustering Algorithm</vt:lpstr>
      <vt:lpstr>DBSCAN Clustering Algorithm</vt:lpstr>
      <vt:lpstr>DBSCAN Clustering Algorithm</vt:lpstr>
      <vt:lpstr>DBSCAN Clustering Algorithm</vt:lpstr>
      <vt:lpstr>DBSCAN Clustering Algorithm</vt:lpstr>
      <vt:lpstr>DBSCAN Clustering Algorithm</vt:lpstr>
      <vt:lpstr>DBSCAN Clustering Algorithm</vt:lpstr>
      <vt:lpstr>DBSCAN Clustering Algorithm</vt:lpstr>
      <vt:lpstr>DBSCAN Clustering Algorithm</vt:lpstr>
      <vt:lpstr>Gaussian Mixture Models and EM</vt:lpstr>
      <vt:lpstr>Gaussian Mixture Models and EM</vt:lpstr>
      <vt:lpstr>Gaussian Mixture Models and EM</vt:lpstr>
      <vt:lpstr>Gaussian Mixture Models and EM</vt:lpstr>
      <vt:lpstr>Gaussian Mixture Models and EM</vt:lpstr>
      <vt:lpstr>Gaussian Mixture Models and EM</vt:lpstr>
      <vt:lpstr>Gaussian Mixture Models and EM</vt:lpstr>
      <vt:lpstr>Gaussian Mixture Models and EM</vt:lpstr>
      <vt:lpstr>Gaussian Mixture Models and EM</vt:lpstr>
      <vt:lpstr>Outlier Analysis</vt:lpstr>
      <vt:lpstr>Cluster-Based Approaches for Detecting Outliers</vt:lpstr>
      <vt:lpstr>Cluster-Based Approaches for Detecting Outliers</vt:lpstr>
      <vt:lpstr>Classification-Based Approach for Detecting Outliers</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Low Rank Approximation</vt:lpstr>
      <vt:lpstr>Low Rank Approximation</vt:lpstr>
      <vt:lpstr>Singular Value Decomposition</vt:lpstr>
      <vt:lpstr>Singular Value Decomposition</vt:lpstr>
      <vt:lpstr>Singular Value Decomposition</vt:lpstr>
      <vt:lpstr>Singular Value Decomposition</vt:lpstr>
      <vt:lpstr>Singular Value Decomposition</vt:lpstr>
      <vt:lpstr>Canonical Correlation Analysis</vt:lpstr>
      <vt:lpstr>Canonical Correlation Analysis</vt:lpstr>
      <vt:lpstr>Canonical Correlation Analysis</vt:lpstr>
      <vt:lpstr>Canonical Correlation Analysis</vt:lpstr>
      <vt:lpstr>Latent Semantic Analysis</vt:lpstr>
      <vt:lpstr>Latent Semantic Analysis</vt:lpstr>
      <vt:lpstr>Latent Semantic Analysis</vt:lpstr>
      <vt:lpstr>Latent Semantic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dc:creator>
  <cp:lastModifiedBy>Com</cp:lastModifiedBy>
  <cp:revision>894</cp:revision>
  <dcterms:created xsi:type="dcterms:W3CDTF">2021-05-28T08:39:10Z</dcterms:created>
  <dcterms:modified xsi:type="dcterms:W3CDTF">2022-05-26T05:09:33Z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0x0101006892BAB336DB7848856AFD65EED22058</vt:lpwstr>
  </property>
</Properties>
</file>