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EBE57-06B5-493A-882E-E27946C0749C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CAABD-430D-4558-B9E1-99DC9A110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AABD-430D-4558-B9E1-99DC9A1109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8CD2-0495-4A36-9895-729C9CA7266F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37B1-7BFA-481C-8CB4-D7704FC10373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1D8-7CBC-4AFA-A618-B5751768ED8C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54D7-1CD4-4036-B95B-134F9DF0E850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33C-6178-4B96-AD44-7D57FFA05778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ADF0-AF94-470B-ACCE-F86F1C0F5933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1FCD-63F2-4194-AE4E-DE6C8DD1F965}" type="datetime1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14E-D650-4732-855B-E3AF4F2C22D6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46D-010B-4CE6-8AD9-018A1934FC6D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55A9-763E-4995-B182-5C1207DF48D7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54C-6EEA-49F5-A8F2-810760217894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811A-B53F-4F4E-89C8-8E04557FDA72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ML: Introduction                   Prepared By: Arjun Saud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3600" b="1" dirty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dirty="0">
                <a:latin typeface="Book Antiqua" pitchFamily="18" charset="0"/>
              </a:rPr>
              <a:t>Unit-5</a:t>
            </a:r>
          </a:p>
          <a:p>
            <a:pPr algn="ctr">
              <a:buNone/>
            </a:pPr>
            <a:r>
              <a:rPr lang="en-US" sz="3600" b="1" u="sng" dirty="0">
                <a:latin typeface="Book Antiqua" pitchFamily="18" charset="0"/>
              </a:rPr>
              <a:t>Reinforcement Learning</a:t>
            </a:r>
          </a:p>
          <a:p>
            <a:pPr algn="ctr">
              <a:buNone/>
            </a:pPr>
            <a:endParaRPr lang="en-US" sz="3600" b="1" u="sng" dirty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dirty="0">
                <a:latin typeface="Book Antiqua" pitchFamily="18" charset="0"/>
              </a:rPr>
              <a:t>Prepared By: Arjun Sing Saud</a:t>
            </a:r>
          </a:p>
          <a:p>
            <a:pPr algn="ctr">
              <a:buNone/>
            </a:pPr>
            <a:r>
              <a:rPr lang="en-US" sz="3600" b="1" dirty="0">
                <a:latin typeface="Book Antiqua" pitchFamily="18" charset="0"/>
              </a:rPr>
              <a:t>Asst. Prof. CSCSIT, TU</a:t>
            </a:r>
          </a:p>
          <a:p>
            <a:pPr algn="ctr">
              <a:buNone/>
            </a:pPr>
            <a:endParaRPr lang="en-US" sz="3600" b="1" dirty="0">
              <a:latin typeface="Book Antiqua" pitchFamily="18" charset="0"/>
            </a:endParaRPr>
          </a:p>
          <a:p>
            <a:pPr algn="ctr">
              <a:buNone/>
            </a:pPr>
            <a:r>
              <a:rPr lang="en-US" sz="3600" b="1" dirty="0">
                <a:latin typeface="Book Antiqua" pitchFamily="18" charset="0"/>
              </a:rPr>
              <a:t>						   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Value and Policy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>
                <a:latin typeface="Book Antiqua" panose="02040602050305030304" pitchFamily="18" charset="0"/>
              </a:rPr>
              <a:t>A policy is any function </a:t>
            </a:r>
            <a:r>
              <a:rPr lang="el-GR" sz="2700" dirty="0">
                <a:latin typeface="Book Antiqua" panose="02040602050305030304" pitchFamily="18" charset="0"/>
              </a:rPr>
              <a:t>Π</a:t>
            </a:r>
            <a:r>
              <a:rPr lang="en-US" sz="2700" dirty="0">
                <a:latin typeface="Book Antiqua" panose="02040602050305030304" pitchFamily="18" charset="0"/>
              </a:rPr>
              <a:t> : S→A mapping from the states to the actions. 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We say that we are executing some policy </a:t>
            </a:r>
            <a:r>
              <a:rPr lang="el-GR" sz="2700" dirty="0">
                <a:latin typeface="Book Antiqua" panose="02040602050305030304" pitchFamily="18" charset="0"/>
              </a:rPr>
              <a:t>Π</a:t>
            </a:r>
            <a:r>
              <a:rPr lang="en-US" sz="2700" dirty="0">
                <a:latin typeface="Book Antiqua" panose="02040602050305030304" pitchFamily="18" charset="0"/>
              </a:rPr>
              <a:t>  if, whenever we are in state s, we take action a = </a:t>
            </a:r>
            <a:r>
              <a:rPr lang="el-GR" sz="2700" dirty="0">
                <a:latin typeface="Book Antiqua" panose="02040602050305030304" pitchFamily="18" charset="0"/>
              </a:rPr>
              <a:t>Π</a:t>
            </a:r>
            <a:r>
              <a:rPr lang="en-US" sz="2700" dirty="0">
                <a:latin typeface="Book Antiqua" panose="02040602050305030304" pitchFamily="18" charset="0"/>
              </a:rPr>
              <a:t>(s).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A policy function defines a probability distribution over Actions.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Value Function determines how good it is for the agent to be in a particular state. Value function for a policy </a:t>
            </a:r>
            <a:r>
              <a:rPr lang="el-GR" sz="2700" dirty="0">
                <a:latin typeface="Book Antiqua" panose="02040602050305030304" pitchFamily="18" charset="0"/>
              </a:rPr>
              <a:t>Π</a:t>
            </a:r>
            <a:r>
              <a:rPr lang="en-US" sz="2700" dirty="0">
                <a:latin typeface="Book Antiqua" panose="02040602050305030304" pitchFamily="18" charset="0"/>
              </a:rPr>
              <a:t> defined as below.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07" y="5638800"/>
            <a:ext cx="695142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933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Value and Policy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V</a:t>
            </a:r>
            <a:r>
              <a:rPr lang="el-GR" sz="2800" baseline="30000" dirty="0">
                <a:latin typeface="Book Antiqua" panose="02040602050305030304" pitchFamily="18" charset="0"/>
              </a:rPr>
              <a:t>Π</a:t>
            </a:r>
            <a:r>
              <a:rPr lang="en-US" sz="2800" dirty="0">
                <a:latin typeface="Book Antiqua" panose="02040602050305030304" pitchFamily="18" charset="0"/>
              </a:rPr>
              <a:t> (s) is simply the expected sum of discounted rewards upon starting in state s, and taking actions according to </a:t>
            </a:r>
            <a:r>
              <a:rPr lang="el-GR" sz="2800" dirty="0">
                <a:latin typeface="Book Antiqua" panose="02040602050305030304" pitchFamily="18" charset="0"/>
              </a:rPr>
              <a:t>Π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We know that our policy changes with experience so we will have different value functions according to different policies. 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The optimal value function is one that gives maximum value compared to all other value functions.</a:t>
            </a:r>
          </a:p>
          <a:p>
            <a:pPr algn="just"/>
            <a:endParaRPr lang="en-US" sz="27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40388"/>
            <a:ext cx="22228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67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Value and Policy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>
                <a:latin typeface="Book Antiqua" panose="02040602050305030304" pitchFamily="18" charset="0"/>
              </a:rPr>
              <a:t>Bellman Equation helps us to find optimal policies and value functions.</a:t>
            </a:r>
          </a:p>
          <a:p>
            <a:pPr algn="just"/>
            <a:endParaRPr lang="en-US" sz="2700" dirty="0">
              <a:latin typeface="Book Antiqua" panose="02040602050305030304" pitchFamily="18" charset="0"/>
            </a:endParaRPr>
          </a:p>
          <a:p>
            <a:pPr algn="just"/>
            <a:endParaRPr lang="en-US" sz="2700" dirty="0">
              <a:latin typeface="Book Antiqua" panose="02040602050305030304" pitchFamily="18" charset="0"/>
            </a:endParaRP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The first term above is the immediate reward as before. The second term is the maximum over all actions a of the expected future sum of discounted rewards we'll get upon after action 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7000"/>
            <a:ext cx="6019800" cy="8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750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Value and Policy Iterations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>
                <a:latin typeface="Book Antiqua" panose="02040602050305030304" pitchFamily="18" charset="0"/>
              </a:rPr>
              <a:t>There are two efficient algorithms for solving  finite-state MDPs: Value iteration and policy iteration.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Value iteration computes the optimal state value function by iteratively improving the estimate of V(s).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The algorithm initialize V(s) to arbitrary random values. It repeatedly updates the </a:t>
            </a:r>
            <a:r>
              <a:rPr lang="en-US" sz="2700" dirty="0" err="1">
                <a:latin typeface="Book Antiqua" panose="02040602050305030304" pitchFamily="18" charset="0"/>
              </a:rPr>
              <a:t>P</a:t>
            </a:r>
            <a:r>
              <a:rPr lang="en-US" sz="2700" baseline="-25000" dirty="0" err="1">
                <a:latin typeface="Book Antiqua" panose="02040602050305030304" pitchFamily="18" charset="0"/>
              </a:rPr>
              <a:t>sa</a:t>
            </a:r>
            <a:r>
              <a:rPr lang="en-US" sz="2700" dirty="0">
                <a:latin typeface="Book Antiqua" panose="02040602050305030304" pitchFamily="18" charset="0"/>
              </a:rPr>
              <a:t> and V(s) values until they converges. 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Value iteration is guaranteed to converge to the optimal values.</a:t>
            </a:r>
          </a:p>
          <a:p>
            <a:pPr algn="just"/>
            <a:endParaRPr lang="en-US" sz="2700" dirty="0">
              <a:latin typeface="Book Antiqua" panose="02040602050305030304" pitchFamily="18" charset="0"/>
            </a:endParaRPr>
          </a:p>
          <a:p>
            <a:pPr algn="just"/>
            <a:endParaRPr lang="en-US" sz="2700" dirty="0">
              <a:latin typeface="Book Antiqua" panose="02040602050305030304" pitchFamily="18" charset="0"/>
            </a:endParaRPr>
          </a:p>
          <a:p>
            <a:pPr algn="just"/>
            <a:endParaRPr lang="en-US" sz="27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9077520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Value and Policy Iterations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b="1" dirty="0">
                <a:latin typeface="Book Antiqua" panose="02040602050305030304" pitchFamily="18" charset="0"/>
              </a:rPr>
              <a:t>Pseudocode for value iteration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>
                <a:latin typeface="Book Antiqua" panose="02040602050305030304" pitchFamily="18" charset="0"/>
              </a:rPr>
              <a:t>For each state s, initialize V (s) := 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>
                <a:latin typeface="Book Antiqua" panose="02040602050305030304" pitchFamily="18" charset="0"/>
              </a:rPr>
              <a:t>Repeat until convergence {</a:t>
            </a:r>
          </a:p>
          <a:p>
            <a:pPr marL="0" indent="0" algn="just">
              <a:buNone/>
            </a:pPr>
            <a:r>
              <a:rPr lang="en-US" sz="2700" dirty="0">
                <a:latin typeface="Book Antiqua" panose="02040602050305030304" pitchFamily="18" charset="0"/>
              </a:rPr>
              <a:t>	For every state</a:t>
            </a:r>
          </a:p>
          <a:p>
            <a:pPr marL="0" indent="0" algn="just">
              <a:buNone/>
            </a:pPr>
            <a:r>
              <a:rPr lang="en-US" sz="2700" dirty="0">
                <a:latin typeface="Book Antiqua" panose="02040602050305030304" pitchFamily="18" charset="0"/>
              </a:rPr>
              <a:t>		update </a:t>
            </a:r>
          </a:p>
          <a:p>
            <a:pPr marL="0" indent="0" algn="just">
              <a:buNone/>
            </a:pPr>
            <a:r>
              <a:rPr lang="en-US" sz="2700" dirty="0">
                <a:latin typeface="Book Antiqua" panose="02040602050305030304" pitchFamily="18" charset="0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671017"/>
            <a:ext cx="4729163" cy="3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42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Value and Policy Iterations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While value-iteration algorithm keeps improving the value function at each iteration until the value-function converges. 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Since the agent only cares about the finding the optimal policy, sometimes the optimal policy will converge before the value function. 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Therefore, another algorithm called policy-iteration instead of value iteration is used.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It re-defines the policy at each step and compute the value according to this new policy until the policy converges.</a:t>
            </a:r>
            <a:endParaRPr lang="en-US" sz="27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8609613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Value and Policy Iterations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700" dirty="0">
                <a:latin typeface="Book Antiqua" panose="02040602050305030304" pitchFamily="18" charset="0"/>
              </a:rPr>
              <a:t>Policy iteration is also guaranteed to converge to the optimal policy and it often takes less iterations to converge than the value-iteration algorithm.</a:t>
            </a:r>
          </a:p>
          <a:p>
            <a:pPr marL="0" indent="0" algn="just">
              <a:buNone/>
            </a:pPr>
            <a:r>
              <a:rPr lang="en-US" sz="2700" b="1" dirty="0">
                <a:latin typeface="Book Antiqua" panose="02040602050305030304" pitchFamily="18" charset="0"/>
              </a:rPr>
              <a:t>Pseudocode of Policy Iteration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>
                <a:latin typeface="Book Antiqua" panose="02040602050305030304" pitchFamily="18" charset="0"/>
              </a:rPr>
              <a:t>Initialize </a:t>
            </a:r>
            <a:r>
              <a:rPr lang="el-GR" sz="2700" dirty="0">
                <a:latin typeface="Book Antiqua" panose="02040602050305030304" pitchFamily="18" charset="0"/>
              </a:rPr>
              <a:t>Π</a:t>
            </a:r>
            <a:r>
              <a:rPr lang="en-US" sz="2700" dirty="0">
                <a:latin typeface="Book Antiqua" panose="02040602050305030304" pitchFamily="18" charset="0"/>
              </a:rPr>
              <a:t> randomly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>
                <a:latin typeface="Book Antiqua" panose="02040602050305030304" pitchFamily="18" charset="0"/>
              </a:rPr>
              <a:t>Repeat until convergence {</a:t>
            </a:r>
          </a:p>
          <a:p>
            <a:pPr marL="0" indent="0" algn="just">
              <a:buNone/>
            </a:pPr>
            <a:r>
              <a:rPr lang="en-US" sz="2700" dirty="0">
                <a:latin typeface="Book Antiqua" panose="02040602050305030304" pitchFamily="18" charset="0"/>
              </a:rPr>
              <a:t>	Let V := V</a:t>
            </a:r>
            <a:r>
              <a:rPr lang="el-GR" sz="2700" dirty="0">
                <a:latin typeface="Book Antiqua" panose="02040602050305030304" pitchFamily="18" charset="0"/>
              </a:rPr>
              <a:t> </a:t>
            </a:r>
            <a:r>
              <a:rPr lang="el-GR" sz="2700" baseline="30000" dirty="0">
                <a:latin typeface="Book Antiqua" panose="02040602050305030304" pitchFamily="18" charset="0"/>
              </a:rPr>
              <a:t>Π</a:t>
            </a:r>
            <a:endParaRPr lang="en-US" sz="2700" baseline="300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700" dirty="0">
                <a:latin typeface="Book Antiqua" panose="02040602050305030304" pitchFamily="18" charset="0"/>
              </a:rPr>
              <a:t>	For each state s, </a:t>
            </a:r>
          </a:p>
          <a:p>
            <a:pPr marL="0" indent="0" algn="just">
              <a:buNone/>
            </a:pPr>
            <a:r>
              <a:rPr lang="en-US" sz="2700" dirty="0">
                <a:latin typeface="Book Antiqua" panose="02040602050305030304" pitchFamily="18" charset="0"/>
              </a:rPr>
              <a:t>		let </a:t>
            </a:r>
            <a:r>
              <a:rPr lang="el-GR" sz="2700" dirty="0">
                <a:latin typeface="Book Antiqua" panose="02040602050305030304" pitchFamily="18" charset="0"/>
              </a:rPr>
              <a:t>Π</a:t>
            </a:r>
            <a:r>
              <a:rPr lang="en-US" sz="2700" dirty="0">
                <a:latin typeface="Book Antiqua" panose="02040602050305030304" pitchFamily="18" charset="0"/>
              </a:rPr>
              <a:t>(s) :=</a:t>
            </a:r>
          </a:p>
          <a:p>
            <a:pPr marL="0" indent="0" algn="just">
              <a:buNone/>
            </a:pPr>
            <a:r>
              <a:rPr lang="en-US" sz="2700">
                <a:latin typeface="Book Antiqua" panose="02040602050305030304" pitchFamily="18" charset="0"/>
              </a:rPr>
              <a:t>      }</a:t>
            </a:r>
            <a:endParaRPr lang="en-US" sz="27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700" b="1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953000"/>
            <a:ext cx="365187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97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Discretization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Discretization reduce the number of values for a given continuous attribute by dividing the range of the attribute into intervals . Interval labels can then be used to replace actual data values.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Data Discretization can be performed using binning, histogram analysis or decision tree induction approaches.</a:t>
            </a:r>
          </a:p>
          <a:p>
            <a:pPr marL="0" indent="0" algn="just">
              <a:buNone/>
            </a:pPr>
            <a:endParaRPr lang="en-US" sz="2700" b="1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31413445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Discretization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Discretization reduce the number of values for a given continuous attribute by dividing the range of the attribute into intervals . Interval labels can then be used to replace actual data values.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Data Discretization can be performed using binning, histogram analysis or decision tree induction approaches.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Binning method sorts the data values and the sorted values are distributed into a number of buckets or bins.</a:t>
            </a:r>
          </a:p>
          <a:p>
            <a:pPr marL="0" indent="0" algn="just">
              <a:buNone/>
            </a:pPr>
            <a:endParaRPr lang="en-US" sz="2700" b="1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14550415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Discretization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Finally, each bin can be provide with a symbol or code.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Sorted data for price: 18, 21, , 27, 42, 49, 58, 67, 89, 105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Partitioning into Bins: </a:t>
            </a:r>
          </a:p>
          <a:p>
            <a:pPr lvl="1" algn="just"/>
            <a:r>
              <a:rPr lang="en-US" dirty="0">
                <a:latin typeface="Book Antiqua" panose="02040602050305030304" pitchFamily="18" charset="0"/>
              </a:rPr>
              <a:t>Bin1: 18, 21, 27    		Low</a:t>
            </a:r>
          </a:p>
          <a:p>
            <a:pPr lvl="1" algn="just"/>
            <a:r>
              <a:rPr lang="en-US" dirty="0">
                <a:latin typeface="Book Antiqua" panose="02040602050305030304" pitchFamily="18" charset="0"/>
              </a:rPr>
              <a:t>Bin2: 42, 49, 58    		Normal</a:t>
            </a:r>
          </a:p>
          <a:p>
            <a:pPr lvl="1" algn="just"/>
            <a:r>
              <a:rPr lang="en-US" dirty="0">
                <a:latin typeface="Book Antiqua" panose="02040602050305030304" pitchFamily="18" charset="0"/>
              </a:rPr>
              <a:t>Bin3: 67, 89, 205  		High 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700" b="1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8321785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Reinforcement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Supervised learning algorithms are provided with labelled training dataset.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The labels gave an unambiguous “right answer” for each of the inputs x. 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In contrast, for many sequential decision making and control problems, it is very difficult to provide this type of explicit supervision to a learning algorithm.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Curse of Dimensionality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>
                <a:latin typeface="Book Antiqua" panose="02040602050305030304" pitchFamily="18" charset="0"/>
              </a:rPr>
              <a:t>The curse of dimensionality is a problem that arises when we are working with a lot of data having multiple features or we can say it as high dimensional data. 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The dimension of the data means the no. of features or columns in our dataset.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The problems that we face while dealing with high-dimensional data is that it becomes very challenging to identify meaningful patterns while analyzing and visualizing the data</a:t>
            </a:r>
          </a:p>
          <a:p>
            <a:pPr algn="just"/>
            <a:endParaRPr lang="en-US" sz="27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153174464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Curse of Dimensionality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>
                <a:latin typeface="Book Antiqua" panose="02040602050305030304" pitchFamily="18" charset="0"/>
              </a:rPr>
              <a:t>It also degrades the Machine Learning model’s accuracy while decreasing the computation speed as well, i.e. training the model will become much slower as the dimensions increase.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As the number of features increase, our data become sparser, which results in overfitting, and we therefore need more data to avoid 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39685416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Reinforcement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For example, if we have just built a four-legged robot and are trying to learn it to walk, then initially we have no idea what are the “correct” actions to take to make it walk. 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So do not know how to provide explicit supervision for a learning algorithm.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In the reinforcement learning framework, we will instead provide our algorithms only a reward function, which indicates to the learning agent when it is doing well, and when it is doing poorly.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8263895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Reinforcement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In the four-legged walking example, the reward function might give the robot positive rewards for moving forwards, and negative rewards for either moving backwards or falling over.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Reinforcement learning has been successful in applications such as autonomous helicopter light, robot legged locomotion, cell-phone network routing, marketing strategy selection, factory control, and efficient web-page indexing,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1287754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 Antiqua" pitchFamily="18" charset="0"/>
              </a:rPr>
              <a:t>Markov Decision Process (MDP)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Almost all problems in Reinforcement Learning are theoretically modelled as maximizing the </a:t>
            </a:r>
            <a:r>
              <a:rPr lang="en-US" sz="2800" i="1" dirty="0">
                <a:latin typeface="Book Antiqua" panose="02040602050305030304" pitchFamily="18" charset="0"/>
              </a:rPr>
              <a:t>return</a:t>
            </a:r>
            <a:r>
              <a:rPr lang="en-US" sz="2800" dirty="0">
                <a:latin typeface="Book Antiqua" panose="02040602050305030304" pitchFamily="18" charset="0"/>
              </a:rPr>
              <a:t> in a Markov Decision Process, (MDP).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An MDP is characterized by 5-tuple (S,A,P, </a:t>
            </a:r>
            <a:r>
              <a:rPr lang="el-GR" sz="3800" baseline="10000" dirty="0">
                <a:latin typeface="Book Antiqua" panose="02040602050305030304" pitchFamily="18" charset="0"/>
              </a:rPr>
              <a:t>γ</a:t>
            </a:r>
            <a:r>
              <a:rPr lang="en-US" sz="2800" dirty="0">
                <a:latin typeface="Book Antiqua" panose="02040602050305030304" pitchFamily="18" charset="0"/>
              </a:rPr>
              <a:t>,R):</a:t>
            </a:r>
          </a:p>
          <a:p>
            <a:pPr lvl="1" algn="just"/>
            <a:r>
              <a:rPr lang="en-US" sz="2400" dirty="0">
                <a:latin typeface="Book Antiqua" panose="02040602050305030304" pitchFamily="18" charset="0"/>
              </a:rPr>
              <a:t>S : The set of states that the agent </a:t>
            </a:r>
            <a:r>
              <a:rPr lang="en-US" sz="2400" i="1" dirty="0">
                <a:latin typeface="Book Antiqua" panose="02040602050305030304" pitchFamily="18" charset="0"/>
              </a:rPr>
              <a:t>experiences</a:t>
            </a:r>
            <a:r>
              <a:rPr lang="en-US" sz="2400" dirty="0">
                <a:latin typeface="Book Antiqua" panose="02040602050305030304" pitchFamily="18" charset="0"/>
              </a:rPr>
              <a:t> when interacting with the environment. The states are assumed to have the Markov property.</a:t>
            </a:r>
          </a:p>
          <a:p>
            <a:pPr lvl="1" algn="just"/>
            <a:r>
              <a:rPr lang="en-US" sz="2400" dirty="0">
                <a:latin typeface="Book Antiqua" panose="02040602050305030304" pitchFamily="18" charset="0"/>
              </a:rPr>
              <a:t>A : The set of legitimate actions that the agent can execute in the environment.</a:t>
            </a: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38683346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 Antiqua" pitchFamily="18" charset="0"/>
              </a:rPr>
              <a:t>Markov Decision Process (MDP)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lvl="1" algn="just"/>
            <a:r>
              <a:rPr lang="en-US" sz="2400" dirty="0">
                <a:latin typeface="Book Antiqua" panose="02040602050305030304" pitchFamily="18" charset="0"/>
              </a:rPr>
              <a:t>P : The transition function that gives the distribution over what states we will transition to if we take action A in state S.</a:t>
            </a:r>
          </a:p>
          <a:p>
            <a:pPr lvl="1" algn="just"/>
            <a:r>
              <a:rPr lang="en-US" sz="2400" dirty="0">
                <a:latin typeface="Book Antiqua" panose="02040602050305030304" pitchFamily="18" charset="0"/>
              </a:rPr>
              <a:t>R : The reward function that determines what reward the agent will get when it transitions from one state to another using a particular action.</a:t>
            </a:r>
            <a:endParaRPr lang="en-US" dirty="0">
              <a:latin typeface="Book Antiqua" panose="02040602050305030304" pitchFamily="18" charset="0"/>
            </a:endParaRPr>
          </a:p>
          <a:p>
            <a:pPr lvl="1" algn="just"/>
            <a:r>
              <a:rPr lang="en-US" dirty="0">
                <a:latin typeface="Book Antiqua" panose="02040602050305030304" pitchFamily="18" charset="0"/>
              </a:rPr>
              <a:t> 𝛾</a:t>
            </a:r>
            <a:r>
              <a:rPr lang="en-US" sz="3800" baseline="10000" dirty="0">
                <a:latin typeface="Book Antiqua" panose="02040602050305030304" pitchFamily="18" charset="0"/>
              </a:rPr>
              <a:t> </a:t>
            </a:r>
            <a:r>
              <a:rPr lang="en-US" sz="3600" baseline="10000" dirty="0">
                <a:latin typeface="Book Antiqua" panose="02040602050305030304" pitchFamily="18" charset="0"/>
              </a:rPr>
              <a:t>: </a:t>
            </a:r>
            <a:r>
              <a:rPr lang="en-US" dirty="0">
                <a:latin typeface="Book Antiqua" panose="02040602050305030304" pitchFamily="18" charset="0"/>
              </a:rPr>
              <a:t>𝛾 is the discount factor.</a:t>
            </a:r>
          </a:p>
          <a:p>
            <a:pPr marL="457200" lvl="1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24751957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 Antiqua" pitchFamily="18" charset="0"/>
              </a:rPr>
              <a:t>Markov Decision Process (MDP)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The dynamics of an MDP proceeds as follows: </a:t>
            </a:r>
          </a:p>
          <a:p>
            <a:pPr lvl="1" algn="just"/>
            <a:r>
              <a:rPr lang="en-US" sz="2400" dirty="0">
                <a:latin typeface="Book Antiqua" panose="02040602050305030304" pitchFamily="18" charset="0"/>
              </a:rPr>
              <a:t>We start in some state s</a:t>
            </a:r>
            <a:r>
              <a:rPr lang="en-US" sz="2400" baseline="-25000" dirty="0">
                <a:latin typeface="Book Antiqua" panose="02040602050305030304" pitchFamily="18" charset="0"/>
              </a:rPr>
              <a:t>0</a:t>
            </a:r>
            <a:r>
              <a:rPr lang="en-US" sz="2400" dirty="0">
                <a:latin typeface="Book Antiqua" panose="02040602050305030304" pitchFamily="18" charset="0"/>
              </a:rPr>
              <a:t>, and get to choose some action a</a:t>
            </a:r>
            <a:r>
              <a:rPr lang="en-US" sz="2400" baseline="-25000" dirty="0">
                <a:latin typeface="Book Antiqua" panose="02040602050305030304" pitchFamily="18" charset="0"/>
              </a:rPr>
              <a:t>0</a:t>
            </a:r>
            <a:r>
              <a:rPr lang="el-GR" sz="2400" dirty="0">
                <a:latin typeface="Book Antiqua" panose="02040602050305030304" pitchFamily="18" charset="0"/>
              </a:rPr>
              <a:t>ϵ</a:t>
            </a:r>
            <a:r>
              <a:rPr lang="en-US" sz="2400" dirty="0">
                <a:latin typeface="Book Antiqua" panose="02040602050305030304" pitchFamily="18" charset="0"/>
              </a:rPr>
              <a:t> A to take in the MDP.  As a result of our choice, the state of the MDP randomly transitions to some successor state s</a:t>
            </a:r>
            <a:r>
              <a:rPr lang="en-US" sz="2400" baseline="-25000" dirty="0">
                <a:latin typeface="Book Antiqua" panose="02040602050305030304" pitchFamily="18" charset="0"/>
              </a:rPr>
              <a:t>1</a:t>
            </a:r>
            <a:r>
              <a:rPr lang="en-US" sz="2400" dirty="0">
                <a:latin typeface="Book Antiqua" panose="02040602050305030304" pitchFamily="18" charset="0"/>
              </a:rPr>
              <a:t>. </a:t>
            </a:r>
          </a:p>
          <a:p>
            <a:pPr lvl="1" algn="just"/>
            <a:r>
              <a:rPr lang="en-US" sz="2400" dirty="0">
                <a:latin typeface="Book Antiqua" panose="02040602050305030304" pitchFamily="18" charset="0"/>
              </a:rPr>
              <a:t>Then, we get to pick another action a</a:t>
            </a:r>
            <a:r>
              <a:rPr lang="en-US" sz="2400" baseline="-25000" dirty="0">
                <a:latin typeface="Book Antiqua" panose="02040602050305030304" pitchFamily="18" charset="0"/>
              </a:rPr>
              <a:t>1</a:t>
            </a:r>
            <a:r>
              <a:rPr lang="en-US" sz="2400" dirty="0">
                <a:latin typeface="Book Antiqua" panose="02040602050305030304" pitchFamily="18" charset="0"/>
              </a:rPr>
              <a:t>. As a result of this action, the state transitions again, now to some s</a:t>
            </a:r>
            <a:r>
              <a:rPr 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sz="2400" dirty="0">
                <a:latin typeface="Book Antiqua" panose="0204060205030503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Book Antiqua" panose="02040602050305030304" pitchFamily="18" charset="0"/>
              </a:rPr>
              <a:t>We then pick a</a:t>
            </a:r>
            <a:r>
              <a:rPr 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sz="2400" dirty="0">
                <a:latin typeface="Book Antiqua" panose="02040602050305030304" pitchFamily="18" charset="0"/>
              </a:rPr>
              <a:t>, and so on</a:t>
            </a:r>
          </a:p>
          <a:p>
            <a:pPr marL="514350" indent="-457200" algn="just"/>
            <a:r>
              <a:rPr lang="en-US" sz="2700" dirty="0">
                <a:latin typeface="Book Antiqua" panose="02040602050305030304" pitchFamily="18" charset="0"/>
              </a:rPr>
              <a:t>Pictorially, we can represent this process as follows: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486400"/>
            <a:ext cx="4496878" cy="6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648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 Antiqua" pitchFamily="18" charset="0"/>
              </a:rPr>
              <a:t>Markov Decision Process (MDP)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>
                <a:latin typeface="Book Antiqua" panose="02040602050305030304" pitchFamily="18" charset="0"/>
              </a:rPr>
              <a:t>Upon visiting the sequence of states s</a:t>
            </a:r>
            <a:r>
              <a:rPr lang="en-US" sz="2700" baseline="-25000" dirty="0">
                <a:latin typeface="Book Antiqua" panose="02040602050305030304" pitchFamily="18" charset="0"/>
              </a:rPr>
              <a:t>0</a:t>
            </a:r>
            <a:r>
              <a:rPr lang="en-US" sz="2700" dirty="0">
                <a:latin typeface="Book Antiqua" panose="02040602050305030304" pitchFamily="18" charset="0"/>
              </a:rPr>
              <a:t>, s</a:t>
            </a:r>
            <a:r>
              <a:rPr lang="en-US" sz="2700" baseline="-25000" dirty="0">
                <a:latin typeface="Book Antiqua" panose="02040602050305030304" pitchFamily="18" charset="0"/>
              </a:rPr>
              <a:t>1</a:t>
            </a:r>
            <a:r>
              <a:rPr lang="en-US" sz="2700" dirty="0">
                <a:latin typeface="Book Antiqua" panose="02040602050305030304" pitchFamily="18" charset="0"/>
              </a:rPr>
              <a:t>,….. with actions a</a:t>
            </a:r>
            <a:r>
              <a:rPr lang="en-US" sz="2700" baseline="-25000" dirty="0">
                <a:latin typeface="Book Antiqua" panose="02040602050305030304" pitchFamily="18" charset="0"/>
              </a:rPr>
              <a:t>0</a:t>
            </a:r>
            <a:r>
              <a:rPr lang="en-US" sz="2700" dirty="0">
                <a:latin typeface="Book Antiqua" panose="02040602050305030304" pitchFamily="18" charset="0"/>
              </a:rPr>
              <a:t>, a</a:t>
            </a:r>
            <a:r>
              <a:rPr lang="en-US" sz="2700" baseline="-25000" dirty="0">
                <a:latin typeface="Book Antiqua" panose="02040602050305030304" pitchFamily="18" charset="0"/>
              </a:rPr>
              <a:t>1</a:t>
            </a:r>
            <a:r>
              <a:rPr lang="en-US" sz="2700" dirty="0">
                <a:latin typeface="Book Antiqua" panose="02040602050305030304" pitchFamily="18" charset="0"/>
              </a:rPr>
              <a:t>……., our total payoff is given by</a:t>
            </a:r>
          </a:p>
          <a:p>
            <a:pPr algn="just"/>
            <a:endParaRPr lang="en-US" sz="27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   OR</a:t>
            </a:r>
          </a:p>
          <a:p>
            <a:pPr marL="0" indent="0" algn="just">
              <a:buNone/>
            </a:pPr>
            <a:endParaRPr lang="en-US" sz="2700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Our goal in reinforcement learning is to choose actions over time so as to maximize the expected value of the total payoff.</a:t>
            </a:r>
            <a:r>
              <a:rPr lang="en-US" sz="2700" dirty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4" y="3545743"/>
            <a:ext cx="4021381" cy="416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4" y="2590800"/>
            <a:ext cx="5015606" cy="3700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410200"/>
            <a:ext cx="497061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563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 Antiqua" pitchFamily="18" charset="0"/>
              </a:rPr>
              <a:t>Markov Decision Process (MDP)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Note that the reward at time step t is discounted by a factor of 𝛾</a:t>
            </a:r>
            <a:r>
              <a:rPr lang="en-US" sz="2800" baseline="30000" dirty="0">
                <a:latin typeface="Book Antiqua" panose="02040602050305030304" pitchFamily="18" charset="0"/>
              </a:rPr>
              <a:t>t</a:t>
            </a:r>
            <a:r>
              <a:rPr lang="en-US" sz="2800" dirty="0">
                <a:latin typeface="Book Antiqua" panose="02040602050305030304" pitchFamily="18" charset="0"/>
              </a:rPr>
              <a:t>. Thus, to make this expectation large, we would like to accrue positive rewards as soon as possible (and postpone negative rewards as long as possible).</a:t>
            </a:r>
          </a:p>
          <a:p>
            <a:pPr algn="just"/>
            <a:r>
              <a:rPr lang="en-US" sz="2700" dirty="0">
                <a:latin typeface="Book Antiqua" panose="02040602050305030304" pitchFamily="18" charset="0"/>
              </a:rPr>
              <a:t>In economic applications where R(.) is the amount of money made, </a:t>
            </a:r>
            <a:r>
              <a:rPr lang="en-US" sz="2400" dirty="0">
                <a:latin typeface="Book Antiqua" panose="02040602050305030304" pitchFamily="18" charset="0"/>
              </a:rPr>
              <a:t>𝛾 </a:t>
            </a:r>
            <a:r>
              <a:rPr lang="en-US" sz="2700" dirty="0">
                <a:latin typeface="Book Antiqua" panose="02040602050305030304" pitchFamily="18" charset="0"/>
              </a:rPr>
              <a:t>also has a natural interpretation in terms of the interest rate (where some amount of money today is worth more than  the same amount of money tomorrow).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ML: Introduction                   Prepared By: Arjun Saud       </a:t>
            </a:r>
          </a:p>
        </p:txBody>
      </p:sp>
    </p:spTree>
    <p:extLst>
      <p:ext uri="{BB962C8B-B14F-4D97-AF65-F5344CB8AC3E}">
        <p14:creationId xmlns:p14="http://schemas.microsoft.com/office/powerpoint/2010/main" val="28094264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2BAB336DB7848856AFD65EED22058" ma:contentTypeVersion="5" ma:contentTypeDescription="Create a new document." ma:contentTypeScope="" ma:versionID="7239054cb2ec1da7e3791d05a24b8d7d">
  <xsd:schema xmlns:xsd="http://www.w3.org/2001/XMLSchema" xmlns:xs="http://www.w3.org/2001/XMLSchema" xmlns:p="http://schemas.microsoft.com/office/2006/metadata/properties" xmlns:ns2="92d0325d-af91-4c33-9b95-b452fdb524d7" targetNamespace="http://schemas.microsoft.com/office/2006/metadata/properties" ma:root="true" ma:fieldsID="2e8b2514ff88e97fb969f6a41b40be9c" ns2:_="">
    <xsd:import namespace="92d0325d-af91-4c33-9b95-b452fdb524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0325d-af91-4c33-9b95-b452fdb52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745AE3-50C2-45AA-918B-21E5C6C3FF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C75A0E-A5DF-4751-8CBC-F02F4CDA21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d0325d-af91-4c33-9b95-b452fdb524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130351-2093-45BA-AC9D-F375D1D2FE6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12439</TotalTime>
  <Words>1438</Words>
  <Application>Microsoft Office PowerPoint</Application>
  <PresentationFormat>On-screen Show (4:3)</PresentationFormat>
  <Paragraphs>149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Reinforcement Learning</vt:lpstr>
      <vt:lpstr>Reinforcement Learning</vt:lpstr>
      <vt:lpstr>Reinforcement Learning</vt:lpstr>
      <vt:lpstr>Markov Decision Process (MDP)</vt:lpstr>
      <vt:lpstr>Markov Decision Process (MDP)</vt:lpstr>
      <vt:lpstr>Markov Decision Process (MDP)</vt:lpstr>
      <vt:lpstr>Markov Decision Process (MDP)</vt:lpstr>
      <vt:lpstr>Markov Decision Process (MDP)</vt:lpstr>
      <vt:lpstr>Value and Policy Functions</vt:lpstr>
      <vt:lpstr>Value and Policy Functions</vt:lpstr>
      <vt:lpstr>Value and Policy Functions</vt:lpstr>
      <vt:lpstr>Value and Policy Iterations</vt:lpstr>
      <vt:lpstr>Value and Policy Iterations</vt:lpstr>
      <vt:lpstr>Value and Policy Iterations</vt:lpstr>
      <vt:lpstr>Value and Policy Iterations</vt:lpstr>
      <vt:lpstr>Discretization</vt:lpstr>
      <vt:lpstr>Discretization</vt:lpstr>
      <vt:lpstr>Discretization</vt:lpstr>
      <vt:lpstr>Curse of Dimensionality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Com</cp:lastModifiedBy>
  <cp:revision>380</cp:revision>
  <dcterms:created xsi:type="dcterms:W3CDTF">2018-12-09T05:19:45Z</dcterms:created>
  <dcterms:modified xsi:type="dcterms:W3CDTF">2022-07-02T03:43:25Z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0x0101006892BAB336DB7848856AFD65EED22058</vt:lpwstr>
  </property>
</Properties>
</file>